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5.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6.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9" r:id="rId1"/>
    <p:sldMasterId id="2147483762" r:id="rId2"/>
    <p:sldMasterId id="2147483733" r:id="rId3"/>
    <p:sldMasterId id="2147483767" r:id="rId4"/>
    <p:sldMasterId id="2147483816" r:id="rId5"/>
    <p:sldMasterId id="2147483823" r:id="rId6"/>
    <p:sldMasterId id="2147483835" r:id="rId7"/>
  </p:sldMasterIdLst>
  <p:notesMasterIdLst>
    <p:notesMasterId r:id="rId124"/>
  </p:notesMasterIdLst>
  <p:handoutMasterIdLst>
    <p:handoutMasterId r:id="rId125"/>
  </p:handoutMasterIdLst>
  <p:sldIdLst>
    <p:sldId id="256" r:id="rId8"/>
    <p:sldId id="257" r:id="rId9"/>
    <p:sldId id="264" r:id="rId10"/>
    <p:sldId id="265" r:id="rId11"/>
    <p:sldId id="267" r:id="rId12"/>
    <p:sldId id="269" r:id="rId13"/>
    <p:sldId id="270" r:id="rId14"/>
    <p:sldId id="272" r:id="rId15"/>
    <p:sldId id="260" r:id="rId16"/>
    <p:sldId id="274" r:id="rId17"/>
    <p:sldId id="276" r:id="rId18"/>
    <p:sldId id="273" r:id="rId19"/>
    <p:sldId id="263" r:id="rId20"/>
    <p:sldId id="277" r:id="rId21"/>
    <p:sldId id="278" r:id="rId22"/>
    <p:sldId id="329" r:id="rId23"/>
    <p:sldId id="291" r:id="rId24"/>
    <p:sldId id="280" r:id="rId25"/>
    <p:sldId id="281" r:id="rId26"/>
    <p:sldId id="282" r:id="rId27"/>
    <p:sldId id="283" r:id="rId28"/>
    <p:sldId id="294" r:id="rId29"/>
    <p:sldId id="284" r:id="rId30"/>
    <p:sldId id="285" r:id="rId31"/>
    <p:sldId id="286" r:id="rId32"/>
    <p:sldId id="287" r:id="rId33"/>
    <p:sldId id="288" r:id="rId34"/>
    <p:sldId id="289" r:id="rId35"/>
    <p:sldId id="290" r:id="rId36"/>
    <p:sldId id="328" r:id="rId37"/>
    <p:sldId id="293" r:id="rId38"/>
    <p:sldId id="292" r:id="rId39"/>
    <p:sldId id="295" r:id="rId40"/>
    <p:sldId id="296" r:id="rId41"/>
    <p:sldId id="305" r:id="rId42"/>
    <p:sldId id="297" r:id="rId43"/>
    <p:sldId id="298" r:id="rId44"/>
    <p:sldId id="331" r:id="rId45"/>
    <p:sldId id="306" r:id="rId46"/>
    <p:sldId id="300" r:id="rId47"/>
    <p:sldId id="301" r:id="rId48"/>
    <p:sldId id="302" r:id="rId49"/>
    <p:sldId id="303" r:id="rId50"/>
    <p:sldId id="304" r:id="rId51"/>
    <p:sldId id="307" r:id="rId52"/>
    <p:sldId id="308" r:id="rId53"/>
    <p:sldId id="310" r:id="rId54"/>
    <p:sldId id="311" r:id="rId55"/>
    <p:sldId id="312" r:id="rId56"/>
    <p:sldId id="309" r:id="rId57"/>
    <p:sldId id="313" r:id="rId58"/>
    <p:sldId id="314" r:id="rId59"/>
    <p:sldId id="315" r:id="rId60"/>
    <p:sldId id="318" r:id="rId61"/>
    <p:sldId id="319" r:id="rId62"/>
    <p:sldId id="320" r:id="rId63"/>
    <p:sldId id="321" r:id="rId64"/>
    <p:sldId id="322" r:id="rId65"/>
    <p:sldId id="323" r:id="rId66"/>
    <p:sldId id="324" r:id="rId67"/>
    <p:sldId id="325" r:id="rId68"/>
    <p:sldId id="326" r:id="rId69"/>
    <p:sldId id="389" r:id="rId70"/>
    <p:sldId id="333" r:id="rId71"/>
    <p:sldId id="335" r:id="rId72"/>
    <p:sldId id="334" r:id="rId73"/>
    <p:sldId id="336" r:id="rId74"/>
    <p:sldId id="337" r:id="rId75"/>
    <p:sldId id="338" r:id="rId76"/>
    <p:sldId id="339" r:id="rId77"/>
    <p:sldId id="340" r:id="rId78"/>
    <p:sldId id="341" r:id="rId79"/>
    <p:sldId id="342" r:id="rId80"/>
    <p:sldId id="343" r:id="rId81"/>
    <p:sldId id="344" r:id="rId82"/>
    <p:sldId id="358" r:id="rId83"/>
    <p:sldId id="345" r:id="rId84"/>
    <p:sldId id="346" r:id="rId85"/>
    <p:sldId id="347" r:id="rId86"/>
    <p:sldId id="350" r:id="rId87"/>
    <p:sldId id="348" r:id="rId88"/>
    <p:sldId id="355" r:id="rId89"/>
    <p:sldId id="352" r:id="rId90"/>
    <p:sldId id="353" r:id="rId91"/>
    <p:sldId id="354" r:id="rId92"/>
    <p:sldId id="356" r:id="rId93"/>
    <p:sldId id="383" r:id="rId94"/>
    <p:sldId id="357" r:id="rId95"/>
    <p:sldId id="359" r:id="rId96"/>
    <p:sldId id="360" r:id="rId97"/>
    <p:sldId id="361" r:id="rId98"/>
    <p:sldId id="362" r:id="rId99"/>
    <p:sldId id="384" r:id="rId100"/>
    <p:sldId id="386" r:id="rId101"/>
    <p:sldId id="363" r:id="rId102"/>
    <p:sldId id="364" r:id="rId103"/>
    <p:sldId id="365" r:id="rId104"/>
    <p:sldId id="380" r:id="rId105"/>
    <p:sldId id="381" r:id="rId106"/>
    <p:sldId id="382" r:id="rId107"/>
    <p:sldId id="366" r:id="rId108"/>
    <p:sldId id="367" r:id="rId109"/>
    <p:sldId id="368" r:id="rId110"/>
    <p:sldId id="369" r:id="rId111"/>
    <p:sldId id="370" r:id="rId112"/>
    <p:sldId id="374" r:id="rId113"/>
    <p:sldId id="375" r:id="rId114"/>
    <p:sldId id="371" r:id="rId115"/>
    <p:sldId id="376" r:id="rId116"/>
    <p:sldId id="377" r:id="rId117"/>
    <p:sldId id="372" r:id="rId118"/>
    <p:sldId id="378" r:id="rId119"/>
    <p:sldId id="373" r:id="rId120"/>
    <p:sldId id="379" r:id="rId121"/>
    <p:sldId id="390" r:id="rId122"/>
    <p:sldId id="388" r:id="rId1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RE DU CHAPITRE" id="{F9FCEEFB-5471-4442-82A1-3CC05A4A5071}">
          <p14:sldIdLst>
            <p14:sldId id="256"/>
          </p14:sldIdLst>
        </p14:section>
        <p14:section name="INTRODUCTION" id="{093E51AC-1498-3E40-B7FC-0145C3857444}">
          <p14:sldIdLst>
            <p14:sldId id="257"/>
            <p14:sldId id="264"/>
            <p14:sldId id="265"/>
            <p14:sldId id="267"/>
            <p14:sldId id="269"/>
            <p14:sldId id="270"/>
            <p14:sldId id="272"/>
            <p14:sldId id="260"/>
            <p14:sldId id="274"/>
            <p14:sldId id="276"/>
            <p14:sldId id="273"/>
            <p14:sldId id="263"/>
            <p14:sldId id="277"/>
            <p14:sldId id="278"/>
            <p14:sldId id="329"/>
          </p14:sldIdLst>
        </p14:section>
        <p14:section name="I. Les débuts du capitalisme marchand" id="{0ACA49B2-7219-A941-82FF-3138B1E29212}">
          <p14:sldIdLst>
            <p14:sldId id="291"/>
            <p14:sldId id="280"/>
            <p14:sldId id="281"/>
            <p14:sldId id="282"/>
            <p14:sldId id="283"/>
          </p14:sldIdLst>
        </p14:section>
        <p14:section name="I. A. L'âge des mercantilistes" id="{3351BD60-4BC2-7140-B5B2-6E24E654A15A}">
          <p14:sldIdLst>
            <p14:sldId id="294"/>
            <p14:sldId id="284"/>
            <p14:sldId id="285"/>
            <p14:sldId id="286"/>
            <p14:sldId id="287"/>
            <p14:sldId id="288"/>
            <p14:sldId id="289"/>
            <p14:sldId id="290"/>
            <p14:sldId id="328"/>
          </p14:sldIdLst>
        </p14:section>
        <p14:section name="I. B. Les Physiocrates (XVIIIème)" id="{5F493352-CFBC-0640-8893-5365F55E88D8}">
          <p14:sldIdLst>
            <p14:sldId id="293"/>
            <p14:sldId id="292"/>
            <p14:sldId id="295"/>
            <p14:sldId id="296"/>
            <p14:sldId id="305"/>
            <p14:sldId id="297"/>
            <p14:sldId id="298"/>
            <p14:sldId id="331"/>
          </p14:sldIdLst>
        </p14:section>
        <p14:section name="II. Les Classiques" id="{17413610-823A-0740-8193-CC15B5BA7804}">
          <p14:sldIdLst>
            <p14:sldId id="306"/>
            <p14:sldId id="300"/>
            <p14:sldId id="301"/>
            <p14:sldId id="302"/>
          </p14:sldIdLst>
        </p14:section>
        <p14:section name="A. Adam Smith" id="{DD8DD44E-730B-D94D-959C-1CA74CAA4513}">
          <p14:sldIdLst>
            <p14:sldId id="303"/>
            <p14:sldId id="304"/>
            <p14:sldId id="307"/>
            <p14:sldId id="308"/>
            <p14:sldId id="310"/>
            <p14:sldId id="311"/>
            <p14:sldId id="312"/>
            <p14:sldId id="309"/>
            <p14:sldId id="313"/>
            <p14:sldId id="314"/>
            <p14:sldId id="315"/>
            <p14:sldId id="318"/>
            <p14:sldId id="319"/>
            <p14:sldId id="320"/>
            <p14:sldId id="321"/>
            <p14:sldId id="322"/>
            <p14:sldId id="323"/>
            <p14:sldId id="324"/>
            <p14:sldId id="325"/>
            <p14:sldId id="326"/>
            <p14:sldId id="389"/>
            <p14:sldId id="333"/>
            <p14:sldId id="335"/>
            <p14:sldId id="334"/>
            <p14:sldId id="336"/>
            <p14:sldId id="337"/>
            <p14:sldId id="338"/>
            <p14:sldId id="339"/>
            <p14:sldId id="340"/>
            <p14:sldId id="341"/>
            <p14:sldId id="342"/>
            <p14:sldId id="343"/>
            <p14:sldId id="344"/>
            <p14:sldId id="358"/>
            <p14:sldId id="345"/>
            <p14:sldId id="346"/>
            <p14:sldId id="347"/>
            <p14:sldId id="350"/>
            <p14:sldId id="348"/>
            <p14:sldId id="355"/>
            <p14:sldId id="352"/>
            <p14:sldId id="353"/>
            <p14:sldId id="354"/>
            <p14:sldId id="356"/>
            <p14:sldId id="383"/>
            <p14:sldId id="357"/>
            <p14:sldId id="359"/>
            <p14:sldId id="360"/>
            <p14:sldId id="361"/>
            <p14:sldId id="362"/>
            <p14:sldId id="384"/>
            <p14:sldId id="386"/>
            <p14:sldId id="363"/>
            <p14:sldId id="364"/>
            <p14:sldId id="365"/>
            <p14:sldId id="380"/>
            <p14:sldId id="381"/>
            <p14:sldId id="382"/>
            <p14:sldId id="366"/>
            <p14:sldId id="367"/>
            <p14:sldId id="368"/>
            <p14:sldId id="369"/>
            <p14:sldId id="370"/>
            <p14:sldId id="374"/>
            <p14:sldId id="375"/>
            <p14:sldId id="371"/>
            <p14:sldId id="376"/>
            <p14:sldId id="377"/>
            <p14:sldId id="372"/>
            <p14:sldId id="378"/>
            <p14:sldId id="373"/>
            <p14:sldId id="379"/>
            <p14:sldId id="390"/>
            <p14:sldId id="38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BA8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46"/>
    <p:restoredTop sz="96024"/>
  </p:normalViewPr>
  <p:slideViewPr>
    <p:cSldViewPr snapToGrid="0">
      <p:cViewPr varScale="1">
        <p:scale>
          <a:sx n="99" d="100"/>
          <a:sy n="99" d="100"/>
        </p:scale>
        <p:origin x="192" y="48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89" d="100"/>
          <a:sy n="89" d="100"/>
        </p:scale>
        <p:origin x="2632" y="176"/>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0.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slide" Target="slides/slide82.xml"/><Relationship Id="rId112" Type="http://schemas.openxmlformats.org/officeDocument/2006/relationships/slide" Target="slides/slide105.xml"/><Relationship Id="rId16" Type="http://schemas.openxmlformats.org/officeDocument/2006/relationships/slide" Target="slides/slide9.xml"/><Relationship Id="rId107" Type="http://schemas.openxmlformats.org/officeDocument/2006/relationships/slide" Target="slides/slide100.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slide" Target="slides/slide72.xml"/><Relationship Id="rId102" Type="http://schemas.openxmlformats.org/officeDocument/2006/relationships/slide" Target="slides/slide95.xml"/><Relationship Id="rId123" Type="http://schemas.openxmlformats.org/officeDocument/2006/relationships/slide" Target="slides/slide116.xml"/><Relationship Id="rId128" Type="http://schemas.openxmlformats.org/officeDocument/2006/relationships/theme" Target="theme/theme1.xml"/><Relationship Id="rId5" Type="http://schemas.openxmlformats.org/officeDocument/2006/relationships/slideMaster" Target="slideMasters/slideMaster5.xml"/><Relationship Id="rId90" Type="http://schemas.openxmlformats.org/officeDocument/2006/relationships/slide" Target="slides/slide83.xml"/><Relationship Id="rId95" Type="http://schemas.openxmlformats.org/officeDocument/2006/relationships/slide" Target="slides/slide88.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113" Type="http://schemas.openxmlformats.org/officeDocument/2006/relationships/slide" Target="slides/slide106.xml"/><Relationship Id="rId118" Type="http://schemas.openxmlformats.org/officeDocument/2006/relationships/slide" Target="slides/slide111.xml"/><Relationship Id="rId80" Type="http://schemas.openxmlformats.org/officeDocument/2006/relationships/slide" Target="slides/slide73.xml"/><Relationship Id="rId85" Type="http://schemas.openxmlformats.org/officeDocument/2006/relationships/slide" Target="slides/slide78.xml"/><Relationship Id="rId12" Type="http://schemas.openxmlformats.org/officeDocument/2006/relationships/slide" Target="slides/slide5.xml"/><Relationship Id="rId17" Type="http://schemas.openxmlformats.org/officeDocument/2006/relationships/slide" Target="slides/slide10.xml"/><Relationship Id="rId33" Type="http://schemas.openxmlformats.org/officeDocument/2006/relationships/slide" Target="slides/slide26.xml"/><Relationship Id="rId38" Type="http://schemas.openxmlformats.org/officeDocument/2006/relationships/slide" Target="slides/slide31.xml"/><Relationship Id="rId59" Type="http://schemas.openxmlformats.org/officeDocument/2006/relationships/slide" Target="slides/slide52.xml"/><Relationship Id="rId103" Type="http://schemas.openxmlformats.org/officeDocument/2006/relationships/slide" Target="slides/slide96.xml"/><Relationship Id="rId108" Type="http://schemas.openxmlformats.org/officeDocument/2006/relationships/slide" Target="slides/slide101.xml"/><Relationship Id="rId124" Type="http://schemas.openxmlformats.org/officeDocument/2006/relationships/notesMaster" Target="notesMasters/notesMaster1.xml"/><Relationship Id="rId129" Type="http://schemas.openxmlformats.org/officeDocument/2006/relationships/tableStyles" Target="tableStyles.xml"/><Relationship Id="rId54" Type="http://schemas.openxmlformats.org/officeDocument/2006/relationships/slide" Target="slides/slide47.xml"/><Relationship Id="rId70" Type="http://schemas.openxmlformats.org/officeDocument/2006/relationships/slide" Target="slides/slide63.xml"/><Relationship Id="rId75" Type="http://schemas.openxmlformats.org/officeDocument/2006/relationships/slide" Target="slides/slide68.xml"/><Relationship Id="rId91" Type="http://schemas.openxmlformats.org/officeDocument/2006/relationships/slide" Target="slides/slide84.xml"/><Relationship Id="rId96" Type="http://schemas.openxmlformats.org/officeDocument/2006/relationships/slide" Target="slides/slide89.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6.xml"/><Relationship Id="rId28" Type="http://schemas.openxmlformats.org/officeDocument/2006/relationships/slide" Target="slides/slide21.xml"/><Relationship Id="rId49" Type="http://schemas.openxmlformats.org/officeDocument/2006/relationships/slide" Target="slides/slide42.xml"/><Relationship Id="rId114" Type="http://schemas.openxmlformats.org/officeDocument/2006/relationships/slide" Target="slides/slide107.xml"/><Relationship Id="rId119" Type="http://schemas.openxmlformats.org/officeDocument/2006/relationships/slide" Target="slides/slide112.xml"/><Relationship Id="rId44" Type="http://schemas.openxmlformats.org/officeDocument/2006/relationships/slide" Target="slides/slide37.xml"/><Relationship Id="rId60" Type="http://schemas.openxmlformats.org/officeDocument/2006/relationships/slide" Target="slides/slide53.xml"/><Relationship Id="rId65" Type="http://schemas.openxmlformats.org/officeDocument/2006/relationships/slide" Target="slides/slide58.xml"/><Relationship Id="rId81" Type="http://schemas.openxmlformats.org/officeDocument/2006/relationships/slide" Target="slides/slide74.xml"/><Relationship Id="rId86" Type="http://schemas.openxmlformats.org/officeDocument/2006/relationships/slide" Target="slides/slide79.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109" Type="http://schemas.openxmlformats.org/officeDocument/2006/relationships/slide" Target="slides/slide10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 Id="rId104" Type="http://schemas.openxmlformats.org/officeDocument/2006/relationships/slide" Target="slides/slide97.xml"/><Relationship Id="rId120" Type="http://schemas.openxmlformats.org/officeDocument/2006/relationships/slide" Target="slides/slide113.xml"/><Relationship Id="rId125" Type="http://schemas.openxmlformats.org/officeDocument/2006/relationships/handoutMaster" Target="handoutMasters/handoutMaster1.xml"/><Relationship Id="rId7" Type="http://schemas.openxmlformats.org/officeDocument/2006/relationships/slideMaster" Target="slideMasters/slideMaster7.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slideMaster" Target="slideMasters/slideMaster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110" Type="http://schemas.openxmlformats.org/officeDocument/2006/relationships/slide" Target="slides/slide103.xml"/><Relationship Id="rId115" Type="http://schemas.openxmlformats.org/officeDocument/2006/relationships/slide" Target="slides/slide108.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 Id="rId100" Type="http://schemas.openxmlformats.org/officeDocument/2006/relationships/slide" Target="slides/slide93.xml"/><Relationship Id="rId105" Type="http://schemas.openxmlformats.org/officeDocument/2006/relationships/slide" Target="slides/slide98.xml"/><Relationship Id="rId126"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93" Type="http://schemas.openxmlformats.org/officeDocument/2006/relationships/slide" Target="slides/slide86.xml"/><Relationship Id="rId98" Type="http://schemas.openxmlformats.org/officeDocument/2006/relationships/slide" Target="slides/slide91.xml"/><Relationship Id="rId121" Type="http://schemas.openxmlformats.org/officeDocument/2006/relationships/slide" Target="slides/slide114.xml"/><Relationship Id="rId3" Type="http://schemas.openxmlformats.org/officeDocument/2006/relationships/slideMaster" Target="slideMasters/slideMaster3.xml"/><Relationship Id="rId25" Type="http://schemas.openxmlformats.org/officeDocument/2006/relationships/slide" Target="slides/slide18.xml"/><Relationship Id="rId46" Type="http://schemas.openxmlformats.org/officeDocument/2006/relationships/slide" Target="slides/slide39.xml"/><Relationship Id="rId67" Type="http://schemas.openxmlformats.org/officeDocument/2006/relationships/slide" Target="slides/slide60.xml"/><Relationship Id="rId116" Type="http://schemas.openxmlformats.org/officeDocument/2006/relationships/slide" Target="slides/slide109.xml"/><Relationship Id="rId20" Type="http://schemas.openxmlformats.org/officeDocument/2006/relationships/slide" Target="slides/slide13.xml"/><Relationship Id="rId41" Type="http://schemas.openxmlformats.org/officeDocument/2006/relationships/slide" Target="slides/slide34.xml"/><Relationship Id="rId62" Type="http://schemas.openxmlformats.org/officeDocument/2006/relationships/slide" Target="slides/slide55.xml"/><Relationship Id="rId83" Type="http://schemas.openxmlformats.org/officeDocument/2006/relationships/slide" Target="slides/slide76.xml"/><Relationship Id="rId88" Type="http://schemas.openxmlformats.org/officeDocument/2006/relationships/slide" Target="slides/slide81.xml"/><Relationship Id="rId111" Type="http://schemas.openxmlformats.org/officeDocument/2006/relationships/slide" Target="slides/slide104.xml"/><Relationship Id="rId15" Type="http://schemas.openxmlformats.org/officeDocument/2006/relationships/slide" Target="slides/slide8.xml"/><Relationship Id="rId36" Type="http://schemas.openxmlformats.org/officeDocument/2006/relationships/slide" Target="slides/slide29.xml"/><Relationship Id="rId57" Type="http://schemas.openxmlformats.org/officeDocument/2006/relationships/slide" Target="slides/slide50.xml"/><Relationship Id="rId106" Type="http://schemas.openxmlformats.org/officeDocument/2006/relationships/slide" Target="slides/slide99.xml"/><Relationship Id="rId127" Type="http://schemas.openxmlformats.org/officeDocument/2006/relationships/viewProps" Target="viewProps.xml"/><Relationship Id="rId10" Type="http://schemas.openxmlformats.org/officeDocument/2006/relationships/slide" Target="slides/slide3.xml"/><Relationship Id="rId31" Type="http://schemas.openxmlformats.org/officeDocument/2006/relationships/slide" Target="slides/slide24.xml"/><Relationship Id="rId52" Type="http://schemas.openxmlformats.org/officeDocument/2006/relationships/slide" Target="slides/slide45.xml"/><Relationship Id="rId73" Type="http://schemas.openxmlformats.org/officeDocument/2006/relationships/slide" Target="slides/slide66.xml"/><Relationship Id="rId78" Type="http://schemas.openxmlformats.org/officeDocument/2006/relationships/slide" Target="slides/slide71.xml"/><Relationship Id="rId94" Type="http://schemas.openxmlformats.org/officeDocument/2006/relationships/slide" Target="slides/slide87.xml"/><Relationship Id="rId99" Type="http://schemas.openxmlformats.org/officeDocument/2006/relationships/slide" Target="slides/slide92.xml"/><Relationship Id="rId101" Type="http://schemas.openxmlformats.org/officeDocument/2006/relationships/slide" Target="slides/slide94.xml"/><Relationship Id="rId122" Type="http://schemas.openxmlformats.org/officeDocument/2006/relationships/slide" Target="slides/slide115.xml"/><Relationship Id="rId4" Type="http://schemas.openxmlformats.org/officeDocument/2006/relationships/slideMaster" Target="slideMasters/slideMaster4.xml"/><Relationship Id="rId9" Type="http://schemas.openxmlformats.org/officeDocument/2006/relationships/slide" Target="slides/slide2.xml"/><Relationship Id="rId26" Type="http://schemas.openxmlformats.org/officeDocument/2006/relationships/slide" Target="slides/slide19.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3EDFE9-236B-0646-8C45-03515DA22759}" type="doc">
      <dgm:prSet loTypeId="urn:microsoft.com/office/officeart/2005/8/layout/hProcess9" loCatId="" qsTypeId="urn:microsoft.com/office/officeart/2005/8/quickstyle/simple1" qsCatId="simple" csTypeId="urn:microsoft.com/office/officeart/2005/8/colors/accent3_2" csCatId="accent3" phldr="1"/>
      <dgm:spPr/>
      <dgm:t>
        <a:bodyPr/>
        <a:lstStyle/>
        <a:p>
          <a:endParaRPr lang="fr-FR"/>
        </a:p>
      </dgm:t>
    </dgm:pt>
    <dgm:pt modelId="{F07007F5-3045-CD43-9935-39DE577DCEE5}">
      <dgm:prSet phldrT="[Texte]"/>
      <dgm:spPr/>
      <dgm:t>
        <a:bodyPr/>
        <a:lstStyle/>
        <a:p>
          <a:r>
            <a:rPr lang="fr-FR" b="1" dirty="0">
              <a:solidFill>
                <a:schemeClr val="tx2">
                  <a:lumMod val="75000"/>
                </a:schemeClr>
              </a:solidFill>
            </a:rPr>
            <a:t>Domaine privé</a:t>
          </a:r>
        </a:p>
      </dgm:t>
    </dgm:pt>
    <dgm:pt modelId="{AB034FF8-780B-C04F-A40C-CB25A54DE7A5}" type="sibTrans" cxnId="{6C1C1890-5B31-DF41-B73B-1E0D61034257}">
      <dgm:prSet/>
      <dgm:spPr/>
      <dgm:t>
        <a:bodyPr/>
        <a:lstStyle/>
        <a:p>
          <a:endParaRPr lang="fr-FR"/>
        </a:p>
      </dgm:t>
    </dgm:pt>
    <dgm:pt modelId="{7A2EBCCD-99BD-5D4F-8C87-8D4526BA1DFF}" type="parTrans" cxnId="{6C1C1890-5B31-DF41-B73B-1E0D61034257}">
      <dgm:prSet/>
      <dgm:spPr/>
      <dgm:t>
        <a:bodyPr/>
        <a:lstStyle/>
        <a:p>
          <a:endParaRPr lang="fr-FR"/>
        </a:p>
      </dgm:t>
    </dgm:pt>
    <dgm:pt modelId="{5EF17869-19D8-1F48-9136-CA17EB3C4C41}">
      <dgm:prSet/>
      <dgm:spPr/>
      <dgm:t>
        <a:bodyPr/>
        <a:lstStyle/>
        <a:p>
          <a:r>
            <a:rPr lang="fr-FR" dirty="0">
              <a:solidFill>
                <a:schemeClr val="tx2">
                  <a:lumMod val="75000"/>
                </a:schemeClr>
              </a:solidFill>
            </a:rPr>
            <a:t>Administrer son foyer</a:t>
          </a:r>
        </a:p>
      </dgm:t>
    </dgm:pt>
    <dgm:pt modelId="{FE8FDA9A-56D8-064D-B755-C0D68DCD31F8}" type="parTrans" cxnId="{E90F8649-13E8-AD4F-8995-CCD5FE9C3643}">
      <dgm:prSet/>
      <dgm:spPr/>
      <dgm:t>
        <a:bodyPr/>
        <a:lstStyle/>
        <a:p>
          <a:endParaRPr lang="fr-FR"/>
        </a:p>
      </dgm:t>
    </dgm:pt>
    <dgm:pt modelId="{459E1095-1902-3242-A51F-720DCA2972C0}" type="sibTrans" cxnId="{E90F8649-13E8-AD4F-8995-CCD5FE9C3643}">
      <dgm:prSet/>
      <dgm:spPr/>
      <dgm:t>
        <a:bodyPr/>
        <a:lstStyle/>
        <a:p>
          <a:endParaRPr lang="fr-FR"/>
        </a:p>
      </dgm:t>
    </dgm:pt>
    <dgm:pt modelId="{63B63BB2-99D1-2048-801E-719C03E24C28}">
      <dgm:prSet/>
      <dgm:spPr/>
      <dgm:t>
        <a:bodyPr/>
        <a:lstStyle/>
        <a:p>
          <a:r>
            <a:rPr lang="fr-FR" b="1" dirty="0">
              <a:solidFill>
                <a:schemeClr val="tx2">
                  <a:lumMod val="75000"/>
                </a:schemeClr>
              </a:solidFill>
            </a:rPr>
            <a:t>Domaine public</a:t>
          </a:r>
        </a:p>
      </dgm:t>
    </dgm:pt>
    <dgm:pt modelId="{2F2A736D-9F0C-7B47-80BB-47533060B755}" type="parTrans" cxnId="{9E4DB367-7370-C146-90BC-26F1275BC250}">
      <dgm:prSet/>
      <dgm:spPr/>
      <dgm:t>
        <a:bodyPr/>
        <a:lstStyle/>
        <a:p>
          <a:endParaRPr lang="fr-FR"/>
        </a:p>
      </dgm:t>
    </dgm:pt>
    <dgm:pt modelId="{05D9A898-BAFC-C440-98D0-4B17BBB4A104}" type="sibTrans" cxnId="{9E4DB367-7370-C146-90BC-26F1275BC250}">
      <dgm:prSet/>
      <dgm:spPr/>
      <dgm:t>
        <a:bodyPr/>
        <a:lstStyle/>
        <a:p>
          <a:endParaRPr lang="fr-FR"/>
        </a:p>
      </dgm:t>
    </dgm:pt>
    <dgm:pt modelId="{FCAC5046-2FCA-F643-815E-8974D1B16F5D}">
      <dgm:prSet/>
      <dgm:spPr/>
      <dgm:t>
        <a:bodyPr/>
        <a:lstStyle/>
        <a:p>
          <a:r>
            <a:rPr lang="fr-FR" dirty="0">
              <a:solidFill>
                <a:schemeClr val="tx2">
                  <a:lumMod val="75000"/>
                </a:schemeClr>
              </a:solidFill>
            </a:rPr>
            <a:t>Garantir la puissance des États</a:t>
          </a:r>
        </a:p>
      </dgm:t>
    </dgm:pt>
    <dgm:pt modelId="{14ACA914-13CD-D641-A786-D577D2A77D6F}" type="parTrans" cxnId="{8D0A5817-3662-C64D-BD26-C12C67A9DA68}">
      <dgm:prSet/>
      <dgm:spPr/>
      <dgm:t>
        <a:bodyPr/>
        <a:lstStyle/>
        <a:p>
          <a:endParaRPr lang="fr-FR"/>
        </a:p>
      </dgm:t>
    </dgm:pt>
    <dgm:pt modelId="{7C0CBA85-7EDB-AF42-B207-C434BCCA3864}" type="sibTrans" cxnId="{8D0A5817-3662-C64D-BD26-C12C67A9DA68}">
      <dgm:prSet/>
      <dgm:spPr/>
      <dgm:t>
        <a:bodyPr/>
        <a:lstStyle/>
        <a:p>
          <a:endParaRPr lang="fr-FR"/>
        </a:p>
      </dgm:t>
    </dgm:pt>
    <dgm:pt modelId="{A7EEACD1-2ED6-A349-890A-DE2DFDC24C7D}">
      <dgm:prSet/>
      <dgm:spPr/>
      <dgm:t>
        <a:bodyPr/>
        <a:lstStyle/>
        <a:p>
          <a:r>
            <a:rPr lang="fr-FR" dirty="0">
              <a:solidFill>
                <a:schemeClr val="tx2">
                  <a:lumMod val="75000"/>
                </a:schemeClr>
              </a:solidFill>
            </a:rPr>
            <a:t>Établir une théorie des choix  individuels</a:t>
          </a:r>
        </a:p>
      </dgm:t>
    </dgm:pt>
    <dgm:pt modelId="{C8C048C7-F631-4A46-B58C-9434F4661E6A}" type="parTrans" cxnId="{0F9343ED-EB89-1E40-945C-B387273FD579}">
      <dgm:prSet/>
      <dgm:spPr/>
      <dgm:t>
        <a:bodyPr/>
        <a:lstStyle/>
        <a:p>
          <a:endParaRPr lang="fr-FR"/>
        </a:p>
      </dgm:t>
    </dgm:pt>
    <dgm:pt modelId="{6BD4ED4E-1A7A-0D4C-BF29-2A37F2538FC6}" type="sibTrans" cxnId="{0F9343ED-EB89-1E40-945C-B387273FD579}">
      <dgm:prSet/>
      <dgm:spPr/>
      <dgm:t>
        <a:bodyPr/>
        <a:lstStyle/>
        <a:p>
          <a:endParaRPr lang="fr-FR"/>
        </a:p>
      </dgm:t>
    </dgm:pt>
    <dgm:pt modelId="{774E0BAA-711E-4046-808F-669E436CCDCB}">
      <dgm:prSet/>
      <dgm:spPr/>
      <dgm:t>
        <a:bodyPr/>
        <a:lstStyle/>
        <a:p>
          <a:r>
            <a:rPr lang="fr-FR" b="1" dirty="0">
              <a:solidFill>
                <a:schemeClr val="tx2">
                  <a:lumMod val="75000"/>
                </a:schemeClr>
              </a:solidFill>
            </a:rPr>
            <a:t>Discipline autonome</a:t>
          </a:r>
        </a:p>
      </dgm:t>
    </dgm:pt>
    <dgm:pt modelId="{98CD096B-3B7D-C84D-BB15-3675B2982A12}" type="parTrans" cxnId="{1EEA7104-A2B9-454D-BBCA-4D59D4C03D83}">
      <dgm:prSet/>
      <dgm:spPr/>
      <dgm:t>
        <a:bodyPr/>
        <a:lstStyle/>
        <a:p>
          <a:endParaRPr lang="fr-FR"/>
        </a:p>
      </dgm:t>
    </dgm:pt>
    <dgm:pt modelId="{335414C4-A620-DD43-91FE-38E11633D856}" type="sibTrans" cxnId="{1EEA7104-A2B9-454D-BBCA-4D59D4C03D83}">
      <dgm:prSet/>
      <dgm:spPr/>
      <dgm:t>
        <a:bodyPr/>
        <a:lstStyle/>
        <a:p>
          <a:endParaRPr lang="fr-FR"/>
        </a:p>
      </dgm:t>
    </dgm:pt>
    <dgm:pt modelId="{5DC73534-2BE4-4540-A730-AAA34E0B0976}">
      <dgm:prSet/>
      <dgm:spPr/>
      <dgm:t>
        <a:bodyPr/>
        <a:lstStyle/>
        <a:p>
          <a:r>
            <a:rPr lang="fr-FR" b="1" dirty="0">
              <a:solidFill>
                <a:schemeClr val="tx2">
                  <a:lumMod val="75000"/>
                </a:schemeClr>
              </a:solidFill>
            </a:rPr>
            <a:t>Domaine scientifique</a:t>
          </a:r>
        </a:p>
      </dgm:t>
    </dgm:pt>
    <dgm:pt modelId="{66819463-4BC1-E046-91C1-8AE2CFAD5167}" type="parTrans" cxnId="{5F056192-948F-9A41-B6D0-EBDCC2BD81DB}">
      <dgm:prSet/>
      <dgm:spPr/>
      <dgm:t>
        <a:bodyPr/>
        <a:lstStyle/>
        <a:p>
          <a:endParaRPr lang="fr-FR"/>
        </a:p>
      </dgm:t>
    </dgm:pt>
    <dgm:pt modelId="{A167CA17-FD70-6A46-B487-CFC16941D4CD}" type="sibTrans" cxnId="{5F056192-948F-9A41-B6D0-EBDCC2BD81DB}">
      <dgm:prSet/>
      <dgm:spPr/>
      <dgm:t>
        <a:bodyPr/>
        <a:lstStyle/>
        <a:p>
          <a:endParaRPr lang="fr-FR"/>
        </a:p>
      </dgm:t>
    </dgm:pt>
    <dgm:pt modelId="{9C708325-812D-6C4C-9271-9DF8FA3072CB}">
      <dgm:prSet/>
      <dgm:spPr/>
      <dgm:t>
        <a:bodyPr/>
        <a:lstStyle/>
        <a:p>
          <a:r>
            <a:rPr lang="fr-FR" b="0" dirty="0">
              <a:solidFill>
                <a:schemeClr val="tx2">
                  <a:lumMod val="75000"/>
                </a:schemeClr>
              </a:solidFill>
            </a:rPr>
            <a:t>Identifier des lois universelles</a:t>
          </a:r>
        </a:p>
      </dgm:t>
    </dgm:pt>
    <dgm:pt modelId="{80EE5F2C-B95A-1344-A960-9AEFBD6ED147}" type="parTrans" cxnId="{7B648C92-B10A-9646-AF92-B2E5CB97D5DB}">
      <dgm:prSet/>
      <dgm:spPr/>
      <dgm:t>
        <a:bodyPr/>
        <a:lstStyle/>
        <a:p>
          <a:endParaRPr lang="fr-FR"/>
        </a:p>
      </dgm:t>
    </dgm:pt>
    <dgm:pt modelId="{B0FA38C4-3144-B743-9935-0B30193425ED}" type="sibTrans" cxnId="{7B648C92-B10A-9646-AF92-B2E5CB97D5DB}">
      <dgm:prSet/>
      <dgm:spPr/>
      <dgm:t>
        <a:bodyPr/>
        <a:lstStyle/>
        <a:p>
          <a:endParaRPr lang="fr-FR"/>
        </a:p>
      </dgm:t>
    </dgm:pt>
    <dgm:pt modelId="{5DEAB029-DF5D-0D4D-B838-07099C605337}" type="pres">
      <dgm:prSet presAssocID="{F13EDFE9-236B-0646-8C45-03515DA22759}" presName="CompostProcess" presStyleCnt="0">
        <dgm:presLayoutVars>
          <dgm:dir/>
          <dgm:resizeHandles val="exact"/>
        </dgm:presLayoutVars>
      </dgm:prSet>
      <dgm:spPr/>
    </dgm:pt>
    <dgm:pt modelId="{24CD17B6-96F7-1149-A4D0-2958264947CC}" type="pres">
      <dgm:prSet presAssocID="{F13EDFE9-236B-0646-8C45-03515DA22759}" presName="arrow" presStyleLbl="bgShp" presStyleIdx="0" presStyleCnt="1"/>
      <dgm:spPr/>
    </dgm:pt>
    <dgm:pt modelId="{424A09D4-4770-9342-94C7-09DC60109BC3}" type="pres">
      <dgm:prSet presAssocID="{F13EDFE9-236B-0646-8C45-03515DA22759}" presName="linearProcess" presStyleCnt="0"/>
      <dgm:spPr/>
    </dgm:pt>
    <dgm:pt modelId="{3B78BD89-052F-484D-81B3-114F35653B8B}" type="pres">
      <dgm:prSet presAssocID="{F07007F5-3045-CD43-9935-39DE577DCEE5}" presName="textNode" presStyleLbl="node1" presStyleIdx="0" presStyleCnt="4">
        <dgm:presLayoutVars>
          <dgm:bulletEnabled val="1"/>
        </dgm:presLayoutVars>
      </dgm:prSet>
      <dgm:spPr/>
    </dgm:pt>
    <dgm:pt modelId="{629CBC5C-C306-5B44-A550-8F3A87465B9C}" type="pres">
      <dgm:prSet presAssocID="{AB034FF8-780B-C04F-A40C-CB25A54DE7A5}" presName="sibTrans" presStyleCnt="0"/>
      <dgm:spPr/>
    </dgm:pt>
    <dgm:pt modelId="{A90292DB-60F8-244D-9B13-3F6BBF0072B9}" type="pres">
      <dgm:prSet presAssocID="{63B63BB2-99D1-2048-801E-719C03E24C28}" presName="textNode" presStyleLbl="node1" presStyleIdx="1" presStyleCnt="4">
        <dgm:presLayoutVars>
          <dgm:bulletEnabled val="1"/>
        </dgm:presLayoutVars>
      </dgm:prSet>
      <dgm:spPr/>
    </dgm:pt>
    <dgm:pt modelId="{8215AC84-875C-D548-B9B2-A97B2DEAA61F}" type="pres">
      <dgm:prSet presAssocID="{05D9A898-BAFC-C440-98D0-4B17BBB4A104}" presName="sibTrans" presStyleCnt="0"/>
      <dgm:spPr/>
    </dgm:pt>
    <dgm:pt modelId="{2C32B7E6-14B0-A942-91BE-50980341BCF3}" type="pres">
      <dgm:prSet presAssocID="{5DC73534-2BE4-4540-A730-AAA34E0B0976}" presName="textNode" presStyleLbl="node1" presStyleIdx="2" presStyleCnt="4">
        <dgm:presLayoutVars>
          <dgm:bulletEnabled val="1"/>
        </dgm:presLayoutVars>
      </dgm:prSet>
      <dgm:spPr/>
    </dgm:pt>
    <dgm:pt modelId="{09A29D88-5AB1-7C4D-8F09-39AAE566EB22}" type="pres">
      <dgm:prSet presAssocID="{A167CA17-FD70-6A46-B487-CFC16941D4CD}" presName="sibTrans" presStyleCnt="0"/>
      <dgm:spPr/>
    </dgm:pt>
    <dgm:pt modelId="{9DA178B3-7356-0248-A95C-79270E8039A7}" type="pres">
      <dgm:prSet presAssocID="{774E0BAA-711E-4046-808F-669E436CCDCB}" presName="textNode" presStyleLbl="node1" presStyleIdx="3" presStyleCnt="4">
        <dgm:presLayoutVars>
          <dgm:bulletEnabled val="1"/>
        </dgm:presLayoutVars>
      </dgm:prSet>
      <dgm:spPr/>
    </dgm:pt>
  </dgm:ptLst>
  <dgm:cxnLst>
    <dgm:cxn modelId="{1EEA7104-A2B9-454D-BBCA-4D59D4C03D83}" srcId="{F13EDFE9-236B-0646-8C45-03515DA22759}" destId="{774E0BAA-711E-4046-808F-669E436CCDCB}" srcOrd="3" destOrd="0" parTransId="{98CD096B-3B7D-C84D-BB15-3675B2982A12}" sibTransId="{335414C4-A620-DD43-91FE-38E11633D856}"/>
    <dgm:cxn modelId="{61F6B913-A79E-9548-B10B-AA4424A3C22D}" type="presOf" srcId="{A7EEACD1-2ED6-A349-890A-DE2DFDC24C7D}" destId="{9DA178B3-7356-0248-A95C-79270E8039A7}" srcOrd="0" destOrd="1" presId="urn:microsoft.com/office/officeart/2005/8/layout/hProcess9"/>
    <dgm:cxn modelId="{8D0A5817-3662-C64D-BD26-C12C67A9DA68}" srcId="{63B63BB2-99D1-2048-801E-719C03E24C28}" destId="{FCAC5046-2FCA-F643-815E-8974D1B16F5D}" srcOrd="0" destOrd="0" parTransId="{14ACA914-13CD-D641-A786-D577D2A77D6F}" sibTransId="{7C0CBA85-7EDB-AF42-B207-C434BCCA3864}"/>
    <dgm:cxn modelId="{9F22641E-C430-8A49-AB38-EAAB51617ECB}" type="presOf" srcId="{5DC73534-2BE4-4540-A730-AAA34E0B0976}" destId="{2C32B7E6-14B0-A942-91BE-50980341BCF3}" srcOrd="0" destOrd="0" presId="urn:microsoft.com/office/officeart/2005/8/layout/hProcess9"/>
    <dgm:cxn modelId="{C0BDF02E-2341-F148-A351-7C43CCF3C084}" type="presOf" srcId="{F13EDFE9-236B-0646-8C45-03515DA22759}" destId="{5DEAB029-DF5D-0D4D-B838-07099C605337}" srcOrd="0" destOrd="0" presId="urn:microsoft.com/office/officeart/2005/8/layout/hProcess9"/>
    <dgm:cxn modelId="{EA6D4632-0015-0D49-B46D-9051067CA009}" type="presOf" srcId="{63B63BB2-99D1-2048-801E-719C03E24C28}" destId="{A90292DB-60F8-244D-9B13-3F6BBF0072B9}" srcOrd="0" destOrd="0" presId="urn:microsoft.com/office/officeart/2005/8/layout/hProcess9"/>
    <dgm:cxn modelId="{E90F8649-13E8-AD4F-8995-CCD5FE9C3643}" srcId="{F07007F5-3045-CD43-9935-39DE577DCEE5}" destId="{5EF17869-19D8-1F48-9136-CA17EB3C4C41}" srcOrd="0" destOrd="0" parTransId="{FE8FDA9A-56D8-064D-B755-C0D68DCD31F8}" sibTransId="{459E1095-1902-3242-A51F-720DCA2972C0}"/>
    <dgm:cxn modelId="{990C015B-A07F-014B-B70C-5E0502E24210}" type="presOf" srcId="{FCAC5046-2FCA-F643-815E-8974D1B16F5D}" destId="{A90292DB-60F8-244D-9B13-3F6BBF0072B9}" srcOrd="0" destOrd="1" presId="urn:microsoft.com/office/officeart/2005/8/layout/hProcess9"/>
    <dgm:cxn modelId="{AAC23767-E772-6C47-BB32-67089C2418A3}" type="presOf" srcId="{F07007F5-3045-CD43-9935-39DE577DCEE5}" destId="{3B78BD89-052F-484D-81B3-114F35653B8B}" srcOrd="0" destOrd="0" presId="urn:microsoft.com/office/officeart/2005/8/layout/hProcess9"/>
    <dgm:cxn modelId="{9E4DB367-7370-C146-90BC-26F1275BC250}" srcId="{F13EDFE9-236B-0646-8C45-03515DA22759}" destId="{63B63BB2-99D1-2048-801E-719C03E24C28}" srcOrd="1" destOrd="0" parTransId="{2F2A736D-9F0C-7B47-80BB-47533060B755}" sibTransId="{05D9A898-BAFC-C440-98D0-4B17BBB4A104}"/>
    <dgm:cxn modelId="{42BCEE8D-4314-7049-87DA-21DB8D482825}" type="presOf" srcId="{5EF17869-19D8-1F48-9136-CA17EB3C4C41}" destId="{3B78BD89-052F-484D-81B3-114F35653B8B}" srcOrd="0" destOrd="1" presId="urn:microsoft.com/office/officeart/2005/8/layout/hProcess9"/>
    <dgm:cxn modelId="{6C1C1890-5B31-DF41-B73B-1E0D61034257}" srcId="{F13EDFE9-236B-0646-8C45-03515DA22759}" destId="{F07007F5-3045-CD43-9935-39DE577DCEE5}" srcOrd="0" destOrd="0" parTransId="{7A2EBCCD-99BD-5D4F-8C87-8D4526BA1DFF}" sibTransId="{AB034FF8-780B-C04F-A40C-CB25A54DE7A5}"/>
    <dgm:cxn modelId="{5F056192-948F-9A41-B6D0-EBDCC2BD81DB}" srcId="{F13EDFE9-236B-0646-8C45-03515DA22759}" destId="{5DC73534-2BE4-4540-A730-AAA34E0B0976}" srcOrd="2" destOrd="0" parTransId="{66819463-4BC1-E046-91C1-8AE2CFAD5167}" sibTransId="{A167CA17-FD70-6A46-B487-CFC16941D4CD}"/>
    <dgm:cxn modelId="{7B648C92-B10A-9646-AF92-B2E5CB97D5DB}" srcId="{5DC73534-2BE4-4540-A730-AAA34E0B0976}" destId="{9C708325-812D-6C4C-9271-9DF8FA3072CB}" srcOrd="0" destOrd="0" parTransId="{80EE5F2C-B95A-1344-A960-9AEFBD6ED147}" sibTransId="{B0FA38C4-3144-B743-9935-0B30193425ED}"/>
    <dgm:cxn modelId="{7BEBA9A4-F836-BE4A-91A3-75325AC2B926}" type="presOf" srcId="{774E0BAA-711E-4046-808F-669E436CCDCB}" destId="{9DA178B3-7356-0248-A95C-79270E8039A7}" srcOrd="0" destOrd="0" presId="urn:microsoft.com/office/officeart/2005/8/layout/hProcess9"/>
    <dgm:cxn modelId="{0F9343ED-EB89-1E40-945C-B387273FD579}" srcId="{774E0BAA-711E-4046-808F-669E436CCDCB}" destId="{A7EEACD1-2ED6-A349-890A-DE2DFDC24C7D}" srcOrd="0" destOrd="0" parTransId="{C8C048C7-F631-4A46-B58C-9434F4661E6A}" sibTransId="{6BD4ED4E-1A7A-0D4C-BF29-2A37F2538FC6}"/>
    <dgm:cxn modelId="{6A6272FD-5EF0-7046-8750-C5764ED427E3}" type="presOf" srcId="{9C708325-812D-6C4C-9271-9DF8FA3072CB}" destId="{2C32B7E6-14B0-A942-91BE-50980341BCF3}" srcOrd="0" destOrd="1" presId="urn:microsoft.com/office/officeart/2005/8/layout/hProcess9"/>
    <dgm:cxn modelId="{840FFBB2-8B2D-9545-9718-E3FE1C6AB5E3}" type="presParOf" srcId="{5DEAB029-DF5D-0D4D-B838-07099C605337}" destId="{24CD17B6-96F7-1149-A4D0-2958264947CC}" srcOrd="0" destOrd="0" presId="urn:microsoft.com/office/officeart/2005/8/layout/hProcess9"/>
    <dgm:cxn modelId="{5558EEEE-879E-0C41-8853-88B3B1F78417}" type="presParOf" srcId="{5DEAB029-DF5D-0D4D-B838-07099C605337}" destId="{424A09D4-4770-9342-94C7-09DC60109BC3}" srcOrd="1" destOrd="0" presId="urn:microsoft.com/office/officeart/2005/8/layout/hProcess9"/>
    <dgm:cxn modelId="{5B121928-C3A4-C442-8AE8-544D5AC30514}" type="presParOf" srcId="{424A09D4-4770-9342-94C7-09DC60109BC3}" destId="{3B78BD89-052F-484D-81B3-114F35653B8B}" srcOrd="0" destOrd="0" presId="urn:microsoft.com/office/officeart/2005/8/layout/hProcess9"/>
    <dgm:cxn modelId="{5A519D08-8567-0142-90E7-3AD45F5E8B01}" type="presParOf" srcId="{424A09D4-4770-9342-94C7-09DC60109BC3}" destId="{629CBC5C-C306-5B44-A550-8F3A87465B9C}" srcOrd="1" destOrd="0" presId="urn:microsoft.com/office/officeart/2005/8/layout/hProcess9"/>
    <dgm:cxn modelId="{8490BEEF-E892-EB45-81DC-2E2BDCBBAB2B}" type="presParOf" srcId="{424A09D4-4770-9342-94C7-09DC60109BC3}" destId="{A90292DB-60F8-244D-9B13-3F6BBF0072B9}" srcOrd="2" destOrd="0" presId="urn:microsoft.com/office/officeart/2005/8/layout/hProcess9"/>
    <dgm:cxn modelId="{9C14B0B2-36F7-F34A-B351-70CB1CE5D9BE}" type="presParOf" srcId="{424A09D4-4770-9342-94C7-09DC60109BC3}" destId="{8215AC84-875C-D548-B9B2-A97B2DEAA61F}" srcOrd="3" destOrd="0" presId="urn:microsoft.com/office/officeart/2005/8/layout/hProcess9"/>
    <dgm:cxn modelId="{2A959916-ED8E-2E46-A69B-3665CCA376E4}" type="presParOf" srcId="{424A09D4-4770-9342-94C7-09DC60109BC3}" destId="{2C32B7E6-14B0-A942-91BE-50980341BCF3}" srcOrd="4" destOrd="0" presId="urn:microsoft.com/office/officeart/2005/8/layout/hProcess9"/>
    <dgm:cxn modelId="{B4917B89-2227-9440-AF49-60D1E8EA1838}" type="presParOf" srcId="{424A09D4-4770-9342-94C7-09DC60109BC3}" destId="{09A29D88-5AB1-7C4D-8F09-39AAE566EB22}" srcOrd="5" destOrd="0" presId="urn:microsoft.com/office/officeart/2005/8/layout/hProcess9"/>
    <dgm:cxn modelId="{F4587144-95ED-4D4D-81EA-21129761FD7C}" type="presParOf" srcId="{424A09D4-4770-9342-94C7-09DC60109BC3}" destId="{9DA178B3-7356-0248-A95C-79270E8039A7}"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CD17B6-96F7-1149-A4D0-2958264947CC}">
      <dsp:nvSpPr>
        <dsp:cNvPr id="0" name=""/>
        <dsp:cNvSpPr/>
      </dsp:nvSpPr>
      <dsp:spPr>
        <a:xfrm>
          <a:off x="644202" y="0"/>
          <a:ext cx="7300959" cy="3932237"/>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78BD89-052F-484D-81B3-114F35653B8B}">
      <dsp:nvSpPr>
        <dsp:cNvPr id="0" name=""/>
        <dsp:cNvSpPr/>
      </dsp:nvSpPr>
      <dsp:spPr>
        <a:xfrm>
          <a:off x="5358" y="1179671"/>
          <a:ext cx="2059575" cy="1572894"/>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fr-FR" sz="1900" b="1" kern="1200" dirty="0">
              <a:solidFill>
                <a:schemeClr val="tx2">
                  <a:lumMod val="75000"/>
                </a:schemeClr>
              </a:solidFill>
            </a:rPr>
            <a:t>Domaine privé</a:t>
          </a:r>
        </a:p>
        <a:p>
          <a:pPr marL="114300" lvl="1" indent="-114300" algn="l" defTabSz="666750">
            <a:lnSpc>
              <a:spcPct val="90000"/>
            </a:lnSpc>
            <a:spcBef>
              <a:spcPct val="0"/>
            </a:spcBef>
            <a:spcAft>
              <a:spcPct val="15000"/>
            </a:spcAft>
            <a:buChar char="•"/>
          </a:pPr>
          <a:r>
            <a:rPr lang="fr-FR" sz="1500" kern="1200" dirty="0">
              <a:solidFill>
                <a:schemeClr val="tx2">
                  <a:lumMod val="75000"/>
                </a:schemeClr>
              </a:solidFill>
            </a:rPr>
            <a:t>Administrer son foyer</a:t>
          </a:r>
        </a:p>
      </dsp:txBody>
      <dsp:txXfrm>
        <a:off x="82140" y="1256453"/>
        <a:ext cx="1906011" cy="1419330"/>
      </dsp:txXfrm>
    </dsp:sp>
    <dsp:sp modelId="{A90292DB-60F8-244D-9B13-3F6BBF0072B9}">
      <dsp:nvSpPr>
        <dsp:cNvPr id="0" name=""/>
        <dsp:cNvSpPr/>
      </dsp:nvSpPr>
      <dsp:spPr>
        <a:xfrm>
          <a:off x="2178382" y="1179671"/>
          <a:ext cx="2059575" cy="1572894"/>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fr-FR" sz="1900" b="1" kern="1200" dirty="0">
              <a:solidFill>
                <a:schemeClr val="tx2">
                  <a:lumMod val="75000"/>
                </a:schemeClr>
              </a:solidFill>
            </a:rPr>
            <a:t>Domaine public</a:t>
          </a:r>
        </a:p>
        <a:p>
          <a:pPr marL="114300" lvl="1" indent="-114300" algn="l" defTabSz="666750">
            <a:lnSpc>
              <a:spcPct val="90000"/>
            </a:lnSpc>
            <a:spcBef>
              <a:spcPct val="0"/>
            </a:spcBef>
            <a:spcAft>
              <a:spcPct val="15000"/>
            </a:spcAft>
            <a:buChar char="•"/>
          </a:pPr>
          <a:r>
            <a:rPr lang="fr-FR" sz="1500" kern="1200" dirty="0">
              <a:solidFill>
                <a:schemeClr val="tx2">
                  <a:lumMod val="75000"/>
                </a:schemeClr>
              </a:solidFill>
            </a:rPr>
            <a:t>Garantir la puissance des États</a:t>
          </a:r>
        </a:p>
      </dsp:txBody>
      <dsp:txXfrm>
        <a:off x="2255164" y="1256453"/>
        <a:ext cx="1906011" cy="1419330"/>
      </dsp:txXfrm>
    </dsp:sp>
    <dsp:sp modelId="{2C32B7E6-14B0-A942-91BE-50980341BCF3}">
      <dsp:nvSpPr>
        <dsp:cNvPr id="0" name=""/>
        <dsp:cNvSpPr/>
      </dsp:nvSpPr>
      <dsp:spPr>
        <a:xfrm>
          <a:off x="4351406" y="1179671"/>
          <a:ext cx="2059575" cy="1572894"/>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fr-FR" sz="1900" b="1" kern="1200" dirty="0">
              <a:solidFill>
                <a:schemeClr val="tx2">
                  <a:lumMod val="75000"/>
                </a:schemeClr>
              </a:solidFill>
            </a:rPr>
            <a:t>Domaine scientifique</a:t>
          </a:r>
        </a:p>
        <a:p>
          <a:pPr marL="114300" lvl="1" indent="-114300" algn="l" defTabSz="666750">
            <a:lnSpc>
              <a:spcPct val="90000"/>
            </a:lnSpc>
            <a:spcBef>
              <a:spcPct val="0"/>
            </a:spcBef>
            <a:spcAft>
              <a:spcPct val="15000"/>
            </a:spcAft>
            <a:buChar char="•"/>
          </a:pPr>
          <a:r>
            <a:rPr lang="fr-FR" sz="1500" b="0" kern="1200" dirty="0">
              <a:solidFill>
                <a:schemeClr val="tx2">
                  <a:lumMod val="75000"/>
                </a:schemeClr>
              </a:solidFill>
            </a:rPr>
            <a:t>Identifier des lois universelles</a:t>
          </a:r>
        </a:p>
      </dsp:txBody>
      <dsp:txXfrm>
        <a:off x="4428188" y="1256453"/>
        <a:ext cx="1906011" cy="1419330"/>
      </dsp:txXfrm>
    </dsp:sp>
    <dsp:sp modelId="{9DA178B3-7356-0248-A95C-79270E8039A7}">
      <dsp:nvSpPr>
        <dsp:cNvPr id="0" name=""/>
        <dsp:cNvSpPr/>
      </dsp:nvSpPr>
      <dsp:spPr>
        <a:xfrm>
          <a:off x="6524430" y="1179671"/>
          <a:ext cx="2059575" cy="1572894"/>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fr-FR" sz="1900" b="1" kern="1200" dirty="0">
              <a:solidFill>
                <a:schemeClr val="tx2">
                  <a:lumMod val="75000"/>
                </a:schemeClr>
              </a:solidFill>
            </a:rPr>
            <a:t>Discipline autonome</a:t>
          </a:r>
        </a:p>
        <a:p>
          <a:pPr marL="114300" lvl="1" indent="-114300" algn="l" defTabSz="666750">
            <a:lnSpc>
              <a:spcPct val="90000"/>
            </a:lnSpc>
            <a:spcBef>
              <a:spcPct val="0"/>
            </a:spcBef>
            <a:spcAft>
              <a:spcPct val="15000"/>
            </a:spcAft>
            <a:buChar char="•"/>
          </a:pPr>
          <a:r>
            <a:rPr lang="fr-FR" sz="1500" kern="1200" dirty="0">
              <a:solidFill>
                <a:schemeClr val="tx2">
                  <a:lumMod val="75000"/>
                </a:schemeClr>
              </a:solidFill>
            </a:rPr>
            <a:t>Établir une théorie des choix  individuels</a:t>
          </a:r>
        </a:p>
      </dsp:txBody>
      <dsp:txXfrm>
        <a:off x="6601212" y="1256453"/>
        <a:ext cx="1906011" cy="141933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6774E2B5-B6E5-B1CD-5B87-767DB51DB1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A172723B-579C-E1FD-4188-DD16E967BA4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3F37D38-C6D4-8947-9496-7F855E5986C6}" type="datetimeFigureOut">
              <a:rPr lang="fr-FR" smtClean="0"/>
              <a:t>04/09/2026</a:t>
            </a:fld>
            <a:endParaRPr lang="fr-FR"/>
          </a:p>
        </p:txBody>
      </p:sp>
      <p:sp>
        <p:nvSpPr>
          <p:cNvPr id="4" name="Espace réservé du pied de page 3">
            <a:extLst>
              <a:ext uri="{FF2B5EF4-FFF2-40B4-BE49-F238E27FC236}">
                <a16:creationId xmlns:a16="http://schemas.microsoft.com/office/drawing/2014/main" id="{8498F398-AC6B-8068-09F5-BDCEAA43CFD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367DBB1C-DF44-2609-F459-FD11DFF1535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E892B5C-F658-504A-9E68-A4AD240A8608}" type="slidenum">
              <a:rPr lang="fr-FR" smtClean="0"/>
              <a:t>‹N°›</a:t>
            </a:fld>
            <a:endParaRPr lang="fr-FR"/>
          </a:p>
        </p:txBody>
      </p:sp>
    </p:spTree>
    <p:extLst>
      <p:ext uri="{BB962C8B-B14F-4D97-AF65-F5344CB8AC3E}">
        <p14:creationId xmlns:p14="http://schemas.microsoft.com/office/powerpoint/2010/main" val="11093974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797768-F040-A642-AA88-FC2F8F4554E0}" type="datetimeFigureOut">
              <a:rPr lang="fr-FR" smtClean="0"/>
              <a:t>03/09/2026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C84869-FE10-1D4C-BF77-FCA504F9F4AE}" type="slidenum">
              <a:rPr lang="fr-FR" smtClean="0"/>
              <a:t>‹N°›</a:t>
            </a:fld>
            <a:endParaRPr lang="fr-FR"/>
          </a:p>
        </p:txBody>
      </p:sp>
    </p:spTree>
    <p:extLst>
      <p:ext uri="{BB962C8B-B14F-4D97-AF65-F5344CB8AC3E}">
        <p14:creationId xmlns:p14="http://schemas.microsoft.com/office/powerpoint/2010/main" val="1912500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6C84869-FE10-1D4C-BF77-FCA504F9F4AE}" type="slidenum">
              <a:rPr lang="fr-FR" smtClean="0"/>
              <a:t>1</a:t>
            </a:fld>
            <a:endParaRPr lang="fr-FR"/>
          </a:p>
        </p:txBody>
      </p:sp>
    </p:spTree>
    <p:extLst>
      <p:ext uri="{BB962C8B-B14F-4D97-AF65-F5344CB8AC3E}">
        <p14:creationId xmlns:p14="http://schemas.microsoft.com/office/powerpoint/2010/main" val="7207428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a:prstGeom prst="rect">
            <a:avLst/>
          </a:prstGeo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fr-FR"/>
              <a:t>Modifiez le style du titre</a:t>
            </a:r>
            <a:endParaRPr lang="en-US" dirty="0"/>
          </a:p>
        </p:txBody>
      </p:sp>
      <p:sp>
        <p:nvSpPr>
          <p:cNvPr id="3" name="Subtitle 2"/>
          <p:cNvSpPr>
            <a:spLocks noGrp="1"/>
          </p:cNvSpPr>
          <p:nvPr>
            <p:ph type="subTitle" idx="1"/>
          </p:nvPr>
        </p:nvSpPr>
        <p:spPr>
          <a:xfrm>
            <a:off x="1562100" y="4682062"/>
            <a:ext cx="9070848" cy="457201"/>
          </a:xfrm>
          <a:prstGeom prst="rect">
            <a:avLst/>
          </a:prstGeo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57071A2E-0131-DE4B-B58E-72288BFF689B}" type="datetimeFigureOut">
              <a:rPr lang="fr-FR" smtClean="0"/>
              <a:t>03/09/2026</a:t>
            </a:fld>
            <a:endParaRPr lang="fr-FR"/>
          </a:p>
        </p:txBody>
      </p:sp>
      <p:sp>
        <p:nvSpPr>
          <p:cNvPr id="21" name="Footer Placeholder 20"/>
          <p:cNvSpPr>
            <a:spLocks noGrp="1"/>
          </p:cNvSpPr>
          <p:nvPr>
            <p:ph type="ftr" sz="quarter" idx="11"/>
          </p:nvPr>
        </p:nvSpPr>
        <p:spPr>
          <a:xfrm>
            <a:off x="1453896" y="5211060"/>
            <a:ext cx="5905500" cy="228600"/>
          </a:xfrm>
          <a:prstGeom prst="rect">
            <a:avLst/>
          </a:prstGeom>
        </p:spPr>
        <p:txBody>
          <a:bodyPr/>
          <a:lstStyle>
            <a:lvl1pPr algn="l">
              <a:defRPr>
                <a:solidFill>
                  <a:schemeClr val="tx1">
                    <a:lumMod val="75000"/>
                    <a:lumOff val="25000"/>
                  </a:schemeClr>
                </a:solidFill>
              </a:defRPr>
            </a:lvl1pPr>
          </a:lstStyle>
          <a:p>
            <a:endParaRPr lang="fr-F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F0D2CC30-8633-D547-B7FA-CB8547B9382C}" type="slidenum">
              <a:rPr lang="fr-FR" smtClean="0"/>
              <a:t>‹N°›</a:t>
            </a:fld>
            <a:endParaRPr lang="fr-FR"/>
          </a:p>
        </p:txBody>
      </p:sp>
    </p:spTree>
    <p:extLst>
      <p:ext uri="{BB962C8B-B14F-4D97-AF65-F5344CB8AC3E}">
        <p14:creationId xmlns:p14="http://schemas.microsoft.com/office/powerpoint/2010/main" val="140971988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re et contenu">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r>
              <a:rPr lang="en-US" dirty="0"/>
              <a:t>03/09/2026</a:t>
            </a:r>
          </a:p>
        </p:txBody>
      </p:sp>
      <p:sp>
        <p:nvSpPr>
          <p:cNvPr id="5" name="Slide Number Placeholder 5">
            <a:extLst>
              <a:ext uri="{FF2B5EF4-FFF2-40B4-BE49-F238E27FC236}">
                <a16:creationId xmlns:a16="http://schemas.microsoft.com/office/drawing/2014/main" id="{D722A4B8-1575-7E87-1EC7-AA9B824723AD}"/>
              </a:ext>
            </a:extLst>
          </p:cNvPr>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r>
              <a:rPr lang="fr-FR" dirty="0"/>
              <a:t>SÉANCE 1 </a:t>
            </a:r>
          </a:p>
        </p:txBody>
      </p:sp>
    </p:spTree>
    <p:extLst>
      <p:ext uri="{BB962C8B-B14F-4D97-AF65-F5344CB8AC3E}">
        <p14:creationId xmlns:p14="http://schemas.microsoft.com/office/powerpoint/2010/main" val="3707696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re et contenu">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r>
              <a:rPr lang="en-US" dirty="0"/>
              <a:t>03/09/2026</a:t>
            </a:r>
          </a:p>
        </p:txBody>
      </p:sp>
      <p:sp>
        <p:nvSpPr>
          <p:cNvPr id="5" name="Slide Number Placeholder 5">
            <a:extLst>
              <a:ext uri="{FF2B5EF4-FFF2-40B4-BE49-F238E27FC236}">
                <a16:creationId xmlns:a16="http://schemas.microsoft.com/office/drawing/2014/main" id="{D722A4B8-1575-7E87-1EC7-AA9B824723AD}"/>
              </a:ext>
            </a:extLst>
          </p:cNvPr>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r>
              <a:rPr lang="fr-FR" dirty="0"/>
              <a:t>SÉANCE 1 </a:t>
            </a:r>
          </a:p>
        </p:txBody>
      </p:sp>
      <p:sp>
        <p:nvSpPr>
          <p:cNvPr id="6" name="ZoneTexte 5">
            <a:extLst>
              <a:ext uri="{FF2B5EF4-FFF2-40B4-BE49-F238E27FC236}">
                <a16:creationId xmlns:a16="http://schemas.microsoft.com/office/drawing/2014/main" id="{E9E5ACBF-4E81-8473-C882-8681B1514553}"/>
              </a:ext>
            </a:extLst>
          </p:cNvPr>
          <p:cNvSpPr txBox="1"/>
          <p:nvPr userDrawn="1"/>
        </p:nvSpPr>
        <p:spPr>
          <a:xfrm>
            <a:off x="274320" y="1615357"/>
            <a:ext cx="2743200" cy="2862322"/>
          </a:xfrm>
          <a:prstGeom prst="rect">
            <a:avLst/>
          </a:prstGeom>
          <a:noFill/>
        </p:spPr>
        <p:txBody>
          <a:bodyPr wrap="square" rtlCol="0">
            <a:spAutoFit/>
          </a:bodyPr>
          <a:lstStyle/>
          <a:p>
            <a:pPr marL="0" indent="0">
              <a:buNone/>
            </a:pPr>
            <a:r>
              <a:rPr lang="fr-FR" sz="1800" b="0" dirty="0">
                <a:solidFill>
                  <a:schemeClr val="tx1">
                    <a:alpha val="40000"/>
                  </a:schemeClr>
                </a:solidFill>
              </a:rPr>
              <a:t>1.</a:t>
            </a:r>
            <a:r>
              <a:rPr lang="fr-FR" sz="1800" b="0" dirty="0">
                <a:solidFill>
                  <a:schemeClr val="tx1"/>
                </a:solidFill>
              </a:rPr>
              <a:t> </a:t>
            </a:r>
            <a:r>
              <a:rPr lang="fr-FR" sz="1800" b="0" dirty="0">
                <a:solidFill>
                  <a:schemeClr val="tx1">
                    <a:alpha val="40000"/>
                  </a:schemeClr>
                </a:solidFill>
              </a:rPr>
              <a:t>La notion d’économie s’est transformée </a:t>
            </a:r>
          </a:p>
          <a:p>
            <a:pPr marL="0" indent="0">
              <a:buNone/>
            </a:pPr>
            <a:endParaRPr lang="fr-FR" sz="1800" b="0" dirty="0">
              <a:solidFill>
                <a:schemeClr val="tx1"/>
              </a:solidFill>
            </a:endParaRPr>
          </a:p>
          <a:p>
            <a:pPr marL="0" indent="0">
              <a:buFont typeface="+mj-lt"/>
              <a:buNone/>
            </a:pPr>
            <a:r>
              <a:rPr lang="fr-FR" sz="1800" dirty="0">
                <a:solidFill>
                  <a:schemeClr val="tx1">
                    <a:alpha val="40000"/>
                  </a:schemeClr>
                </a:solidFill>
              </a:rPr>
              <a:t>2. L’économie se définit d’abord par un questionnement</a:t>
            </a:r>
          </a:p>
          <a:p>
            <a:pPr marL="0" indent="0">
              <a:buNone/>
            </a:pPr>
            <a:endParaRPr lang="fr-FR" sz="1800" dirty="0">
              <a:solidFill>
                <a:schemeClr val="tx1">
                  <a:alpha val="40000"/>
                </a:schemeClr>
              </a:solidFill>
            </a:endParaRPr>
          </a:p>
          <a:p>
            <a:pPr marL="0" indent="0">
              <a:buNone/>
            </a:pPr>
            <a:r>
              <a:rPr lang="fr-FR" sz="1800" dirty="0">
                <a:solidFill>
                  <a:schemeClr val="tx1">
                    <a:alpha val="40000"/>
                  </a:schemeClr>
                </a:solidFill>
              </a:rPr>
              <a:t>3. Une science sociale, vivante et cumulative </a:t>
            </a:r>
          </a:p>
        </p:txBody>
      </p:sp>
    </p:spTree>
    <p:extLst>
      <p:ext uri="{BB962C8B-B14F-4D97-AF65-F5344CB8AC3E}">
        <p14:creationId xmlns:p14="http://schemas.microsoft.com/office/powerpoint/2010/main" val="444562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r>
              <a:rPr lang="en-US" dirty="0"/>
              <a:t>03/09/2026</a:t>
            </a:r>
          </a:p>
        </p:txBody>
      </p:sp>
      <p:sp>
        <p:nvSpPr>
          <p:cNvPr id="5" name="Slide Number Placeholder 5">
            <a:extLst>
              <a:ext uri="{FF2B5EF4-FFF2-40B4-BE49-F238E27FC236}">
                <a16:creationId xmlns:a16="http://schemas.microsoft.com/office/drawing/2014/main" id="{D722A4B8-1575-7E87-1EC7-AA9B824723AD}"/>
              </a:ext>
            </a:extLst>
          </p:cNvPr>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r>
              <a:rPr lang="fr-FR" dirty="0"/>
              <a:t>SÉANCE 1 </a:t>
            </a:r>
          </a:p>
        </p:txBody>
      </p:sp>
      <p:sp>
        <p:nvSpPr>
          <p:cNvPr id="6" name="ZoneTexte 5">
            <a:extLst>
              <a:ext uri="{FF2B5EF4-FFF2-40B4-BE49-F238E27FC236}">
                <a16:creationId xmlns:a16="http://schemas.microsoft.com/office/drawing/2014/main" id="{E9E5ACBF-4E81-8473-C882-8681B1514553}"/>
              </a:ext>
            </a:extLst>
          </p:cNvPr>
          <p:cNvSpPr txBox="1"/>
          <p:nvPr userDrawn="1"/>
        </p:nvSpPr>
        <p:spPr>
          <a:xfrm>
            <a:off x="274320" y="1615357"/>
            <a:ext cx="2743200" cy="2862322"/>
          </a:xfrm>
          <a:prstGeom prst="rect">
            <a:avLst/>
          </a:prstGeom>
          <a:noFill/>
        </p:spPr>
        <p:txBody>
          <a:bodyPr wrap="square" rtlCol="0">
            <a:spAutoFit/>
          </a:bodyPr>
          <a:lstStyle/>
          <a:p>
            <a:pPr marL="0" indent="0">
              <a:buNone/>
            </a:pPr>
            <a:r>
              <a:rPr lang="fr-FR" sz="1800" b="1" dirty="0">
                <a:solidFill>
                  <a:schemeClr val="tx1"/>
                </a:solidFill>
              </a:rPr>
              <a:t>1. La notion d’économie s’est transformée </a:t>
            </a:r>
          </a:p>
          <a:p>
            <a:pPr marL="0" indent="0">
              <a:buNone/>
            </a:pPr>
            <a:endParaRPr lang="fr-FR" sz="1800" b="0" dirty="0">
              <a:solidFill>
                <a:schemeClr val="tx1"/>
              </a:solidFill>
            </a:endParaRPr>
          </a:p>
          <a:p>
            <a:pPr marL="0" indent="0">
              <a:buFont typeface="+mj-lt"/>
              <a:buNone/>
            </a:pPr>
            <a:r>
              <a:rPr lang="fr-FR" sz="1800" dirty="0">
                <a:solidFill>
                  <a:schemeClr val="tx1">
                    <a:alpha val="20000"/>
                  </a:schemeClr>
                </a:solidFill>
              </a:rPr>
              <a:t>2. L’économie se définit d’abord par un questionnement</a:t>
            </a:r>
          </a:p>
          <a:p>
            <a:pPr marL="0" indent="0">
              <a:buNone/>
            </a:pPr>
            <a:endParaRPr lang="fr-FR" sz="1800" dirty="0">
              <a:solidFill>
                <a:schemeClr val="tx1">
                  <a:alpha val="20000"/>
                </a:schemeClr>
              </a:solidFill>
            </a:endParaRPr>
          </a:p>
          <a:p>
            <a:pPr marL="0" indent="0">
              <a:buNone/>
            </a:pPr>
            <a:r>
              <a:rPr lang="fr-FR" sz="1800" dirty="0">
                <a:solidFill>
                  <a:schemeClr val="tx1">
                    <a:alpha val="20000"/>
                  </a:schemeClr>
                </a:solidFill>
              </a:rPr>
              <a:t>3. Une science sociale, vivante et cumulative </a:t>
            </a:r>
          </a:p>
        </p:txBody>
      </p:sp>
    </p:spTree>
    <p:extLst>
      <p:ext uri="{BB962C8B-B14F-4D97-AF65-F5344CB8AC3E}">
        <p14:creationId xmlns:p14="http://schemas.microsoft.com/office/powerpoint/2010/main" val="8671040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r>
              <a:rPr lang="en-US" dirty="0"/>
              <a:t>03/09/2026</a:t>
            </a:r>
          </a:p>
        </p:txBody>
      </p:sp>
      <p:sp>
        <p:nvSpPr>
          <p:cNvPr id="5" name="Slide Number Placeholder 5">
            <a:extLst>
              <a:ext uri="{FF2B5EF4-FFF2-40B4-BE49-F238E27FC236}">
                <a16:creationId xmlns:a16="http://schemas.microsoft.com/office/drawing/2014/main" id="{D722A4B8-1575-7E87-1EC7-AA9B824723AD}"/>
              </a:ext>
            </a:extLst>
          </p:cNvPr>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r>
              <a:rPr lang="fr-FR" dirty="0"/>
              <a:t>SÉANCE 1 </a:t>
            </a:r>
          </a:p>
        </p:txBody>
      </p:sp>
      <p:sp>
        <p:nvSpPr>
          <p:cNvPr id="2" name="ZoneTexte 1">
            <a:extLst>
              <a:ext uri="{FF2B5EF4-FFF2-40B4-BE49-F238E27FC236}">
                <a16:creationId xmlns:a16="http://schemas.microsoft.com/office/drawing/2014/main" id="{B34B4E5A-EAA0-67E0-D3EC-0017B44CA7BB}"/>
              </a:ext>
            </a:extLst>
          </p:cNvPr>
          <p:cNvSpPr txBox="1"/>
          <p:nvPr userDrawn="1"/>
        </p:nvSpPr>
        <p:spPr>
          <a:xfrm>
            <a:off x="274320" y="1615357"/>
            <a:ext cx="2743200" cy="2862322"/>
          </a:xfrm>
          <a:prstGeom prst="rect">
            <a:avLst/>
          </a:prstGeom>
          <a:noFill/>
        </p:spPr>
        <p:txBody>
          <a:bodyPr wrap="square" rtlCol="0">
            <a:spAutoFit/>
          </a:bodyPr>
          <a:lstStyle/>
          <a:p>
            <a:pPr marL="0" indent="0">
              <a:buNone/>
            </a:pPr>
            <a:r>
              <a:rPr lang="fr-FR" sz="1800" b="0" dirty="0">
                <a:solidFill>
                  <a:schemeClr val="tx1">
                    <a:alpha val="20000"/>
                  </a:schemeClr>
                </a:solidFill>
              </a:rPr>
              <a:t>1. La notion d’économie s’est transformée </a:t>
            </a:r>
          </a:p>
          <a:p>
            <a:pPr marL="0" indent="0">
              <a:buNone/>
            </a:pPr>
            <a:endParaRPr lang="fr-FR" sz="1800" b="0" dirty="0">
              <a:solidFill>
                <a:schemeClr val="tx1"/>
              </a:solidFill>
            </a:endParaRPr>
          </a:p>
          <a:p>
            <a:pPr marL="0" indent="0">
              <a:buFont typeface="+mj-lt"/>
              <a:buNone/>
            </a:pPr>
            <a:r>
              <a:rPr lang="fr-FR" sz="1800" b="1" dirty="0">
                <a:solidFill>
                  <a:schemeClr val="tx1"/>
                </a:solidFill>
              </a:rPr>
              <a:t>2. L’économie se définit d’abord par un questionnement</a:t>
            </a:r>
          </a:p>
          <a:p>
            <a:pPr marL="0" indent="0">
              <a:buNone/>
            </a:pPr>
            <a:endParaRPr lang="fr-FR" sz="1800" dirty="0">
              <a:solidFill>
                <a:schemeClr val="tx1"/>
              </a:solidFill>
            </a:endParaRPr>
          </a:p>
          <a:p>
            <a:pPr marL="0" indent="0">
              <a:buNone/>
            </a:pPr>
            <a:r>
              <a:rPr lang="fr-FR" sz="1800" dirty="0">
                <a:solidFill>
                  <a:schemeClr val="tx1">
                    <a:alpha val="20000"/>
                  </a:schemeClr>
                </a:solidFill>
              </a:rPr>
              <a:t>3. Une science sociale, vivante et cumulative </a:t>
            </a:r>
          </a:p>
        </p:txBody>
      </p:sp>
    </p:spTree>
    <p:extLst>
      <p:ext uri="{BB962C8B-B14F-4D97-AF65-F5344CB8AC3E}">
        <p14:creationId xmlns:p14="http://schemas.microsoft.com/office/powerpoint/2010/main" val="19492721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re et contenu">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r>
              <a:rPr lang="en-US" dirty="0"/>
              <a:t>03/09/2026</a:t>
            </a:r>
          </a:p>
        </p:txBody>
      </p:sp>
      <p:sp>
        <p:nvSpPr>
          <p:cNvPr id="5" name="Slide Number Placeholder 5">
            <a:extLst>
              <a:ext uri="{FF2B5EF4-FFF2-40B4-BE49-F238E27FC236}">
                <a16:creationId xmlns:a16="http://schemas.microsoft.com/office/drawing/2014/main" id="{D722A4B8-1575-7E87-1EC7-AA9B824723AD}"/>
              </a:ext>
            </a:extLst>
          </p:cNvPr>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r>
              <a:rPr lang="fr-FR" dirty="0"/>
              <a:t>SÉANCE 1 </a:t>
            </a:r>
          </a:p>
        </p:txBody>
      </p:sp>
      <p:sp>
        <p:nvSpPr>
          <p:cNvPr id="2" name="ZoneTexte 1">
            <a:extLst>
              <a:ext uri="{FF2B5EF4-FFF2-40B4-BE49-F238E27FC236}">
                <a16:creationId xmlns:a16="http://schemas.microsoft.com/office/drawing/2014/main" id="{B34B4E5A-EAA0-67E0-D3EC-0017B44CA7BB}"/>
              </a:ext>
            </a:extLst>
          </p:cNvPr>
          <p:cNvSpPr txBox="1"/>
          <p:nvPr userDrawn="1"/>
        </p:nvSpPr>
        <p:spPr>
          <a:xfrm>
            <a:off x="274320" y="1615357"/>
            <a:ext cx="2743200" cy="2862322"/>
          </a:xfrm>
          <a:prstGeom prst="rect">
            <a:avLst/>
          </a:prstGeom>
          <a:noFill/>
        </p:spPr>
        <p:txBody>
          <a:bodyPr wrap="square" rtlCol="0">
            <a:spAutoFit/>
          </a:bodyPr>
          <a:lstStyle/>
          <a:p>
            <a:pPr marL="0" indent="0">
              <a:buNone/>
            </a:pPr>
            <a:r>
              <a:rPr lang="fr-FR" sz="1800" b="0" dirty="0">
                <a:solidFill>
                  <a:schemeClr val="tx1">
                    <a:alpha val="20000"/>
                  </a:schemeClr>
                </a:solidFill>
              </a:rPr>
              <a:t>1. La notion d’économie s’est transformée </a:t>
            </a:r>
          </a:p>
          <a:p>
            <a:pPr marL="0" indent="0">
              <a:buNone/>
            </a:pPr>
            <a:endParaRPr lang="fr-FR" sz="1800" b="0" dirty="0">
              <a:solidFill>
                <a:schemeClr val="tx1">
                  <a:alpha val="20000"/>
                </a:schemeClr>
              </a:solidFill>
            </a:endParaRPr>
          </a:p>
          <a:p>
            <a:pPr marL="0" indent="0">
              <a:buFont typeface="+mj-lt"/>
              <a:buNone/>
            </a:pPr>
            <a:r>
              <a:rPr lang="fr-FR" sz="1800" dirty="0">
                <a:solidFill>
                  <a:schemeClr val="tx1">
                    <a:alpha val="20000"/>
                  </a:schemeClr>
                </a:solidFill>
              </a:rPr>
              <a:t>2. L’économie se définit d’abord par un questionnement</a:t>
            </a:r>
          </a:p>
          <a:p>
            <a:pPr marL="0" indent="0">
              <a:buNone/>
            </a:pPr>
            <a:endParaRPr lang="fr-FR" sz="1800" dirty="0">
              <a:solidFill>
                <a:schemeClr val="tx1"/>
              </a:solidFill>
            </a:endParaRPr>
          </a:p>
          <a:p>
            <a:pPr marL="0" indent="0">
              <a:buNone/>
            </a:pPr>
            <a:r>
              <a:rPr lang="fr-FR" sz="1800" b="1" dirty="0">
                <a:solidFill>
                  <a:schemeClr val="tx1"/>
                </a:solidFill>
              </a:rPr>
              <a:t>3. Une science sociale, vivante et cumulative </a:t>
            </a:r>
          </a:p>
        </p:txBody>
      </p:sp>
    </p:spTree>
    <p:extLst>
      <p:ext uri="{BB962C8B-B14F-4D97-AF65-F5344CB8AC3E}">
        <p14:creationId xmlns:p14="http://schemas.microsoft.com/office/powerpoint/2010/main" val="21015820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r-FR" dirty="0"/>
              <a:t>03/09/2026</a:t>
            </a:r>
          </a:p>
        </p:txBody>
      </p:sp>
      <p:sp>
        <p:nvSpPr>
          <p:cNvPr id="5" name="Slide Number Placeholder 4"/>
          <p:cNvSpPr>
            <a:spLocks noGrp="1"/>
          </p:cNvSpPr>
          <p:nvPr>
            <p:ph type="sldNum" sz="quarter" idx="12"/>
          </p:nvPr>
        </p:nvSpPr>
        <p:spPr/>
        <p:txBody>
          <a:bodyPr/>
          <a:lstStyle/>
          <a:p>
            <a:r>
              <a:rPr lang="fr-FR" dirty="0"/>
              <a:t>SÉANCE 1</a:t>
            </a:r>
          </a:p>
        </p:txBody>
      </p:sp>
      <p:sp>
        <p:nvSpPr>
          <p:cNvPr id="8" name="ZoneTexte 7">
            <a:extLst>
              <a:ext uri="{FF2B5EF4-FFF2-40B4-BE49-F238E27FC236}">
                <a16:creationId xmlns:a16="http://schemas.microsoft.com/office/drawing/2014/main" id="{95E3B261-C254-4B1E-3FC8-DBB35D620950}"/>
              </a:ext>
            </a:extLst>
          </p:cNvPr>
          <p:cNvSpPr txBox="1"/>
          <p:nvPr userDrawn="1"/>
        </p:nvSpPr>
        <p:spPr>
          <a:xfrm>
            <a:off x="274320" y="2151727"/>
            <a:ext cx="2743199" cy="2554545"/>
          </a:xfrm>
          <a:prstGeom prst="rect">
            <a:avLst/>
          </a:prstGeom>
          <a:noFill/>
        </p:spPr>
        <p:txBody>
          <a:bodyPr wrap="square" rtlCol="0">
            <a:spAutoFit/>
          </a:bodyPr>
          <a:lstStyle/>
          <a:p>
            <a:pPr marL="0" indent="0">
              <a:buNone/>
            </a:pPr>
            <a:r>
              <a:rPr lang="fr-FR" sz="2000" b="0" dirty="0">
                <a:solidFill>
                  <a:schemeClr val="tx1"/>
                </a:solidFill>
                <a:latin typeface="Century Gothic" panose="020B0502020202020204" pitchFamily="34" charset="0"/>
              </a:rPr>
              <a:t>Trois grandes évolutions au XVI</a:t>
            </a:r>
            <a:r>
              <a:rPr lang="fr-FR" sz="2000" b="0" baseline="30000" dirty="0">
                <a:solidFill>
                  <a:schemeClr val="tx1"/>
                </a:solidFill>
                <a:latin typeface="Century Gothic" panose="020B0502020202020204" pitchFamily="34" charset="0"/>
              </a:rPr>
              <a:t>ème</a:t>
            </a:r>
            <a:r>
              <a:rPr lang="fr-FR" sz="2000" b="0" baseline="0" dirty="0">
                <a:solidFill>
                  <a:schemeClr val="tx1"/>
                </a:solidFill>
                <a:latin typeface="Century Gothic" panose="020B0502020202020204" pitchFamily="34" charset="0"/>
              </a:rPr>
              <a:t>:</a:t>
            </a:r>
          </a:p>
          <a:p>
            <a:pPr marL="0" indent="0">
              <a:buNone/>
            </a:pPr>
            <a:r>
              <a:rPr lang="fr-FR" sz="2000" b="0" baseline="0" dirty="0">
                <a:solidFill>
                  <a:schemeClr val="tx1"/>
                </a:solidFill>
                <a:latin typeface="Century Gothic" panose="020B0502020202020204" pitchFamily="34" charset="0"/>
              </a:rPr>
              <a:t> </a:t>
            </a:r>
          </a:p>
          <a:p>
            <a:pPr marL="0" indent="0">
              <a:buNone/>
            </a:pPr>
            <a:r>
              <a:rPr lang="fr-FR" sz="2000" b="0" baseline="0" dirty="0">
                <a:solidFill>
                  <a:schemeClr val="tx1"/>
                </a:solidFill>
                <a:latin typeface="Century Gothic" panose="020B0502020202020204" pitchFamily="34" charset="0"/>
              </a:rPr>
              <a:t>- </a:t>
            </a:r>
            <a:r>
              <a:rPr lang="fr-FR" sz="2000" b="1" baseline="0" dirty="0">
                <a:solidFill>
                  <a:schemeClr val="tx1"/>
                </a:solidFill>
                <a:latin typeface="Century Gothic" panose="020B0502020202020204" pitchFamily="34" charset="0"/>
              </a:rPr>
              <a:t>politique</a:t>
            </a:r>
            <a:r>
              <a:rPr lang="fr-FR" sz="2000" b="0" baseline="0" dirty="0">
                <a:solidFill>
                  <a:schemeClr val="tx1"/>
                </a:solidFill>
                <a:latin typeface="Century Gothic" panose="020B0502020202020204" pitchFamily="34" charset="0"/>
              </a:rPr>
              <a:t>,</a:t>
            </a:r>
          </a:p>
          <a:p>
            <a:pPr marL="0" indent="0">
              <a:buNone/>
            </a:pPr>
            <a:endParaRPr lang="fr-FR" sz="2000" b="0" baseline="0" dirty="0">
              <a:solidFill>
                <a:schemeClr val="tx1"/>
              </a:solidFill>
              <a:latin typeface="Century Gothic" panose="020B0502020202020204" pitchFamily="34" charset="0"/>
            </a:endParaRPr>
          </a:p>
          <a:p>
            <a:pPr marL="0" indent="0">
              <a:buNone/>
            </a:pPr>
            <a:r>
              <a:rPr lang="fr-FR" sz="2000" b="0" baseline="0" dirty="0">
                <a:solidFill>
                  <a:schemeClr val="tx1">
                    <a:alpha val="20000"/>
                  </a:schemeClr>
                </a:solidFill>
                <a:latin typeface="Century Gothic" panose="020B0502020202020204" pitchFamily="34" charset="0"/>
              </a:rPr>
              <a:t>- économique,</a:t>
            </a:r>
          </a:p>
          <a:p>
            <a:pPr marL="0" indent="0">
              <a:buNone/>
            </a:pPr>
            <a:endParaRPr lang="fr-FR" sz="2000" b="0" baseline="0" dirty="0">
              <a:solidFill>
                <a:schemeClr val="tx1">
                  <a:alpha val="20000"/>
                </a:schemeClr>
              </a:solidFill>
              <a:latin typeface="Century Gothic" panose="020B0502020202020204" pitchFamily="34" charset="0"/>
            </a:endParaRPr>
          </a:p>
          <a:p>
            <a:pPr marL="0" indent="0">
              <a:buNone/>
            </a:pPr>
            <a:r>
              <a:rPr lang="fr-FR" sz="2000" b="0" baseline="0" dirty="0">
                <a:solidFill>
                  <a:schemeClr val="tx1">
                    <a:alpha val="20000"/>
                  </a:schemeClr>
                </a:solidFill>
                <a:latin typeface="Century Gothic" panose="020B0502020202020204" pitchFamily="34" charset="0"/>
              </a:rPr>
              <a:t>- intellectuelle</a:t>
            </a:r>
            <a:endParaRPr lang="fr-FR" sz="2400" dirty="0">
              <a:solidFill>
                <a:schemeClr val="tx1">
                  <a:alpha val="20000"/>
                </a:schemeClr>
              </a:solidFill>
              <a:latin typeface="Century Gothic" panose="020B0502020202020204" pitchFamily="34" charset="0"/>
            </a:endParaRPr>
          </a:p>
        </p:txBody>
      </p:sp>
      <p:cxnSp>
        <p:nvCxnSpPr>
          <p:cNvPr id="2" name="Connecteur droit 1">
            <a:extLst>
              <a:ext uri="{FF2B5EF4-FFF2-40B4-BE49-F238E27FC236}">
                <a16:creationId xmlns:a16="http://schemas.microsoft.com/office/drawing/2014/main" id="{1C96C47C-BBD2-F2F9-14BB-42AAED496B9F}"/>
              </a:ext>
            </a:extLst>
          </p:cNvPr>
          <p:cNvCxnSpPr>
            <a:cxnSpLocks/>
          </p:cNvCxnSpPr>
          <p:nvPr userDrawn="1"/>
        </p:nvCxnSpPr>
        <p:spPr>
          <a:xfrm flipH="1" flipV="1">
            <a:off x="3017519" y="944380"/>
            <a:ext cx="1" cy="5675876"/>
          </a:xfrm>
          <a:prstGeom prst="line">
            <a:avLst/>
          </a:prstGeom>
          <a:ln w="9525">
            <a:solidFill>
              <a:srgbClr val="6BA8B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36037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r-FR" dirty="0"/>
              <a:t>03/09/2026</a:t>
            </a:r>
          </a:p>
        </p:txBody>
      </p:sp>
      <p:sp>
        <p:nvSpPr>
          <p:cNvPr id="5" name="Slide Number Placeholder 4"/>
          <p:cNvSpPr>
            <a:spLocks noGrp="1"/>
          </p:cNvSpPr>
          <p:nvPr>
            <p:ph type="sldNum" sz="quarter" idx="12"/>
          </p:nvPr>
        </p:nvSpPr>
        <p:spPr/>
        <p:txBody>
          <a:bodyPr/>
          <a:lstStyle/>
          <a:p>
            <a:r>
              <a:rPr lang="fr-FR" dirty="0"/>
              <a:t>SÉANCE 1</a:t>
            </a:r>
          </a:p>
        </p:txBody>
      </p:sp>
      <p:sp>
        <p:nvSpPr>
          <p:cNvPr id="8" name="ZoneTexte 7">
            <a:extLst>
              <a:ext uri="{FF2B5EF4-FFF2-40B4-BE49-F238E27FC236}">
                <a16:creationId xmlns:a16="http://schemas.microsoft.com/office/drawing/2014/main" id="{95E3B261-C254-4B1E-3FC8-DBB35D620950}"/>
              </a:ext>
            </a:extLst>
          </p:cNvPr>
          <p:cNvSpPr txBox="1"/>
          <p:nvPr userDrawn="1"/>
        </p:nvSpPr>
        <p:spPr>
          <a:xfrm>
            <a:off x="274320" y="2151727"/>
            <a:ext cx="2743199" cy="2554545"/>
          </a:xfrm>
          <a:prstGeom prst="rect">
            <a:avLst/>
          </a:prstGeom>
          <a:noFill/>
        </p:spPr>
        <p:txBody>
          <a:bodyPr wrap="square" rtlCol="0">
            <a:spAutoFit/>
          </a:bodyPr>
          <a:lstStyle/>
          <a:p>
            <a:pPr marL="0" indent="0">
              <a:buNone/>
            </a:pPr>
            <a:r>
              <a:rPr lang="fr-FR" sz="2000" b="0" dirty="0">
                <a:solidFill>
                  <a:schemeClr val="tx1"/>
                </a:solidFill>
                <a:latin typeface="Century Gothic" panose="020B0502020202020204" pitchFamily="34" charset="0"/>
              </a:rPr>
              <a:t>Trois grandes évolutions au XVI</a:t>
            </a:r>
            <a:r>
              <a:rPr lang="fr-FR" sz="2000" b="0" baseline="30000" dirty="0">
                <a:solidFill>
                  <a:schemeClr val="tx1"/>
                </a:solidFill>
                <a:latin typeface="Century Gothic" panose="020B0502020202020204" pitchFamily="34" charset="0"/>
              </a:rPr>
              <a:t>ème</a:t>
            </a:r>
            <a:r>
              <a:rPr lang="fr-FR" sz="2000" b="0" baseline="0" dirty="0">
                <a:solidFill>
                  <a:schemeClr val="tx1"/>
                </a:solidFill>
                <a:latin typeface="Century Gothic" panose="020B0502020202020204" pitchFamily="34" charset="0"/>
              </a:rPr>
              <a:t>:</a:t>
            </a:r>
          </a:p>
          <a:p>
            <a:pPr marL="0" indent="0">
              <a:buNone/>
            </a:pPr>
            <a:r>
              <a:rPr lang="fr-FR" sz="2000" b="0" baseline="0" dirty="0">
                <a:solidFill>
                  <a:schemeClr val="tx1">
                    <a:alpha val="20000"/>
                  </a:schemeClr>
                </a:solidFill>
                <a:latin typeface="Century Gothic" panose="020B0502020202020204" pitchFamily="34" charset="0"/>
              </a:rPr>
              <a:t> </a:t>
            </a:r>
          </a:p>
          <a:p>
            <a:pPr marL="0" indent="0">
              <a:buNone/>
            </a:pPr>
            <a:r>
              <a:rPr lang="fr-FR" sz="2000" b="0" baseline="0" dirty="0">
                <a:solidFill>
                  <a:schemeClr val="tx1">
                    <a:alpha val="20000"/>
                  </a:schemeClr>
                </a:solidFill>
                <a:latin typeface="Century Gothic" panose="020B0502020202020204" pitchFamily="34" charset="0"/>
              </a:rPr>
              <a:t>- politique,</a:t>
            </a:r>
          </a:p>
          <a:p>
            <a:pPr marL="0" indent="0">
              <a:buNone/>
            </a:pPr>
            <a:endParaRPr lang="fr-FR" sz="2000" b="0" baseline="0" dirty="0">
              <a:solidFill>
                <a:schemeClr val="tx1"/>
              </a:solidFill>
              <a:latin typeface="Century Gothic" panose="020B0502020202020204" pitchFamily="34" charset="0"/>
            </a:endParaRPr>
          </a:p>
          <a:p>
            <a:pPr marL="0" indent="0">
              <a:buNone/>
            </a:pPr>
            <a:r>
              <a:rPr lang="fr-FR" sz="2000" b="0" baseline="0" dirty="0">
                <a:solidFill>
                  <a:schemeClr val="tx1"/>
                </a:solidFill>
                <a:latin typeface="Century Gothic" panose="020B0502020202020204" pitchFamily="34" charset="0"/>
              </a:rPr>
              <a:t>- </a:t>
            </a:r>
            <a:r>
              <a:rPr lang="fr-FR" sz="2000" b="1" baseline="0" dirty="0">
                <a:solidFill>
                  <a:schemeClr val="tx1"/>
                </a:solidFill>
                <a:latin typeface="Century Gothic" panose="020B0502020202020204" pitchFamily="34" charset="0"/>
              </a:rPr>
              <a:t>économique</a:t>
            </a:r>
            <a:r>
              <a:rPr lang="fr-FR" sz="2000" b="0" baseline="0" dirty="0">
                <a:solidFill>
                  <a:schemeClr val="tx1"/>
                </a:solidFill>
                <a:latin typeface="Century Gothic" panose="020B0502020202020204" pitchFamily="34" charset="0"/>
              </a:rPr>
              <a:t>,</a:t>
            </a:r>
          </a:p>
          <a:p>
            <a:pPr marL="0" indent="0">
              <a:buNone/>
            </a:pPr>
            <a:endParaRPr lang="fr-FR" sz="2000" b="0" baseline="0" dirty="0">
              <a:solidFill>
                <a:schemeClr val="tx1"/>
              </a:solidFill>
              <a:latin typeface="Century Gothic" panose="020B0502020202020204" pitchFamily="34" charset="0"/>
            </a:endParaRPr>
          </a:p>
          <a:p>
            <a:pPr marL="0" indent="0">
              <a:buNone/>
            </a:pPr>
            <a:r>
              <a:rPr lang="fr-FR" sz="2000" b="0" baseline="0" dirty="0">
                <a:solidFill>
                  <a:schemeClr val="tx1">
                    <a:alpha val="20000"/>
                  </a:schemeClr>
                </a:solidFill>
                <a:latin typeface="Century Gothic" panose="020B0502020202020204" pitchFamily="34" charset="0"/>
              </a:rPr>
              <a:t>- intellectuelle</a:t>
            </a:r>
            <a:endParaRPr lang="fr-FR" sz="2400" dirty="0">
              <a:solidFill>
                <a:schemeClr val="tx1">
                  <a:alpha val="20000"/>
                </a:schemeClr>
              </a:solidFill>
              <a:latin typeface="Century Gothic" panose="020B0502020202020204" pitchFamily="34" charset="0"/>
            </a:endParaRPr>
          </a:p>
        </p:txBody>
      </p:sp>
    </p:spTree>
    <p:extLst>
      <p:ext uri="{BB962C8B-B14F-4D97-AF65-F5344CB8AC3E}">
        <p14:creationId xmlns:p14="http://schemas.microsoft.com/office/powerpoint/2010/main" val="11176426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r-FR" dirty="0"/>
              <a:t>03/09/2026</a:t>
            </a:r>
          </a:p>
        </p:txBody>
      </p:sp>
      <p:sp>
        <p:nvSpPr>
          <p:cNvPr id="5" name="Slide Number Placeholder 4"/>
          <p:cNvSpPr>
            <a:spLocks noGrp="1"/>
          </p:cNvSpPr>
          <p:nvPr>
            <p:ph type="sldNum" sz="quarter" idx="12"/>
          </p:nvPr>
        </p:nvSpPr>
        <p:spPr/>
        <p:txBody>
          <a:bodyPr/>
          <a:lstStyle/>
          <a:p>
            <a:r>
              <a:rPr lang="fr-FR" dirty="0"/>
              <a:t>SÉANCE 1</a:t>
            </a:r>
          </a:p>
        </p:txBody>
      </p:sp>
      <p:sp>
        <p:nvSpPr>
          <p:cNvPr id="8" name="ZoneTexte 7">
            <a:extLst>
              <a:ext uri="{FF2B5EF4-FFF2-40B4-BE49-F238E27FC236}">
                <a16:creationId xmlns:a16="http://schemas.microsoft.com/office/drawing/2014/main" id="{95E3B261-C254-4B1E-3FC8-DBB35D620950}"/>
              </a:ext>
            </a:extLst>
          </p:cNvPr>
          <p:cNvSpPr txBox="1"/>
          <p:nvPr userDrawn="1"/>
        </p:nvSpPr>
        <p:spPr>
          <a:xfrm>
            <a:off x="274321" y="2151727"/>
            <a:ext cx="2743199" cy="2554545"/>
          </a:xfrm>
          <a:prstGeom prst="rect">
            <a:avLst/>
          </a:prstGeom>
          <a:noFill/>
        </p:spPr>
        <p:txBody>
          <a:bodyPr wrap="square" rtlCol="0">
            <a:spAutoFit/>
          </a:bodyPr>
          <a:lstStyle/>
          <a:p>
            <a:pPr marL="0" indent="0">
              <a:buNone/>
            </a:pPr>
            <a:r>
              <a:rPr lang="fr-FR" sz="2000" b="0" dirty="0">
                <a:solidFill>
                  <a:schemeClr val="tx1"/>
                </a:solidFill>
                <a:latin typeface="Century Gothic" panose="020B0502020202020204" pitchFamily="34" charset="0"/>
              </a:rPr>
              <a:t>Trois grandes évolutions au XVI</a:t>
            </a:r>
            <a:r>
              <a:rPr lang="fr-FR" sz="2000" b="0" baseline="30000" dirty="0">
                <a:solidFill>
                  <a:schemeClr val="tx1"/>
                </a:solidFill>
                <a:latin typeface="Century Gothic" panose="020B0502020202020204" pitchFamily="34" charset="0"/>
              </a:rPr>
              <a:t>ème</a:t>
            </a:r>
            <a:r>
              <a:rPr lang="fr-FR" sz="2000" b="0" baseline="0" dirty="0">
                <a:solidFill>
                  <a:schemeClr val="tx1"/>
                </a:solidFill>
                <a:latin typeface="Century Gothic" panose="020B0502020202020204" pitchFamily="34" charset="0"/>
              </a:rPr>
              <a:t>:</a:t>
            </a:r>
          </a:p>
          <a:p>
            <a:pPr marL="0" indent="0">
              <a:buNone/>
            </a:pPr>
            <a:r>
              <a:rPr lang="fr-FR" sz="2000" b="0" baseline="0" dirty="0">
                <a:solidFill>
                  <a:schemeClr val="tx1"/>
                </a:solidFill>
                <a:latin typeface="Century Gothic" panose="020B0502020202020204" pitchFamily="34" charset="0"/>
              </a:rPr>
              <a:t> </a:t>
            </a:r>
          </a:p>
          <a:p>
            <a:pPr marL="0" indent="0">
              <a:buNone/>
            </a:pPr>
            <a:r>
              <a:rPr lang="fr-FR" sz="2000" b="0" baseline="0" dirty="0">
                <a:solidFill>
                  <a:schemeClr val="tx1">
                    <a:alpha val="20000"/>
                  </a:schemeClr>
                </a:solidFill>
                <a:latin typeface="Century Gothic" panose="020B0502020202020204" pitchFamily="34" charset="0"/>
              </a:rPr>
              <a:t>- politique,</a:t>
            </a:r>
          </a:p>
          <a:p>
            <a:pPr marL="0" indent="0">
              <a:buNone/>
            </a:pPr>
            <a:endParaRPr lang="fr-FR" sz="2000" b="0" baseline="0" dirty="0">
              <a:solidFill>
                <a:schemeClr val="tx1">
                  <a:alpha val="20000"/>
                </a:schemeClr>
              </a:solidFill>
              <a:latin typeface="Century Gothic" panose="020B0502020202020204" pitchFamily="34" charset="0"/>
            </a:endParaRPr>
          </a:p>
          <a:p>
            <a:pPr marL="0" indent="0">
              <a:buNone/>
            </a:pPr>
            <a:r>
              <a:rPr lang="fr-FR" sz="2000" b="0" baseline="0" dirty="0">
                <a:solidFill>
                  <a:schemeClr val="tx1">
                    <a:alpha val="20000"/>
                  </a:schemeClr>
                </a:solidFill>
                <a:latin typeface="Century Gothic" panose="020B0502020202020204" pitchFamily="34" charset="0"/>
              </a:rPr>
              <a:t>- économique,</a:t>
            </a:r>
          </a:p>
          <a:p>
            <a:pPr marL="0" indent="0">
              <a:buNone/>
            </a:pPr>
            <a:endParaRPr lang="fr-FR" sz="2000" b="0" baseline="0" dirty="0">
              <a:solidFill>
                <a:schemeClr val="tx1"/>
              </a:solidFill>
              <a:latin typeface="Century Gothic" panose="020B0502020202020204" pitchFamily="34" charset="0"/>
            </a:endParaRPr>
          </a:p>
          <a:p>
            <a:pPr marL="0" indent="0">
              <a:buNone/>
            </a:pPr>
            <a:r>
              <a:rPr lang="fr-FR" sz="2000" b="0" baseline="0" dirty="0">
                <a:solidFill>
                  <a:schemeClr val="tx1"/>
                </a:solidFill>
                <a:latin typeface="Century Gothic" panose="020B0502020202020204" pitchFamily="34" charset="0"/>
              </a:rPr>
              <a:t>- </a:t>
            </a:r>
            <a:r>
              <a:rPr lang="fr-FR" sz="2000" b="1" baseline="0" dirty="0">
                <a:solidFill>
                  <a:schemeClr val="tx1"/>
                </a:solidFill>
                <a:latin typeface="Century Gothic" panose="020B0502020202020204" pitchFamily="34" charset="0"/>
              </a:rPr>
              <a:t>intellectuelle</a:t>
            </a:r>
            <a:endParaRPr lang="fr-FR" sz="2400" b="1"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5783098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r-FR" dirty="0"/>
              <a:t>03/09/2026</a:t>
            </a:r>
          </a:p>
        </p:txBody>
      </p:sp>
      <p:sp>
        <p:nvSpPr>
          <p:cNvPr id="5" name="Slide Number Placeholder 4"/>
          <p:cNvSpPr>
            <a:spLocks noGrp="1"/>
          </p:cNvSpPr>
          <p:nvPr>
            <p:ph type="sldNum" sz="quarter" idx="12"/>
          </p:nvPr>
        </p:nvSpPr>
        <p:spPr/>
        <p:txBody>
          <a:bodyPr/>
          <a:lstStyle/>
          <a:p>
            <a:r>
              <a:rPr lang="fr-FR" dirty="0"/>
              <a:t>SÉANCE 1</a:t>
            </a:r>
          </a:p>
        </p:txBody>
      </p:sp>
      <p:sp>
        <p:nvSpPr>
          <p:cNvPr id="10" name="ZoneTexte 9">
            <a:extLst>
              <a:ext uri="{FF2B5EF4-FFF2-40B4-BE49-F238E27FC236}">
                <a16:creationId xmlns:a16="http://schemas.microsoft.com/office/drawing/2014/main" id="{45FC5BD6-6C4E-5DEB-D505-98F4CCB91D7F}"/>
              </a:ext>
            </a:extLst>
          </p:cNvPr>
          <p:cNvSpPr txBox="1"/>
          <p:nvPr userDrawn="1"/>
        </p:nvSpPr>
        <p:spPr>
          <a:xfrm>
            <a:off x="274320" y="1500960"/>
            <a:ext cx="2743200" cy="1015663"/>
          </a:xfrm>
          <a:prstGeom prst="rect">
            <a:avLst/>
          </a:prstGeom>
          <a:noFill/>
        </p:spPr>
        <p:txBody>
          <a:bodyPr wrap="square">
            <a:spAutoFit/>
          </a:bodyPr>
          <a:lstStyle/>
          <a:p>
            <a:pPr marL="342900" indent="-342900">
              <a:buAutoNum type="alphaUcPeriod"/>
            </a:pPr>
            <a:r>
              <a:rPr lang="fr-FR" sz="2000" b="1" dirty="0">
                <a:solidFill>
                  <a:schemeClr val="tx1"/>
                </a:solidFill>
              </a:rPr>
              <a:t>L’âge des mercantilistes </a:t>
            </a:r>
          </a:p>
          <a:p>
            <a:pPr marL="0" indent="0" algn="ctr">
              <a:buNone/>
            </a:pPr>
            <a:r>
              <a:rPr lang="fr-FR" sz="2000" b="1" dirty="0">
                <a:solidFill>
                  <a:schemeClr val="tx1"/>
                </a:solidFill>
              </a:rPr>
              <a:t>(XVI</a:t>
            </a:r>
            <a:r>
              <a:rPr lang="fr-FR" sz="2000" b="1" baseline="30000" dirty="0">
                <a:solidFill>
                  <a:schemeClr val="tx1"/>
                </a:solidFill>
              </a:rPr>
              <a:t>ème</a:t>
            </a:r>
            <a:r>
              <a:rPr lang="fr-FR" sz="2000" b="1" baseline="0" dirty="0">
                <a:solidFill>
                  <a:schemeClr val="tx1"/>
                </a:solidFill>
              </a:rPr>
              <a:t>-XVII</a:t>
            </a:r>
            <a:r>
              <a:rPr lang="fr-FR" sz="2000" b="1" baseline="30000" dirty="0">
                <a:solidFill>
                  <a:schemeClr val="tx1"/>
                </a:solidFill>
              </a:rPr>
              <a:t>ème</a:t>
            </a:r>
            <a:r>
              <a:rPr lang="fr-FR" sz="2000" b="1" baseline="0" dirty="0">
                <a:solidFill>
                  <a:schemeClr val="tx1"/>
                </a:solidFill>
              </a:rPr>
              <a:t>)</a:t>
            </a:r>
            <a:endParaRPr lang="fr-FR" sz="2000" b="1" baseline="30000" dirty="0">
              <a:solidFill>
                <a:schemeClr val="tx1"/>
              </a:solidFill>
            </a:endParaRPr>
          </a:p>
        </p:txBody>
      </p:sp>
      <p:sp>
        <p:nvSpPr>
          <p:cNvPr id="11" name="ZoneTexte 10">
            <a:extLst>
              <a:ext uri="{FF2B5EF4-FFF2-40B4-BE49-F238E27FC236}">
                <a16:creationId xmlns:a16="http://schemas.microsoft.com/office/drawing/2014/main" id="{9559F1F4-7252-FA68-8C22-91B8B21574A6}"/>
              </a:ext>
            </a:extLst>
          </p:cNvPr>
          <p:cNvSpPr txBox="1"/>
          <p:nvPr userDrawn="1"/>
        </p:nvSpPr>
        <p:spPr>
          <a:xfrm>
            <a:off x="274320" y="2751513"/>
            <a:ext cx="3008526" cy="3693319"/>
          </a:xfrm>
          <a:prstGeom prst="rect">
            <a:avLst/>
          </a:prstGeom>
          <a:noFill/>
        </p:spPr>
        <p:txBody>
          <a:bodyPr wrap="square" rtlCol="0">
            <a:spAutoFit/>
          </a:bodyPr>
          <a:lstStyle/>
          <a:p>
            <a:pPr marL="0" indent="0">
              <a:buNone/>
            </a:pPr>
            <a:r>
              <a:rPr lang="fr-FR" sz="1800" b="0" dirty="0">
                <a:solidFill>
                  <a:schemeClr val="tx1">
                    <a:alpha val="40000"/>
                  </a:schemeClr>
                </a:solidFill>
                <a:latin typeface="Century Gothic" panose="020B0502020202020204" pitchFamily="34" charset="0"/>
              </a:rPr>
              <a:t>Des recommandations hétéroclites </a:t>
            </a:r>
          </a:p>
          <a:p>
            <a:pPr marL="0" indent="0">
              <a:buNone/>
            </a:pPr>
            <a:endParaRPr lang="fr-FR" sz="1800" b="0" dirty="0">
              <a:solidFill>
                <a:schemeClr val="tx1">
                  <a:alpha val="40000"/>
                </a:schemeClr>
              </a:solidFill>
              <a:latin typeface="Century Gothic" panose="020B0502020202020204" pitchFamily="34" charset="0"/>
            </a:endParaRPr>
          </a:p>
          <a:p>
            <a:pPr marL="0" indent="0">
              <a:buNone/>
            </a:pPr>
            <a:r>
              <a:rPr lang="fr-FR" sz="1800" b="0" dirty="0">
                <a:solidFill>
                  <a:schemeClr val="tx1">
                    <a:alpha val="40000"/>
                  </a:schemeClr>
                </a:solidFill>
                <a:latin typeface="Century Gothic" panose="020B0502020202020204" pitchFamily="34" charset="0"/>
              </a:rPr>
              <a:t>Des traits communs </a:t>
            </a:r>
          </a:p>
          <a:p>
            <a:pPr marL="0" indent="0">
              <a:buNone/>
            </a:pPr>
            <a:endParaRPr lang="fr-FR" sz="1800" b="0" dirty="0">
              <a:solidFill>
                <a:schemeClr val="tx1">
                  <a:alpha val="40000"/>
                </a:schemeClr>
              </a:solidFill>
              <a:latin typeface="Century Gothic" panose="020B0502020202020204" pitchFamily="34" charset="0"/>
            </a:endParaRPr>
          </a:p>
          <a:p>
            <a:pPr marL="0" indent="0">
              <a:buNone/>
            </a:pPr>
            <a:r>
              <a:rPr lang="fr-FR" sz="1800" b="0" dirty="0">
                <a:solidFill>
                  <a:schemeClr val="tx1">
                    <a:alpha val="40000"/>
                  </a:schemeClr>
                </a:solidFill>
                <a:latin typeface="Century Gothic" panose="020B0502020202020204" pitchFamily="34" charset="0"/>
              </a:rPr>
              <a:t>Un retour du mercantilisme aujourd’hui ? </a:t>
            </a:r>
          </a:p>
          <a:p>
            <a:pPr marL="0" indent="0">
              <a:buNone/>
            </a:pPr>
            <a:endParaRPr lang="fr-FR" sz="1800" b="0" dirty="0">
              <a:solidFill>
                <a:schemeClr val="tx1">
                  <a:alpha val="40000"/>
                </a:schemeClr>
              </a:solidFill>
              <a:latin typeface="Century Gothic" panose="020B0502020202020204" pitchFamily="34" charset="0"/>
            </a:endParaRPr>
          </a:p>
          <a:p>
            <a:pPr marL="0" indent="0">
              <a:buNone/>
            </a:pPr>
            <a:r>
              <a:rPr lang="fr-FR" sz="1800" b="0" dirty="0">
                <a:solidFill>
                  <a:schemeClr val="tx1">
                    <a:alpha val="40000"/>
                  </a:schemeClr>
                </a:solidFill>
                <a:latin typeface="Century Gothic" panose="020B0502020202020204" pitchFamily="34" charset="0"/>
              </a:rPr>
              <a:t>Référence bibliographique : </a:t>
            </a:r>
            <a:r>
              <a:rPr lang="fr-FR" sz="1800" b="0" i="1" dirty="0">
                <a:solidFill>
                  <a:schemeClr val="tx1">
                    <a:alpha val="40000"/>
                  </a:schemeClr>
                </a:solidFill>
                <a:latin typeface="Century Gothic" panose="020B0502020202020204" pitchFamily="34" charset="0"/>
              </a:rPr>
              <a:t>Le Monde confisqué, </a:t>
            </a:r>
            <a:r>
              <a:rPr lang="fr-FR" sz="1800" b="0" i="0" dirty="0">
                <a:solidFill>
                  <a:schemeClr val="tx1">
                    <a:alpha val="40000"/>
                  </a:schemeClr>
                </a:solidFill>
                <a:latin typeface="Century Gothic" panose="020B0502020202020204" pitchFamily="34" charset="0"/>
              </a:rPr>
              <a:t>2024</a:t>
            </a:r>
            <a:r>
              <a:rPr lang="fr-FR" sz="1800" b="0" i="1" dirty="0">
                <a:solidFill>
                  <a:schemeClr val="tx1">
                    <a:alpha val="40000"/>
                  </a:schemeClr>
                </a:solidFill>
                <a:latin typeface="Century Gothic" panose="020B0502020202020204" pitchFamily="34" charset="0"/>
              </a:rPr>
              <a:t> </a:t>
            </a:r>
          </a:p>
          <a:p>
            <a:endParaRPr lang="fr-FR" dirty="0"/>
          </a:p>
        </p:txBody>
      </p:sp>
    </p:spTree>
    <p:extLst>
      <p:ext uri="{BB962C8B-B14F-4D97-AF65-F5344CB8AC3E}">
        <p14:creationId xmlns:p14="http://schemas.microsoft.com/office/powerpoint/2010/main" val="39278556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r-FR" dirty="0"/>
              <a:t>03/09/2026</a:t>
            </a:r>
          </a:p>
        </p:txBody>
      </p:sp>
      <p:sp>
        <p:nvSpPr>
          <p:cNvPr id="5" name="Slide Number Placeholder 4"/>
          <p:cNvSpPr>
            <a:spLocks noGrp="1"/>
          </p:cNvSpPr>
          <p:nvPr>
            <p:ph type="sldNum" sz="quarter" idx="12"/>
          </p:nvPr>
        </p:nvSpPr>
        <p:spPr/>
        <p:txBody>
          <a:bodyPr/>
          <a:lstStyle/>
          <a:p>
            <a:r>
              <a:rPr lang="fr-FR" dirty="0"/>
              <a:t>SÉANCE 1</a:t>
            </a:r>
          </a:p>
        </p:txBody>
      </p:sp>
      <p:sp>
        <p:nvSpPr>
          <p:cNvPr id="10" name="ZoneTexte 9">
            <a:extLst>
              <a:ext uri="{FF2B5EF4-FFF2-40B4-BE49-F238E27FC236}">
                <a16:creationId xmlns:a16="http://schemas.microsoft.com/office/drawing/2014/main" id="{45FC5BD6-6C4E-5DEB-D505-98F4CCB91D7F}"/>
              </a:ext>
            </a:extLst>
          </p:cNvPr>
          <p:cNvSpPr txBox="1"/>
          <p:nvPr userDrawn="1"/>
        </p:nvSpPr>
        <p:spPr>
          <a:xfrm>
            <a:off x="274320" y="1500960"/>
            <a:ext cx="2743200" cy="1015663"/>
          </a:xfrm>
          <a:prstGeom prst="rect">
            <a:avLst/>
          </a:prstGeom>
          <a:noFill/>
        </p:spPr>
        <p:txBody>
          <a:bodyPr wrap="square">
            <a:spAutoFit/>
          </a:bodyPr>
          <a:lstStyle/>
          <a:p>
            <a:pPr marL="342900" indent="-342900">
              <a:buAutoNum type="alphaUcPeriod"/>
            </a:pPr>
            <a:r>
              <a:rPr lang="fr-FR" sz="2000" b="1" dirty="0">
                <a:solidFill>
                  <a:schemeClr val="tx1"/>
                </a:solidFill>
              </a:rPr>
              <a:t>L’âge des mercantilistes </a:t>
            </a:r>
          </a:p>
          <a:p>
            <a:pPr marL="0" indent="0" algn="ctr">
              <a:buNone/>
            </a:pPr>
            <a:r>
              <a:rPr lang="fr-FR" sz="2000" b="1" dirty="0">
                <a:solidFill>
                  <a:schemeClr val="tx1"/>
                </a:solidFill>
              </a:rPr>
              <a:t>(XVI</a:t>
            </a:r>
            <a:r>
              <a:rPr lang="fr-FR" sz="2000" b="1" baseline="30000" dirty="0">
                <a:solidFill>
                  <a:schemeClr val="tx1"/>
                </a:solidFill>
              </a:rPr>
              <a:t>ème</a:t>
            </a:r>
            <a:r>
              <a:rPr lang="fr-FR" sz="2000" b="1" baseline="0" dirty="0">
                <a:solidFill>
                  <a:schemeClr val="tx1"/>
                </a:solidFill>
              </a:rPr>
              <a:t>-XVII</a:t>
            </a:r>
            <a:r>
              <a:rPr lang="fr-FR" sz="2000" b="1" baseline="30000" dirty="0">
                <a:solidFill>
                  <a:schemeClr val="tx1"/>
                </a:solidFill>
              </a:rPr>
              <a:t>ème</a:t>
            </a:r>
            <a:r>
              <a:rPr lang="fr-FR" sz="2000" b="1" baseline="0" dirty="0">
                <a:solidFill>
                  <a:schemeClr val="tx1"/>
                </a:solidFill>
              </a:rPr>
              <a:t>)</a:t>
            </a:r>
            <a:endParaRPr lang="fr-FR" sz="2000" b="1" baseline="30000" dirty="0">
              <a:solidFill>
                <a:schemeClr val="tx1"/>
              </a:solidFill>
            </a:endParaRPr>
          </a:p>
        </p:txBody>
      </p:sp>
      <p:sp>
        <p:nvSpPr>
          <p:cNvPr id="11" name="ZoneTexte 10">
            <a:extLst>
              <a:ext uri="{FF2B5EF4-FFF2-40B4-BE49-F238E27FC236}">
                <a16:creationId xmlns:a16="http://schemas.microsoft.com/office/drawing/2014/main" id="{9559F1F4-7252-FA68-8C22-91B8B21574A6}"/>
              </a:ext>
            </a:extLst>
          </p:cNvPr>
          <p:cNvSpPr txBox="1"/>
          <p:nvPr userDrawn="1"/>
        </p:nvSpPr>
        <p:spPr>
          <a:xfrm>
            <a:off x="274320" y="2751513"/>
            <a:ext cx="3008526" cy="3693319"/>
          </a:xfrm>
          <a:prstGeom prst="rect">
            <a:avLst/>
          </a:prstGeom>
          <a:noFill/>
        </p:spPr>
        <p:txBody>
          <a:bodyPr wrap="square" rtlCol="0">
            <a:spAutoFit/>
          </a:bodyPr>
          <a:lstStyle/>
          <a:p>
            <a:pPr marL="0" indent="0">
              <a:buNone/>
            </a:pPr>
            <a:r>
              <a:rPr lang="fr-FR" sz="1800" b="1" dirty="0">
                <a:solidFill>
                  <a:schemeClr val="tx1"/>
                </a:solidFill>
                <a:latin typeface="Century Gothic" panose="020B0502020202020204" pitchFamily="34" charset="0"/>
              </a:rPr>
              <a:t>Des recommandations hétéroclites </a:t>
            </a:r>
          </a:p>
          <a:p>
            <a:pPr marL="0" indent="0">
              <a:buNone/>
            </a:pPr>
            <a:endParaRPr lang="fr-FR" sz="1800" b="0" dirty="0">
              <a:solidFill>
                <a:schemeClr val="tx1">
                  <a:alpha val="40000"/>
                </a:schemeClr>
              </a:solidFill>
              <a:latin typeface="Century Gothic" panose="020B0502020202020204" pitchFamily="34" charset="0"/>
            </a:endParaRPr>
          </a:p>
          <a:p>
            <a:pPr marL="0" indent="0">
              <a:buNone/>
            </a:pPr>
            <a:r>
              <a:rPr lang="fr-FR" sz="1800" b="0" dirty="0">
                <a:solidFill>
                  <a:schemeClr val="tx1">
                    <a:alpha val="40000"/>
                  </a:schemeClr>
                </a:solidFill>
                <a:latin typeface="Century Gothic" panose="020B0502020202020204" pitchFamily="34" charset="0"/>
              </a:rPr>
              <a:t>Des traits communs </a:t>
            </a:r>
          </a:p>
          <a:p>
            <a:pPr marL="0" indent="0">
              <a:buNone/>
            </a:pPr>
            <a:endParaRPr lang="fr-FR" sz="1800" b="0" dirty="0">
              <a:solidFill>
                <a:schemeClr val="tx1">
                  <a:alpha val="40000"/>
                </a:schemeClr>
              </a:solidFill>
              <a:latin typeface="Century Gothic" panose="020B0502020202020204" pitchFamily="34" charset="0"/>
            </a:endParaRPr>
          </a:p>
          <a:p>
            <a:pPr marL="0" indent="0">
              <a:buNone/>
            </a:pPr>
            <a:r>
              <a:rPr lang="fr-FR" sz="1800" b="0" dirty="0">
                <a:solidFill>
                  <a:schemeClr val="tx1">
                    <a:alpha val="40000"/>
                  </a:schemeClr>
                </a:solidFill>
                <a:latin typeface="Century Gothic" panose="020B0502020202020204" pitchFamily="34" charset="0"/>
              </a:rPr>
              <a:t>Un retour du mercantilisme aujourd’hui ? </a:t>
            </a:r>
          </a:p>
          <a:p>
            <a:pPr marL="0" indent="0">
              <a:buNone/>
            </a:pPr>
            <a:endParaRPr lang="fr-FR" sz="1800" b="0" dirty="0">
              <a:solidFill>
                <a:schemeClr val="tx1">
                  <a:alpha val="40000"/>
                </a:schemeClr>
              </a:solidFill>
              <a:latin typeface="Century Gothic" panose="020B0502020202020204" pitchFamily="34" charset="0"/>
            </a:endParaRPr>
          </a:p>
          <a:p>
            <a:pPr marL="0" indent="0">
              <a:buNone/>
            </a:pPr>
            <a:r>
              <a:rPr lang="fr-FR" sz="1800" b="0" dirty="0">
                <a:solidFill>
                  <a:schemeClr val="tx1">
                    <a:alpha val="40000"/>
                  </a:schemeClr>
                </a:solidFill>
                <a:latin typeface="Century Gothic" panose="020B0502020202020204" pitchFamily="34" charset="0"/>
              </a:rPr>
              <a:t>Référence bibliographique : </a:t>
            </a:r>
            <a:r>
              <a:rPr lang="fr-FR" sz="1800" b="0" i="1" dirty="0">
                <a:solidFill>
                  <a:schemeClr val="tx1">
                    <a:alpha val="40000"/>
                  </a:schemeClr>
                </a:solidFill>
                <a:latin typeface="Century Gothic" panose="020B0502020202020204" pitchFamily="34" charset="0"/>
              </a:rPr>
              <a:t>Le Monde confisqué, </a:t>
            </a:r>
            <a:r>
              <a:rPr lang="fr-FR" sz="1800" b="0" i="0" dirty="0">
                <a:solidFill>
                  <a:schemeClr val="tx1">
                    <a:alpha val="40000"/>
                  </a:schemeClr>
                </a:solidFill>
                <a:latin typeface="Century Gothic" panose="020B0502020202020204" pitchFamily="34" charset="0"/>
              </a:rPr>
              <a:t>2024</a:t>
            </a:r>
            <a:r>
              <a:rPr lang="fr-FR" sz="1800" b="0" i="1" dirty="0">
                <a:solidFill>
                  <a:schemeClr val="tx1">
                    <a:alpha val="40000"/>
                  </a:schemeClr>
                </a:solidFill>
                <a:latin typeface="Century Gothic" panose="020B0502020202020204" pitchFamily="34" charset="0"/>
              </a:rPr>
              <a:t> </a:t>
            </a:r>
          </a:p>
          <a:p>
            <a:endParaRPr lang="fr-FR" dirty="0"/>
          </a:p>
        </p:txBody>
      </p:sp>
    </p:spTree>
    <p:extLst>
      <p:ext uri="{BB962C8B-B14F-4D97-AF65-F5344CB8AC3E}">
        <p14:creationId xmlns:p14="http://schemas.microsoft.com/office/powerpoint/2010/main" val="4231753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9A6C7582-F158-DEE9-DF3D-71B59EDDD840}"/>
              </a:ext>
            </a:extLst>
          </p:cNvPr>
          <p:cNvSpPr>
            <a:spLocks noGrp="1"/>
          </p:cNvSpPr>
          <p:nvPr>
            <p:ph type="dt" sz="half" idx="10"/>
          </p:nvPr>
        </p:nvSpPr>
        <p:spPr/>
        <p:txBody>
          <a:bodyPr/>
          <a:lstStyle/>
          <a:p>
            <a:fld id="{33F6B56D-7572-DA44-BD19-A291B20F7C3F}" type="datetimeFigureOut">
              <a:rPr lang="fr-FR" smtClean="0"/>
              <a:t>03/09/2026</a:t>
            </a:fld>
            <a:endParaRPr lang="fr-FR"/>
          </a:p>
        </p:txBody>
      </p:sp>
      <p:sp>
        <p:nvSpPr>
          <p:cNvPr id="4" name="Espace réservé du numéro de diapositive 3">
            <a:extLst>
              <a:ext uri="{FF2B5EF4-FFF2-40B4-BE49-F238E27FC236}">
                <a16:creationId xmlns:a16="http://schemas.microsoft.com/office/drawing/2014/main" id="{CB7FECCD-1499-DFFD-1F29-B88E59AA6E10}"/>
              </a:ext>
            </a:extLst>
          </p:cNvPr>
          <p:cNvSpPr>
            <a:spLocks noGrp="1"/>
          </p:cNvSpPr>
          <p:nvPr>
            <p:ph type="sldNum" sz="quarter" idx="11"/>
          </p:nvPr>
        </p:nvSpPr>
        <p:spPr/>
        <p:txBody>
          <a:bodyPr/>
          <a:lstStyle/>
          <a:p>
            <a:r>
              <a:rPr lang="fr-FR"/>
              <a:t>SÉANCE 1 </a:t>
            </a:r>
            <a:endParaRPr lang="fr-FR" dirty="0"/>
          </a:p>
        </p:txBody>
      </p:sp>
    </p:spTree>
    <p:extLst>
      <p:ext uri="{BB962C8B-B14F-4D97-AF65-F5344CB8AC3E}">
        <p14:creationId xmlns:p14="http://schemas.microsoft.com/office/powerpoint/2010/main" val="39501118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0_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r-FR" dirty="0"/>
              <a:t>03/09/2026</a:t>
            </a:r>
          </a:p>
        </p:txBody>
      </p:sp>
      <p:sp>
        <p:nvSpPr>
          <p:cNvPr id="5" name="Slide Number Placeholder 4"/>
          <p:cNvSpPr>
            <a:spLocks noGrp="1"/>
          </p:cNvSpPr>
          <p:nvPr>
            <p:ph type="sldNum" sz="quarter" idx="12"/>
          </p:nvPr>
        </p:nvSpPr>
        <p:spPr/>
        <p:txBody>
          <a:bodyPr/>
          <a:lstStyle/>
          <a:p>
            <a:r>
              <a:rPr lang="fr-FR" dirty="0"/>
              <a:t>SÉANCE 1</a:t>
            </a:r>
          </a:p>
        </p:txBody>
      </p:sp>
      <p:sp>
        <p:nvSpPr>
          <p:cNvPr id="10" name="ZoneTexte 9">
            <a:extLst>
              <a:ext uri="{FF2B5EF4-FFF2-40B4-BE49-F238E27FC236}">
                <a16:creationId xmlns:a16="http://schemas.microsoft.com/office/drawing/2014/main" id="{45FC5BD6-6C4E-5DEB-D505-98F4CCB91D7F}"/>
              </a:ext>
            </a:extLst>
          </p:cNvPr>
          <p:cNvSpPr txBox="1"/>
          <p:nvPr userDrawn="1"/>
        </p:nvSpPr>
        <p:spPr>
          <a:xfrm>
            <a:off x="274320" y="1500960"/>
            <a:ext cx="2743200" cy="1015663"/>
          </a:xfrm>
          <a:prstGeom prst="rect">
            <a:avLst/>
          </a:prstGeom>
          <a:noFill/>
        </p:spPr>
        <p:txBody>
          <a:bodyPr wrap="square">
            <a:spAutoFit/>
          </a:bodyPr>
          <a:lstStyle/>
          <a:p>
            <a:pPr marL="342900" indent="-342900">
              <a:buAutoNum type="alphaUcPeriod"/>
            </a:pPr>
            <a:r>
              <a:rPr lang="fr-FR" sz="2000" b="1" dirty="0">
                <a:solidFill>
                  <a:schemeClr val="tx1"/>
                </a:solidFill>
              </a:rPr>
              <a:t>L’âge des mercantilistes </a:t>
            </a:r>
          </a:p>
          <a:p>
            <a:pPr marL="0" indent="0" algn="ctr">
              <a:buNone/>
            </a:pPr>
            <a:r>
              <a:rPr lang="fr-FR" sz="2000" b="1" dirty="0">
                <a:solidFill>
                  <a:schemeClr val="tx1"/>
                </a:solidFill>
              </a:rPr>
              <a:t>(XVI</a:t>
            </a:r>
            <a:r>
              <a:rPr lang="fr-FR" sz="2000" b="1" baseline="30000" dirty="0">
                <a:solidFill>
                  <a:schemeClr val="tx1"/>
                </a:solidFill>
              </a:rPr>
              <a:t>ème</a:t>
            </a:r>
            <a:r>
              <a:rPr lang="fr-FR" sz="2000" b="1" baseline="0" dirty="0">
                <a:solidFill>
                  <a:schemeClr val="tx1"/>
                </a:solidFill>
              </a:rPr>
              <a:t>-XVII</a:t>
            </a:r>
            <a:r>
              <a:rPr lang="fr-FR" sz="2000" b="1" baseline="30000" dirty="0">
                <a:solidFill>
                  <a:schemeClr val="tx1"/>
                </a:solidFill>
              </a:rPr>
              <a:t>ème</a:t>
            </a:r>
            <a:r>
              <a:rPr lang="fr-FR" sz="2000" b="1" baseline="0" dirty="0">
                <a:solidFill>
                  <a:schemeClr val="tx1"/>
                </a:solidFill>
              </a:rPr>
              <a:t>)</a:t>
            </a:r>
            <a:endParaRPr lang="fr-FR" sz="2000" b="1" baseline="30000" dirty="0">
              <a:solidFill>
                <a:schemeClr val="tx1"/>
              </a:solidFill>
            </a:endParaRPr>
          </a:p>
        </p:txBody>
      </p:sp>
      <p:sp>
        <p:nvSpPr>
          <p:cNvPr id="11" name="ZoneTexte 10">
            <a:extLst>
              <a:ext uri="{FF2B5EF4-FFF2-40B4-BE49-F238E27FC236}">
                <a16:creationId xmlns:a16="http://schemas.microsoft.com/office/drawing/2014/main" id="{9559F1F4-7252-FA68-8C22-91B8B21574A6}"/>
              </a:ext>
            </a:extLst>
          </p:cNvPr>
          <p:cNvSpPr txBox="1"/>
          <p:nvPr userDrawn="1"/>
        </p:nvSpPr>
        <p:spPr>
          <a:xfrm>
            <a:off x="274320" y="2751513"/>
            <a:ext cx="3008526" cy="3693319"/>
          </a:xfrm>
          <a:prstGeom prst="rect">
            <a:avLst/>
          </a:prstGeom>
          <a:noFill/>
        </p:spPr>
        <p:txBody>
          <a:bodyPr wrap="square" rtlCol="0">
            <a:spAutoFit/>
          </a:bodyPr>
          <a:lstStyle/>
          <a:p>
            <a:pPr marL="0" indent="0">
              <a:buNone/>
            </a:pPr>
            <a:r>
              <a:rPr lang="fr-FR" sz="1800" b="0" dirty="0">
                <a:solidFill>
                  <a:schemeClr val="tx1">
                    <a:alpha val="40000"/>
                  </a:schemeClr>
                </a:solidFill>
                <a:latin typeface="Century Gothic" panose="020B0502020202020204" pitchFamily="34" charset="0"/>
              </a:rPr>
              <a:t>Des recommandations hétéroclites </a:t>
            </a:r>
          </a:p>
          <a:p>
            <a:pPr marL="0" indent="0">
              <a:buNone/>
            </a:pPr>
            <a:endParaRPr lang="fr-FR" sz="1800" b="0" dirty="0">
              <a:solidFill>
                <a:schemeClr val="tx1">
                  <a:alpha val="40000"/>
                </a:schemeClr>
              </a:solidFill>
              <a:latin typeface="Century Gothic" panose="020B0502020202020204" pitchFamily="34" charset="0"/>
            </a:endParaRPr>
          </a:p>
          <a:p>
            <a:pPr marL="0" indent="0">
              <a:buNone/>
            </a:pPr>
            <a:r>
              <a:rPr lang="fr-FR" sz="1800" b="1" dirty="0">
                <a:solidFill>
                  <a:schemeClr val="tx1"/>
                </a:solidFill>
                <a:latin typeface="Century Gothic" panose="020B0502020202020204" pitchFamily="34" charset="0"/>
              </a:rPr>
              <a:t>Des traits communs </a:t>
            </a:r>
          </a:p>
          <a:p>
            <a:pPr marL="0" indent="0">
              <a:buNone/>
            </a:pPr>
            <a:endParaRPr lang="fr-FR" sz="1800" b="0" dirty="0">
              <a:solidFill>
                <a:schemeClr val="tx1">
                  <a:alpha val="40000"/>
                </a:schemeClr>
              </a:solidFill>
              <a:latin typeface="Century Gothic" panose="020B0502020202020204" pitchFamily="34" charset="0"/>
            </a:endParaRPr>
          </a:p>
          <a:p>
            <a:pPr marL="0" indent="0">
              <a:buNone/>
            </a:pPr>
            <a:r>
              <a:rPr lang="fr-FR" sz="1800" b="0" dirty="0">
                <a:solidFill>
                  <a:schemeClr val="tx1">
                    <a:alpha val="40000"/>
                  </a:schemeClr>
                </a:solidFill>
                <a:latin typeface="Century Gothic" panose="020B0502020202020204" pitchFamily="34" charset="0"/>
              </a:rPr>
              <a:t>Un retour du mercantilisme aujourd’hui ? </a:t>
            </a:r>
          </a:p>
          <a:p>
            <a:pPr marL="0" indent="0">
              <a:buNone/>
            </a:pPr>
            <a:endParaRPr lang="fr-FR" sz="1800" b="0" dirty="0">
              <a:solidFill>
                <a:schemeClr val="tx1">
                  <a:alpha val="40000"/>
                </a:schemeClr>
              </a:solidFill>
              <a:latin typeface="Century Gothic" panose="020B0502020202020204" pitchFamily="34" charset="0"/>
            </a:endParaRPr>
          </a:p>
          <a:p>
            <a:pPr marL="0" indent="0">
              <a:buNone/>
            </a:pPr>
            <a:r>
              <a:rPr lang="fr-FR" sz="1800" b="0" dirty="0">
                <a:solidFill>
                  <a:schemeClr val="tx1">
                    <a:alpha val="40000"/>
                  </a:schemeClr>
                </a:solidFill>
                <a:latin typeface="Century Gothic" panose="020B0502020202020204" pitchFamily="34" charset="0"/>
              </a:rPr>
              <a:t>Référence bibliographique : </a:t>
            </a:r>
            <a:r>
              <a:rPr lang="fr-FR" sz="1800" b="0" i="1" dirty="0">
                <a:solidFill>
                  <a:schemeClr val="tx1">
                    <a:alpha val="40000"/>
                  </a:schemeClr>
                </a:solidFill>
                <a:latin typeface="Century Gothic" panose="020B0502020202020204" pitchFamily="34" charset="0"/>
              </a:rPr>
              <a:t>Le Monde confisqué, </a:t>
            </a:r>
            <a:r>
              <a:rPr lang="fr-FR" sz="1800" b="0" i="0" dirty="0">
                <a:solidFill>
                  <a:schemeClr val="tx1">
                    <a:alpha val="40000"/>
                  </a:schemeClr>
                </a:solidFill>
                <a:latin typeface="Century Gothic" panose="020B0502020202020204" pitchFamily="34" charset="0"/>
              </a:rPr>
              <a:t>2024</a:t>
            </a:r>
            <a:r>
              <a:rPr lang="fr-FR" sz="1800" b="0" i="1" dirty="0">
                <a:solidFill>
                  <a:schemeClr val="tx1">
                    <a:alpha val="40000"/>
                  </a:schemeClr>
                </a:solidFill>
                <a:latin typeface="Century Gothic" panose="020B0502020202020204" pitchFamily="34" charset="0"/>
              </a:rPr>
              <a:t> </a:t>
            </a:r>
          </a:p>
          <a:p>
            <a:endParaRPr lang="fr-FR" dirty="0"/>
          </a:p>
        </p:txBody>
      </p:sp>
    </p:spTree>
    <p:extLst>
      <p:ext uri="{BB962C8B-B14F-4D97-AF65-F5344CB8AC3E}">
        <p14:creationId xmlns:p14="http://schemas.microsoft.com/office/powerpoint/2010/main" val="28077851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1_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r-FR" dirty="0"/>
              <a:t>03/09/2026</a:t>
            </a:r>
          </a:p>
        </p:txBody>
      </p:sp>
      <p:sp>
        <p:nvSpPr>
          <p:cNvPr id="5" name="Slide Number Placeholder 4"/>
          <p:cNvSpPr>
            <a:spLocks noGrp="1"/>
          </p:cNvSpPr>
          <p:nvPr>
            <p:ph type="sldNum" sz="quarter" idx="12"/>
          </p:nvPr>
        </p:nvSpPr>
        <p:spPr/>
        <p:txBody>
          <a:bodyPr/>
          <a:lstStyle/>
          <a:p>
            <a:r>
              <a:rPr lang="fr-FR" dirty="0"/>
              <a:t>SÉANCE 1</a:t>
            </a:r>
          </a:p>
        </p:txBody>
      </p:sp>
      <p:sp>
        <p:nvSpPr>
          <p:cNvPr id="10" name="ZoneTexte 9">
            <a:extLst>
              <a:ext uri="{FF2B5EF4-FFF2-40B4-BE49-F238E27FC236}">
                <a16:creationId xmlns:a16="http://schemas.microsoft.com/office/drawing/2014/main" id="{45FC5BD6-6C4E-5DEB-D505-98F4CCB91D7F}"/>
              </a:ext>
            </a:extLst>
          </p:cNvPr>
          <p:cNvSpPr txBox="1"/>
          <p:nvPr userDrawn="1"/>
        </p:nvSpPr>
        <p:spPr>
          <a:xfrm>
            <a:off x="274320" y="1500960"/>
            <a:ext cx="2743200" cy="1015663"/>
          </a:xfrm>
          <a:prstGeom prst="rect">
            <a:avLst/>
          </a:prstGeom>
          <a:noFill/>
        </p:spPr>
        <p:txBody>
          <a:bodyPr wrap="square">
            <a:spAutoFit/>
          </a:bodyPr>
          <a:lstStyle/>
          <a:p>
            <a:pPr marL="342900" indent="-342900">
              <a:buAutoNum type="alphaUcPeriod"/>
            </a:pPr>
            <a:r>
              <a:rPr lang="fr-FR" sz="2000" b="1" dirty="0">
                <a:solidFill>
                  <a:schemeClr val="tx1"/>
                </a:solidFill>
              </a:rPr>
              <a:t>L’âge des mercantilistes </a:t>
            </a:r>
          </a:p>
          <a:p>
            <a:pPr marL="0" indent="0" algn="ctr">
              <a:buNone/>
            </a:pPr>
            <a:r>
              <a:rPr lang="fr-FR" sz="2000" b="1" dirty="0">
                <a:solidFill>
                  <a:schemeClr val="tx1"/>
                </a:solidFill>
              </a:rPr>
              <a:t>(XVI</a:t>
            </a:r>
            <a:r>
              <a:rPr lang="fr-FR" sz="2000" b="1" baseline="30000" dirty="0">
                <a:solidFill>
                  <a:schemeClr val="tx1"/>
                </a:solidFill>
              </a:rPr>
              <a:t>ème</a:t>
            </a:r>
            <a:r>
              <a:rPr lang="fr-FR" sz="2000" b="1" baseline="0" dirty="0">
                <a:solidFill>
                  <a:schemeClr val="tx1"/>
                </a:solidFill>
              </a:rPr>
              <a:t>-XVII</a:t>
            </a:r>
            <a:r>
              <a:rPr lang="fr-FR" sz="2000" b="1" baseline="30000" dirty="0">
                <a:solidFill>
                  <a:schemeClr val="tx1"/>
                </a:solidFill>
              </a:rPr>
              <a:t>ème</a:t>
            </a:r>
            <a:r>
              <a:rPr lang="fr-FR" sz="2000" b="1" baseline="0" dirty="0">
                <a:solidFill>
                  <a:schemeClr val="tx1"/>
                </a:solidFill>
              </a:rPr>
              <a:t>)</a:t>
            </a:r>
            <a:endParaRPr lang="fr-FR" sz="2000" b="1" baseline="30000" dirty="0">
              <a:solidFill>
                <a:schemeClr val="tx1"/>
              </a:solidFill>
            </a:endParaRPr>
          </a:p>
        </p:txBody>
      </p:sp>
      <p:sp>
        <p:nvSpPr>
          <p:cNvPr id="11" name="ZoneTexte 10">
            <a:extLst>
              <a:ext uri="{FF2B5EF4-FFF2-40B4-BE49-F238E27FC236}">
                <a16:creationId xmlns:a16="http://schemas.microsoft.com/office/drawing/2014/main" id="{9559F1F4-7252-FA68-8C22-91B8B21574A6}"/>
              </a:ext>
            </a:extLst>
          </p:cNvPr>
          <p:cNvSpPr txBox="1"/>
          <p:nvPr userDrawn="1"/>
        </p:nvSpPr>
        <p:spPr>
          <a:xfrm>
            <a:off x="274320" y="2751513"/>
            <a:ext cx="3008526" cy="3693319"/>
          </a:xfrm>
          <a:prstGeom prst="rect">
            <a:avLst/>
          </a:prstGeom>
          <a:noFill/>
        </p:spPr>
        <p:txBody>
          <a:bodyPr wrap="square" rtlCol="0">
            <a:spAutoFit/>
          </a:bodyPr>
          <a:lstStyle/>
          <a:p>
            <a:pPr marL="0" indent="0">
              <a:buNone/>
            </a:pPr>
            <a:r>
              <a:rPr lang="fr-FR" sz="1800" b="0" dirty="0">
                <a:solidFill>
                  <a:schemeClr val="tx1">
                    <a:alpha val="40000"/>
                  </a:schemeClr>
                </a:solidFill>
                <a:latin typeface="Century Gothic" panose="020B0502020202020204" pitchFamily="34" charset="0"/>
              </a:rPr>
              <a:t>Des recommandations hétéroclites </a:t>
            </a:r>
          </a:p>
          <a:p>
            <a:pPr marL="0" indent="0">
              <a:buNone/>
            </a:pPr>
            <a:endParaRPr lang="fr-FR" sz="1800" b="0" dirty="0">
              <a:solidFill>
                <a:schemeClr val="tx1">
                  <a:alpha val="40000"/>
                </a:schemeClr>
              </a:solidFill>
              <a:latin typeface="Century Gothic" panose="020B0502020202020204" pitchFamily="34" charset="0"/>
            </a:endParaRPr>
          </a:p>
          <a:p>
            <a:pPr marL="0" indent="0">
              <a:buNone/>
            </a:pPr>
            <a:r>
              <a:rPr lang="fr-FR" sz="1800" b="0" dirty="0">
                <a:solidFill>
                  <a:schemeClr val="tx1">
                    <a:alpha val="40000"/>
                  </a:schemeClr>
                </a:solidFill>
                <a:latin typeface="Century Gothic" panose="020B0502020202020204" pitchFamily="34" charset="0"/>
              </a:rPr>
              <a:t>Des traits communs </a:t>
            </a:r>
          </a:p>
          <a:p>
            <a:pPr marL="0" indent="0">
              <a:buNone/>
            </a:pPr>
            <a:endParaRPr lang="fr-FR" sz="1800" b="0" dirty="0">
              <a:solidFill>
                <a:schemeClr val="tx1">
                  <a:alpha val="40000"/>
                </a:schemeClr>
              </a:solidFill>
              <a:latin typeface="Century Gothic" panose="020B0502020202020204" pitchFamily="34" charset="0"/>
            </a:endParaRPr>
          </a:p>
          <a:p>
            <a:pPr marL="0" indent="0">
              <a:buNone/>
            </a:pPr>
            <a:r>
              <a:rPr lang="fr-FR" sz="1800" b="1" dirty="0">
                <a:solidFill>
                  <a:schemeClr val="tx1"/>
                </a:solidFill>
                <a:latin typeface="Century Gothic" panose="020B0502020202020204" pitchFamily="34" charset="0"/>
              </a:rPr>
              <a:t>Un retour du mercantilisme aujourd’hui ? </a:t>
            </a:r>
          </a:p>
          <a:p>
            <a:pPr marL="0" indent="0">
              <a:buNone/>
            </a:pPr>
            <a:endParaRPr lang="fr-FR" sz="1800" b="0" dirty="0">
              <a:solidFill>
                <a:schemeClr val="tx1">
                  <a:alpha val="40000"/>
                </a:schemeClr>
              </a:solidFill>
              <a:latin typeface="Century Gothic" panose="020B0502020202020204" pitchFamily="34" charset="0"/>
            </a:endParaRPr>
          </a:p>
          <a:p>
            <a:pPr marL="0" indent="0">
              <a:buNone/>
            </a:pPr>
            <a:r>
              <a:rPr lang="fr-FR" sz="1800" b="0" dirty="0">
                <a:solidFill>
                  <a:schemeClr val="tx1">
                    <a:alpha val="40000"/>
                  </a:schemeClr>
                </a:solidFill>
                <a:latin typeface="Century Gothic" panose="020B0502020202020204" pitchFamily="34" charset="0"/>
              </a:rPr>
              <a:t>Référence bibliographique : </a:t>
            </a:r>
            <a:r>
              <a:rPr lang="fr-FR" sz="1800" b="0" i="1" dirty="0">
                <a:solidFill>
                  <a:schemeClr val="tx1">
                    <a:alpha val="40000"/>
                  </a:schemeClr>
                </a:solidFill>
                <a:latin typeface="Century Gothic" panose="020B0502020202020204" pitchFamily="34" charset="0"/>
              </a:rPr>
              <a:t>Le Monde confisqué, </a:t>
            </a:r>
            <a:r>
              <a:rPr lang="fr-FR" sz="1800" b="0" i="0" dirty="0">
                <a:solidFill>
                  <a:schemeClr val="tx1">
                    <a:alpha val="40000"/>
                  </a:schemeClr>
                </a:solidFill>
                <a:latin typeface="Century Gothic" panose="020B0502020202020204" pitchFamily="34" charset="0"/>
              </a:rPr>
              <a:t>2024</a:t>
            </a:r>
            <a:r>
              <a:rPr lang="fr-FR" sz="1800" b="0" i="1" dirty="0">
                <a:solidFill>
                  <a:schemeClr val="tx1">
                    <a:alpha val="40000"/>
                  </a:schemeClr>
                </a:solidFill>
                <a:latin typeface="Century Gothic" panose="020B0502020202020204" pitchFamily="34" charset="0"/>
              </a:rPr>
              <a:t> </a:t>
            </a:r>
          </a:p>
          <a:p>
            <a:endParaRPr lang="fr-FR" dirty="0"/>
          </a:p>
        </p:txBody>
      </p:sp>
    </p:spTree>
    <p:extLst>
      <p:ext uri="{BB962C8B-B14F-4D97-AF65-F5344CB8AC3E}">
        <p14:creationId xmlns:p14="http://schemas.microsoft.com/office/powerpoint/2010/main" val="41251883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2_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r-FR" dirty="0"/>
              <a:t>03/09/2026</a:t>
            </a:r>
          </a:p>
        </p:txBody>
      </p:sp>
      <p:sp>
        <p:nvSpPr>
          <p:cNvPr id="5" name="Slide Number Placeholder 4"/>
          <p:cNvSpPr>
            <a:spLocks noGrp="1"/>
          </p:cNvSpPr>
          <p:nvPr>
            <p:ph type="sldNum" sz="quarter" idx="12"/>
          </p:nvPr>
        </p:nvSpPr>
        <p:spPr/>
        <p:txBody>
          <a:bodyPr/>
          <a:lstStyle/>
          <a:p>
            <a:r>
              <a:rPr lang="fr-FR" dirty="0"/>
              <a:t>SÉANCE 1</a:t>
            </a:r>
          </a:p>
        </p:txBody>
      </p:sp>
      <p:sp>
        <p:nvSpPr>
          <p:cNvPr id="10" name="ZoneTexte 9">
            <a:extLst>
              <a:ext uri="{FF2B5EF4-FFF2-40B4-BE49-F238E27FC236}">
                <a16:creationId xmlns:a16="http://schemas.microsoft.com/office/drawing/2014/main" id="{45FC5BD6-6C4E-5DEB-D505-98F4CCB91D7F}"/>
              </a:ext>
            </a:extLst>
          </p:cNvPr>
          <p:cNvSpPr txBox="1"/>
          <p:nvPr userDrawn="1"/>
        </p:nvSpPr>
        <p:spPr>
          <a:xfrm>
            <a:off x="274320" y="1500960"/>
            <a:ext cx="2743200" cy="1015663"/>
          </a:xfrm>
          <a:prstGeom prst="rect">
            <a:avLst/>
          </a:prstGeom>
          <a:noFill/>
        </p:spPr>
        <p:txBody>
          <a:bodyPr wrap="square">
            <a:spAutoFit/>
          </a:bodyPr>
          <a:lstStyle/>
          <a:p>
            <a:pPr marL="342900" indent="-342900">
              <a:buAutoNum type="alphaUcPeriod"/>
            </a:pPr>
            <a:r>
              <a:rPr lang="fr-FR" sz="2000" b="1" dirty="0">
                <a:solidFill>
                  <a:schemeClr val="tx1"/>
                </a:solidFill>
              </a:rPr>
              <a:t>L’âge des mercantilistes </a:t>
            </a:r>
          </a:p>
          <a:p>
            <a:pPr marL="0" indent="0" algn="ctr">
              <a:buNone/>
            </a:pPr>
            <a:r>
              <a:rPr lang="fr-FR" sz="2000" b="1" dirty="0">
                <a:solidFill>
                  <a:schemeClr val="tx1"/>
                </a:solidFill>
              </a:rPr>
              <a:t>(XVI</a:t>
            </a:r>
            <a:r>
              <a:rPr lang="fr-FR" sz="2000" b="1" baseline="30000" dirty="0">
                <a:solidFill>
                  <a:schemeClr val="tx1"/>
                </a:solidFill>
              </a:rPr>
              <a:t>ème</a:t>
            </a:r>
            <a:r>
              <a:rPr lang="fr-FR" sz="2000" b="1" baseline="0" dirty="0">
                <a:solidFill>
                  <a:schemeClr val="tx1"/>
                </a:solidFill>
              </a:rPr>
              <a:t>-XVII</a:t>
            </a:r>
            <a:r>
              <a:rPr lang="fr-FR" sz="2000" b="1" baseline="30000" dirty="0">
                <a:solidFill>
                  <a:schemeClr val="tx1"/>
                </a:solidFill>
              </a:rPr>
              <a:t>ème</a:t>
            </a:r>
            <a:r>
              <a:rPr lang="fr-FR" sz="2000" b="1" baseline="0" dirty="0">
                <a:solidFill>
                  <a:schemeClr val="tx1"/>
                </a:solidFill>
              </a:rPr>
              <a:t>)</a:t>
            </a:r>
            <a:endParaRPr lang="fr-FR" sz="2000" b="1" baseline="30000" dirty="0">
              <a:solidFill>
                <a:schemeClr val="tx1"/>
              </a:solidFill>
            </a:endParaRPr>
          </a:p>
        </p:txBody>
      </p:sp>
      <p:sp>
        <p:nvSpPr>
          <p:cNvPr id="11" name="ZoneTexte 10">
            <a:extLst>
              <a:ext uri="{FF2B5EF4-FFF2-40B4-BE49-F238E27FC236}">
                <a16:creationId xmlns:a16="http://schemas.microsoft.com/office/drawing/2014/main" id="{9559F1F4-7252-FA68-8C22-91B8B21574A6}"/>
              </a:ext>
            </a:extLst>
          </p:cNvPr>
          <p:cNvSpPr txBox="1"/>
          <p:nvPr userDrawn="1"/>
        </p:nvSpPr>
        <p:spPr>
          <a:xfrm>
            <a:off x="274320" y="2751513"/>
            <a:ext cx="3008526" cy="3693319"/>
          </a:xfrm>
          <a:prstGeom prst="rect">
            <a:avLst/>
          </a:prstGeom>
          <a:noFill/>
        </p:spPr>
        <p:txBody>
          <a:bodyPr wrap="square" rtlCol="0">
            <a:spAutoFit/>
          </a:bodyPr>
          <a:lstStyle/>
          <a:p>
            <a:pPr marL="0" indent="0">
              <a:buNone/>
            </a:pPr>
            <a:r>
              <a:rPr lang="fr-FR" sz="1800" b="0" dirty="0">
                <a:solidFill>
                  <a:schemeClr val="tx1">
                    <a:alpha val="40000"/>
                  </a:schemeClr>
                </a:solidFill>
                <a:latin typeface="Century Gothic" panose="020B0502020202020204" pitchFamily="34" charset="0"/>
              </a:rPr>
              <a:t>Des recommandations hétéroclites </a:t>
            </a:r>
          </a:p>
          <a:p>
            <a:pPr marL="0" indent="0">
              <a:buNone/>
            </a:pPr>
            <a:endParaRPr lang="fr-FR" sz="1800" b="0" dirty="0">
              <a:solidFill>
                <a:schemeClr val="tx1">
                  <a:alpha val="40000"/>
                </a:schemeClr>
              </a:solidFill>
              <a:latin typeface="Century Gothic" panose="020B0502020202020204" pitchFamily="34" charset="0"/>
            </a:endParaRPr>
          </a:p>
          <a:p>
            <a:pPr marL="0" indent="0">
              <a:buNone/>
            </a:pPr>
            <a:r>
              <a:rPr lang="fr-FR" sz="1800" b="0" dirty="0">
                <a:solidFill>
                  <a:schemeClr val="tx1">
                    <a:alpha val="40000"/>
                  </a:schemeClr>
                </a:solidFill>
                <a:latin typeface="Century Gothic" panose="020B0502020202020204" pitchFamily="34" charset="0"/>
              </a:rPr>
              <a:t>Des traits communs </a:t>
            </a:r>
          </a:p>
          <a:p>
            <a:pPr marL="0" indent="0">
              <a:buNone/>
            </a:pPr>
            <a:endParaRPr lang="fr-FR" sz="1800" b="0" dirty="0">
              <a:solidFill>
                <a:schemeClr val="tx1">
                  <a:alpha val="40000"/>
                </a:schemeClr>
              </a:solidFill>
              <a:latin typeface="Century Gothic" panose="020B0502020202020204" pitchFamily="34" charset="0"/>
            </a:endParaRPr>
          </a:p>
          <a:p>
            <a:pPr marL="0" indent="0">
              <a:buNone/>
            </a:pPr>
            <a:r>
              <a:rPr lang="fr-FR" sz="1800" b="0" dirty="0">
                <a:solidFill>
                  <a:schemeClr val="tx1">
                    <a:alpha val="40000"/>
                  </a:schemeClr>
                </a:solidFill>
                <a:latin typeface="Century Gothic" panose="020B0502020202020204" pitchFamily="34" charset="0"/>
              </a:rPr>
              <a:t>Un retour du mercantilisme aujourd’hui ? </a:t>
            </a:r>
          </a:p>
          <a:p>
            <a:pPr marL="0" indent="0">
              <a:buNone/>
            </a:pPr>
            <a:endParaRPr lang="fr-FR" sz="1800" b="0" dirty="0">
              <a:solidFill>
                <a:schemeClr val="tx1">
                  <a:alpha val="40000"/>
                </a:schemeClr>
              </a:solidFill>
              <a:latin typeface="Century Gothic" panose="020B0502020202020204" pitchFamily="34" charset="0"/>
            </a:endParaRPr>
          </a:p>
          <a:p>
            <a:pPr marL="0" indent="0">
              <a:buNone/>
            </a:pPr>
            <a:r>
              <a:rPr lang="fr-FR" sz="1800" b="1" dirty="0">
                <a:solidFill>
                  <a:schemeClr val="tx1"/>
                </a:solidFill>
                <a:latin typeface="Century Gothic" panose="020B0502020202020204" pitchFamily="34" charset="0"/>
              </a:rPr>
              <a:t>Référence bibliographique : </a:t>
            </a:r>
            <a:r>
              <a:rPr lang="fr-FR" sz="1800" b="1" i="1" dirty="0">
                <a:solidFill>
                  <a:schemeClr val="tx1"/>
                </a:solidFill>
                <a:latin typeface="Century Gothic" panose="020B0502020202020204" pitchFamily="34" charset="0"/>
              </a:rPr>
              <a:t>Le Monde confisqué, </a:t>
            </a:r>
            <a:r>
              <a:rPr lang="fr-FR" sz="1800" b="1" i="0" dirty="0">
                <a:solidFill>
                  <a:schemeClr val="tx1"/>
                </a:solidFill>
                <a:latin typeface="Century Gothic" panose="020B0502020202020204" pitchFamily="34" charset="0"/>
              </a:rPr>
              <a:t>2024</a:t>
            </a:r>
            <a:r>
              <a:rPr lang="fr-FR" sz="1800" b="1" i="1" dirty="0">
                <a:solidFill>
                  <a:schemeClr val="tx1"/>
                </a:solidFill>
                <a:latin typeface="Century Gothic" panose="020B0502020202020204" pitchFamily="34" charset="0"/>
              </a:rPr>
              <a:t> </a:t>
            </a:r>
          </a:p>
          <a:p>
            <a:endParaRPr lang="fr-FR" dirty="0"/>
          </a:p>
        </p:txBody>
      </p:sp>
    </p:spTree>
    <p:extLst>
      <p:ext uri="{BB962C8B-B14F-4D97-AF65-F5344CB8AC3E}">
        <p14:creationId xmlns:p14="http://schemas.microsoft.com/office/powerpoint/2010/main" val="1878599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3_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r-FR" dirty="0"/>
              <a:t>03/09/2026</a:t>
            </a:r>
          </a:p>
        </p:txBody>
      </p:sp>
      <p:sp>
        <p:nvSpPr>
          <p:cNvPr id="5" name="Slide Number Placeholder 4"/>
          <p:cNvSpPr>
            <a:spLocks noGrp="1"/>
          </p:cNvSpPr>
          <p:nvPr>
            <p:ph type="sldNum" sz="quarter" idx="12"/>
          </p:nvPr>
        </p:nvSpPr>
        <p:spPr/>
        <p:txBody>
          <a:bodyPr/>
          <a:lstStyle/>
          <a:p>
            <a:r>
              <a:rPr lang="fr-FR" dirty="0"/>
              <a:t>SÉANCE 1</a:t>
            </a:r>
          </a:p>
        </p:txBody>
      </p:sp>
      <p:sp>
        <p:nvSpPr>
          <p:cNvPr id="10" name="ZoneTexte 9">
            <a:extLst>
              <a:ext uri="{FF2B5EF4-FFF2-40B4-BE49-F238E27FC236}">
                <a16:creationId xmlns:a16="http://schemas.microsoft.com/office/drawing/2014/main" id="{45FC5BD6-6C4E-5DEB-D505-98F4CCB91D7F}"/>
              </a:ext>
            </a:extLst>
          </p:cNvPr>
          <p:cNvSpPr txBox="1"/>
          <p:nvPr userDrawn="1"/>
        </p:nvSpPr>
        <p:spPr>
          <a:xfrm>
            <a:off x="274320" y="1500960"/>
            <a:ext cx="2743200" cy="1015663"/>
          </a:xfrm>
          <a:prstGeom prst="rect">
            <a:avLst/>
          </a:prstGeom>
          <a:noFill/>
        </p:spPr>
        <p:txBody>
          <a:bodyPr wrap="square">
            <a:spAutoFit/>
          </a:bodyPr>
          <a:lstStyle/>
          <a:p>
            <a:pPr marL="342900" indent="-342900">
              <a:buAutoNum type="alphaUcPeriod"/>
            </a:pPr>
            <a:r>
              <a:rPr lang="fr-FR" sz="2000" b="0" dirty="0">
                <a:solidFill>
                  <a:schemeClr val="tx1">
                    <a:alpha val="19672"/>
                  </a:schemeClr>
                </a:solidFill>
              </a:rPr>
              <a:t>L’âge des mercantilistes </a:t>
            </a:r>
          </a:p>
          <a:p>
            <a:pPr marL="0" indent="0" algn="ctr">
              <a:buNone/>
            </a:pPr>
            <a:r>
              <a:rPr lang="fr-FR" sz="2000" b="0" dirty="0">
                <a:solidFill>
                  <a:schemeClr val="tx1">
                    <a:alpha val="19672"/>
                  </a:schemeClr>
                </a:solidFill>
              </a:rPr>
              <a:t>(XVI</a:t>
            </a:r>
            <a:r>
              <a:rPr lang="fr-FR" sz="2000" b="0" baseline="30000" dirty="0">
                <a:solidFill>
                  <a:schemeClr val="tx1">
                    <a:alpha val="19672"/>
                  </a:schemeClr>
                </a:solidFill>
              </a:rPr>
              <a:t>ème</a:t>
            </a:r>
            <a:r>
              <a:rPr lang="fr-FR" sz="2000" b="0" baseline="0" dirty="0">
                <a:solidFill>
                  <a:schemeClr val="tx1">
                    <a:alpha val="19672"/>
                  </a:schemeClr>
                </a:solidFill>
              </a:rPr>
              <a:t>-XVII</a:t>
            </a:r>
            <a:r>
              <a:rPr lang="fr-FR" sz="2000" b="0" baseline="30000" dirty="0">
                <a:solidFill>
                  <a:schemeClr val="tx1">
                    <a:alpha val="19672"/>
                  </a:schemeClr>
                </a:solidFill>
              </a:rPr>
              <a:t>ème</a:t>
            </a:r>
            <a:r>
              <a:rPr lang="fr-FR" sz="2000" b="0" baseline="0" dirty="0">
                <a:solidFill>
                  <a:schemeClr val="tx1">
                    <a:alpha val="20000"/>
                  </a:schemeClr>
                </a:solidFill>
              </a:rPr>
              <a:t>)</a:t>
            </a:r>
            <a:endParaRPr lang="fr-FR" sz="2000" b="0" baseline="30000" dirty="0">
              <a:solidFill>
                <a:schemeClr val="tx1">
                  <a:alpha val="20000"/>
                </a:schemeClr>
              </a:solidFill>
            </a:endParaRPr>
          </a:p>
        </p:txBody>
      </p:sp>
      <p:sp>
        <p:nvSpPr>
          <p:cNvPr id="2" name="ZoneTexte 1">
            <a:extLst>
              <a:ext uri="{FF2B5EF4-FFF2-40B4-BE49-F238E27FC236}">
                <a16:creationId xmlns:a16="http://schemas.microsoft.com/office/drawing/2014/main" id="{1D33B9F4-6F5A-8D2F-E456-B54611F128E1}"/>
              </a:ext>
            </a:extLst>
          </p:cNvPr>
          <p:cNvSpPr txBox="1"/>
          <p:nvPr userDrawn="1"/>
        </p:nvSpPr>
        <p:spPr>
          <a:xfrm>
            <a:off x="274320" y="2617807"/>
            <a:ext cx="2743201" cy="98488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000" b="1" dirty="0">
                <a:solidFill>
                  <a:schemeClr val="tx1"/>
                </a:solidFill>
              </a:rPr>
              <a:t>B. Les Physiocrates (XVIII</a:t>
            </a:r>
            <a:r>
              <a:rPr lang="fr-FR" sz="2000" b="1" baseline="30000" dirty="0">
                <a:solidFill>
                  <a:schemeClr val="tx1"/>
                </a:solidFill>
              </a:rPr>
              <a:t>ème</a:t>
            </a:r>
            <a:r>
              <a:rPr lang="fr-FR" sz="2000" b="1" baseline="0" dirty="0">
                <a:solidFill>
                  <a:schemeClr val="tx1"/>
                </a:solidFill>
              </a:rPr>
              <a:t>)</a:t>
            </a:r>
            <a:endParaRPr lang="fr-FR" sz="2000" b="1" baseline="30000" dirty="0">
              <a:solidFill>
                <a:schemeClr val="tx1"/>
              </a:solidFill>
            </a:endParaRPr>
          </a:p>
          <a:p>
            <a:endParaRPr lang="fr-FR" dirty="0"/>
          </a:p>
        </p:txBody>
      </p:sp>
      <p:sp>
        <p:nvSpPr>
          <p:cNvPr id="6" name="ZoneTexte 5">
            <a:extLst>
              <a:ext uri="{FF2B5EF4-FFF2-40B4-BE49-F238E27FC236}">
                <a16:creationId xmlns:a16="http://schemas.microsoft.com/office/drawing/2014/main" id="{B415BF73-9946-8F8F-4C5E-8E24EC958572}"/>
              </a:ext>
            </a:extLst>
          </p:cNvPr>
          <p:cNvSpPr txBox="1"/>
          <p:nvPr userDrawn="1"/>
        </p:nvSpPr>
        <p:spPr>
          <a:xfrm>
            <a:off x="274321" y="3429000"/>
            <a:ext cx="2743200" cy="3008516"/>
          </a:xfrm>
          <a:prstGeom prst="rect">
            <a:avLst/>
          </a:prstGeom>
          <a:noFill/>
        </p:spPr>
        <p:txBody>
          <a:bodyPr wrap="square" rtlCol="0">
            <a:spAutoFit/>
          </a:bodyPr>
          <a:lstStyle/>
          <a:p>
            <a:pPr marL="0" indent="0">
              <a:buNone/>
            </a:pPr>
            <a:r>
              <a:rPr lang="fr-FR" sz="1800" b="1" dirty="0">
                <a:solidFill>
                  <a:schemeClr val="tx1"/>
                </a:solidFill>
                <a:latin typeface="Century Gothic" panose="020B0502020202020204" pitchFamily="34" charset="0"/>
              </a:rPr>
              <a:t>Un nouveau contexte</a:t>
            </a:r>
          </a:p>
          <a:p>
            <a:pPr marL="0" indent="0">
              <a:buNone/>
            </a:pPr>
            <a:endParaRPr lang="fr-FR" sz="600" b="0" dirty="0">
              <a:solidFill>
                <a:schemeClr val="tx1">
                  <a:alpha val="40000"/>
                </a:schemeClr>
              </a:solidFill>
              <a:latin typeface="Century Gothic" panose="020B0502020202020204" pitchFamily="34" charset="0"/>
            </a:endParaRPr>
          </a:p>
          <a:p>
            <a:pPr marL="0" indent="0">
              <a:buNone/>
            </a:pPr>
            <a:r>
              <a:rPr lang="fr-FR" sz="1800" b="0" dirty="0">
                <a:solidFill>
                  <a:schemeClr val="tx1">
                    <a:alpha val="40000"/>
                  </a:schemeClr>
                </a:solidFill>
                <a:latin typeface="Century Gothic" panose="020B0502020202020204" pitchFamily="34" charset="0"/>
              </a:rPr>
              <a:t>La recherche de « lois naturelles »</a:t>
            </a:r>
          </a:p>
          <a:p>
            <a:pPr marL="0" indent="0">
              <a:buNone/>
            </a:pPr>
            <a:endParaRPr lang="fr-FR" sz="1050" b="0" dirty="0">
              <a:solidFill>
                <a:schemeClr val="tx1">
                  <a:alpha val="40000"/>
                </a:schemeClr>
              </a:solidFill>
              <a:latin typeface="Century Gothic" panose="020B0502020202020204" pitchFamily="34" charset="0"/>
            </a:endParaRPr>
          </a:p>
          <a:p>
            <a:pPr marL="0" indent="0">
              <a:buNone/>
            </a:pPr>
            <a:r>
              <a:rPr lang="fr-FR" sz="1800" b="0" dirty="0">
                <a:solidFill>
                  <a:schemeClr val="tx1">
                    <a:alpha val="40000"/>
                  </a:schemeClr>
                </a:solidFill>
                <a:latin typeface="Century Gothic" panose="020B0502020202020204" pitchFamily="34" charset="0"/>
              </a:rPr>
              <a:t>L’introduction des idées libérales </a:t>
            </a:r>
          </a:p>
          <a:p>
            <a:pPr marL="0" indent="0">
              <a:buNone/>
            </a:pPr>
            <a:endParaRPr lang="fr-FR" sz="1050" b="0" dirty="0">
              <a:solidFill>
                <a:schemeClr val="tx1">
                  <a:alpha val="40000"/>
                </a:schemeClr>
              </a:solidFill>
              <a:latin typeface="Century Gothic" panose="020B0502020202020204" pitchFamily="34" charset="0"/>
            </a:endParaRPr>
          </a:p>
          <a:p>
            <a:pPr marL="0" indent="0">
              <a:buNone/>
            </a:pPr>
            <a:r>
              <a:rPr lang="fr-FR" sz="1800" b="0" dirty="0">
                <a:solidFill>
                  <a:schemeClr val="tx1">
                    <a:alpha val="40000"/>
                  </a:schemeClr>
                </a:solidFill>
                <a:latin typeface="Century Gothic" panose="020B0502020202020204" pitchFamily="34" charset="0"/>
              </a:rPr>
              <a:t>Le tableau économique de Quesnay (1758)</a:t>
            </a:r>
          </a:p>
          <a:p>
            <a:endParaRPr lang="fr-FR" dirty="0"/>
          </a:p>
        </p:txBody>
      </p:sp>
      <p:sp>
        <p:nvSpPr>
          <p:cNvPr id="8" name="ZoneTexte 7">
            <a:extLst>
              <a:ext uri="{FF2B5EF4-FFF2-40B4-BE49-F238E27FC236}">
                <a16:creationId xmlns:a16="http://schemas.microsoft.com/office/drawing/2014/main" id="{990999A5-99C5-B5A5-78D2-B8B05690EA9A}"/>
              </a:ext>
            </a:extLst>
          </p:cNvPr>
          <p:cNvSpPr txBox="1"/>
          <p:nvPr userDrawn="1"/>
        </p:nvSpPr>
        <p:spPr>
          <a:xfrm>
            <a:off x="3017520" y="1041994"/>
            <a:ext cx="8599857" cy="2862322"/>
          </a:xfrm>
          <a:prstGeom prst="rect">
            <a:avLst/>
          </a:prstGeom>
          <a:noFill/>
        </p:spPr>
        <p:txBody>
          <a:bodyPr wrap="square" rtlCol="0">
            <a:spAutoFit/>
          </a:bodyPr>
          <a:lstStyle/>
          <a:p>
            <a:pPr algn="just"/>
            <a:endParaRPr lang="fr-FR" dirty="0"/>
          </a:p>
          <a:p>
            <a:pPr algn="r"/>
            <a:endParaRPr lang="fr-FR" dirty="0"/>
          </a:p>
          <a:p>
            <a:pPr marL="285750" indent="-285750">
              <a:buFont typeface="Wingdings" pitchFamily="2" charset="2"/>
              <a:buChar char="Ø"/>
            </a:pPr>
            <a:r>
              <a:rPr lang="fr-FR" b="1" dirty="0"/>
              <a:t>En 1550, la France compte 15 millions d’habitants, 20 millions en 1600, 25 millions en 1750. </a:t>
            </a:r>
          </a:p>
          <a:p>
            <a:pPr marL="285750" indent="-285750">
              <a:buFont typeface="Wingdings" pitchFamily="2" charset="2"/>
              <a:buChar char="Ø"/>
            </a:pPr>
            <a:endParaRPr lang="fr-FR" b="1" dirty="0"/>
          </a:p>
          <a:p>
            <a:pPr marL="342900" indent="-342900" algn="just">
              <a:buFont typeface="Wingdings" pitchFamily="2" charset="2"/>
              <a:buChar char="Ø"/>
            </a:pPr>
            <a:r>
              <a:rPr lang="fr-FR" sz="1800" b="1" dirty="0"/>
              <a:t>L’accès à l’alimentation et au blé est une préoccupation royale depuis la fin du XVII</a:t>
            </a:r>
            <a:r>
              <a:rPr lang="fr-FR" sz="1800" b="1" baseline="30000" dirty="0"/>
              <a:t>ème </a:t>
            </a:r>
            <a:r>
              <a:rPr lang="fr-FR" sz="1800" b="1" dirty="0"/>
              <a:t>siècle. </a:t>
            </a:r>
          </a:p>
          <a:p>
            <a:pPr algn="just"/>
            <a:endParaRPr lang="fr-FR" dirty="0"/>
          </a:p>
          <a:p>
            <a:pPr marL="285750" indent="-285750">
              <a:buFont typeface="Wingdings" pitchFamily="2" charset="2"/>
              <a:buChar char="Ø"/>
            </a:pPr>
            <a:endParaRPr lang="fr-FR" dirty="0"/>
          </a:p>
          <a:p>
            <a:pPr algn="just"/>
            <a:endParaRPr lang="fr-FR" dirty="0"/>
          </a:p>
        </p:txBody>
      </p:sp>
      <p:pic>
        <p:nvPicPr>
          <p:cNvPr id="9" name="Espace réservé du contenu 11">
            <a:extLst>
              <a:ext uri="{FF2B5EF4-FFF2-40B4-BE49-F238E27FC236}">
                <a16:creationId xmlns:a16="http://schemas.microsoft.com/office/drawing/2014/main" id="{F00012B6-1F80-DC39-294B-7A78F4611609}"/>
              </a:ext>
            </a:extLst>
          </p:cNvPr>
          <p:cNvPicPr>
            <a:picLocks noChangeAspect="1"/>
          </p:cNvPicPr>
          <p:nvPr userDrawn="1"/>
        </p:nvPicPr>
        <p:blipFill>
          <a:blip r:embed="rId2"/>
          <a:stretch>
            <a:fillRect/>
          </a:stretch>
        </p:blipFill>
        <p:spPr>
          <a:xfrm>
            <a:off x="6670623" y="2953683"/>
            <a:ext cx="4946754" cy="2916371"/>
          </a:xfrm>
          <a:prstGeom prst="rect">
            <a:avLst/>
          </a:prstGeom>
        </p:spPr>
      </p:pic>
      <p:sp>
        <p:nvSpPr>
          <p:cNvPr id="13" name="ZoneTexte 12">
            <a:extLst>
              <a:ext uri="{FF2B5EF4-FFF2-40B4-BE49-F238E27FC236}">
                <a16:creationId xmlns:a16="http://schemas.microsoft.com/office/drawing/2014/main" id="{7A031E70-5B20-61CC-E804-8D0A76E08852}"/>
              </a:ext>
            </a:extLst>
          </p:cNvPr>
          <p:cNvSpPr txBox="1"/>
          <p:nvPr userDrawn="1"/>
        </p:nvSpPr>
        <p:spPr>
          <a:xfrm>
            <a:off x="4785985" y="5870054"/>
            <a:ext cx="8716030" cy="523220"/>
          </a:xfrm>
          <a:prstGeom prst="rect">
            <a:avLst/>
          </a:prstGeom>
          <a:noFill/>
        </p:spPr>
        <p:txBody>
          <a:bodyPr wrap="square" rtlCol="0">
            <a:spAutoFit/>
          </a:bodyPr>
          <a:lstStyle/>
          <a:p>
            <a:pPr algn="ctr"/>
            <a:r>
              <a:rPr lang="fr-FR" sz="1400" dirty="0"/>
              <a:t>Gravure du XVIème siècle </a:t>
            </a:r>
          </a:p>
          <a:p>
            <a:pPr algn="ctr"/>
            <a:r>
              <a:rPr lang="fr-FR" sz="1400" dirty="0"/>
              <a:t>Une distribution de pain au Louvre </a:t>
            </a:r>
          </a:p>
        </p:txBody>
      </p:sp>
    </p:spTree>
    <p:extLst>
      <p:ext uri="{BB962C8B-B14F-4D97-AF65-F5344CB8AC3E}">
        <p14:creationId xmlns:p14="http://schemas.microsoft.com/office/powerpoint/2010/main" val="27184812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6_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r-FR" dirty="0"/>
              <a:t>03/09/2026</a:t>
            </a:r>
          </a:p>
        </p:txBody>
      </p:sp>
      <p:sp>
        <p:nvSpPr>
          <p:cNvPr id="5" name="Slide Number Placeholder 4"/>
          <p:cNvSpPr>
            <a:spLocks noGrp="1"/>
          </p:cNvSpPr>
          <p:nvPr>
            <p:ph type="sldNum" sz="quarter" idx="12"/>
          </p:nvPr>
        </p:nvSpPr>
        <p:spPr/>
        <p:txBody>
          <a:bodyPr/>
          <a:lstStyle/>
          <a:p>
            <a:r>
              <a:rPr lang="fr-FR" dirty="0"/>
              <a:t>SÉANCE 1</a:t>
            </a:r>
          </a:p>
        </p:txBody>
      </p:sp>
      <p:sp>
        <p:nvSpPr>
          <p:cNvPr id="10" name="ZoneTexte 9">
            <a:extLst>
              <a:ext uri="{FF2B5EF4-FFF2-40B4-BE49-F238E27FC236}">
                <a16:creationId xmlns:a16="http://schemas.microsoft.com/office/drawing/2014/main" id="{45FC5BD6-6C4E-5DEB-D505-98F4CCB91D7F}"/>
              </a:ext>
            </a:extLst>
          </p:cNvPr>
          <p:cNvSpPr txBox="1"/>
          <p:nvPr userDrawn="1"/>
        </p:nvSpPr>
        <p:spPr>
          <a:xfrm>
            <a:off x="274320" y="1500960"/>
            <a:ext cx="2743200" cy="1015663"/>
          </a:xfrm>
          <a:prstGeom prst="rect">
            <a:avLst/>
          </a:prstGeom>
          <a:noFill/>
        </p:spPr>
        <p:txBody>
          <a:bodyPr wrap="square">
            <a:spAutoFit/>
          </a:bodyPr>
          <a:lstStyle/>
          <a:p>
            <a:pPr marL="342900" indent="-342900">
              <a:buAutoNum type="alphaUcPeriod"/>
            </a:pPr>
            <a:r>
              <a:rPr lang="fr-FR" sz="2000" b="0" dirty="0">
                <a:solidFill>
                  <a:schemeClr val="tx1">
                    <a:alpha val="19672"/>
                  </a:schemeClr>
                </a:solidFill>
              </a:rPr>
              <a:t>L’âge des mercantilistes </a:t>
            </a:r>
          </a:p>
          <a:p>
            <a:pPr marL="0" indent="0" algn="ctr">
              <a:buNone/>
            </a:pPr>
            <a:r>
              <a:rPr lang="fr-FR" sz="2000" b="0" dirty="0">
                <a:solidFill>
                  <a:schemeClr val="tx1">
                    <a:alpha val="19672"/>
                  </a:schemeClr>
                </a:solidFill>
              </a:rPr>
              <a:t>(XVI</a:t>
            </a:r>
            <a:r>
              <a:rPr lang="fr-FR" sz="2000" b="0" baseline="30000" dirty="0">
                <a:solidFill>
                  <a:schemeClr val="tx1">
                    <a:alpha val="19672"/>
                  </a:schemeClr>
                </a:solidFill>
              </a:rPr>
              <a:t>ème</a:t>
            </a:r>
            <a:r>
              <a:rPr lang="fr-FR" sz="2000" b="0" baseline="0" dirty="0">
                <a:solidFill>
                  <a:schemeClr val="tx1">
                    <a:alpha val="19672"/>
                  </a:schemeClr>
                </a:solidFill>
              </a:rPr>
              <a:t>-XVII</a:t>
            </a:r>
            <a:r>
              <a:rPr lang="fr-FR" sz="2000" b="0" baseline="30000" dirty="0">
                <a:solidFill>
                  <a:schemeClr val="tx1">
                    <a:alpha val="19672"/>
                  </a:schemeClr>
                </a:solidFill>
              </a:rPr>
              <a:t>ème</a:t>
            </a:r>
            <a:r>
              <a:rPr lang="fr-FR" sz="2000" b="0" baseline="0" dirty="0">
                <a:solidFill>
                  <a:schemeClr val="tx1">
                    <a:alpha val="20000"/>
                  </a:schemeClr>
                </a:solidFill>
              </a:rPr>
              <a:t>)</a:t>
            </a:r>
            <a:endParaRPr lang="fr-FR" sz="2000" b="0" baseline="30000" dirty="0">
              <a:solidFill>
                <a:schemeClr val="tx1">
                  <a:alpha val="20000"/>
                </a:schemeClr>
              </a:solidFill>
            </a:endParaRPr>
          </a:p>
        </p:txBody>
      </p:sp>
      <p:sp>
        <p:nvSpPr>
          <p:cNvPr id="2" name="ZoneTexte 1">
            <a:extLst>
              <a:ext uri="{FF2B5EF4-FFF2-40B4-BE49-F238E27FC236}">
                <a16:creationId xmlns:a16="http://schemas.microsoft.com/office/drawing/2014/main" id="{1D33B9F4-6F5A-8D2F-E456-B54611F128E1}"/>
              </a:ext>
            </a:extLst>
          </p:cNvPr>
          <p:cNvSpPr txBox="1"/>
          <p:nvPr userDrawn="1"/>
        </p:nvSpPr>
        <p:spPr>
          <a:xfrm>
            <a:off x="274320" y="2617807"/>
            <a:ext cx="2743201" cy="98488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000" b="1" dirty="0">
                <a:solidFill>
                  <a:schemeClr val="tx1"/>
                </a:solidFill>
              </a:rPr>
              <a:t>B. Les Physiocrates (XVIII</a:t>
            </a:r>
            <a:r>
              <a:rPr lang="fr-FR" sz="2000" b="1" baseline="30000" dirty="0">
                <a:solidFill>
                  <a:schemeClr val="tx1"/>
                </a:solidFill>
              </a:rPr>
              <a:t>ème</a:t>
            </a:r>
            <a:r>
              <a:rPr lang="fr-FR" sz="2000" b="1" baseline="0" dirty="0">
                <a:solidFill>
                  <a:schemeClr val="tx1"/>
                </a:solidFill>
              </a:rPr>
              <a:t>)</a:t>
            </a:r>
            <a:endParaRPr lang="fr-FR" sz="2000" b="1" baseline="30000" dirty="0">
              <a:solidFill>
                <a:schemeClr val="tx1"/>
              </a:solidFill>
            </a:endParaRPr>
          </a:p>
          <a:p>
            <a:endParaRPr lang="fr-FR" dirty="0"/>
          </a:p>
        </p:txBody>
      </p:sp>
      <p:sp>
        <p:nvSpPr>
          <p:cNvPr id="6" name="ZoneTexte 5">
            <a:extLst>
              <a:ext uri="{FF2B5EF4-FFF2-40B4-BE49-F238E27FC236}">
                <a16:creationId xmlns:a16="http://schemas.microsoft.com/office/drawing/2014/main" id="{B415BF73-9946-8F8F-4C5E-8E24EC958572}"/>
              </a:ext>
            </a:extLst>
          </p:cNvPr>
          <p:cNvSpPr txBox="1"/>
          <p:nvPr userDrawn="1"/>
        </p:nvSpPr>
        <p:spPr>
          <a:xfrm>
            <a:off x="274321" y="3429000"/>
            <a:ext cx="2743200" cy="3008516"/>
          </a:xfrm>
          <a:prstGeom prst="rect">
            <a:avLst/>
          </a:prstGeom>
          <a:noFill/>
        </p:spPr>
        <p:txBody>
          <a:bodyPr wrap="square" rtlCol="0">
            <a:spAutoFit/>
          </a:bodyPr>
          <a:lstStyle/>
          <a:p>
            <a:pPr marL="0" indent="0">
              <a:buNone/>
            </a:pPr>
            <a:r>
              <a:rPr lang="fr-FR" sz="1800" b="1" dirty="0">
                <a:solidFill>
                  <a:schemeClr val="tx1"/>
                </a:solidFill>
                <a:latin typeface="Century Gothic" panose="020B0502020202020204" pitchFamily="34" charset="0"/>
              </a:rPr>
              <a:t>Un nouveau contexte</a:t>
            </a:r>
          </a:p>
          <a:p>
            <a:pPr marL="0" indent="0">
              <a:buNone/>
            </a:pPr>
            <a:endParaRPr lang="fr-FR" sz="600" b="0" dirty="0">
              <a:solidFill>
                <a:schemeClr val="tx1">
                  <a:alpha val="40000"/>
                </a:schemeClr>
              </a:solidFill>
              <a:latin typeface="Century Gothic" panose="020B0502020202020204" pitchFamily="34" charset="0"/>
            </a:endParaRPr>
          </a:p>
          <a:p>
            <a:pPr marL="0" indent="0">
              <a:buNone/>
            </a:pPr>
            <a:r>
              <a:rPr lang="fr-FR" sz="1800" b="0" dirty="0">
                <a:solidFill>
                  <a:schemeClr val="tx1">
                    <a:alpha val="40000"/>
                  </a:schemeClr>
                </a:solidFill>
                <a:latin typeface="Century Gothic" panose="020B0502020202020204" pitchFamily="34" charset="0"/>
              </a:rPr>
              <a:t>La recherche de « lois naturelles »</a:t>
            </a:r>
          </a:p>
          <a:p>
            <a:pPr marL="0" indent="0">
              <a:buNone/>
            </a:pPr>
            <a:endParaRPr lang="fr-FR" sz="1050" b="0" dirty="0">
              <a:solidFill>
                <a:schemeClr val="tx1">
                  <a:alpha val="40000"/>
                </a:schemeClr>
              </a:solidFill>
              <a:latin typeface="Century Gothic" panose="020B0502020202020204" pitchFamily="34" charset="0"/>
            </a:endParaRPr>
          </a:p>
          <a:p>
            <a:pPr marL="0" indent="0">
              <a:buNone/>
            </a:pPr>
            <a:r>
              <a:rPr lang="fr-FR" sz="1800" b="0" dirty="0">
                <a:solidFill>
                  <a:schemeClr val="tx1">
                    <a:alpha val="40000"/>
                  </a:schemeClr>
                </a:solidFill>
                <a:latin typeface="Century Gothic" panose="020B0502020202020204" pitchFamily="34" charset="0"/>
              </a:rPr>
              <a:t>L’introduction des idées libérales </a:t>
            </a:r>
          </a:p>
          <a:p>
            <a:pPr marL="0" indent="0">
              <a:buNone/>
            </a:pPr>
            <a:endParaRPr lang="fr-FR" sz="1050" b="0" dirty="0">
              <a:solidFill>
                <a:schemeClr val="tx1">
                  <a:alpha val="40000"/>
                </a:schemeClr>
              </a:solidFill>
              <a:latin typeface="Century Gothic" panose="020B0502020202020204" pitchFamily="34" charset="0"/>
            </a:endParaRPr>
          </a:p>
          <a:p>
            <a:pPr marL="0" indent="0">
              <a:buNone/>
            </a:pPr>
            <a:r>
              <a:rPr lang="fr-FR" sz="1800" b="0" dirty="0">
                <a:solidFill>
                  <a:schemeClr val="tx1">
                    <a:alpha val="40000"/>
                  </a:schemeClr>
                </a:solidFill>
                <a:latin typeface="Century Gothic" panose="020B0502020202020204" pitchFamily="34" charset="0"/>
              </a:rPr>
              <a:t>Le tableau économique de Quesnay (1758)</a:t>
            </a:r>
          </a:p>
          <a:p>
            <a:endParaRPr lang="fr-FR" dirty="0"/>
          </a:p>
        </p:txBody>
      </p:sp>
      <p:sp>
        <p:nvSpPr>
          <p:cNvPr id="8" name="ZoneTexte 7">
            <a:extLst>
              <a:ext uri="{FF2B5EF4-FFF2-40B4-BE49-F238E27FC236}">
                <a16:creationId xmlns:a16="http://schemas.microsoft.com/office/drawing/2014/main" id="{990999A5-99C5-B5A5-78D2-B8B05690EA9A}"/>
              </a:ext>
            </a:extLst>
          </p:cNvPr>
          <p:cNvSpPr txBox="1"/>
          <p:nvPr userDrawn="1"/>
        </p:nvSpPr>
        <p:spPr>
          <a:xfrm>
            <a:off x="3017520" y="1124376"/>
            <a:ext cx="8599857" cy="3416320"/>
          </a:xfrm>
          <a:prstGeom prst="rect">
            <a:avLst/>
          </a:prstGeom>
          <a:noFill/>
        </p:spPr>
        <p:txBody>
          <a:bodyPr wrap="square" rtlCol="0">
            <a:spAutoFit/>
          </a:bodyPr>
          <a:lstStyle/>
          <a:p>
            <a:pPr algn="just"/>
            <a:endParaRPr lang="fr-FR" dirty="0"/>
          </a:p>
          <a:p>
            <a:pPr algn="r"/>
            <a:endParaRPr lang="fr-FR" dirty="0"/>
          </a:p>
          <a:p>
            <a:pPr marL="285750" indent="-285750">
              <a:buFont typeface="Wingdings" pitchFamily="2" charset="2"/>
              <a:buChar char="Ø"/>
            </a:pPr>
            <a:r>
              <a:rPr lang="fr-FR" b="1" dirty="0"/>
              <a:t>Les Physiocrates forment la première véritable école de pensée économique, animée par un chef de fil influent, François Quesnay</a:t>
            </a:r>
          </a:p>
          <a:p>
            <a:pPr marL="285750" indent="-285750">
              <a:buFont typeface="Wingdings" pitchFamily="2" charset="2"/>
              <a:buChar char="Ø"/>
            </a:pPr>
            <a:endParaRPr lang="fr-FR" b="1" dirty="0"/>
          </a:p>
          <a:p>
            <a:pPr marL="285750" indent="-285750">
              <a:buFont typeface="Wingdings" pitchFamily="2" charset="2"/>
              <a:buChar char="Ø"/>
            </a:pPr>
            <a:r>
              <a:rPr lang="fr-FR" b="0" dirty="0">
                <a:solidFill>
                  <a:schemeClr val="tx1">
                    <a:alpha val="44000"/>
                  </a:schemeClr>
                </a:solidFill>
              </a:rPr>
              <a:t>Leurs publications régulières nourrissent le premier grand débat d’économie politique : « faut-il libérer le marché du grain ? »</a:t>
            </a:r>
          </a:p>
          <a:p>
            <a:pPr marL="285750" indent="-285750">
              <a:buFont typeface="Wingdings" pitchFamily="2" charset="2"/>
              <a:buChar char="Ø"/>
            </a:pPr>
            <a:endParaRPr lang="fr-FR" b="1" dirty="0"/>
          </a:p>
          <a:p>
            <a:pPr marL="285750" indent="-285750">
              <a:buFont typeface="Wingdings" pitchFamily="2" charset="2"/>
              <a:buChar char="Ø"/>
            </a:pPr>
            <a:endParaRPr lang="fr-FR" b="1" dirty="0"/>
          </a:p>
          <a:p>
            <a:pPr algn="just"/>
            <a:endParaRPr lang="fr-FR" dirty="0"/>
          </a:p>
          <a:p>
            <a:pPr marL="285750" indent="-285750">
              <a:buFont typeface="Wingdings" pitchFamily="2" charset="2"/>
              <a:buChar char="Ø"/>
            </a:pPr>
            <a:endParaRPr lang="fr-FR" dirty="0"/>
          </a:p>
          <a:p>
            <a:pPr algn="just"/>
            <a:endParaRPr lang="fr-FR" dirty="0"/>
          </a:p>
        </p:txBody>
      </p:sp>
      <p:pic>
        <p:nvPicPr>
          <p:cNvPr id="4" name="Image 3">
            <a:extLst>
              <a:ext uri="{FF2B5EF4-FFF2-40B4-BE49-F238E27FC236}">
                <a16:creationId xmlns:a16="http://schemas.microsoft.com/office/drawing/2014/main" id="{1A7FBA6F-6700-3E6C-2E7A-CE8B6E4948EB}"/>
              </a:ext>
            </a:extLst>
          </p:cNvPr>
          <p:cNvPicPr>
            <a:picLocks noChangeAspect="1"/>
          </p:cNvPicPr>
          <p:nvPr userDrawn="1"/>
        </p:nvPicPr>
        <p:blipFill>
          <a:blip r:embed="rId2"/>
          <a:stretch>
            <a:fillRect/>
          </a:stretch>
        </p:blipFill>
        <p:spPr>
          <a:xfrm>
            <a:off x="7547512" y="3384786"/>
            <a:ext cx="4210328" cy="2573926"/>
          </a:xfrm>
          <a:prstGeom prst="rect">
            <a:avLst/>
          </a:prstGeom>
        </p:spPr>
      </p:pic>
      <p:sp>
        <p:nvSpPr>
          <p:cNvPr id="7" name="ZoneTexte 6">
            <a:extLst>
              <a:ext uri="{FF2B5EF4-FFF2-40B4-BE49-F238E27FC236}">
                <a16:creationId xmlns:a16="http://schemas.microsoft.com/office/drawing/2014/main" id="{5368F1AC-6EF2-D68E-38CD-2EC87C97B4EA}"/>
              </a:ext>
            </a:extLst>
          </p:cNvPr>
          <p:cNvSpPr txBox="1"/>
          <p:nvPr userDrawn="1"/>
        </p:nvSpPr>
        <p:spPr>
          <a:xfrm>
            <a:off x="7868373" y="5958712"/>
            <a:ext cx="3568606" cy="369332"/>
          </a:xfrm>
          <a:prstGeom prst="rect">
            <a:avLst/>
          </a:prstGeom>
          <a:noFill/>
        </p:spPr>
        <p:txBody>
          <a:bodyPr wrap="none" rtlCol="0">
            <a:spAutoFit/>
          </a:bodyPr>
          <a:lstStyle/>
          <a:p>
            <a:r>
              <a:rPr lang="fr-FR" dirty="0"/>
              <a:t>François Quesnay (1694-1774) </a:t>
            </a:r>
          </a:p>
        </p:txBody>
      </p:sp>
    </p:spTree>
    <p:extLst>
      <p:ext uri="{BB962C8B-B14F-4D97-AF65-F5344CB8AC3E}">
        <p14:creationId xmlns:p14="http://schemas.microsoft.com/office/powerpoint/2010/main" val="36359258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8_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r-FR" dirty="0"/>
              <a:t>03/09/2026</a:t>
            </a:r>
          </a:p>
        </p:txBody>
      </p:sp>
      <p:sp>
        <p:nvSpPr>
          <p:cNvPr id="5" name="Slide Number Placeholder 4"/>
          <p:cNvSpPr>
            <a:spLocks noGrp="1"/>
          </p:cNvSpPr>
          <p:nvPr>
            <p:ph type="sldNum" sz="quarter" idx="12"/>
          </p:nvPr>
        </p:nvSpPr>
        <p:spPr/>
        <p:txBody>
          <a:bodyPr/>
          <a:lstStyle/>
          <a:p>
            <a:r>
              <a:rPr lang="fr-FR" dirty="0"/>
              <a:t>SÉANCE 1</a:t>
            </a:r>
          </a:p>
        </p:txBody>
      </p:sp>
      <p:sp>
        <p:nvSpPr>
          <p:cNvPr id="10" name="ZoneTexte 9">
            <a:extLst>
              <a:ext uri="{FF2B5EF4-FFF2-40B4-BE49-F238E27FC236}">
                <a16:creationId xmlns:a16="http://schemas.microsoft.com/office/drawing/2014/main" id="{45FC5BD6-6C4E-5DEB-D505-98F4CCB91D7F}"/>
              </a:ext>
            </a:extLst>
          </p:cNvPr>
          <p:cNvSpPr txBox="1"/>
          <p:nvPr userDrawn="1"/>
        </p:nvSpPr>
        <p:spPr>
          <a:xfrm>
            <a:off x="274320" y="1500960"/>
            <a:ext cx="2743200" cy="1015663"/>
          </a:xfrm>
          <a:prstGeom prst="rect">
            <a:avLst/>
          </a:prstGeom>
          <a:noFill/>
        </p:spPr>
        <p:txBody>
          <a:bodyPr wrap="square">
            <a:spAutoFit/>
          </a:bodyPr>
          <a:lstStyle/>
          <a:p>
            <a:pPr marL="342900" indent="-342900">
              <a:buAutoNum type="alphaUcPeriod"/>
            </a:pPr>
            <a:r>
              <a:rPr lang="fr-FR" sz="2000" b="0" dirty="0">
                <a:solidFill>
                  <a:schemeClr val="tx1">
                    <a:alpha val="19672"/>
                  </a:schemeClr>
                </a:solidFill>
              </a:rPr>
              <a:t>L’âge des mercantilistes </a:t>
            </a:r>
          </a:p>
          <a:p>
            <a:pPr marL="0" indent="0" algn="ctr">
              <a:buNone/>
            </a:pPr>
            <a:r>
              <a:rPr lang="fr-FR" sz="2000" b="0" dirty="0">
                <a:solidFill>
                  <a:schemeClr val="tx1">
                    <a:alpha val="19672"/>
                  </a:schemeClr>
                </a:solidFill>
              </a:rPr>
              <a:t>(XVI</a:t>
            </a:r>
            <a:r>
              <a:rPr lang="fr-FR" sz="2000" b="0" baseline="30000" dirty="0">
                <a:solidFill>
                  <a:schemeClr val="tx1">
                    <a:alpha val="19672"/>
                  </a:schemeClr>
                </a:solidFill>
              </a:rPr>
              <a:t>ème</a:t>
            </a:r>
            <a:r>
              <a:rPr lang="fr-FR" sz="2000" b="0" baseline="0" dirty="0">
                <a:solidFill>
                  <a:schemeClr val="tx1">
                    <a:alpha val="19672"/>
                  </a:schemeClr>
                </a:solidFill>
              </a:rPr>
              <a:t>-XVII</a:t>
            </a:r>
            <a:r>
              <a:rPr lang="fr-FR" sz="2000" b="0" baseline="30000" dirty="0">
                <a:solidFill>
                  <a:schemeClr val="tx1">
                    <a:alpha val="19672"/>
                  </a:schemeClr>
                </a:solidFill>
              </a:rPr>
              <a:t>ème</a:t>
            </a:r>
            <a:r>
              <a:rPr lang="fr-FR" sz="2000" b="0" baseline="0" dirty="0">
                <a:solidFill>
                  <a:schemeClr val="tx1">
                    <a:alpha val="20000"/>
                  </a:schemeClr>
                </a:solidFill>
              </a:rPr>
              <a:t>)</a:t>
            </a:r>
            <a:endParaRPr lang="fr-FR" sz="2000" b="0" baseline="30000" dirty="0">
              <a:solidFill>
                <a:schemeClr val="tx1">
                  <a:alpha val="20000"/>
                </a:schemeClr>
              </a:solidFill>
            </a:endParaRPr>
          </a:p>
        </p:txBody>
      </p:sp>
      <p:sp>
        <p:nvSpPr>
          <p:cNvPr id="2" name="ZoneTexte 1">
            <a:extLst>
              <a:ext uri="{FF2B5EF4-FFF2-40B4-BE49-F238E27FC236}">
                <a16:creationId xmlns:a16="http://schemas.microsoft.com/office/drawing/2014/main" id="{1D33B9F4-6F5A-8D2F-E456-B54611F128E1}"/>
              </a:ext>
            </a:extLst>
          </p:cNvPr>
          <p:cNvSpPr txBox="1"/>
          <p:nvPr userDrawn="1"/>
        </p:nvSpPr>
        <p:spPr>
          <a:xfrm>
            <a:off x="274320" y="2617807"/>
            <a:ext cx="2743201" cy="98488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000" b="1" dirty="0">
                <a:solidFill>
                  <a:schemeClr val="tx1"/>
                </a:solidFill>
              </a:rPr>
              <a:t>B. Les Physiocrates (XVIII</a:t>
            </a:r>
            <a:r>
              <a:rPr lang="fr-FR" sz="2000" b="1" baseline="30000" dirty="0">
                <a:solidFill>
                  <a:schemeClr val="tx1"/>
                </a:solidFill>
              </a:rPr>
              <a:t>ème</a:t>
            </a:r>
            <a:r>
              <a:rPr lang="fr-FR" sz="2000" b="1" baseline="0" dirty="0">
                <a:solidFill>
                  <a:schemeClr val="tx1"/>
                </a:solidFill>
              </a:rPr>
              <a:t>)</a:t>
            </a:r>
            <a:endParaRPr lang="fr-FR" sz="2000" b="1" baseline="30000" dirty="0">
              <a:solidFill>
                <a:schemeClr val="tx1"/>
              </a:solidFill>
            </a:endParaRPr>
          </a:p>
          <a:p>
            <a:endParaRPr lang="fr-FR" dirty="0"/>
          </a:p>
        </p:txBody>
      </p:sp>
      <p:sp>
        <p:nvSpPr>
          <p:cNvPr id="6" name="ZoneTexte 5">
            <a:extLst>
              <a:ext uri="{FF2B5EF4-FFF2-40B4-BE49-F238E27FC236}">
                <a16:creationId xmlns:a16="http://schemas.microsoft.com/office/drawing/2014/main" id="{B415BF73-9946-8F8F-4C5E-8E24EC958572}"/>
              </a:ext>
            </a:extLst>
          </p:cNvPr>
          <p:cNvSpPr txBox="1"/>
          <p:nvPr userDrawn="1"/>
        </p:nvSpPr>
        <p:spPr>
          <a:xfrm>
            <a:off x="274321" y="3429000"/>
            <a:ext cx="2743200" cy="3008516"/>
          </a:xfrm>
          <a:prstGeom prst="rect">
            <a:avLst/>
          </a:prstGeom>
          <a:noFill/>
        </p:spPr>
        <p:txBody>
          <a:bodyPr wrap="square" rtlCol="0">
            <a:spAutoFit/>
          </a:bodyPr>
          <a:lstStyle/>
          <a:p>
            <a:pPr marL="0" indent="0">
              <a:buNone/>
            </a:pPr>
            <a:r>
              <a:rPr lang="fr-FR" sz="1800" b="1" dirty="0">
                <a:solidFill>
                  <a:schemeClr val="tx1"/>
                </a:solidFill>
                <a:latin typeface="Century Gothic" panose="020B0502020202020204" pitchFamily="34" charset="0"/>
              </a:rPr>
              <a:t>Un nouveau contexte</a:t>
            </a:r>
          </a:p>
          <a:p>
            <a:pPr marL="0" indent="0">
              <a:buNone/>
            </a:pPr>
            <a:endParaRPr lang="fr-FR" sz="600" b="0" dirty="0">
              <a:solidFill>
                <a:schemeClr val="tx1">
                  <a:alpha val="40000"/>
                </a:schemeClr>
              </a:solidFill>
              <a:latin typeface="Century Gothic" panose="020B0502020202020204" pitchFamily="34" charset="0"/>
            </a:endParaRPr>
          </a:p>
          <a:p>
            <a:pPr marL="0" indent="0">
              <a:buNone/>
            </a:pPr>
            <a:r>
              <a:rPr lang="fr-FR" sz="1800" b="0" dirty="0">
                <a:solidFill>
                  <a:schemeClr val="tx1">
                    <a:alpha val="40000"/>
                  </a:schemeClr>
                </a:solidFill>
                <a:latin typeface="Century Gothic" panose="020B0502020202020204" pitchFamily="34" charset="0"/>
              </a:rPr>
              <a:t>La recherche de « lois naturelles »</a:t>
            </a:r>
          </a:p>
          <a:p>
            <a:pPr marL="0" indent="0">
              <a:buNone/>
            </a:pPr>
            <a:endParaRPr lang="fr-FR" sz="1050" b="0" dirty="0">
              <a:solidFill>
                <a:schemeClr val="tx1">
                  <a:alpha val="40000"/>
                </a:schemeClr>
              </a:solidFill>
              <a:latin typeface="Century Gothic" panose="020B0502020202020204" pitchFamily="34" charset="0"/>
            </a:endParaRPr>
          </a:p>
          <a:p>
            <a:pPr marL="0" indent="0">
              <a:buNone/>
            </a:pPr>
            <a:r>
              <a:rPr lang="fr-FR" sz="1800" b="0" dirty="0">
                <a:solidFill>
                  <a:schemeClr val="tx1">
                    <a:alpha val="40000"/>
                  </a:schemeClr>
                </a:solidFill>
                <a:latin typeface="Century Gothic" panose="020B0502020202020204" pitchFamily="34" charset="0"/>
              </a:rPr>
              <a:t>L’introduction des idées libérales </a:t>
            </a:r>
          </a:p>
          <a:p>
            <a:pPr marL="0" indent="0">
              <a:buNone/>
            </a:pPr>
            <a:endParaRPr lang="fr-FR" sz="1050" b="0" dirty="0">
              <a:solidFill>
                <a:schemeClr val="tx1">
                  <a:alpha val="40000"/>
                </a:schemeClr>
              </a:solidFill>
              <a:latin typeface="Century Gothic" panose="020B0502020202020204" pitchFamily="34" charset="0"/>
            </a:endParaRPr>
          </a:p>
          <a:p>
            <a:pPr marL="0" indent="0">
              <a:buNone/>
            </a:pPr>
            <a:r>
              <a:rPr lang="fr-FR" sz="1800" b="0" dirty="0">
                <a:solidFill>
                  <a:schemeClr val="tx1">
                    <a:alpha val="40000"/>
                  </a:schemeClr>
                </a:solidFill>
                <a:latin typeface="Century Gothic" panose="020B0502020202020204" pitchFamily="34" charset="0"/>
              </a:rPr>
              <a:t>Le tableau économique de Quesnay (1758)</a:t>
            </a:r>
          </a:p>
          <a:p>
            <a:endParaRPr lang="fr-FR" dirty="0"/>
          </a:p>
        </p:txBody>
      </p:sp>
      <p:sp>
        <p:nvSpPr>
          <p:cNvPr id="8" name="ZoneTexte 7">
            <a:extLst>
              <a:ext uri="{FF2B5EF4-FFF2-40B4-BE49-F238E27FC236}">
                <a16:creationId xmlns:a16="http://schemas.microsoft.com/office/drawing/2014/main" id="{990999A5-99C5-B5A5-78D2-B8B05690EA9A}"/>
              </a:ext>
            </a:extLst>
          </p:cNvPr>
          <p:cNvSpPr txBox="1"/>
          <p:nvPr userDrawn="1"/>
        </p:nvSpPr>
        <p:spPr>
          <a:xfrm>
            <a:off x="3017520" y="1124376"/>
            <a:ext cx="8599857" cy="3416320"/>
          </a:xfrm>
          <a:prstGeom prst="rect">
            <a:avLst/>
          </a:prstGeom>
          <a:noFill/>
        </p:spPr>
        <p:txBody>
          <a:bodyPr wrap="square" rtlCol="0">
            <a:spAutoFit/>
          </a:bodyPr>
          <a:lstStyle/>
          <a:p>
            <a:pPr algn="just"/>
            <a:endParaRPr lang="fr-FR" dirty="0"/>
          </a:p>
          <a:p>
            <a:pPr algn="r"/>
            <a:endParaRPr lang="fr-FR" dirty="0"/>
          </a:p>
          <a:p>
            <a:pPr marL="285750" indent="-285750">
              <a:buFont typeface="Wingdings" pitchFamily="2" charset="2"/>
              <a:buChar char="Ø"/>
            </a:pPr>
            <a:r>
              <a:rPr lang="fr-FR" b="0" dirty="0">
                <a:solidFill>
                  <a:schemeClr val="tx1">
                    <a:alpha val="50000"/>
                  </a:schemeClr>
                </a:solidFill>
              </a:rPr>
              <a:t>Les Physiocrates forment la première véritable école de pensée économique, animée par un chef de fil influent, François Quesnay</a:t>
            </a:r>
          </a:p>
          <a:p>
            <a:pPr marL="285750" indent="-285750">
              <a:buFont typeface="Wingdings" pitchFamily="2" charset="2"/>
              <a:buChar char="Ø"/>
            </a:pPr>
            <a:endParaRPr lang="fr-FR" b="1" dirty="0"/>
          </a:p>
          <a:p>
            <a:pPr marL="285750" indent="-285750">
              <a:buFont typeface="Wingdings" pitchFamily="2" charset="2"/>
              <a:buChar char="Ø"/>
            </a:pPr>
            <a:r>
              <a:rPr lang="fr-FR" b="1" dirty="0"/>
              <a:t>Leurs publications régulières nourrissent le premier grand débat d’économie politique : « faut-il libérer le marché du grain ? »</a:t>
            </a:r>
          </a:p>
          <a:p>
            <a:pPr marL="285750" indent="-285750">
              <a:buFont typeface="Wingdings" pitchFamily="2" charset="2"/>
              <a:buChar char="Ø"/>
            </a:pPr>
            <a:endParaRPr lang="fr-FR" b="1" dirty="0"/>
          </a:p>
          <a:p>
            <a:pPr marL="285750" indent="-285750">
              <a:buFont typeface="Wingdings" pitchFamily="2" charset="2"/>
              <a:buChar char="Ø"/>
            </a:pPr>
            <a:endParaRPr lang="fr-FR" b="1" dirty="0"/>
          </a:p>
          <a:p>
            <a:pPr algn="just"/>
            <a:endParaRPr lang="fr-FR" dirty="0"/>
          </a:p>
          <a:p>
            <a:pPr marL="285750" indent="-285750">
              <a:buFont typeface="Wingdings" pitchFamily="2" charset="2"/>
              <a:buChar char="Ø"/>
            </a:pPr>
            <a:endParaRPr lang="fr-FR" dirty="0"/>
          </a:p>
          <a:p>
            <a:pPr algn="just"/>
            <a:endParaRPr lang="fr-FR" dirty="0"/>
          </a:p>
        </p:txBody>
      </p:sp>
      <p:pic>
        <p:nvPicPr>
          <p:cNvPr id="4" name="Image 3">
            <a:extLst>
              <a:ext uri="{FF2B5EF4-FFF2-40B4-BE49-F238E27FC236}">
                <a16:creationId xmlns:a16="http://schemas.microsoft.com/office/drawing/2014/main" id="{1A7FBA6F-6700-3E6C-2E7A-CE8B6E4948EB}"/>
              </a:ext>
            </a:extLst>
          </p:cNvPr>
          <p:cNvPicPr>
            <a:picLocks noChangeAspect="1"/>
          </p:cNvPicPr>
          <p:nvPr userDrawn="1"/>
        </p:nvPicPr>
        <p:blipFill>
          <a:blip r:embed="rId2"/>
          <a:stretch>
            <a:fillRect/>
          </a:stretch>
        </p:blipFill>
        <p:spPr>
          <a:xfrm>
            <a:off x="7547512" y="3384786"/>
            <a:ext cx="4210328" cy="2573926"/>
          </a:xfrm>
          <a:prstGeom prst="rect">
            <a:avLst/>
          </a:prstGeom>
        </p:spPr>
      </p:pic>
      <p:sp>
        <p:nvSpPr>
          <p:cNvPr id="7" name="ZoneTexte 6">
            <a:extLst>
              <a:ext uri="{FF2B5EF4-FFF2-40B4-BE49-F238E27FC236}">
                <a16:creationId xmlns:a16="http://schemas.microsoft.com/office/drawing/2014/main" id="{5368F1AC-6EF2-D68E-38CD-2EC87C97B4EA}"/>
              </a:ext>
            </a:extLst>
          </p:cNvPr>
          <p:cNvSpPr txBox="1"/>
          <p:nvPr userDrawn="1"/>
        </p:nvSpPr>
        <p:spPr>
          <a:xfrm>
            <a:off x="7868373" y="5958712"/>
            <a:ext cx="3568606" cy="369332"/>
          </a:xfrm>
          <a:prstGeom prst="rect">
            <a:avLst/>
          </a:prstGeom>
          <a:noFill/>
        </p:spPr>
        <p:txBody>
          <a:bodyPr wrap="none" rtlCol="0">
            <a:spAutoFit/>
          </a:bodyPr>
          <a:lstStyle/>
          <a:p>
            <a:r>
              <a:rPr lang="fr-FR" dirty="0"/>
              <a:t>François Quesnay (1694-1774) </a:t>
            </a:r>
          </a:p>
        </p:txBody>
      </p:sp>
    </p:spTree>
    <p:extLst>
      <p:ext uri="{BB962C8B-B14F-4D97-AF65-F5344CB8AC3E}">
        <p14:creationId xmlns:p14="http://schemas.microsoft.com/office/powerpoint/2010/main" val="14479574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4_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r-FR" dirty="0"/>
              <a:t>03/09/2026</a:t>
            </a:r>
          </a:p>
        </p:txBody>
      </p:sp>
      <p:sp>
        <p:nvSpPr>
          <p:cNvPr id="5" name="Slide Number Placeholder 4"/>
          <p:cNvSpPr>
            <a:spLocks noGrp="1"/>
          </p:cNvSpPr>
          <p:nvPr>
            <p:ph type="sldNum" sz="quarter" idx="12"/>
          </p:nvPr>
        </p:nvSpPr>
        <p:spPr/>
        <p:txBody>
          <a:bodyPr/>
          <a:lstStyle/>
          <a:p>
            <a:r>
              <a:rPr lang="fr-FR" dirty="0"/>
              <a:t>SÉANCE 1</a:t>
            </a:r>
          </a:p>
        </p:txBody>
      </p:sp>
      <p:sp>
        <p:nvSpPr>
          <p:cNvPr id="10" name="ZoneTexte 9">
            <a:extLst>
              <a:ext uri="{FF2B5EF4-FFF2-40B4-BE49-F238E27FC236}">
                <a16:creationId xmlns:a16="http://schemas.microsoft.com/office/drawing/2014/main" id="{45FC5BD6-6C4E-5DEB-D505-98F4CCB91D7F}"/>
              </a:ext>
            </a:extLst>
          </p:cNvPr>
          <p:cNvSpPr txBox="1"/>
          <p:nvPr userDrawn="1"/>
        </p:nvSpPr>
        <p:spPr>
          <a:xfrm>
            <a:off x="274320" y="1500960"/>
            <a:ext cx="2743200" cy="1015663"/>
          </a:xfrm>
          <a:prstGeom prst="rect">
            <a:avLst/>
          </a:prstGeom>
          <a:noFill/>
        </p:spPr>
        <p:txBody>
          <a:bodyPr wrap="square">
            <a:spAutoFit/>
          </a:bodyPr>
          <a:lstStyle/>
          <a:p>
            <a:pPr marL="342900" indent="-342900">
              <a:buAutoNum type="alphaUcPeriod"/>
            </a:pPr>
            <a:r>
              <a:rPr lang="fr-FR" sz="2000" b="0" dirty="0">
                <a:solidFill>
                  <a:schemeClr val="tx1">
                    <a:alpha val="19672"/>
                  </a:schemeClr>
                </a:solidFill>
              </a:rPr>
              <a:t>L’âge des mercantilistes </a:t>
            </a:r>
          </a:p>
          <a:p>
            <a:pPr marL="0" indent="0" algn="ctr">
              <a:buNone/>
            </a:pPr>
            <a:r>
              <a:rPr lang="fr-FR" sz="2000" b="0" dirty="0">
                <a:solidFill>
                  <a:schemeClr val="tx1">
                    <a:alpha val="19672"/>
                  </a:schemeClr>
                </a:solidFill>
              </a:rPr>
              <a:t>(XVI</a:t>
            </a:r>
            <a:r>
              <a:rPr lang="fr-FR" sz="2000" b="0" baseline="30000" dirty="0">
                <a:solidFill>
                  <a:schemeClr val="tx1">
                    <a:alpha val="19672"/>
                  </a:schemeClr>
                </a:solidFill>
              </a:rPr>
              <a:t>ème</a:t>
            </a:r>
            <a:r>
              <a:rPr lang="fr-FR" sz="2000" b="0" baseline="0" dirty="0">
                <a:solidFill>
                  <a:schemeClr val="tx1">
                    <a:alpha val="19672"/>
                  </a:schemeClr>
                </a:solidFill>
              </a:rPr>
              <a:t>-XVII</a:t>
            </a:r>
            <a:r>
              <a:rPr lang="fr-FR" sz="2000" b="0" baseline="30000" dirty="0">
                <a:solidFill>
                  <a:schemeClr val="tx1">
                    <a:alpha val="19672"/>
                  </a:schemeClr>
                </a:solidFill>
              </a:rPr>
              <a:t>ème</a:t>
            </a:r>
            <a:r>
              <a:rPr lang="fr-FR" sz="2000" b="0" baseline="0" dirty="0">
                <a:solidFill>
                  <a:schemeClr val="tx1">
                    <a:alpha val="20000"/>
                  </a:schemeClr>
                </a:solidFill>
              </a:rPr>
              <a:t>)</a:t>
            </a:r>
            <a:endParaRPr lang="fr-FR" sz="2000" b="0" baseline="30000" dirty="0">
              <a:solidFill>
                <a:schemeClr val="tx1">
                  <a:alpha val="20000"/>
                </a:schemeClr>
              </a:solidFill>
            </a:endParaRPr>
          </a:p>
        </p:txBody>
      </p:sp>
      <p:sp>
        <p:nvSpPr>
          <p:cNvPr id="2" name="ZoneTexte 1">
            <a:extLst>
              <a:ext uri="{FF2B5EF4-FFF2-40B4-BE49-F238E27FC236}">
                <a16:creationId xmlns:a16="http://schemas.microsoft.com/office/drawing/2014/main" id="{1D33B9F4-6F5A-8D2F-E456-B54611F128E1}"/>
              </a:ext>
            </a:extLst>
          </p:cNvPr>
          <p:cNvSpPr txBox="1"/>
          <p:nvPr userDrawn="1"/>
        </p:nvSpPr>
        <p:spPr>
          <a:xfrm>
            <a:off x="274320" y="2617807"/>
            <a:ext cx="2743201" cy="98488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000" b="1" dirty="0">
                <a:solidFill>
                  <a:schemeClr val="tx1"/>
                </a:solidFill>
              </a:rPr>
              <a:t>B. Les Physiocrates (XVIII</a:t>
            </a:r>
            <a:r>
              <a:rPr lang="fr-FR" sz="2000" b="1" baseline="30000" dirty="0">
                <a:solidFill>
                  <a:schemeClr val="tx1"/>
                </a:solidFill>
              </a:rPr>
              <a:t>ème</a:t>
            </a:r>
            <a:r>
              <a:rPr lang="fr-FR" sz="2000" b="1" baseline="0" dirty="0">
                <a:solidFill>
                  <a:schemeClr val="tx1"/>
                </a:solidFill>
              </a:rPr>
              <a:t>)</a:t>
            </a:r>
            <a:endParaRPr lang="fr-FR" sz="2000" b="1" baseline="30000" dirty="0">
              <a:solidFill>
                <a:schemeClr val="tx1"/>
              </a:solidFill>
            </a:endParaRPr>
          </a:p>
          <a:p>
            <a:endParaRPr lang="fr-FR" dirty="0"/>
          </a:p>
        </p:txBody>
      </p:sp>
      <p:sp>
        <p:nvSpPr>
          <p:cNvPr id="6" name="ZoneTexte 5">
            <a:extLst>
              <a:ext uri="{FF2B5EF4-FFF2-40B4-BE49-F238E27FC236}">
                <a16:creationId xmlns:a16="http://schemas.microsoft.com/office/drawing/2014/main" id="{B415BF73-9946-8F8F-4C5E-8E24EC958572}"/>
              </a:ext>
            </a:extLst>
          </p:cNvPr>
          <p:cNvSpPr txBox="1"/>
          <p:nvPr userDrawn="1"/>
        </p:nvSpPr>
        <p:spPr>
          <a:xfrm>
            <a:off x="274321" y="3429000"/>
            <a:ext cx="2743200" cy="3008516"/>
          </a:xfrm>
          <a:prstGeom prst="rect">
            <a:avLst/>
          </a:prstGeom>
          <a:noFill/>
        </p:spPr>
        <p:txBody>
          <a:bodyPr wrap="square" rtlCol="0">
            <a:spAutoFit/>
          </a:bodyPr>
          <a:lstStyle/>
          <a:p>
            <a:pPr marL="0" indent="0">
              <a:buNone/>
            </a:pPr>
            <a:r>
              <a:rPr lang="fr-FR" sz="1800" b="0" dirty="0">
                <a:solidFill>
                  <a:schemeClr val="tx1">
                    <a:alpha val="40000"/>
                  </a:schemeClr>
                </a:solidFill>
                <a:latin typeface="Century Gothic" panose="020B0502020202020204" pitchFamily="34" charset="0"/>
              </a:rPr>
              <a:t>Un nouveau contexte</a:t>
            </a:r>
          </a:p>
          <a:p>
            <a:pPr marL="0" indent="0">
              <a:buNone/>
            </a:pPr>
            <a:endParaRPr lang="fr-FR" sz="600" b="0" dirty="0">
              <a:solidFill>
                <a:schemeClr val="tx1">
                  <a:alpha val="40000"/>
                </a:schemeClr>
              </a:solidFill>
              <a:latin typeface="Century Gothic" panose="020B0502020202020204" pitchFamily="34" charset="0"/>
            </a:endParaRPr>
          </a:p>
          <a:p>
            <a:pPr marL="0" indent="0">
              <a:buNone/>
            </a:pPr>
            <a:r>
              <a:rPr lang="fr-FR" sz="1800" b="1" dirty="0">
                <a:solidFill>
                  <a:schemeClr val="tx1"/>
                </a:solidFill>
                <a:latin typeface="Century Gothic" panose="020B0502020202020204" pitchFamily="34" charset="0"/>
              </a:rPr>
              <a:t>La recherche de « lois naturelles »</a:t>
            </a:r>
          </a:p>
          <a:p>
            <a:pPr marL="0" indent="0">
              <a:buNone/>
            </a:pPr>
            <a:endParaRPr lang="fr-FR" sz="1050" b="0" dirty="0">
              <a:solidFill>
                <a:schemeClr val="tx1">
                  <a:alpha val="40000"/>
                </a:schemeClr>
              </a:solidFill>
              <a:latin typeface="Century Gothic" panose="020B0502020202020204" pitchFamily="34" charset="0"/>
            </a:endParaRPr>
          </a:p>
          <a:p>
            <a:pPr marL="0" indent="0">
              <a:buNone/>
            </a:pPr>
            <a:r>
              <a:rPr lang="fr-FR" sz="1800" b="0" dirty="0">
                <a:solidFill>
                  <a:schemeClr val="tx1">
                    <a:alpha val="40000"/>
                  </a:schemeClr>
                </a:solidFill>
                <a:latin typeface="Century Gothic" panose="020B0502020202020204" pitchFamily="34" charset="0"/>
              </a:rPr>
              <a:t>L’introduction des idées libérales </a:t>
            </a:r>
          </a:p>
          <a:p>
            <a:pPr marL="0" indent="0">
              <a:buNone/>
            </a:pPr>
            <a:endParaRPr lang="fr-FR" sz="1050" b="0" dirty="0">
              <a:solidFill>
                <a:schemeClr val="tx1">
                  <a:alpha val="40000"/>
                </a:schemeClr>
              </a:solidFill>
              <a:latin typeface="Century Gothic" panose="020B0502020202020204" pitchFamily="34" charset="0"/>
            </a:endParaRPr>
          </a:p>
          <a:p>
            <a:pPr marL="0" indent="0">
              <a:buNone/>
            </a:pPr>
            <a:r>
              <a:rPr lang="fr-FR" sz="1800" b="0" dirty="0">
                <a:solidFill>
                  <a:schemeClr val="tx1">
                    <a:alpha val="40000"/>
                  </a:schemeClr>
                </a:solidFill>
                <a:latin typeface="Century Gothic" panose="020B0502020202020204" pitchFamily="34" charset="0"/>
              </a:rPr>
              <a:t>Le tableau économique de Quesnay (1758)</a:t>
            </a:r>
          </a:p>
          <a:p>
            <a:endParaRPr lang="fr-FR" dirty="0"/>
          </a:p>
        </p:txBody>
      </p:sp>
      <p:sp>
        <p:nvSpPr>
          <p:cNvPr id="7" name="ZoneTexte 6">
            <a:extLst>
              <a:ext uri="{FF2B5EF4-FFF2-40B4-BE49-F238E27FC236}">
                <a16:creationId xmlns:a16="http://schemas.microsoft.com/office/drawing/2014/main" id="{21AF5390-6D92-D8F9-AA32-13B05670D397}"/>
              </a:ext>
            </a:extLst>
          </p:cNvPr>
          <p:cNvSpPr txBox="1"/>
          <p:nvPr userDrawn="1"/>
        </p:nvSpPr>
        <p:spPr>
          <a:xfrm>
            <a:off x="3017520" y="2171531"/>
            <a:ext cx="8599857" cy="3970318"/>
          </a:xfrm>
          <a:prstGeom prst="rect">
            <a:avLst/>
          </a:prstGeom>
          <a:noFill/>
        </p:spPr>
        <p:txBody>
          <a:bodyPr wrap="square" rtlCol="0">
            <a:spAutoFit/>
          </a:bodyPr>
          <a:lstStyle/>
          <a:p>
            <a:pPr algn="just"/>
            <a:endParaRPr lang="fr-FR" dirty="0"/>
          </a:p>
          <a:p>
            <a:pPr algn="r"/>
            <a:endParaRPr lang="fr-FR" dirty="0"/>
          </a:p>
          <a:p>
            <a:pPr marL="285750" indent="-285750">
              <a:buFont typeface="Wingdings" pitchFamily="2" charset="2"/>
              <a:buChar char="Ø"/>
            </a:pPr>
            <a:r>
              <a:rPr lang="fr-FR" b="1" dirty="0"/>
              <a:t>Les Physiocrates considèrent qu’il existe des « lois naturelles » des sociétés humaines qui précèdent toute organisation politique ou sociale</a:t>
            </a:r>
          </a:p>
          <a:p>
            <a:pPr marL="285750" indent="-285750">
              <a:buFont typeface="Wingdings" pitchFamily="2" charset="2"/>
              <a:buChar char="Ø"/>
            </a:pPr>
            <a:endParaRPr lang="fr-FR" b="1" dirty="0"/>
          </a:p>
          <a:p>
            <a:pPr marL="285750" indent="-285750">
              <a:buFont typeface="Wingdings" pitchFamily="2" charset="2"/>
              <a:buChar char="Ø"/>
            </a:pPr>
            <a:r>
              <a:rPr lang="fr-FR" b="0" dirty="0">
                <a:solidFill>
                  <a:schemeClr val="tx1">
                    <a:alpha val="49648"/>
                  </a:schemeClr>
                </a:solidFill>
              </a:rPr>
              <a:t>Seules les activités agricoles liées aux cycles de la Nature sont capables de créer des richesses nouvelles.</a:t>
            </a:r>
          </a:p>
          <a:p>
            <a:pPr marL="285750" indent="-285750">
              <a:buFont typeface="Wingdings" pitchFamily="2" charset="2"/>
              <a:buChar char="Ø"/>
            </a:pPr>
            <a:endParaRPr lang="fr-FR" b="1" dirty="0"/>
          </a:p>
          <a:p>
            <a:pPr marL="285750" indent="-285750">
              <a:buFont typeface="Wingdings" pitchFamily="2" charset="2"/>
              <a:buChar char="Ø"/>
            </a:pPr>
            <a:r>
              <a:rPr lang="fr-FR" b="0" dirty="0">
                <a:solidFill>
                  <a:schemeClr val="tx1">
                    <a:alpha val="50000"/>
                  </a:schemeClr>
                </a:solidFill>
              </a:rPr>
              <a:t>Le pouvoir doit laisser le cycle de la Nature fonctionner librement, sans intervenir (« Physiocratie » = Gouvernement de la Nature)</a:t>
            </a:r>
          </a:p>
          <a:p>
            <a:pPr marL="285750" indent="-285750">
              <a:buFont typeface="Wingdings" pitchFamily="2" charset="2"/>
              <a:buChar char="Ø"/>
            </a:pPr>
            <a:endParaRPr lang="fr-FR" b="1" dirty="0"/>
          </a:p>
          <a:p>
            <a:pPr algn="just"/>
            <a:endParaRPr lang="fr-FR" dirty="0"/>
          </a:p>
          <a:p>
            <a:pPr marL="285750" indent="-285750">
              <a:buFont typeface="Wingdings" pitchFamily="2" charset="2"/>
              <a:buChar char="Ø"/>
            </a:pPr>
            <a:endParaRPr lang="fr-FR" dirty="0"/>
          </a:p>
          <a:p>
            <a:pPr algn="just"/>
            <a:endParaRPr lang="fr-FR" dirty="0"/>
          </a:p>
        </p:txBody>
      </p:sp>
    </p:spTree>
    <p:extLst>
      <p:ext uri="{BB962C8B-B14F-4D97-AF65-F5344CB8AC3E}">
        <p14:creationId xmlns:p14="http://schemas.microsoft.com/office/powerpoint/2010/main" val="42751669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9_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r-FR" dirty="0"/>
              <a:t>03/09/2026</a:t>
            </a:r>
          </a:p>
        </p:txBody>
      </p:sp>
      <p:sp>
        <p:nvSpPr>
          <p:cNvPr id="5" name="Slide Number Placeholder 4"/>
          <p:cNvSpPr>
            <a:spLocks noGrp="1"/>
          </p:cNvSpPr>
          <p:nvPr>
            <p:ph type="sldNum" sz="quarter" idx="12"/>
          </p:nvPr>
        </p:nvSpPr>
        <p:spPr/>
        <p:txBody>
          <a:bodyPr/>
          <a:lstStyle/>
          <a:p>
            <a:r>
              <a:rPr lang="fr-FR" dirty="0"/>
              <a:t>SÉANCE 1</a:t>
            </a:r>
          </a:p>
        </p:txBody>
      </p:sp>
      <p:sp>
        <p:nvSpPr>
          <p:cNvPr id="10" name="ZoneTexte 9">
            <a:extLst>
              <a:ext uri="{FF2B5EF4-FFF2-40B4-BE49-F238E27FC236}">
                <a16:creationId xmlns:a16="http://schemas.microsoft.com/office/drawing/2014/main" id="{45FC5BD6-6C4E-5DEB-D505-98F4CCB91D7F}"/>
              </a:ext>
            </a:extLst>
          </p:cNvPr>
          <p:cNvSpPr txBox="1"/>
          <p:nvPr userDrawn="1"/>
        </p:nvSpPr>
        <p:spPr>
          <a:xfrm>
            <a:off x="274320" y="1500960"/>
            <a:ext cx="2743200" cy="1015663"/>
          </a:xfrm>
          <a:prstGeom prst="rect">
            <a:avLst/>
          </a:prstGeom>
          <a:noFill/>
        </p:spPr>
        <p:txBody>
          <a:bodyPr wrap="square">
            <a:spAutoFit/>
          </a:bodyPr>
          <a:lstStyle/>
          <a:p>
            <a:pPr marL="342900" indent="-342900">
              <a:buAutoNum type="alphaUcPeriod"/>
            </a:pPr>
            <a:r>
              <a:rPr lang="fr-FR" sz="2000" b="0" dirty="0">
                <a:solidFill>
                  <a:schemeClr val="tx1">
                    <a:alpha val="19672"/>
                  </a:schemeClr>
                </a:solidFill>
              </a:rPr>
              <a:t>L’âge des mercantilistes </a:t>
            </a:r>
          </a:p>
          <a:p>
            <a:pPr marL="0" indent="0" algn="ctr">
              <a:buNone/>
            </a:pPr>
            <a:r>
              <a:rPr lang="fr-FR" sz="2000" b="0" dirty="0">
                <a:solidFill>
                  <a:schemeClr val="tx1">
                    <a:alpha val="19672"/>
                  </a:schemeClr>
                </a:solidFill>
              </a:rPr>
              <a:t>(XVI</a:t>
            </a:r>
            <a:r>
              <a:rPr lang="fr-FR" sz="2000" b="0" baseline="30000" dirty="0">
                <a:solidFill>
                  <a:schemeClr val="tx1">
                    <a:alpha val="19672"/>
                  </a:schemeClr>
                </a:solidFill>
              </a:rPr>
              <a:t>ème</a:t>
            </a:r>
            <a:r>
              <a:rPr lang="fr-FR" sz="2000" b="0" baseline="0" dirty="0">
                <a:solidFill>
                  <a:schemeClr val="tx1">
                    <a:alpha val="19672"/>
                  </a:schemeClr>
                </a:solidFill>
              </a:rPr>
              <a:t>-XVII</a:t>
            </a:r>
            <a:r>
              <a:rPr lang="fr-FR" sz="2000" b="0" baseline="30000" dirty="0">
                <a:solidFill>
                  <a:schemeClr val="tx1">
                    <a:alpha val="19672"/>
                  </a:schemeClr>
                </a:solidFill>
              </a:rPr>
              <a:t>ème</a:t>
            </a:r>
            <a:r>
              <a:rPr lang="fr-FR" sz="2000" b="0" baseline="0" dirty="0">
                <a:solidFill>
                  <a:schemeClr val="tx1">
                    <a:alpha val="20000"/>
                  </a:schemeClr>
                </a:solidFill>
              </a:rPr>
              <a:t>)</a:t>
            </a:r>
            <a:endParaRPr lang="fr-FR" sz="2000" b="0" baseline="30000" dirty="0">
              <a:solidFill>
                <a:schemeClr val="tx1">
                  <a:alpha val="20000"/>
                </a:schemeClr>
              </a:solidFill>
            </a:endParaRPr>
          </a:p>
        </p:txBody>
      </p:sp>
      <p:sp>
        <p:nvSpPr>
          <p:cNvPr id="2" name="ZoneTexte 1">
            <a:extLst>
              <a:ext uri="{FF2B5EF4-FFF2-40B4-BE49-F238E27FC236}">
                <a16:creationId xmlns:a16="http://schemas.microsoft.com/office/drawing/2014/main" id="{1D33B9F4-6F5A-8D2F-E456-B54611F128E1}"/>
              </a:ext>
            </a:extLst>
          </p:cNvPr>
          <p:cNvSpPr txBox="1"/>
          <p:nvPr userDrawn="1"/>
        </p:nvSpPr>
        <p:spPr>
          <a:xfrm>
            <a:off x="274320" y="2617807"/>
            <a:ext cx="2743201" cy="98488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000" b="1" dirty="0">
                <a:solidFill>
                  <a:schemeClr val="tx1"/>
                </a:solidFill>
              </a:rPr>
              <a:t>B. Les Physiocrates (XVIII</a:t>
            </a:r>
            <a:r>
              <a:rPr lang="fr-FR" sz="2000" b="1" baseline="30000" dirty="0">
                <a:solidFill>
                  <a:schemeClr val="tx1"/>
                </a:solidFill>
              </a:rPr>
              <a:t>ème</a:t>
            </a:r>
            <a:r>
              <a:rPr lang="fr-FR" sz="2000" b="1" baseline="0" dirty="0">
                <a:solidFill>
                  <a:schemeClr val="tx1"/>
                </a:solidFill>
              </a:rPr>
              <a:t>)</a:t>
            </a:r>
            <a:endParaRPr lang="fr-FR" sz="2000" b="1" baseline="30000" dirty="0">
              <a:solidFill>
                <a:schemeClr val="tx1"/>
              </a:solidFill>
            </a:endParaRPr>
          </a:p>
          <a:p>
            <a:endParaRPr lang="fr-FR" dirty="0"/>
          </a:p>
        </p:txBody>
      </p:sp>
      <p:sp>
        <p:nvSpPr>
          <p:cNvPr id="6" name="ZoneTexte 5">
            <a:extLst>
              <a:ext uri="{FF2B5EF4-FFF2-40B4-BE49-F238E27FC236}">
                <a16:creationId xmlns:a16="http://schemas.microsoft.com/office/drawing/2014/main" id="{B415BF73-9946-8F8F-4C5E-8E24EC958572}"/>
              </a:ext>
            </a:extLst>
          </p:cNvPr>
          <p:cNvSpPr txBox="1"/>
          <p:nvPr userDrawn="1"/>
        </p:nvSpPr>
        <p:spPr>
          <a:xfrm>
            <a:off x="274321" y="3429000"/>
            <a:ext cx="2743200" cy="3008516"/>
          </a:xfrm>
          <a:prstGeom prst="rect">
            <a:avLst/>
          </a:prstGeom>
          <a:noFill/>
        </p:spPr>
        <p:txBody>
          <a:bodyPr wrap="square" rtlCol="0">
            <a:spAutoFit/>
          </a:bodyPr>
          <a:lstStyle/>
          <a:p>
            <a:pPr marL="0" indent="0">
              <a:buNone/>
            </a:pPr>
            <a:r>
              <a:rPr lang="fr-FR" sz="1800" b="0" dirty="0">
                <a:solidFill>
                  <a:schemeClr val="tx1">
                    <a:alpha val="40000"/>
                  </a:schemeClr>
                </a:solidFill>
                <a:latin typeface="Century Gothic" panose="020B0502020202020204" pitchFamily="34" charset="0"/>
              </a:rPr>
              <a:t>Un nouveau contexte</a:t>
            </a:r>
          </a:p>
          <a:p>
            <a:pPr marL="0" indent="0">
              <a:buNone/>
            </a:pPr>
            <a:endParaRPr lang="fr-FR" sz="600" b="0" dirty="0">
              <a:solidFill>
                <a:schemeClr val="tx1">
                  <a:alpha val="40000"/>
                </a:schemeClr>
              </a:solidFill>
              <a:latin typeface="Century Gothic" panose="020B0502020202020204" pitchFamily="34" charset="0"/>
            </a:endParaRPr>
          </a:p>
          <a:p>
            <a:pPr marL="0" indent="0">
              <a:buNone/>
            </a:pPr>
            <a:r>
              <a:rPr lang="fr-FR" sz="1800" b="1" dirty="0">
                <a:solidFill>
                  <a:schemeClr val="tx1"/>
                </a:solidFill>
                <a:latin typeface="Century Gothic" panose="020B0502020202020204" pitchFamily="34" charset="0"/>
              </a:rPr>
              <a:t>La recherche de « lois naturelles »</a:t>
            </a:r>
          </a:p>
          <a:p>
            <a:pPr marL="0" indent="0">
              <a:buNone/>
            </a:pPr>
            <a:endParaRPr lang="fr-FR" sz="1050" b="0" dirty="0">
              <a:solidFill>
                <a:schemeClr val="tx1">
                  <a:alpha val="40000"/>
                </a:schemeClr>
              </a:solidFill>
              <a:latin typeface="Century Gothic" panose="020B0502020202020204" pitchFamily="34" charset="0"/>
            </a:endParaRPr>
          </a:p>
          <a:p>
            <a:pPr marL="0" indent="0">
              <a:buNone/>
            </a:pPr>
            <a:r>
              <a:rPr lang="fr-FR" sz="1800" b="0" dirty="0">
                <a:solidFill>
                  <a:schemeClr val="tx1">
                    <a:alpha val="40000"/>
                  </a:schemeClr>
                </a:solidFill>
                <a:latin typeface="Century Gothic" panose="020B0502020202020204" pitchFamily="34" charset="0"/>
              </a:rPr>
              <a:t>L’introduction des idées libérales </a:t>
            </a:r>
          </a:p>
          <a:p>
            <a:pPr marL="0" indent="0">
              <a:buNone/>
            </a:pPr>
            <a:endParaRPr lang="fr-FR" sz="1050" b="0" dirty="0">
              <a:solidFill>
                <a:schemeClr val="tx1">
                  <a:alpha val="40000"/>
                </a:schemeClr>
              </a:solidFill>
              <a:latin typeface="Century Gothic" panose="020B0502020202020204" pitchFamily="34" charset="0"/>
            </a:endParaRPr>
          </a:p>
          <a:p>
            <a:pPr marL="0" indent="0">
              <a:buNone/>
            </a:pPr>
            <a:r>
              <a:rPr lang="fr-FR" sz="1800" b="0" dirty="0">
                <a:solidFill>
                  <a:schemeClr val="tx1">
                    <a:alpha val="40000"/>
                  </a:schemeClr>
                </a:solidFill>
                <a:latin typeface="Century Gothic" panose="020B0502020202020204" pitchFamily="34" charset="0"/>
              </a:rPr>
              <a:t>Le tableau économique de Quesnay (1758)</a:t>
            </a:r>
          </a:p>
          <a:p>
            <a:endParaRPr lang="fr-FR" dirty="0"/>
          </a:p>
        </p:txBody>
      </p:sp>
      <p:sp>
        <p:nvSpPr>
          <p:cNvPr id="7" name="ZoneTexte 6">
            <a:extLst>
              <a:ext uri="{FF2B5EF4-FFF2-40B4-BE49-F238E27FC236}">
                <a16:creationId xmlns:a16="http://schemas.microsoft.com/office/drawing/2014/main" id="{21AF5390-6D92-D8F9-AA32-13B05670D397}"/>
              </a:ext>
            </a:extLst>
          </p:cNvPr>
          <p:cNvSpPr txBox="1"/>
          <p:nvPr userDrawn="1"/>
        </p:nvSpPr>
        <p:spPr>
          <a:xfrm>
            <a:off x="3017520" y="2171531"/>
            <a:ext cx="8599857" cy="3970318"/>
          </a:xfrm>
          <a:prstGeom prst="rect">
            <a:avLst/>
          </a:prstGeom>
          <a:noFill/>
        </p:spPr>
        <p:txBody>
          <a:bodyPr wrap="square" rtlCol="0">
            <a:spAutoFit/>
          </a:bodyPr>
          <a:lstStyle/>
          <a:p>
            <a:pPr algn="just"/>
            <a:endParaRPr lang="fr-FR" dirty="0"/>
          </a:p>
          <a:p>
            <a:pPr algn="r"/>
            <a:endParaRPr lang="fr-FR" dirty="0"/>
          </a:p>
          <a:p>
            <a:pPr marL="285750" indent="-285750">
              <a:buFont typeface="Wingdings" pitchFamily="2" charset="2"/>
              <a:buChar char="Ø"/>
            </a:pPr>
            <a:r>
              <a:rPr lang="fr-FR" b="0" dirty="0">
                <a:solidFill>
                  <a:schemeClr val="tx1">
                    <a:alpha val="50000"/>
                  </a:schemeClr>
                </a:solidFill>
              </a:rPr>
              <a:t>Les Physiocrates considèrent qu’il existe des « lois naturelles » des sociétés humaines qui précèdent toute organisation politique ou sociale</a:t>
            </a:r>
          </a:p>
          <a:p>
            <a:pPr marL="285750" indent="-285750">
              <a:buFont typeface="Wingdings" pitchFamily="2" charset="2"/>
              <a:buChar char="Ø"/>
            </a:pPr>
            <a:endParaRPr lang="fr-FR" b="1" dirty="0"/>
          </a:p>
          <a:p>
            <a:pPr marL="285750" indent="-285750">
              <a:buFont typeface="Wingdings" pitchFamily="2" charset="2"/>
              <a:buChar char="Ø"/>
            </a:pPr>
            <a:r>
              <a:rPr lang="fr-FR" b="1" dirty="0">
                <a:solidFill>
                  <a:schemeClr val="tx1"/>
                </a:solidFill>
              </a:rPr>
              <a:t>Seules les activités agricoles liées aux cycles de la Nature sont capables de créer des richesses nouvelles.</a:t>
            </a:r>
          </a:p>
          <a:p>
            <a:pPr marL="285750" indent="-285750">
              <a:buFont typeface="Wingdings" pitchFamily="2" charset="2"/>
              <a:buChar char="Ø"/>
            </a:pPr>
            <a:endParaRPr lang="fr-FR" b="1" dirty="0"/>
          </a:p>
          <a:p>
            <a:pPr marL="285750" indent="-285750">
              <a:buFont typeface="Wingdings" pitchFamily="2" charset="2"/>
              <a:buChar char="Ø"/>
            </a:pPr>
            <a:r>
              <a:rPr lang="fr-FR" b="0" dirty="0">
                <a:solidFill>
                  <a:schemeClr val="tx1">
                    <a:alpha val="50000"/>
                  </a:schemeClr>
                </a:solidFill>
              </a:rPr>
              <a:t>Le pouvoir doit laisser le cycle de la Nature fonctionner librement, sans intervenir (« Physiocratie » = Gouvernement de la Nature)</a:t>
            </a:r>
          </a:p>
          <a:p>
            <a:pPr marL="285750" indent="-285750">
              <a:buFont typeface="Wingdings" pitchFamily="2" charset="2"/>
              <a:buChar char="Ø"/>
            </a:pPr>
            <a:endParaRPr lang="fr-FR" b="1" dirty="0"/>
          </a:p>
          <a:p>
            <a:pPr algn="just"/>
            <a:endParaRPr lang="fr-FR" dirty="0"/>
          </a:p>
          <a:p>
            <a:pPr marL="285750" indent="-285750">
              <a:buFont typeface="Wingdings" pitchFamily="2" charset="2"/>
              <a:buChar char="Ø"/>
            </a:pPr>
            <a:endParaRPr lang="fr-FR" dirty="0"/>
          </a:p>
          <a:p>
            <a:pPr algn="just"/>
            <a:endParaRPr lang="fr-FR" dirty="0"/>
          </a:p>
        </p:txBody>
      </p:sp>
    </p:spTree>
    <p:extLst>
      <p:ext uri="{BB962C8B-B14F-4D97-AF65-F5344CB8AC3E}">
        <p14:creationId xmlns:p14="http://schemas.microsoft.com/office/powerpoint/2010/main" val="25688114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0_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r-FR" dirty="0"/>
              <a:t>03/09/2026</a:t>
            </a:r>
          </a:p>
        </p:txBody>
      </p:sp>
      <p:sp>
        <p:nvSpPr>
          <p:cNvPr id="5" name="Slide Number Placeholder 4"/>
          <p:cNvSpPr>
            <a:spLocks noGrp="1"/>
          </p:cNvSpPr>
          <p:nvPr>
            <p:ph type="sldNum" sz="quarter" idx="12"/>
          </p:nvPr>
        </p:nvSpPr>
        <p:spPr/>
        <p:txBody>
          <a:bodyPr/>
          <a:lstStyle/>
          <a:p>
            <a:r>
              <a:rPr lang="fr-FR" dirty="0"/>
              <a:t>SÉANCE 1</a:t>
            </a:r>
          </a:p>
        </p:txBody>
      </p:sp>
      <p:sp>
        <p:nvSpPr>
          <p:cNvPr id="10" name="ZoneTexte 9">
            <a:extLst>
              <a:ext uri="{FF2B5EF4-FFF2-40B4-BE49-F238E27FC236}">
                <a16:creationId xmlns:a16="http://schemas.microsoft.com/office/drawing/2014/main" id="{45FC5BD6-6C4E-5DEB-D505-98F4CCB91D7F}"/>
              </a:ext>
            </a:extLst>
          </p:cNvPr>
          <p:cNvSpPr txBox="1"/>
          <p:nvPr userDrawn="1"/>
        </p:nvSpPr>
        <p:spPr>
          <a:xfrm>
            <a:off x="274320" y="1500960"/>
            <a:ext cx="2743200" cy="1015663"/>
          </a:xfrm>
          <a:prstGeom prst="rect">
            <a:avLst/>
          </a:prstGeom>
          <a:noFill/>
        </p:spPr>
        <p:txBody>
          <a:bodyPr wrap="square">
            <a:spAutoFit/>
          </a:bodyPr>
          <a:lstStyle/>
          <a:p>
            <a:pPr marL="342900" indent="-342900">
              <a:buAutoNum type="alphaUcPeriod"/>
            </a:pPr>
            <a:r>
              <a:rPr lang="fr-FR" sz="2000" b="0" dirty="0">
                <a:solidFill>
                  <a:schemeClr val="tx1">
                    <a:alpha val="19672"/>
                  </a:schemeClr>
                </a:solidFill>
              </a:rPr>
              <a:t>L’âge des mercantilistes </a:t>
            </a:r>
          </a:p>
          <a:p>
            <a:pPr marL="0" indent="0" algn="ctr">
              <a:buNone/>
            </a:pPr>
            <a:r>
              <a:rPr lang="fr-FR" sz="2000" b="0" dirty="0">
                <a:solidFill>
                  <a:schemeClr val="tx1">
                    <a:alpha val="19672"/>
                  </a:schemeClr>
                </a:solidFill>
              </a:rPr>
              <a:t>(XVI</a:t>
            </a:r>
            <a:r>
              <a:rPr lang="fr-FR" sz="2000" b="0" baseline="30000" dirty="0">
                <a:solidFill>
                  <a:schemeClr val="tx1">
                    <a:alpha val="19672"/>
                  </a:schemeClr>
                </a:solidFill>
              </a:rPr>
              <a:t>ème</a:t>
            </a:r>
            <a:r>
              <a:rPr lang="fr-FR" sz="2000" b="0" baseline="0" dirty="0">
                <a:solidFill>
                  <a:schemeClr val="tx1">
                    <a:alpha val="19672"/>
                  </a:schemeClr>
                </a:solidFill>
              </a:rPr>
              <a:t>-XVII</a:t>
            </a:r>
            <a:r>
              <a:rPr lang="fr-FR" sz="2000" b="0" baseline="30000" dirty="0">
                <a:solidFill>
                  <a:schemeClr val="tx1">
                    <a:alpha val="19672"/>
                  </a:schemeClr>
                </a:solidFill>
              </a:rPr>
              <a:t>ème</a:t>
            </a:r>
            <a:r>
              <a:rPr lang="fr-FR" sz="2000" b="0" baseline="0" dirty="0">
                <a:solidFill>
                  <a:schemeClr val="tx1">
                    <a:alpha val="20000"/>
                  </a:schemeClr>
                </a:solidFill>
              </a:rPr>
              <a:t>)</a:t>
            </a:r>
            <a:endParaRPr lang="fr-FR" sz="2000" b="0" baseline="30000" dirty="0">
              <a:solidFill>
                <a:schemeClr val="tx1">
                  <a:alpha val="20000"/>
                </a:schemeClr>
              </a:solidFill>
            </a:endParaRPr>
          </a:p>
        </p:txBody>
      </p:sp>
      <p:sp>
        <p:nvSpPr>
          <p:cNvPr id="2" name="ZoneTexte 1">
            <a:extLst>
              <a:ext uri="{FF2B5EF4-FFF2-40B4-BE49-F238E27FC236}">
                <a16:creationId xmlns:a16="http://schemas.microsoft.com/office/drawing/2014/main" id="{1D33B9F4-6F5A-8D2F-E456-B54611F128E1}"/>
              </a:ext>
            </a:extLst>
          </p:cNvPr>
          <p:cNvSpPr txBox="1"/>
          <p:nvPr userDrawn="1"/>
        </p:nvSpPr>
        <p:spPr>
          <a:xfrm>
            <a:off x="274320" y="2617807"/>
            <a:ext cx="2743201" cy="98488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000" b="1" dirty="0">
                <a:solidFill>
                  <a:schemeClr val="tx1"/>
                </a:solidFill>
              </a:rPr>
              <a:t>B. Les Physiocrates (XVIII</a:t>
            </a:r>
            <a:r>
              <a:rPr lang="fr-FR" sz="2000" b="1" baseline="30000" dirty="0">
                <a:solidFill>
                  <a:schemeClr val="tx1"/>
                </a:solidFill>
              </a:rPr>
              <a:t>ème</a:t>
            </a:r>
            <a:r>
              <a:rPr lang="fr-FR" sz="2000" b="1" baseline="0" dirty="0">
                <a:solidFill>
                  <a:schemeClr val="tx1"/>
                </a:solidFill>
              </a:rPr>
              <a:t>)</a:t>
            </a:r>
            <a:endParaRPr lang="fr-FR" sz="2000" b="1" baseline="30000" dirty="0">
              <a:solidFill>
                <a:schemeClr val="tx1"/>
              </a:solidFill>
            </a:endParaRPr>
          </a:p>
          <a:p>
            <a:endParaRPr lang="fr-FR" dirty="0"/>
          </a:p>
        </p:txBody>
      </p:sp>
      <p:sp>
        <p:nvSpPr>
          <p:cNvPr id="6" name="ZoneTexte 5">
            <a:extLst>
              <a:ext uri="{FF2B5EF4-FFF2-40B4-BE49-F238E27FC236}">
                <a16:creationId xmlns:a16="http://schemas.microsoft.com/office/drawing/2014/main" id="{B415BF73-9946-8F8F-4C5E-8E24EC958572}"/>
              </a:ext>
            </a:extLst>
          </p:cNvPr>
          <p:cNvSpPr txBox="1"/>
          <p:nvPr userDrawn="1"/>
        </p:nvSpPr>
        <p:spPr>
          <a:xfrm>
            <a:off x="274321" y="3429000"/>
            <a:ext cx="2743200" cy="3008516"/>
          </a:xfrm>
          <a:prstGeom prst="rect">
            <a:avLst/>
          </a:prstGeom>
          <a:noFill/>
        </p:spPr>
        <p:txBody>
          <a:bodyPr wrap="square" rtlCol="0">
            <a:spAutoFit/>
          </a:bodyPr>
          <a:lstStyle/>
          <a:p>
            <a:pPr marL="0" indent="0">
              <a:buNone/>
            </a:pPr>
            <a:r>
              <a:rPr lang="fr-FR" sz="1800" b="0" dirty="0">
                <a:solidFill>
                  <a:schemeClr val="tx1">
                    <a:alpha val="40000"/>
                  </a:schemeClr>
                </a:solidFill>
                <a:latin typeface="Century Gothic" panose="020B0502020202020204" pitchFamily="34" charset="0"/>
              </a:rPr>
              <a:t>Un nouveau contexte</a:t>
            </a:r>
          </a:p>
          <a:p>
            <a:pPr marL="0" indent="0">
              <a:buNone/>
            </a:pPr>
            <a:endParaRPr lang="fr-FR" sz="600" b="0" dirty="0">
              <a:solidFill>
                <a:schemeClr val="tx1">
                  <a:alpha val="40000"/>
                </a:schemeClr>
              </a:solidFill>
              <a:latin typeface="Century Gothic" panose="020B0502020202020204" pitchFamily="34" charset="0"/>
            </a:endParaRPr>
          </a:p>
          <a:p>
            <a:pPr marL="0" indent="0">
              <a:buNone/>
            </a:pPr>
            <a:r>
              <a:rPr lang="fr-FR" sz="1800" b="1" dirty="0">
                <a:solidFill>
                  <a:schemeClr val="tx1"/>
                </a:solidFill>
                <a:latin typeface="Century Gothic" panose="020B0502020202020204" pitchFamily="34" charset="0"/>
              </a:rPr>
              <a:t>La recherche de « lois naturelles »</a:t>
            </a:r>
          </a:p>
          <a:p>
            <a:pPr marL="0" indent="0">
              <a:buNone/>
            </a:pPr>
            <a:endParaRPr lang="fr-FR" sz="1050" b="0" dirty="0">
              <a:solidFill>
                <a:schemeClr val="tx1">
                  <a:alpha val="40000"/>
                </a:schemeClr>
              </a:solidFill>
              <a:latin typeface="Century Gothic" panose="020B0502020202020204" pitchFamily="34" charset="0"/>
            </a:endParaRPr>
          </a:p>
          <a:p>
            <a:pPr marL="0" indent="0">
              <a:buNone/>
            </a:pPr>
            <a:r>
              <a:rPr lang="fr-FR" sz="1800" b="0" dirty="0">
                <a:solidFill>
                  <a:schemeClr val="tx1">
                    <a:alpha val="40000"/>
                  </a:schemeClr>
                </a:solidFill>
                <a:latin typeface="Century Gothic" panose="020B0502020202020204" pitchFamily="34" charset="0"/>
              </a:rPr>
              <a:t>L’introduction des idées libérales </a:t>
            </a:r>
          </a:p>
          <a:p>
            <a:pPr marL="0" indent="0">
              <a:buNone/>
            </a:pPr>
            <a:endParaRPr lang="fr-FR" sz="1050" b="0" dirty="0">
              <a:solidFill>
                <a:schemeClr val="tx1">
                  <a:alpha val="40000"/>
                </a:schemeClr>
              </a:solidFill>
              <a:latin typeface="Century Gothic" panose="020B0502020202020204" pitchFamily="34" charset="0"/>
            </a:endParaRPr>
          </a:p>
          <a:p>
            <a:pPr marL="0" indent="0">
              <a:buNone/>
            </a:pPr>
            <a:r>
              <a:rPr lang="fr-FR" sz="1800" b="0" dirty="0">
                <a:solidFill>
                  <a:schemeClr val="tx1">
                    <a:alpha val="40000"/>
                  </a:schemeClr>
                </a:solidFill>
                <a:latin typeface="Century Gothic" panose="020B0502020202020204" pitchFamily="34" charset="0"/>
              </a:rPr>
              <a:t>Le tableau économique de Quesnay (1758)</a:t>
            </a:r>
          </a:p>
          <a:p>
            <a:endParaRPr lang="fr-FR" dirty="0"/>
          </a:p>
        </p:txBody>
      </p:sp>
      <p:sp>
        <p:nvSpPr>
          <p:cNvPr id="7" name="ZoneTexte 6">
            <a:extLst>
              <a:ext uri="{FF2B5EF4-FFF2-40B4-BE49-F238E27FC236}">
                <a16:creationId xmlns:a16="http://schemas.microsoft.com/office/drawing/2014/main" id="{21AF5390-6D92-D8F9-AA32-13B05670D397}"/>
              </a:ext>
            </a:extLst>
          </p:cNvPr>
          <p:cNvSpPr txBox="1"/>
          <p:nvPr userDrawn="1"/>
        </p:nvSpPr>
        <p:spPr>
          <a:xfrm>
            <a:off x="3017520" y="2171531"/>
            <a:ext cx="8599857" cy="3970318"/>
          </a:xfrm>
          <a:prstGeom prst="rect">
            <a:avLst/>
          </a:prstGeom>
          <a:noFill/>
        </p:spPr>
        <p:txBody>
          <a:bodyPr wrap="square" rtlCol="0">
            <a:spAutoFit/>
          </a:bodyPr>
          <a:lstStyle/>
          <a:p>
            <a:pPr algn="just"/>
            <a:endParaRPr lang="fr-FR" dirty="0"/>
          </a:p>
          <a:p>
            <a:pPr algn="r"/>
            <a:endParaRPr lang="fr-FR" dirty="0"/>
          </a:p>
          <a:p>
            <a:pPr marL="285750" indent="-285750">
              <a:buFont typeface="Wingdings" pitchFamily="2" charset="2"/>
              <a:buChar char="Ø"/>
            </a:pPr>
            <a:r>
              <a:rPr lang="fr-FR" b="0" dirty="0">
                <a:solidFill>
                  <a:schemeClr val="tx1">
                    <a:alpha val="50000"/>
                  </a:schemeClr>
                </a:solidFill>
              </a:rPr>
              <a:t>Les Physiocrates considèrent qu’il existe des « lois naturelles » des sociétés humaines qui précèdent toute organisation politique ou sociale</a:t>
            </a:r>
          </a:p>
          <a:p>
            <a:pPr marL="285750" indent="-285750">
              <a:buFont typeface="Wingdings" pitchFamily="2" charset="2"/>
              <a:buChar char="Ø"/>
            </a:pPr>
            <a:endParaRPr lang="fr-FR" b="1" dirty="0"/>
          </a:p>
          <a:p>
            <a:pPr marL="285750" indent="-285750">
              <a:buFont typeface="Wingdings" pitchFamily="2" charset="2"/>
              <a:buChar char="Ø"/>
            </a:pPr>
            <a:r>
              <a:rPr lang="fr-FR" b="0" dirty="0">
                <a:solidFill>
                  <a:schemeClr val="tx1">
                    <a:alpha val="50000"/>
                  </a:schemeClr>
                </a:solidFill>
              </a:rPr>
              <a:t>Seules les activités agricoles liées aux cycles de la Nature sont capables de créer des richesses nouvelles.</a:t>
            </a:r>
          </a:p>
          <a:p>
            <a:pPr marL="285750" indent="-285750">
              <a:buFont typeface="Wingdings" pitchFamily="2" charset="2"/>
              <a:buChar char="Ø"/>
            </a:pPr>
            <a:endParaRPr lang="fr-FR" b="1" dirty="0"/>
          </a:p>
          <a:p>
            <a:pPr marL="285750" indent="-285750">
              <a:buFont typeface="Wingdings" pitchFamily="2" charset="2"/>
              <a:buChar char="Ø"/>
            </a:pPr>
            <a:r>
              <a:rPr lang="fr-FR" b="1" dirty="0">
                <a:solidFill>
                  <a:schemeClr val="tx1"/>
                </a:solidFill>
              </a:rPr>
              <a:t>Le pouvoir doit laisser le cycle de la Nature fonctionner librement, sans intervenir (« Physiocratie » = Gouvernement de la Nature)</a:t>
            </a:r>
          </a:p>
          <a:p>
            <a:pPr marL="285750" indent="-285750">
              <a:buFont typeface="Wingdings" pitchFamily="2" charset="2"/>
              <a:buChar char="Ø"/>
            </a:pPr>
            <a:endParaRPr lang="fr-FR" b="1" dirty="0"/>
          </a:p>
          <a:p>
            <a:pPr algn="just"/>
            <a:endParaRPr lang="fr-FR" dirty="0"/>
          </a:p>
          <a:p>
            <a:pPr marL="285750" indent="-285750">
              <a:buFont typeface="Wingdings" pitchFamily="2" charset="2"/>
              <a:buChar char="Ø"/>
            </a:pPr>
            <a:endParaRPr lang="fr-FR" dirty="0"/>
          </a:p>
          <a:p>
            <a:pPr algn="just"/>
            <a:endParaRPr lang="fr-FR" dirty="0"/>
          </a:p>
        </p:txBody>
      </p:sp>
    </p:spTree>
    <p:extLst>
      <p:ext uri="{BB962C8B-B14F-4D97-AF65-F5344CB8AC3E}">
        <p14:creationId xmlns:p14="http://schemas.microsoft.com/office/powerpoint/2010/main" val="15918027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5_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r-FR" dirty="0"/>
              <a:t>03/09/2026</a:t>
            </a:r>
          </a:p>
        </p:txBody>
      </p:sp>
      <p:sp>
        <p:nvSpPr>
          <p:cNvPr id="5" name="Slide Number Placeholder 4"/>
          <p:cNvSpPr>
            <a:spLocks noGrp="1"/>
          </p:cNvSpPr>
          <p:nvPr>
            <p:ph type="sldNum" sz="quarter" idx="12"/>
          </p:nvPr>
        </p:nvSpPr>
        <p:spPr/>
        <p:txBody>
          <a:bodyPr/>
          <a:lstStyle/>
          <a:p>
            <a:r>
              <a:rPr lang="fr-FR" dirty="0"/>
              <a:t>SÉANCE 1</a:t>
            </a:r>
          </a:p>
        </p:txBody>
      </p:sp>
      <p:sp>
        <p:nvSpPr>
          <p:cNvPr id="10" name="ZoneTexte 9">
            <a:extLst>
              <a:ext uri="{FF2B5EF4-FFF2-40B4-BE49-F238E27FC236}">
                <a16:creationId xmlns:a16="http://schemas.microsoft.com/office/drawing/2014/main" id="{45FC5BD6-6C4E-5DEB-D505-98F4CCB91D7F}"/>
              </a:ext>
            </a:extLst>
          </p:cNvPr>
          <p:cNvSpPr txBox="1"/>
          <p:nvPr userDrawn="1"/>
        </p:nvSpPr>
        <p:spPr>
          <a:xfrm>
            <a:off x="274320" y="1500960"/>
            <a:ext cx="2743200" cy="1015663"/>
          </a:xfrm>
          <a:prstGeom prst="rect">
            <a:avLst/>
          </a:prstGeom>
          <a:noFill/>
        </p:spPr>
        <p:txBody>
          <a:bodyPr wrap="square">
            <a:spAutoFit/>
          </a:bodyPr>
          <a:lstStyle/>
          <a:p>
            <a:pPr marL="342900" indent="-342900">
              <a:buAutoNum type="alphaUcPeriod"/>
            </a:pPr>
            <a:r>
              <a:rPr lang="fr-FR" sz="2000" b="0" dirty="0">
                <a:solidFill>
                  <a:schemeClr val="tx1">
                    <a:alpha val="19672"/>
                  </a:schemeClr>
                </a:solidFill>
              </a:rPr>
              <a:t>L’âge des mercantilistes </a:t>
            </a:r>
          </a:p>
          <a:p>
            <a:pPr marL="0" indent="0" algn="ctr">
              <a:buNone/>
            </a:pPr>
            <a:r>
              <a:rPr lang="fr-FR" sz="2000" b="0" dirty="0">
                <a:solidFill>
                  <a:schemeClr val="tx1">
                    <a:alpha val="19672"/>
                  </a:schemeClr>
                </a:solidFill>
              </a:rPr>
              <a:t>(XVI</a:t>
            </a:r>
            <a:r>
              <a:rPr lang="fr-FR" sz="2000" b="0" baseline="30000" dirty="0">
                <a:solidFill>
                  <a:schemeClr val="tx1">
                    <a:alpha val="19672"/>
                  </a:schemeClr>
                </a:solidFill>
              </a:rPr>
              <a:t>ème</a:t>
            </a:r>
            <a:r>
              <a:rPr lang="fr-FR" sz="2000" b="0" baseline="0" dirty="0">
                <a:solidFill>
                  <a:schemeClr val="tx1">
                    <a:alpha val="19672"/>
                  </a:schemeClr>
                </a:solidFill>
              </a:rPr>
              <a:t>-XVII</a:t>
            </a:r>
            <a:r>
              <a:rPr lang="fr-FR" sz="2000" b="0" baseline="30000" dirty="0">
                <a:solidFill>
                  <a:schemeClr val="tx1">
                    <a:alpha val="19672"/>
                  </a:schemeClr>
                </a:solidFill>
              </a:rPr>
              <a:t>ème</a:t>
            </a:r>
            <a:r>
              <a:rPr lang="fr-FR" sz="2000" b="0" baseline="0" dirty="0">
                <a:solidFill>
                  <a:schemeClr val="tx1">
                    <a:alpha val="20000"/>
                  </a:schemeClr>
                </a:solidFill>
              </a:rPr>
              <a:t>)</a:t>
            </a:r>
            <a:endParaRPr lang="fr-FR" sz="2000" b="0" baseline="30000" dirty="0">
              <a:solidFill>
                <a:schemeClr val="tx1">
                  <a:alpha val="20000"/>
                </a:schemeClr>
              </a:solidFill>
            </a:endParaRPr>
          </a:p>
        </p:txBody>
      </p:sp>
      <p:sp>
        <p:nvSpPr>
          <p:cNvPr id="2" name="ZoneTexte 1">
            <a:extLst>
              <a:ext uri="{FF2B5EF4-FFF2-40B4-BE49-F238E27FC236}">
                <a16:creationId xmlns:a16="http://schemas.microsoft.com/office/drawing/2014/main" id="{1D33B9F4-6F5A-8D2F-E456-B54611F128E1}"/>
              </a:ext>
            </a:extLst>
          </p:cNvPr>
          <p:cNvSpPr txBox="1"/>
          <p:nvPr userDrawn="1"/>
        </p:nvSpPr>
        <p:spPr>
          <a:xfrm>
            <a:off x="274320" y="2617807"/>
            <a:ext cx="2743201" cy="98488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000" b="1" dirty="0">
                <a:solidFill>
                  <a:schemeClr val="tx1"/>
                </a:solidFill>
              </a:rPr>
              <a:t>B. Les Physiocrates (XVIII</a:t>
            </a:r>
            <a:r>
              <a:rPr lang="fr-FR" sz="2000" b="1" baseline="30000" dirty="0">
                <a:solidFill>
                  <a:schemeClr val="tx1"/>
                </a:solidFill>
              </a:rPr>
              <a:t>ème</a:t>
            </a:r>
            <a:r>
              <a:rPr lang="fr-FR" sz="2000" b="1" baseline="0" dirty="0">
                <a:solidFill>
                  <a:schemeClr val="tx1"/>
                </a:solidFill>
              </a:rPr>
              <a:t>)</a:t>
            </a:r>
            <a:endParaRPr lang="fr-FR" sz="2000" b="1" baseline="30000" dirty="0">
              <a:solidFill>
                <a:schemeClr val="tx1"/>
              </a:solidFill>
            </a:endParaRPr>
          </a:p>
          <a:p>
            <a:endParaRPr lang="fr-FR" dirty="0"/>
          </a:p>
        </p:txBody>
      </p:sp>
      <p:sp>
        <p:nvSpPr>
          <p:cNvPr id="6" name="ZoneTexte 5">
            <a:extLst>
              <a:ext uri="{FF2B5EF4-FFF2-40B4-BE49-F238E27FC236}">
                <a16:creationId xmlns:a16="http://schemas.microsoft.com/office/drawing/2014/main" id="{B415BF73-9946-8F8F-4C5E-8E24EC958572}"/>
              </a:ext>
            </a:extLst>
          </p:cNvPr>
          <p:cNvSpPr txBox="1"/>
          <p:nvPr userDrawn="1"/>
        </p:nvSpPr>
        <p:spPr>
          <a:xfrm>
            <a:off x="274321" y="3429000"/>
            <a:ext cx="2743200" cy="3000821"/>
          </a:xfrm>
          <a:prstGeom prst="rect">
            <a:avLst/>
          </a:prstGeom>
          <a:noFill/>
        </p:spPr>
        <p:txBody>
          <a:bodyPr wrap="square" rtlCol="0">
            <a:spAutoFit/>
          </a:bodyPr>
          <a:lstStyle/>
          <a:p>
            <a:pPr marL="0" indent="0">
              <a:buNone/>
            </a:pPr>
            <a:r>
              <a:rPr lang="fr-FR" sz="1800" b="0" dirty="0">
                <a:solidFill>
                  <a:schemeClr val="tx1">
                    <a:alpha val="40000"/>
                  </a:schemeClr>
                </a:solidFill>
                <a:latin typeface="Century Gothic" panose="020B0502020202020204" pitchFamily="34" charset="0"/>
              </a:rPr>
              <a:t>Un nouveau contexte</a:t>
            </a:r>
          </a:p>
          <a:p>
            <a:pPr marL="0" indent="0">
              <a:buNone/>
            </a:pPr>
            <a:endParaRPr lang="fr-FR" sz="600" b="0" dirty="0">
              <a:solidFill>
                <a:schemeClr val="tx1">
                  <a:alpha val="40000"/>
                </a:schemeClr>
              </a:solidFill>
              <a:latin typeface="Century Gothic" panose="020B0502020202020204" pitchFamily="34" charset="0"/>
            </a:endParaRPr>
          </a:p>
          <a:p>
            <a:pPr marL="0" indent="0">
              <a:buNone/>
            </a:pPr>
            <a:r>
              <a:rPr lang="fr-FR" sz="1800" b="0" dirty="0">
                <a:solidFill>
                  <a:schemeClr val="tx1">
                    <a:alpha val="40000"/>
                  </a:schemeClr>
                </a:solidFill>
                <a:latin typeface="Century Gothic" panose="020B0502020202020204" pitchFamily="34" charset="0"/>
              </a:rPr>
              <a:t>La recherche de « lois naturelles »</a:t>
            </a:r>
          </a:p>
          <a:p>
            <a:pPr marL="0" indent="0">
              <a:buNone/>
            </a:pPr>
            <a:endParaRPr lang="fr-FR" sz="1050" b="0" dirty="0">
              <a:solidFill>
                <a:schemeClr val="tx1">
                  <a:alpha val="40000"/>
                </a:schemeClr>
              </a:solidFill>
              <a:latin typeface="Century Gothic" panose="020B0502020202020204" pitchFamily="34" charset="0"/>
            </a:endParaRPr>
          </a:p>
          <a:p>
            <a:pPr marL="0" indent="0">
              <a:buNone/>
            </a:pPr>
            <a:r>
              <a:rPr lang="fr-FR" sz="1800" b="1" dirty="0">
                <a:solidFill>
                  <a:schemeClr val="tx1"/>
                </a:solidFill>
                <a:latin typeface="Century Gothic" panose="020B0502020202020204" pitchFamily="34" charset="0"/>
              </a:rPr>
              <a:t>L’introduction des idées libérales </a:t>
            </a:r>
          </a:p>
          <a:p>
            <a:pPr marL="0" indent="0">
              <a:buNone/>
            </a:pPr>
            <a:endParaRPr lang="fr-FR" sz="1050" b="0" dirty="0">
              <a:solidFill>
                <a:schemeClr val="tx1">
                  <a:alpha val="40000"/>
                </a:schemeClr>
              </a:solidFill>
              <a:latin typeface="Century Gothic" panose="020B0502020202020204" pitchFamily="34" charset="0"/>
            </a:endParaRPr>
          </a:p>
          <a:p>
            <a:pPr marL="0" indent="0">
              <a:buNone/>
            </a:pPr>
            <a:r>
              <a:rPr lang="fr-FR" sz="1800" b="0" dirty="0">
                <a:solidFill>
                  <a:schemeClr val="tx1">
                    <a:alpha val="40000"/>
                  </a:schemeClr>
                </a:solidFill>
                <a:latin typeface="Century Gothic" panose="020B0502020202020204" pitchFamily="34" charset="0"/>
              </a:rPr>
              <a:t>Le tableau économique de Quesnay (1758)</a:t>
            </a:r>
          </a:p>
          <a:p>
            <a:endParaRPr lang="fr-FR" dirty="0"/>
          </a:p>
        </p:txBody>
      </p:sp>
      <p:sp>
        <p:nvSpPr>
          <p:cNvPr id="4" name="ZoneTexte 3">
            <a:extLst>
              <a:ext uri="{FF2B5EF4-FFF2-40B4-BE49-F238E27FC236}">
                <a16:creationId xmlns:a16="http://schemas.microsoft.com/office/drawing/2014/main" id="{ECC36465-8149-E36A-7599-7903C27AB7E1}"/>
              </a:ext>
            </a:extLst>
          </p:cNvPr>
          <p:cNvSpPr txBox="1"/>
          <p:nvPr userDrawn="1"/>
        </p:nvSpPr>
        <p:spPr>
          <a:xfrm>
            <a:off x="3198628" y="6307672"/>
            <a:ext cx="3951723" cy="369332"/>
          </a:xfrm>
          <a:prstGeom prst="rect">
            <a:avLst/>
          </a:prstGeom>
          <a:noFill/>
        </p:spPr>
        <p:txBody>
          <a:bodyPr wrap="none" rtlCol="0">
            <a:spAutoFit/>
          </a:bodyPr>
          <a:lstStyle/>
          <a:p>
            <a:r>
              <a:rPr lang="fr-FR" dirty="0"/>
              <a:t>Vincent de </a:t>
            </a:r>
            <a:r>
              <a:rPr lang="fr-FR" dirty="0" err="1"/>
              <a:t>Gourmay</a:t>
            </a:r>
            <a:r>
              <a:rPr lang="fr-FR" dirty="0"/>
              <a:t> (1712-1758) </a:t>
            </a:r>
          </a:p>
        </p:txBody>
      </p:sp>
      <p:pic>
        <p:nvPicPr>
          <p:cNvPr id="7" name="Image 6">
            <a:extLst>
              <a:ext uri="{FF2B5EF4-FFF2-40B4-BE49-F238E27FC236}">
                <a16:creationId xmlns:a16="http://schemas.microsoft.com/office/drawing/2014/main" id="{85B7F33F-FADA-083A-82A8-A7828537B244}"/>
              </a:ext>
            </a:extLst>
          </p:cNvPr>
          <p:cNvPicPr>
            <a:picLocks noChangeAspect="1"/>
          </p:cNvPicPr>
          <p:nvPr userDrawn="1"/>
        </p:nvPicPr>
        <p:blipFill>
          <a:blip r:embed="rId2"/>
          <a:stretch>
            <a:fillRect/>
          </a:stretch>
        </p:blipFill>
        <p:spPr>
          <a:xfrm>
            <a:off x="3198628" y="2996216"/>
            <a:ext cx="2660650" cy="3311456"/>
          </a:xfrm>
          <a:prstGeom prst="rect">
            <a:avLst/>
          </a:prstGeom>
        </p:spPr>
      </p:pic>
      <p:sp>
        <p:nvSpPr>
          <p:cNvPr id="8" name="ZoneTexte 7">
            <a:extLst>
              <a:ext uri="{FF2B5EF4-FFF2-40B4-BE49-F238E27FC236}">
                <a16:creationId xmlns:a16="http://schemas.microsoft.com/office/drawing/2014/main" id="{C0E5F6BF-516F-75D4-989F-5AB7E5D16C82}"/>
              </a:ext>
            </a:extLst>
          </p:cNvPr>
          <p:cNvSpPr txBox="1"/>
          <p:nvPr userDrawn="1"/>
        </p:nvSpPr>
        <p:spPr>
          <a:xfrm>
            <a:off x="5916679" y="5155381"/>
            <a:ext cx="4495799" cy="646331"/>
          </a:xfrm>
          <a:prstGeom prst="rect">
            <a:avLst/>
          </a:prstGeom>
          <a:noFill/>
        </p:spPr>
        <p:txBody>
          <a:bodyPr wrap="square" rtlCol="0">
            <a:spAutoFit/>
          </a:bodyPr>
          <a:lstStyle/>
          <a:p>
            <a:r>
              <a:rPr lang="fr-FR" sz="1800" i="1" kern="0" dirty="0">
                <a:effectLst/>
                <a:latin typeface="+mj-lt"/>
                <a:ea typeface="Times New Roman" panose="02020603050405020304" pitchFamily="18" charset="0"/>
              </a:rPr>
              <a:t>« Il faut laisser faire les hommes et laisser passer les marchandises »</a:t>
            </a:r>
            <a:r>
              <a:rPr lang="fr-FR" sz="1800" i="1" dirty="0">
                <a:effectLst/>
                <a:latin typeface="+mj-lt"/>
              </a:rPr>
              <a:t> </a:t>
            </a:r>
            <a:endParaRPr lang="fr-FR" sz="1800" i="1" dirty="0">
              <a:latin typeface="+mj-lt"/>
            </a:endParaRPr>
          </a:p>
        </p:txBody>
      </p:sp>
      <p:sp>
        <p:nvSpPr>
          <p:cNvPr id="11" name="ZoneTexte 10">
            <a:extLst>
              <a:ext uri="{FF2B5EF4-FFF2-40B4-BE49-F238E27FC236}">
                <a16:creationId xmlns:a16="http://schemas.microsoft.com/office/drawing/2014/main" id="{304DAC6D-5F65-71AB-7781-7E0504795DE3}"/>
              </a:ext>
            </a:extLst>
          </p:cNvPr>
          <p:cNvSpPr txBox="1"/>
          <p:nvPr userDrawn="1"/>
        </p:nvSpPr>
        <p:spPr>
          <a:xfrm>
            <a:off x="3017520" y="2331957"/>
            <a:ext cx="8628088" cy="369332"/>
          </a:xfrm>
          <a:prstGeom prst="rect">
            <a:avLst/>
          </a:prstGeom>
          <a:noFill/>
        </p:spPr>
        <p:txBody>
          <a:bodyPr wrap="square">
            <a:spAutoFit/>
          </a:bodyPr>
          <a:lstStyle/>
          <a:p>
            <a:pPr marL="285750" indent="-285750">
              <a:buFont typeface="Wingdings" pitchFamily="2" charset="2"/>
              <a:buChar char="Ø"/>
            </a:pPr>
            <a:r>
              <a:rPr lang="fr-FR" b="1" dirty="0"/>
              <a:t>Les Physiocrates défendent la libre circulation du grain </a:t>
            </a:r>
          </a:p>
        </p:txBody>
      </p:sp>
    </p:spTree>
    <p:extLst>
      <p:ext uri="{BB962C8B-B14F-4D97-AF65-F5344CB8AC3E}">
        <p14:creationId xmlns:p14="http://schemas.microsoft.com/office/powerpoint/2010/main" val="1916402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48A87A34-81AB-432B-8DAE-1953F412C126}" type="datetimeFigureOut">
              <a:rPr lang="en-US" smtClean="0"/>
              <a:t>9/3/26</a:t>
            </a:fld>
            <a:endParaRPr lang="en-US" dirty="0"/>
          </a:p>
        </p:txBody>
      </p:sp>
      <p:sp>
        <p:nvSpPr>
          <p:cNvPr id="8" name="Footer Placeholder 7"/>
          <p:cNvSpPr>
            <a:spLocks noGrp="1"/>
          </p:cNvSpPr>
          <p:nvPr>
            <p:ph type="ftr" sz="quarter" idx="11"/>
          </p:nvPr>
        </p:nvSpPr>
        <p:spPr>
          <a:xfrm>
            <a:off x="3489960" y="6307672"/>
            <a:ext cx="5212080" cy="274320"/>
          </a:xfrm>
          <a:prstGeom prst="rect">
            <a:avLst/>
          </a:prstGeom>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8878192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7_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r-FR" dirty="0"/>
              <a:t>03/09/2026</a:t>
            </a:r>
          </a:p>
        </p:txBody>
      </p:sp>
      <p:sp>
        <p:nvSpPr>
          <p:cNvPr id="5" name="Slide Number Placeholder 4"/>
          <p:cNvSpPr>
            <a:spLocks noGrp="1"/>
          </p:cNvSpPr>
          <p:nvPr>
            <p:ph type="sldNum" sz="quarter" idx="12"/>
          </p:nvPr>
        </p:nvSpPr>
        <p:spPr/>
        <p:txBody>
          <a:bodyPr/>
          <a:lstStyle/>
          <a:p>
            <a:r>
              <a:rPr lang="fr-FR" dirty="0"/>
              <a:t>SÉANCE 1</a:t>
            </a:r>
          </a:p>
        </p:txBody>
      </p:sp>
      <p:sp>
        <p:nvSpPr>
          <p:cNvPr id="10" name="ZoneTexte 9">
            <a:extLst>
              <a:ext uri="{FF2B5EF4-FFF2-40B4-BE49-F238E27FC236}">
                <a16:creationId xmlns:a16="http://schemas.microsoft.com/office/drawing/2014/main" id="{45FC5BD6-6C4E-5DEB-D505-98F4CCB91D7F}"/>
              </a:ext>
            </a:extLst>
          </p:cNvPr>
          <p:cNvSpPr txBox="1"/>
          <p:nvPr userDrawn="1"/>
        </p:nvSpPr>
        <p:spPr>
          <a:xfrm>
            <a:off x="274320" y="1500960"/>
            <a:ext cx="2743200" cy="1015663"/>
          </a:xfrm>
          <a:prstGeom prst="rect">
            <a:avLst/>
          </a:prstGeom>
          <a:noFill/>
        </p:spPr>
        <p:txBody>
          <a:bodyPr wrap="square">
            <a:spAutoFit/>
          </a:bodyPr>
          <a:lstStyle/>
          <a:p>
            <a:pPr marL="342900" indent="-342900">
              <a:buAutoNum type="alphaUcPeriod"/>
            </a:pPr>
            <a:r>
              <a:rPr lang="fr-FR" sz="2000" b="0" dirty="0">
                <a:solidFill>
                  <a:schemeClr val="tx1">
                    <a:alpha val="19672"/>
                  </a:schemeClr>
                </a:solidFill>
              </a:rPr>
              <a:t>L’âge des mercantilistes </a:t>
            </a:r>
          </a:p>
          <a:p>
            <a:pPr marL="0" indent="0" algn="ctr">
              <a:buNone/>
            </a:pPr>
            <a:r>
              <a:rPr lang="fr-FR" sz="2000" b="0" dirty="0">
                <a:solidFill>
                  <a:schemeClr val="tx1">
                    <a:alpha val="19672"/>
                  </a:schemeClr>
                </a:solidFill>
              </a:rPr>
              <a:t>(XVI</a:t>
            </a:r>
            <a:r>
              <a:rPr lang="fr-FR" sz="2000" b="0" baseline="30000" dirty="0">
                <a:solidFill>
                  <a:schemeClr val="tx1">
                    <a:alpha val="19672"/>
                  </a:schemeClr>
                </a:solidFill>
              </a:rPr>
              <a:t>ème</a:t>
            </a:r>
            <a:r>
              <a:rPr lang="fr-FR" sz="2000" b="0" baseline="0" dirty="0">
                <a:solidFill>
                  <a:schemeClr val="tx1">
                    <a:alpha val="19672"/>
                  </a:schemeClr>
                </a:solidFill>
              </a:rPr>
              <a:t>-XVII</a:t>
            </a:r>
            <a:r>
              <a:rPr lang="fr-FR" sz="2000" b="0" baseline="30000" dirty="0">
                <a:solidFill>
                  <a:schemeClr val="tx1">
                    <a:alpha val="19672"/>
                  </a:schemeClr>
                </a:solidFill>
              </a:rPr>
              <a:t>ème</a:t>
            </a:r>
            <a:r>
              <a:rPr lang="fr-FR" sz="2000" b="0" baseline="0" dirty="0">
                <a:solidFill>
                  <a:schemeClr val="tx1">
                    <a:alpha val="20000"/>
                  </a:schemeClr>
                </a:solidFill>
              </a:rPr>
              <a:t>)</a:t>
            </a:r>
            <a:endParaRPr lang="fr-FR" sz="2000" b="0" baseline="30000" dirty="0">
              <a:solidFill>
                <a:schemeClr val="tx1">
                  <a:alpha val="20000"/>
                </a:schemeClr>
              </a:solidFill>
            </a:endParaRPr>
          </a:p>
        </p:txBody>
      </p:sp>
      <p:sp>
        <p:nvSpPr>
          <p:cNvPr id="2" name="ZoneTexte 1">
            <a:extLst>
              <a:ext uri="{FF2B5EF4-FFF2-40B4-BE49-F238E27FC236}">
                <a16:creationId xmlns:a16="http://schemas.microsoft.com/office/drawing/2014/main" id="{1D33B9F4-6F5A-8D2F-E456-B54611F128E1}"/>
              </a:ext>
            </a:extLst>
          </p:cNvPr>
          <p:cNvSpPr txBox="1"/>
          <p:nvPr userDrawn="1"/>
        </p:nvSpPr>
        <p:spPr>
          <a:xfrm>
            <a:off x="274320" y="2617807"/>
            <a:ext cx="2743201" cy="98488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000" b="1" dirty="0">
                <a:solidFill>
                  <a:schemeClr val="tx1"/>
                </a:solidFill>
              </a:rPr>
              <a:t>B. Les Physiocrates (XVIII</a:t>
            </a:r>
            <a:r>
              <a:rPr lang="fr-FR" sz="2000" b="1" baseline="30000" dirty="0">
                <a:solidFill>
                  <a:schemeClr val="tx1"/>
                </a:solidFill>
              </a:rPr>
              <a:t>ème</a:t>
            </a:r>
            <a:r>
              <a:rPr lang="fr-FR" sz="2000" b="1" baseline="0" dirty="0">
                <a:solidFill>
                  <a:schemeClr val="tx1"/>
                </a:solidFill>
              </a:rPr>
              <a:t>)</a:t>
            </a:r>
            <a:endParaRPr lang="fr-FR" sz="2000" b="1" baseline="30000" dirty="0">
              <a:solidFill>
                <a:schemeClr val="tx1"/>
              </a:solidFill>
            </a:endParaRPr>
          </a:p>
          <a:p>
            <a:endParaRPr lang="fr-FR" dirty="0"/>
          </a:p>
        </p:txBody>
      </p:sp>
      <p:sp>
        <p:nvSpPr>
          <p:cNvPr id="6" name="ZoneTexte 5">
            <a:extLst>
              <a:ext uri="{FF2B5EF4-FFF2-40B4-BE49-F238E27FC236}">
                <a16:creationId xmlns:a16="http://schemas.microsoft.com/office/drawing/2014/main" id="{B415BF73-9946-8F8F-4C5E-8E24EC958572}"/>
              </a:ext>
            </a:extLst>
          </p:cNvPr>
          <p:cNvSpPr txBox="1"/>
          <p:nvPr userDrawn="1"/>
        </p:nvSpPr>
        <p:spPr>
          <a:xfrm>
            <a:off x="274321" y="3429000"/>
            <a:ext cx="2743200" cy="3000821"/>
          </a:xfrm>
          <a:prstGeom prst="rect">
            <a:avLst/>
          </a:prstGeom>
          <a:noFill/>
        </p:spPr>
        <p:txBody>
          <a:bodyPr wrap="square" rtlCol="0">
            <a:spAutoFit/>
          </a:bodyPr>
          <a:lstStyle/>
          <a:p>
            <a:pPr marL="0" indent="0">
              <a:buNone/>
            </a:pPr>
            <a:r>
              <a:rPr lang="fr-FR" sz="1800" b="0" dirty="0">
                <a:solidFill>
                  <a:schemeClr val="tx1">
                    <a:alpha val="40000"/>
                  </a:schemeClr>
                </a:solidFill>
                <a:latin typeface="Century Gothic" panose="020B0502020202020204" pitchFamily="34" charset="0"/>
              </a:rPr>
              <a:t>Un nouveau contexte</a:t>
            </a:r>
          </a:p>
          <a:p>
            <a:pPr marL="0" indent="0">
              <a:buNone/>
            </a:pPr>
            <a:endParaRPr lang="fr-FR" sz="600" b="0" dirty="0">
              <a:solidFill>
                <a:schemeClr val="tx1">
                  <a:alpha val="40000"/>
                </a:schemeClr>
              </a:solidFill>
              <a:latin typeface="Century Gothic" panose="020B0502020202020204" pitchFamily="34" charset="0"/>
            </a:endParaRPr>
          </a:p>
          <a:p>
            <a:pPr marL="0" indent="0">
              <a:buNone/>
            </a:pPr>
            <a:r>
              <a:rPr lang="fr-FR" sz="1800" b="0" dirty="0">
                <a:solidFill>
                  <a:schemeClr val="tx1">
                    <a:alpha val="40000"/>
                  </a:schemeClr>
                </a:solidFill>
                <a:latin typeface="Century Gothic" panose="020B0502020202020204" pitchFamily="34" charset="0"/>
              </a:rPr>
              <a:t>La recherche de « lois naturelles »</a:t>
            </a:r>
          </a:p>
          <a:p>
            <a:pPr marL="0" indent="0">
              <a:buNone/>
            </a:pPr>
            <a:endParaRPr lang="fr-FR" sz="1050" b="0" dirty="0">
              <a:solidFill>
                <a:schemeClr val="tx1">
                  <a:alpha val="40000"/>
                </a:schemeClr>
              </a:solidFill>
              <a:latin typeface="Century Gothic" panose="020B0502020202020204" pitchFamily="34" charset="0"/>
            </a:endParaRPr>
          </a:p>
          <a:p>
            <a:pPr marL="0" indent="0">
              <a:buNone/>
            </a:pPr>
            <a:r>
              <a:rPr lang="fr-FR" sz="1800" b="0" dirty="0">
                <a:solidFill>
                  <a:schemeClr val="tx1">
                    <a:alpha val="40000"/>
                  </a:schemeClr>
                </a:solidFill>
                <a:latin typeface="Century Gothic" panose="020B0502020202020204" pitchFamily="34" charset="0"/>
              </a:rPr>
              <a:t>L’introduction des idées libérales </a:t>
            </a:r>
          </a:p>
          <a:p>
            <a:pPr marL="0" indent="0">
              <a:buNone/>
            </a:pPr>
            <a:endParaRPr lang="fr-FR" sz="1050" b="0" dirty="0">
              <a:solidFill>
                <a:schemeClr val="tx1">
                  <a:alpha val="40000"/>
                </a:schemeClr>
              </a:solidFill>
              <a:latin typeface="Century Gothic" panose="020B0502020202020204" pitchFamily="34" charset="0"/>
            </a:endParaRPr>
          </a:p>
          <a:p>
            <a:pPr marL="0" indent="0">
              <a:buNone/>
            </a:pPr>
            <a:r>
              <a:rPr lang="fr-FR" sz="1800" b="1" dirty="0">
                <a:solidFill>
                  <a:schemeClr val="tx1"/>
                </a:solidFill>
                <a:latin typeface="Century Gothic" panose="020B0502020202020204" pitchFamily="34" charset="0"/>
              </a:rPr>
              <a:t>Le tableau économique de Quesnay (1758)</a:t>
            </a:r>
          </a:p>
          <a:p>
            <a:endParaRPr lang="fr-FR" dirty="0"/>
          </a:p>
        </p:txBody>
      </p:sp>
    </p:spTree>
    <p:extLst>
      <p:ext uri="{BB962C8B-B14F-4D97-AF65-F5344CB8AC3E}">
        <p14:creationId xmlns:p14="http://schemas.microsoft.com/office/powerpoint/2010/main" val="37107021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754E83-19C5-5D19-95F1-DEB066957689}"/>
              </a:ext>
            </a:extLst>
          </p:cNvPr>
          <p:cNvSpPr>
            <a:spLocks noGrp="1"/>
          </p:cNvSpPr>
          <p:nvPr>
            <p:ph type="title"/>
          </p:nvPr>
        </p:nvSpPr>
        <p:spPr>
          <a:xfrm>
            <a:off x="1066800" y="642594"/>
            <a:ext cx="10058400" cy="1371600"/>
          </a:xfrm>
          <a:prstGeom prst="rect">
            <a:avLst/>
          </a:prstGeom>
        </p:spPr>
        <p:txBody>
          <a:bodyPr/>
          <a:lstStyle/>
          <a:p>
            <a:r>
              <a:rPr lang="fr-FR"/>
              <a:t>Modifiez le style du titre</a:t>
            </a:r>
          </a:p>
        </p:txBody>
      </p:sp>
    </p:spTree>
    <p:extLst>
      <p:ext uri="{BB962C8B-B14F-4D97-AF65-F5344CB8AC3E}">
        <p14:creationId xmlns:p14="http://schemas.microsoft.com/office/powerpoint/2010/main" val="8182912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r-FR" dirty="0"/>
              <a:t>03/09/2026</a:t>
            </a:r>
          </a:p>
        </p:txBody>
      </p:sp>
      <p:sp>
        <p:nvSpPr>
          <p:cNvPr id="5" name="Slide Number Placeholder 4"/>
          <p:cNvSpPr>
            <a:spLocks noGrp="1"/>
          </p:cNvSpPr>
          <p:nvPr>
            <p:ph type="sldNum" sz="quarter" idx="12"/>
          </p:nvPr>
        </p:nvSpPr>
        <p:spPr/>
        <p:txBody>
          <a:bodyPr/>
          <a:lstStyle/>
          <a:p>
            <a:r>
              <a:rPr lang="fr-FR" dirty="0"/>
              <a:t>SÉANCE 1</a:t>
            </a:r>
          </a:p>
        </p:txBody>
      </p:sp>
      <p:cxnSp>
        <p:nvCxnSpPr>
          <p:cNvPr id="2" name="Connecteur droit 1">
            <a:extLst>
              <a:ext uri="{FF2B5EF4-FFF2-40B4-BE49-F238E27FC236}">
                <a16:creationId xmlns:a16="http://schemas.microsoft.com/office/drawing/2014/main" id="{1C96C47C-BBD2-F2F9-14BB-42AAED496B9F}"/>
              </a:ext>
            </a:extLst>
          </p:cNvPr>
          <p:cNvCxnSpPr>
            <a:cxnSpLocks/>
          </p:cNvCxnSpPr>
          <p:nvPr userDrawn="1"/>
        </p:nvCxnSpPr>
        <p:spPr>
          <a:xfrm flipH="1" flipV="1">
            <a:off x="3017519" y="944380"/>
            <a:ext cx="1" cy="5675876"/>
          </a:xfrm>
          <a:prstGeom prst="line">
            <a:avLst/>
          </a:prstGeom>
          <a:ln w="9525">
            <a:solidFill>
              <a:srgbClr val="6BA8B5"/>
            </a:solidFill>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5E63CEE8-9D85-A258-B15D-3F5C4C8D429B}"/>
              </a:ext>
            </a:extLst>
          </p:cNvPr>
          <p:cNvSpPr txBox="1"/>
          <p:nvPr userDrawn="1"/>
        </p:nvSpPr>
        <p:spPr>
          <a:xfrm>
            <a:off x="274321" y="2551837"/>
            <a:ext cx="2743200" cy="2308324"/>
          </a:xfrm>
          <a:prstGeom prst="rect">
            <a:avLst/>
          </a:prstGeom>
          <a:noFill/>
        </p:spPr>
        <p:txBody>
          <a:bodyPr wrap="square">
            <a:spAutoFit/>
          </a:bodyPr>
          <a:lstStyle/>
          <a:p>
            <a:pPr marL="0" indent="0">
              <a:buNone/>
            </a:pPr>
            <a:r>
              <a:rPr lang="fr-FR" sz="1800" b="1" dirty="0">
                <a:solidFill>
                  <a:schemeClr val="tx1"/>
                </a:solidFill>
                <a:latin typeface="Century Gothic" panose="020B0502020202020204" pitchFamily="34" charset="0"/>
              </a:rPr>
              <a:t>Le contexte de la fin du XVIII</a:t>
            </a:r>
            <a:r>
              <a:rPr lang="fr-FR" sz="1800" b="1" baseline="30000" dirty="0">
                <a:solidFill>
                  <a:schemeClr val="tx1"/>
                </a:solidFill>
                <a:latin typeface="Century Gothic" panose="020B0502020202020204" pitchFamily="34" charset="0"/>
              </a:rPr>
              <a:t>ème</a:t>
            </a:r>
            <a:r>
              <a:rPr lang="fr-FR" sz="1800" b="1" baseline="0" dirty="0">
                <a:solidFill>
                  <a:schemeClr val="tx1"/>
                </a:solidFill>
                <a:latin typeface="Century Gothic" panose="020B0502020202020204" pitchFamily="34" charset="0"/>
              </a:rPr>
              <a:t> siècle</a:t>
            </a:r>
          </a:p>
          <a:p>
            <a:pPr marL="0" indent="0">
              <a:buNone/>
            </a:pPr>
            <a:endParaRPr lang="fr-FR" sz="1800" b="0" baseline="0" dirty="0">
              <a:solidFill>
                <a:schemeClr val="tx1"/>
              </a:solidFill>
              <a:latin typeface="Century Gothic" panose="020B0502020202020204" pitchFamily="34" charset="0"/>
            </a:endParaRPr>
          </a:p>
          <a:p>
            <a:pPr marL="0" indent="0">
              <a:buNone/>
            </a:pPr>
            <a:r>
              <a:rPr lang="fr-FR" sz="1800" b="0" baseline="0" dirty="0">
                <a:solidFill>
                  <a:schemeClr val="tx1">
                    <a:alpha val="40000"/>
                  </a:schemeClr>
                </a:solidFill>
                <a:latin typeface="Century Gothic" panose="020B0502020202020204" pitchFamily="34" charset="0"/>
              </a:rPr>
              <a:t>A. Adam Smith</a:t>
            </a:r>
          </a:p>
          <a:p>
            <a:pPr marL="457200" indent="-457200">
              <a:buAutoNum type="alphaUcPeriod"/>
            </a:pPr>
            <a:endParaRPr lang="fr-FR" sz="1800" b="0" baseline="0" dirty="0">
              <a:solidFill>
                <a:schemeClr val="tx1">
                  <a:alpha val="40000"/>
                </a:schemeClr>
              </a:solidFill>
              <a:latin typeface="Century Gothic" panose="020B0502020202020204" pitchFamily="34" charset="0"/>
            </a:endParaRPr>
          </a:p>
          <a:p>
            <a:pPr marL="0" indent="0">
              <a:buFont typeface="+mj-lt"/>
              <a:buNone/>
            </a:pPr>
            <a:r>
              <a:rPr lang="fr-FR" sz="1800" b="0" baseline="0" dirty="0">
                <a:solidFill>
                  <a:schemeClr val="tx1">
                    <a:alpha val="40000"/>
                  </a:schemeClr>
                </a:solidFill>
                <a:latin typeface="Century Gothic" panose="020B0502020202020204" pitchFamily="34" charset="0"/>
              </a:rPr>
              <a:t>B. David Ricardo </a:t>
            </a:r>
          </a:p>
          <a:p>
            <a:pPr marL="457200" indent="-457200">
              <a:buAutoNum type="alphaUcPeriod"/>
            </a:pPr>
            <a:endParaRPr lang="fr-FR" sz="1800" b="0" baseline="0" dirty="0">
              <a:solidFill>
                <a:schemeClr val="tx1">
                  <a:alpha val="40000"/>
                </a:schemeClr>
              </a:solidFill>
              <a:latin typeface="Century Gothic" panose="020B0502020202020204" pitchFamily="34" charset="0"/>
            </a:endParaRPr>
          </a:p>
          <a:p>
            <a:pPr marL="0" indent="0">
              <a:buNone/>
            </a:pPr>
            <a:r>
              <a:rPr lang="fr-FR" sz="1800" b="0" baseline="0" dirty="0">
                <a:solidFill>
                  <a:schemeClr val="tx1">
                    <a:alpha val="40000"/>
                  </a:schemeClr>
                </a:solidFill>
                <a:latin typeface="Century Gothic" panose="020B0502020202020204" pitchFamily="34" charset="0"/>
              </a:rPr>
              <a:t>C. Karl Marx </a:t>
            </a:r>
          </a:p>
        </p:txBody>
      </p:sp>
    </p:spTree>
    <p:extLst>
      <p:ext uri="{BB962C8B-B14F-4D97-AF65-F5344CB8AC3E}">
        <p14:creationId xmlns:p14="http://schemas.microsoft.com/office/powerpoint/2010/main" val="18937267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r-FR" dirty="0"/>
              <a:t>03/09/2026</a:t>
            </a:r>
          </a:p>
        </p:txBody>
      </p:sp>
      <p:sp>
        <p:nvSpPr>
          <p:cNvPr id="5" name="Slide Number Placeholder 4"/>
          <p:cNvSpPr>
            <a:spLocks noGrp="1"/>
          </p:cNvSpPr>
          <p:nvPr>
            <p:ph type="sldNum" sz="quarter" idx="12"/>
          </p:nvPr>
        </p:nvSpPr>
        <p:spPr/>
        <p:txBody>
          <a:bodyPr/>
          <a:lstStyle/>
          <a:p>
            <a:r>
              <a:rPr lang="fr-FR" dirty="0"/>
              <a:t>SÉANCE 1</a:t>
            </a:r>
          </a:p>
        </p:txBody>
      </p:sp>
      <p:cxnSp>
        <p:nvCxnSpPr>
          <p:cNvPr id="2" name="Connecteur droit 1">
            <a:extLst>
              <a:ext uri="{FF2B5EF4-FFF2-40B4-BE49-F238E27FC236}">
                <a16:creationId xmlns:a16="http://schemas.microsoft.com/office/drawing/2014/main" id="{1C96C47C-BBD2-F2F9-14BB-42AAED496B9F}"/>
              </a:ext>
            </a:extLst>
          </p:cNvPr>
          <p:cNvCxnSpPr>
            <a:cxnSpLocks/>
          </p:cNvCxnSpPr>
          <p:nvPr userDrawn="1"/>
        </p:nvCxnSpPr>
        <p:spPr>
          <a:xfrm flipH="1" flipV="1">
            <a:off x="3017519" y="944380"/>
            <a:ext cx="1" cy="5675876"/>
          </a:xfrm>
          <a:prstGeom prst="line">
            <a:avLst/>
          </a:prstGeom>
          <a:ln w="9525">
            <a:solidFill>
              <a:srgbClr val="6BA8B5"/>
            </a:solidFill>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5E63CEE8-9D85-A258-B15D-3F5C4C8D429B}"/>
              </a:ext>
            </a:extLst>
          </p:cNvPr>
          <p:cNvSpPr txBox="1"/>
          <p:nvPr userDrawn="1"/>
        </p:nvSpPr>
        <p:spPr>
          <a:xfrm>
            <a:off x="274321" y="2551837"/>
            <a:ext cx="2743200" cy="2308324"/>
          </a:xfrm>
          <a:prstGeom prst="rect">
            <a:avLst/>
          </a:prstGeom>
          <a:noFill/>
        </p:spPr>
        <p:txBody>
          <a:bodyPr wrap="square">
            <a:spAutoFit/>
          </a:bodyPr>
          <a:lstStyle/>
          <a:p>
            <a:pPr marL="0" indent="0">
              <a:buNone/>
            </a:pPr>
            <a:r>
              <a:rPr lang="fr-FR" sz="1800" b="0" dirty="0">
                <a:solidFill>
                  <a:schemeClr val="tx1">
                    <a:alpha val="20000"/>
                  </a:schemeClr>
                </a:solidFill>
                <a:latin typeface="Century Gothic" panose="020B0502020202020204" pitchFamily="34" charset="0"/>
              </a:rPr>
              <a:t>Le contexte de la fin du XVIII</a:t>
            </a:r>
            <a:r>
              <a:rPr lang="fr-FR" sz="1800" b="0" baseline="30000" dirty="0">
                <a:solidFill>
                  <a:schemeClr val="tx1">
                    <a:alpha val="20000"/>
                  </a:schemeClr>
                </a:solidFill>
                <a:latin typeface="Century Gothic" panose="020B0502020202020204" pitchFamily="34" charset="0"/>
              </a:rPr>
              <a:t>ème</a:t>
            </a:r>
            <a:r>
              <a:rPr lang="fr-FR" sz="1800" b="0" baseline="0" dirty="0">
                <a:solidFill>
                  <a:schemeClr val="tx1">
                    <a:alpha val="20000"/>
                  </a:schemeClr>
                </a:solidFill>
                <a:latin typeface="Century Gothic" panose="020B0502020202020204" pitchFamily="34" charset="0"/>
              </a:rPr>
              <a:t> siècle</a:t>
            </a:r>
          </a:p>
          <a:p>
            <a:pPr marL="0" indent="0">
              <a:buNone/>
            </a:pPr>
            <a:endParaRPr lang="fr-FR" sz="1800" b="0" baseline="0" dirty="0">
              <a:solidFill>
                <a:schemeClr val="tx1"/>
              </a:solidFill>
              <a:latin typeface="Century Gothic" panose="020B0502020202020204" pitchFamily="34" charset="0"/>
            </a:endParaRPr>
          </a:p>
          <a:p>
            <a:pPr marL="0" indent="0">
              <a:buNone/>
            </a:pPr>
            <a:r>
              <a:rPr lang="fr-FR" sz="1800" b="1" baseline="0" dirty="0">
                <a:solidFill>
                  <a:schemeClr val="tx1"/>
                </a:solidFill>
                <a:latin typeface="Century Gothic" panose="020B0502020202020204" pitchFamily="34" charset="0"/>
              </a:rPr>
              <a:t>A. Adam Smith</a:t>
            </a:r>
          </a:p>
          <a:p>
            <a:pPr marL="457200" indent="-457200">
              <a:buAutoNum type="alphaUcPeriod"/>
            </a:pPr>
            <a:endParaRPr lang="fr-FR" sz="1800" b="0" baseline="0" dirty="0">
              <a:solidFill>
                <a:schemeClr val="tx1"/>
              </a:solidFill>
              <a:latin typeface="Century Gothic" panose="020B0502020202020204" pitchFamily="34" charset="0"/>
            </a:endParaRPr>
          </a:p>
          <a:p>
            <a:pPr marL="0" indent="0">
              <a:buFont typeface="+mj-lt"/>
              <a:buNone/>
            </a:pPr>
            <a:r>
              <a:rPr lang="fr-FR" sz="1800" b="0" baseline="0" dirty="0">
                <a:solidFill>
                  <a:schemeClr val="tx1">
                    <a:alpha val="20000"/>
                  </a:schemeClr>
                </a:solidFill>
                <a:latin typeface="Century Gothic" panose="020B0502020202020204" pitchFamily="34" charset="0"/>
              </a:rPr>
              <a:t>B. David Ricardo </a:t>
            </a:r>
          </a:p>
          <a:p>
            <a:pPr marL="457200" indent="-457200">
              <a:buAutoNum type="alphaUcPeriod"/>
            </a:pPr>
            <a:endParaRPr lang="fr-FR" sz="1800" b="0" baseline="0" dirty="0">
              <a:solidFill>
                <a:schemeClr val="tx1">
                  <a:alpha val="20000"/>
                </a:schemeClr>
              </a:solidFill>
              <a:latin typeface="Century Gothic" panose="020B0502020202020204" pitchFamily="34" charset="0"/>
            </a:endParaRPr>
          </a:p>
          <a:p>
            <a:pPr marL="0" indent="0">
              <a:buNone/>
            </a:pPr>
            <a:r>
              <a:rPr lang="fr-FR" sz="1800" b="0" baseline="0" dirty="0">
                <a:solidFill>
                  <a:schemeClr val="tx1">
                    <a:alpha val="20000"/>
                  </a:schemeClr>
                </a:solidFill>
                <a:latin typeface="Century Gothic" panose="020B0502020202020204" pitchFamily="34" charset="0"/>
              </a:rPr>
              <a:t>C. Karl Marx </a:t>
            </a:r>
          </a:p>
        </p:txBody>
      </p:sp>
    </p:spTree>
    <p:extLst>
      <p:ext uri="{BB962C8B-B14F-4D97-AF65-F5344CB8AC3E}">
        <p14:creationId xmlns:p14="http://schemas.microsoft.com/office/powerpoint/2010/main" val="1687667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r-FR" dirty="0"/>
              <a:t>03/09/2026</a:t>
            </a:r>
          </a:p>
        </p:txBody>
      </p:sp>
      <p:sp>
        <p:nvSpPr>
          <p:cNvPr id="5" name="Slide Number Placeholder 4"/>
          <p:cNvSpPr>
            <a:spLocks noGrp="1"/>
          </p:cNvSpPr>
          <p:nvPr>
            <p:ph type="sldNum" sz="quarter" idx="12"/>
          </p:nvPr>
        </p:nvSpPr>
        <p:spPr/>
        <p:txBody>
          <a:bodyPr/>
          <a:lstStyle/>
          <a:p>
            <a:r>
              <a:rPr lang="fr-FR" dirty="0"/>
              <a:t>SÉANCE 1</a:t>
            </a:r>
          </a:p>
        </p:txBody>
      </p:sp>
      <p:cxnSp>
        <p:nvCxnSpPr>
          <p:cNvPr id="2" name="Connecteur droit 1">
            <a:extLst>
              <a:ext uri="{FF2B5EF4-FFF2-40B4-BE49-F238E27FC236}">
                <a16:creationId xmlns:a16="http://schemas.microsoft.com/office/drawing/2014/main" id="{1C96C47C-BBD2-F2F9-14BB-42AAED496B9F}"/>
              </a:ext>
            </a:extLst>
          </p:cNvPr>
          <p:cNvCxnSpPr>
            <a:cxnSpLocks/>
          </p:cNvCxnSpPr>
          <p:nvPr userDrawn="1"/>
        </p:nvCxnSpPr>
        <p:spPr>
          <a:xfrm flipH="1" flipV="1">
            <a:off x="3017519" y="944380"/>
            <a:ext cx="1" cy="5675876"/>
          </a:xfrm>
          <a:prstGeom prst="line">
            <a:avLst/>
          </a:prstGeom>
          <a:ln w="9525">
            <a:solidFill>
              <a:srgbClr val="6BA8B5"/>
            </a:solidFill>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5E63CEE8-9D85-A258-B15D-3F5C4C8D429B}"/>
              </a:ext>
            </a:extLst>
          </p:cNvPr>
          <p:cNvSpPr txBox="1"/>
          <p:nvPr userDrawn="1"/>
        </p:nvSpPr>
        <p:spPr>
          <a:xfrm>
            <a:off x="274321" y="2551837"/>
            <a:ext cx="2743200" cy="2308324"/>
          </a:xfrm>
          <a:prstGeom prst="rect">
            <a:avLst/>
          </a:prstGeom>
          <a:noFill/>
        </p:spPr>
        <p:txBody>
          <a:bodyPr wrap="square">
            <a:spAutoFit/>
          </a:bodyPr>
          <a:lstStyle/>
          <a:p>
            <a:pPr marL="0" indent="0">
              <a:buNone/>
            </a:pPr>
            <a:r>
              <a:rPr lang="fr-FR" sz="1800" b="0" dirty="0">
                <a:solidFill>
                  <a:schemeClr val="tx1">
                    <a:alpha val="20000"/>
                  </a:schemeClr>
                </a:solidFill>
                <a:latin typeface="Century Gothic" panose="020B0502020202020204" pitchFamily="34" charset="0"/>
              </a:rPr>
              <a:t>Le contexte de la fin du XVIII</a:t>
            </a:r>
            <a:r>
              <a:rPr lang="fr-FR" sz="1800" b="0" baseline="30000" dirty="0">
                <a:solidFill>
                  <a:schemeClr val="tx1">
                    <a:alpha val="20000"/>
                  </a:schemeClr>
                </a:solidFill>
                <a:latin typeface="Century Gothic" panose="020B0502020202020204" pitchFamily="34" charset="0"/>
              </a:rPr>
              <a:t>ème</a:t>
            </a:r>
            <a:r>
              <a:rPr lang="fr-FR" sz="1800" b="0" baseline="0" dirty="0">
                <a:solidFill>
                  <a:schemeClr val="tx1">
                    <a:alpha val="20000"/>
                  </a:schemeClr>
                </a:solidFill>
                <a:latin typeface="Century Gothic" panose="020B0502020202020204" pitchFamily="34" charset="0"/>
              </a:rPr>
              <a:t> siècle</a:t>
            </a:r>
          </a:p>
          <a:p>
            <a:pPr marL="0" indent="0">
              <a:buNone/>
            </a:pPr>
            <a:endParaRPr lang="fr-FR" sz="1800" b="0" baseline="0" dirty="0">
              <a:solidFill>
                <a:schemeClr val="tx1"/>
              </a:solidFill>
              <a:latin typeface="Century Gothic" panose="020B0502020202020204" pitchFamily="34" charset="0"/>
            </a:endParaRPr>
          </a:p>
          <a:p>
            <a:pPr marL="0" indent="0">
              <a:buNone/>
            </a:pPr>
            <a:r>
              <a:rPr lang="fr-FR" sz="1800" b="0" baseline="0" dirty="0">
                <a:solidFill>
                  <a:schemeClr val="tx1">
                    <a:alpha val="20000"/>
                  </a:schemeClr>
                </a:solidFill>
                <a:latin typeface="Century Gothic" panose="020B0502020202020204" pitchFamily="34" charset="0"/>
              </a:rPr>
              <a:t>A. Adam Smith</a:t>
            </a:r>
          </a:p>
          <a:p>
            <a:pPr marL="457200" indent="-457200">
              <a:buAutoNum type="alphaUcPeriod"/>
            </a:pPr>
            <a:endParaRPr lang="fr-FR" sz="1800" b="0" baseline="0" dirty="0">
              <a:solidFill>
                <a:schemeClr val="tx1"/>
              </a:solidFill>
              <a:latin typeface="Century Gothic" panose="020B0502020202020204" pitchFamily="34" charset="0"/>
            </a:endParaRPr>
          </a:p>
          <a:p>
            <a:pPr marL="0" indent="0">
              <a:buFont typeface="+mj-lt"/>
              <a:buNone/>
            </a:pPr>
            <a:r>
              <a:rPr lang="fr-FR" sz="1800" b="1" baseline="0" dirty="0">
                <a:solidFill>
                  <a:schemeClr val="tx1"/>
                </a:solidFill>
                <a:latin typeface="Century Gothic" panose="020B0502020202020204" pitchFamily="34" charset="0"/>
              </a:rPr>
              <a:t>B. David Ricardo </a:t>
            </a:r>
          </a:p>
          <a:p>
            <a:pPr marL="457200" indent="-457200">
              <a:buAutoNum type="alphaUcPeriod"/>
            </a:pPr>
            <a:endParaRPr lang="fr-FR" sz="1800" b="0" baseline="0" dirty="0">
              <a:solidFill>
                <a:schemeClr val="tx1">
                  <a:alpha val="20000"/>
                </a:schemeClr>
              </a:solidFill>
              <a:latin typeface="Century Gothic" panose="020B0502020202020204" pitchFamily="34" charset="0"/>
            </a:endParaRPr>
          </a:p>
          <a:p>
            <a:pPr marL="0" indent="0">
              <a:buNone/>
            </a:pPr>
            <a:r>
              <a:rPr lang="fr-FR" sz="1800" b="0" baseline="0" dirty="0">
                <a:solidFill>
                  <a:schemeClr val="tx1">
                    <a:alpha val="20000"/>
                  </a:schemeClr>
                </a:solidFill>
                <a:latin typeface="Century Gothic" panose="020B0502020202020204" pitchFamily="34" charset="0"/>
              </a:rPr>
              <a:t>C. Karl Marx </a:t>
            </a:r>
          </a:p>
        </p:txBody>
      </p:sp>
    </p:spTree>
    <p:extLst>
      <p:ext uri="{BB962C8B-B14F-4D97-AF65-F5344CB8AC3E}">
        <p14:creationId xmlns:p14="http://schemas.microsoft.com/office/powerpoint/2010/main" val="25814331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_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r-FR" dirty="0"/>
              <a:t>03/09/2026</a:t>
            </a:r>
          </a:p>
        </p:txBody>
      </p:sp>
      <p:sp>
        <p:nvSpPr>
          <p:cNvPr id="5" name="Slide Number Placeholder 4"/>
          <p:cNvSpPr>
            <a:spLocks noGrp="1"/>
          </p:cNvSpPr>
          <p:nvPr>
            <p:ph type="sldNum" sz="quarter" idx="12"/>
          </p:nvPr>
        </p:nvSpPr>
        <p:spPr/>
        <p:txBody>
          <a:bodyPr/>
          <a:lstStyle/>
          <a:p>
            <a:r>
              <a:rPr lang="fr-FR" dirty="0"/>
              <a:t>SÉANCE 1</a:t>
            </a:r>
          </a:p>
        </p:txBody>
      </p:sp>
      <p:cxnSp>
        <p:nvCxnSpPr>
          <p:cNvPr id="2" name="Connecteur droit 1">
            <a:extLst>
              <a:ext uri="{FF2B5EF4-FFF2-40B4-BE49-F238E27FC236}">
                <a16:creationId xmlns:a16="http://schemas.microsoft.com/office/drawing/2014/main" id="{1C96C47C-BBD2-F2F9-14BB-42AAED496B9F}"/>
              </a:ext>
            </a:extLst>
          </p:cNvPr>
          <p:cNvCxnSpPr>
            <a:cxnSpLocks/>
          </p:cNvCxnSpPr>
          <p:nvPr userDrawn="1"/>
        </p:nvCxnSpPr>
        <p:spPr>
          <a:xfrm flipH="1" flipV="1">
            <a:off x="3017519" y="944380"/>
            <a:ext cx="1" cy="5675876"/>
          </a:xfrm>
          <a:prstGeom prst="line">
            <a:avLst/>
          </a:prstGeom>
          <a:ln w="9525">
            <a:solidFill>
              <a:srgbClr val="6BA8B5"/>
            </a:solidFill>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5E63CEE8-9D85-A258-B15D-3F5C4C8D429B}"/>
              </a:ext>
            </a:extLst>
          </p:cNvPr>
          <p:cNvSpPr txBox="1"/>
          <p:nvPr userDrawn="1"/>
        </p:nvSpPr>
        <p:spPr>
          <a:xfrm>
            <a:off x="274321" y="2551837"/>
            <a:ext cx="2743200" cy="2308324"/>
          </a:xfrm>
          <a:prstGeom prst="rect">
            <a:avLst/>
          </a:prstGeom>
          <a:noFill/>
        </p:spPr>
        <p:txBody>
          <a:bodyPr wrap="square">
            <a:spAutoFit/>
          </a:bodyPr>
          <a:lstStyle/>
          <a:p>
            <a:pPr marL="0" indent="0">
              <a:buNone/>
            </a:pPr>
            <a:r>
              <a:rPr lang="fr-FR" sz="1800" b="0" dirty="0">
                <a:solidFill>
                  <a:schemeClr val="tx1">
                    <a:alpha val="20000"/>
                  </a:schemeClr>
                </a:solidFill>
                <a:latin typeface="Century Gothic" panose="020B0502020202020204" pitchFamily="34" charset="0"/>
              </a:rPr>
              <a:t>Le contexte de la fin du XVIII</a:t>
            </a:r>
            <a:r>
              <a:rPr lang="fr-FR" sz="1800" b="0" baseline="30000" dirty="0">
                <a:solidFill>
                  <a:schemeClr val="tx1">
                    <a:alpha val="20000"/>
                  </a:schemeClr>
                </a:solidFill>
                <a:latin typeface="Century Gothic" panose="020B0502020202020204" pitchFamily="34" charset="0"/>
              </a:rPr>
              <a:t>ème</a:t>
            </a:r>
            <a:r>
              <a:rPr lang="fr-FR" sz="1800" b="0" baseline="0" dirty="0">
                <a:solidFill>
                  <a:schemeClr val="tx1">
                    <a:alpha val="20000"/>
                  </a:schemeClr>
                </a:solidFill>
                <a:latin typeface="Century Gothic" panose="020B0502020202020204" pitchFamily="34" charset="0"/>
              </a:rPr>
              <a:t> siècle</a:t>
            </a:r>
          </a:p>
          <a:p>
            <a:pPr marL="0" indent="0">
              <a:buNone/>
            </a:pPr>
            <a:endParaRPr lang="fr-FR" sz="1800" b="0" baseline="0" dirty="0">
              <a:solidFill>
                <a:schemeClr val="tx1"/>
              </a:solidFill>
              <a:latin typeface="Century Gothic" panose="020B0502020202020204" pitchFamily="34" charset="0"/>
            </a:endParaRPr>
          </a:p>
          <a:p>
            <a:pPr marL="0" indent="0">
              <a:buNone/>
            </a:pPr>
            <a:r>
              <a:rPr lang="fr-FR" sz="1800" b="0" baseline="0" dirty="0">
                <a:solidFill>
                  <a:schemeClr val="tx1">
                    <a:alpha val="20000"/>
                  </a:schemeClr>
                </a:solidFill>
                <a:latin typeface="Century Gothic" panose="020B0502020202020204" pitchFamily="34" charset="0"/>
              </a:rPr>
              <a:t>A. Adam Smith</a:t>
            </a:r>
          </a:p>
          <a:p>
            <a:pPr marL="457200" indent="-457200">
              <a:buAutoNum type="alphaUcPeriod"/>
            </a:pPr>
            <a:endParaRPr lang="fr-FR" sz="1800" b="0" baseline="0" dirty="0">
              <a:solidFill>
                <a:schemeClr val="tx1"/>
              </a:solidFill>
              <a:latin typeface="Century Gothic" panose="020B0502020202020204" pitchFamily="34" charset="0"/>
            </a:endParaRPr>
          </a:p>
          <a:p>
            <a:pPr marL="0" indent="0">
              <a:buFont typeface="+mj-lt"/>
              <a:buNone/>
            </a:pPr>
            <a:r>
              <a:rPr lang="fr-FR" sz="1800" b="0" baseline="0" dirty="0">
                <a:solidFill>
                  <a:schemeClr val="tx1">
                    <a:alpha val="20000"/>
                  </a:schemeClr>
                </a:solidFill>
                <a:latin typeface="Century Gothic" panose="020B0502020202020204" pitchFamily="34" charset="0"/>
              </a:rPr>
              <a:t>B. David Ricardo </a:t>
            </a:r>
          </a:p>
          <a:p>
            <a:pPr marL="457200" indent="-457200">
              <a:buAutoNum type="alphaUcPeriod"/>
            </a:pPr>
            <a:endParaRPr lang="fr-FR" sz="1800" b="0" baseline="0" dirty="0">
              <a:solidFill>
                <a:schemeClr val="tx1">
                  <a:alpha val="20000"/>
                </a:schemeClr>
              </a:solidFill>
              <a:latin typeface="Century Gothic" panose="020B0502020202020204" pitchFamily="34" charset="0"/>
            </a:endParaRPr>
          </a:p>
          <a:p>
            <a:pPr marL="0" indent="0">
              <a:buNone/>
            </a:pPr>
            <a:r>
              <a:rPr lang="fr-FR" sz="1800" b="1" baseline="0" dirty="0">
                <a:solidFill>
                  <a:schemeClr val="tx1"/>
                </a:solidFill>
                <a:latin typeface="Century Gothic" panose="020B0502020202020204" pitchFamily="34" charset="0"/>
              </a:rPr>
              <a:t>C. Karl Marx </a:t>
            </a:r>
          </a:p>
        </p:txBody>
      </p:sp>
    </p:spTree>
    <p:extLst>
      <p:ext uri="{BB962C8B-B14F-4D97-AF65-F5344CB8AC3E}">
        <p14:creationId xmlns:p14="http://schemas.microsoft.com/office/powerpoint/2010/main" val="16466822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6_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r-FR" dirty="0"/>
              <a:t>10/09/2026</a:t>
            </a:r>
          </a:p>
        </p:txBody>
      </p:sp>
      <p:sp>
        <p:nvSpPr>
          <p:cNvPr id="5" name="Slide Number Placeholder 4"/>
          <p:cNvSpPr>
            <a:spLocks noGrp="1"/>
          </p:cNvSpPr>
          <p:nvPr>
            <p:ph type="sldNum" sz="quarter" idx="12"/>
          </p:nvPr>
        </p:nvSpPr>
        <p:spPr/>
        <p:txBody>
          <a:bodyPr/>
          <a:lstStyle/>
          <a:p>
            <a:r>
              <a:rPr lang="fr-FR" dirty="0"/>
              <a:t>SÉANCE 1</a:t>
            </a:r>
          </a:p>
        </p:txBody>
      </p:sp>
      <p:cxnSp>
        <p:nvCxnSpPr>
          <p:cNvPr id="2" name="Connecteur droit 1">
            <a:extLst>
              <a:ext uri="{FF2B5EF4-FFF2-40B4-BE49-F238E27FC236}">
                <a16:creationId xmlns:a16="http://schemas.microsoft.com/office/drawing/2014/main" id="{1C96C47C-BBD2-F2F9-14BB-42AAED496B9F}"/>
              </a:ext>
            </a:extLst>
          </p:cNvPr>
          <p:cNvCxnSpPr>
            <a:cxnSpLocks/>
          </p:cNvCxnSpPr>
          <p:nvPr userDrawn="1"/>
        </p:nvCxnSpPr>
        <p:spPr>
          <a:xfrm flipH="1" flipV="1">
            <a:off x="3017519" y="944380"/>
            <a:ext cx="1" cy="5675876"/>
          </a:xfrm>
          <a:prstGeom prst="line">
            <a:avLst/>
          </a:prstGeom>
          <a:ln w="9525">
            <a:solidFill>
              <a:srgbClr val="6BA8B5"/>
            </a:solidFill>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5E63CEE8-9D85-A258-B15D-3F5C4C8D429B}"/>
              </a:ext>
            </a:extLst>
          </p:cNvPr>
          <p:cNvSpPr txBox="1"/>
          <p:nvPr userDrawn="1"/>
        </p:nvSpPr>
        <p:spPr>
          <a:xfrm>
            <a:off x="274320" y="1797159"/>
            <a:ext cx="2743200" cy="3970318"/>
          </a:xfrm>
          <a:prstGeom prst="rect">
            <a:avLst/>
          </a:prstGeom>
          <a:noFill/>
        </p:spPr>
        <p:txBody>
          <a:bodyPr wrap="square">
            <a:spAutoFit/>
          </a:bodyPr>
          <a:lstStyle/>
          <a:p>
            <a:pPr marL="0" indent="0">
              <a:buNone/>
            </a:pPr>
            <a:endParaRPr lang="fr-FR" sz="1800" b="0" baseline="0" dirty="0">
              <a:solidFill>
                <a:schemeClr val="tx1"/>
              </a:solidFill>
              <a:latin typeface="Century Gothic" panose="020B0502020202020204" pitchFamily="34" charset="0"/>
            </a:endParaRPr>
          </a:p>
          <a:p>
            <a:pPr marL="342900" indent="-342900">
              <a:buAutoNum type="alphaUcPeriod"/>
            </a:pPr>
            <a:r>
              <a:rPr lang="fr-FR" sz="1800" b="1" baseline="0" dirty="0">
                <a:solidFill>
                  <a:schemeClr val="tx1"/>
                </a:solidFill>
                <a:latin typeface="Century Gothic" panose="020B0502020202020204" pitchFamily="34" charset="0"/>
              </a:rPr>
              <a:t>Adam Smith</a:t>
            </a:r>
          </a:p>
          <a:p>
            <a:pPr marL="342900" indent="-342900">
              <a:buAutoNum type="alphaUcPeriod"/>
            </a:pPr>
            <a:endParaRPr lang="fr-FR" sz="1800" b="0" baseline="0" dirty="0">
              <a:solidFill>
                <a:schemeClr val="tx1"/>
              </a:solidFill>
              <a:latin typeface="Century Gothic" panose="020B0502020202020204" pitchFamily="34" charset="0"/>
            </a:endParaRPr>
          </a:p>
          <a:p>
            <a:pPr marL="0" indent="0">
              <a:buNone/>
            </a:pPr>
            <a:r>
              <a:rPr lang="fr-FR" sz="1800" b="1" baseline="0" dirty="0">
                <a:solidFill>
                  <a:schemeClr val="tx1"/>
                </a:solidFill>
                <a:latin typeface="Century Gothic" panose="020B0502020202020204" pitchFamily="34" charset="0"/>
              </a:rPr>
              <a:t>Présentation</a:t>
            </a:r>
          </a:p>
          <a:p>
            <a:pPr marL="342900" indent="-342900">
              <a:buAutoNum type="alphaUcPeriod"/>
            </a:pPr>
            <a:endParaRPr lang="fr-FR" sz="1800" b="0" baseline="0" dirty="0">
              <a:solidFill>
                <a:schemeClr val="tx1"/>
              </a:solidFill>
              <a:latin typeface="Century Gothic" panose="020B0502020202020204" pitchFamily="34" charset="0"/>
            </a:endParaRPr>
          </a:p>
          <a:p>
            <a:pPr marL="342900" indent="-342900">
              <a:buAutoNum type="arabicPeriod"/>
            </a:pPr>
            <a:r>
              <a:rPr lang="fr-FR" sz="1800" b="0" baseline="0" dirty="0">
                <a:solidFill>
                  <a:schemeClr val="tx1">
                    <a:alpha val="20000"/>
                  </a:schemeClr>
                </a:solidFill>
                <a:latin typeface="Century Gothic" panose="020B0502020202020204" pitchFamily="34" charset="0"/>
              </a:rPr>
              <a:t>Le libéralisme comme philosophie sociale</a:t>
            </a:r>
          </a:p>
          <a:p>
            <a:pPr marL="342900" indent="-342900">
              <a:buAutoNum type="arabicPeriod"/>
            </a:pPr>
            <a:r>
              <a:rPr lang="fr-FR" sz="1800" b="0" baseline="0" dirty="0">
                <a:solidFill>
                  <a:schemeClr val="tx1">
                    <a:alpha val="20000"/>
                  </a:schemeClr>
                </a:solidFill>
                <a:latin typeface="Century Gothic" panose="020B0502020202020204" pitchFamily="34" charset="0"/>
              </a:rPr>
              <a:t>La division sociale du travail</a:t>
            </a:r>
          </a:p>
          <a:p>
            <a:pPr marL="342900" indent="-342900">
              <a:buAutoNum type="arabicPeriod"/>
            </a:pPr>
            <a:r>
              <a:rPr lang="fr-FR" sz="1800" b="0" baseline="0" dirty="0">
                <a:solidFill>
                  <a:schemeClr val="tx1">
                    <a:alpha val="20000"/>
                  </a:schemeClr>
                </a:solidFill>
                <a:latin typeface="Century Gothic" panose="020B0502020202020204" pitchFamily="34" charset="0"/>
              </a:rPr>
              <a:t>Les fondements du libéralisme </a:t>
            </a:r>
          </a:p>
          <a:p>
            <a:pPr marL="0" indent="0">
              <a:buNone/>
            </a:pPr>
            <a:endParaRPr lang="fr-FR" sz="1800" b="1" baseline="0" dirty="0">
              <a:solidFill>
                <a:schemeClr val="tx1"/>
              </a:solidFill>
              <a:latin typeface="Century Gothic" panose="020B0502020202020204" pitchFamily="34" charset="0"/>
            </a:endParaRPr>
          </a:p>
          <a:p>
            <a:pPr marL="0" indent="0">
              <a:buNone/>
            </a:pPr>
            <a:endParaRPr lang="fr-FR" sz="1800" b="1" baseline="0"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26836735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7_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r-FR" dirty="0"/>
              <a:t>10/09/2026</a:t>
            </a:r>
          </a:p>
        </p:txBody>
      </p:sp>
      <p:sp>
        <p:nvSpPr>
          <p:cNvPr id="5" name="Slide Number Placeholder 4"/>
          <p:cNvSpPr>
            <a:spLocks noGrp="1"/>
          </p:cNvSpPr>
          <p:nvPr>
            <p:ph type="sldNum" sz="quarter" idx="12"/>
          </p:nvPr>
        </p:nvSpPr>
        <p:spPr/>
        <p:txBody>
          <a:bodyPr/>
          <a:lstStyle/>
          <a:p>
            <a:r>
              <a:rPr lang="fr-FR" dirty="0"/>
              <a:t>SÉANCE 1</a:t>
            </a:r>
          </a:p>
        </p:txBody>
      </p:sp>
      <p:cxnSp>
        <p:nvCxnSpPr>
          <p:cNvPr id="2" name="Connecteur droit 1">
            <a:extLst>
              <a:ext uri="{FF2B5EF4-FFF2-40B4-BE49-F238E27FC236}">
                <a16:creationId xmlns:a16="http://schemas.microsoft.com/office/drawing/2014/main" id="{1C96C47C-BBD2-F2F9-14BB-42AAED496B9F}"/>
              </a:ext>
            </a:extLst>
          </p:cNvPr>
          <p:cNvCxnSpPr>
            <a:cxnSpLocks/>
          </p:cNvCxnSpPr>
          <p:nvPr userDrawn="1"/>
        </p:nvCxnSpPr>
        <p:spPr>
          <a:xfrm flipH="1" flipV="1">
            <a:off x="3017519" y="944380"/>
            <a:ext cx="1" cy="5675876"/>
          </a:xfrm>
          <a:prstGeom prst="line">
            <a:avLst/>
          </a:prstGeom>
          <a:ln w="9525">
            <a:solidFill>
              <a:srgbClr val="6BA8B5"/>
            </a:solidFill>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5E63CEE8-9D85-A258-B15D-3F5C4C8D429B}"/>
              </a:ext>
            </a:extLst>
          </p:cNvPr>
          <p:cNvSpPr txBox="1"/>
          <p:nvPr userDrawn="1"/>
        </p:nvSpPr>
        <p:spPr>
          <a:xfrm>
            <a:off x="274320" y="1797159"/>
            <a:ext cx="2743200" cy="3970318"/>
          </a:xfrm>
          <a:prstGeom prst="rect">
            <a:avLst/>
          </a:prstGeom>
          <a:noFill/>
        </p:spPr>
        <p:txBody>
          <a:bodyPr wrap="square">
            <a:spAutoFit/>
          </a:bodyPr>
          <a:lstStyle/>
          <a:p>
            <a:pPr marL="0" indent="0">
              <a:buNone/>
            </a:pPr>
            <a:endParaRPr lang="fr-FR" sz="1800" b="0" baseline="0" dirty="0">
              <a:solidFill>
                <a:schemeClr val="tx1"/>
              </a:solidFill>
              <a:latin typeface="Century Gothic" panose="020B0502020202020204" pitchFamily="34" charset="0"/>
            </a:endParaRPr>
          </a:p>
          <a:p>
            <a:pPr marL="342900" indent="-342900">
              <a:buAutoNum type="alphaUcPeriod"/>
            </a:pPr>
            <a:r>
              <a:rPr lang="fr-FR" sz="1800" b="0" baseline="0" dirty="0">
                <a:solidFill>
                  <a:schemeClr val="tx1"/>
                </a:solidFill>
                <a:latin typeface="Century Gothic" panose="020B0502020202020204" pitchFamily="34" charset="0"/>
              </a:rPr>
              <a:t>Adam Smith</a:t>
            </a:r>
          </a:p>
          <a:p>
            <a:pPr marL="342900" indent="-342900">
              <a:buAutoNum type="alphaUcPeriod"/>
            </a:pPr>
            <a:endParaRPr lang="fr-FR" sz="1800" b="0" baseline="0" dirty="0">
              <a:solidFill>
                <a:schemeClr val="tx1"/>
              </a:solidFill>
              <a:latin typeface="Century Gothic" panose="020B0502020202020204" pitchFamily="34" charset="0"/>
            </a:endParaRPr>
          </a:p>
          <a:p>
            <a:pPr marL="0" indent="0">
              <a:buNone/>
            </a:pPr>
            <a:r>
              <a:rPr lang="fr-FR" sz="1800" b="0" baseline="0" dirty="0">
                <a:solidFill>
                  <a:schemeClr val="tx1">
                    <a:alpha val="20000"/>
                  </a:schemeClr>
                </a:solidFill>
                <a:latin typeface="Century Gothic" panose="020B0502020202020204" pitchFamily="34" charset="0"/>
              </a:rPr>
              <a:t>Présentation</a:t>
            </a:r>
          </a:p>
          <a:p>
            <a:pPr marL="342900" indent="-342900">
              <a:buAutoNum type="alphaUcPeriod"/>
            </a:pPr>
            <a:endParaRPr lang="fr-FR" sz="1800" b="0" baseline="0" dirty="0">
              <a:solidFill>
                <a:schemeClr val="tx1"/>
              </a:solidFill>
              <a:latin typeface="Century Gothic" panose="020B0502020202020204" pitchFamily="34" charset="0"/>
            </a:endParaRPr>
          </a:p>
          <a:p>
            <a:pPr marL="342900" indent="-342900">
              <a:buAutoNum type="arabicPeriod"/>
            </a:pPr>
            <a:r>
              <a:rPr lang="fr-FR" sz="1800" b="1" baseline="0" dirty="0">
                <a:solidFill>
                  <a:schemeClr val="tx1"/>
                </a:solidFill>
                <a:latin typeface="Century Gothic" panose="020B0502020202020204" pitchFamily="34" charset="0"/>
              </a:rPr>
              <a:t>Le libéralisme comme philosophie sociale</a:t>
            </a:r>
          </a:p>
          <a:p>
            <a:pPr marL="342900" indent="-342900">
              <a:buAutoNum type="arabicPeriod"/>
            </a:pPr>
            <a:r>
              <a:rPr lang="fr-FR" sz="1800" b="0" baseline="0" dirty="0">
                <a:solidFill>
                  <a:schemeClr val="tx1">
                    <a:alpha val="20000"/>
                  </a:schemeClr>
                </a:solidFill>
                <a:latin typeface="Century Gothic" panose="020B0502020202020204" pitchFamily="34" charset="0"/>
              </a:rPr>
              <a:t>La division sociale du travail</a:t>
            </a:r>
          </a:p>
          <a:p>
            <a:pPr marL="342900" indent="-342900">
              <a:buAutoNum type="arabicPeriod"/>
            </a:pPr>
            <a:r>
              <a:rPr lang="fr-FR" sz="1800" b="0" baseline="0" dirty="0">
                <a:solidFill>
                  <a:schemeClr val="tx1">
                    <a:alpha val="20000"/>
                  </a:schemeClr>
                </a:solidFill>
                <a:latin typeface="Century Gothic" panose="020B0502020202020204" pitchFamily="34" charset="0"/>
              </a:rPr>
              <a:t>Les fondements du libéralisme </a:t>
            </a:r>
          </a:p>
          <a:p>
            <a:pPr marL="0" indent="0">
              <a:buNone/>
            </a:pPr>
            <a:endParaRPr lang="fr-FR" sz="1800" b="1" baseline="0" dirty="0">
              <a:solidFill>
                <a:schemeClr val="tx1"/>
              </a:solidFill>
              <a:latin typeface="Century Gothic" panose="020B0502020202020204" pitchFamily="34" charset="0"/>
            </a:endParaRPr>
          </a:p>
          <a:p>
            <a:pPr marL="0" indent="0">
              <a:buNone/>
            </a:pPr>
            <a:endParaRPr lang="fr-FR" sz="1800" b="1" baseline="0"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32643528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8_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r-FR" dirty="0"/>
              <a:t>10/09/2026</a:t>
            </a:r>
          </a:p>
        </p:txBody>
      </p:sp>
      <p:sp>
        <p:nvSpPr>
          <p:cNvPr id="5" name="Slide Number Placeholder 4"/>
          <p:cNvSpPr>
            <a:spLocks noGrp="1"/>
          </p:cNvSpPr>
          <p:nvPr>
            <p:ph type="sldNum" sz="quarter" idx="12"/>
          </p:nvPr>
        </p:nvSpPr>
        <p:spPr/>
        <p:txBody>
          <a:bodyPr/>
          <a:lstStyle/>
          <a:p>
            <a:r>
              <a:rPr lang="fr-FR" dirty="0"/>
              <a:t>SÉANCE 1</a:t>
            </a:r>
          </a:p>
        </p:txBody>
      </p:sp>
      <p:cxnSp>
        <p:nvCxnSpPr>
          <p:cNvPr id="2" name="Connecteur droit 1">
            <a:extLst>
              <a:ext uri="{FF2B5EF4-FFF2-40B4-BE49-F238E27FC236}">
                <a16:creationId xmlns:a16="http://schemas.microsoft.com/office/drawing/2014/main" id="{1C96C47C-BBD2-F2F9-14BB-42AAED496B9F}"/>
              </a:ext>
            </a:extLst>
          </p:cNvPr>
          <p:cNvCxnSpPr>
            <a:cxnSpLocks/>
          </p:cNvCxnSpPr>
          <p:nvPr userDrawn="1"/>
        </p:nvCxnSpPr>
        <p:spPr>
          <a:xfrm flipH="1" flipV="1">
            <a:off x="3017519" y="944380"/>
            <a:ext cx="1" cy="5675876"/>
          </a:xfrm>
          <a:prstGeom prst="line">
            <a:avLst/>
          </a:prstGeom>
          <a:ln w="9525">
            <a:solidFill>
              <a:srgbClr val="6BA8B5"/>
            </a:solidFill>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5E63CEE8-9D85-A258-B15D-3F5C4C8D429B}"/>
              </a:ext>
            </a:extLst>
          </p:cNvPr>
          <p:cNvSpPr txBox="1"/>
          <p:nvPr userDrawn="1"/>
        </p:nvSpPr>
        <p:spPr>
          <a:xfrm>
            <a:off x="274320" y="1797159"/>
            <a:ext cx="2743200" cy="3970318"/>
          </a:xfrm>
          <a:prstGeom prst="rect">
            <a:avLst/>
          </a:prstGeom>
          <a:noFill/>
        </p:spPr>
        <p:txBody>
          <a:bodyPr wrap="square">
            <a:spAutoFit/>
          </a:bodyPr>
          <a:lstStyle/>
          <a:p>
            <a:pPr marL="0" indent="0">
              <a:buNone/>
            </a:pPr>
            <a:endParaRPr lang="fr-FR" sz="1800" b="0" baseline="0" dirty="0">
              <a:solidFill>
                <a:schemeClr val="tx1"/>
              </a:solidFill>
              <a:latin typeface="Century Gothic" panose="020B0502020202020204" pitchFamily="34" charset="0"/>
            </a:endParaRPr>
          </a:p>
          <a:p>
            <a:pPr marL="342900" indent="-342900">
              <a:buAutoNum type="alphaUcPeriod"/>
            </a:pPr>
            <a:r>
              <a:rPr lang="fr-FR" sz="1800" b="0" baseline="0" dirty="0">
                <a:solidFill>
                  <a:schemeClr val="tx1"/>
                </a:solidFill>
                <a:latin typeface="Century Gothic" panose="020B0502020202020204" pitchFamily="34" charset="0"/>
              </a:rPr>
              <a:t>Adam Smith</a:t>
            </a:r>
          </a:p>
          <a:p>
            <a:pPr marL="342900" indent="-342900">
              <a:buAutoNum type="alphaUcPeriod"/>
            </a:pPr>
            <a:endParaRPr lang="fr-FR" sz="1800" b="0" baseline="0" dirty="0">
              <a:solidFill>
                <a:schemeClr val="tx1">
                  <a:alpha val="20000"/>
                </a:schemeClr>
              </a:solidFill>
              <a:latin typeface="Century Gothic" panose="020B0502020202020204" pitchFamily="34" charset="0"/>
            </a:endParaRPr>
          </a:p>
          <a:p>
            <a:pPr marL="0" indent="0">
              <a:buNone/>
            </a:pPr>
            <a:r>
              <a:rPr lang="fr-FR" sz="1800" b="0" baseline="0" dirty="0">
                <a:solidFill>
                  <a:schemeClr val="tx1">
                    <a:alpha val="20000"/>
                  </a:schemeClr>
                </a:solidFill>
                <a:latin typeface="Century Gothic" panose="020B0502020202020204" pitchFamily="34" charset="0"/>
              </a:rPr>
              <a:t>Présentation</a:t>
            </a:r>
          </a:p>
          <a:p>
            <a:pPr marL="342900" indent="-342900">
              <a:buAutoNum type="alphaUcPeriod"/>
            </a:pPr>
            <a:endParaRPr lang="fr-FR" sz="1800" b="0" baseline="0" dirty="0">
              <a:solidFill>
                <a:schemeClr val="tx1">
                  <a:alpha val="20000"/>
                </a:schemeClr>
              </a:solidFill>
              <a:latin typeface="Century Gothic" panose="020B0502020202020204" pitchFamily="34" charset="0"/>
            </a:endParaRPr>
          </a:p>
          <a:p>
            <a:pPr marL="342900" indent="-342900">
              <a:buAutoNum type="arabicPeriod"/>
            </a:pPr>
            <a:r>
              <a:rPr lang="fr-FR" sz="1800" b="0" baseline="0" dirty="0">
                <a:solidFill>
                  <a:schemeClr val="tx1">
                    <a:alpha val="20000"/>
                  </a:schemeClr>
                </a:solidFill>
                <a:latin typeface="Century Gothic" panose="020B0502020202020204" pitchFamily="34" charset="0"/>
              </a:rPr>
              <a:t>Le libéralisme comme philosophie sociale</a:t>
            </a:r>
          </a:p>
          <a:p>
            <a:pPr marL="342900" indent="-342900">
              <a:buAutoNum type="arabicPeriod"/>
            </a:pPr>
            <a:r>
              <a:rPr lang="fr-FR" sz="1800" b="1" baseline="0" dirty="0">
                <a:solidFill>
                  <a:schemeClr val="tx1"/>
                </a:solidFill>
                <a:latin typeface="Century Gothic" panose="020B0502020202020204" pitchFamily="34" charset="0"/>
              </a:rPr>
              <a:t>La division sociale du travail</a:t>
            </a:r>
          </a:p>
          <a:p>
            <a:pPr marL="342900" indent="-342900">
              <a:buAutoNum type="arabicPeriod"/>
            </a:pPr>
            <a:r>
              <a:rPr lang="fr-FR" sz="1800" b="0" baseline="0" dirty="0">
                <a:solidFill>
                  <a:schemeClr val="tx1">
                    <a:alpha val="20000"/>
                  </a:schemeClr>
                </a:solidFill>
                <a:latin typeface="Century Gothic" panose="020B0502020202020204" pitchFamily="34" charset="0"/>
              </a:rPr>
              <a:t>Les fondements du libéralisme </a:t>
            </a:r>
          </a:p>
          <a:p>
            <a:pPr marL="0" indent="0">
              <a:buNone/>
            </a:pPr>
            <a:endParaRPr lang="fr-FR" sz="1800" b="1" baseline="0" dirty="0">
              <a:solidFill>
                <a:schemeClr val="tx1"/>
              </a:solidFill>
              <a:latin typeface="Century Gothic" panose="020B0502020202020204" pitchFamily="34" charset="0"/>
            </a:endParaRPr>
          </a:p>
          <a:p>
            <a:pPr marL="0" indent="0">
              <a:buNone/>
            </a:pPr>
            <a:endParaRPr lang="fr-FR" sz="1800" b="1" baseline="0"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369709124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9_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r-FR" dirty="0"/>
              <a:t>10/09/2026</a:t>
            </a:r>
          </a:p>
        </p:txBody>
      </p:sp>
      <p:sp>
        <p:nvSpPr>
          <p:cNvPr id="5" name="Slide Number Placeholder 4"/>
          <p:cNvSpPr>
            <a:spLocks noGrp="1"/>
          </p:cNvSpPr>
          <p:nvPr>
            <p:ph type="sldNum" sz="quarter" idx="12"/>
          </p:nvPr>
        </p:nvSpPr>
        <p:spPr/>
        <p:txBody>
          <a:bodyPr/>
          <a:lstStyle/>
          <a:p>
            <a:r>
              <a:rPr lang="fr-FR" dirty="0"/>
              <a:t>SÉANCE 1</a:t>
            </a:r>
          </a:p>
        </p:txBody>
      </p:sp>
      <p:cxnSp>
        <p:nvCxnSpPr>
          <p:cNvPr id="2" name="Connecteur droit 1">
            <a:extLst>
              <a:ext uri="{FF2B5EF4-FFF2-40B4-BE49-F238E27FC236}">
                <a16:creationId xmlns:a16="http://schemas.microsoft.com/office/drawing/2014/main" id="{1C96C47C-BBD2-F2F9-14BB-42AAED496B9F}"/>
              </a:ext>
            </a:extLst>
          </p:cNvPr>
          <p:cNvCxnSpPr>
            <a:cxnSpLocks/>
          </p:cNvCxnSpPr>
          <p:nvPr userDrawn="1"/>
        </p:nvCxnSpPr>
        <p:spPr>
          <a:xfrm flipH="1" flipV="1">
            <a:off x="3017519" y="944380"/>
            <a:ext cx="1" cy="5675876"/>
          </a:xfrm>
          <a:prstGeom prst="line">
            <a:avLst/>
          </a:prstGeom>
          <a:ln w="9525">
            <a:solidFill>
              <a:srgbClr val="6BA8B5"/>
            </a:solidFill>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5E63CEE8-9D85-A258-B15D-3F5C4C8D429B}"/>
              </a:ext>
            </a:extLst>
          </p:cNvPr>
          <p:cNvSpPr txBox="1"/>
          <p:nvPr userDrawn="1"/>
        </p:nvSpPr>
        <p:spPr>
          <a:xfrm>
            <a:off x="274320" y="1797159"/>
            <a:ext cx="2743200" cy="3970318"/>
          </a:xfrm>
          <a:prstGeom prst="rect">
            <a:avLst/>
          </a:prstGeom>
          <a:noFill/>
        </p:spPr>
        <p:txBody>
          <a:bodyPr wrap="square">
            <a:spAutoFit/>
          </a:bodyPr>
          <a:lstStyle/>
          <a:p>
            <a:pPr marL="0" indent="0">
              <a:buNone/>
            </a:pPr>
            <a:endParaRPr lang="fr-FR" sz="1800" b="0" baseline="0" dirty="0">
              <a:solidFill>
                <a:schemeClr val="tx1"/>
              </a:solidFill>
              <a:latin typeface="Century Gothic" panose="020B0502020202020204" pitchFamily="34" charset="0"/>
            </a:endParaRPr>
          </a:p>
          <a:p>
            <a:pPr marL="342900" indent="-342900">
              <a:buAutoNum type="alphaUcPeriod"/>
            </a:pPr>
            <a:r>
              <a:rPr lang="fr-FR" sz="1800" b="0" baseline="0" dirty="0">
                <a:solidFill>
                  <a:schemeClr val="tx1"/>
                </a:solidFill>
                <a:latin typeface="Century Gothic" panose="020B0502020202020204" pitchFamily="34" charset="0"/>
              </a:rPr>
              <a:t>Adam Smith</a:t>
            </a:r>
          </a:p>
          <a:p>
            <a:pPr marL="342900" indent="-342900">
              <a:buAutoNum type="alphaUcPeriod"/>
            </a:pPr>
            <a:endParaRPr lang="fr-FR" sz="1800" b="0" baseline="0" dirty="0">
              <a:solidFill>
                <a:schemeClr val="tx1"/>
              </a:solidFill>
              <a:latin typeface="Century Gothic" panose="020B0502020202020204" pitchFamily="34" charset="0"/>
            </a:endParaRPr>
          </a:p>
          <a:p>
            <a:pPr marL="0" indent="0">
              <a:buNone/>
            </a:pPr>
            <a:r>
              <a:rPr lang="fr-FR" sz="1800" b="0" baseline="0" dirty="0">
                <a:solidFill>
                  <a:schemeClr val="tx1">
                    <a:alpha val="20000"/>
                  </a:schemeClr>
                </a:solidFill>
                <a:latin typeface="Century Gothic" panose="020B0502020202020204" pitchFamily="34" charset="0"/>
              </a:rPr>
              <a:t>Présentation</a:t>
            </a:r>
          </a:p>
          <a:p>
            <a:pPr marL="342900" indent="-342900">
              <a:buAutoNum type="alphaUcPeriod"/>
            </a:pPr>
            <a:endParaRPr lang="fr-FR" sz="1800" b="0" baseline="0" dirty="0">
              <a:solidFill>
                <a:schemeClr val="tx1">
                  <a:alpha val="20000"/>
                </a:schemeClr>
              </a:solidFill>
              <a:latin typeface="Century Gothic" panose="020B0502020202020204" pitchFamily="34" charset="0"/>
            </a:endParaRPr>
          </a:p>
          <a:p>
            <a:pPr marL="342900" indent="-342900">
              <a:buAutoNum type="arabicPeriod"/>
            </a:pPr>
            <a:r>
              <a:rPr lang="fr-FR" sz="1800" b="0" baseline="0" dirty="0">
                <a:solidFill>
                  <a:schemeClr val="tx1">
                    <a:alpha val="20000"/>
                  </a:schemeClr>
                </a:solidFill>
                <a:latin typeface="Century Gothic" panose="020B0502020202020204" pitchFamily="34" charset="0"/>
              </a:rPr>
              <a:t>Le libéralisme comme philosophie sociale</a:t>
            </a:r>
          </a:p>
          <a:p>
            <a:pPr marL="342900" indent="-342900">
              <a:buAutoNum type="arabicPeriod"/>
            </a:pPr>
            <a:r>
              <a:rPr lang="fr-FR" sz="1800" b="0" baseline="0" dirty="0">
                <a:solidFill>
                  <a:schemeClr val="tx1">
                    <a:alpha val="20000"/>
                  </a:schemeClr>
                </a:solidFill>
                <a:latin typeface="Century Gothic" panose="020B0502020202020204" pitchFamily="34" charset="0"/>
              </a:rPr>
              <a:t>La division sociale du travail</a:t>
            </a:r>
          </a:p>
          <a:p>
            <a:pPr marL="342900" indent="-342900">
              <a:buAutoNum type="arabicPeriod"/>
            </a:pPr>
            <a:r>
              <a:rPr lang="fr-FR" sz="1800" b="1" baseline="0" dirty="0">
                <a:solidFill>
                  <a:schemeClr val="tx1"/>
                </a:solidFill>
                <a:latin typeface="Century Gothic" panose="020B0502020202020204" pitchFamily="34" charset="0"/>
              </a:rPr>
              <a:t>Les fondements du libéralisme </a:t>
            </a:r>
          </a:p>
          <a:p>
            <a:pPr marL="0" indent="0">
              <a:buNone/>
            </a:pPr>
            <a:endParaRPr lang="fr-FR" sz="1800" b="1" baseline="0" dirty="0">
              <a:solidFill>
                <a:schemeClr val="tx1"/>
              </a:solidFill>
              <a:latin typeface="Century Gothic" panose="020B0502020202020204" pitchFamily="34" charset="0"/>
            </a:endParaRPr>
          </a:p>
          <a:p>
            <a:pPr marL="0" indent="0">
              <a:buNone/>
            </a:pPr>
            <a:endParaRPr lang="fr-FR" sz="1800" b="1" baseline="0"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12434486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7071A2E-0131-DE4B-B58E-72288BFF689B}" type="datetimeFigureOut">
              <a:rPr lang="fr-FR" smtClean="0"/>
              <a:t>03/09/2026</a:t>
            </a:fld>
            <a:endParaRPr lang="fr-FR"/>
          </a:p>
        </p:txBody>
      </p:sp>
      <p:sp>
        <p:nvSpPr>
          <p:cNvPr id="6" name="Footer Placeholder 5"/>
          <p:cNvSpPr>
            <a:spLocks noGrp="1"/>
          </p:cNvSpPr>
          <p:nvPr>
            <p:ph type="ftr" sz="quarter" idx="11"/>
          </p:nvPr>
        </p:nvSpPr>
        <p:spPr>
          <a:xfrm>
            <a:off x="3489960" y="6307672"/>
            <a:ext cx="5212080" cy="274320"/>
          </a:xfrm>
          <a:prstGeom prst="rect">
            <a:avLst/>
          </a:prstGeom>
        </p:spPr>
        <p:txBody>
          <a:bodyPr/>
          <a:lstStyle/>
          <a:p>
            <a:endParaRPr lang="fr-FR"/>
          </a:p>
        </p:txBody>
      </p:sp>
      <p:sp>
        <p:nvSpPr>
          <p:cNvPr id="7" name="Slide Number Placeholder 6"/>
          <p:cNvSpPr>
            <a:spLocks noGrp="1"/>
          </p:cNvSpPr>
          <p:nvPr>
            <p:ph type="sldNum" sz="quarter" idx="12"/>
          </p:nvPr>
        </p:nvSpPr>
        <p:spPr/>
        <p:txBody>
          <a:bodyPr/>
          <a:lstStyle/>
          <a:p>
            <a:fld id="{F0D2CC30-8633-D547-B7FA-CB8547B9382C}" type="slidenum">
              <a:rPr lang="fr-FR" smtClean="0"/>
              <a:t>‹N°›</a:t>
            </a:fld>
            <a:endParaRPr lang="fr-FR"/>
          </a:p>
        </p:txBody>
      </p:sp>
    </p:spTree>
    <p:extLst>
      <p:ext uri="{BB962C8B-B14F-4D97-AF65-F5344CB8AC3E}">
        <p14:creationId xmlns:p14="http://schemas.microsoft.com/office/powerpoint/2010/main" val="26378673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Disposition personnalisée">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AC5C8615-FBA1-6795-6EA6-BF7CB9B78DD6}"/>
              </a:ext>
            </a:extLst>
          </p:cNvPr>
          <p:cNvSpPr txBox="1"/>
          <p:nvPr userDrawn="1"/>
        </p:nvSpPr>
        <p:spPr>
          <a:xfrm>
            <a:off x="274320" y="1797159"/>
            <a:ext cx="2743200" cy="3970318"/>
          </a:xfrm>
          <a:prstGeom prst="rect">
            <a:avLst/>
          </a:prstGeom>
          <a:noFill/>
        </p:spPr>
        <p:txBody>
          <a:bodyPr wrap="square">
            <a:spAutoFit/>
          </a:bodyPr>
          <a:lstStyle/>
          <a:p>
            <a:pPr marL="0" indent="0">
              <a:buNone/>
            </a:pPr>
            <a:endParaRPr lang="fr-FR" sz="1800" b="0" baseline="0" dirty="0">
              <a:solidFill>
                <a:schemeClr val="tx1"/>
              </a:solidFill>
              <a:latin typeface="Century Gothic" panose="020B0502020202020204" pitchFamily="34" charset="0"/>
            </a:endParaRPr>
          </a:p>
          <a:p>
            <a:pPr marL="342900" indent="-342900">
              <a:buAutoNum type="alphaUcPeriod"/>
            </a:pPr>
            <a:r>
              <a:rPr lang="fr-FR" sz="1800" b="1" baseline="0" dirty="0">
                <a:solidFill>
                  <a:schemeClr val="tx1"/>
                </a:solidFill>
                <a:latin typeface="Century Gothic" panose="020B0502020202020204" pitchFamily="34" charset="0"/>
              </a:rPr>
              <a:t>Adam Smith</a:t>
            </a:r>
          </a:p>
          <a:p>
            <a:pPr marL="342900" indent="-342900">
              <a:buAutoNum type="alphaUcPeriod"/>
            </a:pPr>
            <a:endParaRPr lang="fr-FR" sz="1800" b="0" baseline="0" dirty="0">
              <a:solidFill>
                <a:schemeClr val="tx1"/>
              </a:solidFill>
              <a:latin typeface="Century Gothic" panose="020B0502020202020204" pitchFamily="34" charset="0"/>
            </a:endParaRPr>
          </a:p>
          <a:p>
            <a:pPr marL="0" indent="0">
              <a:buNone/>
            </a:pPr>
            <a:r>
              <a:rPr lang="fr-FR" sz="1800" b="1" baseline="0" dirty="0">
                <a:solidFill>
                  <a:schemeClr val="tx1"/>
                </a:solidFill>
                <a:latin typeface="Century Gothic" panose="020B0502020202020204" pitchFamily="34" charset="0"/>
              </a:rPr>
              <a:t>Présentation</a:t>
            </a:r>
          </a:p>
          <a:p>
            <a:pPr marL="342900" indent="-342900">
              <a:buAutoNum type="alphaUcPeriod"/>
            </a:pPr>
            <a:endParaRPr lang="fr-FR" sz="1800" b="0" baseline="0" dirty="0">
              <a:solidFill>
                <a:schemeClr val="tx1"/>
              </a:solidFill>
              <a:latin typeface="Century Gothic" panose="020B0502020202020204" pitchFamily="34" charset="0"/>
            </a:endParaRPr>
          </a:p>
          <a:p>
            <a:pPr marL="342900" indent="-342900">
              <a:buAutoNum type="arabicPeriod"/>
            </a:pPr>
            <a:r>
              <a:rPr lang="fr-FR" sz="1800" b="0" baseline="0" dirty="0">
                <a:solidFill>
                  <a:schemeClr val="tx1">
                    <a:alpha val="20000"/>
                  </a:schemeClr>
                </a:solidFill>
                <a:latin typeface="Century Gothic" panose="020B0502020202020204" pitchFamily="34" charset="0"/>
              </a:rPr>
              <a:t>Le libéralisme comme philosophie sociale</a:t>
            </a:r>
          </a:p>
          <a:p>
            <a:pPr marL="342900" indent="-342900">
              <a:buAutoNum type="arabicPeriod"/>
            </a:pPr>
            <a:r>
              <a:rPr lang="fr-FR" sz="1800" b="0" baseline="0" dirty="0">
                <a:solidFill>
                  <a:schemeClr val="tx1">
                    <a:alpha val="20000"/>
                  </a:schemeClr>
                </a:solidFill>
                <a:latin typeface="Century Gothic" panose="020B0502020202020204" pitchFamily="34" charset="0"/>
              </a:rPr>
              <a:t>La division sociale du travail</a:t>
            </a:r>
          </a:p>
          <a:p>
            <a:pPr marL="342900" indent="-342900">
              <a:buAutoNum type="arabicPeriod"/>
            </a:pPr>
            <a:r>
              <a:rPr lang="fr-FR" sz="1800" b="0" baseline="0" dirty="0">
                <a:solidFill>
                  <a:schemeClr val="tx1">
                    <a:alpha val="20000"/>
                  </a:schemeClr>
                </a:solidFill>
                <a:latin typeface="Century Gothic" panose="020B0502020202020204" pitchFamily="34" charset="0"/>
              </a:rPr>
              <a:t>Les fondements du libéralisme </a:t>
            </a:r>
          </a:p>
          <a:p>
            <a:pPr marL="0" indent="0">
              <a:buNone/>
            </a:pPr>
            <a:endParaRPr lang="fr-FR" sz="1800" b="1" baseline="0" dirty="0">
              <a:solidFill>
                <a:schemeClr val="tx1"/>
              </a:solidFill>
              <a:latin typeface="Century Gothic" panose="020B0502020202020204" pitchFamily="34" charset="0"/>
            </a:endParaRPr>
          </a:p>
          <a:p>
            <a:pPr marL="0" indent="0">
              <a:buNone/>
            </a:pPr>
            <a:endParaRPr lang="fr-FR" sz="1800" b="1" baseline="0"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26072618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6_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r-FR" dirty="0"/>
              <a:t>14/09/2026</a:t>
            </a:r>
          </a:p>
        </p:txBody>
      </p:sp>
      <p:sp>
        <p:nvSpPr>
          <p:cNvPr id="5" name="Slide Number Placeholder 4"/>
          <p:cNvSpPr>
            <a:spLocks noGrp="1"/>
          </p:cNvSpPr>
          <p:nvPr>
            <p:ph type="sldNum" sz="quarter" idx="12"/>
          </p:nvPr>
        </p:nvSpPr>
        <p:spPr/>
        <p:txBody>
          <a:bodyPr/>
          <a:lstStyle/>
          <a:p>
            <a:r>
              <a:rPr lang="fr-FR" dirty="0"/>
              <a:t>SÉANCE 1</a:t>
            </a:r>
          </a:p>
        </p:txBody>
      </p:sp>
      <p:cxnSp>
        <p:nvCxnSpPr>
          <p:cNvPr id="2" name="Connecteur droit 1">
            <a:extLst>
              <a:ext uri="{FF2B5EF4-FFF2-40B4-BE49-F238E27FC236}">
                <a16:creationId xmlns:a16="http://schemas.microsoft.com/office/drawing/2014/main" id="{1C96C47C-BBD2-F2F9-14BB-42AAED496B9F}"/>
              </a:ext>
            </a:extLst>
          </p:cNvPr>
          <p:cNvCxnSpPr>
            <a:cxnSpLocks/>
          </p:cNvCxnSpPr>
          <p:nvPr userDrawn="1"/>
        </p:nvCxnSpPr>
        <p:spPr>
          <a:xfrm flipH="1" flipV="1">
            <a:off x="3017519" y="944380"/>
            <a:ext cx="1" cy="5675876"/>
          </a:xfrm>
          <a:prstGeom prst="line">
            <a:avLst/>
          </a:prstGeom>
          <a:ln w="9525">
            <a:solidFill>
              <a:srgbClr val="6BA8B5"/>
            </a:solidFill>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5E63CEE8-9D85-A258-B15D-3F5C4C8D429B}"/>
              </a:ext>
            </a:extLst>
          </p:cNvPr>
          <p:cNvSpPr txBox="1"/>
          <p:nvPr userDrawn="1"/>
        </p:nvSpPr>
        <p:spPr>
          <a:xfrm>
            <a:off x="274320" y="1797159"/>
            <a:ext cx="2743200" cy="4524315"/>
          </a:xfrm>
          <a:prstGeom prst="rect">
            <a:avLst/>
          </a:prstGeom>
          <a:noFill/>
        </p:spPr>
        <p:txBody>
          <a:bodyPr wrap="square">
            <a:spAutoFit/>
          </a:bodyPr>
          <a:lstStyle/>
          <a:p>
            <a:pPr marL="0" indent="0">
              <a:buNone/>
            </a:pPr>
            <a:endParaRPr lang="fr-FR" sz="1800" b="0" baseline="0" dirty="0">
              <a:solidFill>
                <a:schemeClr val="tx1"/>
              </a:solidFill>
              <a:latin typeface="Century Gothic" panose="020B0502020202020204" pitchFamily="34" charset="0"/>
            </a:endParaRPr>
          </a:p>
          <a:p>
            <a:pPr marL="0" indent="0">
              <a:buNone/>
            </a:pPr>
            <a:r>
              <a:rPr lang="fr-FR" sz="1800" b="1" baseline="0" dirty="0">
                <a:solidFill>
                  <a:schemeClr val="tx1"/>
                </a:solidFill>
                <a:latin typeface="Century Gothic" panose="020B0502020202020204" pitchFamily="34" charset="0"/>
              </a:rPr>
              <a:t>B. David Ricardo</a:t>
            </a:r>
          </a:p>
          <a:p>
            <a:pPr marL="342900" indent="-342900">
              <a:buAutoNum type="alphaUcPeriod"/>
            </a:pPr>
            <a:endParaRPr lang="fr-FR" sz="1800" b="0" baseline="0" dirty="0">
              <a:solidFill>
                <a:schemeClr val="tx1"/>
              </a:solidFill>
              <a:latin typeface="Century Gothic" panose="020B0502020202020204" pitchFamily="34" charset="0"/>
            </a:endParaRPr>
          </a:p>
          <a:p>
            <a:pPr marL="0" indent="0">
              <a:buNone/>
            </a:pPr>
            <a:r>
              <a:rPr lang="fr-FR" sz="1800" b="1" baseline="0" dirty="0">
                <a:solidFill>
                  <a:schemeClr val="tx1"/>
                </a:solidFill>
                <a:latin typeface="Century Gothic" panose="020B0502020202020204" pitchFamily="34" charset="0"/>
              </a:rPr>
              <a:t>Présentation</a:t>
            </a:r>
          </a:p>
          <a:p>
            <a:pPr marL="342900" indent="-342900">
              <a:buAutoNum type="alphaUcPeriod"/>
            </a:pPr>
            <a:endParaRPr lang="fr-FR" sz="1800" b="0" baseline="0" dirty="0">
              <a:solidFill>
                <a:schemeClr val="tx1">
                  <a:alpha val="20000"/>
                </a:schemeClr>
              </a:solidFill>
              <a:latin typeface="Century Gothic" panose="020B0502020202020204" pitchFamily="34" charset="0"/>
            </a:endParaRPr>
          </a:p>
          <a:p>
            <a:pPr marL="342900" indent="-342900">
              <a:buAutoNum type="arabicPeriod"/>
            </a:pPr>
            <a:r>
              <a:rPr lang="fr-FR" sz="1800" b="0" baseline="0" dirty="0">
                <a:solidFill>
                  <a:schemeClr val="tx1">
                    <a:alpha val="20000"/>
                  </a:schemeClr>
                </a:solidFill>
                <a:latin typeface="Century Gothic" panose="020B0502020202020204" pitchFamily="34" charset="0"/>
              </a:rPr>
              <a:t>Une théorie de la valeur </a:t>
            </a:r>
          </a:p>
          <a:p>
            <a:pPr marL="342900" indent="-342900">
              <a:buAutoNum type="arabicPeriod"/>
            </a:pPr>
            <a:r>
              <a:rPr lang="fr-FR" sz="1800" b="0" baseline="0" dirty="0">
                <a:solidFill>
                  <a:schemeClr val="tx1">
                    <a:alpha val="20000"/>
                  </a:schemeClr>
                </a:solidFill>
                <a:latin typeface="Century Gothic" panose="020B0502020202020204" pitchFamily="34" charset="0"/>
              </a:rPr>
              <a:t>Formation et répartition des revenus</a:t>
            </a:r>
          </a:p>
          <a:p>
            <a:pPr marL="342900" indent="-342900">
              <a:buAutoNum type="arabicPeriod"/>
            </a:pPr>
            <a:r>
              <a:rPr lang="fr-FR" sz="1800" b="0" baseline="0" dirty="0">
                <a:solidFill>
                  <a:schemeClr val="tx1">
                    <a:alpha val="20000"/>
                  </a:schemeClr>
                </a:solidFill>
                <a:latin typeface="Century Gothic" panose="020B0502020202020204" pitchFamily="34" charset="0"/>
              </a:rPr>
              <a:t>La marche vers l’état stationnaire et la défense du libre échange</a:t>
            </a:r>
          </a:p>
          <a:p>
            <a:pPr marL="0" indent="0">
              <a:buNone/>
            </a:pPr>
            <a:endParaRPr lang="fr-FR" sz="1800" b="1" baseline="0" dirty="0">
              <a:solidFill>
                <a:schemeClr val="tx1"/>
              </a:solidFill>
              <a:latin typeface="Century Gothic" panose="020B0502020202020204" pitchFamily="34" charset="0"/>
            </a:endParaRPr>
          </a:p>
          <a:p>
            <a:pPr marL="0" indent="0">
              <a:buNone/>
            </a:pPr>
            <a:endParaRPr lang="fr-FR" sz="1800" b="1" baseline="0"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186423880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7_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r-FR" dirty="0"/>
              <a:t>14/09/2026</a:t>
            </a:r>
          </a:p>
        </p:txBody>
      </p:sp>
      <p:sp>
        <p:nvSpPr>
          <p:cNvPr id="5" name="Slide Number Placeholder 4"/>
          <p:cNvSpPr>
            <a:spLocks noGrp="1"/>
          </p:cNvSpPr>
          <p:nvPr>
            <p:ph type="sldNum" sz="quarter" idx="12"/>
          </p:nvPr>
        </p:nvSpPr>
        <p:spPr/>
        <p:txBody>
          <a:bodyPr/>
          <a:lstStyle/>
          <a:p>
            <a:r>
              <a:rPr lang="fr-FR" dirty="0"/>
              <a:t>SÉANCE 1</a:t>
            </a:r>
          </a:p>
        </p:txBody>
      </p:sp>
      <p:cxnSp>
        <p:nvCxnSpPr>
          <p:cNvPr id="2" name="Connecteur droit 1">
            <a:extLst>
              <a:ext uri="{FF2B5EF4-FFF2-40B4-BE49-F238E27FC236}">
                <a16:creationId xmlns:a16="http://schemas.microsoft.com/office/drawing/2014/main" id="{1C96C47C-BBD2-F2F9-14BB-42AAED496B9F}"/>
              </a:ext>
            </a:extLst>
          </p:cNvPr>
          <p:cNvCxnSpPr>
            <a:cxnSpLocks/>
          </p:cNvCxnSpPr>
          <p:nvPr userDrawn="1"/>
        </p:nvCxnSpPr>
        <p:spPr>
          <a:xfrm flipH="1" flipV="1">
            <a:off x="3017519" y="944380"/>
            <a:ext cx="1" cy="5675876"/>
          </a:xfrm>
          <a:prstGeom prst="line">
            <a:avLst/>
          </a:prstGeom>
          <a:ln w="9525">
            <a:solidFill>
              <a:srgbClr val="6BA8B5"/>
            </a:solidFill>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5E63CEE8-9D85-A258-B15D-3F5C4C8D429B}"/>
              </a:ext>
            </a:extLst>
          </p:cNvPr>
          <p:cNvSpPr txBox="1"/>
          <p:nvPr userDrawn="1"/>
        </p:nvSpPr>
        <p:spPr>
          <a:xfrm>
            <a:off x="274320" y="1797159"/>
            <a:ext cx="2743200" cy="4524315"/>
          </a:xfrm>
          <a:prstGeom prst="rect">
            <a:avLst/>
          </a:prstGeom>
          <a:noFill/>
        </p:spPr>
        <p:txBody>
          <a:bodyPr wrap="square">
            <a:spAutoFit/>
          </a:bodyPr>
          <a:lstStyle/>
          <a:p>
            <a:pPr marL="0" indent="0">
              <a:buNone/>
            </a:pPr>
            <a:endParaRPr lang="fr-FR" sz="1800" b="0" baseline="0" dirty="0">
              <a:solidFill>
                <a:schemeClr val="tx1"/>
              </a:solidFill>
              <a:latin typeface="Century Gothic" panose="020B0502020202020204" pitchFamily="34" charset="0"/>
            </a:endParaRPr>
          </a:p>
          <a:p>
            <a:pPr marL="0" indent="0">
              <a:buNone/>
            </a:pPr>
            <a:r>
              <a:rPr lang="fr-FR" sz="1800" b="1" baseline="0" dirty="0">
                <a:solidFill>
                  <a:schemeClr val="tx1"/>
                </a:solidFill>
                <a:latin typeface="Century Gothic" panose="020B0502020202020204" pitchFamily="34" charset="0"/>
              </a:rPr>
              <a:t>B. David Ricardo</a:t>
            </a:r>
          </a:p>
          <a:p>
            <a:pPr marL="342900" indent="-342900">
              <a:buAutoNum type="alphaUcPeriod"/>
            </a:pPr>
            <a:endParaRPr lang="fr-FR" sz="1800" b="0" baseline="0" dirty="0">
              <a:solidFill>
                <a:schemeClr val="tx1"/>
              </a:solidFill>
              <a:latin typeface="Century Gothic" panose="020B0502020202020204" pitchFamily="34" charset="0"/>
            </a:endParaRPr>
          </a:p>
          <a:p>
            <a:pPr marL="0" indent="0">
              <a:buNone/>
            </a:pPr>
            <a:r>
              <a:rPr lang="fr-FR" sz="1800" b="0" baseline="0" dirty="0">
                <a:solidFill>
                  <a:schemeClr val="tx1">
                    <a:alpha val="18000"/>
                  </a:schemeClr>
                </a:solidFill>
                <a:latin typeface="Century Gothic" panose="020B0502020202020204" pitchFamily="34" charset="0"/>
              </a:rPr>
              <a:t>Présentation</a:t>
            </a:r>
          </a:p>
          <a:p>
            <a:pPr marL="342900" indent="-342900">
              <a:buAutoNum type="alphaUcPeriod"/>
            </a:pPr>
            <a:endParaRPr lang="fr-FR" sz="1800" b="0" baseline="0" dirty="0">
              <a:solidFill>
                <a:schemeClr val="tx1">
                  <a:alpha val="20000"/>
                </a:schemeClr>
              </a:solidFill>
              <a:latin typeface="Century Gothic" panose="020B0502020202020204" pitchFamily="34" charset="0"/>
            </a:endParaRPr>
          </a:p>
          <a:p>
            <a:pPr marL="342900" indent="-342900">
              <a:buAutoNum type="arabicPeriod"/>
            </a:pPr>
            <a:r>
              <a:rPr lang="fr-FR" sz="1800" b="1" baseline="0" dirty="0">
                <a:solidFill>
                  <a:schemeClr val="tx1"/>
                </a:solidFill>
                <a:latin typeface="Century Gothic" panose="020B0502020202020204" pitchFamily="34" charset="0"/>
              </a:rPr>
              <a:t>Une théorie de la valeur </a:t>
            </a:r>
          </a:p>
          <a:p>
            <a:pPr marL="342900" indent="-342900">
              <a:buAutoNum type="arabicPeriod"/>
            </a:pPr>
            <a:r>
              <a:rPr lang="fr-FR" sz="1800" b="0" baseline="0" dirty="0">
                <a:solidFill>
                  <a:schemeClr val="tx1">
                    <a:alpha val="20000"/>
                  </a:schemeClr>
                </a:solidFill>
                <a:latin typeface="Century Gothic" panose="020B0502020202020204" pitchFamily="34" charset="0"/>
              </a:rPr>
              <a:t>Formation et répartition des revenus</a:t>
            </a:r>
          </a:p>
          <a:p>
            <a:pPr marL="342900" indent="-342900">
              <a:buAutoNum type="arabicPeriod"/>
            </a:pPr>
            <a:r>
              <a:rPr lang="fr-FR" sz="1800" b="0" baseline="0" dirty="0">
                <a:solidFill>
                  <a:schemeClr val="tx1">
                    <a:alpha val="20000"/>
                  </a:schemeClr>
                </a:solidFill>
                <a:latin typeface="Century Gothic" panose="020B0502020202020204" pitchFamily="34" charset="0"/>
              </a:rPr>
              <a:t>La marche vers l’état stationnaire et la défense du libre échange</a:t>
            </a:r>
          </a:p>
          <a:p>
            <a:pPr marL="0" indent="0">
              <a:buNone/>
            </a:pPr>
            <a:endParaRPr lang="fr-FR" sz="1800" b="1" baseline="0" dirty="0">
              <a:solidFill>
                <a:schemeClr val="tx1"/>
              </a:solidFill>
              <a:latin typeface="Century Gothic" panose="020B0502020202020204" pitchFamily="34" charset="0"/>
            </a:endParaRPr>
          </a:p>
          <a:p>
            <a:pPr marL="0" indent="0">
              <a:buNone/>
            </a:pPr>
            <a:endParaRPr lang="fr-FR" sz="1800" b="1" baseline="0"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6064898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8_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r-FR" dirty="0"/>
              <a:t>14/09/2026</a:t>
            </a:r>
          </a:p>
        </p:txBody>
      </p:sp>
      <p:sp>
        <p:nvSpPr>
          <p:cNvPr id="5" name="Slide Number Placeholder 4"/>
          <p:cNvSpPr>
            <a:spLocks noGrp="1"/>
          </p:cNvSpPr>
          <p:nvPr>
            <p:ph type="sldNum" sz="quarter" idx="12"/>
          </p:nvPr>
        </p:nvSpPr>
        <p:spPr/>
        <p:txBody>
          <a:bodyPr/>
          <a:lstStyle/>
          <a:p>
            <a:r>
              <a:rPr lang="fr-FR" dirty="0"/>
              <a:t>SÉANCE 1</a:t>
            </a:r>
          </a:p>
        </p:txBody>
      </p:sp>
      <p:cxnSp>
        <p:nvCxnSpPr>
          <p:cNvPr id="2" name="Connecteur droit 1">
            <a:extLst>
              <a:ext uri="{FF2B5EF4-FFF2-40B4-BE49-F238E27FC236}">
                <a16:creationId xmlns:a16="http://schemas.microsoft.com/office/drawing/2014/main" id="{1C96C47C-BBD2-F2F9-14BB-42AAED496B9F}"/>
              </a:ext>
            </a:extLst>
          </p:cNvPr>
          <p:cNvCxnSpPr>
            <a:cxnSpLocks/>
          </p:cNvCxnSpPr>
          <p:nvPr userDrawn="1"/>
        </p:nvCxnSpPr>
        <p:spPr>
          <a:xfrm flipH="1" flipV="1">
            <a:off x="3017519" y="944380"/>
            <a:ext cx="1" cy="5675876"/>
          </a:xfrm>
          <a:prstGeom prst="line">
            <a:avLst/>
          </a:prstGeom>
          <a:ln w="9525">
            <a:solidFill>
              <a:srgbClr val="6BA8B5"/>
            </a:solidFill>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5E63CEE8-9D85-A258-B15D-3F5C4C8D429B}"/>
              </a:ext>
            </a:extLst>
          </p:cNvPr>
          <p:cNvSpPr txBox="1"/>
          <p:nvPr userDrawn="1"/>
        </p:nvSpPr>
        <p:spPr>
          <a:xfrm>
            <a:off x="274320" y="1797159"/>
            <a:ext cx="2743200" cy="4524315"/>
          </a:xfrm>
          <a:prstGeom prst="rect">
            <a:avLst/>
          </a:prstGeom>
          <a:noFill/>
        </p:spPr>
        <p:txBody>
          <a:bodyPr wrap="square">
            <a:spAutoFit/>
          </a:bodyPr>
          <a:lstStyle/>
          <a:p>
            <a:pPr marL="0" indent="0">
              <a:buNone/>
            </a:pPr>
            <a:endParaRPr lang="fr-FR" sz="1800" b="0" baseline="0" dirty="0">
              <a:solidFill>
                <a:schemeClr val="tx1"/>
              </a:solidFill>
              <a:latin typeface="Century Gothic" panose="020B0502020202020204" pitchFamily="34" charset="0"/>
            </a:endParaRPr>
          </a:p>
          <a:p>
            <a:pPr marL="0" indent="0">
              <a:buNone/>
            </a:pPr>
            <a:r>
              <a:rPr lang="fr-FR" sz="1800" b="1" baseline="0" dirty="0">
                <a:solidFill>
                  <a:schemeClr val="tx1"/>
                </a:solidFill>
                <a:latin typeface="Century Gothic" panose="020B0502020202020204" pitchFamily="34" charset="0"/>
              </a:rPr>
              <a:t>B. David Ricardo</a:t>
            </a:r>
          </a:p>
          <a:p>
            <a:pPr marL="342900" indent="-342900">
              <a:buAutoNum type="alphaUcPeriod"/>
            </a:pPr>
            <a:endParaRPr lang="fr-FR" sz="1800" b="0" baseline="0" dirty="0">
              <a:solidFill>
                <a:schemeClr val="tx1"/>
              </a:solidFill>
              <a:latin typeface="Century Gothic" panose="020B0502020202020204" pitchFamily="34" charset="0"/>
            </a:endParaRPr>
          </a:p>
          <a:p>
            <a:pPr marL="0" indent="0">
              <a:buNone/>
            </a:pPr>
            <a:r>
              <a:rPr lang="fr-FR" sz="1800" b="0" baseline="0" dirty="0">
                <a:solidFill>
                  <a:schemeClr val="tx1">
                    <a:alpha val="18000"/>
                  </a:schemeClr>
                </a:solidFill>
                <a:latin typeface="Century Gothic" panose="020B0502020202020204" pitchFamily="34" charset="0"/>
              </a:rPr>
              <a:t>Présentation</a:t>
            </a:r>
          </a:p>
          <a:p>
            <a:pPr marL="342900" indent="-342900">
              <a:buAutoNum type="alphaUcPeriod"/>
            </a:pPr>
            <a:endParaRPr lang="fr-FR" sz="1800" b="0" baseline="0" dirty="0">
              <a:solidFill>
                <a:schemeClr val="tx1">
                  <a:alpha val="20000"/>
                </a:schemeClr>
              </a:solidFill>
              <a:latin typeface="Century Gothic" panose="020B0502020202020204" pitchFamily="34" charset="0"/>
            </a:endParaRPr>
          </a:p>
          <a:p>
            <a:pPr marL="342900" indent="-342900">
              <a:buAutoNum type="arabicPeriod"/>
            </a:pPr>
            <a:r>
              <a:rPr lang="fr-FR" sz="1800" b="0" baseline="0" dirty="0">
                <a:solidFill>
                  <a:schemeClr val="tx1">
                    <a:alpha val="20000"/>
                  </a:schemeClr>
                </a:solidFill>
                <a:latin typeface="Century Gothic" panose="020B0502020202020204" pitchFamily="34" charset="0"/>
              </a:rPr>
              <a:t>Une théorie de la valeur </a:t>
            </a:r>
          </a:p>
          <a:p>
            <a:pPr marL="342900" indent="-342900">
              <a:buAutoNum type="arabicPeriod"/>
            </a:pPr>
            <a:r>
              <a:rPr lang="fr-FR" sz="1800" b="1" baseline="0" dirty="0">
                <a:solidFill>
                  <a:schemeClr val="tx1"/>
                </a:solidFill>
                <a:latin typeface="Century Gothic" panose="020B0502020202020204" pitchFamily="34" charset="0"/>
              </a:rPr>
              <a:t>Formation et répartition des revenus</a:t>
            </a:r>
          </a:p>
          <a:p>
            <a:pPr marL="342900" indent="-342900">
              <a:buAutoNum type="arabicPeriod"/>
            </a:pPr>
            <a:r>
              <a:rPr lang="fr-FR" sz="1800" b="0" baseline="0" dirty="0">
                <a:solidFill>
                  <a:schemeClr val="tx1">
                    <a:alpha val="20000"/>
                  </a:schemeClr>
                </a:solidFill>
                <a:latin typeface="Century Gothic" panose="020B0502020202020204" pitchFamily="34" charset="0"/>
              </a:rPr>
              <a:t>La marche vers l’état stationnaire et la défense du libre échange</a:t>
            </a:r>
          </a:p>
          <a:p>
            <a:pPr marL="0" indent="0">
              <a:buNone/>
            </a:pPr>
            <a:endParaRPr lang="fr-FR" sz="1800" b="1" baseline="0" dirty="0">
              <a:solidFill>
                <a:schemeClr val="tx1"/>
              </a:solidFill>
              <a:latin typeface="Century Gothic" panose="020B0502020202020204" pitchFamily="34" charset="0"/>
            </a:endParaRPr>
          </a:p>
          <a:p>
            <a:pPr marL="0" indent="0">
              <a:buNone/>
            </a:pPr>
            <a:endParaRPr lang="fr-FR" sz="1800" b="1" baseline="0"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26901761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9_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fr-FR" dirty="0"/>
              <a:t>14/09/2026</a:t>
            </a:r>
          </a:p>
        </p:txBody>
      </p:sp>
      <p:sp>
        <p:nvSpPr>
          <p:cNvPr id="5" name="Slide Number Placeholder 4"/>
          <p:cNvSpPr>
            <a:spLocks noGrp="1"/>
          </p:cNvSpPr>
          <p:nvPr>
            <p:ph type="sldNum" sz="quarter" idx="12"/>
          </p:nvPr>
        </p:nvSpPr>
        <p:spPr/>
        <p:txBody>
          <a:bodyPr/>
          <a:lstStyle/>
          <a:p>
            <a:r>
              <a:rPr lang="fr-FR" dirty="0"/>
              <a:t>SÉANCE 1</a:t>
            </a:r>
          </a:p>
        </p:txBody>
      </p:sp>
      <p:cxnSp>
        <p:nvCxnSpPr>
          <p:cNvPr id="2" name="Connecteur droit 1">
            <a:extLst>
              <a:ext uri="{FF2B5EF4-FFF2-40B4-BE49-F238E27FC236}">
                <a16:creationId xmlns:a16="http://schemas.microsoft.com/office/drawing/2014/main" id="{1C96C47C-BBD2-F2F9-14BB-42AAED496B9F}"/>
              </a:ext>
            </a:extLst>
          </p:cNvPr>
          <p:cNvCxnSpPr>
            <a:cxnSpLocks/>
          </p:cNvCxnSpPr>
          <p:nvPr userDrawn="1"/>
        </p:nvCxnSpPr>
        <p:spPr>
          <a:xfrm flipH="1" flipV="1">
            <a:off x="3017519" y="944380"/>
            <a:ext cx="1" cy="5675876"/>
          </a:xfrm>
          <a:prstGeom prst="line">
            <a:avLst/>
          </a:prstGeom>
          <a:ln w="9525">
            <a:solidFill>
              <a:srgbClr val="6BA8B5"/>
            </a:solidFill>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5E63CEE8-9D85-A258-B15D-3F5C4C8D429B}"/>
              </a:ext>
            </a:extLst>
          </p:cNvPr>
          <p:cNvSpPr txBox="1"/>
          <p:nvPr userDrawn="1"/>
        </p:nvSpPr>
        <p:spPr>
          <a:xfrm>
            <a:off x="274320" y="1797159"/>
            <a:ext cx="2743200" cy="4524315"/>
          </a:xfrm>
          <a:prstGeom prst="rect">
            <a:avLst/>
          </a:prstGeom>
          <a:noFill/>
        </p:spPr>
        <p:txBody>
          <a:bodyPr wrap="square">
            <a:spAutoFit/>
          </a:bodyPr>
          <a:lstStyle/>
          <a:p>
            <a:pPr marL="0" indent="0">
              <a:buNone/>
            </a:pPr>
            <a:endParaRPr lang="fr-FR" sz="1800" b="0" baseline="0" dirty="0">
              <a:solidFill>
                <a:schemeClr val="tx1"/>
              </a:solidFill>
              <a:latin typeface="Century Gothic" panose="020B0502020202020204" pitchFamily="34" charset="0"/>
            </a:endParaRPr>
          </a:p>
          <a:p>
            <a:pPr marL="0" indent="0">
              <a:buNone/>
            </a:pPr>
            <a:r>
              <a:rPr lang="fr-FR" sz="1800" b="1" baseline="0" dirty="0">
                <a:solidFill>
                  <a:schemeClr val="tx1"/>
                </a:solidFill>
                <a:latin typeface="Century Gothic" panose="020B0502020202020204" pitchFamily="34" charset="0"/>
              </a:rPr>
              <a:t>B. David Ricardo</a:t>
            </a:r>
          </a:p>
          <a:p>
            <a:pPr marL="342900" indent="-342900">
              <a:buAutoNum type="alphaUcPeriod"/>
            </a:pPr>
            <a:endParaRPr lang="fr-FR" sz="1800" b="0" baseline="0" dirty="0">
              <a:solidFill>
                <a:schemeClr val="tx1"/>
              </a:solidFill>
              <a:latin typeface="Century Gothic" panose="020B0502020202020204" pitchFamily="34" charset="0"/>
            </a:endParaRPr>
          </a:p>
          <a:p>
            <a:pPr marL="0" indent="0">
              <a:buNone/>
            </a:pPr>
            <a:r>
              <a:rPr lang="fr-FR" sz="1800" b="0" baseline="0" dirty="0">
                <a:solidFill>
                  <a:schemeClr val="tx1">
                    <a:alpha val="18000"/>
                  </a:schemeClr>
                </a:solidFill>
                <a:latin typeface="Century Gothic" panose="020B0502020202020204" pitchFamily="34" charset="0"/>
              </a:rPr>
              <a:t>Présentation</a:t>
            </a:r>
          </a:p>
          <a:p>
            <a:pPr marL="342900" indent="-342900">
              <a:buAutoNum type="alphaUcPeriod"/>
            </a:pPr>
            <a:endParaRPr lang="fr-FR" sz="1800" b="0" baseline="0" dirty="0">
              <a:solidFill>
                <a:schemeClr val="tx1">
                  <a:alpha val="20000"/>
                </a:schemeClr>
              </a:solidFill>
              <a:latin typeface="Century Gothic" panose="020B0502020202020204" pitchFamily="34" charset="0"/>
            </a:endParaRPr>
          </a:p>
          <a:p>
            <a:pPr marL="342900" indent="-342900">
              <a:buAutoNum type="arabicPeriod"/>
            </a:pPr>
            <a:r>
              <a:rPr lang="fr-FR" sz="1800" b="0" baseline="0" dirty="0">
                <a:solidFill>
                  <a:schemeClr val="tx1">
                    <a:alpha val="20000"/>
                  </a:schemeClr>
                </a:solidFill>
                <a:latin typeface="Century Gothic" panose="020B0502020202020204" pitchFamily="34" charset="0"/>
              </a:rPr>
              <a:t>Une théorie de la valeur </a:t>
            </a:r>
          </a:p>
          <a:p>
            <a:pPr marL="342900" indent="-342900">
              <a:buAutoNum type="arabicPeriod"/>
            </a:pPr>
            <a:r>
              <a:rPr lang="fr-FR" sz="1800" b="0" baseline="0" dirty="0">
                <a:solidFill>
                  <a:schemeClr val="tx1">
                    <a:alpha val="20000"/>
                  </a:schemeClr>
                </a:solidFill>
                <a:latin typeface="Century Gothic" panose="020B0502020202020204" pitchFamily="34" charset="0"/>
              </a:rPr>
              <a:t>Formation et répartition des revenus</a:t>
            </a:r>
          </a:p>
          <a:p>
            <a:pPr marL="342900" indent="-342900">
              <a:buAutoNum type="arabicPeriod"/>
            </a:pPr>
            <a:r>
              <a:rPr lang="fr-FR" sz="1800" b="1" baseline="0" dirty="0">
                <a:solidFill>
                  <a:schemeClr val="tx1"/>
                </a:solidFill>
                <a:latin typeface="Century Gothic" panose="020B0502020202020204" pitchFamily="34" charset="0"/>
              </a:rPr>
              <a:t>La marche vers l’état stationnaire et la défense du libre échange</a:t>
            </a:r>
          </a:p>
          <a:p>
            <a:pPr marL="0" indent="0">
              <a:buNone/>
            </a:pPr>
            <a:endParaRPr lang="fr-FR" sz="1800" b="1" baseline="0" dirty="0">
              <a:solidFill>
                <a:schemeClr val="tx1"/>
              </a:solidFill>
              <a:latin typeface="Century Gothic" panose="020B0502020202020204" pitchFamily="34" charset="0"/>
            </a:endParaRPr>
          </a:p>
          <a:p>
            <a:pPr marL="0" indent="0">
              <a:buNone/>
            </a:pPr>
            <a:endParaRPr lang="fr-FR" sz="1800" b="1" baseline="0"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200709421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754E83-19C5-5D19-95F1-DEB066957689}"/>
              </a:ext>
            </a:extLst>
          </p:cNvPr>
          <p:cNvSpPr>
            <a:spLocks noGrp="1"/>
          </p:cNvSpPr>
          <p:nvPr>
            <p:ph type="title"/>
          </p:nvPr>
        </p:nvSpPr>
        <p:spPr>
          <a:xfrm>
            <a:off x="1066800" y="642594"/>
            <a:ext cx="10058400" cy="1371600"/>
          </a:xfrm>
          <a:prstGeom prst="rect">
            <a:avLst/>
          </a:prstGeom>
        </p:spPr>
        <p:txBody>
          <a:bodyPr/>
          <a:lstStyle/>
          <a:p>
            <a:r>
              <a:rPr lang="fr-FR"/>
              <a:t>Modifiez le style du titre</a:t>
            </a:r>
          </a:p>
        </p:txBody>
      </p:sp>
    </p:spTree>
    <p:extLst>
      <p:ext uri="{BB962C8B-B14F-4D97-AF65-F5344CB8AC3E}">
        <p14:creationId xmlns:p14="http://schemas.microsoft.com/office/powerpoint/2010/main" val="3816105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754E83-19C5-5D19-95F1-DEB066957689}"/>
              </a:ext>
            </a:extLst>
          </p:cNvPr>
          <p:cNvSpPr>
            <a:spLocks noGrp="1"/>
          </p:cNvSpPr>
          <p:nvPr>
            <p:ph type="title"/>
          </p:nvPr>
        </p:nvSpPr>
        <p:spPr>
          <a:xfrm>
            <a:off x="1066800" y="642594"/>
            <a:ext cx="10058400" cy="1371600"/>
          </a:xfrm>
          <a:prstGeom prst="rect">
            <a:avLst/>
          </a:prstGeom>
        </p:spPr>
        <p:txBody>
          <a:bodyPr/>
          <a:lstStyle/>
          <a:p>
            <a:r>
              <a:rPr lang="fr-FR"/>
              <a:t>Modifiez le style du titre</a:t>
            </a:r>
          </a:p>
        </p:txBody>
      </p:sp>
    </p:spTree>
    <p:extLst>
      <p:ext uri="{BB962C8B-B14F-4D97-AF65-F5344CB8AC3E}">
        <p14:creationId xmlns:p14="http://schemas.microsoft.com/office/powerpoint/2010/main" val="4154875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re et contenu">
    <p:bg>
      <p:bgPr>
        <a:solidFill>
          <a:schemeClr val="bg1"/>
        </a:solidFill>
        <a:effectLst/>
      </p:bgPr>
    </p:bg>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r>
              <a:rPr lang="en-US" dirty="0"/>
              <a:t>03/09/2026</a:t>
            </a:r>
          </a:p>
        </p:txBody>
      </p:sp>
      <p:sp>
        <p:nvSpPr>
          <p:cNvPr id="9" name="Slide Number Placeholder 8"/>
          <p:cNvSpPr>
            <a:spLocks noGrp="1"/>
          </p:cNvSpPr>
          <p:nvPr>
            <p:ph type="sldNum" sz="quarter" idx="12"/>
          </p:nvPr>
        </p:nvSpPr>
        <p:spPr/>
        <p:txBody>
          <a:bodyPr/>
          <a:lstStyle/>
          <a:p>
            <a:r>
              <a:rPr lang="en-US" dirty="0"/>
              <a:t>SÉANCE 1 </a:t>
            </a:r>
          </a:p>
        </p:txBody>
      </p:sp>
      <p:sp>
        <p:nvSpPr>
          <p:cNvPr id="4" name="ZoneTexte 3">
            <a:extLst>
              <a:ext uri="{FF2B5EF4-FFF2-40B4-BE49-F238E27FC236}">
                <a16:creationId xmlns:a16="http://schemas.microsoft.com/office/drawing/2014/main" id="{D56AACF8-F278-8247-351A-B630859DA619}"/>
              </a:ext>
            </a:extLst>
          </p:cNvPr>
          <p:cNvSpPr txBox="1"/>
          <p:nvPr userDrawn="1"/>
        </p:nvSpPr>
        <p:spPr>
          <a:xfrm>
            <a:off x="700830" y="2097225"/>
            <a:ext cx="7708650" cy="923330"/>
          </a:xfrm>
          <a:prstGeom prst="rect">
            <a:avLst/>
          </a:prstGeom>
          <a:noFill/>
        </p:spPr>
        <p:txBody>
          <a:bodyPr wrap="square" rtlCol="0">
            <a:spAutoFit/>
          </a:bodyPr>
          <a:lstStyle/>
          <a:p>
            <a:pPr marL="342900" indent="-342900">
              <a:buAutoNum type="arabicPeriod"/>
            </a:pPr>
            <a:r>
              <a:rPr lang="fr-FR" sz="1800" b="0" dirty="0">
                <a:solidFill>
                  <a:schemeClr val="tx1"/>
                </a:solidFill>
              </a:rPr>
              <a:t>Comment la notion d’économie s’est elle transformée ?</a:t>
            </a:r>
          </a:p>
          <a:p>
            <a:pPr marL="342900" indent="-342900">
              <a:buAutoNum type="arabicPeriod"/>
            </a:pPr>
            <a:r>
              <a:rPr lang="fr-FR" sz="1800" dirty="0">
                <a:solidFill>
                  <a:schemeClr val="tx1"/>
                </a:solidFill>
              </a:rPr>
              <a:t>L’économie est d’abord une méthode de questionnement</a:t>
            </a:r>
          </a:p>
          <a:p>
            <a:pPr marL="342900" indent="-342900">
              <a:buAutoNum type="arabicPeriod"/>
            </a:pPr>
            <a:r>
              <a:rPr lang="fr-FR" sz="1800" dirty="0">
                <a:solidFill>
                  <a:schemeClr val="tx1"/>
                </a:solidFill>
              </a:rPr>
              <a:t>Une science sociale, vivante et cumulative </a:t>
            </a:r>
          </a:p>
        </p:txBody>
      </p:sp>
      <p:sp>
        <p:nvSpPr>
          <p:cNvPr id="5" name="Title Placeholder 1">
            <a:extLst>
              <a:ext uri="{FF2B5EF4-FFF2-40B4-BE49-F238E27FC236}">
                <a16:creationId xmlns:a16="http://schemas.microsoft.com/office/drawing/2014/main" id="{9DE39EE4-AE31-082C-91F9-BB92FBF0DE83}"/>
              </a:ext>
            </a:extLst>
          </p:cNvPr>
          <p:cNvSpPr txBox="1">
            <a:spLocks/>
          </p:cNvSpPr>
          <p:nvPr userDrawn="1"/>
        </p:nvSpPr>
        <p:spPr>
          <a:xfrm>
            <a:off x="700830" y="1580147"/>
            <a:ext cx="4339438" cy="633046"/>
          </a:xfrm>
          <a:prstGeom prst="rect">
            <a:avLst/>
          </a:prstGeom>
        </p:spPr>
        <p:txBody>
          <a:bodyPr vert="horz" lIns="91440" tIns="45720" rIns="91440" bIns="45720" rtlCol="0" anchor="t">
            <a:normAutofit fontScale="47500" lnSpcReduction="20000"/>
          </a:bodyPr>
          <a:lstStyle>
            <a:lvl1pPr algn="l" defTabSz="914400" rtl="0" eaLnBrk="1" latinLnBrk="0" hangingPunct="1">
              <a:lnSpc>
                <a:spcPct val="89000"/>
              </a:lnSpc>
              <a:spcBef>
                <a:spcPct val="0"/>
              </a:spcBef>
              <a:buNone/>
              <a:defRPr sz="2800" kern="1200" baseline="0">
                <a:solidFill>
                  <a:schemeClr val="tx2">
                    <a:alpha val="60007"/>
                  </a:schemeClr>
                </a:solidFill>
                <a:latin typeface="+mj-lt"/>
                <a:ea typeface="+mj-ea"/>
                <a:cs typeface="+mj-cs"/>
              </a:defRPr>
            </a:lvl1pPr>
          </a:lstStyle>
          <a:p>
            <a:r>
              <a:rPr lang="fr-FR" sz="5100" b="1" dirty="0">
                <a:solidFill>
                  <a:schemeClr val="tx2"/>
                </a:solidFill>
              </a:rPr>
              <a:t>Introduction</a:t>
            </a:r>
            <a:br>
              <a:rPr lang="fr-FR" dirty="0">
                <a:solidFill>
                  <a:schemeClr val="tx2"/>
                </a:solidFill>
              </a:rPr>
            </a:br>
            <a:br>
              <a:rPr lang="fr-FR" dirty="0">
                <a:solidFill>
                  <a:schemeClr val="tx2"/>
                </a:solidFill>
              </a:rPr>
            </a:br>
            <a:endParaRPr lang="en-US" dirty="0">
              <a:solidFill>
                <a:schemeClr val="tx2"/>
              </a:solidFill>
            </a:endParaRPr>
          </a:p>
        </p:txBody>
      </p:sp>
      <p:sp>
        <p:nvSpPr>
          <p:cNvPr id="6" name="Title Placeholder 1">
            <a:extLst>
              <a:ext uri="{FF2B5EF4-FFF2-40B4-BE49-F238E27FC236}">
                <a16:creationId xmlns:a16="http://schemas.microsoft.com/office/drawing/2014/main" id="{53B4D5CC-2673-121C-0B32-4F0B857CA960}"/>
              </a:ext>
            </a:extLst>
          </p:cNvPr>
          <p:cNvSpPr txBox="1">
            <a:spLocks/>
          </p:cNvSpPr>
          <p:nvPr userDrawn="1"/>
        </p:nvSpPr>
        <p:spPr>
          <a:xfrm>
            <a:off x="700830" y="2735732"/>
            <a:ext cx="10646724" cy="1836268"/>
          </a:xfrm>
          <a:prstGeom prst="rect">
            <a:avLst/>
          </a:prstGeom>
        </p:spPr>
        <p:txBody>
          <a:bodyPr vert="horz" lIns="91440" tIns="45720" rIns="91440" bIns="45720" rtlCol="0" anchor="t">
            <a:normAutofit/>
          </a:bodyPr>
          <a:lstStyle>
            <a:lvl1pPr algn="l" defTabSz="914400" rtl="0" eaLnBrk="1" latinLnBrk="0" hangingPunct="1">
              <a:lnSpc>
                <a:spcPct val="89000"/>
              </a:lnSpc>
              <a:spcBef>
                <a:spcPct val="0"/>
              </a:spcBef>
              <a:buNone/>
              <a:defRPr sz="2800" kern="1200" baseline="0">
                <a:solidFill>
                  <a:schemeClr val="tx2">
                    <a:alpha val="60007"/>
                  </a:schemeClr>
                </a:solidFill>
                <a:latin typeface="+mj-lt"/>
                <a:ea typeface="+mj-ea"/>
                <a:cs typeface="+mj-cs"/>
              </a:defRPr>
            </a:lvl1pPr>
          </a:lstStyle>
          <a:p>
            <a:endParaRPr lang="en-US" sz="800" dirty="0">
              <a:solidFill>
                <a:schemeClr val="tx2"/>
              </a:solidFill>
            </a:endParaRPr>
          </a:p>
        </p:txBody>
      </p:sp>
    </p:spTree>
    <p:extLst>
      <p:ext uri="{BB962C8B-B14F-4D97-AF65-F5344CB8AC3E}">
        <p14:creationId xmlns:p14="http://schemas.microsoft.com/office/powerpoint/2010/main" val="576727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re et contenu">
    <p:bg>
      <p:bgPr>
        <a:solidFill>
          <a:schemeClr val="bg1"/>
        </a:solidFill>
        <a:effectLst/>
      </p:bgPr>
    </p:bg>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r>
              <a:rPr lang="en-US" dirty="0"/>
              <a:t>03/09/2026</a:t>
            </a:r>
          </a:p>
        </p:txBody>
      </p:sp>
      <p:sp>
        <p:nvSpPr>
          <p:cNvPr id="9" name="Slide Number Placeholder 8"/>
          <p:cNvSpPr>
            <a:spLocks noGrp="1"/>
          </p:cNvSpPr>
          <p:nvPr>
            <p:ph type="sldNum" sz="quarter" idx="12"/>
          </p:nvPr>
        </p:nvSpPr>
        <p:spPr/>
        <p:txBody>
          <a:bodyPr/>
          <a:lstStyle/>
          <a:p>
            <a:r>
              <a:rPr lang="en-US" dirty="0"/>
              <a:t>SÉANCE 1 </a:t>
            </a:r>
          </a:p>
        </p:txBody>
      </p:sp>
      <p:sp>
        <p:nvSpPr>
          <p:cNvPr id="4" name="ZoneTexte 3">
            <a:extLst>
              <a:ext uri="{FF2B5EF4-FFF2-40B4-BE49-F238E27FC236}">
                <a16:creationId xmlns:a16="http://schemas.microsoft.com/office/drawing/2014/main" id="{D56AACF8-F278-8247-351A-B630859DA619}"/>
              </a:ext>
            </a:extLst>
          </p:cNvPr>
          <p:cNvSpPr txBox="1"/>
          <p:nvPr userDrawn="1"/>
        </p:nvSpPr>
        <p:spPr>
          <a:xfrm>
            <a:off x="700832" y="1600367"/>
            <a:ext cx="7708650" cy="923330"/>
          </a:xfrm>
          <a:prstGeom prst="rect">
            <a:avLst/>
          </a:prstGeom>
          <a:noFill/>
        </p:spPr>
        <p:txBody>
          <a:bodyPr wrap="square" rtlCol="0">
            <a:spAutoFit/>
          </a:bodyPr>
          <a:lstStyle/>
          <a:p>
            <a:pPr marL="342900" indent="-342900">
              <a:buAutoNum type="arabicPeriod"/>
            </a:pPr>
            <a:r>
              <a:rPr lang="fr-FR" sz="1800" b="0" dirty="0">
                <a:solidFill>
                  <a:schemeClr val="tx1">
                    <a:alpha val="19000"/>
                  </a:schemeClr>
                </a:solidFill>
              </a:rPr>
              <a:t>Comment la notion d’économie s’est elle transformée ?</a:t>
            </a:r>
          </a:p>
          <a:p>
            <a:pPr marL="342900" indent="-342900">
              <a:buAutoNum type="arabicPeriod"/>
            </a:pPr>
            <a:r>
              <a:rPr lang="fr-FR" sz="1800" dirty="0">
                <a:solidFill>
                  <a:schemeClr val="tx1">
                    <a:alpha val="19000"/>
                  </a:schemeClr>
                </a:solidFill>
              </a:rPr>
              <a:t>L’économie est d’abord une méthode de questionnement</a:t>
            </a:r>
          </a:p>
          <a:p>
            <a:pPr marL="342900" indent="-342900">
              <a:buAutoNum type="arabicPeriod"/>
            </a:pPr>
            <a:r>
              <a:rPr lang="fr-FR" sz="1800" dirty="0">
                <a:solidFill>
                  <a:schemeClr val="tx1">
                    <a:alpha val="19000"/>
                  </a:schemeClr>
                </a:solidFill>
              </a:rPr>
              <a:t>Une science sociale, vivante et cumulative </a:t>
            </a:r>
          </a:p>
        </p:txBody>
      </p:sp>
      <p:sp>
        <p:nvSpPr>
          <p:cNvPr id="5" name="Title Placeholder 1">
            <a:extLst>
              <a:ext uri="{FF2B5EF4-FFF2-40B4-BE49-F238E27FC236}">
                <a16:creationId xmlns:a16="http://schemas.microsoft.com/office/drawing/2014/main" id="{9DE39EE4-AE31-082C-91F9-BB92FBF0DE83}"/>
              </a:ext>
            </a:extLst>
          </p:cNvPr>
          <p:cNvSpPr txBox="1">
            <a:spLocks/>
          </p:cNvSpPr>
          <p:nvPr userDrawn="1"/>
        </p:nvSpPr>
        <p:spPr>
          <a:xfrm>
            <a:off x="700832" y="1278622"/>
            <a:ext cx="4339438" cy="633046"/>
          </a:xfrm>
          <a:prstGeom prst="rect">
            <a:avLst/>
          </a:prstGeom>
        </p:spPr>
        <p:txBody>
          <a:bodyPr vert="horz" lIns="91440" tIns="45720" rIns="91440" bIns="45720" rtlCol="0" anchor="t">
            <a:normAutofit fontScale="47500" lnSpcReduction="20000"/>
          </a:bodyPr>
          <a:lstStyle>
            <a:lvl1pPr algn="l" defTabSz="914400" rtl="0" eaLnBrk="1" latinLnBrk="0" hangingPunct="1">
              <a:lnSpc>
                <a:spcPct val="89000"/>
              </a:lnSpc>
              <a:spcBef>
                <a:spcPct val="0"/>
              </a:spcBef>
              <a:buNone/>
              <a:defRPr sz="2800" kern="1200" baseline="0">
                <a:solidFill>
                  <a:schemeClr val="tx2">
                    <a:alpha val="60007"/>
                  </a:schemeClr>
                </a:solidFill>
                <a:latin typeface="+mj-lt"/>
                <a:ea typeface="+mj-ea"/>
                <a:cs typeface="+mj-cs"/>
              </a:defRPr>
            </a:lvl1pPr>
          </a:lstStyle>
          <a:p>
            <a:r>
              <a:rPr lang="fr-FR" sz="5100" b="1" dirty="0">
                <a:solidFill>
                  <a:schemeClr val="tx2">
                    <a:alpha val="20000"/>
                  </a:schemeClr>
                </a:solidFill>
              </a:rPr>
              <a:t>Introduction</a:t>
            </a:r>
            <a:br>
              <a:rPr lang="fr-FR" dirty="0">
                <a:solidFill>
                  <a:schemeClr val="tx2">
                    <a:alpha val="20000"/>
                  </a:schemeClr>
                </a:solidFill>
              </a:rPr>
            </a:br>
            <a:br>
              <a:rPr lang="fr-FR" dirty="0">
                <a:solidFill>
                  <a:schemeClr val="tx2">
                    <a:alpha val="20000"/>
                  </a:schemeClr>
                </a:solidFill>
              </a:rPr>
            </a:br>
            <a:endParaRPr lang="en-US" dirty="0">
              <a:solidFill>
                <a:schemeClr val="tx2">
                  <a:alpha val="20000"/>
                </a:schemeClr>
              </a:solidFill>
            </a:endParaRPr>
          </a:p>
        </p:txBody>
      </p:sp>
      <p:sp>
        <p:nvSpPr>
          <p:cNvPr id="6" name="Title Placeholder 1">
            <a:extLst>
              <a:ext uri="{FF2B5EF4-FFF2-40B4-BE49-F238E27FC236}">
                <a16:creationId xmlns:a16="http://schemas.microsoft.com/office/drawing/2014/main" id="{53B4D5CC-2673-121C-0B32-4F0B857CA960}"/>
              </a:ext>
            </a:extLst>
          </p:cNvPr>
          <p:cNvSpPr txBox="1">
            <a:spLocks/>
          </p:cNvSpPr>
          <p:nvPr userDrawn="1"/>
        </p:nvSpPr>
        <p:spPr>
          <a:xfrm>
            <a:off x="700830" y="2735732"/>
            <a:ext cx="10646724" cy="1836268"/>
          </a:xfrm>
          <a:prstGeom prst="rect">
            <a:avLst/>
          </a:prstGeom>
        </p:spPr>
        <p:txBody>
          <a:bodyPr vert="horz" lIns="91440" tIns="45720" rIns="91440" bIns="45720" rtlCol="0" anchor="t">
            <a:normAutofit/>
          </a:bodyPr>
          <a:lstStyle>
            <a:lvl1pPr algn="l" defTabSz="914400" rtl="0" eaLnBrk="1" latinLnBrk="0" hangingPunct="1">
              <a:lnSpc>
                <a:spcPct val="89000"/>
              </a:lnSpc>
              <a:spcBef>
                <a:spcPct val="0"/>
              </a:spcBef>
              <a:buNone/>
              <a:defRPr sz="2800" kern="1200" baseline="0">
                <a:solidFill>
                  <a:schemeClr val="tx2">
                    <a:alpha val="60007"/>
                  </a:schemeClr>
                </a:solidFill>
                <a:latin typeface="+mj-lt"/>
                <a:ea typeface="+mj-ea"/>
                <a:cs typeface="+mj-cs"/>
              </a:defRPr>
            </a:lvl1pPr>
          </a:lstStyle>
          <a:p>
            <a:r>
              <a:rPr lang="fr-FR" sz="2000" b="1" dirty="0">
                <a:solidFill>
                  <a:schemeClr val="tx2"/>
                </a:solidFill>
              </a:rPr>
              <a:t>I. Les débuts du capitalisme marchand et la naissance de l’économie politique (XVI</a:t>
            </a:r>
            <a:r>
              <a:rPr lang="fr-FR" sz="2000" b="1" baseline="30000" dirty="0">
                <a:solidFill>
                  <a:schemeClr val="tx2"/>
                </a:solidFill>
              </a:rPr>
              <a:t>ème</a:t>
            </a:r>
            <a:r>
              <a:rPr lang="fr-FR" sz="2000" b="1" baseline="0" dirty="0">
                <a:solidFill>
                  <a:schemeClr val="tx2"/>
                </a:solidFill>
              </a:rPr>
              <a:t>-XVII</a:t>
            </a:r>
            <a:r>
              <a:rPr lang="fr-FR" sz="2000" b="1" baseline="30000" dirty="0">
                <a:solidFill>
                  <a:schemeClr val="tx2"/>
                </a:solidFill>
              </a:rPr>
              <a:t>ème</a:t>
            </a:r>
            <a:r>
              <a:rPr lang="fr-FR" sz="2000" b="1" baseline="0" dirty="0">
                <a:solidFill>
                  <a:schemeClr val="tx2"/>
                </a:solidFill>
              </a:rPr>
              <a:t>)</a:t>
            </a:r>
            <a:br>
              <a:rPr lang="fr-FR" sz="800" dirty="0">
                <a:solidFill>
                  <a:schemeClr val="tx2"/>
                </a:solidFill>
              </a:rPr>
            </a:br>
            <a:br>
              <a:rPr lang="fr-FR" sz="800" dirty="0">
                <a:solidFill>
                  <a:schemeClr val="tx2"/>
                </a:solidFill>
              </a:rPr>
            </a:br>
            <a:endParaRPr lang="en-US" sz="800" dirty="0">
              <a:solidFill>
                <a:schemeClr val="tx2"/>
              </a:solidFill>
            </a:endParaRPr>
          </a:p>
        </p:txBody>
      </p:sp>
    </p:spTree>
    <p:extLst>
      <p:ext uri="{BB962C8B-B14F-4D97-AF65-F5344CB8AC3E}">
        <p14:creationId xmlns:p14="http://schemas.microsoft.com/office/powerpoint/2010/main" val="3170508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r>
              <a:rPr lang="en-US" dirty="0"/>
              <a:t>03/09/2026</a:t>
            </a:r>
          </a:p>
        </p:txBody>
      </p:sp>
      <p:sp>
        <p:nvSpPr>
          <p:cNvPr id="9" name="Slide Number Placeholder 8"/>
          <p:cNvSpPr>
            <a:spLocks noGrp="1"/>
          </p:cNvSpPr>
          <p:nvPr>
            <p:ph type="sldNum" sz="quarter" idx="12"/>
          </p:nvPr>
        </p:nvSpPr>
        <p:spPr/>
        <p:txBody>
          <a:bodyPr/>
          <a:lstStyle/>
          <a:p>
            <a:r>
              <a:rPr lang="en-US" dirty="0"/>
              <a:t>SÉANCE 1 </a:t>
            </a:r>
          </a:p>
        </p:txBody>
      </p:sp>
      <p:sp>
        <p:nvSpPr>
          <p:cNvPr id="4" name="ZoneTexte 3">
            <a:extLst>
              <a:ext uri="{FF2B5EF4-FFF2-40B4-BE49-F238E27FC236}">
                <a16:creationId xmlns:a16="http://schemas.microsoft.com/office/drawing/2014/main" id="{D56AACF8-F278-8247-351A-B630859DA619}"/>
              </a:ext>
            </a:extLst>
          </p:cNvPr>
          <p:cNvSpPr txBox="1"/>
          <p:nvPr userDrawn="1"/>
        </p:nvSpPr>
        <p:spPr>
          <a:xfrm>
            <a:off x="700832" y="1600367"/>
            <a:ext cx="7708650" cy="923330"/>
          </a:xfrm>
          <a:prstGeom prst="rect">
            <a:avLst/>
          </a:prstGeom>
          <a:noFill/>
        </p:spPr>
        <p:txBody>
          <a:bodyPr wrap="square" rtlCol="0">
            <a:spAutoFit/>
          </a:bodyPr>
          <a:lstStyle/>
          <a:p>
            <a:pPr marL="342900" indent="-342900">
              <a:buAutoNum type="arabicPeriod"/>
            </a:pPr>
            <a:r>
              <a:rPr lang="fr-FR" sz="1800" b="0" dirty="0">
                <a:solidFill>
                  <a:schemeClr val="tx1">
                    <a:alpha val="40000"/>
                  </a:schemeClr>
                </a:solidFill>
              </a:rPr>
              <a:t>Comment la notion d’économie s’est elle transformée ?</a:t>
            </a:r>
          </a:p>
          <a:p>
            <a:pPr marL="342900" indent="-342900">
              <a:buAutoNum type="arabicPeriod"/>
            </a:pPr>
            <a:r>
              <a:rPr lang="fr-FR" sz="1800" dirty="0">
                <a:solidFill>
                  <a:schemeClr val="tx1">
                    <a:alpha val="40000"/>
                  </a:schemeClr>
                </a:solidFill>
              </a:rPr>
              <a:t>L’économie est d’abord une méthode de questionnement</a:t>
            </a:r>
          </a:p>
          <a:p>
            <a:pPr marL="342900" indent="-342900">
              <a:buAutoNum type="arabicPeriod"/>
            </a:pPr>
            <a:r>
              <a:rPr lang="fr-FR" sz="1800" dirty="0">
                <a:solidFill>
                  <a:schemeClr val="tx1">
                    <a:alpha val="40000"/>
                  </a:schemeClr>
                </a:solidFill>
              </a:rPr>
              <a:t>Une science sociale, vivante et cumulative </a:t>
            </a:r>
          </a:p>
        </p:txBody>
      </p:sp>
      <p:sp>
        <p:nvSpPr>
          <p:cNvPr id="5" name="Title Placeholder 1">
            <a:extLst>
              <a:ext uri="{FF2B5EF4-FFF2-40B4-BE49-F238E27FC236}">
                <a16:creationId xmlns:a16="http://schemas.microsoft.com/office/drawing/2014/main" id="{9DE39EE4-AE31-082C-91F9-BB92FBF0DE83}"/>
              </a:ext>
            </a:extLst>
          </p:cNvPr>
          <p:cNvSpPr txBox="1">
            <a:spLocks/>
          </p:cNvSpPr>
          <p:nvPr userDrawn="1"/>
        </p:nvSpPr>
        <p:spPr>
          <a:xfrm>
            <a:off x="700832" y="1278622"/>
            <a:ext cx="4339438" cy="633046"/>
          </a:xfrm>
          <a:prstGeom prst="rect">
            <a:avLst/>
          </a:prstGeom>
        </p:spPr>
        <p:txBody>
          <a:bodyPr vert="horz" lIns="91440" tIns="45720" rIns="91440" bIns="45720" rtlCol="0" anchor="t">
            <a:normAutofit fontScale="47500" lnSpcReduction="20000"/>
          </a:bodyPr>
          <a:lstStyle>
            <a:lvl1pPr algn="l" defTabSz="914400" rtl="0" eaLnBrk="1" latinLnBrk="0" hangingPunct="1">
              <a:lnSpc>
                <a:spcPct val="89000"/>
              </a:lnSpc>
              <a:spcBef>
                <a:spcPct val="0"/>
              </a:spcBef>
              <a:buNone/>
              <a:defRPr sz="2800" kern="1200" baseline="0">
                <a:solidFill>
                  <a:schemeClr val="tx2">
                    <a:alpha val="60007"/>
                  </a:schemeClr>
                </a:solidFill>
                <a:latin typeface="+mj-lt"/>
                <a:ea typeface="+mj-ea"/>
                <a:cs typeface="+mj-cs"/>
              </a:defRPr>
            </a:lvl1pPr>
          </a:lstStyle>
          <a:p>
            <a:r>
              <a:rPr lang="fr-FR" sz="5100" b="1" dirty="0">
                <a:solidFill>
                  <a:schemeClr val="tx2">
                    <a:alpha val="40000"/>
                  </a:schemeClr>
                </a:solidFill>
              </a:rPr>
              <a:t>Introduction</a:t>
            </a:r>
            <a:br>
              <a:rPr lang="fr-FR" dirty="0">
                <a:solidFill>
                  <a:schemeClr val="tx2">
                    <a:alpha val="40000"/>
                  </a:schemeClr>
                </a:solidFill>
              </a:rPr>
            </a:br>
            <a:br>
              <a:rPr lang="fr-FR" dirty="0">
                <a:solidFill>
                  <a:schemeClr val="tx2">
                    <a:alpha val="40000"/>
                  </a:schemeClr>
                </a:solidFill>
              </a:rPr>
            </a:br>
            <a:endParaRPr lang="en-US" dirty="0">
              <a:solidFill>
                <a:schemeClr val="tx2">
                  <a:alpha val="40000"/>
                </a:schemeClr>
              </a:solidFill>
            </a:endParaRPr>
          </a:p>
        </p:txBody>
      </p:sp>
      <p:sp>
        <p:nvSpPr>
          <p:cNvPr id="6" name="Title Placeholder 1">
            <a:extLst>
              <a:ext uri="{FF2B5EF4-FFF2-40B4-BE49-F238E27FC236}">
                <a16:creationId xmlns:a16="http://schemas.microsoft.com/office/drawing/2014/main" id="{53B4D5CC-2673-121C-0B32-4F0B857CA960}"/>
              </a:ext>
            </a:extLst>
          </p:cNvPr>
          <p:cNvSpPr txBox="1">
            <a:spLocks/>
          </p:cNvSpPr>
          <p:nvPr userDrawn="1"/>
        </p:nvSpPr>
        <p:spPr>
          <a:xfrm>
            <a:off x="700830" y="2735732"/>
            <a:ext cx="10646724" cy="1836268"/>
          </a:xfrm>
          <a:prstGeom prst="rect">
            <a:avLst/>
          </a:prstGeom>
        </p:spPr>
        <p:txBody>
          <a:bodyPr vert="horz" lIns="91440" tIns="45720" rIns="91440" bIns="45720" rtlCol="0" anchor="t">
            <a:normAutofit/>
          </a:bodyPr>
          <a:lstStyle>
            <a:lvl1pPr algn="l" defTabSz="914400" rtl="0" eaLnBrk="1" latinLnBrk="0" hangingPunct="1">
              <a:lnSpc>
                <a:spcPct val="89000"/>
              </a:lnSpc>
              <a:spcBef>
                <a:spcPct val="0"/>
              </a:spcBef>
              <a:buNone/>
              <a:defRPr sz="2800" kern="1200" baseline="0">
                <a:solidFill>
                  <a:schemeClr val="tx2">
                    <a:alpha val="60007"/>
                  </a:schemeClr>
                </a:solidFill>
                <a:latin typeface="+mj-lt"/>
                <a:ea typeface="+mj-ea"/>
                <a:cs typeface="+mj-cs"/>
              </a:defRPr>
            </a:lvl1pPr>
          </a:lstStyle>
          <a:p>
            <a:r>
              <a:rPr lang="fr-FR" sz="2000" b="1" dirty="0">
                <a:solidFill>
                  <a:schemeClr val="tx2"/>
                </a:solidFill>
              </a:rPr>
              <a:t>I. Les débuts du capitalisme marchand et la naissance de l’économie politique (XVI</a:t>
            </a:r>
            <a:r>
              <a:rPr lang="fr-FR" sz="2000" b="1" baseline="30000" dirty="0">
                <a:solidFill>
                  <a:schemeClr val="tx2"/>
                </a:solidFill>
              </a:rPr>
              <a:t>ème</a:t>
            </a:r>
            <a:r>
              <a:rPr lang="fr-FR" sz="2000" b="1" baseline="0" dirty="0">
                <a:solidFill>
                  <a:schemeClr val="tx2"/>
                </a:solidFill>
              </a:rPr>
              <a:t>-XVII</a:t>
            </a:r>
            <a:r>
              <a:rPr lang="fr-FR" sz="2000" b="1" baseline="30000" dirty="0">
                <a:solidFill>
                  <a:schemeClr val="tx2"/>
                </a:solidFill>
              </a:rPr>
              <a:t>ème</a:t>
            </a:r>
            <a:r>
              <a:rPr lang="fr-FR" sz="2000" b="1" baseline="0" dirty="0">
                <a:solidFill>
                  <a:schemeClr val="tx2"/>
                </a:solidFill>
              </a:rPr>
              <a:t>)</a:t>
            </a:r>
            <a:br>
              <a:rPr lang="fr-FR" sz="800" dirty="0">
                <a:solidFill>
                  <a:schemeClr val="tx2"/>
                </a:solidFill>
              </a:rPr>
            </a:br>
            <a:br>
              <a:rPr lang="fr-FR" sz="800" dirty="0">
                <a:solidFill>
                  <a:schemeClr val="tx2"/>
                </a:solidFill>
              </a:rPr>
            </a:br>
            <a:endParaRPr lang="en-US" sz="800" dirty="0">
              <a:solidFill>
                <a:schemeClr val="tx2"/>
              </a:solidFill>
            </a:endParaRPr>
          </a:p>
        </p:txBody>
      </p:sp>
      <p:sp>
        <p:nvSpPr>
          <p:cNvPr id="8" name="ZoneTexte 7">
            <a:extLst>
              <a:ext uri="{FF2B5EF4-FFF2-40B4-BE49-F238E27FC236}">
                <a16:creationId xmlns:a16="http://schemas.microsoft.com/office/drawing/2014/main" id="{91E8C6C6-E534-69B0-E200-12BCF9F63904}"/>
              </a:ext>
            </a:extLst>
          </p:cNvPr>
          <p:cNvSpPr txBox="1"/>
          <p:nvPr userDrawn="1"/>
        </p:nvSpPr>
        <p:spPr>
          <a:xfrm>
            <a:off x="700830" y="3432587"/>
            <a:ext cx="7708650" cy="369332"/>
          </a:xfrm>
          <a:prstGeom prst="rect">
            <a:avLst/>
          </a:prstGeom>
          <a:noFill/>
        </p:spPr>
        <p:txBody>
          <a:bodyPr wrap="square" rtlCol="0">
            <a:spAutoFit/>
          </a:bodyPr>
          <a:lstStyle/>
          <a:p>
            <a:pPr marL="0" indent="0">
              <a:buNone/>
            </a:pPr>
            <a:r>
              <a:rPr lang="fr-FR" sz="1800" dirty="0">
                <a:solidFill>
                  <a:schemeClr val="tx1"/>
                </a:solidFill>
              </a:rPr>
              <a:t>Les trois grandes évolutions du XVI</a:t>
            </a:r>
            <a:r>
              <a:rPr lang="fr-FR" sz="1800" baseline="30000" dirty="0">
                <a:solidFill>
                  <a:schemeClr val="tx1"/>
                </a:solidFill>
              </a:rPr>
              <a:t>ème</a:t>
            </a:r>
            <a:r>
              <a:rPr lang="fr-FR" sz="1800" baseline="0" dirty="0">
                <a:solidFill>
                  <a:schemeClr val="tx1"/>
                </a:solidFill>
              </a:rPr>
              <a:t> siècle</a:t>
            </a:r>
            <a:endParaRPr lang="fr-FR" sz="1800" baseline="30000" dirty="0">
              <a:solidFill>
                <a:schemeClr val="tx1"/>
              </a:solidFill>
            </a:endParaRPr>
          </a:p>
        </p:txBody>
      </p:sp>
    </p:spTree>
    <p:extLst>
      <p:ext uri="{BB962C8B-B14F-4D97-AF65-F5344CB8AC3E}">
        <p14:creationId xmlns:p14="http://schemas.microsoft.com/office/powerpoint/2010/main" val="2205609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itre et contenu">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r>
              <a:rPr lang="en-US" dirty="0"/>
              <a:t>03/09/2026</a:t>
            </a:r>
          </a:p>
        </p:txBody>
      </p:sp>
      <p:sp>
        <p:nvSpPr>
          <p:cNvPr id="9" name="Slide Number Placeholder 8"/>
          <p:cNvSpPr>
            <a:spLocks noGrp="1"/>
          </p:cNvSpPr>
          <p:nvPr>
            <p:ph type="sldNum" sz="quarter" idx="12"/>
          </p:nvPr>
        </p:nvSpPr>
        <p:spPr/>
        <p:txBody>
          <a:bodyPr/>
          <a:lstStyle/>
          <a:p>
            <a:r>
              <a:rPr lang="en-US" dirty="0"/>
              <a:t>SÉANCE 1 </a:t>
            </a:r>
          </a:p>
        </p:txBody>
      </p:sp>
      <p:sp>
        <p:nvSpPr>
          <p:cNvPr id="4" name="ZoneTexte 3">
            <a:extLst>
              <a:ext uri="{FF2B5EF4-FFF2-40B4-BE49-F238E27FC236}">
                <a16:creationId xmlns:a16="http://schemas.microsoft.com/office/drawing/2014/main" id="{D56AACF8-F278-8247-351A-B630859DA619}"/>
              </a:ext>
            </a:extLst>
          </p:cNvPr>
          <p:cNvSpPr txBox="1"/>
          <p:nvPr userDrawn="1"/>
        </p:nvSpPr>
        <p:spPr>
          <a:xfrm>
            <a:off x="700832" y="1600367"/>
            <a:ext cx="7708650" cy="923330"/>
          </a:xfrm>
          <a:prstGeom prst="rect">
            <a:avLst/>
          </a:prstGeom>
          <a:noFill/>
        </p:spPr>
        <p:txBody>
          <a:bodyPr wrap="square" rtlCol="0">
            <a:spAutoFit/>
          </a:bodyPr>
          <a:lstStyle/>
          <a:p>
            <a:pPr marL="342900" indent="-342900">
              <a:buAutoNum type="arabicPeriod"/>
            </a:pPr>
            <a:r>
              <a:rPr lang="fr-FR" sz="1800" b="0" dirty="0">
                <a:solidFill>
                  <a:schemeClr val="tx1">
                    <a:alpha val="40000"/>
                  </a:schemeClr>
                </a:solidFill>
              </a:rPr>
              <a:t>Comment la notion d’économie s’est elle transformée ?</a:t>
            </a:r>
          </a:p>
          <a:p>
            <a:pPr marL="342900" indent="-342900">
              <a:buAutoNum type="arabicPeriod"/>
            </a:pPr>
            <a:r>
              <a:rPr lang="fr-FR" sz="1800" dirty="0">
                <a:solidFill>
                  <a:schemeClr val="tx1">
                    <a:alpha val="40000"/>
                  </a:schemeClr>
                </a:solidFill>
              </a:rPr>
              <a:t>L’économie est d’abord une méthode de questionnement</a:t>
            </a:r>
          </a:p>
          <a:p>
            <a:pPr marL="342900" indent="-342900">
              <a:buAutoNum type="arabicPeriod"/>
            </a:pPr>
            <a:r>
              <a:rPr lang="fr-FR" sz="1800" dirty="0">
                <a:solidFill>
                  <a:schemeClr val="tx1">
                    <a:alpha val="40000"/>
                  </a:schemeClr>
                </a:solidFill>
              </a:rPr>
              <a:t>Une science sociale, vivante et cumulative </a:t>
            </a:r>
          </a:p>
        </p:txBody>
      </p:sp>
      <p:sp>
        <p:nvSpPr>
          <p:cNvPr id="5" name="Title Placeholder 1">
            <a:extLst>
              <a:ext uri="{FF2B5EF4-FFF2-40B4-BE49-F238E27FC236}">
                <a16:creationId xmlns:a16="http://schemas.microsoft.com/office/drawing/2014/main" id="{9DE39EE4-AE31-082C-91F9-BB92FBF0DE83}"/>
              </a:ext>
            </a:extLst>
          </p:cNvPr>
          <p:cNvSpPr txBox="1">
            <a:spLocks/>
          </p:cNvSpPr>
          <p:nvPr userDrawn="1"/>
        </p:nvSpPr>
        <p:spPr>
          <a:xfrm>
            <a:off x="700832" y="1278622"/>
            <a:ext cx="4339438" cy="633046"/>
          </a:xfrm>
          <a:prstGeom prst="rect">
            <a:avLst/>
          </a:prstGeom>
        </p:spPr>
        <p:txBody>
          <a:bodyPr vert="horz" lIns="91440" tIns="45720" rIns="91440" bIns="45720" rtlCol="0" anchor="t">
            <a:normAutofit fontScale="47500" lnSpcReduction="20000"/>
          </a:bodyPr>
          <a:lstStyle>
            <a:lvl1pPr algn="l" defTabSz="914400" rtl="0" eaLnBrk="1" latinLnBrk="0" hangingPunct="1">
              <a:lnSpc>
                <a:spcPct val="89000"/>
              </a:lnSpc>
              <a:spcBef>
                <a:spcPct val="0"/>
              </a:spcBef>
              <a:buNone/>
              <a:defRPr sz="2800" kern="1200" baseline="0">
                <a:solidFill>
                  <a:schemeClr val="tx2">
                    <a:alpha val="60007"/>
                  </a:schemeClr>
                </a:solidFill>
                <a:latin typeface="+mj-lt"/>
                <a:ea typeface="+mj-ea"/>
                <a:cs typeface="+mj-cs"/>
              </a:defRPr>
            </a:lvl1pPr>
          </a:lstStyle>
          <a:p>
            <a:r>
              <a:rPr lang="fr-FR" sz="5100" b="1" dirty="0">
                <a:solidFill>
                  <a:schemeClr val="tx2">
                    <a:alpha val="40000"/>
                  </a:schemeClr>
                </a:solidFill>
              </a:rPr>
              <a:t>Introduction</a:t>
            </a:r>
            <a:br>
              <a:rPr lang="fr-FR" dirty="0">
                <a:solidFill>
                  <a:schemeClr val="tx2">
                    <a:alpha val="40000"/>
                  </a:schemeClr>
                </a:solidFill>
              </a:rPr>
            </a:br>
            <a:br>
              <a:rPr lang="fr-FR" dirty="0">
                <a:solidFill>
                  <a:schemeClr val="tx2">
                    <a:alpha val="40000"/>
                  </a:schemeClr>
                </a:solidFill>
              </a:rPr>
            </a:br>
            <a:endParaRPr lang="en-US" dirty="0">
              <a:solidFill>
                <a:schemeClr val="tx2">
                  <a:alpha val="40000"/>
                </a:schemeClr>
              </a:solidFill>
            </a:endParaRPr>
          </a:p>
        </p:txBody>
      </p:sp>
      <p:sp>
        <p:nvSpPr>
          <p:cNvPr id="6" name="Title Placeholder 1">
            <a:extLst>
              <a:ext uri="{FF2B5EF4-FFF2-40B4-BE49-F238E27FC236}">
                <a16:creationId xmlns:a16="http://schemas.microsoft.com/office/drawing/2014/main" id="{53B4D5CC-2673-121C-0B32-4F0B857CA960}"/>
              </a:ext>
            </a:extLst>
          </p:cNvPr>
          <p:cNvSpPr txBox="1">
            <a:spLocks/>
          </p:cNvSpPr>
          <p:nvPr userDrawn="1"/>
        </p:nvSpPr>
        <p:spPr>
          <a:xfrm>
            <a:off x="700830" y="2735732"/>
            <a:ext cx="10646724" cy="1836268"/>
          </a:xfrm>
          <a:prstGeom prst="rect">
            <a:avLst/>
          </a:prstGeom>
        </p:spPr>
        <p:txBody>
          <a:bodyPr vert="horz" lIns="91440" tIns="45720" rIns="91440" bIns="45720" rtlCol="0" anchor="t">
            <a:normAutofit/>
          </a:bodyPr>
          <a:lstStyle>
            <a:lvl1pPr algn="l" defTabSz="914400" rtl="0" eaLnBrk="1" latinLnBrk="0" hangingPunct="1">
              <a:lnSpc>
                <a:spcPct val="89000"/>
              </a:lnSpc>
              <a:spcBef>
                <a:spcPct val="0"/>
              </a:spcBef>
              <a:buNone/>
              <a:defRPr sz="2800" kern="1200" baseline="0">
                <a:solidFill>
                  <a:schemeClr val="tx2">
                    <a:alpha val="60007"/>
                  </a:schemeClr>
                </a:solidFill>
                <a:latin typeface="+mj-lt"/>
                <a:ea typeface="+mj-ea"/>
                <a:cs typeface="+mj-cs"/>
              </a:defRPr>
            </a:lvl1pPr>
          </a:lstStyle>
          <a:p>
            <a:r>
              <a:rPr lang="fr-FR" sz="2000" b="1" dirty="0">
                <a:solidFill>
                  <a:schemeClr val="tx2"/>
                </a:solidFill>
              </a:rPr>
              <a:t>I. Les débuts du capitalisme marchand et la naissance de l’économie politique (XVI</a:t>
            </a:r>
            <a:r>
              <a:rPr lang="fr-FR" sz="2000" b="1" baseline="30000" dirty="0">
                <a:solidFill>
                  <a:schemeClr val="tx2"/>
                </a:solidFill>
              </a:rPr>
              <a:t>ème</a:t>
            </a:r>
            <a:r>
              <a:rPr lang="fr-FR" sz="2000" b="1" baseline="0" dirty="0">
                <a:solidFill>
                  <a:schemeClr val="tx2"/>
                </a:solidFill>
              </a:rPr>
              <a:t>-XVII</a:t>
            </a:r>
            <a:r>
              <a:rPr lang="fr-FR" sz="2000" b="1" baseline="30000" dirty="0">
                <a:solidFill>
                  <a:schemeClr val="tx2"/>
                </a:solidFill>
              </a:rPr>
              <a:t>ème</a:t>
            </a:r>
            <a:r>
              <a:rPr lang="fr-FR" sz="2000" b="1" baseline="0" dirty="0">
                <a:solidFill>
                  <a:schemeClr val="tx2"/>
                </a:solidFill>
              </a:rPr>
              <a:t>)</a:t>
            </a:r>
            <a:br>
              <a:rPr lang="fr-FR" sz="800" dirty="0">
                <a:solidFill>
                  <a:schemeClr val="tx2"/>
                </a:solidFill>
              </a:rPr>
            </a:br>
            <a:br>
              <a:rPr lang="fr-FR" sz="800" dirty="0">
                <a:solidFill>
                  <a:schemeClr val="tx2"/>
                </a:solidFill>
              </a:rPr>
            </a:br>
            <a:endParaRPr lang="en-US" sz="800" dirty="0">
              <a:solidFill>
                <a:schemeClr val="tx2"/>
              </a:solidFill>
            </a:endParaRPr>
          </a:p>
        </p:txBody>
      </p:sp>
      <p:sp>
        <p:nvSpPr>
          <p:cNvPr id="8" name="ZoneTexte 7">
            <a:extLst>
              <a:ext uri="{FF2B5EF4-FFF2-40B4-BE49-F238E27FC236}">
                <a16:creationId xmlns:a16="http://schemas.microsoft.com/office/drawing/2014/main" id="{91E8C6C6-E534-69B0-E200-12BCF9F63904}"/>
              </a:ext>
            </a:extLst>
          </p:cNvPr>
          <p:cNvSpPr txBox="1"/>
          <p:nvPr userDrawn="1"/>
        </p:nvSpPr>
        <p:spPr>
          <a:xfrm>
            <a:off x="700830" y="3432587"/>
            <a:ext cx="7708650" cy="369332"/>
          </a:xfrm>
          <a:prstGeom prst="rect">
            <a:avLst/>
          </a:prstGeom>
          <a:noFill/>
        </p:spPr>
        <p:txBody>
          <a:bodyPr wrap="square" rtlCol="0">
            <a:spAutoFit/>
          </a:bodyPr>
          <a:lstStyle/>
          <a:p>
            <a:pPr marL="0" indent="0">
              <a:buNone/>
            </a:pPr>
            <a:r>
              <a:rPr lang="fr-FR" sz="1800" dirty="0">
                <a:solidFill>
                  <a:schemeClr val="tx1">
                    <a:alpha val="19835"/>
                  </a:schemeClr>
                </a:solidFill>
              </a:rPr>
              <a:t>Les trois grandes évolutions du XVI</a:t>
            </a:r>
            <a:r>
              <a:rPr lang="fr-FR" sz="1800" baseline="30000" dirty="0">
                <a:solidFill>
                  <a:schemeClr val="tx1">
                    <a:alpha val="19835"/>
                  </a:schemeClr>
                </a:solidFill>
              </a:rPr>
              <a:t>ème</a:t>
            </a:r>
            <a:r>
              <a:rPr lang="fr-FR" sz="1800" baseline="0" dirty="0">
                <a:solidFill>
                  <a:schemeClr val="tx1">
                    <a:alpha val="19835"/>
                  </a:schemeClr>
                </a:solidFill>
              </a:rPr>
              <a:t> siècle</a:t>
            </a:r>
            <a:endParaRPr lang="fr-FR" sz="1800" baseline="30000" dirty="0">
              <a:solidFill>
                <a:schemeClr val="tx1">
                  <a:alpha val="19835"/>
                </a:schemeClr>
              </a:solidFill>
            </a:endParaRPr>
          </a:p>
        </p:txBody>
      </p:sp>
      <p:sp>
        <p:nvSpPr>
          <p:cNvPr id="3" name="ZoneTexte 2">
            <a:extLst>
              <a:ext uri="{FF2B5EF4-FFF2-40B4-BE49-F238E27FC236}">
                <a16:creationId xmlns:a16="http://schemas.microsoft.com/office/drawing/2014/main" id="{0C3A3FB2-A78D-122D-B4F0-EEDF58EDF800}"/>
              </a:ext>
            </a:extLst>
          </p:cNvPr>
          <p:cNvSpPr txBox="1"/>
          <p:nvPr userDrawn="1"/>
        </p:nvSpPr>
        <p:spPr>
          <a:xfrm>
            <a:off x="700830" y="3925004"/>
            <a:ext cx="6093500" cy="369332"/>
          </a:xfrm>
          <a:prstGeom prst="rect">
            <a:avLst/>
          </a:prstGeom>
          <a:noFill/>
        </p:spPr>
        <p:txBody>
          <a:bodyPr wrap="square">
            <a:spAutoFit/>
          </a:bodyPr>
          <a:lstStyle/>
          <a:p>
            <a:pPr marL="0" indent="0">
              <a:buNone/>
            </a:pPr>
            <a:r>
              <a:rPr lang="fr-FR" sz="1800" b="1" dirty="0">
                <a:solidFill>
                  <a:schemeClr val="tx1"/>
                </a:solidFill>
              </a:rPr>
              <a:t>A. L’âge des mercantilistes (XVI</a:t>
            </a:r>
            <a:r>
              <a:rPr lang="fr-FR" sz="1800" b="1" baseline="30000" dirty="0">
                <a:solidFill>
                  <a:schemeClr val="tx1"/>
                </a:solidFill>
              </a:rPr>
              <a:t>ème</a:t>
            </a:r>
            <a:r>
              <a:rPr lang="fr-FR" sz="1800" b="1" baseline="0" dirty="0">
                <a:solidFill>
                  <a:schemeClr val="tx1"/>
                </a:solidFill>
              </a:rPr>
              <a:t>-XVII</a:t>
            </a:r>
            <a:r>
              <a:rPr lang="fr-FR" sz="1800" b="1" baseline="30000" dirty="0">
                <a:solidFill>
                  <a:schemeClr val="tx1"/>
                </a:solidFill>
              </a:rPr>
              <a:t>ème</a:t>
            </a:r>
            <a:r>
              <a:rPr lang="fr-FR" sz="1800" b="1" baseline="0" dirty="0">
                <a:solidFill>
                  <a:schemeClr val="tx1"/>
                </a:solidFill>
              </a:rPr>
              <a:t>)</a:t>
            </a:r>
            <a:endParaRPr lang="fr-FR" sz="1800" b="1" baseline="30000" dirty="0">
              <a:solidFill>
                <a:schemeClr val="tx1"/>
              </a:solidFill>
            </a:endParaRPr>
          </a:p>
        </p:txBody>
      </p:sp>
    </p:spTree>
    <p:extLst>
      <p:ext uri="{BB962C8B-B14F-4D97-AF65-F5344CB8AC3E}">
        <p14:creationId xmlns:p14="http://schemas.microsoft.com/office/powerpoint/2010/main" val="46178492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theme" Target="../theme/theme3.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theme" Target="../theme/theme4.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5" Type="http://schemas.openxmlformats.org/officeDocument/2006/relationships/theme" Target="../theme/theme5.xml"/><Relationship Id="rId4"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theme" Target="../theme/theme6.xml"/><Relationship Id="rId5" Type="http://schemas.openxmlformats.org/officeDocument/2006/relationships/slideLayout" Target="../slideLayouts/slideLayout40.xml"/><Relationship Id="rId4" Type="http://schemas.openxmlformats.org/officeDocument/2006/relationships/slideLayout" Target="../slideLayouts/slideLayout39.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theme" Target="../theme/theme7.xml"/><Relationship Id="rId5" Type="http://schemas.openxmlformats.org/officeDocument/2006/relationships/slideLayout" Target="../slideLayouts/slideLayout45.xml"/><Relationship Id="rId4"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60000"/>
          </a:schemeClr>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33F6B56D-7572-DA44-BD19-A291B20F7C3F}" type="datetimeFigureOut">
              <a:rPr lang="fr-FR" smtClean="0"/>
              <a:t>03/09/2026</a:t>
            </a:fld>
            <a:endParaRPr lang="fr-F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r>
              <a:rPr lang="fr-FR" dirty="0"/>
              <a:t>SÉANCE 1 </a:t>
            </a:r>
          </a:p>
        </p:txBody>
      </p:sp>
      <p:sp>
        <p:nvSpPr>
          <p:cNvPr id="8" name="ZoneTexte 7">
            <a:extLst>
              <a:ext uri="{FF2B5EF4-FFF2-40B4-BE49-F238E27FC236}">
                <a16:creationId xmlns:a16="http://schemas.microsoft.com/office/drawing/2014/main" id="{7EAFA04E-9605-B2CA-E6F9-D94CB82558DE}"/>
              </a:ext>
            </a:extLst>
          </p:cNvPr>
          <p:cNvSpPr txBox="1"/>
          <p:nvPr userDrawn="1"/>
        </p:nvSpPr>
        <p:spPr>
          <a:xfrm>
            <a:off x="700832" y="967321"/>
            <a:ext cx="4339439" cy="646331"/>
          </a:xfrm>
          <a:prstGeom prst="rect">
            <a:avLst/>
          </a:prstGeom>
          <a:noFill/>
        </p:spPr>
        <p:txBody>
          <a:bodyPr wrap="square" rtlCol="0">
            <a:spAutoFit/>
          </a:bodyPr>
          <a:lstStyle/>
          <a:p>
            <a:pPr marL="342900" indent="-342900">
              <a:buAutoNum type="arabicPeriod"/>
            </a:pPr>
            <a:endParaRPr lang="fr-FR" dirty="0">
              <a:solidFill>
                <a:schemeClr val="tx1">
                  <a:alpha val="60000"/>
                </a:schemeClr>
              </a:solidFill>
            </a:endParaRPr>
          </a:p>
          <a:p>
            <a:pPr marL="342900" indent="-342900">
              <a:buAutoNum type="arabicPeriod"/>
            </a:pPr>
            <a:endParaRPr lang="fr-FR" dirty="0">
              <a:solidFill>
                <a:schemeClr val="tx1">
                  <a:alpha val="60000"/>
                </a:schemeClr>
              </a:solidFill>
            </a:endParaRPr>
          </a:p>
        </p:txBody>
      </p:sp>
      <p:sp>
        <p:nvSpPr>
          <p:cNvPr id="11" name="ZoneTexte 10">
            <a:extLst>
              <a:ext uri="{FF2B5EF4-FFF2-40B4-BE49-F238E27FC236}">
                <a16:creationId xmlns:a16="http://schemas.microsoft.com/office/drawing/2014/main" id="{021096DE-C073-07F5-154C-4EFDE0F99709}"/>
              </a:ext>
            </a:extLst>
          </p:cNvPr>
          <p:cNvSpPr txBox="1"/>
          <p:nvPr userDrawn="1"/>
        </p:nvSpPr>
        <p:spPr>
          <a:xfrm>
            <a:off x="700832" y="967321"/>
            <a:ext cx="4339439" cy="646331"/>
          </a:xfrm>
          <a:prstGeom prst="rect">
            <a:avLst/>
          </a:prstGeom>
          <a:noFill/>
        </p:spPr>
        <p:txBody>
          <a:bodyPr wrap="square" rtlCol="0">
            <a:spAutoFit/>
          </a:bodyPr>
          <a:lstStyle/>
          <a:p>
            <a:pPr marL="342900" indent="-342900">
              <a:buAutoNum type="arabicPeriod"/>
            </a:pPr>
            <a:endParaRPr lang="fr-FR" dirty="0">
              <a:solidFill>
                <a:schemeClr val="tx1">
                  <a:alpha val="60000"/>
                </a:schemeClr>
              </a:solidFill>
            </a:endParaRPr>
          </a:p>
          <a:p>
            <a:pPr marL="342900" indent="-342900">
              <a:buAutoNum type="arabicPeriod"/>
            </a:pPr>
            <a:endParaRPr lang="fr-FR" dirty="0">
              <a:solidFill>
                <a:schemeClr val="tx1">
                  <a:alpha val="60000"/>
                </a:schemeClr>
              </a:solidFill>
            </a:endParaRPr>
          </a:p>
        </p:txBody>
      </p:sp>
    </p:spTree>
    <p:extLst>
      <p:ext uri="{BB962C8B-B14F-4D97-AF65-F5344CB8AC3E}">
        <p14:creationId xmlns:p14="http://schemas.microsoft.com/office/powerpoint/2010/main" val="388781626"/>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6" r:id="rId3"/>
    <p:sldLayoutId id="2147483725" r:id="rId4"/>
    <p:sldLayoutId id="2147483696" r:id="rId5"/>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60000"/>
          </a:schemeClr>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a:endParaRPr lang="fr-FR"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r>
              <a:rPr lang="fr-FR" dirty="0"/>
              <a:t>03/09/2026</a:t>
            </a: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r>
              <a:rPr lang="fr-FR" dirty="0"/>
              <a:t>SÉANCE 1 </a:t>
            </a:r>
          </a:p>
        </p:txBody>
      </p:sp>
      <p:sp>
        <p:nvSpPr>
          <p:cNvPr id="8" name="ZoneTexte 7">
            <a:extLst>
              <a:ext uri="{FF2B5EF4-FFF2-40B4-BE49-F238E27FC236}">
                <a16:creationId xmlns:a16="http://schemas.microsoft.com/office/drawing/2014/main" id="{7EAFA04E-9605-B2CA-E6F9-D94CB82558DE}"/>
              </a:ext>
            </a:extLst>
          </p:cNvPr>
          <p:cNvSpPr txBox="1"/>
          <p:nvPr userDrawn="1"/>
        </p:nvSpPr>
        <p:spPr>
          <a:xfrm>
            <a:off x="700832" y="791161"/>
            <a:ext cx="4339439" cy="646331"/>
          </a:xfrm>
          <a:prstGeom prst="rect">
            <a:avLst/>
          </a:prstGeom>
          <a:noFill/>
        </p:spPr>
        <p:txBody>
          <a:bodyPr wrap="square" rtlCol="0">
            <a:spAutoFit/>
          </a:bodyPr>
          <a:lstStyle/>
          <a:p>
            <a:pPr marL="342900" indent="-342900">
              <a:buAutoNum type="arabicPeriod"/>
            </a:pPr>
            <a:endParaRPr lang="fr-FR" dirty="0">
              <a:solidFill>
                <a:schemeClr val="tx1">
                  <a:alpha val="60000"/>
                </a:schemeClr>
              </a:solidFill>
            </a:endParaRPr>
          </a:p>
          <a:p>
            <a:pPr marL="342900" indent="-342900">
              <a:buAutoNum type="arabicPeriod"/>
            </a:pPr>
            <a:endParaRPr lang="fr-FR" dirty="0">
              <a:solidFill>
                <a:schemeClr val="tx1">
                  <a:alpha val="60000"/>
                </a:schemeClr>
              </a:solidFill>
            </a:endParaRPr>
          </a:p>
        </p:txBody>
      </p:sp>
      <p:sp>
        <p:nvSpPr>
          <p:cNvPr id="3" name="Title Placeholder 1">
            <a:extLst>
              <a:ext uri="{FF2B5EF4-FFF2-40B4-BE49-F238E27FC236}">
                <a16:creationId xmlns:a16="http://schemas.microsoft.com/office/drawing/2014/main" id="{67AABB74-3B70-5994-F6A2-F1B4A017FE01}"/>
              </a:ext>
            </a:extLst>
          </p:cNvPr>
          <p:cNvSpPr txBox="1">
            <a:spLocks/>
          </p:cNvSpPr>
          <p:nvPr userDrawn="1"/>
        </p:nvSpPr>
        <p:spPr>
          <a:xfrm>
            <a:off x="274320" y="602532"/>
            <a:ext cx="2743200" cy="633045"/>
          </a:xfrm>
          <a:prstGeom prst="rect">
            <a:avLst/>
          </a:prstGeom>
          <a:ln>
            <a:solidFill>
              <a:srgbClr val="6BA8B5"/>
            </a:solidFill>
          </a:ln>
        </p:spPr>
        <p:txBody>
          <a:bodyPr vert="horz" lIns="91440" tIns="45720" rIns="91440" bIns="45720" rtlCol="0" anchor="t">
            <a:normAutofit fontScale="85000" lnSpcReduction="10000"/>
          </a:bodyPr>
          <a:lstStyle>
            <a:lvl1pPr algn="l" defTabSz="914400" rtl="0" eaLnBrk="1" latinLnBrk="0" hangingPunct="1">
              <a:lnSpc>
                <a:spcPct val="89000"/>
              </a:lnSpc>
              <a:spcBef>
                <a:spcPct val="0"/>
              </a:spcBef>
              <a:buNone/>
              <a:defRPr sz="2800" kern="1200" baseline="0">
                <a:solidFill>
                  <a:schemeClr val="tx2">
                    <a:alpha val="60007"/>
                  </a:schemeClr>
                </a:solidFill>
                <a:latin typeface="+mj-lt"/>
                <a:ea typeface="+mj-ea"/>
                <a:cs typeface="+mj-cs"/>
              </a:defRPr>
            </a:lvl1pPr>
          </a:lstStyle>
          <a:p>
            <a:r>
              <a:rPr lang="fr-FR" sz="5100" b="1" dirty="0"/>
              <a:t>SÉANCE 1 </a:t>
            </a:r>
            <a:endParaRPr lang="en-US" dirty="0"/>
          </a:p>
        </p:txBody>
      </p:sp>
      <p:sp>
        <p:nvSpPr>
          <p:cNvPr id="5" name="ZoneTexte 4">
            <a:extLst>
              <a:ext uri="{FF2B5EF4-FFF2-40B4-BE49-F238E27FC236}">
                <a16:creationId xmlns:a16="http://schemas.microsoft.com/office/drawing/2014/main" id="{5C475CDB-981A-5C35-7030-D26D3FB04AA5}"/>
              </a:ext>
            </a:extLst>
          </p:cNvPr>
          <p:cNvSpPr txBox="1"/>
          <p:nvPr userDrawn="1"/>
        </p:nvSpPr>
        <p:spPr>
          <a:xfrm>
            <a:off x="847800" y="2845442"/>
            <a:ext cx="4339439" cy="646331"/>
          </a:xfrm>
          <a:prstGeom prst="rect">
            <a:avLst/>
          </a:prstGeom>
          <a:noFill/>
        </p:spPr>
        <p:txBody>
          <a:bodyPr wrap="square" rtlCol="0">
            <a:spAutoFit/>
          </a:bodyPr>
          <a:lstStyle/>
          <a:p>
            <a:pPr marL="342900" indent="-342900">
              <a:buAutoNum type="arabicPeriod"/>
            </a:pPr>
            <a:endParaRPr lang="fr-FR" dirty="0">
              <a:solidFill>
                <a:schemeClr val="tx1">
                  <a:alpha val="60000"/>
                </a:schemeClr>
              </a:solidFill>
            </a:endParaRPr>
          </a:p>
          <a:p>
            <a:pPr marL="342900" indent="-342900">
              <a:buAutoNum type="arabicPeriod"/>
            </a:pPr>
            <a:endParaRPr lang="fr-FR" dirty="0">
              <a:solidFill>
                <a:schemeClr val="tx1">
                  <a:alpha val="60000"/>
                </a:schemeClr>
              </a:solidFill>
            </a:endParaRPr>
          </a:p>
        </p:txBody>
      </p:sp>
    </p:spTree>
    <p:extLst>
      <p:ext uri="{BB962C8B-B14F-4D97-AF65-F5344CB8AC3E}">
        <p14:creationId xmlns:p14="http://schemas.microsoft.com/office/powerpoint/2010/main" val="2226078855"/>
      </p:ext>
    </p:extLst>
  </p:cSld>
  <p:clrMap bg1="lt1" tx1="dk1" bg2="lt2" tx2="dk2" accent1="accent1" accent2="accent2" accent3="accent3" accent4="accent4" accent5="accent5" accent6="accent6" hlink="hlink" folHlink="folHlink"/>
  <p:sldLayoutIdLst>
    <p:sldLayoutId id="2147483765" r:id="rId1"/>
    <p:sldLayoutId id="2147483797" r:id="rId2"/>
    <p:sldLayoutId id="2147483764" r:id="rId3"/>
    <p:sldLayoutId id="2147483798" r:id="rId4"/>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60000"/>
          </a:schemeClr>
        </a:solidFill>
        <a:effectLst/>
      </p:bgPr>
    </p:bg>
    <p:spTree>
      <p:nvGrpSpPr>
        <p:cNvPr id="1" name=""/>
        <p:cNvGrpSpPr/>
        <p:nvPr/>
      </p:nvGrpSpPr>
      <p:grpSpPr>
        <a:xfrm>
          <a:off x="0" y="0"/>
          <a:ext cx="0" cy="0"/>
          <a:chOff x="0" y="0"/>
          <a:chExt cx="0" cy="0"/>
        </a:xfrm>
      </p:grpSpPr>
      <p:sp>
        <p:nvSpPr>
          <p:cNvPr id="7" name="Rectangle 6"/>
          <p:cNvSpPr/>
          <p:nvPr userDrawn="1"/>
        </p:nvSpPr>
        <p:spPr>
          <a:xfrm>
            <a:off x="234696" y="276008"/>
            <a:ext cx="11722608" cy="6382512"/>
          </a:xfrm>
          <a:prstGeom prst="rect">
            <a:avLst/>
          </a:prstGeom>
          <a:solidFill>
            <a:schemeClr val="bg2"/>
          </a:solidFill>
          <a:ln w="6350" cap="flat" cmpd="sng" algn="ctr">
            <a:noFill/>
            <a:prstDash val="solid"/>
          </a:ln>
          <a:effectLst>
            <a:softEdge rad="0"/>
          </a:effectLst>
        </p:spPr>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r>
              <a:rPr lang="fr-FR" dirty="0"/>
              <a:t>03/09/2026</a:t>
            </a: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r>
              <a:rPr lang="fr-FR" dirty="0"/>
              <a:t>SÉANCE 1 </a:t>
            </a:r>
          </a:p>
        </p:txBody>
      </p:sp>
      <p:sp>
        <p:nvSpPr>
          <p:cNvPr id="9" name="Title Placeholder 1">
            <a:extLst>
              <a:ext uri="{FF2B5EF4-FFF2-40B4-BE49-F238E27FC236}">
                <a16:creationId xmlns:a16="http://schemas.microsoft.com/office/drawing/2014/main" id="{34BF078D-5769-E248-7938-160A56B20366}"/>
              </a:ext>
            </a:extLst>
          </p:cNvPr>
          <p:cNvSpPr txBox="1">
            <a:spLocks/>
          </p:cNvSpPr>
          <p:nvPr userDrawn="1"/>
        </p:nvSpPr>
        <p:spPr>
          <a:xfrm>
            <a:off x="274320" y="475374"/>
            <a:ext cx="4635667" cy="2816466"/>
          </a:xfrm>
          <a:prstGeom prst="rect">
            <a:avLst/>
          </a:prstGeom>
        </p:spPr>
        <p:txBody>
          <a:bodyPr vert="horz" lIns="91440" tIns="45720" rIns="91440" bIns="45720" rtlCol="0" anchor="t">
            <a:normAutofit/>
          </a:bodyPr>
          <a:lstStyle>
            <a:lvl1pPr algn="l" defTabSz="914400" rtl="0" eaLnBrk="1" latinLnBrk="0" hangingPunct="1">
              <a:lnSpc>
                <a:spcPct val="89000"/>
              </a:lnSpc>
              <a:spcBef>
                <a:spcPct val="0"/>
              </a:spcBef>
              <a:buNone/>
              <a:defRPr sz="2800" kern="1200" baseline="0">
                <a:solidFill>
                  <a:schemeClr val="tx2">
                    <a:alpha val="60007"/>
                  </a:schemeClr>
                </a:solidFill>
                <a:latin typeface="+mj-lt"/>
                <a:ea typeface="+mj-ea"/>
                <a:cs typeface="+mj-cs"/>
              </a:defRPr>
            </a:lvl1pPr>
          </a:lstStyle>
          <a:p>
            <a:r>
              <a:rPr lang="fr-FR" sz="3200" b="1" dirty="0">
                <a:solidFill>
                  <a:schemeClr val="tx2">
                    <a:alpha val="40000"/>
                  </a:schemeClr>
                </a:solidFill>
              </a:rPr>
              <a:t>Introduction</a:t>
            </a:r>
            <a:br>
              <a:rPr lang="fr-FR" sz="2400" dirty="0">
                <a:solidFill>
                  <a:schemeClr val="tx2"/>
                </a:solidFill>
              </a:rPr>
            </a:br>
            <a:br>
              <a:rPr lang="fr-FR" sz="2400" dirty="0">
                <a:solidFill>
                  <a:schemeClr val="tx2"/>
                </a:solidFill>
              </a:rPr>
            </a:br>
            <a:endParaRPr lang="en-US" sz="2400" dirty="0">
              <a:solidFill>
                <a:schemeClr val="tx2"/>
              </a:solidFill>
            </a:endParaRPr>
          </a:p>
        </p:txBody>
      </p:sp>
      <p:cxnSp>
        <p:nvCxnSpPr>
          <p:cNvPr id="2" name="Connecteur droit 1">
            <a:extLst>
              <a:ext uri="{FF2B5EF4-FFF2-40B4-BE49-F238E27FC236}">
                <a16:creationId xmlns:a16="http://schemas.microsoft.com/office/drawing/2014/main" id="{A8279533-7C67-1538-15D1-92D2FECB05AD}"/>
              </a:ext>
            </a:extLst>
          </p:cNvPr>
          <p:cNvCxnSpPr/>
          <p:nvPr userDrawn="1"/>
        </p:nvCxnSpPr>
        <p:spPr>
          <a:xfrm flipV="1">
            <a:off x="3017520" y="276008"/>
            <a:ext cx="0" cy="6382512"/>
          </a:xfrm>
          <a:prstGeom prst="line">
            <a:avLst/>
          </a:prstGeom>
          <a:ln w="9525">
            <a:solidFill>
              <a:srgbClr val="6BA8B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360694"/>
      </p:ext>
    </p:extLst>
  </p:cSld>
  <p:clrMap bg1="lt1" tx1="dk1" bg2="lt2" tx2="dk2" accent1="accent1" accent2="accent2" accent3="accent3" accent4="accent4" accent5="accent5" accent6="accent6" hlink="hlink" folHlink="folHlink"/>
  <p:sldLayoutIdLst>
    <p:sldLayoutId id="2147483749" r:id="rId1"/>
    <p:sldLayoutId id="2147483748" r:id="rId2"/>
    <p:sldLayoutId id="2147483735" r:id="rId3"/>
    <p:sldLayoutId id="2147483746" r:id="rId4"/>
    <p:sldLayoutId id="2147483747" r:id="rId5"/>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60000"/>
          </a:schemeClr>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a:endParaRPr lang="fr-FR"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r>
              <a:rPr lang="fr-FR" dirty="0"/>
              <a:t>03/09/2026</a:t>
            </a: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r>
              <a:rPr lang="fr-FR" dirty="0"/>
              <a:t>SÉANCE 1</a:t>
            </a:r>
          </a:p>
        </p:txBody>
      </p:sp>
      <p:sp>
        <p:nvSpPr>
          <p:cNvPr id="9" name="Title Placeholder 1">
            <a:extLst>
              <a:ext uri="{FF2B5EF4-FFF2-40B4-BE49-F238E27FC236}">
                <a16:creationId xmlns:a16="http://schemas.microsoft.com/office/drawing/2014/main" id="{34BF078D-5769-E248-7938-160A56B20366}"/>
              </a:ext>
            </a:extLst>
          </p:cNvPr>
          <p:cNvSpPr txBox="1">
            <a:spLocks/>
          </p:cNvSpPr>
          <p:nvPr userDrawn="1"/>
        </p:nvSpPr>
        <p:spPr>
          <a:xfrm>
            <a:off x="700831" y="612534"/>
            <a:ext cx="11256473" cy="633046"/>
          </a:xfrm>
          <a:prstGeom prst="rect">
            <a:avLst/>
          </a:prstGeom>
        </p:spPr>
        <p:txBody>
          <a:bodyPr vert="horz" lIns="91440" tIns="45720" rIns="91440" bIns="45720" rtlCol="0" anchor="t">
            <a:normAutofit fontScale="40000" lnSpcReduction="20000"/>
          </a:bodyPr>
          <a:lstStyle>
            <a:lvl1pPr algn="l" defTabSz="914400" rtl="0" eaLnBrk="1" latinLnBrk="0" hangingPunct="1">
              <a:lnSpc>
                <a:spcPct val="89000"/>
              </a:lnSpc>
              <a:spcBef>
                <a:spcPct val="0"/>
              </a:spcBef>
              <a:buNone/>
              <a:defRPr sz="2800" kern="1200" baseline="0">
                <a:solidFill>
                  <a:schemeClr val="tx2">
                    <a:alpha val="60007"/>
                  </a:schemeClr>
                </a:solidFill>
                <a:latin typeface="+mj-lt"/>
                <a:ea typeface="+mj-ea"/>
                <a:cs typeface="+mj-cs"/>
              </a:defRPr>
            </a:lvl1pPr>
          </a:lstStyle>
          <a:p>
            <a:r>
              <a:rPr lang="fr-FR" sz="5400" b="1" dirty="0">
                <a:solidFill>
                  <a:schemeClr val="tx2"/>
                </a:solidFill>
              </a:rPr>
              <a:t>I. Les débuts du capitalisme marchand et la naissance de l’économie politique (XVI</a:t>
            </a:r>
            <a:r>
              <a:rPr lang="fr-FR" sz="5400" b="1" baseline="30000" dirty="0">
                <a:solidFill>
                  <a:schemeClr val="tx2"/>
                </a:solidFill>
              </a:rPr>
              <a:t>ème</a:t>
            </a:r>
            <a:r>
              <a:rPr lang="fr-FR" sz="5400" b="1" baseline="0" dirty="0">
                <a:solidFill>
                  <a:schemeClr val="tx2"/>
                </a:solidFill>
              </a:rPr>
              <a:t>-XVII</a:t>
            </a:r>
            <a:r>
              <a:rPr lang="fr-FR" sz="5400" b="1" baseline="30000" dirty="0">
                <a:solidFill>
                  <a:schemeClr val="tx2"/>
                </a:solidFill>
              </a:rPr>
              <a:t>ème</a:t>
            </a:r>
            <a:r>
              <a:rPr lang="fr-FR" sz="5400" b="1" baseline="0" dirty="0">
                <a:solidFill>
                  <a:schemeClr val="tx2"/>
                </a:solidFill>
              </a:rPr>
              <a:t>)</a:t>
            </a:r>
            <a:endParaRPr lang="en-US" dirty="0"/>
          </a:p>
        </p:txBody>
      </p:sp>
      <p:cxnSp>
        <p:nvCxnSpPr>
          <p:cNvPr id="2" name="Connecteur droit 1">
            <a:extLst>
              <a:ext uri="{FF2B5EF4-FFF2-40B4-BE49-F238E27FC236}">
                <a16:creationId xmlns:a16="http://schemas.microsoft.com/office/drawing/2014/main" id="{F1659BAD-C812-CB9E-83E2-614F258E75FB}"/>
              </a:ext>
            </a:extLst>
          </p:cNvPr>
          <p:cNvCxnSpPr>
            <a:cxnSpLocks/>
          </p:cNvCxnSpPr>
          <p:nvPr userDrawn="1"/>
        </p:nvCxnSpPr>
        <p:spPr>
          <a:xfrm flipV="1">
            <a:off x="3017520" y="1139252"/>
            <a:ext cx="0" cy="5481004"/>
          </a:xfrm>
          <a:prstGeom prst="line">
            <a:avLst/>
          </a:prstGeom>
          <a:ln w="9525">
            <a:solidFill>
              <a:srgbClr val="6BA8B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1873438"/>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2" r:id="rId3"/>
    <p:sldLayoutId id="2147483773" r:id="rId4"/>
    <p:sldLayoutId id="2147483793" r:id="rId5"/>
    <p:sldLayoutId id="2147483794" r:id="rId6"/>
    <p:sldLayoutId id="2147483795" r:id="rId7"/>
    <p:sldLayoutId id="2147483796" r:id="rId8"/>
    <p:sldLayoutId id="2147483799" r:id="rId9"/>
    <p:sldLayoutId id="2147483802" r:id="rId10"/>
    <p:sldLayoutId id="2147483804" r:id="rId11"/>
    <p:sldLayoutId id="2147483800" r:id="rId12"/>
    <p:sldLayoutId id="2147483805" r:id="rId13"/>
    <p:sldLayoutId id="2147483806" r:id="rId14"/>
    <p:sldLayoutId id="2147483801" r:id="rId15"/>
    <p:sldLayoutId id="2147483803" r:id="rId16"/>
    <p:sldLayoutId id="2147483832" r:id="rId17"/>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60000"/>
          </a:schemeClr>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a:endParaRPr lang="fr-FR"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r>
              <a:rPr lang="fr-FR" dirty="0"/>
              <a:t>03/09/2026</a:t>
            </a: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r>
              <a:rPr lang="fr-FR" dirty="0"/>
              <a:t>SÉANCE 1</a:t>
            </a:r>
          </a:p>
        </p:txBody>
      </p:sp>
      <p:sp>
        <p:nvSpPr>
          <p:cNvPr id="9" name="Title Placeholder 1">
            <a:extLst>
              <a:ext uri="{FF2B5EF4-FFF2-40B4-BE49-F238E27FC236}">
                <a16:creationId xmlns:a16="http://schemas.microsoft.com/office/drawing/2014/main" id="{34BF078D-5769-E248-7938-160A56B20366}"/>
              </a:ext>
            </a:extLst>
          </p:cNvPr>
          <p:cNvSpPr txBox="1">
            <a:spLocks/>
          </p:cNvSpPr>
          <p:nvPr userDrawn="1"/>
        </p:nvSpPr>
        <p:spPr>
          <a:xfrm>
            <a:off x="700831" y="612534"/>
            <a:ext cx="11256473" cy="633046"/>
          </a:xfrm>
          <a:prstGeom prst="rect">
            <a:avLst/>
          </a:prstGeom>
        </p:spPr>
        <p:txBody>
          <a:bodyPr vert="horz" lIns="91440" tIns="45720" rIns="91440" bIns="45720" rtlCol="0" anchor="t">
            <a:normAutofit fontScale="40000" lnSpcReduction="20000"/>
          </a:bodyPr>
          <a:lstStyle>
            <a:lvl1pPr algn="l" defTabSz="914400" rtl="0" eaLnBrk="1" latinLnBrk="0" hangingPunct="1">
              <a:lnSpc>
                <a:spcPct val="89000"/>
              </a:lnSpc>
              <a:spcBef>
                <a:spcPct val="0"/>
              </a:spcBef>
              <a:buNone/>
              <a:defRPr sz="2800" kern="1200" baseline="0">
                <a:solidFill>
                  <a:schemeClr val="tx2">
                    <a:alpha val="60007"/>
                  </a:schemeClr>
                </a:solidFill>
                <a:latin typeface="+mj-lt"/>
                <a:ea typeface="+mj-ea"/>
                <a:cs typeface="+mj-cs"/>
              </a:defRPr>
            </a:lvl1pPr>
          </a:lstStyle>
          <a:p>
            <a:r>
              <a:rPr lang="fr-FR" sz="5400" b="1" dirty="0">
                <a:solidFill>
                  <a:schemeClr val="tx2"/>
                </a:solidFill>
              </a:rPr>
              <a:t>II. Classiques (XVIII</a:t>
            </a:r>
            <a:r>
              <a:rPr lang="fr-FR" sz="5400" b="1" baseline="30000" dirty="0">
                <a:solidFill>
                  <a:schemeClr val="tx2"/>
                </a:solidFill>
              </a:rPr>
              <a:t>ème</a:t>
            </a:r>
            <a:r>
              <a:rPr lang="fr-FR" sz="5400" b="1" baseline="0" dirty="0">
                <a:solidFill>
                  <a:schemeClr val="tx2"/>
                </a:solidFill>
              </a:rPr>
              <a:t>-XIX</a:t>
            </a:r>
            <a:r>
              <a:rPr lang="fr-FR" sz="5400" b="1" baseline="30000" dirty="0">
                <a:solidFill>
                  <a:schemeClr val="tx2"/>
                </a:solidFill>
              </a:rPr>
              <a:t>ème</a:t>
            </a:r>
            <a:r>
              <a:rPr lang="fr-FR" sz="5400" b="1" baseline="0" dirty="0">
                <a:solidFill>
                  <a:schemeClr val="tx2"/>
                </a:solidFill>
              </a:rPr>
              <a:t>) : les fondements de la doctrine libérale en économie</a:t>
            </a:r>
            <a:endParaRPr lang="en-US" dirty="0"/>
          </a:p>
        </p:txBody>
      </p:sp>
      <p:cxnSp>
        <p:nvCxnSpPr>
          <p:cNvPr id="2" name="Connecteur droit 1">
            <a:extLst>
              <a:ext uri="{FF2B5EF4-FFF2-40B4-BE49-F238E27FC236}">
                <a16:creationId xmlns:a16="http://schemas.microsoft.com/office/drawing/2014/main" id="{F1659BAD-C812-CB9E-83E2-614F258E75FB}"/>
              </a:ext>
            </a:extLst>
          </p:cNvPr>
          <p:cNvCxnSpPr>
            <a:cxnSpLocks/>
          </p:cNvCxnSpPr>
          <p:nvPr userDrawn="1"/>
        </p:nvCxnSpPr>
        <p:spPr>
          <a:xfrm flipV="1">
            <a:off x="3017520" y="1139252"/>
            <a:ext cx="0" cy="5481004"/>
          </a:xfrm>
          <a:prstGeom prst="line">
            <a:avLst/>
          </a:prstGeom>
          <a:ln w="9525">
            <a:solidFill>
              <a:srgbClr val="6BA8B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8693373"/>
      </p:ext>
    </p:extLst>
  </p:cSld>
  <p:clrMap bg1="lt1" tx1="dk1" bg2="lt2" tx2="dk2" accent1="accent1" accent2="accent2" accent3="accent3" accent4="accent4" accent5="accent5" accent6="accent6" hlink="hlink" folHlink="folHlink"/>
  <p:sldLayoutIdLst>
    <p:sldLayoutId id="2147483817" r:id="rId1"/>
    <p:sldLayoutId id="2147483819" r:id="rId2"/>
    <p:sldLayoutId id="2147483820" r:id="rId3"/>
    <p:sldLayoutId id="2147483821" r:id="rId4"/>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60000"/>
          </a:schemeClr>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a:endParaRPr lang="fr-FR"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r>
              <a:rPr lang="fr-FR" dirty="0"/>
              <a:t>14/09/2026</a:t>
            </a: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r>
              <a:rPr lang="fr-FR" dirty="0"/>
              <a:t>SÉANCE 1</a:t>
            </a:r>
          </a:p>
        </p:txBody>
      </p:sp>
      <p:sp>
        <p:nvSpPr>
          <p:cNvPr id="9" name="Title Placeholder 1">
            <a:extLst>
              <a:ext uri="{FF2B5EF4-FFF2-40B4-BE49-F238E27FC236}">
                <a16:creationId xmlns:a16="http://schemas.microsoft.com/office/drawing/2014/main" id="{34BF078D-5769-E248-7938-160A56B20366}"/>
              </a:ext>
            </a:extLst>
          </p:cNvPr>
          <p:cNvSpPr txBox="1">
            <a:spLocks/>
          </p:cNvSpPr>
          <p:nvPr userDrawn="1"/>
        </p:nvSpPr>
        <p:spPr>
          <a:xfrm>
            <a:off x="700831" y="612534"/>
            <a:ext cx="11256473" cy="633046"/>
          </a:xfrm>
          <a:prstGeom prst="rect">
            <a:avLst/>
          </a:prstGeom>
        </p:spPr>
        <p:txBody>
          <a:bodyPr vert="horz" lIns="91440" tIns="45720" rIns="91440" bIns="45720" rtlCol="0" anchor="t">
            <a:normAutofit fontScale="40000" lnSpcReduction="20000"/>
          </a:bodyPr>
          <a:lstStyle>
            <a:lvl1pPr algn="l" defTabSz="914400" rtl="0" eaLnBrk="1" latinLnBrk="0" hangingPunct="1">
              <a:lnSpc>
                <a:spcPct val="89000"/>
              </a:lnSpc>
              <a:spcBef>
                <a:spcPct val="0"/>
              </a:spcBef>
              <a:buNone/>
              <a:defRPr sz="2800" kern="1200" baseline="0">
                <a:solidFill>
                  <a:schemeClr val="tx2">
                    <a:alpha val="60007"/>
                  </a:schemeClr>
                </a:solidFill>
                <a:latin typeface="+mj-lt"/>
                <a:ea typeface="+mj-ea"/>
                <a:cs typeface="+mj-cs"/>
              </a:defRPr>
            </a:lvl1pPr>
          </a:lstStyle>
          <a:p>
            <a:r>
              <a:rPr lang="fr-FR" sz="5400" b="1" dirty="0">
                <a:solidFill>
                  <a:schemeClr val="tx2"/>
                </a:solidFill>
              </a:rPr>
              <a:t>II. Classiques (XVIII</a:t>
            </a:r>
            <a:r>
              <a:rPr lang="fr-FR" sz="5400" b="1" baseline="30000" dirty="0">
                <a:solidFill>
                  <a:schemeClr val="tx2"/>
                </a:solidFill>
              </a:rPr>
              <a:t>ème</a:t>
            </a:r>
            <a:r>
              <a:rPr lang="fr-FR" sz="5400" b="1" baseline="0" dirty="0">
                <a:solidFill>
                  <a:schemeClr val="tx2"/>
                </a:solidFill>
              </a:rPr>
              <a:t>-XIX</a:t>
            </a:r>
            <a:r>
              <a:rPr lang="fr-FR" sz="5400" b="1" baseline="30000" dirty="0">
                <a:solidFill>
                  <a:schemeClr val="tx2"/>
                </a:solidFill>
              </a:rPr>
              <a:t>ème</a:t>
            </a:r>
            <a:r>
              <a:rPr lang="fr-FR" sz="5400" b="1" baseline="0" dirty="0">
                <a:solidFill>
                  <a:schemeClr val="tx2"/>
                </a:solidFill>
              </a:rPr>
              <a:t>) : les fondements de la doctrine libérale en économie</a:t>
            </a:r>
            <a:endParaRPr lang="en-US" dirty="0"/>
          </a:p>
        </p:txBody>
      </p:sp>
      <p:cxnSp>
        <p:nvCxnSpPr>
          <p:cNvPr id="2" name="Connecteur droit 1">
            <a:extLst>
              <a:ext uri="{FF2B5EF4-FFF2-40B4-BE49-F238E27FC236}">
                <a16:creationId xmlns:a16="http://schemas.microsoft.com/office/drawing/2014/main" id="{F1659BAD-C812-CB9E-83E2-614F258E75FB}"/>
              </a:ext>
            </a:extLst>
          </p:cNvPr>
          <p:cNvCxnSpPr>
            <a:cxnSpLocks/>
          </p:cNvCxnSpPr>
          <p:nvPr userDrawn="1"/>
        </p:nvCxnSpPr>
        <p:spPr>
          <a:xfrm flipV="1">
            <a:off x="3017520" y="1139252"/>
            <a:ext cx="0" cy="5481004"/>
          </a:xfrm>
          <a:prstGeom prst="line">
            <a:avLst/>
          </a:prstGeom>
          <a:ln w="9525">
            <a:solidFill>
              <a:srgbClr val="6BA8B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3937902"/>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3" r:id="rId5"/>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60000"/>
          </a:schemeClr>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a:endParaRPr lang="fr-FR"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r>
              <a:rPr lang="fr-FR" dirty="0"/>
              <a:t>14/09/2026</a:t>
            </a: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r>
              <a:rPr lang="fr-FR" dirty="0"/>
              <a:t>SÉANCE 1</a:t>
            </a:r>
          </a:p>
        </p:txBody>
      </p:sp>
      <p:sp>
        <p:nvSpPr>
          <p:cNvPr id="9" name="Title Placeholder 1">
            <a:extLst>
              <a:ext uri="{FF2B5EF4-FFF2-40B4-BE49-F238E27FC236}">
                <a16:creationId xmlns:a16="http://schemas.microsoft.com/office/drawing/2014/main" id="{34BF078D-5769-E248-7938-160A56B20366}"/>
              </a:ext>
            </a:extLst>
          </p:cNvPr>
          <p:cNvSpPr txBox="1">
            <a:spLocks/>
          </p:cNvSpPr>
          <p:nvPr userDrawn="1"/>
        </p:nvSpPr>
        <p:spPr>
          <a:xfrm>
            <a:off x="700831" y="612534"/>
            <a:ext cx="11256473" cy="633046"/>
          </a:xfrm>
          <a:prstGeom prst="rect">
            <a:avLst/>
          </a:prstGeom>
        </p:spPr>
        <p:txBody>
          <a:bodyPr vert="horz" lIns="91440" tIns="45720" rIns="91440" bIns="45720" rtlCol="0" anchor="t">
            <a:normAutofit fontScale="40000" lnSpcReduction="20000"/>
          </a:bodyPr>
          <a:lstStyle>
            <a:lvl1pPr algn="l" defTabSz="914400" rtl="0" eaLnBrk="1" latinLnBrk="0" hangingPunct="1">
              <a:lnSpc>
                <a:spcPct val="89000"/>
              </a:lnSpc>
              <a:spcBef>
                <a:spcPct val="0"/>
              </a:spcBef>
              <a:buNone/>
              <a:defRPr sz="2800" kern="1200" baseline="0">
                <a:solidFill>
                  <a:schemeClr val="tx2">
                    <a:alpha val="60007"/>
                  </a:schemeClr>
                </a:solidFill>
                <a:latin typeface="+mj-lt"/>
                <a:ea typeface="+mj-ea"/>
                <a:cs typeface="+mj-cs"/>
              </a:defRPr>
            </a:lvl1pPr>
          </a:lstStyle>
          <a:p>
            <a:r>
              <a:rPr lang="fr-FR" sz="5400" b="1" dirty="0">
                <a:solidFill>
                  <a:schemeClr val="tx2"/>
                </a:solidFill>
              </a:rPr>
              <a:t>II. Classiques (XVIII</a:t>
            </a:r>
            <a:r>
              <a:rPr lang="fr-FR" sz="5400" b="1" baseline="30000" dirty="0">
                <a:solidFill>
                  <a:schemeClr val="tx2"/>
                </a:solidFill>
              </a:rPr>
              <a:t>ème</a:t>
            </a:r>
            <a:r>
              <a:rPr lang="fr-FR" sz="5400" b="1" baseline="0" dirty="0">
                <a:solidFill>
                  <a:schemeClr val="tx2"/>
                </a:solidFill>
              </a:rPr>
              <a:t>-XIX</a:t>
            </a:r>
            <a:r>
              <a:rPr lang="fr-FR" sz="5400" b="1" baseline="30000" dirty="0">
                <a:solidFill>
                  <a:schemeClr val="tx2"/>
                </a:solidFill>
              </a:rPr>
              <a:t>ème</a:t>
            </a:r>
            <a:r>
              <a:rPr lang="fr-FR" sz="5400" b="1" baseline="0" dirty="0">
                <a:solidFill>
                  <a:schemeClr val="tx2"/>
                </a:solidFill>
              </a:rPr>
              <a:t>) : les fondements de la doctrine libérale en économie</a:t>
            </a:r>
            <a:endParaRPr lang="en-US" dirty="0"/>
          </a:p>
        </p:txBody>
      </p:sp>
      <p:cxnSp>
        <p:nvCxnSpPr>
          <p:cNvPr id="2" name="Connecteur droit 1">
            <a:extLst>
              <a:ext uri="{FF2B5EF4-FFF2-40B4-BE49-F238E27FC236}">
                <a16:creationId xmlns:a16="http://schemas.microsoft.com/office/drawing/2014/main" id="{F1659BAD-C812-CB9E-83E2-614F258E75FB}"/>
              </a:ext>
            </a:extLst>
          </p:cNvPr>
          <p:cNvCxnSpPr>
            <a:cxnSpLocks/>
          </p:cNvCxnSpPr>
          <p:nvPr userDrawn="1"/>
        </p:nvCxnSpPr>
        <p:spPr>
          <a:xfrm flipV="1">
            <a:off x="3017520" y="1139252"/>
            <a:ext cx="0" cy="5481004"/>
          </a:xfrm>
          <a:prstGeom prst="line">
            <a:avLst/>
          </a:prstGeom>
          <a:ln w="9525">
            <a:solidFill>
              <a:srgbClr val="6BA8B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4368699"/>
      </p:ext>
    </p:extLst>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0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4.xml"/></Relationships>
</file>

<file path=ppt/slides/_rels/slide10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4.xml"/></Relationships>
</file>

<file path=ppt/slides/_rels/slide10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4.xml"/></Relationships>
</file>

<file path=ppt/slides/_rels/slide10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0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4.xml"/></Relationships>
</file>

<file path=ppt/slides/_rels/slide10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4.xml"/></Relationships>
</file>

<file path=ppt/slides/_rels/slide11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4.xml"/></Relationships>
</file>

<file path=ppt/slides/_rels/slide1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4.xml"/></Relationships>
</file>

<file path=ppt/slides/_rels/slide11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4.xml"/></Relationships>
</file>

<file path=ppt/slides/_rels/slide11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0.xml"/></Relationships>
</file>

<file path=ppt/slides/_rels/slide3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8.xml"/></Relationships>
</file>

<file path=ppt/slides/_rels/slide5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3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12.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Layout" Target="../diagrams/layout1.xml"/><Relationship Id="rId7" Type="http://schemas.openxmlformats.org/officeDocument/2006/relationships/image" Target="../media/image11.png"/><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16.png"/><Relationship Id="rId4" Type="http://schemas.openxmlformats.org/officeDocument/2006/relationships/diagramQuickStyle" Target="../diagrams/quickStyle1.xml"/><Relationship Id="rId9" Type="http://schemas.openxmlformats.org/officeDocument/2006/relationships/image" Target="../media/image15.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9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4E78EC-4011-35BE-554B-F02C91F805AD}"/>
              </a:ext>
            </a:extLst>
          </p:cNvPr>
          <p:cNvSpPr>
            <a:spLocks noGrp="1"/>
          </p:cNvSpPr>
          <p:nvPr>
            <p:ph type="ctrTitle"/>
          </p:nvPr>
        </p:nvSpPr>
        <p:spPr/>
        <p:txBody>
          <a:bodyPr>
            <a:normAutofit/>
          </a:bodyPr>
          <a:lstStyle/>
          <a:p>
            <a:r>
              <a:rPr lang="fr-FR" sz="6600" dirty="0"/>
              <a:t>Histoire de la pensée économique</a:t>
            </a:r>
          </a:p>
        </p:txBody>
      </p:sp>
      <p:sp>
        <p:nvSpPr>
          <p:cNvPr id="3" name="Sous-titre 2">
            <a:extLst>
              <a:ext uri="{FF2B5EF4-FFF2-40B4-BE49-F238E27FC236}">
                <a16:creationId xmlns:a16="http://schemas.microsoft.com/office/drawing/2014/main" id="{0958EF47-294A-9A19-917A-DFCD2645BA76}"/>
              </a:ext>
            </a:extLst>
          </p:cNvPr>
          <p:cNvSpPr>
            <a:spLocks noGrp="1"/>
          </p:cNvSpPr>
          <p:nvPr>
            <p:ph type="subTitle" idx="1"/>
          </p:nvPr>
        </p:nvSpPr>
        <p:spPr/>
        <p:txBody>
          <a:bodyPr>
            <a:normAutofit fontScale="92500" lnSpcReduction="20000"/>
          </a:bodyPr>
          <a:lstStyle/>
          <a:p>
            <a:r>
              <a:rPr lang="fr-FR" sz="3200" dirty="0"/>
              <a:t>CHAPITRE 1 </a:t>
            </a:r>
          </a:p>
        </p:txBody>
      </p:sp>
    </p:spTree>
    <p:extLst>
      <p:ext uri="{BB962C8B-B14F-4D97-AF65-F5344CB8AC3E}">
        <p14:creationId xmlns:p14="http://schemas.microsoft.com/office/powerpoint/2010/main" val="1849175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A84EFBB-D28A-75FD-C4D0-2A8AF5F7AAA0}"/>
              </a:ext>
            </a:extLst>
          </p:cNvPr>
          <p:cNvSpPr txBox="1"/>
          <p:nvPr/>
        </p:nvSpPr>
        <p:spPr>
          <a:xfrm>
            <a:off x="3417758" y="3228945"/>
            <a:ext cx="8229599" cy="1323439"/>
          </a:xfrm>
          <a:prstGeom prst="rect">
            <a:avLst/>
          </a:prstGeom>
          <a:noFill/>
        </p:spPr>
        <p:txBody>
          <a:bodyPr wrap="square" rtlCol="0">
            <a:spAutoFit/>
          </a:bodyPr>
          <a:lstStyle/>
          <a:p>
            <a:pPr marL="342900" indent="-342900">
              <a:buFont typeface="Arial" panose="020B0604020202020204" pitchFamily="34" charset="0"/>
              <a:buChar char="•"/>
            </a:pPr>
            <a:r>
              <a:rPr lang="fr-FR" sz="2000" dirty="0"/>
              <a:t>L’économie se définit difficilement par ses objets d’analyse</a:t>
            </a:r>
          </a:p>
          <a:p>
            <a:pPr marL="342900" indent="-342900">
              <a:buFont typeface="Arial" panose="020B0604020202020204" pitchFamily="34" charset="0"/>
              <a:buChar char="•"/>
            </a:pPr>
            <a:endParaRPr lang="fr-FR" sz="2000" dirty="0"/>
          </a:p>
          <a:p>
            <a:pPr marL="342900" indent="-342900">
              <a:buFont typeface="Arial" panose="020B0604020202020204" pitchFamily="34" charset="0"/>
              <a:buChar char="•"/>
            </a:pPr>
            <a:r>
              <a:rPr lang="fr-FR" sz="2000" dirty="0"/>
              <a:t>Elle concerne d’avantage un certain type de questionnement :</a:t>
            </a:r>
          </a:p>
        </p:txBody>
      </p:sp>
    </p:spTree>
    <p:extLst>
      <p:ext uri="{BB962C8B-B14F-4D97-AF65-F5344CB8AC3E}">
        <p14:creationId xmlns:p14="http://schemas.microsoft.com/office/powerpoint/2010/main" val="397591405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36D00B3-D74F-0484-B7D8-1400107E7119}"/>
              </a:ext>
            </a:extLst>
          </p:cNvPr>
          <p:cNvSpPr txBox="1"/>
          <p:nvPr/>
        </p:nvSpPr>
        <p:spPr>
          <a:xfrm>
            <a:off x="3155323" y="1944710"/>
            <a:ext cx="8744756" cy="5355312"/>
          </a:xfrm>
          <a:prstGeom prst="rect">
            <a:avLst/>
          </a:prstGeom>
          <a:noFill/>
        </p:spPr>
        <p:txBody>
          <a:bodyPr wrap="square" rtlCol="0">
            <a:spAutoFit/>
          </a:bodyPr>
          <a:lstStyle/>
          <a:p>
            <a:r>
              <a:rPr lang="fr-FR" dirty="0">
                <a:solidFill>
                  <a:schemeClr val="tx1">
                    <a:alpha val="19661"/>
                  </a:schemeClr>
                </a:solidFill>
                <a:latin typeface="Century Gothic" panose="020B0502020202020204" pitchFamily="34" charset="0"/>
                <a:ea typeface="Times New Roman" panose="02020603050405020304" pitchFamily="18" charset="0"/>
              </a:rPr>
              <a:t>J</a:t>
            </a:r>
            <a:r>
              <a:rPr lang="fr-FR" sz="1800" dirty="0">
                <a:solidFill>
                  <a:schemeClr val="tx1">
                    <a:alpha val="19661"/>
                  </a:schemeClr>
                </a:solidFill>
                <a:effectLst/>
                <a:latin typeface="Century Gothic" panose="020B0502020202020204" pitchFamily="34" charset="0"/>
                <a:ea typeface="Times New Roman" panose="02020603050405020304" pitchFamily="18" charset="0"/>
              </a:rPr>
              <a:t>usqu’à quel point la population peut-elle augmenter sans menacer la dynamique d’accumulation nécessaire à l’accroissement de la production ?</a:t>
            </a:r>
          </a:p>
          <a:p>
            <a:endParaRPr lang="fr-FR" dirty="0">
              <a:solidFill>
                <a:schemeClr val="tx1">
                  <a:alpha val="19661"/>
                </a:schemeClr>
              </a:solidFill>
              <a:latin typeface="Century Gothic" panose="020B0502020202020204" pitchFamily="34" charset="0"/>
              <a:ea typeface="Times New Roman" panose="02020603050405020304" pitchFamily="18" charset="0"/>
            </a:endParaRPr>
          </a:p>
          <a:p>
            <a:r>
              <a:rPr lang="fr-FR" sz="1800" dirty="0">
                <a:effectLst/>
                <a:latin typeface="Century Gothic" panose="020B0502020202020204" pitchFamily="34" charset="0"/>
                <a:ea typeface="Times New Roman" panose="02020603050405020304" pitchFamily="18" charset="0"/>
              </a:rPr>
              <a:t>a. L’état stationnaire </a:t>
            </a:r>
          </a:p>
          <a:p>
            <a:endParaRPr lang="fr-FR" sz="1800" dirty="0">
              <a:solidFill>
                <a:schemeClr val="tx1">
                  <a:alpha val="19661"/>
                </a:schemeClr>
              </a:solidFill>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dirty="0">
                <a:solidFill>
                  <a:schemeClr val="tx1">
                    <a:alpha val="19661"/>
                  </a:schemeClr>
                </a:solidFill>
                <a:latin typeface="Century Gothic" panose="020B0502020202020204" pitchFamily="34" charset="0"/>
                <a:ea typeface="Times New Roman" panose="02020603050405020304" pitchFamily="18" charset="0"/>
              </a:rPr>
              <a:t>À mesure que la population croît, le prix du blé augmente et les salaires aussi</a:t>
            </a:r>
          </a:p>
          <a:p>
            <a:pPr marL="285750" indent="-285750">
              <a:buFont typeface="Arial" panose="020B0604020202020204" pitchFamily="34" charset="0"/>
              <a:buChar char="•"/>
            </a:pPr>
            <a:endParaRPr lang="fr-FR" sz="1800" dirty="0">
              <a:solidFill>
                <a:schemeClr val="tx1">
                  <a:alpha val="19661"/>
                </a:schemeClr>
              </a:solidFill>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dirty="0">
                <a:solidFill>
                  <a:schemeClr val="tx1">
                    <a:alpha val="19661"/>
                  </a:schemeClr>
                </a:solidFill>
                <a:latin typeface="Century Gothic" panose="020B0502020202020204" pitchFamily="34" charset="0"/>
                <a:ea typeface="Times New Roman" panose="02020603050405020304" pitchFamily="18" charset="0"/>
              </a:rPr>
              <a:t>Tant que le taux de profit reste positif, l’accumulation est possible et la croissance se poursuit </a:t>
            </a:r>
          </a:p>
          <a:p>
            <a:pPr marL="285750" indent="-285750">
              <a:buFont typeface="Arial" panose="020B0604020202020204" pitchFamily="34" charset="0"/>
              <a:buChar char="•"/>
            </a:pPr>
            <a:endParaRPr lang="fr-FR" sz="1800" dirty="0">
              <a:solidFill>
                <a:schemeClr val="tx1">
                  <a:alpha val="19661"/>
                </a:schemeClr>
              </a:solidFill>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sz="1800" dirty="0">
                <a:solidFill>
                  <a:schemeClr val="tx1">
                    <a:alpha val="20207"/>
                  </a:schemeClr>
                </a:solidFill>
                <a:effectLst/>
                <a:latin typeface="Century Gothic" panose="020B0502020202020204" pitchFamily="34" charset="0"/>
                <a:ea typeface="Times New Roman" panose="02020603050405020304" pitchFamily="18" charset="0"/>
              </a:rPr>
              <a:t>Les profits finissent inévitablement par dispara</a:t>
            </a:r>
            <a:r>
              <a:rPr lang="fr-FR" dirty="0">
                <a:solidFill>
                  <a:schemeClr val="tx1">
                    <a:alpha val="20207"/>
                  </a:schemeClr>
                </a:solidFill>
                <a:latin typeface="Century Gothic" panose="020B0502020202020204" pitchFamily="34" charset="0"/>
                <a:ea typeface="Times New Roman" panose="02020603050405020304" pitchFamily="18" charset="0"/>
              </a:rPr>
              <a:t>ître sous la pression de la rente et des salaires, provoquant un « état stationnaire » </a:t>
            </a:r>
          </a:p>
          <a:p>
            <a:pPr marL="285750" indent="-285750">
              <a:buFont typeface="Arial" panose="020B0604020202020204" pitchFamily="34" charset="0"/>
              <a:buChar char="•"/>
            </a:pPr>
            <a:endParaRPr lang="fr-FR" sz="1800" dirty="0">
              <a:solidFill>
                <a:schemeClr val="tx1">
                  <a:alpha val="19661"/>
                </a:schemeClr>
              </a:solidFill>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b="1" dirty="0">
                <a:latin typeface="Century Gothic" panose="020B0502020202020204" pitchFamily="34" charset="0"/>
                <a:ea typeface="Times New Roman" panose="02020603050405020304" pitchFamily="18" charset="0"/>
              </a:rPr>
              <a:t>Ce sont les profits qui garantisse la croissance chez Ricardo, et non les débouchés comme chez Smith. </a:t>
            </a:r>
            <a:endParaRPr lang="fr-FR" sz="1800" b="1" dirty="0">
              <a:effectLst/>
              <a:latin typeface="Century Gothic" panose="020B0502020202020204" pitchFamily="34" charset="0"/>
              <a:ea typeface="Times New Roman" panose="02020603050405020304" pitchFamily="18" charset="0"/>
            </a:endParaRPr>
          </a:p>
          <a:p>
            <a:endParaRPr lang="fr-FR" dirty="0">
              <a:latin typeface="Century Gothic" panose="020B0502020202020204" pitchFamily="34" charset="0"/>
              <a:ea typeface="Times New Roman" panose="02020603050405020304" pitchFamily="18" charset="0"/>
            </a:endParaRPr>
          </a:p>
          <a:p>
            <a:r>
              <a:rPr lang="fr-FR" sz="1800" dirty="0">
                <a:effectLst/>
                <a:latin typeface="Century Gothic" panose="020B0502020202020204" pitchFamily="34" charset="0"/>
                <a:ea typeface="Times New Roman" panose="02020603050405020304" pitchFamily="18" charset="0"/>
              </a:rPr>
              <a:t> </a:t>
            </a:r>
          </a:p>
          <a:p>
            <a:endParaRPr lang="fr-FR" dirty="0"/>
          </a:p>
        </p:txBody>
      </p:sp>
    </p:spTree>
    <p:extLst>
      <p:ext uri="{BB962C8B-B14F-4D97-AF65-F5344CB8AC3E}">
        <p14:creationId xmlns:p14="http://schemas.microsoft.com/office/powerpoint/2010/main" val="179562764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ZoneTexte 2">
                <a:extLst>
                  <a:ext uri="{FF2B5EF4-FFF2-40B4-BE49-F238E27FC236}">
                    <a16:creationId xmlns:a16="http://schemas.microsoft.com/office/drawing/2014/main" id="{14F650D3-E4D2-7C36-1CCD-05DAF10CC6E3}"/>
                  </a:ext>
                </a:extLst>
              </p:cNvPr>
              <p:cNvSpPr txBox="1"/>
              <p:nvPr/>
            </p:nvSpPr>
            <p:spPr>
              <a:xfrm>
                <a:off x="3052293" y="1648495"/>
                <a:ext cx="8667482" cy="3970318"/>
              </a:xfrm>
              <a:prstGeom prst="rect">
                <a:avLst/>
              </a:prstGeom>
              <a:noFill/>
            </p:spPr>
            <p:txBody>
              <a:bodyPr wrap="square" rtlCol="0">
                <a:spAutoFit/>
              </a:bodyPr>
              <a:lstStyle/>
              <a:p>
                <a:r>
                  <a:rPr lang="fr-FR" dirty="0"/>
                  <a:t>Pour aller plus loin … Le « principe de population » du révérend </a:t>
                </a:r>
                <a:r>
                  <a:rPr lang="fr-FR" dirty="0" err="1"/>
                  <a:t>T</a:t>
                </a:r>
                <a:r>
                  <a:rPr lang="fr-FR" dirty="0"/>
                  <a:t>. Malthus</a:t>
                </a:r>
              </a:p>
              <a:p>
                <a:endParaRPr lang="fr-FR" dirty="0"/>
              </a:p>
              <a:p>
                <a:pPr marL="285750" indent="-285750">
                  <a:buFont typeface="Arial" panose="020B0604020202020204" pitchFamily="34" charset="0"/>
                  <a:buChar char="•"/>
                </a:pPr>
                <a:r>
                  <a:rPr lang="fr-FR" dirty="0"/>
                  <a:t>L’analyse portée dans </a:t>
                </a:r>
                <a:r>
                  <a:rPr lang="fr-FR" i="1" dirty="0"/>
                  <a:t>Essai sur le principe de population</a:t>
                </a:r>
                <a:r>
                  <a:rPr lang="fr-FR" dirty="0"/>
                  <a:t> (1759) est proche de celle de Ricardo, mais à partir d’un raisonnement différent</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solidFill>
                      <a:schemeClr val="tx1">
                        <a:alpha val="20000"/>
                      </a:schemeClr>
                    </a:solidFill>
                  </a:rPr>
                  <a:t>La « loi naturelle de la population » est une suite de forme géométrique : </a:t>
                </a:r>
                <a14:m>
                  <m:oMath xmlns:m="http://schemas.openxmlformats.org/officeDocument/2006/math">
                    <m:sSub>
                      <m:sSubPr>
                        <m:ctrlPr>
                          <a:rPr lang="fr-FR" sz="1800" i="1" smtClean="0">
                            <a:solidFill>
                              <a:srgbClr val="000000">
                                <a:alpha val="20000"/>
                              </a:srgbClr>
                            </a:solidFill>
                            <a:effectLst/>
                            <a:latin typeface="Cambria Math" panose="02040503050406030204" pitchFamily="18" charset="0"/>
                            <a:cs typeface="Calibri" panose="020F0502020204030204" pitchFamily="34" charset="0"/>
                          </a:rPr>
                        </m:ctrlPr>
                      </m:sSubPr>
                      <m:e>
                        <m:r>
                          <a:rPr lang="fr-FR" sz="1800" i="1" kern="0">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t>𝑈</m:t>
                        </m:r>
                      </m:e>
                      <m:sub>
                        <m:r>
                          <a:rPr lang="fr-FR" sz="1800" i="1" kern="0">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t>𝑛</m:t>
                        </m:r>
                        <m:r>
                          <a:rPr lang="fr-FR" sz="1800" i="1" kern="0">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t>+1</m:t>
                        </m:r>
                      </m:sub>
                    </m:sSub>
                    <m:r>
                      <a:rPr lang="fr-FR" sz="1800" i="1" kern="0">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t>=</m:t>
                    </m:r>
                    <m:r>
                      <a:rPr lang="fr-FR" sz="1800" i="1" kern="0">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t>𝑞</m:t>
                    </m:r>
                    <m:r>
                      <a:rPr lang="fr-FR" sz="1800" i="1" kern="0">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t> . </m:t>
                    </m:r>
                    <m:sSub>
                      <m:sSubPr>
                        <m:ctrlPr>
                          <a:rPr lang="fr-FR" sz="1800" i="1">
                            <a:solidFill>
                              <a:srgbClr val="000000">
                                <a:alpha val="20000"/>
                              </a:srgbClr>
                            </a:solidFill>
                            <a:effectLst/>
                            <a:latin typeface="Cambria Math" panose="02040503050406030204" pitchFamily="18" charset="0"/>
                            <a:cs typeface="Calibri" panose="020F0502020204030204" pitchFamily="34" charset="0"/>
                          </a:rPr>
                        </m:ctrlPr>
                      </m:sSubPr>
                      <m:e>
                        <m:r>
                          <a:rPr lang="fr-FR" sz="1800" i="1" kern="0">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t>𝑈</m:t>
                        </m:r>
                      </m:e>
                      <m:sub>
                        <m:r>
                          <a:rPr lang="fr-FR" sz="1800" i="1" kern="0">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t>𝑛</m:t>
                        </m:r>
                      </m:sub>
                    </m:sSub>
                  </m:oMath>
                </a14:m>
                <a:r>
                  <a:rPr lang="fr-FR" dirty="0">
                    <a:solidFill>
                      <a:schemeClr val="tx1">
                        <a:alpha val="20000"/>
                      </a:schemeClr>
                    </a:solidFill>
                    <a:effectLst/>
                  </a:rPr>
                  <a:t> </a:t>
                </a:r>
              </a:p>
              <a:p>
                <a:pPr marL="285750" indent="-285750">
                  <a:buFont typeface="Arial" panose="020B0604020202020204" pitchFamily="34" charset="0"/>
                  <a:buChar char="•"/>
                </a:pPr>
                <a:endParaRPr lang="fr-FR" dirty="0">
                  <a:solidFill>
                    <a:schemeClr val="tx1">
                      <a:alpha val="20000"/>
                    </a:schemeClr>
                  </a:solidFill>
                </a:endParaRPr>
              </a:p>
              <a:p>
                <a:pPr marL="285750" indent="-285750">
                  <a:buFont typeface="Arial" panose="020B0604020202020204" pitchFamily="34" charset="0"/>
                  <a:buChar char="•"/>
                </a:pPr>
                <a:r>
                  <a:rPr lang="fr-FR" sz="1800" dirty="0">
                    <a:solidFill>
                      <a:srgbClr val="000000">
                        <a:alpha val="20000"/>
                      </a:srgbClr>
                    </a:solidFill>
                    <a:effectLst/>
                    <a:latin typeface="Century Gothic" panose="020B0502020202020204" pitchFamily="34" charset="0"/>
                    <a:ea typeface="Times New Roman" panose="02020603050405020304" pitchFamily="18" charset="0"/>
                  </a:rPr>
                  <a:t>La croissance de la production agricole est de forme arithmétique : </a:t>
                </a:r>
                <a14:m>
                  <m:oMath xmlns:m="http://schemas.openxmlformats.org/officeDocument/2006/math">
                    <m:sSub>
                      <m:sSubPr>
                        <m:ctrlPr>
                          <a:rPr lang="fr-FR" sz="1800" i="1">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ctrlPr>
                      </m:sSubPr>
                      <m:e>
                        <m:r>
                          <a:rPr lang="fr-FR" sz="1800" i="1">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t>𝑈</m:t>
                        </m:r>
                      </m:e>
                      <m:sub>
                        <m:r>
                          <a:rPr lang="fr-FR" sz="1800" i="1">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t>𝑛</m:t>
                        </m:r>
                        <m:r>
                          <a:rPr lang="fr-FR" sz="1800" i="1">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t>+1</m:t>
                        </m:r>
                      </m:sub>
                    </m:sSub>
                    <m:r>
                      <a:rPr lang="fr-FR" sz="1800" i="1">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t>= </m:t>
                    </m:r>
                    <m:sSub>
                      <m:sSubPr>
                        <m:ctrlPr>
                          <a:rPr lang="fr-FR" sz="1800" i="1">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ctrlPr>
                      </m:sSubPr>
                      <m:e>
                        <m:r>
                          <a:rPr lang="fr-FR" sz="1800" i="1">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t>𝑈</m:t>
                        </m:r>
                      </m:e>
                      <m:sub>
                        <m:r>
                          <a:rPr lang="fr-FR" sz="1800" i="1">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t>𝑛</m:t>
                        </m:r>
                      </m:sub>
                    </m:sSub>
                    <m:r>
                      <a:rPr lang="fr-FR" sz="1800" i="1">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t>+</m:t>
                    </m:r>
                    <m:r>
                      <a:rPr lang="fr-FR" sz="1800" i="1">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t>𝑘</m:t>
                    </m:r>
                    <m:r>
                      <a:rPr lang="fr-FR" sz="1800" i="1">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t>  </m:t>
                    </m:r>
                  </m:oMath>
                </a14:m>
                <a:endParaRPr lang="fr-FR" sz="1800" dirty="0">
                  <a:solidFill>
                    <a:srgbClr val="000000">
                      <a:alpha val="20000"/>
                    </a:srgbClr>
                  </a:solidFill>
                  <a:effectLst/>
                  <a:latin typeface="Century Gothic" panose="020B050202020202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FR" sz="1800" dirty="0">
                  <a:solidFill>
                    <a:schemeClr val="tx1">
                      <a:alpha val="20000"/>
                    </a:schemeClr>
                  </a:solidFill>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dirty="0">
                    <a:solidFill>
                      <a:schemeClr val="tx1">
                        <a:alpha val="20000"/>
                      </a:schemeClr>
                    </a:solidFill>
                    <a:latin typeface="Century Gothic" panose="020B0502020202020204" pitchFamily="34" charset="0"/>
                    <a:ea typeface="Times New Roman" panose="02020603050405020304" pitchFamily="18" charset="0"/>
                  </a:rPr>
                  <a:t>Le « piège malthusien » refermera inévitablement – et tragiquement – toute période de prospérité </a:t>
                </a:r>
                <a:endParaRPr lang="fr-FR" sz="1800" dirty="0">
                  <a:solidFill>
                    <a:schemeClr val="tx1">
                      <a:alpha val="20000"/>
                    </a:schemeClr>
                  </a:solidFill>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endParaRPr lang="fr-FR" dirty="0"/>
              </a:p>
            </p:txBody>
          </p:sp>
        </mc:Choice>
        <mc:Fallback>
          <p:sp>
            <p:nvSpPr>
              <p:cNvPr id="3" name="ZoneTexte 2">
                <a:extLst>
                  <a:ext uri="{FF2B5EF4-FFF2-40B4-BE49-F238E27FC236}">
                    <a16:creationId xmlns:a16="http://schemas.microsoft.com/office/drawing/2014/main" id="{14F650D3-E4D2-7C36-1CCD-05DAF10CC6E3}"/>
                  </a:ext>
                </a:extLst>
              </p:cNvPr>
              <p:cNvSpPr txBox="1">
                <a:spLocks noRot="1" noChangeAspect="1" noMove="1" noResize="1" noEditPoints="1" noAdjustHandles="1" noChangeArrowheads="1" noChangeShapeType="1" noTextEdit="1"/>
              </p:cNvSpPr>
              <p:nvPr/>
            </p:nvSpPr>
            <p:spPr>
              <a:xfrm>
                <a:off x="3052293" y="1648495"/>
                <a:ext cx="8667482" cy="3970318"/>
              </a:xfrm>
              <a:prstGeom prst="rect">
                <a:avLst/>
              </a:prstGeom>
              <a:blipFill>
                <a:blip r:embed="rId2"/>
                <a:stretch>
                  <a:fillRect l="-585" t="-637"/>
                </a:stretch>
              </a:blipFill>
            </p:spPr>
            <p:txBody>
              <a:bodyPr/>
              <a:lstStyle/>
              <a:p>
                <a:r>
                  <a:rPr lang="fr-FR">
                    <a:noFill/>
                  </a:rPr>
                  <a:t> </a:t>
                </a:r>
              </a:p>
            </p:txBody>
          </p:sp>
        </mc:Fallback>
      </mc:AlternateContent>
    </p:spTree>
    <p:extLst>
      <p:ext uri="{BB962C8B-B14F-4D97-AF65-F5344CB8AC3E}">
        <p14:creationId xmlns:p14="http://schemas.microsoft.com/office/powerpoint/2010/main" val="163451544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ZoneTexte 2">
                <a:extLst>
                  <a:ext uri="{FF2B5EF4-FFF2-40B4-BE49-F238E27FC236}">
                    <a16:creationId xmlns:a16="http://schemas.microsoft.com/office/drawing/2014/main" id="{14F650D3-E4D2-7C36-1CCD-05DAF10CC6E3}"/>
                  </a:ext>
                </a:extLst>
              </p:cNvPr>
              <p:cNvSpPr txBox="1"/>
              <p:nvPr/>
            </p:nvSpPr>
            <p:spPr>
              <a:xfrm>
                <a:off x="3052293" y="1648495"/>
                <a:ext cx="8667482" cy="3970318"/>
              </a:xfrm>
              <a:prstGeom prst="rect">
                <a:avLst/>
              </a:prstGeom>
              <a:noFill/>
            </p:spPr>
            <p:txBody>
              <a:bodyPr wrap="square" rtlCol="0">
                <a:spAutoFit/>
              </a:bodyPr>
              <a:lstStyle/>
              <a:p>
                <a:r>
                  <a:rPr lang="fr-FR" dirty="0"/>
                  <a:t>Pour aller plus loin … Le « principe de population » du révérend </a:t>
                </a:r>
                <a:r>
                  <a:rPr lang="fr-FR" dirty="0" err="1"/>
                  <a:t>T</a:t>
                </a:r>
                <a:r>
                  <a:rPr lang="fr-FR" dirty="0"/>
                  <a:t>. Malthus</a:t>
                </a:r>
              </a:p>
              <a:p>
                <a:endParaRPr lang="fr-FR" dirty="0"/>
              </a:p>
              <a:p>
                <a:pPr marL="285750" indent="-285750">
                  <a:buFont typeface="Arial" panose="020B0604020202020204" pitchFamily="34" charset="0"/>
                  <a:buChar char="•"/>
                </a:pPr>
                <a:r>
                  <a:rPr lang="fr-FR" dirty="0">
                    <a:solidFill>
                      <a:schemeClr val="tx1">
                        <a:alpha val="20000"/>
                      </a:schemeClr>
                    </a:solidFill>
                  </a:rPr>
                  <a:t>L’analyse portée dans </a:t>
                </a:r>
                <a:r>
                  <a:rPr lang="fr-FR" i="1" dirty="0">
                    <a:solidFill>
                      <a:schemeClr val="tx1">
                        <a:alpha val="20000"/>
                      </a:schemeClr>
                    </a:solidFill>
                  </a:rPr>
                  <a:t>Essai sur le principe de population</a:t>
                </a:r>
                <a:r>
                  <a:rPr lang="fr-FR" dirty="0">
                    <a:solidFill>
                      <a:schemeClr val="tx1">
                        <a:alpha val="20000"/>
                      </a:schemeClr>
                    </a:solidFill>
                  </a:rPr>
                  <a:t> (1759) est proche de celle de Ricardo, mais à partir d’un raisonnement différent</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La « loi naturelle de la population » est une suite de forme géométrique : </a:t>
                </a:r>
                <a14:m>
                  <m:oMath xmlns:m="http://schemas.openxmlformats.org/officeDocument/2006/math">
                    <m:sSub>
                      <m:sSubPr>
                        <m:ctrlPr>
                          <a:rPr lang="fr-FR" sz="1800" i="1" smtClean="0">
                            <a:solidFill>
                              <a:srgbClr val="000000"/>
                            </a:solidFill>
                            <a:effectLst/>
                            <a:latin typeface="Cambria Math" panose="02040503050406030204" pitchFamily="18" charset="0"/>
                            <a:cs typeface="Calibri" panose="020F0502020204030204" pitchFamily="34" charset="0"/>
                          </a:rPr>
                        </m:ctrlPr>
                      </m:sSubPr>
                      <m:e>
                        <m:r>
                          <a:rPr lang="fr-FR" sz="1800" i="1" kern="0">
                            <a:solidFill>
                              <a:srgbClr val="000000"/>
                            </a:solidFill>
                            <a:effectLst/>
                            <a:latin typeface="Cambria Math" panose="02040503050406030204" pitchFamily="18" charset="0"/>
                            <a:ea typeface="Times New Roman" panose="02020603050405020304" pitchFamily="18" charset="0"/>
                            <a:cs typeface="Calibri" panose="020F0502020204030204" pitchFamily="34" charset="0"/>
                          </a:rPr>
                          <m:t>𝑈</m:t>
                        </m:r>
                      </m:e>
                      <m:sub>
                        <m:r>
                          <a:rPr lang="fr-FR" sz="1800" i="1" kern="0">
                            <a:solidFill>
                              <a:srgbClr val="000000"/>
                            </a:solidFill>
                            <a:effectLst/>
                            <a:latin typeface="Cambria Math" panose="02040503050406030204" pitchFamily="18" charset="0"/>
                            <a:ea typeface="Times New Roman" panose="02020603050405020304" pitchFamily="18" charset="0"/>
                            <a:cs typeface="Calibri" panose="020F0502020204030204" pitchFamily="34" charset="0"/>
                          </a:rPr>
                          <m:t>𝑛</m:t>
                        </m:r>
                        <m:r>
                          <a:rPr lang="fr-FR" sz="1800" i="1" kern="0">
                            <a:solidFill>
                              <a:srgbClr val="000000"/>
                            </a:solidFill>
                            <a:effectLst/>
                            <a:latin typeface="Cambria Math" panose="02040503050406030204" pitchFamily="18" charset="0"/>
                            <a:ea typeface="Times New Roman" panose="02020603050405020304" pitchFamily="18" charset="0"/>
                            <a:cs typeface="Calibri" panose="020F0502020204030204" pitchFamily="34" charset="0"/>
                          </a:rPr>
                          <m:t>+1</m:t>
                        </m:r>
                      </m:sub>
                    </m:sSub>
                    <m:r>
                      <a:rPr lang="fr-FR" sz="1800" i="1" kern="0">
                        <a:solidFill>
                          <a:srgbClr val="000000"/>
                        </a:solidFill>
                        <a:effectLst/>
                        <a:latin typeface="Cambria Math" panose="02040503050406030204" pitchFamily="18" charset="0"/>
                        <a:ea typeface="Times New Roman" panose="02020603050405020304" pitchFamily="18" charset="0"/>
                        <a:cs typeface="Calibri" panose="020F0502020204030204" pitchFamily="34" charset="0"/>
                      </a:rPr>
                      <m:t>=</m:t>
                    </m:r>
                    <m:r>
                      <a:rPr lang="fr-FR" sz="1800" i="1" kern="0">
                        <a:solidFill>
                          <a:srgbClr val="000000"/>
                        </a:solidFill>
                        <a:effectLst/>
                        <a:latin typeface="Cambria Math" panose="02040503050406030204" pitchFamily="18" charset="0"/>
                        <a:ea typeface="Times New Roman" panose="02020603050405020304" pitchFamily="18" charset="0"/>
                        <a:cs typeface="Calibri" panose="020F0502020204030204" pitchFamily="34" charset="0"/>
                      </a:rPr>
                      <m:t>𝑞</m:t>
                    </m:r>
                    <m:r>
                      <a:rPr lang="fr-FR" sz="1800" i="1" kern="0">
                        <a:solidFill>
                          <a:srgbClr val="000000"/>
                        </a:solidFill>
                        <a:effectLst/>
                        <a:latin typeface="Cambria Math" panose="02040503050406030204" pitchFamily="18" charset="0"/>
                        <a:ea typeface="Times New Roman" panose="02020603050405020304" pitchFamily="18" charset="0"/>
                        <a:cs typeface="Calibri" panose="020F0502020204030204" pitchFamily="34" charset="0"/>
                      </a:rPr>
                      <m:t> . </m:t>
                    </m:r>
                    <m:sSub>
                      <m:sSubPr>
                        <m:ctrlPr>
                          <a:rPr lang="fr-FR" sz="1800" i="1">
                            <a:solidFill>
                              <a:srgbClr val="000000"/>
                            </a:solidFill>
                            <a:effectLst/>
                            <a:latin typeface="Cambria Math" panose="02040503050406030204" pitchFamily="18" charset="0"/>
                            <a:cs typeface="Calibri" panose="020F0502020204030204" pitchFamily="34" charset="0"/>
                          </a:rPr>
                        </m:ctrlPr>
                      </m:sSubPr>
                      <m:e>
                        <m:r>
                          <a:rPr lang="fr-FR" sz="1800" i="1" kern="0">
                            <a:solidFill>
                              <a:srgbClr val="000000"/>
                            </a:solidFill>
                            <a:effectLst/>
                            <a:latin typeface="Cambria Math" panose="02040503050406030204" pitchFamily="18" charset="0"/>
                            <a:ea typeface="Times New Roman" panose="02020603050405020304" pitchFamily="18" charset="0"/>
                            <a:cs typeface="Calibri" panose="020F0502020204030204" pitchFamily="34" charset="0"/>
                          </a:rPr>
                          <m:t>𝑈</m:t>
                        </m:r>
                      </m:e>
                      <m:sub>
                        <m:r>
                          <a:rPr lang="fr-FR" sz="1800" i="1" kern="0">
                            <a:solidFill>
                              <a:srgbClr val="000000"/>
                            </a:solidFill>
                            <a:effectLst/>
                            <a:latin typeface="Cambria Math" panose="02040503050406030204" pitchFamily="18" charset="0"/>
                            <a:ea typeface="Times New Roman" panose="02020603050405020304" pitchFamily="18" charset="0"/>
                            <a:cs typeface="Calibri" panose="020F0502020204030204" pitchFamily="34" charset="0"/>
                          </a:rPr>
                          <m:t>𝑛</m:t>
                        </m:r>
                      </m:sub>
                    </m:sSub>
                  </m:oMath>
                </a14:m>
                <a:r>
                  <a:rPr lang="fr-FR" dirty="0">
                    <a:effectLst/>
                  </a:rPr>
                  <a:t> </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sz="1800" dirty="0">
                    <a:solidFill>
                      <a:srgbClr val="000000">
                        <a:alpha val="19750"/>
                      </a:srgbClr>
                    </a:solidFill>
                    <a:effectLst/>
                    <a:latin typeface="Century Gothic" panose="020B0502020202020204" pitchFamily="34" charset="0"/>
                    <a:ea typeface="Times New Roman" panose="02020603050405020304" pitchFamily="18" charset="0"/>
                  </a:rPr>
                  <a:t>La croissance de la production agricole est de forme arithmétique : </a:t>
                </a:r>
                <a14:m>
                  <m:oMath xmlns:m="http://schemas.openxmlformats.org/officeDocument/2006/math">
                    <m:sSub>
                      <m:sSubPr>
                        <m:ctrlPr>
                          <a:rPr lang="fr-FR" sz="1800" i="1">
                            <a:solidFill>
                              <a:srgbClr val="000000">
                                <a:alpha val="19750"/>
                              </a:srgbClr>
                            </a:solidFill>
                            <a:effectLst/>
                            <a:latin typeface="Cambria Math" panose="02040503050406030204" pitchFamily="18" charset="0"/>
                            <a:ea typeface="Times New Roman" panose="02020603050405020304" pitchFamily="18" charset="0"/>
                            <a:cs typeface="Calibri" panose="020F0502020204030204" pitchFamily="34" charset="0"/>
                          </a:rPr>
                        </m:ctrlPr>
                      </m:sSubPr>
                      <m:e>
                        <m:r>
                          <a:rPr lang="fr-FR" sz="1800" i="1">
                            <a:solidFill>
                              <a:srgbClr val="000000">
                                <a:alpha val="19750"/>
                              </a:srgbClr>
                            </a:solidFill>
                            <a:effectLst/>
                            <a:latin typeface="Cambria Math" panose="02040503050406030204" pitchFamily="18" charset="0"/>
                            <a:ea typeface="Times New Roman" panose="02020603050405020304" pitchFamily="18" charset="0"/>
                            <a:cs typeface="Calibri" panose="020F0502020204030204" pitchFamily="34" charset="0"/>
                          </a:rPr>
                          <m:t>𝑈</m:t>
                        </m:r>
                      </m:e>
                      <m:sub>
                        <m:r>
                          <a:rPr lang="fr-FR" sz="1800" i="1">
                            <a:solidFill>
                              <a:srgbClr val="000000">
                                <a:alpha val="19750"/>
                              </a:srgbClr>
                            </a:solidFill>
                            <a:effectLst/>
                            <a:latin typeface="Cambria Math" panose="02040503050406030204" pitchFamily="18" charset="0"/>
                            <a:ea typeface="Times New Roman" panose="02020603050405020304" pitchFamily="18" charset="0"/>
                            <a:cs typeface="Calibri" panose="020F0502020204030204" pitchFamily="34" charset="0"/>
                          </a:rPr>
                          <m:t>𝑛</m:t>
                        </m:r>
                        <m:r>
                          <a:rPr lang="fr-FR" sz="1800" i="1">
                            <a:solidFill>
                              <a:srgbClr val="000000">
                                <a:alpha val="19750"/>
                              </a:srgbClr>
                            </a:solidFill>
                            <a:effectLst/>
                            <a:latin typeface="Cambria Math" panose="02040503050406030204" pitchFamily="18" charset="0"/>
                            <a:ea typeface="Times New Roman" panose="02020603050405020304" pitchFamily="18" charset="0"/>
                            <a:cs typeface="Calibri" panose="020F0502020204030204" pitchFamily="34" charset="0"/>
                          </a:rPr>
                          <m:t>+1</m:t>
                        </m:r>
                      </m:sub>
                    </m:sSub>
                    <m:r>
                      <a:rPr lang="fr-FR" sz="1800" i="1">
                        <a:solidFill>
                          <a:srgbClr val="000000">
                            <a:alpha val="19750"/>
                          </a:srgbClr>
                        </a:solidFill>
                        <a:effectLst/>
                        <a:latin typeface="Cambria Math" panose="02040503050406030204" pitchFamily="18" charset="0"/>
                        <a:ea typeface="Times New Roman" panose="02020603050405020304" pitchFamily="18" charset="0"/>
                        <a:cs typeface="Calibri" panose="020F0502020204030204" pitchFamily="34" charset="0"/>
                      </a:rPr>
                      <m:t>= </m:t>
                    </m:r>
                    <m:sSub>
                      <m:sSubPr>
                        <m:ctrlPr>
                          <a:rPr lang="fr-FR" sz="1800" i="1">
                            <a:solidFill>
                              <a:srgbClr val="000000">
                                <a:alpha val="19750"/>
                              </a:srgbClr>
                            </a:solidFill>
                            <a:effectLst/>
                            <a:latin typeface="Cambria Math" panose="02040503050406030204" pitchFamily="18" charset="0"/>
                            <a:ea typeface="Times New Roman" panose="02020603050405020304" pitchFamily="18" charset="0"/>
                            <a:cs typeface="Calibri" panose="020F0502020204030204" pitchFamily="34" charset="0"/>
                          </a:rPr>
                        </m:ctrlPr>
                      </m:sSubPr>
                      <m:e>
                        <m:r>
                          <a:rPr lang="fr-FR" sz="1800" i="1">
                            <a:solidFill>
                              <a:srgbClr val="000000">
                                <a:alpha val="19750"/>
                              </a:srgbClr>
                            </a:solidFill>
                            <a:effectLst/>
                            <a:latin typeface="Cambria Math" panose="02040503050406030204" pitchFamily="18" charset="0"/>
                            <a:ea typeface="Times New Roman" panose="02020603050405020304" pitchFamily="18" charset="0"/>
                            <a:cs typeface="Calibri" panose="020F0502020204030204" pitchFamily="34" charset="0"/>
                          </a:rPr>
                          <m:t>𝑈</m:t>
                        </m:r>
                      </m:e>
                      <m:sub>
                        <m:r>
                          <a:rPr lang="fr-FR" sz="1800" i="1">
                            <a:solidFill>
                              <a:srgbClr val="000000">
                                <a:alpha val="19750"/>
                              </a:srgbClr>
                            </a:solidFill>
                            <a:effectLst/>
                            <a:latin typeface="Cambria Math" panose="02040503050406030204" pitchFamily="18" charset="0"/>
                            <a:ea typeface="Times New Roman" panose="02020603050405020304" pitchFamily="18" charset="0"/>
                            <a:cs typeface="Calibri" panose="020F0502020204030204" pitchFamily="34" charset="0"/>
                          </a:rPr>
                          <m:t>𝑛</m:t>
                        </m:r>
                      </m:sub>
                    </m:sSub>
                    <m:r>
                      <a:rPr lang="fr-FR" sz="1800" i="1">
                        <a:solidFill>
                          <a:srgbClr val="000000">
                            <a:alpha val="19750"/>
                          </a:srgbClr>
                        </a:solidFill>
                        <a:effectLst/>
                        <a:latin typeface="Cambria Math" panose="02040503050406030204" pitchFamily="18" charset="0"/>
                        <a:ea typeface="Times New Roman" panose="02020603050405020304" pitchFamily="18" charset="0"/>
                        <a:cs typeface="Calibri" panose="020F0502020204030204" pitchFamily="34" charset="0"/>
                      </a:rPr>
                      <m:t>+</m:t>
                    </m:r>
                    <m:r>
                      <a:rPr lang="fr-FR" sz="1800" i="1">
                        <a:solidFill>
                          <a:srgbClr val="000000">
                            <a:alpha val="19750"/>
                          </a:srgbClr>
                        </a:solidFill>
                        <a:effectLst/>
                        <a:latin typeface="Cambria Math" panose="02040503050406030204" pitchFamily="18" charset="0"/>
                        <a:ea typeface="Times New Roman" panose="02020603050405020304" pitchFamily="18" charset="0"/>
                        <a:cs typeface="Calibri" panose="020F0502020204030204" pitchFamily="34" charset="0"/>
                      </a:rPr>
                      <m:t>𝑘</m:t>
                    </m:r>
                    <m:r>
                      <a:rPr lang="fr-FR" sz="1800" i="1">
                        <a:solidFill>
                          <a:srgbClr val="000000">
                            <a:alpha val="19750"/>
                          </a:srgbClr>
                        </a:solidFill>
                        <a:effectLst/>
                        <a:latin typeface="Cambria Math" panose="02040503050406030204" pitchFamily="18" charset="0"/>
                        <a:ea typeface="Times New Roman" panose="02020603050405020304" pitchFamily="18" charset="0"/>
                        <a:cs typeface="Calibri" panose="020F0502020204030204" pitchFamily="34" charset="0"/>
                      </a:rPr>
                      <m:t>  </m:t>
                    </m:r>
                  </m:oMath>
                </a14:m>
                <a:endParaRPr lang="fr-FR" sz="1800" dirty="0">
                  <a:solidFill>
                    <a:srgbClr val="000000">
                      <a:alpha val="19750"/>
                    </a:srgbClr>
                  </a:solidFill>
                  <a:effectLst/>
                  <a:latin typeface="Century Gothic" panose="020B050202020202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FR" sz="1800" dirty="0">
                  <a:solidFill>
                    <a:schemeClr val="tx1">
                      <a:alpha val="19750"/>
                    </a:schemeClr>
                  </a:solidFill>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dirty="0">
                    <a:solidFill>
                      <a:schemeClr val="tx1">
                        <a:alpha val="19750"/>
                      </a:schemeClr>
                    </a:solidFill>
                    <a:latin typeface="Century Gothic" panose="020B0502020202020204" pitchFamily="34" charset="0"/>
                    <a:ea typeface="Times New Roman" panose="02020603050405020304" pitchFamily="18" charset="0"/>
                  </a:rPr>
                  <a:t>Le « piège malthusien » refermera inévitablement – et tragiquement – toute période de prospérité </a:t>
                </a:r>
                <a:endParaRPr lang="fr-FR" sz="1800" dirty="0">
                  <a:solidFill>
                    <a:schemeClr val="tx1">
                      <a:alpha val="19750"/>
                    </a:schemeClr>
                  </a:solidFill>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endParaRPr lang="fr-FR" dirty="0"/>
              </a:p>
            </p:txBody>
          </p:sp>
        </mc:Choice>
        <mc:Fallback>
          <p:sp>
            <p:nvSpPr>
              <p:cNvPr id="3" name="ZoneTexte 2">
                <a:extLst>
                  <a:ext uri="{FF2B5EF4-FFF2-40B4-BE49-F238E27FC236}">
                    <a16:creationId xmlns:a16="http://schemas.microsoft.com/office/drawing/2014/main" id="{14F650D3-E4D2-7C36-1CCD-05DAF10CC6E3}"/>
                  </a:ext>
                </a:extLst>
              </p:cNvPr>
              <p:cNvSpPr txBox="1">
                <a:spLocks noRot="1" noChangeAspect="1" noMove="1" noResize="1" noEditPoints="1" noAdjustHandles="1" noChangeArrowheads="1" noChangeShapeType="1" noTextEdit="1"/>
              </p:cNvSpPr>
              <p:nvPr/>
            </p:nvSpPr>
            <p:spPr>
              <a:xfrm>
                <a:off x="3052293" y="1648495"/>
                <a:ext cx="8667482" cy="3970318"/>
              </a:xfrm>
              <a:prstGeom prst="rect">
                <a:avLst/>
              </a:prstGeom>
              <a:blipFill>
                <a:blip r:embed="rId2"/>
                <a:stretch>
                  <a:fillRect l="-585" t="-637"/>
                </a:stretch>
              </a:blipFill>
            </p:spPr>
            <p:txBody>
              <a:bodyPr/>
              <a:lstStyle/>
              <a:p>
                <a:r>
                  <a:rPr lang="fr-FR">
                    <a:noFill/>
                  </a:rPr>
                  <a:t> </a:t>
                </a:r>
              </a:p>
            </p:txBody>
          </p:sp>
        </mc:Fallback>
      </mc:AlternateContent>
    </p:spTree>
    <p:extLst>
      <p:ext uri="{BB962C8B-B14F-4D97-AF65-F5344CB8AC3E}">
        <p14:creationId xmlns:p14="http://schemas.microsoft.com/office/powerpoint/2010/main" val="165175153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ZoneTexte 2">
                <a:extLst>
                  <a:ext uri="{FF2B5EF4-FFF2-40B4-BE49-F238E27FC236}">
                    <a16:creationId xmlns:a16="http://schemas.microsoft.com/office/drawing/2014/main" id="{14F650D3-E4D2-7C36-1CCD-05DAF10CC6E3}"/>
                  </a:ext>
                </a:extLst>
              </p:cNvPr>
              <p:cNvSpPr txBox="1"/>
              <p:nvPr/>
            </p:nvSpPr>
            <p:spPr>
              <a:xfrm>
                <a:off x="3052293" y="1648495"/>
                <a:ext cx="8667482" cy="3970318"/>
              </a:xfrm>
              <a:prstGeom prst="rect">
                <a:avLst/>
              </a:prstGeom>
              <a:noFill/>
            </p:spPr>
            <p:txBody>
              <a:bodyPr wrap="square" rtlCol="0">
                <a:spAutoFit/>
              </a:bodyPr>
              <a:lstStyle/>
              <a:p>
                <a:r>
                  <a:rPr lang="fr-FR" dirty="0"/>
                  <a:t>Pour aller plus loin … Le « principe de population » du révérend </a:t>
                </a:r>
                <a:r>
                  <a:rPr lang="fr-FR" dirty="0" err="1"/>
                  <a:t>T</a:t>
                </a:r>
                <a:r>
                  <a:rPr lang="fr-FR" dirty="0"/>
                  <a:t>. Malthus</a:t>
                </a:r>
              </a:p>
              <a:p>
                <a:endParaRPr lang="fr-FR" dirty="0"/>
              </a:p>
              <a:p>
                <a:pPr marL="285750" indent="-285750">
                  <a:buFont typeface="Arial" panose="020B0604020202020204" pitchFamily="34" charset="0"/>
                  <a:buChar char="•"/>
                </a:pPr>
                <a:r>
                  <a:rPr lang="fr-FR" dirty="0">
                    <a:solidFill>
                      <a:schemeClr val="tx1">
                        <a:alpha val="20000"/>
                      </a:schemeClr>
                    </a:solidFill>
                  </a:rPr>
                  <a:t>L’analyse portée dans </a:t>
                </a:r>
                <a:r>
                  <a:rPr lang="fr-FR" i="1" dirty="0">
                    <a:solidFill>
                      <a:schemeClr val="tx1">
                        <a:alpha val="20000"/>
                      </a:schemeClr>
                    </a:solidFill>
                  </a:rPr>
                  <a:t>Essai sur le principe de population</a:t>
                </a:r>
                <a:r>
                  <a:rPr lang="fr-FR" dirty="0">
                    <a:solidFill>
                      <a:schemeClr val="tx1">
                        <a:alpha val="20000"/>
                      </a:schemeClr>
                    </a:solidFill>
                  </a:rPr>
                  <a:t> (1759) est proche de celle de Ricardo, mais à partir d’un raisonnement différent</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solidFill>
                      <a:schemeClr val="tx1">
                        <a:alpha val="20000"/>
                      </a:schemeClr>
                    </a:solidFill>
                  </a:rPr>
                  <a:t>La « loi naturelle de la population » est une suite de forme géométrique : </a:t>
                </a:r>
                <a14:m>
                  <m:oMath xmlns:m="http://schemas.openxmlformats.org/officeDocument/2006/math">
                    <m:sSub>
                      <m:sSubPr>
                        <m:ctrlPr>
                          <a:rPr lang="fr-FR" sz="1800" i="1" smtClean="0">
                            <a:solidFill>
                              <a:srgbClr val="000000">
                                <a:alpha val="20000"/>
                              </a:srgbClr>
                            </a:solidFill>
                            <a:effectLst/>
                            <a:latin typeface="Cambria Math" panose="02040503050406030204" pitchFamily="18" charset="0"/>
                            <a:cs typeface="Calibri" panose="020F0502020204030204" pitchFamily="34" charset="0"/>
                          </a:rPr>
                        </m:ctrlPr>
                      </m:sSubPr>
                      <m:e>
                        <m:r>
                          <a:rPr lang="fr-FR" sz="1800" i="1" kern="0">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t>𝑈</m:t>
                        </m:r>
                      </m:e>
                      <m:sub>
                        <m:r>
                          <a:rPr lang="fr-FR" sz="1800" i="1" kern="0">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t>𝑛</m:t>
                        </m:r>
                        <m:r>
                          <a:rPr lang="fr-FR" sz="1800" i="1" kern="0">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t>+1</m:t>
                        </m:r>
                      </m:sub>
                    </m:sSub>
                    <m:r>
                      <a:rPr lang="fr-FR" sz="1800" i="1" kern="0">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t>=</m:t>
                    </m:r>
                    <m:r>
                      <a:rPr lang="fr-FR" sz="1800" i="1" kern="0">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t>𝑞</m:t>
                    </m:r>
                    <m:r>
                      <a:rPr lang="fr-FR" sz="1800" i="1" kern="0">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t> . </m:t>
                    </m:r>
                    <m:sSub>
                      <m:sSubPr>
                        <m:ctrlPr>
                          <a:rPr lang="fr-FR" sz="1800" i="1">
                            <a:solidFill>
                              <a:srgbClr val="000000">
                                <a:alpha val="20000"/>
                              </a:srgbClr>
                            </a:solidFill>
                            <a:effectLst/>
                            <a:latin typeface="Cambria Math" panose="02040503050406030204" pitchFamily="18" charset="0"/>
                            <a:cs typeface="Calibri" panose="020F0502020204030204" pitchFamily="34" charset="0"/>
                          </a:rPr>
                        </m:ctrlPr>
                      </m:sSubPr>
                      <m:e>
                        <m:r>
                          <a:rPr lang="fr-FR" sz="1800" i="1" kern="0">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t>𝑈</m:t>
                        </m:r>
                      </m:e>
                      <m:sub>
                        <m:r>
                          <a:rPr lang="fr-FR" sz="1800" i="1" kern="0">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t>𝑛</m:t>
                        </m:r>
                      </m:sub>
                    </m:sSub>
                  </m:oMath>
                </a14:m>
                <a:r>
                  <a:rPr lang="fr-FR" dirty="0">
                    <a:solidFill>
                      <a:schemeClr val="tx1">
                        <a:alpha val="20000"/>
                      </a:schemeClr>
                    </a:solidFill>
                    <a:effectLst/>
                  </a:rPr>
                  <a:t> </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sz="1800" dirty="0">
                    <a:solidFill>
                      <a:srgbClr val="000000"/>
                    </a:solidFill>
                    <a:effectLst/>
                    <a:latin typeface="Century Gothic" panose="020B0502020202020204" pitchFamily="34" charset="0"/>
                    <a:ea typeface="Times New Roman" panose="02020603050405020304" pitchFamily="18" charset="0"/>
                  </a:rPr>
                  <a:t>La croissance de la production agricole est de forme arithmétique : </a:t>
                </a:r>
                <a14:m>
                  <m:oMath xmlns:m="http://schemas.openxmlformats.org/officeDocument/2006/math">
                    <m:sSub>
                      <m:sSubPr>
                        <m:ctrlPr>
                          <a:rPr lang="fr-FR" sz="1800" i="1">
                            <a:solidFill>
                              <a:srgbClr val="000000"/>
                            </a:solidFill>
                            <a:effectLst/>
                            <a:latin typeface="Cambria Math" panose="02040503050406030204" pitchFamily="18" charset="0"/>
                            <a:ea typeface="Times New Roman" panose="02020603050405020304" pitchFamily="18" charset="0"/>
                            <a:cs typeface="Calibri" panose="020F0502020204030204" pitchFamily="34" charset="0"/>
                          </a:rPr>
                        </m:ctrlPr>
                      </m:sSubPr>
                      <m:e>
                        <m:r>
                          <a:rPr lang="fr-FR" sz="1800" i="1">
                            <a:solidFill>
                              <a:srgbClr val="000000"/>
                            </a:solidFill>
                            <a:effectLst/>
                            <a:latin typeface="Cambria Math" panose="02040503050406030204" pitchFamily="18" charset="0"/>
                            <a:ea typeface="Times New Roman" panose="02020603050405020304" pitchFamily="18" charset="0"/>
                            <a:cs typeface="Calibri" panose="020F0502020204030204" pitchFamily="34" charset="0"/>
                          </a:rPr>
                          <m:t>𝑈</m:t>
                        </m:r>
                      </m:e>
                      <m:sub>
                        <m:r>
                          <a:rPr lang="fr-FR" sz="1800" i="1">
                            <a:solidFill>
                              <a:srgbClr val="000000"/>
                            </a:solidFill>
                            <a:effectLst/>
                            <a:latin typeface="Cambria Math" panose="02040503050406030204" pitchFamily="18" charset="0"/>
                            <a:ea typeface="Times New Roman" panose="02020603050405020304" pitchFamily="18" charset="0"/>
                            <a:cs typeface="Calibri" panose="020F0502020204030204" pitchFamily="34" charset="0"/>
                          </a:rPr>
                          <m:t>𝑛</m:t>
                        </m:r>
                        <m:r>
                          <a:rPr lang="fr-FR" sz="1800" i="1">
                            <a:solidFill>
                              <a:srgbClr val="000000"/>
                            </a:solidFill>
                            <a:effectLst/>
                            <a:latin typeface="Cambria Math" panose="02040503050406030204" pitchFamily="18" charset="0"/>
                            <a:ea typeface="Times New Roman" panose="02020603050405020304" pitchFamily="18" charset="0"/>
                            <a:cs typeface="Calibri" panose="020F0502020204030204" pitchFamily="34" charset="0"/>
                          </a:rPr>
                          <m:t>+1</m:t>
                        </m:r>
                      </m:sub>
                    </m:sSub>
                    <m:r>
                      <a:rPr lang="fr-FR" sz="1800" i="1">
                        <a:solidFill>
                          <a:srgbClr val="000000"/>
                        </a:solidFill>
                        <a:effectLst/>
                        <a:latin typeface="Cambria Math" panose="02040503050406030204" pitchFamily="18" charset="0"/>
                        <a:ea typeface="Times New Roman" panose="02020603050405020304" pitchFamily="18" charset="0"/>
                        <a:cs typeface="Calibri" panose="020F0502020204030204" pitchFamily="34" charset="0"/>
                      </a:rPr>
                      <m:t>= </m:t>
                    </m:r>
                    <m:sSub>
                      <m:sSubPr>
                        <m:ctrlPr>
                          <a:rPr lang="fr-FR" sz="1800" i="1">
                            <a:solidFill>
                              <a:srgbClr val="000000"/>
                            </a:solidFill>
                            <a:effectLst/>
                            <a:latin typeface="Cambria Math" panose="02040503050406030204" pitchFamily="18" charset="0"/>
                            <a:ea typeface="Times New Roman" panose="02020603050405020304" pitchFamily="18" charset="0"/>
                            <a:cs typeface="Calibri" panose="020F0502020204030204" pitchFamily="34" charset="0"/>
                          </a:rPr>
                        </m:ctrlPr>
                      </m:sSubPr>
                      <m:e>
                        <m:r>
                          <a:rPr lang="fr-FR" sz="1800" i="1">
                            <a:solidFill>
                              <a:srgbClr val="000000"/>
                            </a:solidFill>
                            <a:effectLst/>
                            <a:latin typeface="Cambria Math" panose="02040503050406030204" pitchFamily="18" charset="0"/>
                            <a:ea typeface="Times New Roman" panose="02020603050405020304" pitchFamily="18" charset="0"/>
                            <a:cs typeface="Calibri" panose="020F0502020204030204" pitchFamily="34" charset="0"/>
                          </a:rPr>
                          <m:t>𝑈</m:t>
                        </m:r>
                      </m:e>
                      <m:sub>
                        <m:r>
                          <a:rPr lang="fr-FR" sz="1800" i="1">
                            <a:solidFill>
                              <a:srgbClr val="000000"/>
                            </a:solidFill>
                            <a:effectLst/>
                            <a:latin typeface="Cambria Math" panose="02040503050406030204" pitchFamily="18" charset="0"/>
                            <a:ea typeface="Times New Roman" panose="02020603050405020304" pitchFamily="18" charset="0"/>
                            <a:cs typeface="Calibri" panose="020F0502020204030204" pitchFamily="34" charset="0"/>
                          </a:rPr>
                          <m:t>𝑛</m:t>
                        </m:r>
                      </m:sub>
                    </m:sSub>
                    <m:r>
                      <a:rPr lang="fr-FR" sz="1800" i="1">
                        <a:solidFill>
                          <a:srgbClr val="000000"/>
                        </a:solidFill>
                        <a:effectLst/>
                        <a:latin typeface="Cambria Math" panose="02040503050406030204" pitchFamily="18" charset="0"/>
                        <a:ea typeface="Times New Roman" panose="02020603050405020304" pitchFamily="18" charset="0"/>
                        <a:cs typeface="Calibri" panose="020F0502020204030204" pitchFamily="34" charset="0"/>
                      </a:rPr>
                      <m:t>+</m:t>
                    </m:r>
                    <m:r>
                      <a:rPr lang="fr-FR" sz="1800" i="1">
                        <a:solidFill>
                          <a:srgbClr val="000000"/>
                        </a:solidFill>
                        <a:effectLst/>
                        <a:latin typeface="Cambria Math" panose="02040503050406030204" pitchFamily="18" charset="0"/>
                        <a:ea typeface="Times New Roman" panose="02020603050405020304" pitchFamily="18" charset="0"/>
                        <a:cs typeface="Calibri" panose="020F0502020204030204" pitchFamily="34" charset="0"/>
                      </a:rPr>
                      <m:t>𝑘</m:t>
                    </m:r>
                    <m:r>
                      <a:rPr lang="fr-FR" sz="1800" i="1">
                        <a:solidFill>
                          <a:srgbClr val="000000"/>
                        </a:solidFill>
                        <a:effectLst/>
                        <a:latin typeface="Cambria Math" panose="02040503050406030204" pitchFamily="18" charset="0"/>
                        <a:ea typeface="Times New Roman" panose="02020603050405020304" pitchFamily="18" charset="0"/>
                        <a:cs typeface="Calibri" panose="020F0502020204030204" pitchFamily="34" charset="0"/>
                      </a:rPr>
                      <m:t>  </m:t>
                    </m:r>
                  </m:oMath>
                </a14:m>
                <a:endParaRPr lang="fr-FR" sz="1800" dirty="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FR" sz="1800" dirty="0">
                  <a:solidFill>
                    <a:schemeClr val="tx1">
                      <a:alpha val="19750"/>
                    </a:schemeClr>
                  </a:solidFill>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dirty="0">
                    <a:solidFill>
                      <a:schemeClr val="tx1">
                        <a:alpha val="19750"/>
                      </a:schemeClr>
                    </a:solidFill>
                    <a:latin typeface="Century Gothic" panose="020B0502020202020204" pitchFamily="34" charset="0"/>
                    <a:ea typeface="Times New Roman" panose="02020603050405020304" pitchFamily="18" charset="0"/>
                  </a:rPr>
                  <a:t>Le « piège malthusien » refermera inévitablement – et tragiquement – toute période de prospérité </a:t>
                </a:r>
                <a:endParaRPr lang="fr-FR" sz="1800" dirty="0">
                  <a:solidFill>
                    <a:schemeClr val="tx1">
                      <a:alpha val="19750"/>
                    </a:schemeClr>
                  </a:solidFill>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endParaRPr lang="fr-FR" dirty="0"/>
              </a:p>
            </p:txBody>
          </p:sp>
        </mc:Choice>
        <mc:Fallback>
          <p:sp>
            <p:nvSpPr>
              <p:cNvPr id="3" name="ZoneTexte 2">
                <a:extLst>
                  <a:ext uri="{FF2B5EF4-FFF2-40B4-BE49-F238E27FC236}">
                    <a16:creationId xmlns:a16="http://schemas.microsoft.com/office/drawing/2014/main" id="{14F650D3-E4D2-7C36-1CCD-05DAF10CC6E3}"/>
                  </a:ext>
                </a:extLst>
              </p:cNvPr>
              <p:cNvSpPr txBox="1">
                <a:spLocks noRot="1" noChangeAspect="1" noMove="1" noResize="1" noEditPoints="1" noAdjustHandles="1" noChangeArrowheads="1" noChangeShapeType="1" noTextEdit="1"/>
              </p:cNvSpPr>
              <p:nvPr/>
            </p:nvSpPr>
            <p:spPr>
              <a:xfrm>
                <a:off x="3052293" y="1648495"/>
                <a:ext cx="8667482" cy="3970318"/>
              </a:xfrm>
              <a:prstGeom prst="rect">
                <a:avLst/>
              </a:prstGeom>
              <a:blipFill>
                <a:blip r:embed="rId2"/>
                <a:stretch>
                  <a:fillRect l="-585" t="-637"/>
                </a:stretch>
              </a:blipFill>
            </p:spPr>
            <p:txBody>
              <a:bodyPr/>
              <a:lstStyle/>
              <a:p>
                <a:r>
                  <a:rPr lang="fr-FR">
                    <a:noFill/>
                  </a:rPr>
                  <a:t> </a:t>
                </a:r>
              </a:p>
            </p:txBody>
          </p:sp>
        </mc:Fallback>
      </mc:AlternateContent>
    </p:spTree>
    <p:extLst>
      <p:ext uri="{BB962C8B-B14F-4D97-AF65-F5344CB8AC3E}">
        <p14:creationId xmlns:p14="http://schemas.microsoft.com/office/powerpoint/2010/main" val="423287638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ZoneTexte 2">
                <a:extLst>
                  <a:ext uri="{FF2B5EF4-FFF2-40B4-BE49-F238E27FC236}">
                    <a16:creationId xmlns:a16="http://schemas.microsoft.com/office/drawing/2014/main" id="{14F650D3-E4D2-7C36-1CCD-05DAF10CC6E3}"/>
                  </a:ext>
                </a:extLst>
              </p:cNvPr>
              <p:cNvSpPr txBox="1"/>
              <p:nvPr/>
            </p:nvSpPr>
            <p:spPr>
              <a:xfrm>
                <a:off x="3052293" y="1648495"/>
                <a:ext cx="8667482" cy="3970318"/>
              </a:xfrm>
              <a:prstGeom prst="rect">
                <a:avLst/>
              </a:prstGeom>
              <a:noFill/>
            </p:spPr>
            <p:txBody>
              <a:bodyPr wrap="square" rtlCol="0">
                <a:spAutoFit/>
              </a:bodyPr>
              <a:lstStyle/>
              <a:p>
                <a:r>
                  <a:rPr lang="fr-FR" dirty="0"/>
                  <a:t>Pour aller plus loin … Le « principe de population » du révérend </a:t>
                </a:r>
                <a:r>
                  <a:rPr lang="fr-FR" dirty="0" err="1"/>
                  <a:t>T</a:t>
                </a:r>
                <a:r>
                  <a:rPr lang="fr-FR" dirty="0"/>
                  <a:t>. Malthus</a:t>
                </a:r>
              </a:p>
              <a:p>
                <a:endParaRPr lang="fr-FR" dirty="0"/>
              </a:p>
              <a:p>
                <a:pPr marL="285750" indent="-285750">
                  <a:buFont typeface="Arial" panose="020B0604020202020204" pitchFamily="34" charset="0"/>
                  <a:buChar char="•"/>
                </a:pPr>
                <a:r>
                  <a:rPr lang="fr-FR" dirty="0">
                    <a:solidFill>
                      <a:schemeClr val="tx1">
                        <a:alpha val="20000"/>
                      </a:schemeClr>
                    </a:solidFill>
                  </a:rPr>
                  <a:t>L’analyse portée dans </a:t>
                </a:r>
                <a:r>
                  <a:rPr lang="fr-FR" i="1" dirty="0">
                    <a:solidFill>
                      <a:schemeClr val="tx1">
                        <a:alpha val="20000"/>
                      </a:schemeClr>
                    </a:solidFill>
                  </a:rPr>
                  <a:t>Essai sur le principe de population</a:t>
                </a:r>
                <a:r>
                  <a:rPr lang="fr-FR" dirty="0">
                    <a:solidFill>
                      <a:schemeClr val="tx1">
                        <a:alpha val="20000"/>
                      </a:schemeClr>
                    </a:solidFill>
                  </a:rPr>
                  <a:t> (1759) est proche de celle de Ricardo, mais à partir d’un raisonnement différent</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solidFill>
                      <a:schemeClr val="tx1">
                        <a:alpha val="20000"/>
                      </a:schemeClr>
                    </a:solidFill>
                  </a:rPr>
                  <a:t>La « loi naturelle de la population » est une suite de forme géométrique : </a:t>
                </a:r>
                <a14:m>
                  <m:oMath xmlns:m="http://schemas.openxmlformats.org/officeDocument/2006/math">
                    <m:sSub>
                      <m:sSubPr>
                        <m:ctrlPr>
                          <a:rPr lang="fr-FR" sz="1800" i="1" smtClean="0">
                            <a:solidFill>
                              <a:srgbClr val="000000">
                                <a:alpha val="20000"/>
                              </a:srgbClr>
                            </a:solidFill>
                            <a:effectLst/>
                            <a:latin typeface="Cambria Math" panose="02040503050406030204" pitchFamily="18" charset="0"/>
                            <a:cs typeface="Calibri" panose="020F0502020204030204" pitchFamily="34" charset="0"/>
                          </a:rPr>
                        </m:ctrlPr>
                      </m:sSubPr>
                      <m:e>
                        <m:r>
                          <a:rPr lang="fr-FR" sz="1800" i="1" kern="0">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t>𝑈</m:t>
                        </m:r>
                      </m:e>
                      <m:sub>
                        <m:r>
                          <a:rPr lang="fr-FR" sz="1800" i="1" kern="0">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t>𝑛</m:t>
                        </m:r>
                        <m:r>
                          <a:rPr lang="fr-FR" sz="1800" i="1" kern="0">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t>+1</m:t>
                        </m:r>
                      </m:sub>
                    </m:sSub>
                    <m:r>
                      <a:rPr lang="fr-FR" sz="1800" i="1" kern="0">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t>=</m:t>
                    </m:r>
                    <m:r>
                      <a:rPr lang="fr-FR" sz="1800" i="1" kern="0">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t>𝑞</m:t>
                    </m:r>
                    <m:r>
                      <a:rPr lang="fr-FR" sz="1800" i="1" kern="0">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t> . </m:t>
                    </m:r>
                    <m:sSub>
                      <m:sSubPr>
                        <m:ctrlPr>
                          <a:rPr lang="fr-FR" sz="1800" i="1">
                            <a:solidFill>
                              <a:srgbClr val="000000">
                                <a:alpha val="20000"/>
                              </a:srgbClr>
                            </a:solidFill>
                            <a:effectLst/>
                            <a:latin typeface="Cambria Math" panose="02040503050406030204" pitchFamily="18" charset="0"/>
                            <a:cs typeface="Calibri" panose="020F0502020204030204" pitchFamily="34" charset="0"/>
                          </a:rPr>
                        </m:ctrlPr>
                      </m:sSubPr>
                      <m:e>
                        <m:r>
                          <a:rPr lang="fr-FR" sz="1800" i="1" kern="0">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t>𝑈</m:t>
                        </m:r>
                      </m:e>
                      <m:sub>
                        <m:r>
                          <a:rPr lang="fr-FR" sz="1800" i="1" kern="0">
                            <a:solidFill>
                              <a:srgbClr val="000000">
                                <a:alpha val="20000"/>
                              </a:srgbClr>
                            </a:solidFill>
                            <a:effectLst/>
                            <a:latin typeface="Cambria Math" panose="02040503050406030204" pitchFamily="18" charset="0"/>
                            <a:ea typeface="Times New Roman" panose="02020603050405020304" pitchFamily="18" charset="0"/>
                            <a:cs typeface="Calibri" panose="020F0502020204030204" pitchFamily="34" charset="0"/>
                          </a:rPr>
                          <m:t>𝑛</m:t>
                        </m:r>
                      </m:sub>
                    </m:sSub>
                  </m:oMath>
                </a14:m>
                <a:r>
                  <a:rPr lang="fr-FR" dirty="0">
                    <a:solidFill>
                      <a:schemeClr val="tx1">
                        <a:alpha val="20000"/>
                      </a:schemeClr>
                    </a:solidFill>
                    <a:effectLst/>
                  </a:rPr>
                  <a:t> </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sz="1800" dirty="0">
                    <a:solidFill>
                      <a:srgbClr val="000000">
                        <a:alpha val="19000"/>
                      </a:srgbClr>
                    </a:solidFill>
                    <a:effectLst/>
                    <a:latin typeface="Century Gothic" panose="020B0502020202020204" pitchFamily="34" charset="0"/>
                    <a:ea typeface="Times New Roman" panose="02020603050405020304" pitchFamily="18" charset="0"/>
                  </a:rPr>
                  <a:t>La croissance de la production agricole est de forme arithmétique : </a:t>
                </a:r>
                <a14:m>
                  <m:oMath xmlns:m="http://schemas.openxmlformats.org/officeDocument/2006/math">
                    <m:sSub>
                      <m:sSubPr>
                        <m:ctrlPr>
                          <a:rPr lang="fr-FR" sz="1800" i="1">
                            <a:solidFill>
                              <a:srgbClr val="000000">
                                <a:alpha val="19000"/>
                              </a:srgbClr>
                            </a:solidFill>
                            <a:effectLst/>
                            <a:latin typeface="Cambria Math" panose="02040503050406030204" pitchFamily="18" charset="0"/>
                            <a:ea typeface="Times New Roman" panose="02020603050405020304" pitchFamily="18" charset="0"/>
                            <a:cs typeface="Calibri" panose="020F0502020204030204" pitchFamily="34" charset="0"/>
                          </a:rPr>
                        </m:ctrlPr>
                      </m:sSubPr>
                      <m:e>
                        <m:r>
                          <a:rPr lang="fr-FR" sz="1800" i="1">
                            <a:solidFill>
                              <a:srgbClr val="000000">
                                <a:alpha val="19000"/>
                              </a:srgbClr>
                            </a:solidFill>
                            <a:effectLst/>
                            <a:latin typeface="Cambria Math" panose="02040503050406030204" pitchFamily="18" charset="0"/>
                            <a:ea typeface="Times New Roman" panose="02020603050405020304" pitchFamily="18" charset="0"/>
                            <a:cs typeface="Calibri" panose="020F0502020204030204" pitchFamily="34" charset="0"/>
                          </a:rPr>
                          <m:t>𝑈</m:t>
                        </m:r>
                      </m:e>
                      <m:sub>
                        <m:r>
                          <a:rPr lang="fr-FR" sz="1800" i="1">
                            <a:solidFill>
                              <a:srgbClr val="000000">
                                <a:alpha val="19000"/>
                              </a:srgbClr>
                            </a:solidFill>
                            <a:effectLst/>
                            <a:latin typeface="Cambria Math" panose="02040503050406030204" pitchFamily="18" charset="0"/>
                            <a:ea typeface="Times New Roman" panose="02020603050405020304" pitchFamily="18" charset="0"/>
                            <a:cs typeface="Calibri" panose="020F0502020204030204" pitchFamily="34" charset="0"/>
                          </a:rPr>
                          <m:t>𝑛</m:t>
                        </m:r>
                        <m:r>
                          <a:rPr lang="fr-FR" sz="1800" i="1">
                            <a:solidFill>
                              <a:srgbClr val="000000">
                                <a:alpha val="19000"/>
                              </a:srgbClr>
                            </a:solidFill>
                            <a:effectLst/>
                            <a:latin typeface="Cambria Math" panose="02040503050406030204" pitchFamily="18" charset="0"/>
                            <a:ea typeface="Times New Roman" panose="02020603050405020304" pitchFamily="18" charset="0"/>
                            <a:cs typeface="Calibri" panose="020F0502020204030204" pitchFamily="34" charset="0"/>
                          </a:rPr>
                          <m:t>+1</m:t>
                        </m:r>
                      </m:sub>
                    </m:sSub>
                    <m:r>
                      <a:rPr lang="fr-FR" sz="1800" i="1">
                        <a:solidFill>
                          <a:srgbClr val="000000">
                            <a:alpha val="19000"/>
                          </a:srgbClr>
                        </a:solidFill>
                        <a:effectLst/>
                        <a:latin typeface="Cambria Math" panose="02040503050406030204" pitchFamily="18" charset="0"/>
                        <a:ea typeface="Times New Roman" panose="02020603050405020304" pitchFamily="18" charset="0"/>
                        <a:cs typeface="Calibri" panose="020F0502020204030204" pitchFamily="34" charset="0"/>
                      </a:rPr>
                      <m:t>= </m:t>
                    </m:r>
                    <m:sSub>
                      <m:sSubPr>
                        <m:ctrlPr>
                          <a:rPr lang="fr-FR" sz="1800" i="1">
                            <a:solidFill>
                              <a:srgbClr val="000000">
                                <a:alpha val="19000"/>
                              </a:srgbClr>
                            </a:solidFill>
                            <a:effectLst/>
                            <a:latin typeface="Cambria Math" panose="02040503050406030204" pitchFamily="18" charset="0"/>
                            <a:ea typeface="Times New Roman" panose="02020603050405020304" pitchFamily="18" charset="0"/>
                            <a:cs typeface="Calibri" panose="020F0502020204030204" pitchFamily="34" charset="0"/>
                          </a:rPr>
                        </m:ctrlPr>
                      </m:sSubPr>
                      <m:e>
                        <m:r>
                          <a:rPr lang="fr-FR" sz="1800" i="1">
                            <a:solidFill>
                              <a:srgbClr val="000000">
                                <a:alpha val="19000"/>
                              </a:srgbClr>
                            </a:solidFill>
                            <a:effectLst/>
                            <a:latin typeface="Cambria Math" panose="02040503050406030204" pitchFamily="18" charset="0"/>
                            <a:ea typeface="Times New Roman" panose="02020603050405020304" pitchFamily="18" charset="0"/>
                            <a:cs typeface="Calibri" panose="020F0502020204030204" pitchFamily="34" charset="0"/>
                          </a:rPr>
                          <m:t>𝑈</m:t>
                        </m:r>
                      </m:e>
                      <m:sub>
                        <m:r>
                          <a:rPr lang="fr-FR" sz="1800" i="1">
                            <a:solidFill>
                              <a:srgbClr val="000000">
                                <a:alpha val="19000"/>
                              </a:srgbClr>
                            </a:solidFill>
                            <a:effectLst/>
                            <a:latin typeface="Cambria Math" panose="02040503050406030204" pitchFamily="18" charset="0"/>
                            <a:ea typeface="Times New Roman" panose="02020603050405020304" pitchFamily="18" charset="0"/>
                            <a:cs typeface="Calibri" panose="020F0502020204030204" pitchFamily="34" charset="0"/>
                          </a:rPr>
                          <m:t>𝑛</m:t>
                        </m:r>
                      </m:sub>
                    </m:sSub>
                    <m:r>
                      <a:rPr lang="fr-FR" sz="1800" i="1">
                        <a:solidFill>
                          <a:srgbClr val="000000">
                            <a:alpha val="19000"/>
                          </a:srgbClr>
                        </a:solidFill>
                        <a:effectLst/>
                        <a:latin typeface="Cambria Math" panose="02040503050406030204" pitchFamily="18" charset="0"/>
                        <a:ea typeface="Times New Roman" panose="02020603050405020304" pitchFamily="18" charset="0"/>
                        <a:cs typeface="Calibri" panose="020F0502020204030204" pitchFamily="34" charset="0"/>
                      </a:rPr>
                      <m:t>+</m:t>
                    </m:r>
                    <m:r>
                      <a:rPr lang="fr-FR" sz="1800" i="1">
                        <a:solidFill>
                          <a:srgbClr val="000000">
                            <a:alpha val="19000"/>
                          </a:srgbClr>
                        </a:solidFill>
                        <a:effectLst/>
                        <a:latin typeface="Cambria Math" panose="02040503050406030204" pitchFamily="18" charset="0"/>
                        <a:ea typeface="Times New Roman" panose="02020603050405020304" pitchFamily="18" charset="0"/>
                        <a:cs typeface="Calibri" panose="020F0502020204030204" pitchFamily="34" charset="0"/>
                      </a:rPr>
                      <m:t>𝑘</m:t>
                    </m:r>
                    <m:r>
                      <a:rPr lang="fr-FR" sz="1800" i="1">
                        <a:solidFill>
                          <a:srgbClr val="000000">
                            <a:alpha val="19000"/>
                          </a:srgbClr>
                        </a:solidFill>
                        <a:effectLst/>
                        <a:latin typeface="Cambria Math" panose="02040503050406030204" pitchFamily="18" charset="0"/>
                        <a:ea typeface="Times New Roman" panose="02020603050405020304" pitchFamily="18" charset="0"/>
                        <a:cs typeface="Calibri" panose="020F0502020204030204" pitchFamily="34" charset="0"/>
                      </a:rPr>
                      <m:t>  </m:t>
                    </m:r>
                  </m:oMath>
                </a14:m>
                <a:endParaRPr lang="fr-FR" sz="1800" dirty="0">
                  <a:solidFill>
                    <a:srgbClr val="000000">
                      <a:alpha val="19000"/>
                    </a:srgbClr>
                  </a:solidFill>
                  <a:effectLst/>
                  <a:latin typeface="Century Gothic" panose="020B050202020202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FR" sz="1800" dirty="0">
                  <a:solidFill>
                    <a:schemeClr val="tx1">
                      <a:alpha val="19750"/>
                    </a:schemeClr>
                  </a:solidFill>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dirty="0">
                    <a:latin typeface="Century Gothic" panose="020B0502020202020204" pitchFamily="34" charset="0"/>
                    <a:ea typeface="Times New Roman" panose="02020603050405020304" pitchFamily="18" charset="0"/>
                  </a:rPr>
                  <a:t>Le « piège malthusien » refermera inévitablement – et tragiquement – toute période de prospérité </a:t>
                </a:r>
                <a:endParaRPr lang="fr-FR" sz="1800" dirty="0">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endParaRPr lang="fr-FR" dirty="0"/>
              </a:p>
            </p:txBody>
          </p:sp>
        </mc:Choice>
        <mc:Fallback>
          <p:sp>
            <p:nvSpPr>
              <p:cNvPr id="3" name="ZoneTexte 2">
                <a:extLst>
                  <a:ext uri="{FF2B5EF4-FFF2-40B4-BE49-F238E27FC236}">
                    <a16:creationId xmlns:a16="http://schemas.microsoft.com/office/drawing/2014/main" id="{14F650D3-E4D2-7C36-1CCD-05DAF10CC6E3}"/>
                  </a:ext>
                </a:extLst>
              </p:cNvPr>
              <p:cNvSpPr txBox="1">
                <a:spLocks noRot="1" noChangeAspect="1" noMove="1" noResize="1" noEditPoints="1" noAdjustHandles="1" noChangeArrowheads="1" noChangeShapeType="1" noTextEdit="1"/>
              </p:cNvSpPr>
              <p:nvPr/>
            </p:nvSpPr>
            <p:spPr>
              <a:xfrm>
                <a:off x="3052293" y="1648495"/>
                <a:ext cx="8667482" cy="3970318"/>
              </a:xfrm>
              <a:prstGeom prst="rect">
                <a:avLst/>
              </a:prstGeom>
              <a:blipFill>
                <a:blip r:embed="rId2"/>
                <a:stretch>
                  <a:fillRect l="-585" t="-637"/>
                </a:stretch>
              </a:blipFill>
            </p:spPr>
            <p:txBody>
              <a:bodyPr/>
              <a:lstStyle/>
              <a:p>
                <a:r>
                  <a:rPr lang="fr-FR">
                    <a:noFill/>
                  </a:rPr>
                  <a:t> </a:t>
                </a:r>
              </a:p>
            </p:txBody>
          </p:sp>
        </mc:Fallback>
      </mc:AlternateContent>
    </p:spTree>
    <p:extLst>
      <p:ext uri="{BB962C8B-B14F-4D97-AF65-F5344CB8AC3E}">
        <p14:creationId xmlns:p14="http://schemas.microsoft.com/office/powerpoint/2010/main" val="344964496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4F650D3-E4D2-7C36-1CCD-05DAF10CC6E3}"/>
              </a:ext>
            </a:extLst>
          </p:cNvPr>
          <p:cNvSpPr txBox="1"/>
          <p:nvPr/>
        </p:nvSpPr>
        <p:spPr>
          <a:xfrm>
            <a:off x="3052293" y="1648495"/>
            <a:ext cx="8667482" cy="3970318"/>
          </a:xfrm>
          <a:prstGeom prst="rect">
            <a:avLst/>
          </a:prstGeom>
          <a:noFill/>
        </p:spPr>
        <p:txBody>
          <a:bodyPr wrap="square" rtlCol="0">
            <a:spAutoFit/>
          </a:bodyPr>
          <a:lstStyle/>
          <a:p>
            <a:r>
              <a:rPr lang="fr-FR" dirty="0"/>
              <a:t>b. Le libre-échange et les avantages comparatifs </a:t>
            </a:r>
          </a:p>
          <a:p>
            <a:endParaRPr lang="fr-FR" sz="1800" dirty="0">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b="1" dirty="0">
                <a:latin typeface="Century Gothic" panose="020B0502020202020204" pitchFamily="34" charset="0"/>
                <a:ea typeface="Times New Roman" panose="02020603050405020304" pitchFamily="18" charset="0"/>
              </a:rPr>
              <a:t>Une politique de libre-échange doit permettre de faire baisser le prix du blé, retardement l’essoufflement de la croissance (engagement contre les Corn Laws)</a:t>
            </a:r>
          </a:p>
          <a:p>
            <a:pPr marL="285750" indent="-285750">
              <a:buFont typeface="Arial" panose="020B0604020202020204" pitchFamily="34" charset="0"/>
              <a:buChar char="•"/>
            </a:pPr>
            <a:endParaRPr lang="fr-FR" sz="1800" dirty="0">
              <a:solidFill>
                <a:schemeClr val="tx1">
                  <a:alpha val="20000"/>
                </a:schemeClr>
              </a:solidFill>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dirty="0">
                <a:solidFill>
                  <a:schemeClr val="tx1">
                    <a:alpha val="20000"/>
                  </a:schemeClr>
                </a:solidFill>
                <a:latin typeface="Century Gothic" panose="020B0502020202020204" pitchFamily="34" charset="0"/>
                <a:ea typeface="Times New Roman" panose="02020603050405020304" pitchFamily="18" charset="0"/>
              </a:rPr>
              <a:t>Dans ses Principes … (1817) perfectionne la théorie des avantages absolus d’A. Smith, en généralisant la spécialisation internationale</a:t>
            </a:r>
          </a:p>
          <a:p>
            <a:pPr marL="285750" indent="-285750">
              <a:buFont typeface="Arial" panose="020B0604020202020204" pitchFamily="34" charset="0"/>
              <a:buChar char="•"/>
            </a:pPr>
            <a:endParaRPr lang="fr-FR" dirty="0">
              <a:solidFill>
                <a:schemeClr val="tx1">
                  <a:alpha val="20000"/>
                </a:scheme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dirty="0">
                <a:solidFill>
                  <a:schemeClr val="tx1">
                    <a:alpha val="20000"/>
                  </a:schemeClr>
                </a:solidFill>
                <a:latin typeface="Century Gothic" panose="020B0502020202020204" pitchFamily="34" charset="0"/>
                <a:ea typeface="Times New Roman" panose="02020603050405020304" pitchFamily="18" charset="0"/>
              </a:rPr>
              <a:t>Chaque nation doit se spécialiser en fonction de ses avantages comparatifs </a:t>
            </a:r>
          </a:p>
          <a:p>
            <a:pPr marL="285750" indent="-285750">
              <a:buFont typeface="Arial" panose="020B0604020202020204" pitchFamily="34" charset="0"/>
              <a:buChar char="•"/>
            </a:pPr>
            <a:endParaRPr lang="fr-FR" sz="1800" dirty="0">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endParaRPr lang="fr-FR" sz="1800" dirty="0">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endParaRPr lang="fr-FR" dirty="0"/>
          </a:p>
        </p:txBody>
      </p:sp>
    </p:spTree>
    <p:extLst>
      <p:ext uri="{BB962C8B-B14F-4D97-AF65-F5344CB8AC3E}">
        <p14:creationId xmlns:p14="http://schemas.microsoft.com/office/powerpoint/2010/main" val="125423790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4F650D3-E4D2-7C36-1CCD-05DAF10CC6E3}"/>
              </a:ext>
            </a:extLst>
          </p:cNvPr>
          <p:cNvSpPr txBox="1"/>
          <p:nvPr/>
        </p:nvSpPr>
        <p:spPr>
          <a:xfrm>
            <a:off x="3052293" y="1648495"/>
            <a:ext cx="8667482" cy="3970318"/>
          </a:xfrm>
          <a:prstGeom prst="rect">
            <a:avLst/>
          </a:prstGeom>
          <a:noFill/>
        </p:spPr>
        <p:txBody>
          <a:bodyPr wrap="square" rtlCol="0">
            <a:spAutoFit/>
          </a:bodyPr>
          <a:lstStyle/>
          <a:p>
            <a:r>
              <a:rPr lang="fr-FR" dirty="0"/>
              <a:t>b. Le libre-échange et les avantages comparatifs </a:t>
            </a:r>
          </a:p>
          <a:p>
            <a:endParaRPr lang="fr-FR" sz="1800" dirty="0">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dirty="0">
                <a:solidFill>
                  <a:schemeClr val="tx1">
                    <a:alpha val="20000"/>
                  </a:schemeClr>
                </a:solidFill>
                <a:latin typeface="Century Gothic" panose="020B0502020202020204" pitchFamily="34" charset="0"/>
                <a:ea typeface="Times New Roman" panose="02020603050405020304" pitchFamily="18" charset="0"/>
              </a:rPr>
              <a:t>Une politique de libre-échange doit permettre de faire baisser le prix du blé, retardement l’essoufflement de la croissance (engagement contre les Corn Laws)</a:t>
            </a:r>
          </a:p>
          <a:p>
            <a:pPr marL="285750" indent="-285750">
              <a:buFont typeface="Arial" panose="020B0604020202020204" pitchFamily="34" charset="0"/>
              <a:buChar char="•"/>
            </a:pPr>
            <a:endParaRPr lang="fr-FR" sz="1800" dirty="0">
              <a:solidFill>
                <a:schemeClr val="tx1">
                  <a:alpha val="20000"/>
                </a:schemeClr>
              </a:solidFill>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b="1" dirty="0">
                <a:latin typeface="Century Gothic" panose="020B0502020202020204" pitchFamily="34" charset="0"/>
                <a:ea typeface="Times New Roman" panose="02020603050405020304" pitchFamily="18" charset="0"/>
              </a:rPr>
              <a:t>Dans ses Principes … (1817) perfectionne la théorie des avantages absolus d’A. Smith, en généralisant la spécialisation internationale</a:t>
            </a:r>
          </a:p>
          <a:p>
            <a:pPr marL="285750" indent="-285750">
              <a:buFont typeface="Arial" panose="020B0604020202020204" pitchFamily="34" charset="0"/>
              <a:buChar char="•"/>
            </a:pPr>
            <a:endParaRPr lang="fr-FR" dirty="0">
              <a:solidFill>
                <a:schemeClr val="tx1">
                  <a:alpha val="20000"/>
                </a:scheme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dirty="0">
                <a:solidFill>
                  <a:schemeClr val="tx1">
                    <a:alpha val="20000"/>
                  </a:schemeClr>
                </a:solidFill>
                <a:latin typeface="Century Gothic" panose="020B0502020202020204" pitchFamily="34" charset="0"/>
                <a:ea typeface="Times New Roman" panose="02020603050405020304" pitchFamily="18" charset="0"/>
              </a:rPr>
              <a:t>Chaque nation doit se spécialiser en fonction de ses avantages comparatifs </a:t>
            </a:r>
          </a:p>
          <a:p>
            <a:pPr marL="285750" indent="-285750">
              <a:buFont typeface="Arial" panose="020B0604020202020204" pitchFamily="34" charset="0"/>
              <a:buChar char="•"/>
            </a:pPr>
            <a:endParaRPr lang="fr-FR" sz="1800" dirty="0">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endParaRPr lang="fr-FR" sz="1800" dirty="0">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endParaRPr lang="fr-FR" dirty="0"/>
          </a:p>
        </p:txBody>
      </p:sp>
    </p:spTree>
    <p:extLst>
      <p:ext uri="{BB962C8B-B14F-4D97-AF65-F5344CB8AC3E}">
        <p14:creationId xmlns:p14="http://schemas.microsoft.com/office/powerpoint/2010/main" val="175412128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4F650D3-E4D2-7C36-1CCD-05DAF10CC6E3}"/>
              </a:ext>
            </a:extLst>
          </p:cNvPr>
          <p:cNvSpPr txBox="1"/>
          <p:nvPr/>
        </p:nvSpPr>
        <p:spPr>
          <a:xfrm>
            <a:off x="3052293" y="1648495"/>
            <a:ext cx="8667482" cy="3970318"/>
          </a:xfrm>
          <a:prstGeom prst="rect">
            <a:avLst/>
          </a:prstGeom>
          <a:noFill/>
        </p:spPr>
        <p:txBody>
          <a:bodyPr wrap="square" rtlCol="0">
            <a:spAutoFit/>
          </a:bodyPr>
          <a:lstStyle/>
          <a:p>
            <a:r>
              <a:rPr lang="fr-FR" dirty="0"/>
              <a:t>b. Le libre-échange et les avantages comparatifs </a:t>
            </a:r>
          </a:p>
          <a:p>
            <a:endParaRPr lang="fr-FR" sz="1800" dirty="0">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dirty="0">
                <a:solidFill>
                  <a:schemeClr val="tx1">
                    <a:alpha val="20000"/>
                  </a:schemeClr>
                </a:solidFill>
                <a:latin typeface="Century Gothic" panose="020B0502020202020204" pitchFamily="34" charset="0"/>
                <a:ea typeface="Times New Roman" panose="02020603050405020304" pitchFamily="18" charset="0"/>
              </a:rPr>
              <a:t>Une politique de libre-échange doit permettre de faire baisser le prix du blé, retardement l’essoufflement de la croissance (engagement contre les Corn Laws)</a:t>
            </a:r>
          </a:p>
          <a:p>
            <a:pPr marL="285750" indent="-285750">
              <a:buFont typeface="Arial" panose="020B0604020202020204" pitchFamily="34" charset="0"/>
              <a:buChar char="•"/>
            </a:pPr>
            <a:endParaRPr lang="fr-FR" sz="1800" dirty="0">
              <a:solidFill>
                <a:schemeClr val="tx1">
                  <a:alpha val="20000"/>
                </a:schemeClr>
              </a:solidFill>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dirty="0">
                <a:solidFill>
                  <a:schemeClr val="tx1">
                    <a:alpha val="20000"/>
                  </a:schemeClr>
                </a:solidFill>
                <a:latin typeface="Century Gothic" panose="020B0502020202020204" pitchFamily="34" charset="0"/>
                <a:ea typeface="Times New Roman" panose="02020603050405020304" pitchFamily="18" charset="0"/>
              </a:rPr>
              <a:t>Dans ses Principes … (1817) perfectionne la théorie des avantages absolus d’A. Smith, en généralisant la spécialisation internationale</a:t>
            </a:r>
          </a:p>
          <a:p>
            <a:pPr marL="285750" indent="-285750">
              <a:buFont typeface="Arial" panose="020B0604020202020204" pitchFamily="34" charset="0"/>
              <a:buChar char="•"/>
            </a:pPr>
            <a:endParaRPr lang="fr-FR" dirty="0">
              <a:solidFill>
                <a:schemeClr val="tx1">
                  <a:alpha val="20000"/>
                </a:scheme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b="1" dirty="0">
                <a:latin typeface="Century Gothic" panose="020B0502020202020204" pitchFamily="34" charset="0"/>
                <a:ea typeface="Times New Roman" panose="02020603050405020304" pitchFamily="18" charset="0"/>
              </a:rPr>
              <a:t>Chaque nation doit se spécialiser en fonction de ses avantages comparatifs </a:t>
            </a:r>
          </a:p>
          <a:p>
            <a:pPr marL="285750" indent="-285750">
              <a:buFont typeface="Arial" panose="020B0604020202020204" pitchFamily="34" charset="0"/>
              <a:buChar char="•"/>
            </a:pPr>
            <a:endParaRPr lang="fr-FR" sz="1800" dirty="0">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endParaRPr lang="fr-FR" sz="1800" dirty="0">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endParaRPr lang="fr-FR" dirty="0"/>
          </a:p>
        </p:txBody>
      </p:sp>
    </p:spTree>
    <p:extLst>
      <p:ext uri="{BB962C8B-B14F-4D97-AF65-F5344CB8AC3E}">
        <p14:creationId xmlns:p14="http://schemas.microsoft.com/office/powerpoint/2010/main" val="244866251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4F650D3-E4D2-7C36-1CCD-05DAF10CC6E3}"/>
              </a:ext>
            </a:extLst>
          </p:cNvPr>
          <p:cNvSpPr txBox="1"/>
          <p:nvPr/>
        </p:nvSpPr>
        <p:spPr>
          <a:xfrm>
            <a:off x="3052293" y="1648495"/>
            <a:ext cx="8667482" cy="1200329"/>
          </a:xfrm>
          <a:prstGeom prst="rect">
            <a:avLst/>
          </a:prstGeom>
          <a:noFill/>
        </p:spPr>
        <p:txBody>
          <a:bodyPr wrap="square" rtlCol="0">
            <a:spAutoFit/>
          </a:bodyPr>
          <a:lstStyle/>
          <a:p>
            <a:r>
              <a:rPr lang="fr-FR" dirty="0">
                <a:latin typeface="Century Gothic" panose="020B0502020202020204" pitchFamily="34" charset="0"/>
                <a:ea typeface="Times New Roman" panose="02020603050405020304" pitchFamily="18" charset="0"/>
              </a:rPr>
              <a:t>Une modélisation des avantages comparatifs</a:t>
            </a:r>
          </a:p>
          <a:p>
            <a:pPr marL="285750" indent="-285750">
              <a:buFont typeface="Arial" panose="020B0604020202020204" pitchFamily="34" charset="0"/>
              <a:buChar char="•"/>
            </a:pPr>
            <a:endParaRPr lang="fr-FR" sz="1800" dirty="0">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endParaRPr lang="fr-FR" sz="1800" dirty="0">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endParaRPr lang="fr-FR" dirty="0"/>
          </a:p>
        </p:txBody>
      </p:sp>
      <p:pic>
        <p:nvPicPr>
          <p:cNvPr id="4" name="Image 3">
            <a:extLst>
              <a:ext uri="{FF2B5EF4-FFF2-40B4-BE49-F238E27FC236}">
                <a16:creationId xmlns:a16="http://schemas.microsoft.com/office/drawing/2014/main" id="{F871E960-72EB-1FBB-E09B-30096D63E5C2}"/>
              </a:ext>
            </a:extLst>
          </p:cNvPr>
          <p:cNvPicPr>
            <a:picLocks noChangeAspect="1"/>
          </p:cNvPicPr>
          <p:nvPr/>
        </p:nvPicPr>
        <p:blipFill>
          <a:blip r:embed="rId2"/>
          <a:stretch>
            <a:fillRect/>
          </a:stretch>
        </p:blipFill>
        <p:spPr>
          <a:xfrm>
            <a:off x="4681024" y="2248659"/>
            <a:ext cx="4813300" cy="1638300"/>
          </a:xfrm>
          <a:prstGeom prst="rect">
            <a:avLst/>
          </a:prstGeom>
        </p:spPr>
      </p:pic>
      <p:sp>
        <p:nvSpPr>
          <p:cNvPr id="6" name="ZoneTexte 5">
            <a:extLst>
              <a:ext uri="{FF2B5EF4-FFF2-40B4-BE49-F238E27FC236}">
                <a16:creationId xmlns:a16="http://schemas.microsoft.com/office/drawing/2014/main" id="{1B5ADE32-8FAA-8213-108E-B5BDBDB18E3C}"/>
              </a:ext>
            </a:extLst>
          </p:cNvPr>
          <p:cNvSpPr txBox="1"/>
          <p:nvPr/>
        </p:nvSpPr>
        <p:spPr>
          <a:xfrm>
            <a:off x="3193960" y="3989767"/>
            <a:ext cx="8542387" cy="2585323"/>
          </a:xfrm>
          <a:prstGeom prst="rect">
            <a:avLst/>
          </a:prstGeom>
          <a:noFill/>
        </p:spPr>
        <p:txBody>
          <a:bodyPr wrap="square" rtlCol="0">
            <a:spAutoFit/>
          </a:bodyPr>
          <a:lstStyle/>
          <a:p>
            <a:pPr marL="285750" indent="-285750">
              <a:buFont typeface="Arial" panose="020B0604020202020204" pitchFamily="34" charset="0"/>
              <a:buChar char="•"/>
            </a:pPr>
            <a:r>
              <a:rPr lang="fr-FR" b="1" dirty="0"/>
              <a:t>Le Portugal possède un avantage absolu dans les deux productions</a:t>
            </a:r>
          </a:p>
          <a:p>
            <a:pPr marL="285750" indent="-285750">
              <a:buFont typeface="Arial" panose="020B0604020202020204" pitchFamily="34" charset="0"/>
              <a:buChar char="•"/>
            </a:pPr>
            <a:r>
              <a:rPr lang="fr-FR" dirty="0">
                <a:solidFill>
                  <a:schemeClr val="tx1">
                    <a:alpha val="20107"/>
                  </a:schemeClr>
                </a:solidFill>
              </a:rPr>
              <a:t>L’Angleterre possède cependant un avantage comparatif dans la production de drap</a:t>
            </a:r>
          </a:p>
          <a:p>
            <a:pPr marL="1200150" lvl="2" indent="-285750">
              <a:buFont typeface="Wingdings" pitchFamily="2" charset="2"/>
              <a:buChar char="Ø"/>
            </a:pPr>
            <a:r>
              <a:rPr lang="fr-FR" dirty="0">
                <a:solidFill>
                  <a:schemeClr val="tx1">
                    <a:alpha val="20107"/>
                  </a:schemeClr>
                </a:solidFill>
              </a:rPr>
              <a:t>Chaque drap produit lui fait renoncer à 0,83 bouteille (100/120), contre 1,125 au Portugal (90/80)</a:t>
            </a:r>
          </a:p>
          <a:p>
            <a:pPr marL="285750" indent="-285750">
              <a:buFont typeface="Arial" panose="020B0604020202020204" pitchFamily="34" charset="0"/>
              <a:buChar char="•"/>
            </a:pPr>
            <a:r>
              <a:rPr lang="fr-FR" dirty="0">
                <a:solidFill>
                  <a:schemeClr val="tx1">
                    <a:alpha val="20107"/>
                  </a:schemeClr>
                </a:solidFill>
              </a:rPr>
              <a:t>Le Portugal possède à l’inverse un avantage comparatif dans la production de vin :</a:t>
            </a:r>
          </a:p>
          <a:p>
            <a:pPr marL="1200150" lvl="2" indent="-285750">
              <a:buFont typeface="Wingdings" pitchFamily="2" charset="2"/>
              <a:buChar char="Ø"/>
            </a:pPr>
            <a:r>
              <a:rPr lang="fr-FR" dirty="0">
                <a:solidFill>
                  <a:schemeClr val="tx1">
                    <a:alpha val="20107"/>
                  </a:schemeClr>
                </a:solidFill>
              </a:rPr>
              <a:t>Chaque bouteille produite lui fait renoncer à 0,88 drap (80/90), contre 1,2 en Angleterre (120/100) </a:t>
            </a:r>
          </a:p>
        </p:txBody>
      </p:sp>
    </p:spTree>
    <p:extLst>
      <p:ext uri="{BB962C8B-B14F-4D97-AF65-F5344CB8AC3E}">
        <p14:creationId xmlns:p14="http://schemas.microsoft.com/office/powerpoint/2010/main" val="332221744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4F650D3-E4D2-7C36-1CCD-05DAF10CC6E3}"/>
              </a:ext>
            </a:extLst>
          </p:cNvPr>
          <p:cNvSpPr txBox="1"/>
          <p:nvPr/>
        </p:nvSpPr>
        <p:spPr>
          <a:xfrm>
            <a:off x="3052293" y="1648495"/>
            <a:ext cx="8667482" cy="1200329"/>
          </a:xfrm>
          <a:prstGeom prst="rect">
            <a:avLst/>
          </a:prstGeom>
          <a:noFill/>
        </p:spPr>
        <p:txBody>
          <a:bodyPr wrap="square" rtlCol="0">
            <a:spAutoFit/>
          </a:bodyPr>
          <a:lstStyle/>
          <a:p>
            <a:r>
              <a:rPr lang="fr-FR" dirty="0">
                <a:latin typeface="Century Gothic" panose="020B0502020202020204" pitchFamily="34" charset="0"/>
                <a:ea typeface="Times New Roman" panose="02020603050405020304" pitchFamily="18" charset="0"/>
              </a:rPr>
              <a:t>Une modélisation des avantages comparatifs</a:t>
            </a:r>
          </a:p>
          <a:p>
            <a:pPr marL="285750" indent="-285750">
              <a:buFont typeface="Arial" panose="020B0604020202020204" pitchFamily="34" charset="0"/>
              <a:buChar char="•"/>
            </a:pPr>
            <a:endParaRPr lang="fr-FR" sz="1800" dirty="0">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endParaRPr lang="fr-FR" sz="1800" dirty="0">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endParaRPr lang="fr-FR" dirty="0"/>
          </a:p>
        </p:txBody>
      </p:sp>
      <p:pic>
        <p:nvPicPr>
          <p:cNvPr id="4" name="Image 3">
            <a:extLst>
              <a:ext uri="{FF2B5EF4-FFF2-40B4-BE49-F238E27FC236}">
                <a16:creationId xmlns:a16="http://schemas.microsoft.com/office/drawing/2014/main" id="{F871E960-72EB-1FBB-E09B-30096D63E5C2}"/>
              </a:ext>
            </a:extLst>
          </p:cNvPr>
          <p:cNvPicPr>
            <a:picLocks noChangeAspect="1"/>
          </p:cNvPicPr>
          <p:nvPr/>
        </p:nvPicPr>
        <p:blipFill>
          <a:blip r:embed="rId2"/>
          <a:stretch>
            <a:fillRect/>
          </a:stretch>
        </p:blipFill>
        <p:spPr>
          <a:xfrm>
            <a:off x="4681024" y="2248659"/>
            <a:ext cx="4813300" cy="1638300"/>
          </a:xfrm>
          <a:prstGeom prst="rect">
            <a:avLst/>
          </a:prstGeom>
        </p:spPr>
      </p:pic>
      <p:sp>
        <p:nvSpPr>
          <p:cNvPr id="6" name="ZoneTexte 5">
            <a:extLst>
              <a:ext uri="{FF2B5EF4-FFF2-40B4-BE49-F238E27FC236}">
                <a16:creationId xmlns:a16="http://schemas.microsoft.com/office/drawing/2014/main" id="{1B5ADE32-8FAA-8213-108E-B5BDBDB18E3C}"/>
              </a:ext>
            </a:extLst>
          </p:cNvPr>
          <p:cNvSpPr txBox="1"/>
          <p:nvPr/>
        </p:nvSpPr>
        <p:spPr>
          <a:xfrm>
            <a:off x="3193960" y="3989767"/>
            <a:ext cx="8542387" cy="2585323"/>
          </a:xfrm>
          <a:prstGeom prst="rect">
            <a:avLst/>
          </a:prstGeom>
          <a:noFill/>
        </p:spPr>
        <p:txBody>
          <a:bodyPr wrap="square" rtlCol="0">
            <a:spAutoFit/>
          </a:bodyPr>
          <a:lstStyle/>
          <a:p>
            <a:pPr marL="285750" indent="-285750">
              <a:buFont typeface="Arial" panose="020B0604020202020204" pitchFamily="34" charset="0"/>
              <a:buChar char="•"/>
            </a:pPr>
            <a:r>
              <a:rPr lang="fr-FR" dirty="0">
                <a:solidFill>
                  <a:schemeClr val="tx1">
                    <a:alpha val="20076"/>
                  </a:schemeClr>
                </a:solidFill>
              </a:rPr>
              <a:t>Le Portugal possède un avantage absolu dans les deux productions</a:t>
            </a:r>
          </a:p>
          <a:p>
            <a:pPr marL="285750" indent="-285750">
              <a:buFont typeface="Arial" panose="020B0604020202020204" pitchFamily="34" charset="0"/>
              <a:buChar char="•"/>
            </a:pPr>
            <a:r>
              <a:rPr lang="fr-FR" dirty="0"/>
              <a:t>L’Angleterre possède cependant un avantage comparatif dans la production de drap</a:t>
            </a:r>
          </a:p>
          <a:p>
            <a:pPr marL="1200150" lvl="2" indent="-285750">
              <a:buFont typeface="Wingdings" pitchFamily="2" charset="2"/>
              <a:buChar char="Ø"/>
            </a:pPr>
            <a:r>
              <a:rPr lang="fr-FR" dirty="0"/>
              <a:t>Chaque drap produit lui fait renoncer à 0,83 bouteille (100/120), contre 1,125 au Portugal (90/80)</a:t>
            </a:r>
          </a:p>
          <a:p>
            <a:pPr marL="285750" indent="-285750">
              <a:buFont typeface="Arial" panose="020B0604020202020204" pitchFamily="34" charset="0"/>
              <a:buChar char="•"/>
            </a:pPr>
            <a:r>
              <a:rPr lang="fr-FR" dirty="0">
                <a:solidFill>
                  <a:schemeClr val="tx1">
                    <a:alpha val="19000"/>
                  </a:schemeClr>
                </a:solidFill>
              </a:rPr>
              <a:t>Le Portugal possède à l’inverse un avantage comparatif dans la production de vin :</a:t>
            </a:r>
          </a:p>
          <a:p>
            <a:pPr marL="1200150" lvl="2" indent="-285750">
              <a:buFont typeface="Wingdings" pitchFamily="2" charset="2"/>
              <a:buChar char="Ø"/>
            </a:pPr>
            <a:r>
              <a:rPr lang="fr-FR" dirty="0">
                <a:solidFill>
                  <a:schemeClr val="tx1">
                    <a:alpha val="19000"/>
                  </a:schemeClr>
                </a:solidFill>
              </a:rPr>
              <a:t>Chaque bouteille produite lui fait renoncer à 0,88 drap (80/90), contre 1,2 en Angleterre (</a:t>
            </a:r>
            <a:r>
              <a:rPr lang="fr-FR" dirty="0">
                <a:solidFill>
                  <a:schemeClr val="tx1">
                    <a:alpha val="20000"/>
                  </a:schemeClr>
                </a:solidFill>
              </a:rPr>
              <a:t>120/100) </a:t>
            </a:r>
          </a:p>
        </p:txBody>
      </p:sp>
    </p:spTree>
    <p:extLst>
      <p:ext uri="{BB962C8B-B14F-4D97-AF65-F5344CB8AC3E}">
        <p14:creationId xmlns:p14="http://schemas.microsoft.com/office/powerpoint/2010/main" val="1330516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A84EFBB-D28A-75FD-C4D0-2A8AF5F7AAA0}"/>
              </a:ext>
            </a:extLst>
          </p:cNvPr>
          <p:cNvSpPr txBox="1"/>
          <p:nvPr/>
        </p:nvSpPr>
        <p:spPr>
          <a:xfrm>
            <a:off x="3417758" y="3228945"/>
            <a:ext cx="8229599" cy="1323439"/>
          </a:xfrm>
          <a:prstGeom prst="rect">
            <a:avLst/>
          </a:prstGeom>
          <a:noFill/>
        </p:spPr>
        <p:txBody>
          <a:bodyPr wrap="square" rtlCol="0">
            <a:spAutoFit/>
          </a:bodyPr>
          <a:lstStyle/>
          <a:p>
            <a:pPr marL="342900" indent="-342900">
              <a:buFont typeface="Arial" panose="020B0604020202020204" pitchFamily="34" charset="0"/>
              <a:buChar char="•"/>
            </a:pPr>
            <a:r>
              <a:rPr lang="fr-FR" sz="2000" dirty="0"/>
              <a:t>L’économie se définit difficilement par ses objets d’analyse</a:t>
            </a:r>
          </a:p>
          <a:p>
            <a:pPr marL="342900" indent="-342900">
              <a:buFont typeface="Arial" panose="020B0604020202020204" pitchFamily="34" charset="0"/>
              <a:buChar char="•"/>
            </a:pPr>
            <a:endParaRPr lang="fr-FR" sz="2000" dirty="0"/>
          </a:p>
          <a:p>
            <a:pPr marL="342900" indent="-342900">
              <a:buFont typeface="Arial" panose="020B0604020202020204" pitchFamily="34" charset="0"/>
              <a:buChar char="•"/>
            </a:pPr>
            <a:r>
              <a:rPr lang="fr-FR" sz="2000" dirty="0"/>
              <a:t>Elle concerne d’avantage un certain type de questionnement : </a:t>
            </a:r>
            <a:r>
              <a:rPr lang="fr-FR" sz="2000" b="1" dirty="0"/>
              <a:t>les choix sous contrainte de rareté</a:t>
            </a:r>
            <a:endParaRPr lang="fr-FR" sz="2000" dirty="0"/>
          </a:p>
        </p:txBody>
      </p:sp>
    </p:spTree>
    <p:extLst>
      <p:ext uri="{BB962C8B-B14F-4D97-AF65-F5344CB8AC3E}">
        <p14:creationId xmlns:p14="http://schemas.microsoft.com/office/powerpoint/2010/main" val="56359904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4F650D3-E4D2-7C36-1CCD-05DAF10CC6E3}"/>
              </a:ext>
            </a:extLst>
          </p:cNvPr>
          <p:cNvSpPr txBox="1"/>
          <p:nvPr/>
        </p:nvSpPr>
        <p:spPr>
          <a:xfrm>
            <a:off x="3052293" y="1648495"/>
            <a:ext cx="8667482" cy="1200329"/>
          </a:xfrm>
          <a:prstGeom prst="rect">
            <a:avLst/>
          </a:prstGeom>
          <a:noFill/>
        </p:spPr>
        <p:txBody>
          <a:bodyPr wrap="square" rtlCol="0">
            <a:spAutoFit/>
          </a:bodyPr>
          <a:lstStyle/>
          <a:p>
            <a:r>
              <a:rPr lang="fr-FR" dirty="0">
                <a:latin typeface="Century Gothic" panose="020B0502020202020204" pitchFamily="34" charset="0"/>
                <a:ea typeface="Times New Roman" panose="02020603050405020304" pitchFamily="18" charset="0"/>
              </a:rPr>
              <a:t>Une modélisation des avantages comparatifs</a:t>
            </a:r>
          </a:p>
          <a:p>
            <a:pPr marL="285750" indent="-285750">
              <a:buFont typeface="Arial" panose="020B0604020202020204" pitchFamily="34" charset="0"/>
              <a:buChar char="•"/>
            </a:pPr>
            <a:endParaRPr lang="fr-FR" sz="1800" dirty="0">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endParaRPr lang="fr-FR" sz="1800" dirty="0">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endParaRPr lang="fr-FR" dirty="0"/>
          </a:p>
        </p:txBody>
      </p:sp>
      <p:pic>
        <p:nvPicPr>
          <p:cNvPr id="4" name="Image 3">
            <a:extLst>
              <a:ext uri="{FF2B5EF4-FFF2-40B4-BE49-F238E27FC236}">
                <a16:creationId xmlns:a16="http://schemas.microsoft.com/office/drawing/2014/main" id="{F871E960-72EB-1FBB-E09B-30096D63E5C2}"/>
              </a:ext>
            </a:extLst>
          </p:cNvPr>
          <p:cNvPicPr>
            <a:picLocks noChangeAspect="1"/>
          </p:cNvPicPr>
          <p:nvPr/>
        </p:nvPicPr>
        <p:blipFill>
          <a:blip r:embed="rId2"/>
          <a:stretch>
            <a:fillRect/>
          </a:stretch>
        </p:blipFill>
        <p:spPr>
          <a:xfrm>
            <a:off x="4681024" y="2248659"/>
            <a:ext cx="4813300" cy="1638300"/>
          </a:xfrm>
          <a:prstGeom prst="rect">
            <a:avLst/>
          </a:prstGeom>
        </p:spPr>
      </p:pic>
      <p:sp>
        <p:nvSpPr>
          <p:cNvPr id="6" name="ZoneTexte 5">
            <a:extLst>
              <a:ext uri="{FF2B5EF4-FFF2-40B4-BE49-F238E27FC236}">
                <a16:creationId xmlns:a16="http://schemas.microsoft.com/office/drawing/2014/main" id="{1B5ADE32-8FAA-8213-108E-B5BDBDB18E3C}"/>
              </a:ext>
            </a:extLst>
          </p:cNvPr>
          <p:cNvSpPr txBox="1"/>
          <p:nvPr/>
        </p:nvSpPr>
        <p:spPr>
          <a:xfrm>
            <a:off x="3193960" y="3989767"/>
            <a:ext cx="8542387" cy="2585323"/>
          </a:xfrm>
          <a:prstGeom prst="rect">
            <a:avLst/>
          </a:prstGeom>
          <a:noFill/>
        </p:spPr>
        <p:txBody>
          <a:bodyPr wrap="square" rtlCol="0">
            <a:spAutoFit/>
          </a:bodyPr>
          <a:lstStyle/>
          <a:p>
            <a:pPr marL="285750" indent="-285750">
              <a:buFont typeface="Arial" panose="020B0604020202020204" pitchFamily="34" charset="0"/>
              <a:buChar char="•"/>
            </a:pPr>
            <a:r>
              <a:rPr lang="fr-FR" dirty="0">
                <a:solidFill>
                  <a:schemeClr val="tx1">
                    <a:alpha val="20076"/>
                  </a:schemeClr>
                </a:solidFill>
              </a:rPr>
              <a:t>Le Portugal possède un avantage absolu dans les deux productions</a:t>
            </a:r>
          </a:p>
          <a:p>
            <a:pPr marL="285750" indent="-285750">
              <a:buFont typeface="Arial" panose="020B0604020202020204" pitchFamily="34" charset="0"/>
              <a:buChar char="•"/>
            </a:pPr>
            <a:r>
              <a:rPr lang="fr-FR" dirty="0">
                <a:solidFill>
                  <a:schemeClr val="tx1">
                    <a:alpha val="19839"/>
                  </a:schemeClr>
                </a:solidFill>
              </a:rPr>
              <a:t>L’Angleterre possède cependant un avantage comparatif dans la production de drap</a:t>
            </a:r>
          </a:p>
          <a:p>
            <a:pPr marL="1200150" lvl="2" indent="-285750">
              <a:buFont typeface="Wingdings" pitchFamily="2" charset="2"/>
              <a:buChar char="Ø"/>
            </a:pPr>
            <a:r>
              <a:rPr lang="fr-FR" dirty="0">
                <a:solidFill>
                  <a:schemeClr val="tx1">
                    <a:alpha val="19839"/>
                  </a:schemeClr>
                </a:solidFill>
              </a:rPr>
              <a:t>Chaque drap produit lui fait renoncer à 0,83 bouteille (100/120), contre 1,125 au Portugal (90/80)</a:t>
            </a:r>
          </a:p>
          <a:p>
            <a:pPr marL="285750" indent="-285750">
              <a:buFont typeface="Arial" panose="020B0604020202020204" pitchFamily="34" charset="0"/>
              <a:buChar char="•"/>
            </a:pPr>
            <a:r>
              <a:rPr lang="fr-FR" dirty="0"/>
              <a:t>Le Portugal possède à l’inverse un avantage comparatif dans la production de vin :</a:t>
            </a:r>
          </a:p>
          <a:p>
            <a:pPr marL="1200150" lvl="2" indent="-285750">
              <a:buFont typeface="Wingdings" pitchFamily="2" charset="2"/>
              <a:buChar char="Ø"/>
            </a:pPr>
            <a:r>
              <a:rPr lang="fr-FR" dirty="0"/>
              <a:t>Chaque bouteille produite lui fait renoncer à 0,88 drap (80/90), contre 1,2 en Angleterre (120/100) </a:t>
            </a:r>
          </a:p>
        </p:txBody>
      </p:sp>
    </p:spTree>
    <p:extLst>
      <p:ext uri="{BB962C8B-B14F-4D97-AF65-F5344CB8AC3E}">
        <p14:creationId xmlns:p14="http://schemas.microsoft.com/office/powerpoint/2010/main" val="80805881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4F650D3-E4D2-7C36-1CCD-05DAF10CC6E3}"/>
              </a:ext>
            </a:extLst>
          </p:cNvPr>
          <p:cNvSpPr txBox="1"/>
          <p:nvPr/>
        </p:nvSpPr>
        <p:spPr>
          <a:xfrm>
            <a:off x="3052293" y="1648495"/>
            <a:ext cx="8667482" cy="1200329"/>
          </a:xfrm>
          <a:prstGeom prst="rect">
            <a:avLst/>
          </a:prstGeom>
          <a:noFill/>
        </p:spPr>
        <p:txBody>
          <a:bodyPr wrap="square" rtlCol="0">
            <a:spAutoFit/>
          </a:bodyPr>
          <a:lstStyle/>
          <a:p>
            <a:r>
              <a:rPr lang="fr-FR" dirty="0">
                <a:latin typeface="Century Gothic" panose="020B0502020202020204" pitchFamily="34" charset="0"/>
                <a:ea typeface="Times New Roman" panose="02020603050405020304" pitchFamily="18" charset="0"/>
              </a:rPr>
              <a:t>Une modélisation des avantages comparatifs</a:t>
            </a:r>
          </a:p>
          <a:p>
            <a:pPr marL="285750" indent="-285750">
              <a:buFont typeface="Arial" panose="020B0604020202020204" pitchFamily="34" charset="0"/>
              <a:buChar char="•"/>
            </a:pPr>
            <a:endParaRPr lang="fr-FR" sz="1800" dirty="0">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endParaRPr lang="fr-FR" sz="1800" dirty="0">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endParaRPr lang="fr-FR" dirty="0"/>
          </a:p>
        </p:txBody>
      </p:sp>
      <p:pic>
        <p:nvPicPr>
          <p:cNvPr id="4" name="Image 3">
            <a:extLst>
              <a:ext uri="{FF2B5EF4-FFF2-40B4-BE49-F238E27FC236}">
                <a16:creationId xmlns:a16="http://schemas.microsoft.com/office/drawing/2014/main" id="{F871E960-72EB-1FBB-E09B-30096D63E5C2}"/>
              </a:ext>
            </a:extLst>
          </p:cNvPr>
          <p:cNvPicPr>
            <a:picLocks noChangeAspect="1"/>
          </p:cNvPicPr>
          <p:nvPr/>
        </p:nvPicPr>
        <p:blipFill>
          <a:blip r:embed="rId2"/>
          <a:stretch>
            <a:fillRect/>
          </a:stretch>
        </p:blipFill>
        <p:spPr>
          <a:xfrm>
            <a:off x="4681024" y="2248659"/>
            <a:ext cx="4813300" cy="1638300"/>
          </a:xfrm>
          <a:prstGeom prst="rect">
            <a:avLst/>
          </a:prstGeom>
        </p:spPr>
      </p:pic>
      <p:sp>
        <p:nvSpPr>
          <p:cNvPr id="6" name="ZoneTexte 5">
            <a:extLst>
              <a:ext uri="{FF2B5EF4-FFF2-40B4-BE49-F238E27FC236}">
                <a16:creationId xmlns:a16="http://schemas.microsoft.com/office/drawing/2014/main" id="{1B5ADE32-8FAA-8213-108E-B5BDBDB18E3C}"/>
              </a:ext>
            </a:extLst>
          </p:cNvPr>
          <p:cNvSpPr txBox="1"/>
          <p:nvPr/>
        </p:nvSpPr>
        <p:spPr>
          <a:xfrm>
            <a:off x="3193960" y="3989767"/>
            <a:ext cx="8542387" cy="2308324"/>
          </a:xfrm>
          <a:prstGeom prst="rect">
            <a:avLst/>
          </a:prstGeom>
          <a:noFill/>
        </p:spPr>
        <p:txBody>
          <a:bodyPr wrap="square" rtlCol="0">
            <a:spAutoFit/>
          </a:bodyPr>
          <a:lstStyle/>
          <a:p>
            <a:pPr marL="285750" indent="-285750">
              <a:buFont typeface="Arial" panose="020B0604020202020204" pitchFamily="34" charset="0"/>
              <a:buChar char="•"/>
            </a:pPr>
            <a:r>
              <a:rPr lang="fr-FR" b="1" dirty="0"/>
              <a:t>En situation d’autarcie: </a:t>
            </a:r>
          </a:p>
          <a:p>
            <a:pPr marL="285750" indent="-285750">
              <a:buFont typeface="Wingdings" pitchFamily="2" charset="2"/>
              <a:buChar char="Ø"/>
            </a:pPr>
            <a:r>
              <a:rPr lang="fr-FR" dirty="0"/>
              <a:t>Le Portugal aura besoin de 170 heures pour produire 1 bouteille et 1 drap et l’Angleterre 220 heures, soit 390 heures pour 2 unités de chaque.</a:t>
            </a:r>
          </a:p>
          <a:p>
            <a:pPr marL="285750" indent="-285750">
              <a:buFont typeface="Wingdings" pitchFamily="2" charset="2"/>
              <a:buChar char="Ø"/>
            </a:pPr>
            <a:endParaRPr lang="fr-FR" dirty="0"/>
          </a:p>
          <a:p>
            <a:pPr marL="285750" indent="-285750">
              <a:buFont typeface="Arial" panose="020B0604020202020204" pitchFamily="34" charset="0"/>
              <a:buChar char="•"/>
            </a:pPr>
            <a:r>
              <a:rPr lang="fr-FR" dirty="0">
                <a:solidFill>
                  <a:schemeClr val="tx1">
                    <a:alpha val="19000"/>
                  </a:schemeClr>
                </a:solidFill>
              </a:rPr>
              <a:t>En situation d’ouverture et de spécialisation :</a:t>
            </a:r>
          </a:p>
          <a:p>
            <a:pPr marL="285750" indent="-285750">
              <a:buFont typeface="Wingdings" pitchFamily="2" charset="2"/>
              <a:buChar char="Ø"/>
            </a:pPr>
            <a:r>
              <a:rPr lang="fr-FR" dirty="0">
                <a:solidFill>
                  <a:schemeClr val="tx1">
                    <a:alpha val="19000"/>
                  </a:schemeClr>
                </a:solidFill>
              </a:rPr>
              <a:t>Le Portugal peut produire deux bouteilles en 160h et l’Angleterre deux draps en 200 heures, soit 360 heures pour 2 unités de chaque</a:t>
            </a:r>
          </a:p>
          <a:p>
            <a:pPr marL="285750" indent="-285750">
              <a:buFont typeface="Wingdings" pitchFamily="2" charset="2"/>
              <a:buChar char="Ø"/>
            </a:pPr>
            <a:r>
              <a:rPr lang="fr-FR" dirty="0">
                <a:solidFill>
                  <a:schemeClr val="tx1">
                    <a:alpha val="19000"/>
                  </a:schemeClr>
                </a:solidFill>
              </a:rPr>
              <a:t>Le temps gagné permet alors d’augmenter la production </a:t>
            </a:r>
          </a:p>
        </p:txBody>
      </p:sp>
    </p:spTree>
    <p:extLst>
      <p:ext uri="{BB962C8B-B14F-4D97-AF65-F5344CB8AC3E}">
        <p14:creationId xmlns:p14="http://schemas.microsoft.com/office/powerpoint/2010/main" val="183815349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4F650D3-E4D2-7C36-1CCD-05DAF10CC6E3}"/>
              </a:ext>
            </a:extLst>
          </p:cNvPr>
          <p:cNvSpPr txBox="1"/>
          <p:nvPr/>
        </p:nvSpPr>
        <p:spPr>
          <a:xfrm>
            <a:off x="3052293" y="1648495"/>
            <a:ext cx="8667482" cy="1200329"/>
          </a:xfrm>
          <a:prstGeom prst="rect">
            <a:avLst/>
          </a:prstGeom>
          <a:noFill/>
        </p:spPr>
        <p:txBody>
          <a:bodyPr wrap="square" rtlCol="0">
            <a:spAutoFit/>
          </a:bodyPr>
          <a:lstStyle/>
          <a:p>
            <a:r>
              <a:rPr lang="fr-FR" dirty="0">
                <a:latin typeface="Century Gothic" panose="020B0502020202020204" pitchFamily="34" charset="0"/>
                <a:ea typeface="Times New Roman" panose="02020603050405020304" pitchFamily="18" charset="0"/>
              </a:rPr>
              <a:t>Une modélisation des avantages comparatifs</a:t>
            </a:r>
          </a:p>
          <a:p>
            <a:pPr marL="285750" indent="-285750">
              <a:buFont typeface="Arial" panose="020B0604020202020204" pitchFamily="34" charset="0"/>
              <a:buChar char="•"/>
            </a:pPr>
            <a:endParaRPr lang="fr-FR" sz="1800" dirty="0">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endParaRPr lang="fr-FR" sz="1800" dirty="0">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endParaRPr lang="fr-FR" dirty="0"/>
          </a:p>
        </p:txBody>
      </p:sp>
      <p:pic>
        <p:nvPicPr>
          <p:cNvPr id="4" name="Image 3">
            <a:extLst>
              <a:ext uri="{FF2B5EF4-FFF2-40B4-BE49-F238E27FC236}">
                <a16:creationId xmlns:a16="http://schemas.microsoft.com/office/drawing/2014/main" id="{F871E960-72EB-1FBB-E09B-30096D63E5C2}"/>
              </a:ext>
            </a:extLst>
          </p:cNvPr>
          <p:cNvPicPr>
            <a:picLocks noChangeAspect="1"/>
          </p:cNvPicPr>
          <p:nvPr/>
        </p:nvPicPr>
        <p:blipFill>
          <a:blip r:embed="rId2"/>
          <a:stretch>
            <a:fillRect/>
          </a:stretch>
        </p:blipFill>
        <p:spPr>
          <a:xfrm>
            <a:off x="4681024" y="2248659"/>
            <a:ext cx="4813300" cy="1638300"/>
          </a:xfrm>
          <a:prstGeom prst="rect">
            <a:avLst/>
          </a:prstGeom>
        </p:spPr>
      </p:pic>
      <p:sp>
        <p:nvSpPr>
          <p:cNvPr id="6" name="ZoneTexte 5">
            <a:extLst>
              <a:ext uri="{FF2B5EF4-FFF2-40B4-BE49-F238E27FC236}">
                <a16:creationId xmlns:a16="http://schemas.microsoft.com/office/drawing/2014/main" id="{1B5ADE32-8FAA-8213-108E-B5BDBDB18E3C}"/>
              </a:ext>
            </a:extLst>
          </p:cNvPr>
          <p:cNvSpPr txBox="1"/>
          <p:nvPr/>
        </p:nvSpPr>
        <p:spPr>
          <a:xfrm>
            <a:off x="3193960" y="3989767"/>
            <a:ext cx="8542387" cy="2308324"/>
          </a:xfrm>
          <a:prstGeom prst="rect">
            <a:avLst/>
          </a:prstGeom>
          <a:noFill/>
        </p:spPr>
        <p:txBody>
          <a:bodyPr wrap="square" rtlCol="0">
            <a:spAutoFit/>
          </a:bodyPr>
          <a:lstStyle/>
          <a:p>
            <a:pPr marL="285750" indent="-285750">
              <a:buFont typeface="Arial" panose="020B0604020202020204" pitchFamily="34" charset="0"/>
              <a:buChar char="•"/>
            </a:pPr>
            <a:r>
              <a:rPr lang="fr-FR" dirty="0">
                <a:solidFill>
                  <a:schemeClr val="tx1">
                    <a:alpha val="19502"/>
                  </a:schemeClr>
                </a:solidFill>
              </a:rPr>
              <a:t>En situation d’autarcie: </a:t>
            </a:r>
          </a:p>
          <a:p>
            <a:pPr marL="285750" indent="-285750">
              <a:buFont typeface="Wingdings" pitchFamily="2" charset="2"/>
              <a:buChar char="Ø"/>
            </a:pPr>
            <a:r>
              <a:rPr lang="fr-FR" dirty="0">
                <a:solidFill>
                  <a:schemeClr val="tx1">
                    <a:alpha val="20000"/>
                  </a:schemeClr>
                </a:solidFill>
              </a:rPr>
              <a:t>Le Portugal aura besoin de 170 heures pour produire 1 bouteille et 1 drap et l’Angleterre 220 heures, soit 390 heures pour 2 unités de chaque.</a:t>
            </a:r>
          </a:p>
          <a:p>
            <a:pPr marL="285750" indent="-285750">
              <a:buFont typeface="Wingdings" pitchFamily="2" charset="2"/>
              <a:buChar char="Ø"/>
            </a:pPr>
            <a:endParaRPr lang="fr-FR" dirty="0"/>
          </a:p>
          <a:p>
            <a:pPr marL="285750" indent="-285750">
              <a:buFont typeface="Arial" panose="020B0604020202020204" pitchFamily="34" charset="0"/>
              <a:buChar char="•"/>
            </a:pPr>
            <a:r>
              <a:rPr lang="fr-FR" b="1" dirty="0"/>
              <a:t>En situation d’ouverture et de spécialisation :</a:t>
            </a:r>
          </a:p>
          <a:p>
            <a:pPr marL="285750" indent="-285750">
              <a:buFont typeface="Wingdings" pitchFamily="2" charset="2"/>
              <a:buChar char="Ø"/>
            </a:pPr>
            <a:r>
              <a:rPr lang="fr-FR" dirty="0"/>
              <a:t>Le Portugal peut produire deux bouteilles en 160h et l’Angleterre deux draps en 200 heures, soit 360 heures pour 2 unités de chaque</a:t>
            </a:r>
          </a:p>
          <a:p>
            <a:pPr marL="285750" indent="-285750">
              <a:buFont typeface="Wingdings" pitchFamily="2" charset="2"/>
              <a:buChar char="Ø"/>
            </a:pPr>
            <a:r>
              <a:rPr lang="fr-FR" dirty="0"/>
              <a:t>Le temps gagné permet alors d’augmenter la production </a:t>
            </a:r>
          </a:p>
        </p:txBody>
      </p:sp>
    </p:spTree>
    <p:extLst>
      <p:ext uri="{BB962C8B-B14F-4D97-AF65-F5344CB8AC3E}">
        <p14:creationId xmlns:p14="http://schemas.microsoft.com/office/powerpoint/2010/main" val="226928171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4F650D3-E4D2-7C36-1CCD-05DAF10CC6E3}"/>
              </a:ext>
            </a:extLst>
          </p:cNvPr>
          <p:cNvSpPr txBox="1"/>
          <p:nvPr/>
        </p:nvSpPr>
        <p:spPr>
          <a:xfrm>
            <a:off x="3052293" y="1648495"/>
            <a:ext cx="8667482" cy="1200329"/>
          </a:xfrm>
          <a:prstGeom prst="rect">
            <a:avLst/>
          </a:prstGeom>
          <a:noFill/>
        </p:spPr>
        <p:txBody>
          <a:bodyPr wrap="square" rtlCol="0">
            <a:spAutoFit/>
          </a:bodyPr>
          <a:lstStyle/>
          <a:p>
            <a:r>
              <a:rPr lang="fr-FR" dirty="0">
                <a:latin typeface="Century Gothic" panose="020B0502020202020204" pitchFamily="34" charset="0"/>
                <a:ea typeface="Times New Roman" panose="02020603050405020304" pitchFamily="18" charset="0"/>
              </a:rPr>
              <a:t>Une modélisation des avantages comparatifs</a:t>
            </a:r>
          </a:p>
          <a:p>
            <a:pPr marL="285750" indent="-285750">
              <a:buFont typeface="Arial" panose="020B0604020202020204" pitchFamily="34" charset="0"/>
              <a:buChar char="•"/>
            </a:pPr>
            <a:endParaRPr lang="fr-FR" sz="1800" dirty="0">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endParaRPr lang="fr-FR" sz="1800" dirty="0">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endParaRPr lang="fr-FR" dirty="0"/>
          </a:p>
        </p:txBody>
      </p:sp>
      <p:pic>
        <p:nvPicPr>
          <p:cNvPr id="4" name="Image 3">
            <a:extLst>
              <a:ext uri="{FF2B5EF4-FFF2-40B4-BE49-F238E27FC236}">
                <a16:creationId xmlns:a16="http://schemas.microsoft.com/office/drawing/2014/main" id="{F871E960-72EB-1FBB-E09B-30096D63E5C2}"/>
              </a:ext>
            </a:extLst>
          </p:cNvPr>
          <p:cNvPicPr>
            <a:picLocks noChangeAspect="1"/>
          </p:cNvPicPr>
          <p:nvPr/>
        </p:nvPicPr>
        <p:blipFill>
          <a:blip r:embed="rId2"/>
          <a:stretch>
            <a:fillRect/>
          </a:stretch>
        </p:blipFill>
        <p:spPr>
          <a:xfrm>
            <a:off x="4681024" y="2248659"/>
            <a:ext cx="4813300" cy="1638300"/>
          </a:xfrm>
          <a:prstGeom prst="rect">
            <a:avLst/>
          </a:prstGeom>
        </p:spPr>
      </p:pic>
      <p:sp>
        <p:nvSpPr>
          <p:cNvPr id="6" name="ZoneTexte 5">
            <a:extLst>
              <a:ext uri="{FF2B5EF4-FFF2-40B4-BE49-F238E27FC236}">
                <a16:creationId xmlns:a16="http://schemas.microsoft.com/office/drawing/2014/main" id="{1B5ADE32-8FAA-8213-108E-B5BDBDB18E3C}"/>
              </a:ext>
            </a:extLst>
          </p:cNvPr>
          <p:cNvSpPr txBox="1"/>
          <p:nvPr/>
        </p:nvSpPr>
        <p:spPr>
          <a:xfrm>
            <a:off x="3193960" y="3989767"/>
            <a:ext cx="8542387" cy="1200329"/>
          </a:xfrm>
          <a:prstGeom prst="rect">
            <a:avLst/>
          </a:prstGeom>
          <a:noFill/>
        </p:spPr>
        <p:txBody>
          <a:bodyPr wrap="square" rtlCol="0">
            <a:spAutoFit/>
          </a:bodyPr>
          <a:lstStyle/>
          <a:p>
            <a:pPr marL="285750" indent="-285750">
              <a:buFont typeface="Arial" panose="020B0604020202020204" pitchFamily="34" charset="0"/>
              <a:buChar char="•"/>
            </a:pPr>
            <a:r>
              <a:rPr lang="fr-FR" dirty="0"/>
              <a:t>L’ouverture au commerce international permet donc aux nations de se spécialiser et d’augmenter le niveau global des richesses (gains à l’échange)</a:t>
            </a:r>
          </a:p>
          <a:p>
            <a:pPr marL="285750" indent="-285750">
              <a:buFont typeface="Arial" panose="020B0604020202020204" pitchFamily="34" charset="0"/>
              <a:buChar char="•"/>
            </a:pPr>
            <a:r>
              <a:rPr lang="fr-FR" dirty="0">
                <a:solidFill>
                  <a:schemeClr val="tx1">
                    <a:alpha val="19642"/>
                  </a:schemeClr>
                </a:solidFill>
              </a:rPr>
              <a:t>Le commerce est donc un « jeu à somme positive »</a:t>
            </a:r>
          </a:p>
        </p:txBody>
      </p:sp>
    </p:spTree>
    <p:extLst>
      <p:ext uri="{BB962C8B-B14F-4D97-AF65-F5344CB8AC3E}">
        <p14:creationId xmlns:p14="http://schemas.microsoft.com/office/powerpoint/2010/main" val="280994848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4F650D3-E4D2-7C36-1CCD-05DAF10CC6E3}"/>
              </a:ext>
            </a:extLst>
          </p:cNvPr>
          <p:cNvSpPr txBox="1"/>
          <p:nvPr/>
        </p:nvSpPr>
        <p:spPr>
          <a:xfrm>
            <a:off x="3052293" y="1648495"/>
            <a:ext cx="8667482" cy="1200329"/>
          </a:xfrm>
          <a:prstGeom prst="rect">
            <a:avLst/>
          </a:prstGeom>
          <a:noFill/>
        </p:spPr>
        <p:txBody>
          <a:bodyPr wrap="square" rtlCol="0">
            <a:spAutoFit/>
          </a:bodyPr>
          <a:lstStyle/>
          <a:p>
            <a:r>
              <a:rPr lang="fr-FR" dirty="0">
                <a:latin typeface="Century Gothic" panose="020B0502020202020204" pitchFamily="34" charset="0"/>
                <a:ea typeface="Times New Roman" panose="02020603050405020304" pitchFamily="18" charset="0"/>
              </a:rPr>
              <a:t>Une modélisation des avantages comparatifs</a:t>
            </a:r>
          </a:p>
          <a:p>
            <a:pPr marL="285750" indent="-285750">
              <a:buFont typeface="Arial" panose="020B0604020202020204" pitchFamily="34" charset="0"/>
              <a:buChar char="•"/>
            </a:pPr>
            <a:endParaRPr lang="fr-FR" sz="1800" dirty="0">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endParaRPr lang="fr-FR" sz="1800" dirty="0">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endParaRPr lang="fr-FR" dirty="0"/>
          </a:p>
        </p:txBody>
      </p:sp>
      <p:pic>
        <p:nvPicPr>
          <p:cNvPr id="4" name="Image 3">
            <a:extLst>
              <a:ext uri="{FF2B5EF4-FFF2-40B4-BE49-F238E27FC236}">
                <a16:creationId xmlns:a16="http://schemas.microsoft.com/office/drawing/2014/main" id="{F871E960-72EB-1FBB-E09B-30096D63E5C2}"/>
              </a:ext>
            </a:extLst>
          </p:cNvPr>
          <p:cNvPicPr>
            <a:picLocks noChangeAspect="1"/>
          </p:cNvPicPr>
          <p:nvPr/>
        </p:nvPicPr>
        <p:blipFill>
          <a:blip r:embed="rId2"/>
          <a:stretch>
            <a:fillRect/>
          </a:stretch>
        </p:blipFill>
        <p:spPr>
          <a:xfrm>
            <a:off x="4681024" y="2248659"/>
            <a:ext cx="4813300" cy="1638300"/>
          </a:xfrm>
          <a:prstGeom prst="rect">
            <a:avLst/>
          </a:prstGeom>
        </p:spPr>
      </p:pic>
      <p:sp>
        <p:nvSpPr>
          <p:cNvPr id="6" name="ZoneTexte 5">
            <a:extLst>
              <a:ext uri="{FF2B5EF4-FFF2-40B4-BE49-F238E27FC236}">
                <a16:creationId xmlns:a16="http://schemas.microsoft.com/office/drawing/2014/main" id="{1B5ADE32-8FAA-8213-108E-B5BDBDB18E3C}"/>
              </a:ext>
            </a:extLst>
          </p:cNvPr>
          <p:cNvSpPr txBox="1"/>
          <p:nvPr/>
        </p:nvSpPr>
        <p:spPr>
          <a:xfrm>
            <a:off x="3193960" y="3989767"/>
            <a:ext cx="8542387" cy="1200329"/>
          </a:xfrm>
          <a:prstGeom prst="rect">
            <a:avLst/>
          </a:prstGeom>
          <a:noFill/>
        </p:spPr>
        <p:txBody>
          <a:bodyPr wrap="square" rtlCol="0">
            <a:spAutoFit/>
          </a:bodyPr>
          <a:lstStyle/>
          <a:p>
            <a:pPr marL="285750" indent="-285750">
              <a:buFont typeface="Arial" panose="020B0604020202020204" pitchFamily="34" charset="0"/>
              <a:buChar char="•"/>
            </a:pPr>
            <a:r>
              <a:rPr lang="fr-FR" dirty="0">
                <a:solidFill>
                  <a:schemeClr val="tx1">
                    <a:alpha val="20000"/>
                  </a:schemeClr>
                </a:solidFill>
              </a:rPr>
              <a:t>L’ouverture au commerce international permet donc aux nations de se spécialiser et d’augmenter le niveau global des richesses (gains à l’échange)</a:t>
            </a:r>
          </a:p>
          <a:p>
            <a:pPr marL="285750" indent="-285750">
              <a:buFont typeface="Arial" panose="020B0604020202020204" pitchFamily="34" charset="0"/>
              <a:buChar char="•"/>
            </a:pPr>
            <a:r>
              <a:rPr lang="fr-FR" dirty="0"/>
              <a:t>Le commerce est donc un « jeu à somme positive »</a:t>
            </a:r>
          </a:p>
        </p:txBody>
      </p:sp>
    </p:spTree>
    <p:extLst>
      <p:ext uri="{BB962C8B-B14F-4D97-AF65-F5344CB8AC3E}">
        <p14:creationId xmlns:p14="http://schemas.microsoft.com/office/powerpoint/2010/main" val="194094949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C8ED6F1-D14C-854C-CCC6-D709FF1407AD}"/>
              </a:ext>
            </a:extLst>
          </p:cNvPr>
          <p:cNvSpPr txBox="1"/>
          <p:nvPr/>
        </p:nvSpPr>
        <p:spPr>
          <a:xfrm>
            <a:off x="3181084" y="2136338"/>
            <a:ext cx="8525812" cy="3416320"/>
          </a:xfrm>
          <a:prstGeom prst="rect">
            <a:avLst/>
          </a:prstGeom>
          <a:noFill/>
        </p:spPr>
        <p:txBody>
          <a:bodyPr wrap="square" rtlCol="0">
            <a:spAutoFit/>
          </a:bodyPr>
          <a:lstStyle/>
          <a:p>
            <a:r>
              <a:rPr lang="fr-FR" dirty="0"/>
              <a:t>Pour résumer D. Ricardo en 4 idées : </a:t>
            </a:r>
          </a:p>
          <a:p>
            <a:endParaRPr lang="fr-FR" dirty="0"/>
          </a:p>
          <a:p>
            <a:pPr marL="285750" indent="-285750">
              <a:buFont typeface="Arial" panose="020B0604020202020204" pitchFamily="34" charset="0"/>
              <a:buChar char="•"/>
            </a:pPr>
            <a:r>
              <a:rPr lang="fr-FR" b="1" dirty="0"/>
              <a:t>Le « travail incorporé » au fondement de la théorie de la valeur</a:t>
            </a:r>
            <a:endParaRPr lang="fr-FR" dirty="0"/>
          </a:p>
          <a:p>
            <a:pPr marL="285750" indent="-285750">
              <a:buFont typeface="Arial" panose="020B0604020202020204" pitchFamily="34" charset="0"/>
              <a:buChar char="•"/>
            </a:pPr>
            <a:endParaRPr lang="fr-FR" b="1" dirty="0"/>
          </a:p>
          <a:p>
            <a:pPr marL="285750" indent="-285750">
              <a:buFont typeface="Arial" panose="020B0604020202020204" pitchFamily="34" charset="0"/>
              <a:buChar char="•"/>
            </a:pPr>
            <a:r>
              <a:rPr lang="fr-FR" b="1" dirty="0"/>
              <a:t>Une dynamique d’accroissement des richesses déterminée par le conflit de répartition entre salaires, profits et rentes</a:t>
            </a:r>
            <a:endParaRPr lang="fr-FR" dirty="0"/>
          </a:p>
          <a:p>
            <a:pPr marL="285750" indent="-285750">
              <a:buFont typeface="Arial" panose="020B0604020202020204" pitchFamily="34" charset="0"/>
              <a:buChar char="•"/>
            </a:pPr>
            <a:endParaRPr lang="fr-FR" b="1" dirty="0"/>
          </a:p>
          <a:p>
            <a:pPr marL="285750" indent="-285750">
              <a:buFont typeface="Arial" panose="020B0604020202020204" pitchFamily="34" charset="0"/>
              <a:buChar char="•"/>
            </a:pPr>
            <a:r>
              <a:rPr lang="fr-FR" b="1" dirty="0"/>
              <a:t>Les rendements décroissants de l’agriculture et la progression de la rente conduisent l’économie vers un « état stationnaire »</a:t>
            </a:r>
            <a:endParaRPr lang="fr-FR" dirty="0"/>
          </a:p>
          <a:p>
            <a:pPr marL="285750" indent="-285750">
              <a:buFont typeface="Arial" panose="020B0604020202020204" pitchFamily="34" charset="0"/>
              <a:buChar char="•"/>
            </a:pPr>
            <a:endParaRPr lang="fr-FR" b="1" dirty="0"/>
          </a:p>
          <a:p>
            <a:pPr marL="285750" indent="-285750">
              <a:buFont typeface="Arial" panose="020B0604020202020204" pitchFamily="34" charset="0"/>
              <a:buChar char="•"/>
            </a:pPr>
            <a:r>
              <a:rPr lang="fr-FR" b="1" dirty="0"/>
              <a:t>Le libre-échange comme seule réponse adaptée au risque de stagnation économique</a:t>
            </a:r>
            <a:endParaRPr lang="fr-FR" dirty="0"/>
          </a:p>
        </p:txBody>
      </p:sp>
    </p:spTree>
    <p:extLst>
      <p:ext uri="{BB962C8B-B14F-4D97-AF65-F5344CB8AC3E}">
        <p14:creationId xmlns:p14="http://schemas.microsoft.com/office/powerpoint/2010/main" val="400557947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F72148CF-FD2B-09C5-6A0E-A6BCA57E5213}"/>
              </a:ext>
            </a:extLst>
          </p:cNvPr>
          <p:cNvPicPr>
            <a:picLocks noChangeAspect="1"/>
          </p:cNvPicPr>
          <p:nvPr/>
        </p:nvPicPr>
        <p:blipFill>
          <a:blip r:embed="rId2"/>
          <a:stretch>
            <a:fillRect/>
          </a:stretch>
        </p:blipFill>
        <p:spPr>
          <a:xfrm>
            <a:off x="8666629" y="277907"/>
            <a:ext cx="3276600" cy="2667000"/>
          </a:xfrm>
          <a:prstGeom prst="rect">
            <a:avLst/>
          </a:prstGeom>
        </p:spPr>
      </p:pic>
      <p:sp>
        <p:nvSpPr>
          <p:cNvPr id="2" name="Titre 1">
            <a:extLst>
              <a:ext uri="{FF2B5EF4-FFF2-40B4-BE49-F238E27FC236}">
                <a16:creationId xmlns:a16="http://schemas.microsoft.com/office/drawing/2014/main" id="{67D7EF3B-EFAC-E2AB-5B86-A0A7F9474160}"/>
              </a:ext>
            </a:extLst>
          </p:cNvPr>
          <p:cNvSpPr>
            <a:spLocks noGrp="1"/>
          </p:cNvSpPr>
          <p:nvPr>
            <p:ph type="title"/>
          </p:nvPr>
        </p:nvSpPr>
        <p:spPr/>
        <p:txBody>
          <a:bodyPr/>
          <a:lstStyle/>
          <a:p>
            <a:pPr algn="ctr"/>
            <a:r>
              <a:rPr lang="fr-FR" u="sng" dirty="0"/>
              <a:t>TRAVAIL À FAIRE </a:t>
            </a:r>
            <a:br>
              <a:rPr lang="fr-FR" u="sng" dirty="0"/>
            </a:br>
            <a:br>
              <a:rPr lang="fr-FR" u="sng" dirty="0"/>
            </a:br>
            <a:endParaRPr lang="fr-FR" u="sng" dirty="0"/>
          </a:p>
        </p:txBody>
      </p:sp>
      <p:sp>
        <p:nvSpPr>
          <p:cNvPr id="3" name="ZoneTexte 2">
            <a:extLst>
              <a:ext uri="{FF2B5EF4-FFF2-40B4-BE49-F238E27FC236}">
                <a16:creationId xmlns:a16="http://schemas.microsoft.com/office/drawing/2014/main" id="{0CE62DB5-C77D-A56F-CD16-24DAACF054CC}"/>
              </a:ext>
            </a:extLst>
          </p:cNvPr>
          <p:cNvSpPr txBox="1"/>
          <p:nvPr/>
        </p:nvSpPr>
        <p:spPr>
          <a:xfrm>
            <a:off x="731504" y="1611407"/>
            <a:ext cx="9584473" cy="6124754"/>
          </a:xfrm>
          <a:prstGeom prst="rect">
            <a:avLst/>
          </a:prstGeom>
          <a:noFill/>
        </p:spPr>
        <p:txBody>
          <a:bodyPr wrap="square" rtlCol="0">
            <a:spAutoFit/>
          </a:bodyPr>
          <a:lstStyle/>
          <a:p>
            <a:r>
              <a:rPr lang="fr-FR" sz="2800" dirty="0"/>
              <a:t>RAPPEL </a:t>
            </a:r>
            <a:r>
              <a:rPr lang="fr-FR" sz="2800" b="1" u="sng" dirty="0"/>
              <a:t>POUR LUNDI 21/09:</a:t>
            </a:r>
          </a:p>
          <a:p>
            <a:r>
              <a:rPr lang="fr-FR" sz="2800" dirty="0"/>
              <a:t>- Relire le Chapitre 5 de J. </a:t>
            </a:r>
            <a:r>
              <a:rPr lang="fr-FR" sz="2800" dirty="0" err="1"/>
              <a:t>Valier</a:t>
            </a:r>
            <a:r>
              <a:rPr lang="fr-FR" sz="2800" dirty="0"/>
              <a:t> (2005)</a:t>
            </a:r>
          </a:p>
          <a:p>
            <a:r>
              <a:rPr lang="fr-FR" sz="2800" dirty="0"/>
              <a:t>- Analyser le document 4 du dossier documentaire</a:t>
            </a:r>
          </a:p>
          <a:p>
            <a:r>
              <a:rPr lang="fr-FR" sz="2800" dirty="0"/>
              <a:t>- Lire le III. A de la synthèse</a:t>
            </a:r>
          </a:p>
          <a:p>
            <a:endParaRPr lang="fr-FR" sz="2800" dirty="0"/>
          </a:p>
          <a:p>
            <a:r>
              <a:rPr lang="fr-FR" sz="2800" b="1" dirty="0"/>
              <a:t>POUR MARDI 22/09</a:t>
            </a:r>
          </a:p>
          <a:p>
            <a:r>
              <a:rPr lang="fr-FR" sz="2800" dirty="0"/>
              <a:t>- Lire le III. B de la synthèse </a:t>
            </a:r>
          </a:p>
          <a:p>
            <a:endParaRPr lang="fr-FR" sz="2800" dirty="0"/>
          </a:p>
          <a:p>
            <a:r>
              <a:rPr lang="fr-FR" sz="2800" b="1" dirty="0"/>
              <a:t>Pour JEUDI 25/09 :</a:t>
            </a:r>
          </a:p>
          <a:p>
            <a:r>
              <a:rPr lang="fr-FR" sz="2800" dirty="0"/>
              <a:t>- Lire le Chapitre 6 de J. </a:t>
            </a:r>
            <a:r>
              <a:rPr lang="fr-FR" sz="2800" dirty="0" err="1"/>
              <a:t>Valier</a:t>
            </a:r>
            <a:r>
              <a:rPr lang="fr-FR" sz="2800" dirty="0"/>
              <a:t> (2005)</a:t>
            </a:r>
          </a:p>
          <a:p>
            <a:r>
              <a:rPr lang="fr-FR" sz="2800" dirty="0"/>
              <a:t>- Analyser le document 5 du dossier documentaire </a:t>
            </a:r>
          </a:p>
          <a:p>
            <a:endParaRPr lang="fr-FR" sz="2800" dirty="0"/>
          </a:p>
          <a:p>
            <a:endParaRPr lang="fr-FR" sz="2800" dirty="0"/>
          </a:p>
          <a:p>
            <a:endParaRPr lang="fr-FR" sz="2800" dirty="0"/>
          </a:p>
        </p:txBody>
      </p:sp>
    </p:spTree>
    <p:extLst>
      <p:ext uri="{BB962C8B-B14F-4D97-AF65-F5344CB8AC3E}">
        <p14:creationId xmlns:p14="http://schemas.microsoft.com/office/powerpoint/2010/main" val="39879483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61DF6118-8A4D-5880-EA06-A645F8D42B24}"/>
              </a:ext>
            </a:extLst>
          </p:cNvPr>
          <p:cNvPicPr>
            <a:picLocks noChangeAspect="1"/>
          </p:cNvPicPr>
          <p:nvPr/>
        </p:nvPicPr>
        <p:blipFill>
          <a:blip r:embed="rId2"/>
          <a:stretch>
            <a:fillRect/>
          </a:stretch>
        </p:blipFill>
        <p:spPr>
          <a:xfrm>
            <a:off x="3061646" y="2458387"/>
            <a:ext cx="8739262" cy="1514006"/>
          </a:xfrm>
          <a:prstGeom prst="rect">
            <a:avLst/>
          </a:prstGeom>
        </p:spPr>
      </p:pic>
      <p:pic>
        <p:nvPicPr>
          <p:cNvPr id="7" name="Image 6">
            <a:extLst>
              <a:ext uri="{FF2B5EF4-FFF2-40B4-BE49-F238E27FC236}">
                <a16:creationId xmlns:a16="http://schemas.microsoft.com/office/drawing/2014/main" id="{C813DD85-232F-06DE-8548-B42011CC814E}"/>
              </a:ext>
            </a:extLst>
          </p:cNvPr>
          <p:cNvPicPr>
            <a:picLocks noChangeAspect="1"/>
          </p:cNvPicPr>
          <p:nvPr/>
        </p:nvPicPr>
        <p:blipFill>
          <a:blip r:embed="rId3"/>
          <a:stretch>
            <a:fillRect/>
          </a:stretch>
        </p:blipFill>
        <p:spPr>
          <a:xfrm>
            <a:off x="3487400" y="3429000"/>
            <a:ext cx="2178882" cy="2708880"/>
          </a:xfrm>
          <a:prstGeom prst="rect">
            <a:avLst/>
          </a:prstGeom>
        </p:spPr>
      </p:pic>
    </p:spTree>
    <p:extLst>
      <p:ext uri="{BB962C8B-B14F-4D97-AF65-F5344CB8AC3E}">
        <p14:creationId xmlns:p14="http://schemas.microsoft.com/office/powerpoint/2010/main" val="535535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86579212-CDFC-D71F-791B-7A2CECE42413}"/>
              </a:ext>
            </a:extLst>
          </p:cNvPr>
          <p:cNvSpPr txBox="1"/>
          <p:nvPr/>
        </p:nvSpPr>
        <p:spPr>
          <a:xfrm>
            <a:off x="3087974" y="2767679"/>
            <a:ext cx="8859187" cy="1519508"/>
          </a:xfrm>
          <a:prstGeom prst="rect">
            <a:avLst/>
          </a:prstGeom>
          <a:noFill/>
        </p:spPr>
        <p:txBody>
          <a:bodyPr wrap="square" rtlCol="0">
            <a:spAutoFit/>
          </a:bodyPr>
          <a:lstStyle/>
          <a:p>
            <a:pPr marL="285750" indent="-285750">
              <a:buFont typeface="Arial" panose="020B0604020202020204" pitchFamily="34" charset="0"/>
              <a:buChar char="•"/>
            </a:pPr>
            <a:r>
              <a:rPr lang="fr-FR" b="1" dirty="0"/>
              <a:t>Une science cumulative : </a:t>
            </a:r>
            <a:r>
              <a:rPr lang="fr-FR" dirty="0"/>
              <a:t>Les connaissances économiques progressent à mesure que de nouveaux problèmes apparaissent et que de nouveaux instruments sont mis au point</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p:txBody>
      </p:sp>
    </p:spTree>
    <p:extLst>
      <p:ext uri="{BB962C8B-B14F-4D97-AF65-F5344CB8AC3E}">
        <p14:creationId xmlns:p14="http://schemas.microsoft.com/office/powerpoint/2010/main" val="132424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86579212-CDFC-D71F-791B-7A2CECE42413}"/>
              </a:ext>
            </a:extLst>
          </p:cNvPr>
          <p:cNvSpPr txBox="1"/>
          <p:nvPr/>
        </p:nvSpPr>
        <p:spPr>
          <a:xfrm>
            <a:off x="3087974" y="2767679"/>
            <a:ext cx="8859187" cy="1477328"/>
          </a:xfrm>
          <a:prstGeom prst="rect">
            <a:avLst/>
          </a:prstGeom>
          <a:noFill/>
        </p:spPr>
        <p:txBody>
          <a:bodyPr wrap="square" rtlCol="0">
            <a:spAutoFit/>
          </a:bodyPr>
          <a:lstStyle/>
          <a:p>
            <a:pPr marL="285750" indent="-285750">
              <a:buFont typeface="Arial" panose="020B0604020202020204" pitchFamily="34" charset="0"/>
              <a:buChar char="•"/>
            </a:pPr>
            <a:r>
              <a:rPr lang="fr-FR" dirty="0"/>
              <a:t>Une science cumulative </a:t>
            </a:r>
          </a:p>
          <a:p>
            <a:pPr marL="285750" indent="-285750">
              <a:buFont typeface="Arial" panose="020B0604020202020204" pitchFamily="34" charset="0"/>
              <a:buChar char="•"/>
            </a:pPr>
            <a:r>
              <a:rPr lang="fr-FR" b="1" dirty="0"/>
              <a:t>Une science vivante :</a:t>
            </a:r>
            <a:r>
              <a:rPr lang="fr-FR" dirty="0"/>
              <a:t> la discipline est traversée par des controverses tant sur les méthodes à employer que sur les grands enjeux contemporains </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p:txBody>
      </p:sp>
    </p:spTree>
    <p:extLst>
      <p:ext uri="{BB962C8B-B14F-4D97-AF65-F5344CB8AC3E}">
        <p14:creationId xmlns:p14="http://schemas.microsoft.com/office/powerpoint/2010/main" val="21233287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86579212-CDFC-D71F-791B-7A2CECE42413}"/>
              </a:ext>
            </a:extLst>
          </p:cNvPr>
          <p:cNvSpPr txBox="1"/>
          <p:nvPr/>
        </p:nvSpPr>
        <p:spPr>
          <a:xfrm>
            <a:off x="3087974" y="2767679"/>
            <a:ext cx="8859187" cy="1477328"/>
          </a:xfrm>
          <a:prstGeom prst="rect">
            <a:avLst/>
          </a:prstGeom>
          <a:noFill/>
        </p:spPr>
        <p:txBody>
          <a:bodyPr wrap="square" rtlCol="0">
            <a:spAutoFit/>
          </a:bodyPr>
          <a:lstStyle/>
          <a:p>
            <a:pPr marL="285750" indent="-285750">
              <a:buFont typeface="Arial" panose="020B0604020202020204" pitchFamily="34" charset="0"/>
              <a:buChar char="•"/>
            </a:pPr>
            <a:r>
              <a:rPr lang="fr-FR" dirty="0"/>
              <a:t>Une science cumulative </a:t>
            </a:r>
          </a:p>
          <a:p>
            <a:pPr marL="285750" indent="-285750">
              <a:buFont typeface="Arial" panose="020B0604020202020204" pitchFamily="34" charset="0"/>
              <a:buChar char="•"/>
            </a:pPr>
            <a:r>
              <a:rPr lang="fr-FR" dirty="0"/>
              <a:t>Une science vivante </a:t>
            </a:r>
          </a:p>
          <a:p>
            <a:pPr marL="285750" indent="-285750">
              <a:buFont typeface="Arial" panose="020B0604020202020204" pitchFamily="34" charset="0"/>
              <a:buChar char="•"/>
            </a:pPr>
            <a:r>
              <a:rPr lang="fr-FR" b="1" dirty="0"/>
              <a:t>Une science sociale :</a:t>
            </a:r>
            <a:r>
              <a:rPr lang="fr-FR" dirty="0"/>
              <a:t> les théories économiques ne sont jamais indépendantes du contexte dans lequel elles sont forgées</a:t>
            </a:r>
          </a:p>
          <a:p>
            <a:pPr marL="285750" indent="-285750">
              <a:buFont typeface="Arial" panose="020B0604020202020204" pitchFamily="34" charset="0"/>
              <a:buChar char="•"/>
            </a:pPr>
            <a:endParaRPr lang="fr-FR" dirty="0"/>
          </a:p>
        </p:txBody>
      </p:sp>
    </p:spTree>
    <p:extLst>
      <p:ext uri="{BB962C8B-B14F-4D97-AF65-F5344CB8AC3E}">
        <p14:creationId xmlns:p14="http://schemas.microsoft.com/office/powerpoint/2010/main" val="26798841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7EF3B-EFAC-E2AB-5B86-A0A7F9474160}"/>
              </a:ext>
            </a:extLst>
          </p:cNvPr>
          <p:cNvSpPr>
            <a:spLocks noGrp="1"/>
          </p:cNvSpPr>
          <p:nvPr>
            <p:ph type="title"/>
          </p:nvPr>
        </p:nvSpPr>
        <p:spPr>
          <a:xfrm>
            <a:off x="363070" y="534652"/>
            <a:ext cx="6122527" cy="1371600"/>
          </a:xfrm>
        </p:spPr>
        <p:txBody>
          <a:bodyPr/>
          <a:lstStyle/>
          <a:p>
            <a:pPr algn="ctr"/>
            <a:r>
              <a:rPr lang="fr-FR" u="sng" dirty="0"/>
              <a:t>TRAVAIL À FAIRE </a:t>
            </a:r>
            <a:br>
              <a:rPr lang="fr-FR" u="sng" dirty="0"/>
            </a:br>
            <a:br>
              <a:rPr lang="fr-FR" u="sng" dirty="0"/>
            </a:br>
            <a:endParaRPr lang="fr-FR" u="sng" dirty="0"/>
          </a:p>
        </p:txBody>
      </p:sp>
      <p:sp>
        <p:nvSpPr>
          <p:cNvPr id="3" name="ZoneTexte 2">
            <a:extLst>
              <a:ext uri="{FF2B5EF4-FFF2-40B4-BE49-F238E27FC236}">
                <a16:creationId xmlns:a16="http://schemas.microsoft.com/office/drawing/2014/main" id="{0CE62DB5-C77D-A56F-CD16-24DAACF054CC}"/>
              </a:ext>
            </a:extLst>
          </p:cNvPr>
          <p:cNvSpPr txBox="1"/>
          <p:nvPr/>
        </p:nvSpPr>
        <p:spPr>
          <a:xfrm>
            <a:off x="798226" y="1906252"/>
            <a:ext cx="10779692" cy="3539430"/>
          </a:xfrm>
          <a:prstGeom prst="rect">
            <a:avLst/>
          </a:prstGeom>
          <a:noFill/>
        </p:spPr>
        <p:txBody>
          <a:bodyPr wrap="square" rtlCol="0">
            <a:spAutoFit/>
          </a:bodyPr>
          <a:lstStyle/>
          <a:p>
            <a:r>
              <a:rPr lang="fr-FR" sz="2800" b="1" u="sng" dirty="0"/>
              <a:t>POUR LUNDI 7/09:</a:t>
            </a:r>
          </a:p>
          <a:p>
            <a:r>
              <a:rPr lang="fr-FR" sz="2800" b="1" dirty="0"/>
              <a:t>- </a:t>
            </a:r>
            <a:r>
              <a:rPr lang="fr-FR" sz="2800" dirty="0"/>
              <a:t>Lire les pages 1 et 2 de la synthèse de cours (Intro et I.A)</a:t>
            </a:r>
          </a:p>
          <a:p>
            <a:r>
              <a:rPr lang="fr-FR" sz="2800" b="1" dirty="0"/>
              <a:t>- </a:t>
            </a:r>
            <a:r>
              <a:rPr lang="fr-FR" sz="2800" dirty="0"/>
              <a:t>Relire « le pragmatisme mercantiliste » (Première partie du Chapitre 2 de J. </a:t>
            </a:r>
            <a:r>
              <a:rPr lang="fr-FR" sz="2800" dirty="0" err="1"/>
              <a:t>Valier</a:t>
            </a:r>
            <a:r>
              <a:rPr lang="fr-FR" sz="2800" dirty="0"/>
              <a:t>, 2005) </a:t>
            </a:r>
          </a:p>
          <a:p>
            <a:endParaRPr lang="fr-FR" sz="2800" dirty="0"/>
          </a:p>
          <a:p>
            <a:r>
              <a:rPr lang="fr-FR" sz="2800" b="1" u="sng" dirty="0"/>
              <a:t>POUR MARDI 8/09: </a:t>
            </a:r>
          </a:p>
          <a:p>
            <a:r>
              <a:rPr lang="fr-FR" sz="2800" dirty="0"/>
              <a:t>- Relire la fin du Chapitre 2 (J. </a:t>
            </a:r>
            <a:r>
              <a:rPr lang="fr-FR" sz="2800" dirty="0" err="1"/>
              <a:t>Valier</a:t>
            </a:r>
            <a:r>
              <a:rPr lang="fr-FR" sz="2800" dirty="0"/>
              <a:t>, 2005)</a:t>
            </a:r>
            <a:endParaRPr lang="fr-FR" sz="2800" b="1" u="sng" dirty="0"/>
          </a:p>
          <a:p>
            <a:endParaRPr lang="fr-FR" sz="2800" b="1" u="sng" dirty="0"/>
          </a:p>
        </p:txBody>
      </p:sp>
      <p:sp>
        <p:nvSpPr>
          <p:cNvPr id="4" name="ZoneTexte 3">
            <a:extLst>
              <a:ext uri="{FF2B5EF4-FFF2-40B4-BE49-F238E27FC236}">
                <a16:creationId xmlns:a16="http://schemas.microsoft.com/office/drawing/2014/main" id="{A9AC39E2-CB0B-D1F8-A675-0C6628D557C6}"/>
              </a:ext>
            </a:extLst>
          </p:cNvPr>
          <p:cNvSpPr txBox="1"/>
          <p:nvPr/>
        </p:nvSpPr>
        <p:spPr>
          <a:xfrm>
            <a:off x="798226" y="5363225"/>
            <a:ext cx="10110460" cy="954107"/>
          </a:xfrm>
          <a:prstGeom prst="rect">
            <a:avLst/>
          </a:prstGeom>
          <a:noFill/>
        </p:spPr>
        <p:txBody>
          <a:bodyPr wrap="none" rtlCol="0">
            <a:spAutoFit/>
          </a:bodyPr>
          <a:lstStyle/>
          <a:p>
            <a:r>
              <a:rPr lang="fr-FR" sz="2800" b="1" u="sng" dirty="0"/>
              <a:t>POUR JEUDI 10/09:</a:t>
            </a:r>
          </a:p>
          <a:p>
            <a:r>
              <a:rPr lang="fr-FR" sz="2800" dirty="0"/>
              <a:t>- Lire et analyser le document 1 du dossier documentaire</a:t>
            </a:r>
          </a:p>
        </p:txBody>
      </p:sp>
      <p:pic>
        <p:nvPicPr>
          <p:cNvPr id="6" name="Image 5">
            <a:extLst>
              <a:ext uri="{FF2B5EF4-FFF2-40B4-BE49-F238E27FC236}">
                <a16:creationId xmlns:a16="http://schemas.microsoft.com/office/drawing/2014/main" id="{F72148CF-FD2B-09C5-6A0E-A6BCA57E5213}"/>
              </a:ext>
            </a:extLst>
          </p:cNvPr>
          <p:cNvPicPr>
            <a:picLocks noChangeAspect="1"/>
          </p:cNvPicPr>
          <p:nvPr/>
        </p:nvPicPr>
        <p:blipFill>
          <a:blip r:embed="rId2"/>
          <a:stretch>
            <a:fillRect/>
          </a:stretch>
        </p:blipFill>
        <p:spPr>
          <a:xfrm>
            <a:off x="9305365" y="277907"/>
            <a:ext cx="2637864" cy="2147099"/>
          </a:xfrm>
          <a:prstGeom prst="rect">
            <a:avLst/>
          </a:prstGeom>
        </p:spPr>
      </p:pic>
    </p:spTree>
    <p:extLst>
      <p:ext uri="{BB962C8B-B14F-4D97-AF65-F5344CB8AC3E}">
        <p14:creationId xmlns:p14="http://schemas.microsoft.com/office/powerpoint/2010/main" val="40845775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96EDC51A-5021-9B51-4B9B-1D4FA7E3B9DC}"/>
              </a:ext>
            </a:extLst>
          </p:cNvPr>
          <p:cNvPicPr>
            <a:picLocks noChangeAspect="1"/>
          </p:cNvPicPr>
          <p:nvPr/>
        </p:nvPicPr>
        <p:blipFill>
          <a:blip r:embed="rId2">
            <a:alphaModFix amt="50000"/>
          </a:blip>
          <a:stretch>
            <a:fillRect/>
          </a:stretch>
        </p:blipFill>
        <p:spPr>
          <a:xfrm>
            <a:off x="2683366" y="275477"/>
            <a:ext cx="6825265" cy="6307045"/>
          </a:xfrm>
          <a:prstGeom prst="rect">
            <a:avLst/>
          </a:prstGeom>
        </p:spPr>
      </p:pic>
      <p:sp>
        <p:nvSpPr>
          <p:cNvPr id="2" name="Titre 1">
            <a:extLst>
              <a:ext uri="{FF2B5EF4-FFF2-40B4-BE49-F238E27FC236}">
                <a16:creationId xmlns:a16="http://schemas.microsoft.com/office/drawing/2014/main" id="{CEE1B3B5-7B16-433D-7709-5CE6FC41859D}"/>
              </a:ext>
            </a:extLst>
          </p:cNvPr>
          <p:cNvSpPr>
            <a:spLocks noGrp="1"/>
          </p:cNvSpPr>
          <p:nvPr>
            <p:ph type="title"/>
          </p:nvPr>
        </p:nvSpPr>
        <p:spPr>
          <a:xfrm>
            <a:off x="301676" y="2404049"/>
            <a:ext cx="11588647" cy="2797540"/>
          </a:xfrm>
          <a:ln>
            <a:noFill/>
          </a:ln>
        </p:spPr>
        <p:txBody>
          <a:bodyPr/>
          <a:lstStyle/>
          <a:p>
            <a:pPr algn="ctr"/>
            <a:r>
              <a:rPr lang="fr-FR" sz="4800" b="1" dirty="0">
                <a:ln>
                  <a:solidFill>
                    <a:schemeClr val="tx1"/>
                  </a:solidFill>
                </a:ln>
                <a:solidFill>
                  <a:schemeClr val="tx2"/>
                </a:solidFill>
              </a:rPr>
              <a:t>I. Les débuts du capitalisme marchand et la naissance de l’économie politique (XVI</a:t>
            </a:r>
            <a:r>
              <a:rPr lang="fr-FR" sz="4800" b="1" baseline="30000" dirty="0">
                <a:ln>
                  <a:solidFill>
                    <a:schemeClr val="tx1"/>
                  </a:solidFill>
                </a:ln>
                <a:solidFill>
                  <a:schemeClr val="tx2"/>
                </a:solidFill>
              </a:rPr>
              <a:t>ème</a:t>
            </a:r>
            <a:r>
              <a:rPr lang="fr-FR" sz="4800" b="1" baseline="0" dirty="0">
                <a:ln>
                  <a:solidFill>
                    <a:schemeClr val="tx1"/>
                  </a:solidFill>
                </a:ln>
                <a:solidFill>
                  <a:schemeClr val="tx2"/>
                </a:solidFill>
              </a:rPr>
              <a:t>-XVII</a:t>
            </a:r>
            <a:r>
              <a:rPr lang="fr-FR" sz="4800" b="1" baseline="30000" dirty="0">
                <a:ln>
                  <a:solidFill>
                    <a:schemeClr val="tx1"/>
                  </a:solidFill>
                </a:ln>
                <a:solidFill>
                  <a:schemeClr val="tx2"/>
                </a:solidFill>
              </a:rPr>
              <a:t>ème</a:t>
            </a:r>
            <a:r>
              <a:rPr lang="fr-FR" sz="4800" b="1" baseline="0" dirty="0">
                <a:ln>
                  <a:solidFill>
                    <a:schemeClr val="tx1"/>
                  </a:solidFill>
                </a:ln>
                <a:solidFill>
                  <a:schemeClr val="tx2"/>
                </a:solidFill>
              </a:rPr>
              <a:t>)</a:t>
            </a:r>
            <a:br>
              <a:rPr lang="en-US" dirty="0">
                <a:ln>
                  <a:solidFill>
                    <a:schemeClr val="tx1"/>
                  </a:solidFill>
                </a:ln>
              </a:rPr>
            </a:br>
            <a:endParaRPr lang="fr-FR" dirty="0">
              <a:ln>
                <a:solidFill>
                  <a:schemeClr val="tx1"/>
                </a:solidFill>
              </a:ln>
            </a:endParaRPr>
          </a:p>
        </p:txBody>
      </p:sp>
    </p:spTree>
    <p:extLst>
      <p:ext uri="{BB962C8B-B14F-4D97-AF65-F5344CB8AC3E}">
        <p14:creationId xmlns:p14="http://schemas.microsoft.com/office/powerpoint/2010/main" val="11910936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a:extLst>
              <a:ext uri="{FF2B5EF4-FFF2-40B4-BE49-F238E27FC236}">
                <a16:creationId xmlns:a16="http://schemas.microsoft.com/office/drawing/2014/main" id="{CB0FAB9A-E9B4-0F6F-9DC0-780F51061FFE}"/>
              </a:ext>
            </a:extLst>
          </p:cNvPr>
          <p:cNvSpPr/>
          <p:nvPr/>
        </p:nvSpPr>
        <p:spPr>
          <a:xfrm>
            <a:off x="7243624" y="1870023"/>
            <a:ext cx="4305552" cy="4294899"/>
          </a:xfrm>
          <a:prstGeom prst="ellipse">
            <a:avLst/>
          </a:prstGeom>
          <a:blipFill rotWithShape="1">
            <a:blip r:embed="rId2"/>
            <a:srcRect/>
            <a:stretch>
              <a:fillRect l="-20000" r="-20000"/>
            </a:stretch>
          </a:blip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fr-FR"/>
          </a:p>
        </p:txBody>
      </p:sp>
      <p:sp>
        <p:nvSpPr>
          <p:cNvPr id="3" name="ZoneTexte 2">
            <a:extLst>
              <a:ext uri="{FF2B5EF4-FFF2-40B4-BE49-F238E27FC236}">
                <a16:creationId xmlns:a16="http://schemas.microsoft.com/office/drawing/2014/main" id="{2CDF81AB-9833-C9EE-BAB3-51305DE975FC}"/>
              </a:ext>
            </a:extLst>
          </p:cNvPr>
          <p:cNvSpPr txBox="1"/>
          <p:nvPr/>
        </p:nvSpPr>
        <p:spPr>
          <a:xfrm>
            <a:off x="3267856" y="1870023"/>
            <a:ext cx="4338047" cy="400110"/>
          </a:xfrm>
          <a:prstGeom prst="rect">
            <a:avLst/>
          </a:prstGeom>
          <a:noFill/>
        </p:spPr>
        <p:txBody>
          <a:bodyPr wrap="none" rtlCol="0">
            <a:spAutoFit/>
          </a:bodyPr>
          <a:lstStyle/>
          <a:p>
            <a:pPr marL="342900" indent="-342900">
              <a:buFont typeface="Wingdings" pitchFamily="2" charset="2"/>
              <a:buChar char="Ø"/>
            </a:pPr>
            <a:r>
              <a:rPr lang="fr-FR" sz="2000" b="1" dirty="0"/>
              <a:t>La naissance des États-Nations</a:t>
            </a:r>
          </a:p>
        </p:txBody>
      </p:sp>
    </p:spTree>
    <p:extLst>
      <p:ext uri="{BB962C8B-B14F-4D97-AF65-F5344CB8AC3E}">
        <p14:creationId xmlns:p14="http://schemas.microsoft.com/office/powerpoint/2010/main" val="9512497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CDF81AB-9833-C9EE-BAB3-51305DE975FC}"/>
              </a:ext>
            </a:extLst>
          </p:cNvPr>
          <p:cNvSpPr txBox="1"/>
          <p:nvPr/>
        </p:nvSpPr>
        <p:spPr>
          <a:xfrm>
            <a:off x="3288497" y="1890762"/>
            <a:ext cx="4338047" cy="400110"/>
          </a:xfrm>
          <a:prstGeom prst="rect">
            <a:avLst/>
          </a:prstGeom>
          <a:noFill/>
        </p:spPr>
        <p:txBody>
          <a:bodyPr wrap="none" rtlCol="0">
            <a:spAutoFit/>
          </a:bodyPr>
          <a:lstStyle/>
          <a:p>
            <a:pPr marL="342900" indent="-342900">
              <a:buFont typeface="Wingdings" pitchFamily="2" charset="2"/>
              <a:buChar char="Ø"/>
            </a:pPr>
            <a:r>
              <a:rPr lang="fr-FR" sz="2000" b="1" dirty="0"/>
              <a:t>La naissance des États-Nations</a:t>
            </a:r>
          </a:p>
        </p:txBody>
      </p:sp>
      <p:pic>
        <p:nvPicPr>
          <p:cNvPr id="4" name="Espace réservé du contenu 3">
            <a:extLst>
              <a:ext uri="{FF2B5EF4-FFF2-40B4-BE49-F238E27FC236}">
                <a16:creationId xmlns:a16="http://schemas.microsoft.com/office/drawing/2014/main" id="{77606BB8-20EC-65D1-9FB9-25CAFA28EB20}"/>
              </a:ext>
            </a:extLst>
          </p:cNvPr>
          <p:cNvPicPr>
            <a:picLocks noChangeAspect="1"/>
          </p:cNvPicPr>
          <p:nvPr/>
        </p:nvPicPr>
        <p:blipFill>
          <a:blip r:embed="rId2"/>
          <a:stretch>
            <a:fillRect/>
          </a:stretch>
        </p:blipFill>
        <p:spPr>
          <a:xfrm>
            <a:off x="8058644" y="2090817"/>
            <a:ext cx="3644900" cy="3035300"/>
          </a:xfrm>
          <a:prstGeom prst="rect">
            <a:avLst/>
          </a:prstGeom>
        </p:spPr>
      </p:pic>
      <p:sp>
        <p:nvSpPr>
          <p:cNvPr id="5" name="ZoneTexte 4">
            <a:extLst>
              <a:ext uri="{FF2B5EF4-FFF2-40B4-BE49-F238E27FC236}">
                <a16:creationId xmlns:a16="http://schemas.microsoft.com/office/drawing/2014/main" id="{73BD448F-7E3B-2BAA-5EFF-0DBE059F85D9}"/>
              </a:ext>
            </a:extLst>
          </p:cNvPr>
          <p:cNvSpPr txBox="1"/>
          <p:nvPr/>
        </p:nvSpPr>
        <p:spPr>
          <a:xfrm>
            <a:off x="8285945" y="5208250"/>
            <a:ext cx="3190297" cy="646331"/>
          </a:xfrm>
          <a:prstGeom prst="rect">
            <a:avLst/>
          </a:prstGeom>
          <a:noFill/>
        </p:spPr>
        <p:txBody>
          <a:bodyPr wrap="none" rtlCol="0">
            <a:spAutoFit/>
          </a:bodyPr>
          <a:lstStyle/>
          <a:p>
            <a:r>
              <a:rPr lang="fr-FR" dirty="0"/>
              <a:t>Norbert Elias (1897 – 1990)  </a:t>
            </a:r>
          </a:p>
          <a:p>
            <a:endParaRPr lang="fr-FR" dirty="0"/>
          </a:p>
        </p:txBody>
      </p:sp>
      <p:sp>
        <p:nvSpPr>
          <p:cNvPr id="6" name="ZoneTexte 5">
            <a:extLst>
              <a:ext uri="{FF2B5EF4-FFF2-40B4-BE49-F238E27FC236}">
                <a16:creationId xmlns:a16="http://schemas.microsoft.com/office/drawing/2014/main" id="{4FF4149C-FCB4-B839-A614-500BFD6AD3A1}"/>
              </a:ext>
            </a:extLst>
          </p:cNvPr>
          <p:cNvSpPr txBox="1"/>
          <p:nvPr/>
        </p:nvSpPr>
        <p:spPr>
          <a:xfrm>
            <a:off x="3288497" y="3146802"/>
            <a:ext cx="4997448" cy="923330"/>
          </a:xfrm>
          <a:prstGeom prst="rect">
            <a:avLst/>
          </a:prstGeom>
          <a:noFill/>
        </p:spPr>
        <p:txBody>
          <a:bodyPr wrap="square" rtlCol="0">
            <a:spAutoFit/>
          </a:bodyPr>
          <a:lstStyle/>
          <a:p>
            <a:r>
              <a:rPr lang="fr-FR" dirty="0"/>
              <a:t>Une concurrence entre royaume engendrant un mécanisme de monopole et de centralisation bureaucratique</a:t>
            </a:r>
          </a:p>
        </p:txBody>
      </p:sp>
      <p:sp>
        <p:nvSpPr>
          <p:cNvPr id="7" name="ZoneTexte 6">
            <a:extLst>
              <a:ext uri="{FF2B5EF4-FFF2-40B4-BE49-F238E27FC236}">
                <a16:creationId xmlns:a16="http://schemas.microsoft.com/office/drawing/2014/main" id="{EC66CB78-D7B4-D20B-F4A9-0D93273DD513}"/>
              </a:ext>
            </a:extLst>
          </p:cNvPr>
          <p:cNvSpPr txBox="1"/>
          <p:nvPr/>
        </p:nvSpPr>
        <p:spPr>
          <a:xfrm>
            <a:off x="4241509" y="4726007"/>
            <a:ext cx="3817135" cy="400110"/>
          </a:xfrm>
          <a:prstGeom prst="rect">
            <a:avLst/>
          </a:prstGeom>
          <a:noFill/>
        </p:spPr>
        <p:txBody>
          <a:bodyPr wrap="none" rtlCol="0">
            <a:spAutoFit/>
          </a:bodyPr>
          <a:lstStyle/>
          <a:p>
            <a:r>
              <a:rPr lang="fr-FR" sz="2000" dirty="0"/>
              <a:t>(</a:t>
            </a:r>
            <a:r>
              <a:rPr lang="fr-FR" sz="2000" kern="100" dirty="0">
                <a:effectLst/>
                <a:latin typeface="Calibri" panose="020F0502020204030204" pitchFamily="34" charset="0"/>
                <a:ea typeface="Calibri" panose="020F0502020204030204" pitchFamily="34" charset="0"/>
                <a:cs typeface="Calibri" panose="020F0502020204030204" pitchFamily="34" charset="0"/>
              </a:rPr>
              <a:t>La </a:t>
            </a:r>
            <a:r>
              <a:rPr lang="fr-FR" sz="2000" i="1" kern="100" dirty="0">
                <a:effectLst/>
                <a:latin typeface="Calibri" panose="020F0502020204030204" pitchFamily="34" charset="0"/>
                <a:ea typeface="Calibri" panose="020F0502020204030204" pitchFamily="34" charset="0"/>
                <a:cs typeface="Calibri" panose="020F0502020204030204" pitchFamily="34" charset="0"/>
              </a:rPr>
              <a:t>Dynamique de l’occident</a:t>
            </a:r>
            <a:r>
              <a:rPr lang="fr-FR" sz="2000" kern="100" dirty="0">
                <a:effectLst/>
                <a:latin typeface="Calibri" panose="020F0502020204030204" pitchFamily="34" charset="0"/>
                <a:ea typeface="Calibri" panose="020F0502020204030204" pitchFamily="34" charset="0"/>
                <a:cs typeface="Calibri" panose="020F0502020204030204" pitchFamily="34" charset="0"/>
              </a:rPr>
              <a:t>, 1969</a:t>
            </a:r>
            <a:r>
              <a:rPr lang="fr-FR" sz="2000" kern="100" dirty="0">
                <a:latin typeface="Calibri" panose="020F0502020204030204" pitchFamily="34" charset="0"/>
                <a:ea typeface="Calibri" panose="020F0502020204030204" pitchFamily="34" charset="0"/>
                <a:cs typeface="Calibri" panose="020F0502020204030204" pitchFamily="34" charset="0"/>
              </a:rPr>
              <a:t>)</a:t>
            </a:r>
            <a:endParaRPr lang="fr-FR" sz="2000" dirty="0"/>
          </a:p>
        </p:txBody>
      </p:sp>
    </p:spTree>
    <p:extLst>
      <p:ext uri="{BB962C8B-B14F-4D97-AF65-F5344CB8AC3E}">
        <p14:creationId xmlns:p14="http://schemas.microsoft.com/office/powerpoint/2010/main" val="313598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9567EED-A17E-F788-02AF-B3E75203A12A}"/>
              </a:ext>
            </a:extLst>
          </p:cNvPr>
          <p:cNvPicPr>
            <a:picLocks noChangeAspect="1"/>
          </p:cNvPicPr>
          <p:nvPr/>
        </p:nvPicPr>
        <p:blipFill>
          <a:blip r:embed="rId2">
            <a:alphaModFix amt="52000"/>
          </a:blip>
          <a:stretch>
            <a:fillRect/>
          </a:stretch>
        </p:blipFill>
        <p:spPr>
          <a:xfrm>
            <a:off x="297330" y="302932"/>
            <a:ext cx="4355352" cy="2588221"/>
          </a:xfrm>
          <a:prstGeom prst="rect">
            <a:avLst/>
          </a:prstGeom>
        </p:spPr>
      </p:pic>
      <p:pic>
        <p:nvPicPr>
          <p:cNvPr id="5" name="Image 4">
            <a:extLst>
              <a:ext uri="{FF2B5EF4-FFF2-40B4-BE49-F238E27FC236}">
                <a16:creationId xmlns:a16="http://schemas.microsoft.com/office/drawing/2014/main" id="{92B83054-D76D-8E4E-3465-0B222D2E9650}"/>
              </a:ext>
            </a:extLst>
          </p:cNvPr>
          <p:cNvPicPr>
            <a:picLocks noChangeAspect="1"/>
          </p:cNvPicPr>
          <p:nvPr/>
        </p:nvPicPr>
        <p:blipFill>
          <a:blip r:embed="rId3">
            <a:alphaModFix amt="50000"/>
          </a:blip>
          <a:stretch>
            <a:fillRect/>
          </a:stretch>
        </p:blipFill>
        <p:spPr>
          <a:xfrm>
            <a:off x="7995957" y="302931"/>
            <a:ext cx="3898713" cy="2588221"/>
          </a:xfrm>
          <a:prstGeom prst="rect">
            <a:avLst/>
          </a:prstGeom>
        </p:spPr>
      </p:pic>
      <p:pic>
        <p:nvPicPr>
          <p:cNvPr id="10" name="Image 9">
            <a:extLst>
              <a:ext uri="{FF2B5EF4-FFF2-40B4-BE49-F238E27FC236}">
                <a16:creationId xmlns:a16="http://schemas.microsoft.com/office/drawing/2014/main" id="{F1C35A42-A916-8E10-9B46-41C78339082C}"/>
              </a:ext>
            </a:extLst>
          </p:cNvPr>
          <p:cNvPicPr>
            <a:picLocks noChangeAspect="1"/>
          </p:cNvPicPr>
          <p:nvPr/>
        </p:nvPicPr>
        <p:blipFill>
          <a:blip r:embed="rId4">
            <a:alphaModFix amt="70000"/>
          </a:blip>
          <a:stretch>
            <a:fillRect/>
          </a:stretch>
        </p:blipFill>
        <p:spPr>
          <a:xfrm>
            <a:off x="7975895" y="3875432"/>
            <a:ext cx="3918774" cy="2679636"/>
          </a:xfrm>
          <a:prstGeom prst="rect">
            <a:avLst/>
          </a:prstGeom>
        </p:spPr>
      </p:pic>
      <p:pic>
        <p:nvPicPr>
          <p:cNvPr id="8" name="Image 7">
            <a:extLst>
              <a:ext uri="{FF2B5EF4-FFF2-40B4-BE49-F238E27FC236}">
                <a16:creationId xmlns:a16="http://schemas.microsoft.com/office/drawing/2014/main" id="{5E6E7363-17E9-FDA3-CE71-96D2C8B0650D}"/>
              </a:ext>
            </a:extLst>
          </p:cNvPr>
          <p:cNvPicPr>
            <a:picLocks noChangeAspect="1"/>
          </p:cNvPicPr>
          <p:nvPr/>
        </p:nvPicPr>
        <p:blipFill>
          <a:blip r:embed="rId5">
            <a:alphaModFix amt="50000"/>
          </a:blip>
          <a:stretch>
            <a:fillRect/>
          </a:stretch>
        </p:blipFill>
        <p:spPr>
          <a:xfrm>
            <a:off x="297330" y="3875432"/>
            <a:ext cx="4355352" cy="2679636"/>
          </a:xfrm>
          <a:prstGeom prst="rect">
            <a:avLst/>
          </a:prstGeom>
        </p:spPr>
      </p:pic>
      <p:sp>
        <p:nvSpPr>
          <p:cNvPr id="6" name="ZoneTexte 5">
            <a:extLst>
              <a:ext uri="{FF2B5EF4-FFF2-40B4-BE49-F238E27FC236}">
                <a16:creationId xmlns:a16="http://schemas.microsoft.com/office/drawing/2014/main" id="{7B4E4507-131E-4916-4DDA-4C0EC2E32BB1}"/>
              </a:ext>
            </a:extLst>
          </p:cNvPr>
          <p:cNvSpPr txBox="1"/>
          <p:nvPr/>
        </p:nvSpPr>
        <p:spPr>
          <a:xfrm>
            <a:off x="644577" y="747595"/>
            <a:ext cx="10987789" cy="3231654"/>
          </a:xfrm>
          <a:prstGeom prst="rect">
            <a:avLst/>
          </a:prstGeom>
          <a:noFill/>
        </p:spPr>
        <p:txBody>
          <a:bodyPr wrap="square">
            <a:spAutoFit/>
          </a:bodyPr>
          <a:lstStyle/>
          <a:p>
            <a:pPr algn="ctr"/>
            <a:r>
              <a:rPr lang="fr-FR" sz="6000" b="1" dirty="0">
                <a:ln>
                  <a:solidFill>
                    <a:schemeClr val="tx1"/>
                  </a:solidFill>
                </a:ln>
                <a:solidFill>
                  <a:schemeClr val="tx2"/>
                </a:solidFill>
              </a:rPr>
              <a:t>INTRODUCTION</a:t>
            </a:r>
          </a:p>
          <a:p>
            <a:pPr algn="ctr"/>
            <a:endParaRPr lang="fr-FR" sz="3600" b="1" dirty="0">
              <a:solidFill>
                <a:schemeClr val="tx2"/>
              </a:solidFill>
            </a:endParaRPr>
          </a:p>
          <a:p>
            <a:pPr algn="ctr"/>
            <a:endParaRPr lang="fr-FR" sz="3600" b="1" dirty="0">
              <a:solidFill>
                <a:schemeClr val="tx2"/>
              </a:solidFill>
            </a:endParaRPr>
          </a:p>
          <a:p>
            <a:pPr algn="ctr"/>
            <a:r>
              <a:rPr lang="fr-FR" sz="3600" b="1" dirty="0">
                <a:solidFill>
                  <a:schemeClr val="tx2"/>
                </a:solidFill>
              </a:rPr>
              <a:t>Comment l’économie est elle progressivement devenue une discipline scientifique autonome ? </a:t>
            </a:r>
          </a:p>
        </p:txBody>
      </p:sp>
    </p:spTree>
    <p:extLst>
      <p:ext uri="{BB962C8B-B14F-4D97-AF65-F5344CB8AC3E}">
        <p14:creationId xmlns:p14="http://schemas.microsoft.com/office/powerpoint/2010/main" val="18373878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AA3FD69B-DC0F-AC65-5B88-28C699AA0198}"/>
              </a:ext>
            </a:extLst>
          </p:cNvPr>
          <p:cNvSpPr txBox="1"/>
          <p:nvPr/>
        </p:nvSpPr>
        <p:spPr>
          <a:xfrm>
            <a:off x="3526436" y="2116323"/>
            <a:ext cx="6093500" cy="369332"/>
          </a:xfrm>
          <a:prstGeom prst="rect">
            <a:avLst/>
          </a:prstGeom>
          <a:noFill/>
        </p:spPr>
        <p:txBody>
          <a:bodyPr wrap="square">
            <a:spAutoFit/>
          </a:bodyPr>
          <a:lstStyle/>
          <a:p>
            <a:pPr marL="285750" indent="-285750">
              <a:buFont typeface="Wingdings" pitchFamily="2" charset="2"/>
              <a:buChar char="Ø"/>
            </a:pPr>
            <a:r>
              <a:rPr lang="fr-FR" b="1" dirty="0"/>
              <a:t>L’extension des routes commerciales</a:t>
            </a:r>
          </a:p>
        </p:txBody>
      </p:sp>
      <p:pic>
        <p:nvPicPr>
          <p:cNvPr id="4" name="Espace réservé du contenu 3">
            <a:extLst>
              <a:ext uri="{FF2B5EF4-FFF2-40B4-BE49-F238E27FC236}">
                <a16:creationId xmlns:a16="http://schemas.microsoft.com/office/drawing/2014/main" id="{CEB152CC-27BA-81A0-93AA-CEC441A88F5A}"/>
              </a:ext>
            </a:extLst>
          </p:cNvPr>
          <p:cNvPicPr>
            <a:picLocks noChangeAspect="1"/>
          </p:cNvPicPr>
          <p:nvPr/>
        </p:nvPicPr>
        <p:blipFill>
          <a:blip r:embed="rId2"/>
          <a:stretch>
            <a:fillRect/>
          </a:stretch>
        </p:blipFill>
        <p:spPr>
          <a:xfrm>
            <a:off x="7022214" y="2615748"/>
            <a:ext cx="4682846" cy="3485250"/>
          </a:xfrm>
          <a:prstGeom prst="rect">
            <a:avLst/>
          </a:prstGeom>
        </p:spPr>
      </p:pic>
      <p:sp>
        <p:nvSpPr>
          <p:cNvPr id="5" name="ZoneTexte 4">
            <a:extLst>
              <a:ext uri="{FF2B5EF4-FFF2-40B4-BE49-F238E27FC236}">
                <a16:creationId xmlns:a16="http://schemas.microsoft.com/office/drawing/2014/main" id="{68D4C5BE-0996-BFAD-D7B9-67CC2F27D980}"/>
              </a:ext>
            </a:extLst>
          </p:cNvPr>
          <p:cNvSpPr txBox="1"/>
          <p:nvPr/>
        </p:nvSpPr>
        <p:spPr>
          <a:xfrm>
            <a:off x="3162923" y="3267856"/>
            <a:ext cx="3859291" cy="1754326"/>
          </a:xfrm>
          <a:prstGeom prst="rect">
            <a:avLst/>
          </a:prstGeom>
          <a:noFill/>
        </p:spPr>
        <p:txBody>
          <a:bodyPr wrap="square" rtlCol="0">
            <a:spAutoFit/>
          </a:bodyPr>
          <a:lstStyle/>
          <a:p>
            <a:r>
              <a:rPr lang="fr-FR" sz="1800" kern="100" dirty="0">
                <a:latin typeface="Calibri" panose="020F0502020204030204" pitchFamily="34" charset="0"/>
                <a:ea typeface="Calibri" panose="020F0502020204030204" pitchFamily="34" charset="0"/>
                <a:cs typeface="Calibri" panose="020F0502020204030204" pitchFamily="34" charset="0"/>
              </a:rPr>
              <a:t>L</a:t>
            </a:r>
            <a:r>
              <a:rPr lang="fr-FR" sz="1800" kern="100" dirty="0">
                <a:effectLst/>
                <a:latin typeface="Calibri" panose="020F0502020204030204" pitchFamily="34" charset="0"/>
                <a:ea typeface="Calibri" panose="020F0502020204030204" pitchFamily="34" charset="0"/>
                <a:cs typeface="Calibri" panose="020F0502020204030204" pitchFamily="34" charset="0"/>
              </a:rPr>
              <a:t>es grandes conquêtes de la fin du XV</a:t>
            </a:r>
            <a:r>
              <a:rPr lang="fr-FR" sz="1800" kern="100" baseline="30000" dirty="0">
                <a:effectLst/>
                <a:latin typeface="Calibri" panose="020F0502020204030204" pitchFamily="34" charset="0"/>
                <a:ea typeface="Calibri" panose="020F0502020204030204" pitchFamily="34" charset="0"/>
                <a:cs typeface="Calibri" panose="020F0502020204030204" pitchFamily="34" charset="0"/>
              </a:rPr>
              <a:t>ème </a:t>
            </a:r>
            <a:r>
              <a:rPr lang="fr-FR" sz="1800" kern="100" dirty="0">
                <a:effectLst/>
                <a:latin typeface="Calibri" panose="020F0502020204030204" pitchFamily="34" charset="0"/>
                <a:ea typeface="Calibri" panose="020F0502020204030204" pitchFamily="34" charset="0"/>
                <a:cs typeface="Calibri" panose="020F0502020204030204" pitchFamily="34" charset="0"/>
              </a:rPr>
              <a:t>et du XVI</a:t>
            </a:r>
            <a:r>
              <a:rPr lang="fr-FR" sz="1800" kern="100" baseline="30000" dirty="0">
                <a:effectLst/>
                <a:latin typeface="Calibri" panose="020F0502020204030204" pitchFamily="34" charset="0"/>
                <a:ea typeface="Calibri" panose="020F0502020204030204" pitchFamily="34" charset="0"/>
                <a:cs typeface="Calibri" panose="020F0502020204030204" pitchFamily="34" charset="0"/>
              </a:rPr>
              <a:t>ème </a:t>
            </a:r>
            <a:r>
              <a:rPr lang="fr-FR" sz="1800" kern="100" dirty="0">
                <a:effectLst/>
                <a:latin typeface="Calibri" panose="020F0502020204030204" pitchFamily="34" charset="0"/>
                <a:ea typeface="Calibri" panose="020F0502020204030204" pitchFamily="34" charset="0"/>
                <a:cs typeface="Calibri" panose="020F0502020204030204" pitchFamily="34" charset="0"/>
              </a:rPr>
              <a:t>siècle marquent le début d’un développement sans précédent des échanges commerciaux</a:t>
            </a:r>
            <a:r>
              <a:rPr lang="fr-FR" sz="1800" kern="100" dirty="0">
                <a:latin typeface="Calibri" panose="020F0502020204030204" pitchFamily="34" charset="0"/>
                <a:ea typeface="Calibri" panose="020F0502020204030204" pitchFamily="34" charset="0"/>
                <a:cs typeface="Calibri" panose="020F0502020204030204" pitchFamily="34" charset="0"/>
              </a:rPr>
              <a:t> et du capitalisme marchand </a:t>
            </a:r>
            <a:endParaRPr lang="fr-FR" sz="1800" dirty="0"/>
          </a:p>
          <a:p>
            <a:endParaRPr lang="fr-FR" dirty="0"/>
          </a:p>
        </p:txBody>
      </p:sp>
    </p:spTree>
    <p:extLst>
      <p:ext uri="{BB962C8B-B14F-4D97-AF65-F5344CB8AC3E}">
        <p14:creationId xmlns:p14="http://schemas.microsoft.com/office/powerpoint/2010/main" val="14514619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E48E2A6-FCB7-A714-6227-438348C156D5}"/>
              </a:ext>
            </a:extLst>
          </p:cNvPr>
          <p:cNvSpPr txBox="1"/>
          <p:nvPr/>
        </p:nvSpPr>
        <p:spPr>
          <a:xfrm>
            <a:off x="3526436" y="2116323"/>
            <a:ext cx="6093500" cy="646331"/>
          </a:xfrm>
          <a:prstGeom prst="rect">
            <a:avLst/>
          </a:prstGeom>
          <a:noFill/>
        </p:spPr>
        <p:txBody>
          <a:bodyPr wrap="square">
            <a:spAutoFit/>
          </a:bodyPr>
          <a:lstStyle/>
          <a:p>
            <a:pPr marL="285750" indent="-285750">
              <a:buFont typeface="Wingdings" pitchFamily="2" charset="2"/>
              <a:buChar char="Ø"/>
            </a:pPr>
            <a:r>
              <a:rPr lang="fr-FR" b="1" dirty="0"/>
              <a:t>La Réforme et la Renaissance sont propice au développement de discours fondés sur la raison</a:t>
            </a:r>
          </a:p>
        </p:txBody>
      </p:sp>
      <p:pic>
        <p:nvPicPr>
          <p:cNvPr id="3" name="Image 2">
            <a:extLst>
              <a:ext uri="{FF2B5EF4-FFF2-40B4-BE49-F238E27FC236}">
                <a16:creationId xmlns:a16="http://schemas.microsoft.com/office/drawing/2014/main" id="{1131C1C2-421C-8A47-C00E-4141A02758C8}"/>
              </a:ext>
            </a:extLst>
          </p:cNvPr>
          <p:cNvPicPr>
            <a:picLocks noChangeAspect="1"/>
          </p:cNvPicPr>
          <p:nvPr/>
        </p:nvPicPr>
        <p:blipFill>
          <a:blip r:embed="rId2"/>
          <a:stretch>
            <a:fillRect/>
          </a:stretch>
        </p:blipFill>
        <p:spPr>
          <a:xfrm>
            <a:off x="7764474" y="2878632"/>
            <a:ext cx="4071926" cy="3289300"/>
          </a:xfrm>
          <a:prstGeom prst="rect">
            <a:avLst/>
          </a:prstGeom>
        </p:spPr>
      </p:pic>
      <p:sp>
        <p:nvSpPr>
          <p:cNvPr id="4" name="ZoneTexte 3">
            <a:extLst>
              <a:ext uri="{FF2B5EF4-FFF2-40B4-BE49-F238E27FC236}">
                <a16:creationId xmlns:a16="http://schemas.microsoft.com/office/drawing/2014/main" id="{9EACBCE1-82B1-C7C7-82F3-747ADBEE9CC4}"/>
              </a:ext>
            </a:extLst>
          </p:cNvPr>
          <p:cNvSpPr txBox="1"/>
          <p:nvPr/>
        </p:nvSpPr>
        <p:spPr>
          <a:xfrm>
            <a:off x="8856089" y="6261912"/>
            <a:ext cx="2549096" cy="369332"/>
          </a:xfrm>
          <a:prstGeom prst="rect">
            <a:avLst/>
          </a:prstGeom>
          <a:noFill/>
        </p:spPr>
        <p:txBody>
          <a:bodyPr wrap="none" rtlCol="0">
            <a:spAutoFit/>
          </a:bodyPr>
          <a:lstStyle/>
          <a:p>
            <a:r>
              <a:rPr lang="fr-FR" dirty="0"/>
              <a:t>M. Luther (1483-1546)</a:t>
            </a:r>
          </a:p>
        </p:txBody>
      </p:sp>
      <p:pic>
        <p:nvPicPr>
          <p:cNvPr id="5" name="Image 4">
            <a:extLst>
              <a:ext uri="{FF2B5EF4-FFF2-40B4-BE49-F238E27FC236}">
                <a16:creationId xmlns:a16="http://schemas.microsoft.com/office/drawing/2014/main" id="{05E3CFB8-01A5-505A-CDF0-669A58098920}"/>
              </a:ext>
            </a:extLst>
          </p:cNvPr>
          <p:cNvPicPr>
            <a:picLocks noChangeAspect="1"/>
          </p:cNvPicPr>
          <p:nvPr/>
        </p:nvPicPr>
        <p:blipFill>
          <a:blip r:embed="rId3"/>
          <a:stretch>
            <a:fillRect/>
          </a:stretch>
        </p:blipFill>
        <p:spPr>
          <a:xfrm>
            <a:off x="3335912" y="2878632"/>
            <a:ext cx="3479800" cy="3289300"/>
          </a:xfrm>
          <a:prstGeom prst="rect">
            <a:avLst/>
          </a:prstGeom>
        </p:spPr>
      </p:pic>
      <p:sp>
        <p:nvSpPr>
          <p:cNvPr id="6" name="ZoneTexte 5">
            <a:extLst>
              <a:ext uri="{FF2B5EF4-FFF2-40B4-BE49-F238E27FC236}">
                <a16:creationId xmlns:a16="http://schemas.microsoft.com/office/drawing/2014/main" id="{EA4D2C04-0F82-221D-8A03-BA9B356830A2}"/>
              </a:ext>
            </a:extLst>
          </p:cNvPr>
          <p:cNvSpPr txBox="1"/>
          <p:nvPr/>
        </p:nvSpPr>
        <p:spPr>
          <a:xfrm>
            <a:off x="3786904" y="6193094"/>
            <a:ext cx="2400016" cy="369332"/>
          </a:xfrm>
          <a:prstGeom prst="rect">
            <a:avLst/>
          </a:prstGeom>
          <a:noFill/>
        </p:spPr>
        <p:txBody>
          <a:bodyPr wrap="square" rtlCol="0">
            <a:spAutoFit/>
          </a:bodyPr>
          <a:lstStyle/>
          <a:p>
            <a:r>
              <a:rPr lang="fr-FR" dirty="0"/>
              <a:t>Erasme (146?- 1536)</a:t>
            </a:r>
          </a:p>
        </p:txBody>
      </p:sp>
    </p:spTree>
    <p:extLst>
      <p:ext uri="{BB962C8B-B14F-4D97-AF65-F5344CB8AC3E}">
        <p14:creationId xmlns:p14="http://schemas.microsoft.com/office/powerpoint/2010/main" val="2639330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211DD50-A179-2081-EFBF-A4731B48B104}"/>
              </a:ext>
            </a:extLst>
          </p:cNvPr>
          <p:cNvPicPr>
            <a:picLocks noChangeAspect="1"/>
          </p:cNvPicPr>
          <p:nvPr/>
        </p:nvPicPr>
        <p:blipFill>
          <a:blip r:embed="rId2">
            <a:alphaModFix/>
          </a:blip>
          <a:stretch>
            <a:fillRect/>
          </a:stretch>
        </p:blipFill>
        <p:spPr>
          <a:xfrm>
            <a:off x="3726590" y="3429000"/>
            <a:ext cx="4738817" cy="2850996"/>
          </a:xfrm>
          <a:prstGeom prst="rect">
            <a:avLst/>
          </a:prstGeom>
        </p:spPr>
      </p:pic>
      <p:sp>
        <p:nvSpPr>
          <p:cNvPr id="2" name="Titre 1">
            <a:extLst>
              <a:ext uri="{FF2B5EF4-FFF2-40B4-BE49-F238E27FC236}">
                <a16:creationId xmlns:a16="http://schemas.microsoft.com/office/drawing/2014/main" id="{7C6B343B-1123-5551-207F-244A3D6CDE6E}"/>
              </a:ext>
            </a:extLst>
          </p:cNvPr>
          <p:cNvSpPr>
            <a:spLocks noGrp="1"/>
          </p:cNvSpPr>
          <p:nvPr>
            <p:ph type="title"/>
          </p:nvPr>
        </p:nvSpPr>
        <p:spPr>
          <a:xfrm>
            <a:off x="1066799" y="1640322"/>
            <a:ext cx="10058400" cy="1371600"/>
          </a:xfrm>
        </p:spPr>
        <p:txBody>
          <a:bodyPr/>
          <a:lstStyle/>
          <a:p>
            <a:pPr algn="ctr"/>
            <a:r>
              <a:rPr lang="fr-FR" b="1" dirty="0"/>
              <a:t>A. L’âge des mercantilistes </a:t>
            </a:r>
            <a:br>
              <a:rPr lang="fr-FR" b="1" dirty="0"/>
            </a:br>
            <a:r>
              <a:rPr lang="fr-FR" b="1" dirty="0"/>
              <a:t>(XVI-XVII</a:t>
            </a:r>
            <a:r>
              <a:rPr lang="fr-FR" b="1" baseline="30000" dirty="0"/>
              <a:t>ème</a:t>
            </a:r>
            <a:r>
              <a:rPr lang="fr-FR" b="1" dirty="0"/>
              <a:t>)</a:t>
            </a:r>
          </a:p>
        </p:txBody>
      </p:sp>
    </p:spTree>
    <p:extLst>
      <p:ext uri="{BB962C8B-B14F-4D97-AF65-F5344CB8AC3E}">
        <p14:creationId xmlns:p14="http://schemas.microsoft.com/office/powerpoint/2010/main" val="4120968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DDD0147-2664-0D56-ED21-52243A2A0F70}"/>
              </a:ext>
            </a:extLst>
          </p:cNvPr>
          <p:cNvSpPr txBox="1"/>
          <p:nvPr/>
        </p:nvSpPr>
        <p:spPr>
          <a:xfrm>
            <a:off x="3072983" y="3429000"/>
            <a:ext cx="9265678" cy="369332"/>
          </a:xfrm>
          <a:prstGeom prst="rect">
            <a:avLst/>
          </a:prstGeom>
          <a:noFill/>
        </p:spPr>
        <p:txBody>
          <a:bodyPr wrap="none" rtlCol="0">
            <a:spAutoFit/>
          </a:bodyPr>
          <a:lstStyle/>
          <a:p>
            <a:pPr marL="285750" indent="-285750">
              <a:buFont typeface="Wingdings" pitchFamily="2" charset="2"/>
              <a:buChar char="Ø"/>
            </a:pPr>
            <a:r>
              <a:rPr lang="fr-FR" b="1" dirty="0"/>
              <a:t>Une pensée avant tout pragmatique, au service des intérêts des souverains </a:t>
            </a:r>
          </a:p>
        </p:txBody>
      </p:sp>
    </p:spTree>
    <p:extLst>
      <p:ext uri="{BB962C8B-B14F-4D97-AF65-F5344CB8AC3E}">
        <p14:creationId xmlns:p14="http://schemas.microsoft.com/office/powerpoint/2010/main" val="31550085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BF0E969-4882-BA34-0116-191EB2E96522}"/>
              </a:ext>
            </a:extLst>
          </p:cNvPr>
          <p:cNvSpPr txBox="1"/>
          <p:nvPr/>
        </p:nvSpPr>
        <p:spPr>
          <a:xfrm>
            <a:off x="3402767" y="2413337"/>
            <a:ext cx="6568187" cy="2031325"/>
          </a:xfrm>
          <a:prstGeom prst="rect">
            <a:avLst/>
          </a:prstGeom>
          <a:noFill/>
        </p:spPr>
        <p:txBody>
          <a:bodyPr wrap="square" rtlCol="0">
            <a:spAutoFit/>
          </a:bodyPr>
          <a:lstStyle/>
          <a:p>
            <a:pPr marL="285750" indent="-285750">
              <a:buFont typeface="Wingdings" pitchFamily="2" charset="2"/>
              <a:buChar char="Ø"/>
            </a:pPr>
            <a:r>
              <a:rPr lang="fr-FR" b="1" dirty="0"/>
              <a:t>Le bullionisme espagnol (Luis Ortiz, 1588) </a:t>
            </a:r>
          </a:p>
          <a:p>
            <a:endParaRPr lang="fr-FR" dirty="0"/>
          </a:p>
          <a:p>
            <a:pPr marL="285750" indent="-285750">
              <a:buFont typeface="Wingdings" pitchFamily="2" charset="2"/>
              <a:buChar char="Ø"/>
            </a:pPr>
            <a:r>
              <a:rPr lang="fr-FR" dirty="0">
                <a:solidFill>
                  <a:schemeClr val="tx1">
                    <a:alpha val="40000"/>
                  </a:schemeClr>
                </a:solidFill>
              </a:rPr>
              <a:t>Le populationnisme français (Jean Bodin, 1568)</a:t>
            </a:r>
          </a:p>
          <a:p>
            <a:pPr marL="285750" indent="-285750">
              <a:buFont typeface="Wingdings" pitchFamily="2" charset="2"/>
              <a:buChar char="Ø"/>
            </a:pPr>
            <a:endParaRPr lang="fr-FR" dirty="0">
              <a:solidFill>
                <a:schemeClr val="tx1">
                  <a:alpha val="40000"/>
                </a:schemeClr>
              </a:solidFill>
            </a:endParaRPr>
          </a:p>
          <a:p>
            <a:pPr marL="285750" indent="-285750">
              <a:buFont typeface="Wingdings" pitchFamily="2" charset="2"/>
              <a:buChar char="Ø"/>
            </a:pPr>
            <a:r>
              <a:rPr lang="fr-FR" dirty="0">
                <a:solidFill>
                  <a:schemeClr val="tx1">
                    <a:alpha val="40000"/>
                  </a:schemeClr>
                </a:solidFill>
              </a:rPr>
              <a:t>Le commerce comme instrument de puissance (Antoine De Montchrestien, 1615; Thomas Mun, 1630)</a:t>
            </a:r>
          </a:p>
          <a:p>
            <a:pPr marL="285750" indent="-285750">
              <a:buFont typeface="Wingdings" pitchFamily="2" charset="2"/>
              <a:buChar char="Ø"/>
            </a:pPr>
            <a:endParaRPr lang="fr-FR" dirty="0"/>
          </a:p>
        </p:txBody>
      </p:sp>
    </p:spTree>
    <p:extLst>
      <p:ext uri="{BB962C8B-B14F-4D97-AF65-F5344CB8AC3E}">
        <p14:creationId xmlns:p14="http://schemas.microsoft.com/office/powerpoint/2010/main" val="7085551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BF0E969-4882-BA34-0116-191EB2E96522}"/>
              </a:ext>
            </a:extLst>
          </p:cNvPr>
          <p:cNvSpPr txBox="1"/>
          <p:nvPr/>
        </p:nvSpPr>
        <p:spPr>
          <a:xfrm>
            <a:off x="3402767" y="2413337"/>
            <a:ext cx="6568187" cy="2031325"/>
          </a:xfrm>
          <a:prstGeom prst="rect">
            <a:avLst/>
          </a:prstGeom>
          <a:noFill/>
        </p:spPr>
        <p:txBody>
          <a:bodyPr wrap="square" rtlCol="0">
            <a:spAutoFit/>
          </a:bodyPr>
          <a:lstStyle/>
          <a:p>
            <a:pPr marL="285750" indent="-285750">
              <a:buFont typeface="Wingdings" pitchFamily="2" charset="2"/>
              <a:buChar char="Ø"/>
            </a:pPr>
            <a:r>
              <a:rPr lang="fr-FR" dirty="0">
                <a:solidFill>
                  <a:schemeClr val="tx1">
                    <a:alpha val="40341"/>
                  </a:schemeClr>
                </a:solidFill>
              </a:rPr>
              <a:t>Le bullionisme espagnol (Luis Ortiz, 1588) </a:t>
            </a:r>
          </a:p>
          <a:p>
            <a:endParaRPr lang="fr-FR" dirty="0"/>
          </a:p>
          <a:p>
            <a:pPr marL="285750" indent="-285750">
              <a:buFont typeface="Wingdings" pitchFamily="2" charset="2"/>
              <a:buChar char="Ø"/>
            </a:pPr>
            <a:r>
              <a:rPr lang="fr-FR" b="1" dirty="0"/>
              <a:t>Le populationnisme français (Jean Bodin, 1568)</a:t>
            </a:r>
          </a:p>
          <a:p>
            <a:pPr marL="285750" indent="-285750">
              <a:buFont typeface="Wingdings" pitchFamily="2" charset="2"/>
              <a:buChar char="Ø"/>
            </a:pPr>
            <a:endParaRPr lang="fr-FR" dirty="0"/>
          </a:p>
          <a:p>
            <a:pPr marL="285750" indent="-285750">
              <a:buFont typeface="Wingdings" pitchFamily="2" charset="2"/>
              <a:buChar char="Ø"/>
            </a:pPr>
            <a:r>
              <a:rPr lang="fr-FR" dirty="0">
                <a:solidFill>
                  <a:schemeClr val="tx1">
                    <a:alpha val="40000"/>
                  </a:schemeClr>
                </a:solidFill>
              </a:rPr>
              <a:t>Le commerce comme instrument de puissance (Antoine De Montchrestien, 1615; Thomas Mun, 1630)</a:t>
            </a:r>
          </a:p>
          <a:p>
            <a:pPr marL="285750" indent="-285750">
              <a:buFont typeface="Wingdings" pitchFamily="2" charset="2"/>
              <a:buChar char="Ø"/>
            </a:pPr>
            <a:endParaRPr lang="fr-FR" dirty="0"/>
          </a:p>
        </p:txBody>
      </p:sp>
    </p:spTree>
    <p:extLst>
      <p:ext uri="{BB962C8B-B14F-4D97-AF65-F5344CB8AC3E}">
        <p14:creationId xmlns:p14="http://schemas.microsoft.com/office/powerpoint/2010/main" val="14030742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BF0E969-4882-BA34-0116-191EB2E96522}"/>
              </a:ext>
            </a:extLst>
          </p:cNvPr>
          <p:cNvSpPr txBox="1"/>
          <p:nvPr/>
        </p:nvSpPr>
        <p:spPr>
          <a:xfrm>
            <a:off x="3402767" y="2413337"/>
            <a:ext cx="6568187" cy="2031325"/>
          </a:xfrm>
          <a:prstGeom prst="rect">
            <a:avLst/>
          </a:prstGeom>
          <a:noFill/>
        </p:spPr>
        <p:txBody>
          <a:bodyPr wrap="square" rtlCol="0">
            <a:spAutoFit/>
          </a:bodyPr>
          <a:lstStyle/>
          <a:p>
            <a:pPr marL="285750" indent="-285750">
              <a:buFont typeface="Wingdings" pitchFamily="2" charset="2"/>
              <a:buChar char="Ø"/>
            </a:pPr>
            <a:r>
              <a:rPr lang="fr-FR" dirty="0">
                <a:solidFill>
                  <a:schemeClr val="tx1">
                    <a:alpha val="40000"/>
                  </a:schemeClr>
                </a:solidFill>
              </a:rPr>
              <a:t>Le bullionisme espagnol (Luis Ortiz, 1588) </a:t>
            </a:r>
          </a:p>
          <a:p>
            <a:endParaRPr lang="fr-FR" dirty="0">
              <a:solidFill>
                <a:schemeClr val="tx1">
                  <a:alpha val="40000"/>
                </a:schemeClr>
              </a:solidFill>
            </a:endParaRPr>
          </a:p>
          <a:p>
            <a:pPr marL="285750" indent="-285750">
              <a:buFont typeface="Wingdings" pitchFamily="2" charset="2"/>
              <a:buChar char="Ø"/>
            </a:pPr>
            <a:r>
              <a:rPr lang="fr-FR" dirty="0">
                <a:solidFill>
                  <a:schemeClr val="tx1">
                    <a:alpha val="40000"/>
                  </a:schemeClr>
                </a:solidFill>
              </a:rPr>
              <a:t>Le populationnisme français (Jean Bodin, 1568)</a:t>
            </a:r>
          </a:p>
          <a:p>
            <a:pPr marL="285750" indent="-285750">
              <a:buFont typeface="Wingdings" pitchFamily="2" charset="2"/>
              <a:buChar char="Ø"/>
            </a:pPr>
            <a:endParaRPr lang="fr-FR" dirty="0"/>
          </a:p>
          <a:p>
            <a:pPr marL="285750" indent="-285750">
              <a:buFont typeface="Wingdings" pitchFamily="2" charset="2"/>
              <a:buChar char="Ø"/>
            </a:pPr>
            <a:r>
              <a:rPr lang="fr-FR" b="1" dirty="0"/>
              <a:t>Le commerce comme instrument de puissance (Antoine De Montchrestien, 1615; Thomas Mun, 1630)</a:t>
            </a:r>
          </a:p>
          <a:p>
            <a:pPr marL="285750" indent="-285750">
              <a:buFont typeface="Wingdings" pitchFamily="2" charset="2"/>
              <a:buChar char="Ø"/>
            </a:pPr>
            <a:endParaRPr lang="fr-FR" dirty="0"/>
          </a:p>
        </p:txBody>
      </p:sp>
    </p:spTree>
    <p:extLst>
      <p:ext uri="{BB962C8B-B14F-4D97-AF65-F5344CB8AC3E}">
        <p14:creationId xmlns:p14="http://schemas.microsoft.com/office/powerpoint/2010/main" val="2881058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48943C6E-809D-570E-8D44-ECE636F5E18D}"/>
              </a:ext>
            </a:extLst>
          </p:cNvPr>
          <p:cNvSpPr txBox="1"/>
          <p:nvPr/>
        </p:nvSpPr>
        <p:spPr>
          <a:xfrm>
            <a:off x="3372787" y="2488366"/>
            <a:ext cx="6003567" cy="1754326"/>
          </a:xfrm>
          <a:prstGeom prst="rect">
            <a:avLst/>
          </a:prstGeom>
          <a:noFill/>
        </p:spPr>
        <p:txBody>
          <a:bodyPr wrap="none" rtlCol="0">
            <a:spAutoFit/>
          </a:bodyPr>
          <a:lstStyle/>
          <a:p>
            <a:pPr marL="285750" indent="-285750">
              <a:buFont typeface="Arial" panose="020B0604020202020204" pitchFamily="34" charset="0"/>
              <a:buChar char="•"/>
            </a:pPr>
            <a:r>
              <a:rPr lang="fr-FR" dirty="0"/>
              <a:t>Une conception d’un État fort et interventionniste</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Des politiques protectionnistes</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Le commerce comme « jeu à somme nulle »</a:t>
            </a:r>
          </a:p>
          <a:p>
            <a:pPr marL="285750" indent="-285750">
              <a:buFont typeface="Arial" panose="020B0604020202020204" pitchFamily="34" charset="0"/>
              <a:buChar char="•"/>
            </a:pPr>
            <a:endParaRPr lang="fr-FR" dirty="0"/>
          </a:p>
        </p:txBody>
      </p:sp>
    </p:spTree>
    <p:extLst>
      <p:ext uri="{BB962C8B-B14F-4D97-AF65-F5344CB8AC3E}">
        <p14:creationId xmlns:p14="http://schemas.microsoft.com/office/powerpoint/2010/main" val="14463046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563946B-F9E5-6A22-7BC2-CB37AF28CCA5}"/>
              </a:ext>
            </a:extLst>
          </p:cNvPr>
          <p:cNvPicPr>
            <a:picLocks noChangeAspect="1"/>
          </p:cNvPicPr>
          <p:nvPr/>
        </p:nvPicPr>
        <p:blipFill>
          <a:blip r:embed="rId2"/>
          <a:stretch>
            <a:fillRect/>
          </a:stretch>
        </p:blipFill>
        <p:spPr>
          <a:xfrm>
            <a:off x="6775554" y="1596973"/>
            <a:ext cx="4906388" cy="2866586"/>
          </a:xfrm>
          <a:prstGeom prst="rect">
            <a:avLst/>
          </a:prstGeom>
        </p:spPr>
      </p:pic>
      <p:pic>
        <p:nvPicPr>
          <p:cNvPr id="7" name="Image 6">
            <a:extLst>
              <a:ext uri="{FF2B5EF4-FFF2-40B4-BE49-F238E27FC236}">
                <a16:creationId xmlns:a16="http://schemas.microsoft.com/office/drawing/2014/main" id="{4ECAAAA6-00B5-C28F-B1A8-7A4AF0679094}"/>
              </a:ext>
            </a:extLst>
          </p:cNvPr>
          <p:cNvPicPr>
            <a:picLocks noChangeAspect="1"/>
          </p:cNvPicPr>
          <p:nvPr/>
        </p:nvPicPr>
        <p:blipFill>
          <a:blip r:embed="rId3"/>
          <a:stretch>
            <a:fillRect/>
          </a:stretch>
        </p:blipFill>
        <p:spPr>
          <a:xfrm>
            <a:off x="3545903" y="3030266"/>
            <a:ext cx="3741087" cy="3165535"/>
          </a:xfrm>
          <a:prstGeom prst="rect">
            <a:avLst/>
          </a:prstGeom>
        </p:spPr>
      </p:pic>
    </p:spTree>
    <p:extLst>
      <p:ext uri="{BB962C8B-B14F-4D97-AF65-F5344CB8AC3E}">
        <p14:creationId xmlns:p14="http://schemas.microsoft.com/office/powerpoint/2010/main" val="10185616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ce réservé du contenu 6">
            <a:extLst>
              <a:ext uri="{FF2B5EF4-FFF2-40B4-BE49-F238E27FC236}">
                <a16:creationId xmlns:a16="http://schemas.microsoft.com/office/drawing/2014/main" id="{6552539E-39DB-F125-C4BA-DA9AB2AB1750}"/>
              </a:ext>
            </a:extLst>
          </p:cNvPr>
          <p:cNvPicPr>
            <a:picLocks noChangeAspect="1"/>
          </p:cNvPicPr>
          <p:nvPr/>
        </p:nvPicPr>
        <p:blipFill>
          <a:blip r:embed="rId2"/>
          <a:stretch>
            <a:fillRect/>
          </a:stretch>
        </p:blipFill>
        <p:spPr>
          <a:xfrm>
            <a:off x="3407243" y="1804332"/>
            <a:ext cx="3460750" cy="3867897"/>
          </a:xfrm>
          <a:prstGeom prst="rect">
            <a:avLst/>
          </a:prstGeom>
        </p:spPr>
      </p:pic>
      <p:sp>
        <p:nvSpPr>
          <p:cNvPr id="3" name="ZoneTexte 2">
            <a:extLst>
              <a:ext uri="{FF2B5EF4-FFF2-40B4-BE49-F238E27FC236}">
                <a16:creationId xmlns:a16="http://schemas.microsoft.com/office/drawing/2014/main" id="{47DEDE08-3BAC-9564-CA6C-57D877772089}"/>
              </a:ext>
            </a:extLst>
          </p:cNvPr>
          <p:cNvSpPr txBox="1"/>
          <p:nvPr/>
        </p:nvSpPr>
        <p:spPr>
          <a:xfrm>
            <a:off x="4394893" y="5672229"/>
            <a:ext cx="1701107" cy="369332"/>
          </a:xfrm>
          <a:prstGeom prst="rect">
            <a:avLst/>
          </a:prstGeom>
          <a:noFill/>
        </p:spPr>
        <p:txBody>
          <a:bodyPr wrap="none" rtlCol="0">
            <a:spAutoFit/>
          </a:bodyPr>
          <a:lstStyle/>
          <a:p>
            <a:r>
              <a:rPr lang="fr-FR" dirty="0"/>
              <a:t>Arnaud </a:t>
            </a:r>
            <a:r>
              <a:rPr lang="fr-FR" dirty="0" err="1"/>
              <a:t>Orain</a:t>
            </a:r>
            <a:endParaRPr lang="fr-FR" dirty="0"/>
          </a:p>
        </p:txBody>
      </p:sp>
      <p:sp>
        <p:nvSpPr>
          <p:cNvPr id="4" name="ZoneTexte 3">
            <a:extLst>
              <a:ext uri="{FF2B5EF4-FFF2-40B4-BE49-F238E27FC236}">
                <a16:creationId xmlns:a16="http://schemas.microsoft.com/office/drawing/2014/main" id="{EE6012ED-56E6-70F2-B749-4225388E3B4C}"/>
              </a:ext>
            </a:extLst>
          </p:cNvPr>
          <p:cNvSpPr txBox="1"/>
          <p:nvPr/>
        </p:nvSpPr>
        <p:spPr>
          <a:xfrm>
            <a:off x="7227757" y="3117875"/>
            <a:ext cx="4524532" cy="1477328"/>
          </a:xfrm>
          <a:prstGeom prst="rect">
            <a:avLst/>
          </a:prstGeom>
          <a:noFill/>
        </p:spPr>
        <p:txBody>
          <a:bodyPr wrap="square" rtlCol="0">
            <a:spAutoFit/>
          </a:bodyPr>
          <a:lstStyle/>
          <a:p>
            <a:r>
              <a:rPr lang="fr-FR" sz="1800" dirty="0"/>
              <a:t>L’histoire du capitalisme est faite des succession de périodes de domination des idées libérales et de périodes conflictuelles et protectionnistes  </a:t>
            </a:r>
          </a:p>
          <a:p>
            <a:endParaRPr lang="fr-FR" dirty="0"/>
          </a:p>
        </p:txBody>
      </p:sp>
    </p:spTree>
    <p:extLst>
      <p:ext uri="{BB962C8B-B14F-4D97-AF65-F5344CB8AC3E}">
        <p14:creationId xmlns:p14="http://schemas.microsoft.com/office/powerpoint/2010/main" val="30161742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BD25D492-9BA3-927A-A05C-E6FA19BCE729}"/>
              </a:ext>
            </a:extLst>
          </p:cNvPr>
          <p:cNvSpPr txBox="1">
            <a:spLocks/>
          </p:cNvSpPr>
          <p:nvPr/>
        </p:nvSpPr>
        <p:spPr>
          <a:xfrm>
            <a:off x="2416720" y="2743200"/>
            <a:ext cx="10058400" cy="1371600"/>
          </a:xfrm>
          <a:prstGeom prst="rect">
            <a:avLst/>
          </a:prstGeom>
        </p:spPr>
        <p:txBody>
          <a:bodyPr>
            <a:normAutofit/>
          </a:bodyPr>
          <a:lst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a:lstStyle>
          <a:p>
            <a:pPr algn="ctr"/>
            <a:r>
              <a:rPr lang="fr-FR" sz="3200" b="1" dirty="0"/>
              <a:t>LES GRANDES QUESTIONS ÉCONOMIQUES</a:t>
            </a:r>
          </a:p>
          <a:p>
            <a:pPr algn="ctr"/>
            <a:r>
              <a:rPr lang="fr-FR" sz="3200" b="1" dirty="0"/>
              <a:t>CHANGENT PEU</a:t>
            </a:r>
          </a:p>
        </p:txBody>
      </p:sp>
      <p:sp>
        <p:nvSpPr>
          <p:cNvPr id="4" name="ZoneTexte 3">
            <a:extLst>
              <a:ext uri="{FF2B5EF4-FFF2-40B4-BE49-F238E27FC236}">
                <a16:creationId xmlns:a16="http://schemas.microsoft.com/office/drawing/2014/main" id="{97FB60AF-8A44-CF8F-91BA-9AA0CE49B33E}"/>
              </a:ext>
            </a:extLst>
          </p:cNvPr>
          <p:cNvSpPr txBox="1"/>
          <p:nvPr/>
        </p:nvSpPr>
        <p:spPr>
          <a:xfrm>
            <a:off x="4069815" y="1100367"/>
            <a:ext cx="4052370" cy="646331"/>
          </a:xfrm>
          <a:prstGeom prst="rect">
            <a:avLst/>
          </a:prstGeom>
          <a:noFill/>
        </p:spPr>
        <p:txBody>
          <a:bodyPr wrap="square" rtlCol="0">
            <a:spAutoFit/>
          </a:bodyPr>
          <a:lstStyle/>
          <a:p>
            <a:r>
              <a:rPr lang="fr-FR" dirty="0"/>
              <a:t>Pourquoi certains sont ils plus riches que d’autres ?</a:t>
            </a:r>
          </a:p>
        </p:txBody>
      </p:sp>
      <p:sp>
        <p:nvSpPr>
          <p:cNvPr id="5" name="ZoneTexte 4">
            <a:extLst>
              <a:ext uri="{FF2B5EF4-FFF2-40B4-BE49-F238E27FC236}">
                <a16:creationId xmlns:a16="http://schemas.microsoft.com/office/drawing/2014/main" id="{4A1B1DC7-DA6C-9682-71E7-8D600FDE54F6}"/>
              </a:ext>
            </a:extLst>
          </p:cNvPr>
          <p:cNvSpPr txBox="1"/>
          <p:nvPr/>
        </p:nvSpPr>
        <p:spPr>
          <a:xfrm>
            <a:off x="8419996" y="4114800"/>
            <a:ext cx="2930863" cy="369332"/>
          </a:xfrm>
          <a:prstGeom prst="rect">
            <a:avLst/>
          </a:prstGeom>
          <a:noFill/>
        </p:spPr>
        <p:txBody>
          <a:bodyPr wrap="square" rtlCol="0">
            <a:spAutoFit/>
          </a:bodyPr>
          <a:lstStyle/>
          <a:p>
            <a:r>
              <a:rPr lang="fr-FR" dirty="0"/>
              <a:t>Comment produire ? </a:t>
            </a:r>
          </a:p>
        </p:txBody>
      </p:sp>
      <p:sp>
        <p:nvSpPr>
          <p:cNvPr id="6" name="ZoneTexte 5">
            <a:extLst>
              <a:ext uri="{FF2B5EF4-FFF2-40B4-BE49-F238E27FC236}">
                <a16:creationId xmlns:a16="http://schemas.microsoft.com/office/drawing/2014/main" id="{CC9861A4-865A-65F2-330E-612095E24BF2}"/>
              </a:ext>
            </a:extLst>
          </p:cNvPr>
          <p:cNvSpPr txBox="1"/>
          <p:nvPr/>
        </p:nvSpPr>
        <p:spPr>
          <a:xfrm>
            <a:off x="4095485" y="4330060"/>
            <a:ext cx="2612409" cy="646331"/>
          </a:xfrm>
          <a:prstGeom prst="rect">
            <a:avLst/>
          </a:prstGeom>
          <a:noFill/>
        </p:spPr>
        <p:txBody>
          <a:bodyPr wrap="square" rtlCol="0">
            <a:spAutoFit/>
          </a:bodyPr>
          <a:lstStyle/>
          <a:p>
            <a:r>
              <a:rPr lang="fr-FR" dirty="0"/>
              <a:t>Qu’est-ce qu’un échange équitable ? </a:t>
            </a:r>
          </a:p>
        </p:txBody>
      </p:sp>
      <p:sp>
        <p:nvSpPr>
          <p:cNvPr id="7" name="ZoneTexte 6">
            <a:extLst>
              <a:ext uri="{FF2B5EF4-FFF2-40B4-BE49-F238E27FC236}">
                <a16:creationId xmlns:a16="http://schemas.microsoft.com/office/drawing/2014/main" id="{F497B383-D9B8-90F6-8EDD-74E5B4D09076}"/>
              </a:ext>
            </a:extLst>
          </p:cNvPr>
          <p:cNvSpPr txBox="1"/>
          <p:nvPr/>
        </p:nvSpPr>
        <p:spPr>
          <a:xfrm>
            <a:off x="7445920" y="4976391"/>
            <a:ext cx="2556510" cy="646331"/>
          </a:xfrm>
          <a:prstGeom prst="rect">
            <a:avLst/>
          </a:prstGeom>
          <a:noFill/>
        </p:spPr>
        <p:txBody>
          <a:bodyPr wrap="square" rtlCol="0">
            <a:spAutoFit/>
          </a:bodyPr>
          <a:lstStyle/>
          <a:p>
            <a:r>
              <a:rPr lang="fr-FR" dirty="0"/>
              <a:t>Peut-on limiter la faim et la pauvreté ?</a:t>
            </a:r>
          </a:p>
        </p:txBody>
      </p:sp>
      <p:sp>
        <p:nvSpPr>
          <p:cNvPr id="8" name="ZoneTexte 7">
            <a:extLst>
              <a:ext uri="{FF2B5EF4-FFF2-40B4-BE49-F238E27FC236}">
                <a16:creationId xmlns:a16="http://schemas.microsoft.com/office/drawing/2014/main" id="{F57B2308-5DF4-30E5-331C-5A8176FF199C}"/>
              </a:ext>
            </a:extLst>
          </p:cNvPr>
          <p:cNvSpPr txBox="1"/>
          <p:nvPr/>
        </p:nvSpPr>
        <p:spPr>
          <a:xfrm>
            <a:off x="8419996" y="1478869"/>
            <a:ext cx="2710543" cy="646331"/>
          </a:xfrm>
          <a:prstGeom prst="rect">
            <a:avLst/>
          </a:prstGeom>
          <a:noFill/>
        </p:spPr>
        <p:txBody>
          <a:bodyPr wrap="square" rtlCol="0">
            <a:spAutoFit/>
          </a:bodyPr>
          <a:lstStyle/>
          <a:p>
            <a:r>
              <a:rPr lang="fr-FR" dirty="0"/>
              <a:t>Comment répartir les rôles et les richesses ? </a:t>
            </a:r>
          </a:p>
        </p:txBody>
      </p:sp>
    </p:spTree>
    <p:extLst>
      <p:ext uri="{BB962C8B-B14F-4D97-AF65-F5344CB8AC3E}">
        <p14:creationId xmlns:p14="http://schemas.microsoft.com/office/powerpoint/2010/main" val="5328421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7EF3B-EFAC-E2AB-5B86-A0A7F9474160}"/>
              </a:ext>
            </a:extLst>
          </p:cNvPr>
          <p:cNvSpPr>
            <a:spLocks noGrp="1"/>
          </p:cNvSpPr>
          <p:nvPr>
            <p:ph type="title"/>
          </p:nvPr>
        </p:nvSpPr>
        <p:spPr>
          <a:xfrm>
            <a:off x="363070" y="534652"/>
            <a:ext cx="6122527" cy="1371600"/>
          </a:xfrm>
        </p:spPr>
        <p:txBody>
          <a:bodyPr/>
          <a:lstStyle/>
          <a:p>
            <a:pPr algn="ctr"/>
            <a:r>
              <a:rPr lang="fr-FR" u="sng" dirty="0"/>
              <a:t>TRAVAIL À FAIRE </a:t>
            </a:r>
            <a:br>
              <a:rPr lang="fr-FR" u="sng" dirty="0"/>
            </a:br>
            <a:br>
              <a:rPr lang="fr-FR" u="sng" dirty="0"/>
            </a:br>
            <a:endParaRPr lang="fr-FR" u="sng" dirty="0"/>
          </a:p>
        </p:txBody>
      </p:sp>
      <p:sp>
        <p:nvSpPr>
          <p:cNvPr id="3" name="ZoneTexte 2">
            <a:extLst>
              <a:ext uri="{FF2B5EF4-FFF2-40B4-BE49-F238E27FC236}">
                <a16:creationId xmlns:a16="http://schemas.microsoft.com/office/drawing/2014/main" id="{0CE62DB5-C77D-A56F-CD16-24DAACF054CC}"/>
              </a:ext>
            </a:extLst>
          </p:cNvPr>
          <p:cNvSpPr txBox="1"/>
          <p:nvPr/>
        </p:nvSpPr>
        <p:spPr>
          <a:xfrm>
            <a:off x="798226" y="2704980"/>
            <a:ext cx="10779692" cy="2246769"/>
          </a:xfrm>
          <a:prstGeom prst="rect">
            <a:avLst/>
          </a:prstGeom>
          <a:noFill/>
        </p:spPr>
        <p:txBody>
          <a:bodyPr wrap="square" rtlCol="0">
            <a:spAutoFit/>
          </a:bodyPr>
          <a:lstStyle/>
          <a:p>
            <a:r>
              <a:rPr lang="fr-FR" sz="2800" b="1" u="sng" dirty="0"/>
              <a:t>POUR Mardi 08/09:</a:t>
            </a:r>
          </a:p>
          <a:p>
            <a:r>
              <a:rPr lang="fr-FR" sz="2800" dirty="0"/>
              <a:t>- Lire le passage sur les Physiocrates de la synthèse de cours (I.A)</a:t>
            </a:r>
          </a:p>
          <a:p>
            <a:r>
              <a:rPr lang="fr-FR" sz="2800" dirty="0"/>
              <a:t>- Relire « l’apparition du libéralisme économique» (J. </a:t>
            </a:r>
            <a:r>
              <a:rPr lang="fr-FR" sz="2800" dirty="0" err="1"/>
              <a:t>Valier</a:t>
            </a:r>
            <a:r>
              <a:rPr lang="fr-FR" sz="2800" dirty="0"/>
              <a:t>, 2005 – Fin du Chapitre 2) </a:t>
            </a:r>
          </a:p>
        </p:txBody>
      </p:sp>
      <p:sp>
        <p:nvSpPr>
          <p:cNvPr id="4" name="ZoneTexte 3">
            <a:extLst>
              <a:ext uri="{FF2B5EF4-FFF2-40B4-BE49-F238E27FC236}">
                <a16:creationId xmlns:a16="http://schemas.microsoft.com/office/drawing/2014/main" id="{A9AC39E2-CB0B-D1F8-A675-0C6628D557C6}"/>
              </a:ext>
            </a:extLst>
          </p:cNvPr>
          <p:cNvSpPr txBox="1"/>
          <p:nvPr/>
        </p:nvSpPr>
        <p:spPr>
          <a:xfrm>
            <a:off x="798226" y="5037476"/>
            <a:ext cx="10110460" cy="954107"/>
          </a:xfrm>
          <a:prstGeom prst="rect">
            <a:avLst/>
          </a:prstGeom>
          <a:noFill/>
        </p:spPr>
        <p:txBody>
          <a:bodyPr wrap="none" rtlCol="0">
            <a:spAutoFit/>
          </a:bodyPr>
          <a:lstStyle/>
          <a:p>
            <a:r>
              <a:rPr lang="fr-FR" sz="2800" b="1" u="sng" dirty="0"/>
              <a:t>RAPPEL POUR JEUDI 10/09:</a:t>
            </a:r>
          </a:p>
          <a:p>
            <a:r>
              <a:rPr lang="fr-FR" sz="2800" dirty="0"/>
              <a:t>- Lire et analyser le document 1 du dossier documentaire</a:t>
            </a:r>
          </a:p>
        </p:txBody>
      </p:sp>
      <p:pic>
        <p:nvPicPr>
          <p:cNvPr id="6" name="Image 5">
            <a:extLst>
              <a:ext uri="{FF2B5EF4-FFF2-40B4-BE49-F238E27FC236}">
                <a16:creationId xmlns:a16="http://schemas.microsoft.com/office/drawing/2014/main" id="{F72148CF-FD2B-09C5-6A0E-A6BCA57E5213}"/>
              </a:ext>
            </a:extLst>
          </p:cNvPr>
          <p:cNvPicPr>
            <a:picLocks noChangeAspect="1"/>
          </p:cNvPicPr>
          <p:nvPr/>
        </p:nvPicPr>
        <p:blipFill>
          <a:blip r:embed="rId2"/>
          <a:stretch>
            <a:fillRect/>
          </a:stretch>
        </p:blipFill>
        <p:spPr>
          <a:xfrm>
            <a:off x="8666629" y="277907"/>
            <a:ext cx="3276600" cy="2667000"/>
          </a:xfrm>
          <a:prstGeom prst="rect">
            <a:avLst/>
          </a:prstGeom>
        </p:spPr>
      </p:pic>
    </p:spTree>
    <p:extLst>
      <p:ext uri="{BB962C8B-B14F-4D97-AF65-F5344CB8AC3E}">
        <p14:creationId xmlns:p14="http://schemas.microsoft.com/office/powerpoint/2010/main" val="26562607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074B606-D3E0-17D4-4734-AB90FC929442}"/>
              </a:ext>
            </a:extLst>
          </p:cNvPr>
          <p:cNvSpPr>
            <a:spLocks noGrp="1"/>
          </p:cNvSpPr>
          <p:nvPr>
            <p:ph type="title"/>
          </p:nvPr>
        </p:nvSpPr>
        <p:spPr>
          <a:xfrm>
            <a:off x="1066800" y="949231"/>
            <a:ext cx="10058400" cy="1371600"/>
          </a:xfrm>
        </p:spPr>
        <p:txBody>
          <a:bodyPr/>
          <a:lstStyle/>
          <a:p>
            <a:pPr algn="ctr"/>
            <a:r>
              <a:rPr lang="fr-FR" b="1" dirty="0">
                <a:latin typeface="Century Gothic" panose="020B0502020202020204" pitchFamily="34" charset="0"/>
              </a:rPr>
              <a:t>B. Les Physiocrates et l’introduction des idées libérales en France (XVIII</a:t>
            </a:r>
            <a:r>
              <a:rPr lang="fr-FR" b="1" baseline="30000" dirty="0">
                <a:latin typeface="Century Gothic" panose="020B0502020202020204" pitchFamily="34" charset="0"/>
              </a:rPr>
              <a:t>ème</a:t>
            </a:r>
            <a:r>
              <a:rPr lang="fr-FR" b="1" dirty="0">
                <a:latin typeface="Century Gothic" panose="020B0502020202020204" pitchFamily="34" charset="0"/>
              </a:rPr>
              <a:t>)</a:t>
            </a:r>
          </a:p>
        </p:txBody>
      </p:sp>
      <p:pic>
        <p:nvPicPr>
          <p:cNvPr id="4" name="Image 3">
            <a:extLst>
              <a:ext uri="{FF2B5EF4-FFF2-40B4-BE49-F238E27FC236}">
                <a16:creationId xmlns:a16="http://schemas.microsoft.com/office/drawing/2014/main" id="{5E5714D3-A289-BE39-8185-B9CACA235AF9}"/>
              </a:ext>
            </a:extLst>
          </p:cNvPr>
          <p:cNvPicPr>
            <a:picLocks noChangeAspect="1"/>
          </p:cNvPicPr>
          <p:nvPr/>
        </p:nvPicPr>
        <p:blipFill>
          <a:blip r:embed="rId2"/>
          <a:stretch>
            <a:fillRect/>
          </a:stretch>
        </p:blipFill>
        <p:spPr>
          <a:xfrm>
            <a:off x="3407709" y="3221691"/>
            <a:ext cx="5376582" cy="3212836"/>
          </a:xfrm>
          <a:prstGeom prst="rect">
            <a:avLst/>
          </a:prstGeom>
        </p:spPr>
      </p:pic>
    </p:spTree>
    <p:extLst>
      <p:ext uri="{BB962C8B-B14F-4D97-AF65-F5344CB8AC3E}">
        <p14:creationId xmlns:p14="http://schemas.microsoft.com/office/powerpoint/2010/main" val="42859947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64072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106419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41964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03611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40861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ce réservé du contenu 4">
            <a:extLst>
              <a:ext uri="{FF2B5EF4-FFF2-40B4-BE49-F238E27FC236}">
                <a16:creationId xmlns:a16="http://schemas.microsoft.com/office/drawing/2014/main" id="{742C4795-5B76-E230-1974-192B31A0E243}"/>
              </a:ext>
            </a:extLst>
          </p:cNvPr>
          <p:cNvPicPr>
            <a:picLocks noChangeAspect="1"/>
          </p:cNvPicPr>
          <p:nvPr/>
        </p:nvPicPr>
        <p:blipFill>
          <a:blip r:embed="rId2"/>
          <a:stretch>
            <a:fillRect/>
          </a:stretch>
        </p:blipFill>
        <p:spPr>
          <a:xfrm>
            <a:off x="3192390" y="1206365"/>
            <a:ext cx="8609864" cy="5044533"/>
          </a:xfrm>
          <a:prstGeom prst="rect">
            <a:avLst/>
          </a:prstGeom>
        </p:spPr>
      </p:pic>
    </p:spTree>
    <p:extLst>
      <p:ext uri="{BB962C8B-B14F-4D97-AF65-F5344CB8AC3E}">
        <p14:creationId xmlns:p14="http://schemas.microsoft.com/office/powerpoint/2010/main" val="33227048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7EF3B-EFAC-E2AB-5B86-A0A7F9474160}"/>
              </a:ext>
            </a:extLst>
          </p:cNvPr>
          <p:cNvSpPr>
            <a:spLocks noGrp="1"/>
          </p:cNvSpPr>
          <p:nvPr>
            <p:ph type="title"/>
          </p:nvPr>
        </p:nvSpPr>
        <p:spPr/>
        <p:txBody>
          <a:bodyPr/>
          <a:lstStyle/>
          <a:p>
            <a:pPr algn="ctr"/>
            <a:r>
              <a:rPr lang="fr-FR" u="sng" dirty="0"/>
              <a:t>TRAVAIL À FAIRE </a:t>
            </a:r>
            <a:br>
              <a:rPr lang="fr-FR" u="sng" dirty="0"/>
            </a:br>
            <a:br>
              <a:rPr lang="fr-FR" u="sng" dirty="0"/>
            </a:br>
            <a:endParaRPr lang="fr-FR" u="sng" dirty="0"/>
          </a:p>
        </p:txBody>
      </p:sp>
      <p:sp>
        <p:nvSpPr>
          <p:cNvPr id="3" name="ZoneTexte 2">
            <a:extLst>
              <a:ext uri="{FF2B5EF4-FFF2-40B4-BE49-F238E27FC236}">
                <a16:creationId xmlns:a16="http://schemas.microsoft.com/office/drawing/2014/main" id="{0CE62DB5-C77D-A56F-CD16-24DAACF054CC}"/>
              </a:ext>
            </a:extLst>
          </p:cNvPr>
          <p:cNvSpPr txBox="1"/>
          <p:nvPr/>
        </p:nvSpPr>
        <p:spPr>
          <a:xfrm>
            <a:off x="798226" y="2704980"/>
            <a:ext cx="10779692" cy="3108543"/>
          </a:xfrm>
          <a:prstGeom prst="rect">
            <a:avLst/>
          </a:prstGeom>
          <a:noFill/>
        </p:spPr>
        <p:txBody>
          <a:bodyPr wrap="square" rtlCol="0">
            <a:spAutoFit/>
          </a:bodyPr>
          <a:lstStyle/>
          <a:p>
            <a:r>
              <a:rPr lang="fr-FR" sz="2800" b="1" u="sng" dirty="0"/>
              <a:t>POUR JEUDI 10/09</a:t>
            </a:r>
          </a:p>
          <a:p>
            <a:r>
              <a:rPr lang="fr-FR" sz="2800" dirty="0"/>
              <a:t>- Lire le II.A. de la synthèse de cours</a:t>
            </a:r>
          </a:p>
          <a:p>
            <a:r>
              <a:rPr lang="fr-FR" sz="2800" dirty="0"/>
              <a:t>- RAPPEL : Lire et analyser le document 1 du dossier documentaire</a:t>
            </a:r>
          </a:p>
          <a:p>
            <a:endParaRPr lang="fr-FR" sz="2800" b="1" u="sng" dirty="0"/>
          </a:p>
          <a:p>
            <a:r>
              <a:rPr lang="fr-FR" sz="2800" b="1" u="sng" dirty="0"/>
              <a:t>POUR Lun 14/09:</a:t>
            </a:r>
          </a:p>
          <a:p>
            <a:r>
              <a:rPr lang="fr-FR" sz="2800" dirty="0"/>
              <a:t>- Relire le Chapitre 3 de J. </a:t>
            </a:r>
            <a:r>
              <a:rPr lang="fr-FR" sz="2800" dirty="0" err="1"/>
              <a:t>Valier</a:t>
            </a:r>
            <a:r>
              <a:rPr lang="fr-FR" sz="2800" dirty="0"/>
              <a:t> (2005)</a:t>
            </a:r>
          </a:p>
        </p:txBody>
      </p:sp>
      <p:pic>
        <p:nvPicPr>
          <p:cNvPr id="6" name="Image 5">
            <a:extLst>
              <a:ext uri="{FF2B5EF4-FFF2-40B4-BE49-F238E27FC236}">
                <a16:creationId xmlns:a16="http://schemas.microsoft.com/office/drawing/2014/main" id="{F72148CF-FD2B-09C5-6A0E-A6BCA57E5213}"/>
              </a:ext>
            </a:extLst>
          </p:cNvPr>
          <p:cNvPicPr>
            <a:picLocks noChangeAspect="1"/>
          </p:cNvPicPr>
          <p:nvPr/>
        </p:nvPicPr>
        <p:blipFill>
          <a:blip r:embed="rId2"/>
          <a:stretch>
            <a:fillRect/>
          </a:stretch>
        </p:blipFill>
        <p:spPr>
          <a:xfrm>
            <a:off x="8666629" y="277907"/>
            <a:ext cx="3276600" cy="2667000"/>
          </a:xfrm>
          <a:prstGeom prst="rect">
            <a:avLst/>
          </a:prstGeom>
        </p:spPr>
      </p:pic>
    </p:spTree>
    <p:extLst>
      <p:ext uri="{BB962C8B-B14F-4D97-AF65-F5344CB8AC3E}">
        <p14:creationId xmlns:p14="http://schemas.microsoft.com/office/powerpoint/2010/main" val="16842378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25B16683-9615-4D66-2FFE-C093F16E06EC}"/>
              </a:ext>
            </a:extLst>
          </p:cNvPr>
          <p:cNvPicPr>
            <a:picLocks noChangeAspect="1"/>
          </p:cNvPicPr>
          <p:nvPr/>
        </p:nvPicPr>
        <p:blipFill>
          <a:blip r:embed="rId2"/>
          <a:stretch>
            <a:fillRect/>
          </a:stretch>
        </p:blipFill>
        <p:spPr>
          <a:xfrm>
            <a:off x="914545" y="276784"/>
            <a:ext cx="10362909" cy="6304431"/>
          </a:xfrm>
          <a:prstGeom prst="rect">
            <a:avLst/>
          </a:prstGeom>
        </p:spPr>
      </p:pic>
      <p:sp>
        <p:nvSpPr>
          <p:cNvPr id="2" name="Titre 1">
            <a:extLst>
              <a:ext uri="{FF2B5EF4-FFF2-40B4-BE49-F238E27FC236}">
                <a16:creationId xmlns:a16="http://schemas.microsoft.com/office/drawing/2014/main" id="{47947F67-8409-C52B-9ED1-41A73CAFC76E}"/>
              </a:ext>
            </a:extLst>
          </p:cNvPr>
          <p:cNvSpPr>
            <a:spLocks noGrp="1"/>
          </p:cNvSpPr>
          <p:nvPr>
            <p:ph type="title"/>
          </p:nvPr>
        </p:nvSpPr>
        <p:spPr>
          <a:xfrm>
            <a:off x="1066800" y="2928594"/>
            <a:ext cx="10058400" cy="1371600"/>
          </a:xfrm>
        </p:spPr>
        <p:txBody>
          <a:bodyPr/>
          <a:lstStyle/>
          <a:p>
            <a:pPr algn="ctr"/>
            <a:r>
              <a:rPr lang="fr-FR" b="1" dirty="0">
                <a:ln>
                  <a:solidFill>
                    <a:schemeClr val="tx1"/>
                  </a:solidFill>
                </a:ln>
                <a:solidFill>
                  <a:schemeClr val="tx2"/>
                </a:solidFill>
              </a:rPr>
              <a:t>II. LES CLASSIQUES</a:t>
            </a:r>
          </a:p>
        </p:txBody>
      </p:sp>
    </p:spTree>
    <p:extLst>
      <p:ext uri="{BB962C8B-B14F-4D97-AF65-F5344CB8AC3E}">
        <p14:creationId xmlns:p14="http://schemas.microsoft.com/office/powerpoint/2010/main" val="26570986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BD25D492-9BA3-927A-A05C-E6FA19BCE729}"/>
              </a:ext>
            </a:extLst>
          </p:cNvPr>
          <p:cNvSpPr txBox="1">
            <a:spLocks/>
          </p:cNvSpPr>
          <p:nvPr/>
        </p:nvSpPr>
        <p:spPr>
          <a:xfrm>
            <a:off x="2311789" y="3054467"/>
            <a:ext cx="10058400" cy="1371600"/>
          </a:xfrm>
          <a:prstGeom prst="rect">
            <a:avLst/>
          </a:prstGeom>
        </p:spPr>
        <p:txBody>
          <a:bodyPr>
            <a:normAutofit/>
          </a:bodyPr>
          <a:lst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a:lstStyle>
          <a:p>
            <a:pPr algn="ctr"/>
            <a:r>
              <a:rPr lang="fr-FR" sz="3200" b="1" dirty="0"/>
              <a:t>LES FAÇONS DE LES POSER OUI !</a:t>
            </a:r>
          </a:p>
          <a:p>
            <a:pPr algn="ctr"/>
            <a:endParaRPr lang="fr-FR" sz="2200" b="1" dirty="0"/>
          </a:p>
          <a:p>
            <a:pPr algn="ctr"/>
            <a:r>
              <a:rPr lang="fr-FR" sz="2200" b="1" dirty="0"/>
              <a:t>LA NOTION D’ÉCONOMIE S’EST TRANSFORMÉE AU FIL DES SIECLES </a:t>
            </a:r>
          </a:p>
        </p:txBody>
      </p:sp>
    </p:spTree>
    <p:extLst>
      <p:ext uri="{BB962C8B-B14F-4D97-AF65-F5344CB8AC3E}">
        <p14:creationId xmlns:p14="http://schemas.microsoft.com/office/powerpoint/2010/main" val="25148717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471E77FA-746E-BB0D-7A98-4F2140EA8A45}"/>
              </a:ext>
            </a:extLst>
          </p:cNvPr>
          <p:cNvSpPr txBox="1"/>
          <p:nvPr/>
        </p:nvSpPr>
        <p:spPr>
          <a:xfrm>
            <a:off x="3282847" y="2474891"/>
            <a:ext cx="8529402" cy="2308324"/>
          </a:xfrm>
          <a:prstGeom prst="rect">
            <a:avLst/>
          </a:prstGeom>
          <a:noFill/>
        </p:spPr>
        <p:txBody>
          <a:bodyPr wrap="square" rtlCol="0">
            <a:spAutoFit/>
          </a:bodyPr>
          <a:lstStyle/>
          <a:p>
            <a:pPr marL="285750" indent="-285750">
              <a:buFont typeface="Wingdings" pitchFamily="2" charset="2"/>
              <a:buChar char="Ø"/>
            </a:pPr>
            <a:r>
              <a:rPr lang="fr-FR" b="1" dirty="0"/>
              <a:t>Jusqu’au XVIII</a:t>
            </a:r>
            <a:r>
              <a:rPr lang="fr-FR" b="1" baseline="30000" dirty="0"/>
              <a:t>ème</a:t>
            </a:r>
            <a:r>
              <a:rPr lang="fr-FR" b="1" baseline="0" dirty="0"/>
              <a:t> siècle, les périodes de prospérité se heurtaient systématiquement à la hausse de la démographie, associée à des périodes de famines, d’épidémie ou de guerres</a:t>
            </a:r>
          </a:p>
          <a:p>
            <a:pPr marL="285750" indent="-285750">
              <a:buFont typeface="Wingdings" pitchFamily="2" charset="2"/>
              <a:buChar char="Ø"/>
            </a:pPr>
            <a:endParaRPr lang="fr-FR" b="1" baseline="0" dirty="0"/>
          </a:p>
          <a:p>
            <a:pPr marL="285750" indent="-285750">
              <a:buFont typeface="Wingdings" pitchFamily="2" charset="2"/>
              <a:buChar char="Ø"/>
            </a:pPr>
            <a:r>
              <a:rPr lang="fr-FR" b="1" baseline="0" dirty="0"/>
              <a:t>La stagnation séculaire semble brutalement prendre fin à partir de la fin du XVIII</a:t>
            </a:r>
            <a:r>
              <a:rPr lang="fr-FR" b="1" baseline="30000" dirty="0"/>
              <a:t>ème</a:t>
            </a:r>
            <a:r>
              <a:rPr lang="fr-FR" b="1" baseline="0" dirty="0"/>
              <a:t> en Grande-Bretagne puis en France  </a:t>
            </a:r>
          </a:p>
          <a:p>
            <a:pPr marL="285750" indent="-285750">
              <a:buFont typeface="Wingdings" pitchFamily="2" charset="2"/>
              <a:buChar char="Ø"/>
            </a:pPr>
            <a:endParaRPr lang="fr-FR" baseline="0" dirty="0"/>
          </a:p>
          <a:p>
            <a:pPr marL="285750" indent="-285750">
              <a:buFont typeface="Wingdings" pitchFamily="2" charset="2"/>
              <a:buChar char="Ø"/>
            </a:pPr>
            <a:endParaRPr lang="fr-FR" dirty="0"/>
          </a:p>
        </p:txBody>
      </p:sp>
    </p:spTree>
    <p:extLst>
      <p:ext uri="{BB962C8B-B14F-4D97-AF65-F5344CB8AC3E}">
        <p14:creationId xmlns:p14="http://schemas.microsoft.com/office/powerpoint/2010/main" val="15918718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EDD4A61C-3526-C91B-DD07-CB562AE848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9720" y="977088"/>
            <a:ext cx="7302982" cy="5270940"/>
          </a:xfrm>
          <a:prstGeom prst="rect">
            <a:avLst/>
          </a:prstGeom>
        </p:spPr>
      </p:pic>
      <p:sp>
        <p:nvSpPr>
          <p:cNvPr id="4" name="ZoneTexte 3">
            <a:extLst>
              <a:ext uri="{FF2B5EF4-FFF2-40B4-BE49-F238E27FC236}">
                <a16:creationId xmlns:a16="http://schemas.microsoft.com/office/drawing/2014/main" id="{B264D3BD-9897-F4F1-75B3-0D86A368FCF2}"/>
              </a:ext>
            </a:extLst>
          </p:cNvPr>
          <p:cNvSpPr txBox="1"/>
          <p:nvPr/>
        </p:nvSpPr>
        <p:spPr>
          <a:xfrm>
            <a:off x="3800007" y="6273442"/>
            <a:ext cx="7321973" cy="400110"/>
          </a:xfrm>
          <a:prstGeom prst="rect">
            <a:avLst/>
          </a:prstGeom>
          <a:noFill/>
        </p:spPr>
        <p:txBody>
          <a:bodyPr wrap="square" rtlCol="0">
            <a:spAutoFit/>
          </a:bodyPr>
          <a:lstStyle/>
          <a:p>
            <a:pPr algn="ctr"/>
            <a:r>
              <a:rPr lang="fr-FR" sz="2000" kern="0" dirty="0">
                <a:effectLst/>
                <a:latin typeface="Calibri" panose="020F0502020204030204" pitchFamily="34" charset="0"/>
                <a:ea typeface="Times New Roman" panose="02020603050405020304" pitchFamily="18" charset="0"/>
              </a:rPr>
              <a:t>La « crosse de hockey » de l’histoire de la croissance dans 5 pays.</a:t>
            </a:r>
            <a:r>
              <a:rPr lang="fr-FR" sz="2000" kern="0" dirty="0">
                <a:effectLst/>
                <a:latin typeface="Times New Roman" panose="02020603050405020304" pitchFamily="18" charset="0"/>
                <a:ea typeface="Times New Roman" panose="02020603050405020304" pitchFamily="18" charset="0"/>
              </a:rPr>
              <a:t> </a:t>
            </a:r>
            <a:endParaRPr lang="fr-FR" sz="2000" dirty="0"/>
          </a:p>
        </p:txBody>
      </p:sp>
    </p:spTree>
    <p:extLst>
      <p:ext uri="{BB962C8B-B14F-4D97-AF65-F5344CB8AC3E}">
        <p14:creationId xmlns:p14="http://schemas.microsoft.com/office/powerpoint/2010/main" val="10000087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48AF2F6E-5209-61B7-DDB5-F4F44B78964B}"/>
              </a:ext>
            </a:extLst>
          </p:cNvPr>
          <p:cNvSpPr txBox="1"/>
          <p:nvPr/>
        </p:nvSpPr>
        <p:spPr>
          <a:xfrm>
            <a:off x="3117955" y="2938073"/>
            <a:ext cx="8319539" cy="1754326"/>
          </a:xfrm>
          <a:prstGeom prst="rect">
            <a:avLst/>
          </a:prstGeom>
          <a:noFill/>
        </p:spPr>
        <p:txBody>
          <a:bodyPr wrap="square" rtlCol="0">
            <a:spAutoFit/>
          </a:bodyPr>
          <a:lstStyle/>
          <a:p>
            <a:pPr marL="285750" indent="-285750">
              <a:buFont typeface="Wingdings" pitchFamily="2" charset="2"/>
              <a:buChar char="Ø"/>
            </a:pPr>
            <a:r>
              <a:rPr lang="fr-FR" b="1" dirty="0"/>
              <a:t>La population britannique quadruple entre 1700 et 1870 (de 6 à 24 millions d’habitants)</a:t>
            </a:r>
          </a:p>
          <a:p>
            <a:endParaRPr lang="fr-FR" b="1" dirty="0"/>
          </a:p>
          <a:p>
            <a:pPr marL="285750" indent="-285750">
              <a:buFont typeface="Wingdings" pitchFamily="2" charset="2"/>
              <a:buChar char="Ø"/>
            </a:pPr>
            <a:r>
              <a:rPr lang="fr-FR" b="1" dirty="0"/>
              <a:t>L’espérance de vie passe de 26 ans à 41 ans entre 1680 et 1850</a:t>
            </a:r>
          </a:p>
          <a:p>
            <a:pPr marL="285750" indent="-285750">
              <a:buFont typeface="Wingdings" pitchFamily="2" charset="2"/>
              <a:buChar char="Ø"/>
            </a:pPr>
            <a:endParaRPr lang="fr-FR" b="1" dirty="0"/>
          </a:p>
          <a:p>
            <a:pPr marL="285750" indent="-285750">
              <a:buFont typeface="Wingdings" pitchFamily="2" charset="2"/>
              <a:buChar char="Ø"/>
            </a:pPr>
            <a:r>
              <a:rPr lang="fr-FR" b="1" dirty="0"/>
              <a:t>La population urbaine passe de 17% en 1700 à plus de 50% en 1850</a:t>
            </a:r>
          </a:p>
        </p:txBody>
      </p:sp>
    </p:spTree>
    <p:extLst>
      <p:ext uri="{BB962C8B-B14F-4D97-AF65-F5344CB8AC3E}">
        <p14:creationId xmlns:p14="http://schemas.microsoft.com/office/powerpoint/2010/main" val="15366207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1338F0-6E7E-B8C5-F9C3-B2E5EB95448F}"/>
              </a:ext>
            </a:extLst>
          </p:cNvPr>
          <p:cNvSpPr>
            <a:spLocks noGrp="1"/>
          </p:cNvSpPr>
          <p:nvPr>
            <p:ph type="title"/>
          </p:nvPr>
        </p:nvSpPr>
        <p:spPr>
          <a:xfrm>
            <a:off x="4218039" y="1761567"/>
            <a:ext cx="7176247" cy="3939986"/>
          </a:xfrm>
        </p:spPr>
        <p:txBody>
          <a:bodyPr/>
          <a:lstStyle/>
          <a:p>
            <a:r>
              <a:rPr lang="fr-FR" b="1" dirty="0"/>
              <a:t>A. Adam Smith –</a:t>
            </a:r>
            <a:br>
              <a:rPr lang="fr-FR" b="1" dirty="0"/>
            </a:br>
            <a:r>
              <a:rPr lang="fr-FR" b="1" dirty="0"/>
              <a:t> </a:t>
            </a:r>
            <a:br>
              <a:rPr lang="fr-FR" b="1" dirty="0"/>
            </a:br>
            <a:r>
              <a:rPr lang="fr-FR" b="1" dirty="0"/>
              <a:t>La division sociale du travail, source de la richesse des nations</a:t>
            </a:r>
          </a:p>
        </p:txBody>
      </p:sp>
      <p:pic>
        <p:nvPicPr>
          <p:cNvPr id="3" name="Image 2">
            <a:extLst>
              <a:ext uri="{FF2B5EF4-FFF2-40B4-BE49-F238E27FC236}">
                <a16:creationId xmlns:a16="http://schemas.microsoft.com/office/drawing/2014/main" id="{856C10B2-CFE4-C641-600E-FA187D08EFC4}"/>
              </a:ext>
            </a:extLst>
          </p:cNvPr>
          <p:cNvPicPr>
            <a:picLocks noChangeAspect="1"/>
          </p:cNvPicPr>
          <p:nvPr/>
        </p:nvPicPr>
        <p:blipFill>
          <a:blip r:embed="rId2">
            <a:alphaModFix amt="43000"/>
          </a:blip>
          <a:stretch>
            <a:fillRect/>
          </a:stretch>
        </p:blipFill>
        <p:spPr>
          <a:xfrm>
            <a:off x="217947" y="233328"/>
            <a:ext cx="4000092" cy="6384762"/>
          </a:xfrm>
          <a:prstGeom prst="rect">
            <a:avLst/>
          </a:prstGeom>
        </p:spPr>
      </p:pic>
    </p:spTree>
    <p:extLst>
      <p:ext uri="{BB962C8B-B14F-4D97-AF65-F5344CB8AC3E}">
        <p14:creationId xmlns:p14="http://schemas.microsoft.com/office/powerpoint/2010/main" val="41721679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0B3E30F-50AF-CF8A-F968-A25EAF9DEDE3}"/>
              </a:ext>
            </a:extLst>
          </p:cNvPr>
          <p:cNvSpPr txBox="1"/>
          <p:nvPr/>
        </p:nvSpPr>
        <p:spPr>
          <a:xfrm>
            <a:off x="3127023" y="3059667"/>
            <a:ext cx="8590844" cy="1754326"/>
          </a:xfrm>
          <a:prstGeom prst="rect">
            <a:avLst/>
          </a:prstGeom>
          <a:noFill/>
        </p:spPr>
        <p:txBody>
          <a:bodyPr wrap="square" rtlCol="0">
            <a:spAutoFit/>
          </a:bodyPr>
          <a:lstStyle/>
          <a:p>
            <a:pPr marL="285750" indent="-285750">
              <a:buFont typeface="Wingdings" pitchFamily="2" charset="2"/>
              <a:buChar char="Ø"/>
            </a:pPr>
            <a:r>
              <a:rPr lang="fr-FR" b="1" dirty="0"/>
              <a:t>A. Smith est d’abord connu comme philosophe des Lumières écossaises (</a:t>
            </a:r>
            <a:r>
              <a:rPr lang="fr-FR" b="1" i="1" dirty="0"/>
              <a:t>La Théorie des sentiments moraux</a:t>
            </a:r>
            <a:r>
              <a:rPr lang="fr-FR" b="1" dirty="0"/>
              <a:t>, 1759)</a:t>
            </a:r>
          </a:p>
          <a:p>
            <a:pPr marL="285750" indent="-285750">
              <a:buFont typeface="Wingdings" pitchFamily="2" charset="2"/>
              <a:buChar char="Ø"/>
            </a:pPr>
            <a:endParaRPr lang="fr-FR" dirty="0"/>
          </a:p>
          <a:p>
            <a:pPr marL="285750" indent="-285750">
              <a:buFont typeface="Wingdings" pitchFamily="2" charset="2"/>
              <a:buChar char="Ø"/>
            </a:pPr>
            <a:r>
              <a:rPr lang="fr-FR" dirty="0"/>
              <a:t>Avec </a:t>
            </a:r>
            <a:r>
              <a:rPr lang="fr-FR" i="1" dirty="0"/>
              <a:t>Recherche sur la nature et les causes de la richesse des nations </a:t>
            </a:r>
            <a:r>
              <a:rPr lang="fr-FR" dirty="0"/>
              <a:t>(1776), il ouvre la voie à l’économie politique </a:t>
            </a:r>
            <a:r>
              <a:rPr lang="fr-FR" dirty="0" err="1"/>
              <a:t>mderne</a:t>
            </a:r>
            <a:endParaRPr lang="fr-FR" dirty="0"/>
          </a:p>
          <a:p>
            <a:pPr marL="285750" indent="-285750">
              <a:buFont typeface="Wingdings" pitchFamily="2" charset="2"/>
              <a:buChar char="Ø"/>
            </a:pPr>
            <a:endParaRPr lang="fr-FR" dirty="0"/>
          </a:p>
        </p:txBody>
      </p:sp>
    </p:spTree>
    <p:extLst>
      <p:ext uri="{BB962C8B-B14F-4D97-AF65-F5344CB8AC3E}">
        <p14:creationId xmlns:p14="http://schemas.microsoft.com/office/powerpoint/2010/main" val="38345035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0B3E30F-50AF-CF8A-F968-A25EAF9DEDE3}"/>
              </a:ext>
            </a:extLst>
          </p:cNvPr>
          <p:cNvSpPr txBox="1"/>
          <p:nvPr/>
        </p:nvSpPr>
        <p:spPr>
          <a:xfrm>
            <a:off x="3127023" y="3059667"/>
            <a:ext cx="8590844" cy="1754326"/>
          </a:xfrm>
          <a:prstGeom prst="rect">
            <a:avLst/>
          </a:prstGeom>
          <a:noFill/>
        </p:spPr>
        <p:txBody>
          <a:bodyPr wrap="square" rtlCol="0">
            <a:spAutoFit/>
          </a:bodyPr>
          <a:lstStyle/>
          <a:p>
            <a:pPr marL="285750" indent="-285750">
              <a:buFont typeface="Wingdings" pitchFamily="2" charset="2"/>
              <a:buChar char="Ø"/>
            </a:pPr>
            <a:r>
              <a:rPr lang="fr-FR" dirty="0"/>
              <a:t>A. Smith est d’abord connu comme philosophe des Lumières écossaises (</a:t>
            </a:r>
            <a:r>
              <a:rPr lang="fr-FR" i="1" dirty="0"/>
              <a:t>La Théorie des sentiments moraux</a:t>
            </a:r>
            <a:r>
              <a:rPr lang="fr-FR" dirty="0"/>
              <a:t>, 1759)</a:t>
            </a:r>
          </a:p>
          <a:p>
            <a:pPr marL="285750" indent="-285750">
              <a:buFont typeface="Wingdings" pitchFamily="2" charset="2"/>
              <a:buChar char="Ø"/>
            </a:pPr>
            <a:endParaRPr lang="fr-FR" dirty="0"/>
          </a:p>
          <a:p>
            <a:pPr marL="285750" indent="-285750">
              <a:buFont typeface="Wingdings" pitchFamily="2" charset="2"/>
              <a:buChar char="Ø"/>
            </a:pPr>
            <a:r>
              <a:rPr lang="fr-FR" b="1" dirty="0"/>
              <a:t>Avec </a:t>
            </a:r>
            <a:r>
              <a:rPr lang="fr-FR" b="1" i="1" dirty="0"/>
              <a:t>Recherche sur la nature et les causes de la richesse des nations </a:t>
            </a:r>
            <a:r>
              <a:rPr lang="fr-FR" b="1" dirty="0"/>
              <a:t>(1776), il ouvre la voie à l’économie politique moderne</a:t>
            </a:r>
          </a:p>
          <a:p>
            <a:pPr marL="285750" indent="-285750">
              <a:buFont typeface="Wingdings" pitchFamily="2" charset="2"/>
              <a:buChar char="Ø"/>
            </a:pPr>
            <a:endParaRPr lang="fr-FR" dirty="0"/>
          </a:p>
        </p:txBody>
      </p:sp>
    </p:spTree>
    <p:extLst>
      <p:ext uri="{BB962C8B-B14F-4D97-AF65-F5344CB8AC3E}">
        <p14:creationId xmlns:p14="http://schemas.microsoft.com/office/powerpoint/2010/main" val="22773622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0B3E30F-50AF-CF8A-F968-A25EAF9DEDE3}"/>
              </a:ext>
            </a:extLst>
          </p:cNvPr>
          <p:cNvSpPr txBox="1"/>
          <p:nvPr/>
        </p:nvSpPr>
        <p:spPr>
          <a:xfrm>
            <a:off x="3100129" y="1378785"/>
            <a:ext cx="8590844" cy="4339650"/>
          </a:xfrm>
          <a:prstGeom prst="rect">
            <a:avLst/>
          </a:prstGeom>
          <a:noFill/>
        </p:spPr>
        <p:txBody>
          <a:bodyPr wrap="square" rtlCol="0">
            <a:spAutoFit/>
          </a:bodyPr>
          <a:lstStyle/>
          <a:p>
            <a:pPr marL="342900" indent="-342900">
              <a:buAutoNum type="alphaLcPeriod"/>
            </a:pPr>
            <a:r>
              <a:rPr lang="fr-FR" b="1" dirty="0"/>
              <a:t>La sympathie au fondement des jugements moraux</a:t>
            </a:r>
          </a:p>
          <a:p>
            <a:endParaRPr lang="fr-FR" b="1" dirty="0"/>
          </a:p>
          <a:p>
            <a:r>
              <a:rPr lang="fr-FR" sz="1600" i="1" dirty="0">
                <a:solidFill>
                  <a:schemeClr val="tx1">
                    <a:alpha val="20000"/>
                  </a:schemeClr>
                </a:solidFill>
                <a:effectLst/>
                <a:latin typeface="Century Gothic" panose="020B0502020202020204" pitchFamily="34" charset="0"/>
                <a:ea typeface="Times New Roman" panose="02020603050405020304" pitchFamily="18" charset="0"/>
              </a:rPr>
              <a:t>«Aussi égoïste que l’homme puisse être supposé, il y a évidemment certains principes dans sa nature qui le conduisent à s’intéresser à la fortune des autres et qui lui rendent nécessaire leur bonheur, quoiqu’il n’en retire rien d’autre que le plaisir de les voir heureux. (...) Que souvent notre chagrin provienne du chagrin des autres est un fait trop manifeste pour exiger des exemples afin de le prouver. » (TSM, partie I, section I, chap. II) </a:t>
            </a:r>
            <a:endParaRPr lang="fr-FR" b="1" dirty="0"/>
          </a:p>
          <a:p>
            <a:pPr marL="342900" indent="-342900">
              <a:buAutoNum type="alphaLcPeriod"/>
            </a:pPr>
            <a:endParaRPr lang="fr-FR" b="1" dirty="0"/>
          </a:p>
          <a:p>
            <a:pPr marL="285750" indent="-285750">
              <a:buFont typeface="Wingdings" pitchFamily="2" charset="2"/>
              <a:buChar char="Ø"/>
            </a:pPr>
            <a:r>
              <a:rPr lang="fr-FR" dirty="0">
                <a:solidFill>
                  <a:schemeClr val="tx1">
                    <a:alpha val="20000"/>
                  </a:schemeClr>
                </a:solidFill>
              </a:rPr>
              <a:t>Dans la </a:t>
            </a:r>
            <a:r>
              <a:rPr lang="fr-FR" i="1" dirty="0">
                <a:solidFill>
                  <a:schemeClr val="tx1">
                    <a:alpha val="20000"/>
                  </a:schemeClr>
                </a:solidFill>
              </a:rPr>
              <a:t>Théorie des sentiments moraux</a:t>
            </a:r>
            <a:r>
              <a:rPr lang="fr-FR" dirty="0">
                <a:solidFill>
                  <a:schemeClr val="tx1">
                    <a:alpha val="20000"/>
                  </a:schemeClr>
                </a:solidFill>
              </a:rPr>
              <a:t> (1759), Smith explique la stabilité sociale par la convergence immédiate des jugements moraux individuels. </a:t>
            </a:r>
          </a:p>
          <a:p>
            <a:pPr marL="285750" indent="-285750">
              <a:buFont typeface="Wingdings" pitchFamily="2" charset="2"/>
              <a:buChar char="Ø"/>
            </a:pPr>
            <a:endParaRPr lang="fr-FR" b="1" dirty="0">
              <a:solidFill>
                <a:schemeClr val="tx1">
                  <a:alpha val="20000"/>
                </a:schemeClr>
              </a:solidFill>
            </a:endParaRPr>
          </a:p>
          <a:p>
            <a:pPr marL="285750" indent="-285750">
              <a:buFont typeface="Wingdings" pitchFamily="2" charset="2"/>
              <a:buChar char="Ø"/>
            </a:pPr>
            <a:r>
              <a:rPr lang="fr-FR" dirty="0">
                <a:solidFill>
                  <a:schemeClr val="tx1">
                    <a:alpha val="20000"/>
                  </a:schemeClr>
                </a:solidFill>
              </a:rPr>
              <a:t>Les jugements moraux reposent sur la sympathie, c’est-à-dire la capacité à faire coïncider ses sentiments avec ceux d’autrui et à évaluer ses propres actions à travers le regard d’un spectateur impartial.</a:t>
            </a:r>
            <a:endParaRPr lang="fr-FR" b="1" dirty="0">
              <a:solidFill>
                <a:schemeClr val="tx1">
                  <a:alpha val="20000"/>
                </a:schemeClr>
              </a:solidFill>
            </a:endParaRPr>
          </a:p>
        </p:txBody>
      </p:sp>
    </p:spTree>
    <p:extLst>
      <p:ext uri="{BB962C8B-B14F-4D97-AF65-F5344CB8AC3E}">
        <p14:creationId xmlns:p14="http://schemas.microsoft.com/office/powerpoint/2010/main" val="10825451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0B3E30F-50AF-CF8A-F968-A25EAF9DEDE3}"/>
              </a:ext>
            </a:extLst>
          </p:cNvPr>
          <p:cNvSpPr txBox="1"/>
          <p:nvPr/>
        </p:nvSpPr>
        <p:spPr>
          <a:xfrm>
            <a:off x="3180811" y="1997839"/>
            <a:ext cx="8590844" cy="2862322"/>
          </a:xfrm>
          <a:prstGeom prst="rect">
            <a:avLst/>
          </a:prstGeom>
          <a:noFill/>
        </p:spPr>
        <p:txBody>
          <a:bodyPr wrap="square" rtlCol="0">
            <a:spAutoFit/>
          </a:bodyPr>
          <a:lstStyle/>
          <a:p>
            <a:pPr marL="342900" indent="-342900">
              <a:buAutoNum type="alphaLcPeriod"/>
            </a:pPr>
            <a:r>
              <a:rPr lang="fr-FR" b="1" dirty="0"/>
              <a:t>La sympathie au fondement des jugements moraux</a:t>
            </a:r>
          </a:p>
          <a:p>
            <a:endParaRPr lang="fr-FR" b="1" dirty="0"/>
          </a:p>
          <a:p>
            <a:endParaRPr lang="fr-FR" b="1" dirty="0"/>
          </a:p>
          <a:p>
            <a:pPr marL="285750" indent="-285750">
              <a:buFont typeface="Wingdings" pitchFamily="2" charset="2"/>
              <a:buChar char="Ø"/>
            </a:pPr>
            <a:r>
              <a:rPr lang="fr-FR" dirty="0">
                <a:solidFill>
                  <a:schemeClr val="tx1">
                    <a:alpha val="20000"/>
                  </a:schemeClr>
                </a:solidFill>
              </a:rPr>
              <a:t>Dans la </a:t>
            </a:r>
            <a:r>
              <a:rPr lang="fr-FR" i="1" dirty="0">
                <a:solidFill>
                  <a:schemeClr val="tx1">
                    <a:alpha val="20000"/>
                  </a:schemeClr>
                </a:solidFill>
              </a:rPr>
              <a:t>Théorie des sentiments moraux</a:t>
            </a:r>
            <a:r>
              <a:rPr lang="fr-FR" dirty="0">
                <a:solidFill>
                  <a:schemeClr val="tx1">
                    <a:alpha val="20000"/>
                  </a:schemeClr>
                </a:solidFill>
              </a:rPr>
              <a:t> (1759), Smith explique la stabilité sociale par la convergence immédiate des jugements moraux individuels. </a:t>
            </a:r>
          </a:p>
          <a:p>
            <a:pPr marL="285750" indent="-285750">
              <a:buFont typeface="Wingdings" pitchFamily="2" charset="2"/>
              <a:buChar char="Ø"/>
            </a:pPr>
            <a:endParaRPr lang="fr-FR" b="1" dirty="0">
              <a:solidFill>
                <a:schemeClr val="tx1">
                  <a:alpha val="20000"/>
                </a:schemeClr>
              </a:solidFill>
            </a:endParaRPr>
          </a:p>
          <a:p>
            <a:pPr marL="285750" indent="-285750">
              <a:buFont typeface="Wingdings" pitchFamily="2" charset="2"/>
              <a:buChar char="Ø"/>
            </a:pPr>
            <a:r>
              <a:rPr lang="fr-FR" dirty="0">
                <a:solidFill>
                  <a:schemeClr val="tx1">
                    <a:alpha val="20000"/>
                  </a:schemeClr>
                </a:solidFill>
              </a:rPr>
              <a:t>Les jugements moraux reposent sur la sympathie, c’est-à-dire la capacité à faire coïncider ses sentiments avec ceux d’autrui et à évaluer ses propres actions à travers le regard d’un spectateur impartial.</a:t>
            </a:r>
            <a:endParaRPr lang="fr-FR" b="1" dirty="0">
              <a:solidFill>
                <a:schemeClr val="tx1">
                  <a:alpha val="20000"/>
                </a:schemeClr>
              </a:solidFill>
            </a:endParaRPr>
          </a:p>
        </p:txBody>
      </p:sp>
    </p:spTree>
    <p:extLst>
      <p:ext uri="{BB962C8B-B14F-4D97-AF65-F5344CB8AC3E}">
        <p14:creationId xmlns:p14="http://schemas.microsoft.com/office/powerpoint/2010/main" val="33510928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0B3E30F-50AF-CF8A-F968-A25EAF9DEDE3}"/>
              </a:ext>
            </a:extLst>
          </p:cNvPr>
          <p:cNvSpPr txBox="1"/>
          <p:nvPr/>
        </p:nvSpPr>
        <p:spPr>
          <a:xfrm>
            <a:off x="3194258" y="1997839"/>
            <a:ext cx="8590844" cy="2862322"/>
          </a:xfrm>
          <a:prstGeom prst="rect">
            <a:avLst/>
          </a:prstGeom>
          <a:noFill/>
        </p:spPr>
        <p:txBody>
          <a:bodyPr wrap="square" rtlCol="0">
            <a:spAutoFit/>
          </a:bodyPr>
          <a:lstStyle/>
          <a:p>
            <a:pPr marL="342900" indent="-342900">
              <a:buAutoNum type="alphaLcPeriod"/>
            </a:pPr>
            <a:r>
              <a:rPr lang="fr-FR" b="1" dirty="0"/>
              <a:t>La sympathie au fondement des jugements moraux</a:t>
            </a:r>
          </a:p>
          <a:p>
            <a:endParaRPr lang="fr-FR" b="1" dirty="0"/>
          </a:p>
          <a:p>
            <a:endParaRPr lang="fr-FR" b="1" dirty="0"/>
          </a:p>
          <a:p>
            <a:pPr marL="285750" indent="-285750">
              <a:buFont typeface="Wingdings" pitchFamily="2" charset="2"/>
              <a:buChar char="Ø"/>
            </a:pPr>
            <a:r>
              <a:rPr lang="fr-FR" b="1" dirty="0"/>
              <a:t>Dans la </a:t>
            </a:r>
            <a:r>
              <a:rPr lang="fr-FR" b="1" i="1" dirty="0"/>
              <a:t>Théorie des sentiments moraux</a:t>
            </a:r>
            <a:r>
              <a:rPr lang="fr-FR" b="1" dirty="0"/>
              <a:t> (1759), Smith explique la stabilité sociale par la convergence immédiate des jugements moraux individuels. </a:t>
            </a:r>
          </a:p>
          <a:p>
            <a:pPr marL="285750" indent="-285750">
              <a:buFont typeface="Wingdings" pitchFamily="2" charset="2"/>
              <a:buChar char="Ø"/>
            </a:pPr>
            <a:endParaRPr lang="fr-FR" b="1" dirty="0">
              <a:solidFill>
                <a:schemeClr val="tx1">
                  <a:alpha val="20000"/>
                </a:schemeClr>
              </a:solidFill>
            </a:endParaRPr>
          </a:p>
          <a:p>
            <a:pPr marL="285750" indent="-285750">
              <a:buFont typeface="Wingdings" pitchFamily="2" charset="2"/>
              <a:buChar char="Ø"/>
            </a:pPr>
            <a:r>
              <a:rPr lang="fr-FR" dirty="0">
                <a:solidFill>
                  <a:schemeClr val="tx1">
                    <a:alpha val="20000"/>
                  </a:schemeClr>
                </a:solidFill>
              </a:rPr>
              <a:t>Les jugements moraux reposent sur la sympathie, c’est-à-dire la capacité à faire coïncider ses sentiments avec ceux d’autrui et à évaluer ses propres actions à travers le regard d’un spectateur impartial.</a:t>
            </a:r>
            <a:endParaRPr lang="fr-FR" b="1" dirty="0">
              <a:solidFill>
                <a:schemeClr val="tx1">
                  <a:alpha val="20000"/>
                </a:schemeClr>
              </a:solidFill>
            </a:endParaRPr>
          </a:p>
        </p:txBody>
      </p:sp>
    </p:spTree>
    <p:extLst>
      <p:ext uri="{BB962C8B-B14F-4D97-AF65-F5344CB8AC3E}">
        <p14:creationId xmlns:p14="http://schemas.microsoft.com/office/powerpoint/2010/main" val="31429220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0B3E30F-50AF-CF8A-F968-A25EAF9DEDE3}"/>
              </a:ext>
            </a:extLst>
          </p:cNvPr>
          <p:cNvSpPr txBox="1"/>
          <p:nvPr/>
        </p:nvSpPr>
        <p:spPr>
          <a:xfrm>
            <a:off x="3221152" y="1997839"/>
            <a:ext cx="8590844" cy="2862322"/>
          </a:xfrm>
          <a:prstGeom prst="rect">
            <a:avLst/>
          </a:prstGeom>
          <a:noFill/>
        </p:spPr>
        <p:txBody>
          <a:bodyPr wrap="square" rtlCol="0">
            <a:spAutoFit/>
          </a:bodyPr>
          <a:lstStyle/>
          <a:p>
            <a:pPr marL="342900" indent="-342900">
              <a:buAutoNum type="alphaLcPeriod"/>
            </a:pPr>
            <a:r>
              <a:rPr lang="fr-FR" b="1" dirty="0"/>
              <a:t>La sympathie au fondement des jugements moraux</a:t>
            </a:r>
          </a:p>
          <a:p>
            <a:endParaRPr lang="fr-FR" b="1" dirty="0"/>
          </a:p>
          <a:p>
            <a:endParaRPr lang="fr-FR" b="1" dirty="0"/>
          </a:p>
          <a:p>
            <a:pPr marL="285750" indent="-285750" algn="just">
              <a:buFont typeface="Wingdings" pitchFamily="2" charset="2"/>
              <a:buChar char="Ø"/>
            </a:pPr>
            <a:r>
              <a:rPr lang="fr-FR" dirty="0">
                <a:solidFill>
                  <a:schemeClr val="tx1">
                    <a:alpha val="20000"/>
                  </a:schemeClr>
                </a:solidFill>
              </a:rPr>
              <a:t>Dans la </a:t>
            </a:r>
            <a:r>
              <a:rPr lang="fr-FR" i="1" dirty="0">
                <a:solidFill>
                  <a:schemeClr val="tx1">
                    <a:alpha val="20000"/>
                  </a:schemeClr>
                </a:solidFill>
              </a:rPr>
              <a:t>Théorie des sentiments moraux</a:t>
            </a:r>
            <a:r>
              <a:rPr lang="fr-FR" dirty="0">
                <a:solidFill>
                  <a:schemeClr val="tx1">
                    <a:alpha val="20000"/>
                  </a:schemeClr>
                </a:solidFill>
              </a:rPr>
              <a:t> (1759), Smith explique la stabilité sociale par la convergence immédiate des jugements moraux individuels. </a:t>
            </a:r>
          </a:p>
          <a:p>
            <a:pPr marL="285750" indent="-285750" algn="just">
              <a:buFont typeface="Wingdings" pitchFamily="2" charset="2"/>
              <a:buChar char="Ø"/>
            </a:pPr>
            <a:endParaRPr lang="fr-FR" b="1" dirty="0">
              <a:solidFill>
                <a:schemeClr val="tx1">
                  <a:alpha val="20000"/>
                </a:schemeClr>
              </a:solidFill>
            </a:endParaRPr>
          </a:p>
          <a:p>
            <a:pPr marL="285750" indent="-285750" algn="just">
              <a:buFont typeface="Wingdings" pitchFamily="2" charset="2"/>
              <a:buChar char="Ø"/>
            </a:pPr>
            <a:r>
              <a:rPr lang="fr-FR" b="1" dirty="0"/>
              <a:t>Les jugements moraux reposent sur la sympathie, c’est-à-dire la capacité à faire coïncider ses sentiments avec ceux d’autrui et à évaluer ses propres actions à travers le regard d’un spectateur impartial.</a:t>
            </a:r>
          </a:p>
        </p:txBody>
      </p:sp>
    </p:spTree>
    <p:extLst>
      <p:ext uri="{BB962C8B-B14F-4D97-AF65-F5344CB8AC3E}">
        <p14:creationId xmlns:p14="http://schemas.microsoft.com/office/powerpoint/2010/main" val="3895555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ED7E292-96C3-491B-5127-93528AAB2C24}"/>
              </a:ext>
            </a:extLst>
          </p:cNvPr>
          <p:cNvPicPr>
            <a:picLocks noChangeAspect="1"/>
          </p:cNvPicPr>
          <p:nvPr/>
        </p:nvPicPr>
        <p:blipFill>
          <a:blip r:embed="rId2"/>
          <a:stretch>
            <a:fillRect/>
          </a:stretch>
        </p:blipFill>
        <p:spPr>
          <a:xfrm>
            <a:off x="3259826" y="291888"/>
            <a:ext cx="1746889" cy="2370780"/>
          </a:xfrm>
          <a:prstGeom prst="rect">
            <a:avLst/>
          </a:prstGeom>
        </p:spPr>
      </p:pic>
      <p:sp>
        <p:nvSpPr>
          <p:cNvPr id="9" name="ZoneTexte 8">
            <a:extLst>
              <a:ext uri="{FF2B5EF4-FFF2-40B4-BE49-F238E27FC236}">
                <a16:creationId xmlns:a16="http://schemas.microsoft.com/office/drawing/2014/main" id="{0C71AB12-8F1E-51E6-FBDB-B34A561C8638}"/>
              </a:ext>
            </a:extLst>
          </p:cNvPr>
          <p:cNvSpPr txBox="1"/>
          <p:nvPr/>
        </p:nvSpPr>
        <p:spPr>
          <a:xfrm>
            <a:off x="5006715" y="291888"/>
            <a:ext cx="2982686" cy="646331"/>
          </a:xfrm>
          <a:prstGeom prst="rect">
            <a:avLst/>
          </a:prstGeom>
          <a:noFill/>
        </p:spPr>
        <p:txBody>
          <a:bodyPr wrap="square" rtlCol="0">
            <a:spAutoFit/>
          </a:bodyPr>
          <a:lstStyle/>
          <a:p>
            <a:r>
              <a:rPr lang="fr-FR" i="1" dirty="0"/>
              <a:t>Qu’est ce qu’un foyer bien géré ? </a:t>
            </a:r>
          </a:p>
        </p:txBody>
      </p:sp>
      <p:sp>
        <p:nvSpPr>
          <p:cNvPr id="16" name="ZoneTexte 15">
            <a:extLst>
              <a:ext uri="{FF2B5EF4-FFF2-40B4-BE49-F238E27FC236}">
                <a16:creationId xmlns:a16="http://schemas.microsoft.com/office/drawing/2014/main" id="{040808CB-366C-F8C7-3F24-45778009367F}"/>
              </a:ext>
            </a:extLst>
          </p:cNvPr>
          <p:cNvSpPr txBox="1"/>
          <p:nvPr/>
        </p:nvSpPr>
        <p:spPr>
          <a:xfrm>
            <a:off x="3259826" y="3092993"/>
            <a:ext cx="8582404" cy="1323439"/>
          </a:xfrm>
          <a:prstGeom prst="rect">
            <a:avLst/>
          </a:prstGeom>
          <a:noFill/>
        </p:spPr>
        <p:txBody>
          <a:bodyPr wrap="square" rtlCol="0">
            <a:spAutoFit/>
          </a:bodyPr>
          <a:lstStyle/>
          <a:p>
            <a:pPr marL="285750" indent="-285750">
              <a:buFont typeface="Arial" panose="020B0604020202020204" pitchFamily="34" charset="0"/>
              <a:buChar char="•"/>
            </a:pPr>
            <a:r>
              <a:rPr lang="fr-FR" sz="2000" dirty="0"/>
              <a:t>Première occurrence à la notion d’économie au IV</a:t>
            </a:r>
            <a:r>
              <a:rPr lang="fr-FR" sz="2000" baseline="30000" dirty="0"/>
              <a:t>ème</a:t>
            </a:r>
            <a:r>
              <a:rPr lang="fr-FR" sz="2000" dirty="0"/>
              <a:t> siècle avant J-C (Xénophon, </a:t>
            </a:r>
            <a:r>
              <a:rPr lang="fr-FR" sz="2000" i="1" dirty="0" err="1"/>
              <a:t>Oikonomicos</a:t>
            </a:r>
            <a:r>
              <a:rPr lang="fr-FR" sz="2000" i="1" dirty="0"/>
              <a:t>,</a:t>
            </a:r>
            <a:r>
              <a:rPr lang="fr-FR" sz="2000" dirty="0"/>
              <a:t> 360-380 av. J-C.)</a:t>
            </a:r>
          </a:p>
          <a:p>
            <a:pPr marL="285750" indent="-285750">
              <a:buFont typeface="Arial" panose="020B0604020202020204" pitchFamily="34" charset="0"/>
              <a:buChar char="•"/>
            </a:pPr>
            <a:endParaRPr lang="fr-FR" sz="2000" dirty="0"/>
          </a:p>
          <a:p>
            <a:pPr marL="285750" indent="-285750">
              <a:buFont typeface="Arial" panose="020B0604020202020204" pitchFamily="34" charset="0"/>
              <a:buChar char="•"/>
            </a:pPr>
            <a:r>
              <a:rPr lang="fr-FR" sz="2000" dirty="0"/>
              <a:t>Jusqu’au Moyen-Âge, elle reste une question d’ordre privé</a:t>
            </a:r>
          </a:p>
        </p:txBody>
      </p:sp>
    </p:spTree>
    <p:extLst>
      <p:ext uri="{BB962C8B-B14F-4D97-AF65-F5344CB8AC3E}">
        <p14:creationId xmlns:p14="http://schemas.microsoft.com/office/powerpoint/2010/main" val="32272734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0B3E30F-50AF-CF8A-F968-A25EAF9DEDE3}"/>
              </a:ext>
            </a:extLst>
          </p:cNvPr>
          <p:cNvSpPr txBox="1"/>
          <p:nvPr/>
        </p:nvSpPr>
        <p:spPr>
          <a:xfrm>
            <a:off x="3113576" y="1720840"/>
            <a:ext cx="8590844" cy="3416320"/>
          </a:xfrm>
          <a:prstGeom prst="rect">
            <a:avLst/>
          </a:prstGeom>
          <a:noFill/>
        </p:spPr>
        <p:txBody>
          <a:bodyPr wrap="square" rtlCol="0">
            <a:spAutoFit/>
          </a:bodyPr>
          <a:lstStyle/>
          <a:p>
            <a:r>
              <a:rPr lang="fr-FR" b="1" dirty="0"/>
              <a:t>b. Une conception matérielle de la prospérité </a:t>
            </a:r>
          </a:p>
          <a:p>
            <a:endParaRPr lang="fr-FR" b="1" dirty="0"/>
          </a:p>
          <a:p>
            <a:pPr marL="285750" indent="-285750">
              <a:buFont typeface="Wingdings" pitchFamily="2" charset="2"/>
              <a:buChar char="Ø"/>
            </a:pPr>
            <a:r>
              <a:rPr lang="fr-FR" b="1" dirty="0"/>
              <a:t>Dans </a:t>
            </a:r>
            <a:r>
              <a:rPr lang="fr-FR" b="1" i="1" dirty="0"/>
              <a:t>La Richesse des nations </a:t>
            </a:r>
            <a:r>
              <a:rPr lang="fr-FR" b="1" dirty="0"/>
              <a:t>(1776), A. Smith considère la richesse comme la capacité des individus à se procurer des « subsistances » à l’opposée de la conception « nominale » des mercantilistes.  </a:t>
            </a:r>
          </a:p>
          <a:p>
            <a:pPr marL="285750" indent="-285750">
              <a:buFont typeface="Wingdings" pitchFamily="2" charset="2"/>
              <a:buChar char="Ø"/>
            </a:pPr>
            <a:endParaRPr lang="fr-FR" dirty="0">
              <a:solidFill>
                <a:schemeClr val="tx1">
                  <a:alpha val="20000"/>
                </a:schemeClr>
              </a:solidFill>
            </a:endParaRPr>
          </a:p>
          <a:p>
            <a:pPr marL="285750" indent="-285750">
              <a:buFont typeface="Wingdings" pitchFamily="2" charset="2"/>
              <a:buChar char="Ø"/>
            </a:pPr>
            <a:r>
              <a:rPr lang="fr-FR" dirty="0">
                <a:solidFill>
                  <a:schemeClr val="tx1">
                    <a:alpha val="20000"/>
                  </a:schemeClr>
                </a:solidFill>
              </a:rPr>
              <a:t>A. Smith raisonne dans le cadre d’une société de classes, aux intérêts parfois antagonistes</a:t>
            </a:r>
          </a:p>
          <a:p>
            <a:pPr marL="285750" indent="-285750">
              <a:buFont typeface="Wingdings" pitchFamily="2" charset="2"/>
              <a:buChar char="Ø"/>
            </a:pPr>
            <a:endParaRPr lang="fr-FR" b="1" dirty="0">
              <a:solidFill>
                <a:schemeClr val="tx1">
                  <a:alpha val="20000"/>
                </a:schemeClr>
              </a:solidFill>
            </a:endParaRPr>
          </a:p>
          <a:p>
            <a:pPr marL="285750" indent="-285750">
              <a:buFont typeface="Wingdings" pitchFamily="2" charset="2"/>
              <a:buChar char="Ø"/>
            </a:pPr>
            <a:r>
              <a:rPr lang="fr-FR" dirty="0">
                <a:solidFill>
                  <a:schemeClr val="tx1">
                    <a:alpha val="20000"/>
                  </a:schemeClr>
                </a:solidFill>
              </a:rPr>
              <a:t>Contre un système favorable au pouvoir et aux capitalistes marchands, il plaide pour le respect de la liberté des individus à poursuivre leur propre intérêt</a:t>
            </a:r>
            <a:endParaRPr lang="fr-FR" b="1" dirty="0">
              <a:solidFill>
                <a:schemeClr val="tx1">
                  <a:alpha val="20000"/>
                </a:schemeClr>
              </a:solidFill>
            </a:endParaRPr>
          </a:p>
        </p:txBody>
      </p:sp>
    </p:spTree>
    <p:extLst>
      <p:ext uri="{BB962C8B-B14F-4D97-AF65-F5344CB8AC3E}">
        <p14:creationId xmlns:p14="http://schemas.microsoft.com/office/powerpoint/2010/main" val="23991685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0B3E30F-50AF-CF8A-F968-A25EAF9DEDE3}"/>
              </a:ext>
            </a:extLst>
          </p:cNvPr>
          <p:cNvSpPr txBox="1"/>
          <p:nvPr/>
        </p:nvSpPr>
        <p:spPr>
          <a:xfrm>
            <a:off x="3113576" y="1720840"/>
            <a:ext cx="8590844" cy="3416320"/>
          </a:xfrm>
          <a:prstGeom prst="rect">
            <a:avLst/>
          </a:prstGeom>
          <a:noFill/>
        </p:spPr>
        <p:txBody>
          <a:bodyPr wrap="square" rtlCol="0">
            <a:spAutoFit/>
          </a:bodyPr>
          <a:lstStyle/>
          <a:p>
            <a:r>
              <a:rPr lang="fr-FR" b="1" dirty="0"/>
              <a:t>b. Une conception matérielle de la prospérité </a:t>
            </a:r>
          </a:p>
          <a:p>
            <a:endParaRPr lang="fr-FR" b="1" dirty="0"/>
          </a:p>
          <a:p>
            <a:pPr marL="285750" indent="-285750">
              <a:buFont typeface="Wingdings" pitchFamily="2" charset="2"/>
              <a:buChar char="Ø"/>
            </a:pPr>
            <a:r>
              <a:rPr lang="fr-FR" dirty="0">
                <a:solidFill>
                  <a:schemeClr val="tx1">
                    <a:alpha val="20000"/>
                  </a:schemeClr>
                </a:solidFill>
              </a:rPr>
              <a:t>Dans </a:t>
            </a:r>
            <a:r>
              <a:rPr lang="fr-FR" i="1" dirty="0">
                <a:solidFill>
                  <a:schemeClr val="tx1">
                    <a:alpha val="20000"/>
                  </a:schemeClr>
                </a:solidFill>
              </a:rPr>
              <a:t>La Richesse des nations </a:t>
            </a:r>
            <a:r>
              <a:rPr lang="fr-FR" dirty="0">
                <a:solidFill>
                  <a:schemeClr val="tx1">
                    <a:alpha val="20000"/>
                  </a:schemeClr>
                </a:solidFill>
              </a:rPr>
              <a:t>(1776), A. Smith considère la richesse comme la capacité des individus à se procurer des « subsistances » à l’opposée de la conception « nominale » des mercantilistes.  </a:t>
            </a:r>
          </a:p>
          <a:p>
            <a:pPr marL="285750" indent="-285750">
              <a:buFont typeface="Wingdings" pitchFamily="2" charset="2"/>
              <a:buChar char="Ø"/>
            </a:pPr>
            <a:endParaRPr lang="fr-FR" dirty="0">
              <a:solidFill>
                <a:schemeClr val="tx1">
                  <a:alpha val="20000"/>
                </a:schemeClr>
              </a:solidFill>
            </a:endParaRPr>
          </a:p>
          <a:p>
            <a:pPr marL="285750" indent="-285750">
              <a:buFont typeface="Wingdings" pitchFamily="2" charset="2"/>
              <a:buChar char="Ø"/>
            </a:pPr>
            <a:r>
              <a:rPr lang="fr-FR" b="1" dirty="0"/>
              <a:t>A. Smith raisonne dans le cadre d’une société de classes, aux intérêts parfois antagonistes</a:t>
            </a:r>
          </a:p>
          <a:p>
            <a:pPr marL="285750" indent="-285750">
              <a:buFont typeface="Wingdings" pitchFamily="2" charset="2"/>
              <a:buChar char="Ø"/>
            </a:pPr>
            <a:endParaRPr lang="fr-FR" b="1" dirty="0">
              <a:solidFill>
                <a:schemeClr val="tx1">
                  <a:alpha val="20000"/>
                </a:schemeClr>
              </a:solidFill>
            </a:endParaRPr>
          </a:p>
          <a:p>
            <a:pPr marL="285750" indent="-285750">
              <a:buFont typeface="Wingdings" pitchFamily="2" charset="2"/>
              <a:buChar char="Ø"/>
            </a:pPr>
            <a:r>
              <a:rPr lang="fr-FR" dirty="0">
                <a:solidFill>
                  <a:schemeClr val="tx1">
                    <a:alpha val="20000"/>
                  </a:schemeClr>
                </a:solidFill>
              </a:rPr>
              <a:t>Contre un système favorable au pouvoir et aux capitalistes marchands, il plaide pour le respect de la liberté des individus à poursuivre leur propre intérêt</a:t>
            </a:r>
            <a:endParaRPr lang="fr-FR" b="1" dirty="0">
              <a:solidFill>
                <a:schemeClr val="tx1">
                  <a:alpha val="20000"/>
                </a:schemeClr>
              </a:solidFill>
            </a:endParaRPr>
          </a:p>
        </p:txBody>
      </p:sp>
    </p:spTree>
    <p:extLst>
      <p:ext uri="{BB962C8B-B14F-4D97-AF65-F5344CB8AC3E}">
        <p14:creationId xmlns:p14="http://schemas.microsoft.com/office/powerpoint/2010/main" val="2931463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0B3E30F-50AF-CF8A-F968-A25EAF9DEDE3}"/>
              </a:ext>
            </a:extLst>
          </p:cNvPr>
          <p:cNvSpPr txBox="1"/>
          <p:nvPr/>
        </p:nvSpPr>
        <p:spPr>
          <a:xfrm>
            <a:off x="3113576" y="1720840"/>
            <a:ext cx="8590844" cy="3416320"/>
          </a:xfrm>
          <a:prstGeom prst="rect">
            <a:avLst/>
          </a:prstGeom>
          <a:noFill/>
        </p:spPr>
        <p:txBody>
          <a:bodyPr wrap="square" rtlCol="0">
            <a:spAutoFit/>
          </a:bodyPr>
          <a:lstStyle/>
          <a:p>
            <a:r>
              <a:rPr lang="fr-FR" b="1" dirty="0"/>
              <a:t>b. Une conception matérielle de la prospérité </a:t>
            </a:r>
          </a:p>
          <a:p>
            <a:endParaRPr lang="fr-FR" b="1" dirty="0"/>
          </a:p>
          <a:p>
            <a:pPr marL="285750" indent="-285750">
              <a:buFont typeface="Wingdings" pitchFamily="2" charset="2"/>
              <a:buChar char="Ø"/>
            </a:pPr>
            <a:r>
              <a:rPr lang="fr-FR" dirty="0">
                <a:solidFill>
                  <a:schemeClr val="tx1">
                    <a:alpha val="20000"/>
                  </a:schemeClr>
                </a:solidFill>
              </a:rPr>
              <a:t>Dans </a:t>
            </a:r>
            <a:r>
              <a:rPr lang="fr-FR" i="1" dirty="0">
                <a:solidFill>
                  <a:schemeClr val="tx1">
                    <a:alpha val="20000"/>
                  </a:schemeClr>
                </a:solidFill>
              </a:rPr>
              <a:t>La Richesse des nations </a:t>
            </a:r>
            <a:r>
              <a:rPr lang="fr-FR" dirty="0">
                <a:solidFill>
                  <a:schemeClr val="tx1">
                    <a:alpha val="20000"/>
                  </a:schemeClr>
                </a:solidFill>
              </a:rPr>
              <a:t>(1776), A. Smith considère la richesse comme la capacité des individus à se procurer des « subsistances » à l’opposée de la conception « nominale » des mercantilistes.  </a:t>
            </a:r>
          </a:p>
          <a:p>
            <a:pPr marL="285750" indent="-285750">
              <a:buFont typeface="Wingdings" pitchFamily="2" charset="2"/>
              <a:buChar char="Ø"/>
            </a:pPr>
            <a:endParaRPr lang="fr-FR" dirty="0">
              <a:solidFill>
                <a:schemeClr val="tx1">
                  <a:alpha val="20000"/>
                </a:schemeClr>
              </a:solidFill>
            </a:endParaRPr>
          </a:p>
          <a:p>
            <a:pPr marL="285750" indent="-285750">
              <a:buFont typeface="Wingdings" pitchFamily="2" charset="2"/>
              <a:buChar char="Ø"/>
            </a:pPr>
            <a:r>
              <a:rPr lang="fr-FR" dirty="0">
                <a:solidFill>
                  <a:schemeClr val="tx1">
                    <a:alpha val="20000"/>
                  </a:schemeClr>
                </a:solidFill>
              </a:rPr>
              <a:t>A. Smith raisonne dans le cadre d’une société de classes, aux intérêts parfois antagonistes</a:t>
            </a:r>
          </a:p>
          <a:p>
            <a:pPr marL="285750" indent="-285750">
              <a:buFont typeface="Wingdings" pitchFamily="2" charset="2"/>
              <a:buChar char="Ø"/>
            </a:pPr>
            <a:endParaRPr lang="fr-FR" b="1" dirty="0">
              <a:solidFill>
                <a:schemeClr val="tx1">
                  <a:alpha val="20000"/>
                </a:schemeClr>
              </a:solidFill>
            </a:endParaRPr>
          </a:p>
          <a:p>
            <a:pPr marL="285750" indent="-285750">
              <a:buFont typeface="Wingdings" pitchFamily="2" charset="2"/>
              <a:buChar char="Ø"/>
            </a:pPr>
            <a:r>
              <a:rPr lang="fr-FR" b="1" dirty="0"/>
              <a:t>Contre un système favorable au pouvoir et aux capitalistes marchands, il plaide pour le respect de la liberté des individus à poursuivre leur propre intérêt</a:t>
            </a:r>
          </a:p>
        </p:txBody>
      </p:sp>
    </p:spTree>
    <p:extLst>
      <p:ext uri="{BB962C8B-B14F-4D97-AF65-F5344CB8AC3E}">
        <p14:creationId xmlns:p14="http://schemas.microsoft.com/office/powerpoint/2010/main" val="18652375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2727D6F-A683-8E8D-AC7A-103F850338AB}"/>
              </a:ext>
            </a:extLst>
          </p:cNvPr>
          <p:cNvSpPr txBox="1"/>
          <p:nvPr/>
        </p:nvSpPr>
        <p:spPr>
          <a:xfrm>
            <a:off x="3281081" y="3105834"/>
            <a:ext cx="8216153" cy="1477328"/>
          </a:xfrm>
          <a:prstGeom prst="rect">
            <a:avLst/>
          </a:prstGeom>
          <a:noFill/>
        </p:spPr>
        <p:txBody>
          <a:bodyPr wrap="square" rtlCol="0">
            <a:spAutoFit/>
          </a:bodyPr>
          <a:lstStyle/>
          <a:p>
            <a:pPr marL="285750" indent="-285750">
              <a:buFont typeface="Wingdings" pitchFamily="2" charset="2"/>
              <a:buChar char="Ø"/>
            </a:pPr>
            <a:r>
              <a:rPr lang="fr-FR" b="1" dirty="0"/>
              <a:t>A. Smith part d’un paradoxe : la société moderne est à la fois plus riche et plus oisive que les sociétés primitives </a:t>
            </a:r>
          </a:p>
          <a:p>
            <a:pPr marL="285750" indent="-285750">
              <a:buFont typeface="Wingdings" pitchFamily="2" charset="2"/>
              <a:buChar char="Ø"/>
            </a:pPr>
            <a:endParaRPr lang="fr-FR" b="1" dirty="0"/>
          </a:p>
          <a:p>
            <a:pPr marL="285750" indent="-285750">
              <a:buFont typeface="Wingdings" pitchFamily="2" charset="2"/>
              <a:buChar char="Ø"/>
            </a:pPr>
            <a:r>
              <a:rPr lang="fr-FR" b="1" dirty="0"/>
              <a:t>Il attribue ce progrès à un phénomène nouveau : « la division du travail »</a:t>
            </a:r>
          </a:p>
        </p:txBody>
      </p:sp>
    </p:spTree>
    <p:extLst>
      <p:ext uri="{BB962C8B-B14F-4D97-AF65-F5344CB8AC3E}">
        <p14:creationId xmlns:p14="http://schemas.microsoft.com/office/powerpoint/2010/main" val="41588725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E8B1801C-C26A-CE29-4822-B5138DA75385}"/>
              </a:ext>
            </a:extLst>
          </p:cNvPr>
          <p:cNvPicPr>
            <a:picLocks noChangeAspect="1"/>
          </p:cNvPicPr>
          <p:nvPr/>
        </p:nvPicPr>
        <p:blipFill>
          <a:blip r:embed="rId2"/>
          <a:stretch>
            <a:fillRect/>
          </a:stretch>
        </p:blipFill>
        <p:spPr>
          <a:xfrm>
            <a:off x="7167283" y="2110371"/>
            <a:ext cx="4764741" cy="3658417"/>
          </a:xfrm>
          <a:prstGeom prst="rect">
            <a:avLst/>
          </a:prstGeom>
        </p:spPr>
      </p:pic>
      <p:sp>
        <p:nvSpPr>
          <p:cNvPr id="2" name="ZoneTexte 1">
            <a:extLst>
              <a:ext uri="{FF2B5EF4-FFF2-40B4-BE49-F238E27FC236}">
                <a16:creationId xmlns:a16="http://schemas.microsoft.com/office/drawing/2014/main" id="{0E9D03B6-C918-0534-6410-08CE15B78CC5}"/>
              </a:ext>
            </a:extLst>
          </p:cNvPr>
          <p:cNvSpPr txBox="1"/>
          <p:nvPr/>
        </p:nvSpPr>
        <p:spPr>
          <a:xfrm>
            <a:off x="3336671" y="1560260"/>
            <a:ext cx="3830612" cy="3970318"/>
          </a:xfrm>
          <a:prstGeom prst="rect">
            <a:avLst/>
          </a:prstGeom>
          <a:noFill/>
        </p:spPr>
        <p:txBody>
          <a:bodyPr wrap="square" rtlCol="0">
            <a:spAutoFit/>
          </a:bodyPr>
          <a:lstStyle/>
          <a:p>
            <a:pPr marL="342900" indent="-342900">
              <a:buAutoNum type="alphaLcPeriod"/>
            </a:pPr>
            <a:r>
              <a:rPr lang="fr-FR" b="1" i="1" dirty="0">
                <a:effectLst/>
                <a:latin typeface="Century Gothic" panose="020B0502020202020204" pitchFamily="34" charset="0"/>
                <a:ea typeface="Times New Roman" panose="02020603050405020304" pitchFamily="18" charset="0"/>
              </a:rPr>
              <a:t>De la division technique à la division sociale du travail</a:t>
            </a:r>
          </a:p>
          <a:p>
            <a:pPr marL="342900" indent="-342900">
              <a:buAutoNum type="alphaLcPeriod"/>
            </a:pPr>
            <a:endParaRPr lang="fr-FR" b="1" i="1" dirty="0">
              <a:latin typeface="Century Gothic" panose="020B0502020202020204" pitchFamily="34" charset="0"/>
              <a:ea typeface="Times New Roman" panose="02020603050405020304" pitchFamily="18" charset="0"/>
            </a:endParaRPr>
          </a:p>
          <a:p>
            <a:pPr marL="285750" indent="-285750">
              <a:buFont typeface="Wingdings" pitchFamily="2" charset="2"/>
              <a:buChar char="Ø"/>
            </a:pPr>
            <a:r>
              <a:rPr lang="fr-FR" b="1" i="1" dirty="0">
                <a:effectLst/>
                <a:latin typeface="Century Gothic" panose="020B0502020202020204" pitchFamily="34" charset="0"/>
                <a:ea typeface="Times New Roman" panose="02020603050405020304" pitchFamily="18" charset="0"/>
              </a:rPr>
              <a:t>À l’échelle d’une manufacture, la spécialisation des tâches augmente la « puissance productive »  </a:t>
            </a:r>
          </a:p>
          <a:p>
            <a:pPr marL="285750" indent="-285750">
              <a:buFont typeface="Wingdings" pitchFamily="2" charset="2"/>
              <a:buChar char="Ø"/>
            </a:pPr>
            <a:endParaRPr lang="fr-FR" b="1" i="1" dirty="0">
              <a:latin typeface="Century Gothic" panose="020B0502020202020204" pitchFamily="34" charset="0"/>
              <a:ea typeface="Times New Roman" panose="02020603050405020304" pitchFamily="18" charset="0"/>
            </a:endParaRPr>
          </a:p>
          <a:p>
            <a:pPr marL="285750" indent="-285750">
              <a:buFont typeface="Wingdings" pitchFamily="2" charset="2"/>
              <a:buChar char="Ø"/>
            </a:pPr>
            <a:r>
              <a:rPr lang="fr-FR" i="1" dirty="0">
                <a:solidFill>
                  <a:schemeClr val="tx1">
                    <a:alpha val="20000"/>
                  </a:schemeClr>
                </a:solidFill>
                <a:effectLst/>
                <a:latin typeface="Century Gothic" panose="020B0502020202020204" pitchFamily="34" charset="0"/>
                <a:ea typeface="Times New Roman" panose="02020603050405020304" pitchFamily="18" charset="0"/>
              </a:rPr>
              <a:t>À l’échelle d’une nation, la spécialisation par « métier » permet d’accroître le niveau de richesse grâce à la « division sociale du travail »</a:t>
            </a:r>
            <a:endParaRPr lang="fr-FR" dirty="0">
              <a:solidFill>
                <a:schemeClr val="tx1">
                  <a:alpha val="20000"/>
                </a:schemeClr>
              </a:solidFill>
              <a:effectLst/>
              <a:latin typeface="Century Gothic" panose="020B0502020202020204" pitchFamily="34" charset="0"/>
              <a:ea typeface="Times New Roman" panose="02020603050405020304" pitchFamily="18" charset="0"/>
            </a:endParaRPr>
          </a:p>
          <a:p>
            <a:endParaRPr lang="fr-FR" dirty="0"/>
          </a:p>
        </p:txBody>
      </p:sp>
    </p:spTree>
    <p:extLst>
      <p:ext uri="{BB962C8B-B14F-4D97-AF65-F5344CB8AC3E}">
        <p14:creationId xmlns:p14="http://schemas.microsoft.com/office/powerpoint/2010/main" val="22324888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Les petits métiers de Paris, image d">
            <a:extLst>
              <a:ext uri="{FF2B5EF4-FFF2-40B4-BE49-F238E27FC236}">
                <a16:creationId xmlns:a16="http://schemas.microsoft.com/office/drawing/2014/main" id="{7E432F1A-C4A1-49BA-48D5-C10067DA8D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5506" y="936319"/>
            <a:ext cx="4226859" cy="5558610"/>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0E9D03B6-C918-0534-6410-08CE15B78CC5}"/>
              </a:ext>
            </a:extLst>
          </p:cNvPr>
          <p:cNvSpPr txBox="1"/>
          <p:nvPr/>
        </p:nvSpPr>
        <p:spPr>
          <a:xfrm>
            <a:off x="3336671" y="1560260"/>
            <a:ext cx="3830612" cy="3970318"/>
          </a:xfrm>
          <a:prstGeom prst="rect">
            <a:avLst/>
          </a:prstGeom>
          <a:noFill/>
        </p:spPr>
        <p:txBody>
          <a:bodyPr wrap="square" rtlCol="0">
            <a:spAutoFit/>
          </a:bodyPr>
          <a:lstStyle/>
          <a:p>
            <a:pPr marL="342900" indent="-342900">
              <a:buAutoNum type="alphaLcPeriod"/>
            </a:pPr>
            <a:r>
              <a:rPr lang="fr-FR" b="1" i="1" dirty="0">
                <a:effectLst/>
                <a:latin typeface="Century Gothic" panose="020B0502020202020204" pitchFamily="34" charset="0"/>
                <a:ea typeface="Times New Roman" panose="02020603050405020304" pitchFamily="18" charset="0"/>
              </a:rPr>
              <a:t>De la division technique à la division sociale du travail</a:t>
            </a:r>
          </a:p>
          <a:p>
            <a:pPr marL="342900" indent="-342900">
              <a:buAutoNum type="alphaLcPeriod"/>
            </a:pPr>
            <a:endParaRPr lang="fr-FR" b="1" i="1" dirty="0">
              <a:latin typeface="Century Gothic" panose="020B0502020202020204" pitchFamily="34" charset="0"/>
              <a:ea typeface="Times New Roman" panose="02020603050405020304" pitchFamily="18" charset="0"/>
            </a:endParaRPr>
          </a:p>
          <a:p>
            <a:pPr marL="285750" indent="-285750">
              <a:buFont typeface="Wingdings" pitchFamily="2" charset="2"/>
              <a:buChar char="Ø"/>
            </a:pPr>
            <a:r>
              <a:rPr lang="fr-FR" i="1" dirty="0">
                <a:solidFill>
                  <a:schemeClr val="tx1">
                    <a:alpha val="20000"/>
                  </a:schemeClr>
                </a:solidFill>
                <a:effectLst/>
                <a:latin typeface="Century Gothic" panose="020B0502020202020204" pitchFamily="34" charset="0"/>
                <a:ea typeface="Times New Roman" panose="02020603050405020304" pitchFamily="18" charset="0"/>
              </a:rPr>
              <a:t>À l’échelle d’une manufacture, la spécialisation des tâches augmente la « puissance productive »  </a:t>
            </a:r>
          </a:p>
          <a:p>
            <a:pPr marL="285750" indent="-285750">
              <a:buFont typeface="Wingdings" pitchFamily="2" charset="2"/>
              <a:buChar char="Ø"/>
            </a:pPr>
            <a:endParaRPr lang="fr-FR" b="1" i="1" dirty="0">
              <a:latin typeface="Century Gothic" panose="020B0502020202020204" pitchFamily="34" charset="0"/>
              <a:ea typeface="Times New Roman" panose="02020603050405020304" pitchFamily="18" charset="0"/>
            </a:endParaRPr>
          </a:p>
          <a:p>
            <a:pPr marL="285750" indent="-285750">
              <a:buFont typeface="Wingdings" pitchFamily="2" charset="2"/>
              <a:buChar char="Ø"/>
            </a:pPr>
            <a:r>
              <a:rPr lang="fr-FR" b="1" i="1" dirty="0">
                <a:effectLst/>
                <a:latin typeface="Century Gothic" panose="020B0502020202020204" pitchFamily="34" charset="0"/>
                <a:ea typeface="Times New Roman" panose="02020603050405020304" pitchFamily="18" charset="0"/>
              </a:rPr>
              <a:t>À l’échelle d’une nation, la spécialisation par « métier » permet d’accroître le niveau de richesse grâce à la « division sociale du travail »</a:t>
            </a:r>
            <a:endParaRPr lang="fr-FR" b="1" dirty="0">
              <a:effectLst/>
              <a:latin typeface="Century Gothic" panose="020B0502020202020204" pitchFamily="34" charset="0"/>
              <a:ea typeface="Times New Roman" panose="02020603050405020304" pitchFamily="18" charset="0"/>
            </a:endParaRPr>
          </a:p>
          <a:p>
            <a:endParaRPr lang="fr-FR" dirty="0"/>
          </a:p>
        </p:txBody>
      </p:sp>
    </p:spTree>
    <p:extLst>
      <p:ext uri="{BB962C8B-B14F-4D97-AF65-F5344CB8AC3E}">
        <p14:creationId xmlns:p14="http://schemas.microsoft.com/office/powerpoint/2010/main" val="35559908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E9D03B6-C918-0534-6410-08CE15B78CC5}"/>
              </a:ext>
            </a:extLst>
          </p:cNvPr>
          <p:cNvSpPr txBox="1"/>
          <p:nvPr/>
        </p:nvSpPr>
        <p:spPr>
          <a:xfrm>
            <a:off x="3336670" y="1560260"/>
            <a:ext cx="7918517" cy="3693319"/>
          </a:xfrm>
          <a:prstGeom prst="rect">
            <a:avLst/>
          </a:prstGeom>
          <a:noFill/>
        </p:spPr>
        <p:txBody>
          <a:bodyPr wrap="square" rtlCol="0">
            <a:spAutoFit/>
          </a:bodyPr>
          <a:lstStyle/>
          <a:p>
            <a:pPr lvl="0" algn="just"/>
            <a:r>
              <a:rPr lang="fr-FR" sz="1800" b="1" i="1" dirty="0">
                <a:solidFill>
                  <a:srgbClr val="000000"/>
                </a:solidFill>
                <a:effectLst/>
                <a:latin typeface="Century Gothic" panose="020B0502020202020204" pitchFamily="34" charset="0"/>
                <a:ea typeface="Times New Roman" panose="02020603050405020304" pitchFamily="18" charset="0"/>
              </a:rPr>
              <a:t>b. Le « penchant pour l’échange » à l’origine de la division sociale du travail et de la prospérité économique. </a:t>
            </a:r>
            <a:endParaRPr lang="fr-FR" sz="1800" b="1" dirty="0">
              <a:effectLst/>
              <a:latin typeface="Century Gothic" panose="020B0502020202020204" pitchFamily="34" charset="0"/>
              <a:ea typeface="Times New Roman" panose="02020603050405020304" pitchFamily="18" charset="0"/>
            </a:endParaRPr>
          </a:p>
          <a:p>
            <a:endParaRPr lang="fr-FR" b="1" i="1" dirty="0">
              <a:latin typeface="Century Gothic" panose="020B0502020202020204" pitchFamily="34" charset="0"/>
              <a:ea typeface="Times New Roman" panose="02020603050405020304" pitchFamily="18" charset="0"/>
            </a:endParaRPr>
          </a:p>
          <a:p>
            <a:pPr marL="285750" indent="-285750">
              <a:buFont typeface="Wingdings" pitchFamily="2" charset="2"/>
              <a:buChar char="Ø"/>
            </a:pPr>
            <a:r>
              <a:rPr lang="fr-FR" b="1" i="1" dirty="0">
                <a:effectLst/>
                <a:latin typeface="Century Gothic" panose="020B0502020202020204" pitchFamily="34" charset="0"/>
                <a:ea typeface="Times New Roman" panose="02020603050405020304" pitchFamily="18" charset="0"/>
              </a:rPr>
              <a:t>L’origine de la division sociale du travail n’est ni concertée, ni centralisée</a:t>
            </a:r>
          </a:p>
          <a:p>
            <a:pPr marL="285750" indent="-285750">
              <a:buFont typeface="Wingdings" pitchFamily="2" charset="2"/>
              <a:buChar char="Ø"/>
            </a:pPr>
            <a:endParaRPr lang="fr-FR" i="1" dirty="0">
              <a:solidFill>
                <a:schemeClr val="tx1">
                  <a:alpha val="20000"/>
                </a:schemeClr>
              </a:solidFill>
              <a:latin typeface="Century Gothic" panose="020B0502020202020204" pitchFamily="34" charset="0"/>
              <a:ea typeface="Times New Roman" panose="02020603050405020304" pitchFamily="18" charset="0"/>
            </a:endParaRPr>
          </a:p>
          <a:p>
            <a:pPr marL="285750" indent="-285750">
              <a:buFont typeface="Wingdings" pitchFamily="2" charset="2"/>
              <a:buChar char="Ø"/>
            </a:pPr>
            <a:r>
              <a:rPr lang="fr-FR" i="1" dirty="0">
                <a:solidFill>
                  <a:schemeClr val="tx1">
                    <a:alpha val="20000"/>
                  </a:schemeClr>
                </a:solidFill>
                <a:effectLst/>
                <a:latin typeface="Century Gothic" panose="020B0502020202020204" pitchFamily="34" charset="0"/>
                <a:ea typeface="Times New Roman" panose="02020603050405020304" pitchFamily="18" charset="0"/>
              </a:rPr>
              <a:t>C’est le « penchant pour l’échange » qui pousse naturellement les hommes à produire de quoi satisfaire les besoins d’autrui </a:t>
            </a:r>
          </a:p>
          <a:p>
            <a:pPr marL="285750" indent="-285750">
              <a:buFont typeface="Wingdings" pitchFamily="2" charset="2"/>
              <a:buChar char="Ø"/>
            </a:pPr>
            <a:endParaRPr lang="fr-FR" i="1" dirty="0">
              <a:solidFill>
                <a:schemeClr val="tx1">
                  <a:alpha val="20000"/>
                </a:schemeClr>
              </a:solidFill>
              <a:latin typeface="Century Gothic" panose="020B0502020202020204" pitchFamily="34" charset="0"/>
              <a:ea typeface="Times New Roman" panose="02020603050405020304" pitchFamily="18" charset="0"/>
            </a:endParaRPr>
          </a:p>
          <a:p>
            <a:pPr marL="285750" indent="-285750">
              <a:buFont typeface="Wingdings" pitchFamily="2" charset="2"/>
              <a:buChar char="Ø"/>
            </a:pPr>
            <a:r>
              <a:rPr lang="fr-FR" i="1" dirty="0">
                <a:solidFill>
                  <a:schemeClr val="tx1">
                    <a:alpha val="20000"/>
                  </a:schemeClr>
                </a:solidFill>
                <a:effectLst/>
                <a:latin typeface="Century Gothic" panose="020B0502020202020204" pitchFamily="34" charset="0"/>
                <a:ea typeface="Times New Roman" panose="02020603050405020304" pitchFamily="18" charset="0"/>
              </a:rPr>
              <a:t>Une accumulation primitive du capital est nécessaire pour que le principe de spécialisation se déploie pleinement</a:t>
            </a:r>
          </a:p>
          <a:p>
            <a:pPr marL="285750" indent="-285750">
              <a:buFont typeface="Wingdings" pitchFamily="2" charset="2"/>
              <a:buChar char="Ø"/>
            </a:pPr>
            <a:endParaRPr lang="fr-FR" b="1" i="1" dirty="0">
              <a:latin typeface="Century Gothic" panose="020B0502020202020204" pitchFamily="34" charset="0"/>
              <a:ea typeface="Times New Roman" panose="02020603050405020304" pitchFamily="18" charset="0"/>
            </a:endParaRPr>
          </a:p>
          <a:p>
            <a:endParaRPr lang="fr-FR" dirty="0"/>
          </a:p>
        </p:txBody>
      </p:sp>
    </p:spTree>
    <p:extLst>
      <p:ext uri="{BB962C8B-B14F-4D97-AF65-F5344CB8AC3E}">
        <p14:creationId xmlns:p14="http://schemas.microsoft.com/office/powerpoint/2010/main" val="6594684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E9D03B6-C918-0534-6410-08CE15B78CC5}"/>
              </a:ext>
            </a:extLst>
          </p:cNvPr>
          <p:cNvSpPr txBox="1"/>
          <p:nvPr/>
        </p:nvSpPr>
        <p:spPr>
          <a:xfrm>
            <a:off x="3336670" y="1560260"/>
            <a:ext cx="7918517" cy="3693319"/>
          </a:xfrm>
          <a:prstGeom prst="rect">
            <a:avLst/>
          </a:prstGeom>
          <a:noFill/>
        </p:spPr>
        <p:txBody>
          <a:bodyPr wrap="square" rtlCol="0">
            <a:spAutoFit/>
          </a:bodyPr>
          <a:lstStyle/>
          <a:p>
            <a:pPr lvl="0" algn="just"/>
            <a:r>
              <a:rPr lang="fr-FR" sz="1800" b="1" i="1" dirty="0">
                <a:solidFill>
                  <a:srgbClr val="000000"/>
                </a:solidFill>
                <a:effectLst/>
                <a:latin typeface="Century Gothic" panose="020B0502020202020204" pitchFamily="34" charset="0"/>
                <a:ea typeface="Times New Roman" panose="02020603050405020304" pitchFamily="18" charset="0"/>
              </a:rPr>
              <a:t>b. Le « penchant pour l’échange » à l’origine de la division sociale du travail et de la prospérité économique. </a:t>
            </a:r>
            <a:endParaRPr lang="fr-FR" sz="1800" b="1" dirty="0">
              <a:effectLst/>
              <a:latin typeface="Century Gothic" panose="020B0502020202020204" pitchFamily="34" charset="0"/>
              <a:ea typeface="Times New Roman" panose="02020603050405020304" pitchFamily="18" charset="0"/>
            </a:endParaRPr>
          </a:p>
          <a:p>
            <a:endParaRPr lang="fr-FR" b="1" i="1" dirty="0">
              <a:latin typeface="Century Gothic" panose="020B0502020202020204" pitchFamily="34" charset="0"/>
              <a:ea typeface="Times New Roman" panose="02020603050405020304" pitchFamily="18" charset="0"/>
            </a:endParaRPr>
          </a:p>
          <a:p>
            <a:pPr marL="285750" indent="-285750">
              <a:buFont typeface="Wingdings" pitchFamily="2" charset="2"/>
              <a:buChar char="Ø"/>
            </a:pPr>
            <a:r>
              <a:rPr lang="fr-FR" i="1" dirty="0">
                <a:solidFill>
                  <a:schemeClr val="tx1">
                    <a:alpha val="20000"/>
                  </a:schemeClr>
                </a:solidFill>
                <a:effectLst/>
                <a:latin typeface="Century Gothic" panose="020B0502020202020204" pitchFamily="34" charset="0"/>
                <a:ea typeface="Times New Roman" panose="02020603050405020304" pitchFamily="18" charset="0"/>
              </a:rPr>
              <a:t>L’origine de la division sociale du travail n’est ni planifiée, ni centralisée</a:t>
            </a:r>
          </a:p>
          <a:p>
            <a:pPr marL="285750" indent="-285750">
              <a:buFont typeface="Wingdings" pitchFamily="2" charset="2"/>
              <a:buChar char="Ø"/>
            </a:pPr>
            <a:endParaRPr lang="fr-FR" i="1" dirty="0">
              <a:solidFill>
                <a:schemeClr val="tx1">
                  <a:alpha val="20000"/>
                </a:schemeClr>
              </a:solidFill>
              <a:latin typeface="Century Gothic" panose="020B0502020202020204" pitchFamily="34" charset="0"/>
              <a:ea typeface="Times New Roman" panose="02020603050405020304" pitchFamily="18" charset="0"/>
            </a:endParaRPr>
          </a:p>
          <a:p>
            <a:pPr marL="285750" indent="-285750">
              <a:buFont typeface="Wingdings" pitchFamily="2" charset="2"/>
              <a:buChar char="Ø"/>
            </a:pPr>
            <a:r>
              <a:rPr lang="fr-FR" b="1" dirty="0">
                <a:effectLst/>
                <a:latin typeface="Century Gothic" panose="020B0502020202020204" pitchFamily="34" charset="0"/>
                <a:ea typeface="Times New Roman" panose="02020603050405020304" pitchFamily="18" charset="0"/>
              </a:rPr>
              <a:t>C’est le « penchant pour l’échange » qui pousse naturellement les hommes à produire de quoi satisfaire les besoins d’autrui </a:t>
            </a:r>
          </a:p>
          <a:p>
            <a:pPr marL="285750" indent="-285750">
              <a:buFont typeface="Wingdings" pitchFamily="2" charset="2"/>
              <a:buChar char="Ø"/>
            </a:pPr>
            <a:endParaRPr lang="fr-FR" i="1" dirty="0">
              <a:solidFill>
                <a:schemeClr val="tx1">
                  <a:alpha val="20000"/>
                </a:schemeClr>
              </a:solidFill>
              <a:latin typeface="Century Gothic" panose="020B0502020202020204" pitchFamily="34" charset="0"/>
              <a:ea typeface="Times New Roman" panose="02020603050405020304" pitchFamily="18" charset="0"/>
            </a:endParaRPr>
          </a:p>
          <a:p>
            <a:pPr marL="285750" indent="-285750">
              <a:buFont typeface="Wingdings" pitchFamily="2" charset="2"/>
              <a:buChar char="Ø"/>
            </a:pPr>
            <a:r>
              <a:rPr lang="fr-FR" i="1" dirty="0">
                <a:solidFill>
                  <a:schemeClr val="tx1">
                    <a:alpha val="20000"/>
                  </a:schemeClr>
                </a:solidFill>
                <a:effectLst/>
                <a:latin typeface="Century Gothic" panose="020B0502020202020204" pitchFamily="34" charset="0"/>
                <a:ea typeface="Times New Roman" panose="02020603050405020304" pitchFamily="18" charset="0"/>
              </a:rPr>
              <a:t>Une accumulation primitive du capital est nécessaire pour que le principe de spécialisation se déploie pleinement</a:t>
            </a:r>
          </a:p>
          <a:p>
            <a:pPr marL="285750" indent="-285750">
              <a:buFont typeface="Wingdings" pitchFamily="2" charset="2"/>
              <a:buChar char="Ø"/>
            </a:pPr>
            <a:endParaRPr lang="fr-FR" b="1" i="1" dirty="0">
              <a:latin typeface="Century Gothic" panose="020B0502020202020204" pitchFamily="34" charset="0"/>
              <a:ea typeface="Times New Roman" panose="02020603050405020304" pitchFamily="18" charset="0"/>
            </a:endParaRPr>
          </a:p>
          <a:p>
            <a:endParaRPr lang="fr-FR" dirty="0"/>
          </a:p>
        </p:txBody>
      </p:sp>
    </p:spTree>
    <p:extLst>
      <p:ext uri="{BB962C8B-B14F-4D97-AF65-F5344CB8AC3E}">
        <p14:creationId xmlns:p14="http://schemas.microsoft.com/office/powerpoint/2010/main" val="38540941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E9D03B6-C918-0534-6410-08CE15B78CC5}"/>
              </a:ext>
            </a:extLst>
          </p:cNvPr>
          <p:cNvSpPr txBox="1"/>
          <p:nvPr/>
        </p:nvSpPr>
        <p:spPr>
          <a:xfrm>
            <a:off x="3336670" y="1560260"/>
            <a:ext cx="7918517" cy="3693319"/>
          </a:xfrm>
          <a:prstGeom prst="rect">
            <a:avLst/>
          </a:prstGeom>
          <a:noFill/>
        </p:spPr>
        <p:txBody>
          <a:bodyPr wrap="square" rtlCol="0">
            <a:spAutoFit/>
          </a:bodyPr>
          <a:lstStyle/>
          <a:p>
            <a:pPr lvl="0" algn="just"/>
            <a:r>
              <a:rPr lang="fr-FR" sz="1800" b="1" i="1" dirty="0">
                <a:solidFill>
                  <a:srgbClr val="000000"/>
                </a:solidFill>
                <a:effectLst/>
                <a:latin typeface="Century Gothic" panose="020B0502020202020204" pitchFamily="34" charset="0"/>
                <a:ea typeface="Times New Roman" panose="02020603050405020304" pitchFamily="18" charset="0"/>
              </a:rPr>
              <a:t>b. Le « penchant pour l’échange » à l’origine de la division sociale du travail et de la prospérité économique. </a:t>
            </a:r>
            <a:endParaRPr lang="fr-FR" sz="1800" b="1" dirty="0">
              <a:effectLst/>
              <a:latin typeface="Century Gothic" panose="020B0502020202020204" pitchFamily="34" charset="0"/>
              <a:ea typeface="Times New Roman" panose="02020603050405020304" pitchFamily="18" charset="0"/>
            </a:endParaRPr>
          </a:p>
          <a:p>
            <a:endParaRPr lang="fr-FR" b="1" i="1" dirty="0">
              <a:latin typeface="Century Gothic" panose="020B0502020202020204" pitchFamily="34" charset="0"/>
              <a:ea typeface="Times New Roman" panose="02020603050405020304" pitchFamily="18" charset="0"/>
            </a:endParaRPr>
          </a:p>
          <a:p>
            <a:pPr marL="285750" indent="-285750">
              <a:buFont typeface="Wingdings" pitchFamily="2" charset="2"/>
              <a:buChar char="Ø"/>
            </a:pPr>
            <a:r>
              <a:rPr lang="fr-FR" i="1" dirty="0">
                <a:solidFill>
                  <a:schemeClr val="tx1">
                    <a:alpha val="20000"/>
                  </a:schemeClr>
                </a:solidFill>
                <a:effectLst/>
                <a:latin typeface="Century Gothic" panose="020B0502020202020204" pitchFamily="34" charset="0"/>
                <a:ea typeface="Times New Roman" panose="02020603050405020304" pitchFamily="18" charset="0"/>
              </a:rPr>
              <a:t>L’origine de la division sociale du travail n’est ni planifiée, ni centralisée</a:t>
            </a:r>
          </a:p>
          <a:p>
            <a:pPr marL="285750" indent="-285750">
              <a:buFont typeface="Wingdings" pitchFamily="2" charset="2"/>
              <a:buChar char="Ø"/>
            </a:pPr>
            <a:endParaRPr lang="fr-FR" i="1" dirty="0">
              <a:solidFill>
                <a:schemeClr val="tx1">
                  <a:alpha val="20000"/>
                </a:schemeClr>
              </a:solidFill>
              <a:latin typeface="Century Gothic" panose="020B0502020202020204" pitchFamily="34" charset="0"/>
              <a:ea typeface="Times New Roman" panose="02020603050405020304" pitchFamily="18" charset="0"/>
            </a:endParaRPr>
          </a:p>
          <a:p>
            <a:pPr marL="285750" indent="-285750">
              <a:buFont typeface="Wingdings" pitchFamily="2" charset="2"/>
              <a:buChar char="Ø"/>
            </a:pPr>
            <a:r>
              <a:rPr lang="fr-FR" i="1" dirty="0">
                <a:solidFill>
                  <a:schemeClr val="tx1">
                    <a:alpha val="20000"/>
                  </a:schemeClr>
                </a:solidFill>
                <a:effectLst/>
                <a:latin typeface="Century Gothic" panose="020B0502020202020204" pitchFamily="34" charset="0"/>
                <a:ea typeface="Times New Roman" panose="02020603050405020304" pitchFamily="18" charset="0"/>
              </a:rPr>
              <a:t>C’est le « penchant pour l’échange » qui pousse naturellement les hommes à produire de quoi satisfaire les besoins d’autrui </a:t>
            </a:r>
          </a:p>
          <a:p>
            <a:pPr marL="285750" indent="-285750">
              <a:buFont typeface="Wingdings" pitchFamily="2" charset="2"/>
              <a:buChar char="Ø"/>
            </a:pPr>
            <a:endParaRPr lang="fr-FR" i="1" dirty="0">
              <a:solidFill>
                <a:schemeClr val="tx1">
                  <a:alpha val="20000"/>
                </a:schemeClr>
              </a:solidFill>
              <a:latin typeface="Century Gothic" panose="020B0502020202020204" pitchFamily="34" charset="0"/>
              <a:ea typeface="Times New Roman" panose="02020603050405020304" pitchFamily="18" charset="0"/>
            </a:endParaRPr>
          </a:p>
          <a:p>
            <a:pPr marL="285750" indent="-285750">
              <a:buFont typeface="Wingdings" pitchFamily="2" charset="2"/>
              <a:buChar char="Ø"/>
            </a:pPr>
            <a:r>
              <a:rPr lang="fr-FR" b="1" dirty="0">
                <a:effectLst/>
                <a:latin typeface="Century Gothic" panose="020B0502020202020204" pitchFamily="34" charset="0"/>
                <a:ea typeface="Times New Roman" panose="02020603050405020304" pitchFamily="18" charset="0"/>
              </a:rPr>
              <a:t>Une accumulation primitive du capital est nécessaire pour que le principe de spécialisation se déploie pleinement</a:t>
            </a:r>
          </a:p>
          <a:p>
            <a:pPr marL="285750" indent="-285750">
              <a:buFont typeface="Wingdings" pitchFamily="2" charset="2"/>
              <a:buChar char="Ø"/>
            </a:pPr>
            <a:endParaRPr lang="fr-FR" b="1" i="1" dirty="0">
              <a:latin typeface="Century Gothic" panose="020B0502020202020204" pitchFamily="34" charset="0"/>
              <a:ea typeface="Times New Roman" panose="02020603050405020304" pitchFamily="18" charset="0"/>
            </a:endParaRPr>
          </a:p>
          <a:p>
            <a:endParaRPr lang="fr-FR" dirty="0"/>
          </a:p>
        </p:txBody>
      </p:sp>
    </p:spTree>
    <p:extLst>
      <p:ext uri="{BB962C8B-B14F-4D97-AF65-F5344CB8AC3E}">
        <p14:creationId xmlns:p14="http://schemas.microsoft.com/office/powerpoint/2010/main" val="165367466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E9D03B6-C918-0534-6410-08CE15B78CC5}"/>
              </a:ext>
            </a:extLst>
          </p:cNvPr>
          <p:cNvSpPr txBox="1"/>
          <p:nvPr/>
        </p:nvSpPr>
        <p:spPr>
          <a:xfrm>
            <a:off x="3350117" y="1997839"/>
            <a:ext cx="7918517" cy="2862322"/>
          </a:xfrm>
          <a:prstGeom prst="rect">
            <a:avLst/>
          </a:prstGeom>
          <a:noFill/>
        </p:spPr>
        <p:txBody>
          <a:bodyPr wrap="square" rtlCol="0">
            <a:spAutoFit/>
          </a:bodyPr>
          <a:lstStyle/>
          <a:p>
            <a:pPr marL="342900" lvl="0" indent="-342900" algn="just">
              <a:buFont typeface="+mj-lt"/>
              <a:buAutoNum type="alphaLcPeriod"/>
            </a:pPr>
            <a:r>
              <a:rPr lang="fr-FR" sz="1800" b="1" i="1" dirty="0">
                <a:effectLst/>
                <a:latin typeface="Century Gothic" panose="020B0502020202020204" pitchFamily="34" charset="0"/>
                <a:ea typeface="Times New Roman" panose="02020603050405020304" pitchFamily="18" charset="0"/>
              </a:rPr>
              <a:t>Le poids de la taille des marchés dans le processus de spécialisation et les principes du libre-échange</a:t>
            </a:r>
            <a:endParaRPr lang="fr-FR" sz="1800" b="1" dirty="0">
              <a:effectLst/>
              <a:latin typeface="Century Gothic" panose="020B0502020202020204" pitchFamily="34" charset="0"/>
              <a:ea typeface="Times New Roman" panose="02020603050405020304" pitchFamily="18" charset="0"/>
            </a:endParaRPr>
          </a:p>
          <a:p>
            <a:endParaRPr lang="fr-FR" b="1" i="1" dirty="0">
              <a:latin typeface="Century Gothic" panose="020B0502020202020204" pitchFamily="34" charset="0"/>
              <a:ea typeface="Times New Roman" panose="02020603050405020304" pitchFamily="18" charset="0"/>
            </a:endParaRPr>
          </a:p>
          <a:p>
            <a:pPr marL="285750" indent="-285750">
              <a:buFont typeface="Wingdings" pitchFamily="2" charset="2"/>
              <a:buChar char="Ø"/>
            </a:pPr>
            <a:r>
              <a:rPr lang="fr-FR" b="1" i="1" dirty="0">
                <a:effectLst/>
                <a:latin typeface="Century Gothic" panose="020B0502020202020204" pitchFamily="34" charset="0"/>
                <a:ea typeface="Times New Roman" panose="02020603050405020304" pitchFamily="18" charset="0"/>
              </a:rPr>
              <a:t>A. Smith est le premier à formuler une explication économique aux écarts de développements</a:t>
            </a:r>
          </a:p>
          <a:p>
            <a:pPr marL="285750" indent="-285750">
              <a:buFont typeface="Wingdings" pitchFamily="2" charset="2"/>
              <a:buChar char="Ø"/>
            </a:pPr>
            <a:endParaRPr lang="fr-FR" i="1" dirty="0">
              <a:solidFill>
                <a:schemeClr val="tx1">
                  <a:alpha val="20000"/>
                </a:schemeClr>
              </a:solidFill>
              <a:latin typeface="Century Gothic" panose="020B0502020202020204" pitchFamily="34" charset="0"/>
              <a:ea typeface="Times New Roman" panose="02020603050405020304" pitchFamily="18" charset="0"/>
            </a:endParaRPr>
          </a:p>
          <a:p>
            <a:pPr marL="285750" indent="-285750">
              <a:buFont typeface="Wingdings" pitchFamily="2" charset="2"/>
              <a:buChar char="Ø"/>
            </a:pPr>
            <a:r>
              <a:rPr lang="fr-FR" i="1" dirty="0">
                <a:solidFill>
                  <a:schemeClr val="tx1">
                    <a:alpha val="20000"/>
                  </a:schemeClr>
                </a:solidFill>
                <a:effectLst/>
                <a:latin typeface="Century Gothic" panose="020B0502020202020204" pitchFamily="34" charset="0"/>
                <a:ea typeface="Times New Roman" panose="02020603050405020304" pitchFamily="18" charset="0"/>
              </a:rPr>
              <a:t>La taille des marchés est un facteur de développement décisif, qui conditionne la poursuite du processus de spécialisation</a:t>
            </a:r>
          </a:p>
          <a:p>
            <a:endParaRPr lang="fr-FR" b="1" i="1" dirty="0">
              <a:latin typeface="Century Gothic" panose="020B0502020202020204" pitchFamily="34" charset="0"/>
              <a:ea typeface="Times New Roman" panose="02020603050405020304" pitchFamily="18" charset="0"/>
            </a:endParaRPr>
          </a:p>
          <a:p>
            <a:endParaRPr lang="fr-FR" dirty="0"/>
          </a:p>
        </p:txBody>
      </p:sp>
    </p:spTree>
    <p:extLst>
      <p:ext uri="{BB962C8B-B14F-4D97-AF65-F5344CB8AC3E}">
        <p14:creationId xmlns:p14="http://schemas.microsoft.com/office/powerpoint/2010/main" val="27872209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ED7E292-96C3-491B-5127-93528AAB2C24}"/>
              </a:ext>
            </a:extLst>
          </p:cNvPr>
          <p:cNvPicPr>
            <a:picLocks noChangeAspect="1"/>
          </p:cNvPicPr>
          <p:nvPr/>
        </p:nvPicPr>
        <p:blipFill>
          <a:blip r:embed="rId2">
            <a:alphaModFix amt="20000"/>
          </a:blip>
          <a:stretch>
            <a:fillRect/>
          </a:stretch>
        </p:blipFill>
        <p:spPr>
          <a:xfrm>
            <a:off x="3259826" y="291888"/>
            <a:ext cx="1746889" cy="2370780"/>
          </a:xfrm>
          <a:prstGeom prst="rect">
            <a:avLst/>
          </a:prstGeom>
        </p:spPr>
      </p:pic>
      <p:sp>
        <p:nvSpPr>
          <p:cNvPr id="9" name="ZoneTexte 8">
            <a:extLst>
              <a:ext uri="{FF2B5EF4-FFF2-40B4-BE49-F238E27FC236}">
                <a16:creationId xmlns:a16="http://schemas.microsoft.com/office/drawing/2014/main" id="{0C71AB12-8F1E-51E6-FBDB-B34A561C8638}"/>
              </a:ext>
            </a:extLst>
          </p:cNvPr>
          <p:cNvSpPr txBox="1"/>
          <p:nvPr/>
        </p:nvSpPr>
        <p:spPr>
          <a:xfrm>
            <a:off x="5006715" y="291888"/>
            <a:ext cx="2982686" cy="646331"/>
          </a:xfrm>
          <a:prstGeom prst="rect">
            <a:avLst/>
          </a:prstGeom>
          <a:noFill/>
        </p:spPr>
        <p:txBody>
          <a:bodyPr wrap="square" rtlCol="0">
            <a:spAutoFit/>
          </a:bodyPr>
          <a:lstStyle/>
          <a:p>
            <a:r>
              <a:rPr lang="fr-FR" i="1" dirty="0">
                <a:solidFill>
                  <a:schemeClr val="tx1">
                    <a:alpha val="20000"/>
                  </a:schemeClr>
                </a:solidFill>
              </a:rPr>
              <a:t>Qu’est ce qu’un foyer bien géré ?</a:t>
            </a:r>
          </a:p>
        </p:txBody>
      </p:sp>
      <p:sp>
        <p:nvSpPr>
          <p:cNvPr id="6" name="ZoneTexte 5">
            <a:extLst>
              <a:ext uri="{FF2B5EF4-FFF2-40B4-BE49-F238E27FC236}">
                <a16:creationId xmlns:a16="http://schemas.microsoft.com/office/drawing/2014/main" id="{EA7AE008-C3D4-C184-5B81-B896CDB4BCD4}"/>
              </a:ext>
            </a:extLst>
          </p:cNvPr>
          <p:cNvSpPr txBox="1"/>
          <p:nvPr/>
        </p:nvSpPr>
        <p:spPr>
          <a:xfrm>
            <a:off x="3259826" y="3092993"/>
            <a:ext cx="8582404" cy="2554545"/>
          </a:xfrm>
          <a:prstGeom prst="rect">
            <a:avLst/>
          </a:prstGeom>
          <a:noFill/>
        </p:spPr>
        <p:txBody>
          <a:bodyPr wrap="square" rtlCol="0">
            <a:spAutoFit/>
          </a:bodyPr>
          <a:lstStyle/>
          <a:p>
            <a:pPr marL="285750" indent="-285750">
              <a:buFont typeface="Arial" panose="020B0604020202020204" pitchFamily="34" charset="0"/>
              <a:buChar char="•"/>
            </a:pPr>
            <a:r>
              <a:rPr lang="fr-FR" sz="2000" dirty="0"/>
              <a:t>L’économie entre dans le domaine public avec la naissance des États-Nations (XV</a:t>
            </a:r>
            <a:r>
              <a:rPr lang="fr-FR" sz="2000" baseline="30000" dirty="0"/>
              <a:t>ème</a:t>
            </a:r>
            <a:r>
              <a:rPr lang="fr-FR" sz="2000" dirty="0"/>
              <a:t>-XVI</a:t>
            </a:r>
            <a:r>
              <a:rPr lang="fr-FR" sz="2000" baseline="30000" dirty="0"/>
              <a:t>ème </a:t>
            </a:r>
            <a:r>
              <a:rPr lang="fr-FR" sz="2000" dirty="0"/>
              <a:t>siècles) </a:t>
            </a:r>
          </a:p>
          <a:p>
            <a:endParaRPr lang="fr-FR" sz="2000" dirty="0"/>
          </a:p>
          <a:p>
            <a:pPr marL="342900" indent="-342900">
              <a:buFont typeface="Arial" panose="020B0604020202020204" pitchFamily="34" charset="0"/>
              <a:buChar char="•"/>
            </a:pPr>
            <a:r>
              <a:rPr lang="fr-FR" sz="2000" dirty="0"/>
              <a:t>Les « mercantilistes » sont les premiers à parler « d’économie politique »</a:t>
            </a:r>
          </a:p>
          <a:p>
            <a:pPr marL="285750" indent="-285750">
              <a:buFont typeface="Arial" panose="020B0604020202020204" pitchFamily="34" charset="0"/>
              <a:buChar char="•"/>
            </a:pPr>
            <a:endParaRPr lang="fr-FR" sz="2000" dirty="0"/>
          </a:p>
          <a:p>
            <a:pPr marL="285750" indent="-285750">
              <a:buFont typeface="Arial" panose="020B0604020202020204" pitchFamily="34" charset="0"/>
              <a:buChar char="•"/>
            </a:pPr>
            <a:r>
              <a:rPr lang="fr-FR" sz="2000" dirty="0"/>
              <a:t>L’économie reste intégrée aux discours politiques et philosophique </a:t>
            </a:r>
          </a:p>
        </p:txBody>
      </p:sp>
      <p:sp>
        <p:nvSpPr>
          <p:cNvPr id="7" name="ZoneTexte 6">
            <a:extLst>
              <a:ext uri="{FF2B5EF4-FFF2-40B4-BE49-F238E27FC236}">
                <a16:creationId xmlns:a16="http://schemas.microsoft.com/office/drawing/2014/main" id="{6A7B7827-6655-255C-878A-F05346B07191}"/>
              </a:ext>
            </a:extLst>
          </p:cNvPr>
          <p:cNvSpPr txBox="1"/>
          <p:nvPr/>
        </p:nvSpPr>
        <p:spPr>
          <a:xfrm>
            <a:off x="5965016" y="1477278"/>
            <a:ext cx="3524831" cy="646331"/>
          </a:xfrm>
          <a:prstGeom prst="rect">
            <a:avLst/>
          </a:prstGeom>
          <a:noFill/>
        </p:spPr>
        <p:txBody>
          <a:bodyPr wrap="square" rtlCol="0">
            <a:spAutoFit/>
          </a:bodyPr>
          <a:lstStyle/>
          <a:p>
            <a:r>
              <a:rPr lang="fr-FR" i="1" dirty="0"/>
              <a:t>Comment renforcer la puissance du royaume ? </a:t>
            </a:r>
          </a:p>
        </p:txBody>
      </p:sp>
      <p:sp>
        <p:nvSpPr>
          <p:cNvPr id="10" name="ZoneTexte 9">
            <a:extLst>
              <a:ext uri="{FF2B5EF4-FFF2-40B4-BE49-F238E27FC236}">
                <a16:creationId xmlns:a16="http://schemas.microsoft.com/office/drawing/2014/main" id="{F0F03133-4D15-5AF0-27C1-49E5756386F2}"/>
              </a:ext>
            </a:extLst>
          </p:cNvPr>
          <p:cNvSpPr txBox="1"/>
          <p:nvPr/>
        </p:nvSpPr>
        <p:spPr>
          <a:xfrm>
            <a:off x="8316474" y="2576338"/>
            <a:ext cx="3401893" cy="369332"/>
          </a:xfrm>
          <a:prstGeom prst="rect">
            <a:avLst/>
          </a:prstGeom>
          <a:noFill/>
        </p:spPr>
        <p:txBody>
          <a:bodyPr wrap="none" rtlCol="0">
            <a:spAutoFit/>
          </a:bodyPr>
          <a:lstStyle/>
          <a:p>
            <a:r>
              <a:rPr lang="fr-FR" dirty="0"/>
              <a:t>A. De Montchrestien (XVI</a:t>
            </a:r>
            <a:r>
              <a:rPr lang="fr-FR" baseline="30000" dirty="0"/>
              <a:t>ème</a:t>
            </a:r>
            <a:r>
              <a:rPr lang="fr-FR" dirty="0"/>
              <a:t>)</a:t>
            </a:r>
          </a:p>
        </p:txBody>
      </p:sp>
      <p:pic>
        <p:nvPicPr>
          <p:cNvPr id="12" name="Image 11">
            <a:extLst>
              <a:ext uri="{FF2B5EF4-FFF2-40B4-BE49-F238E27FC236}">
                <a16:creationId xmlns:a16="http://schemas.microsoft.com/office/drawing/2014/main" id="{C196187A-D145-0A12-4F0B-B6A01D36580E}"/>
              </a:ext>
            </a:extLst>
          </p:cNvPr>
          <p:cNvPicPr>
            <a:picLocks noChangeAspect="1"/>
          </p:cNvPicPr>
          <p:nvPr/>
        </p:nvPicPr>
        <p:blipFill>
          <a:blip r:embed="rId3"/>
          <a:stretch>
            <a:fillRect/>
          </a:stretch>
        </p:blipFill>
        <p:spPr>
          <a:xfrm>
            <a:off x="8947702" y="291888"/>
            <a:ext cx="1870630" cy="2293030"/>
          </a:xfrm>
          <a:prstGeom prst="rect">
            <a:avLst/>
          </a:prstGeom>
        </p:spPr>
      </p:pic>
    </p:spTree>
    <p:extLst>
      <p:ext uri="{BB962C8B-B14F-4D97-AF65-F5344CB8AC3E}">
        <p14:creationId xmlns:p14="http://schemas.microsoft.com/office/powerpoint/2010/main" val="27570664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E9D03B6-C918-0534-6410-08CE15B78CC5}"/>
              </a:ext>
            </a:extLst>
          </p:cNvPr>
          <p:cNvSpPr txBox="1"/>
          <p:nvPr/>
        </p:nvSpPr>
        <p:spPr>
          <a:xfrm>
            <a:off x="3350117" y="1997839"/>
            <a:ext cx="7918517" cy="2862322"/>
          </a:xfrm>
          <a:prstGeom prst="rect">
            <a:avLst/>
          </a:prstGeom>
          <a:noFill/>
        </p:spPr>
        <p:txBody>
          <a:bodyPr wrap="square" rtlCol="0">
            <a:spAutoFit/>
          </a:bodyPr>
          <a:lstStyle/>
          <a:p>
            <a:pPr marL="342900" lvl="0" indent="-342900" algn="just">
              <a:buFont typeface="+mj-lt"/>
              <a:buAutoNum type="alphaLcPeriod"/>
            </a:pPr>
            <a:r>
              <a:rPr lang="fr-FR" sz="1800" b="1" i="1" dirty="0">
                <a:effectLst/>
                <a:latin typeface="Century Gothic" panose="020B0502020202020204" pitchFamily="34" charset="0"/>
                <a:ea typeface="Times New Roman" panose="02020603050405020304" pitchFamily="18" charset="0"/>
              </a:rPr>
              <a:t>Le poids de la taille des marchés dans le processus de spécialisation et les principes du libre-échange</a:t>
            </a:r>
            <a:endParaRPr lang="fr-FR" sz="1800" b="1" dirty="0">
              <a:effectLst/>
              <a:latin typeface="Century Gothic" panose="020B0502020202020204" pitchFamily="34" charset="0"/>
              <a:ea typeface="Times New Roman" panose="02020603050405020304" pitchFamily="18" charset="0"/>
            </a:endParaRPr>
          </a:p>
          <a:p>
            <a:endParaRPr lang="fr-FR" b="1" i="1" dirty="0">
              <a:latin typeface="Century Gothic" panose="020B0502020202020204" pitchFamily="34" charset="0"/>
              <a:ea typeface="Times New Roman" panose="02020603050405020304" pitchFamily="18" charset="0"/>
            </a:endParaRPr>
          </a:p>
          <a:p>
            <a:pPr marL="285750" indent="-285750">
              <a:buFont typeface="Wingdings" pitchFamily="2" charset="2"/>
              <a:buChar char="Ø"/>
            </a:pPr>
            <a:r>
              <a:rPr lang="fr-FR" i="1" dirty="0">
                <a:solidFill>
                  <a:schemeClr val="tx1">
                    <a:alpha val="20000"/>
                  </a:schemeClr>
                </a:solidFill>
                <a:effectLst/>
                <a:latin typeface="Century Gothic" panose="020B0502020202020204" pitchFamily="34" charset="0"/>
                <a:ea typeface="Times New Roman" panose="02020603050405020304" pitchFamily="18" charset="0"/>
              </a:rPr>
              <a:t>A. Smith est le premier à formuler une explication économique aux écarts de développements</a:t>
            </a:r>
          </a:p>
          <a:p>
            <a:pPr marL="285750" indent="-285750">
              <a:buFont typeface="Wingdings" pitchFamily="2" charset="2"/>
              <a:buChar char="Ø"/>
            </a:pPr>
            <a:endParaRPr lang="fr-FR" i="1" dirty="0">
              <a:solidFill>
                <a:schemeClr val="tx1">
                  <a:alpha val="20000"/>
                </a:schemeClr>
              </a:solidFill>
              <a:latin typeface="Century Gothic" panose="020B0502020202020204" pitchFamily="34" charset="0"/>
              <a:ea typeface="Times New Roman" panose="02020603050405020304" pitchFamily="18" charset="0"/>
            </a:endParaRPr>
          </a:p>
          <a:p>
            <a:pPr marL="285750" indent="-285750">
              <a:buFont typeface="Wingdings" pitchFamily="2" charset="2"/>
              <a:buChar char="Ø"/>
            </a:pPr>
            <a:r>
              <a:rPr lang="fr-FR" b="1" i="1" dirty="0">
                <a:effectLst/>
                <a:latin typeface="Century Gothic" panose="020B0502020202020204" pitchFamily="34" charset="0"/>
                <a:ea typeface="Times New Roman" panose="02020603050405020304" pitchFamily="18" charset="0"/>
              </a:rPr>
              <a:t>La taille des marchés est un facteur de développement décisif, qui conditionne la poursuite du processus de spécialisation</a:t>
            </a:r>
          </a:p>
          <a:p>
            <a:endParaRPr lang="fr-FR" b="1" i="1" dirty="0">
              <a:latin typeface="Century Gothic" panose="020B0502020202020204" pitchFamily="34" charset="0"/>
              <a:ea typeface="Times New Roman" panose="02020603050405020304" pitchFamily="18" charset="0"/>
            </a:endParaRPr>
          </a:p>
          <a:p>
            <a:endParaRPr lang="fr-FR" dirty="0"/>
          </a:p>
        </p:txBody>
      </p:sp>
    </p:spTree>
    <p:extLst>
      <p:ext uri="{BB962C8B-B14F-4D97-AF65-F5344CB8AC3E}">
        <p14:creationId xmlns:p14="http://schemas.microsoft.com/office/powerpoint/2010/main" val="3600078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E9D03B6-C918-0534-6410-08CE15B78CC5}"/>
              </a:ext>
            </a:extLst>
          </p:cNvPr>
          <p:cNvSpPr txBox="1"/>
          <p:nvPr/>
        </p:nvSpPr>
        <p:spPr>
          <a:xfrm>
            <a:off x="3323223" y="2274838"/>
            <a:ext cx="7918517" cy="2308324"/>
          </a:xfrm>
          <a:prstGeom prst="rect">
            <a:avLst/>
          </a:prstGeom>
          <a:noFill/>
        </p:spPr>
        <p:txBody>
          <a:bodyPr wrap="square" rtlCol="0">
            <a:spAutoFit/>
          </a:bodyPr>
          <a:lstStyle/>
          <a:p>
            <a:r>
              <a:rPr lang="fr-FR" sz="1800" b="1" dirty="0">
                <a:solidFill>
                  <a:srgbClr val="000000"/>
                </a:solidFill>
                <a:effectLst/>
                <a:latin typeface="Century Gothic" panose="020B0502020202020204" pitchFamily="34" charset="0"/>
                <a:ea typeface="Times New Roman" panose="02020603050405020304" pitchFamily="18" charset="0"/>
              </a:rPr>
              <a:t>b. Intérêts égoïstes, « main invisible » et intérêt général</a:t>
            </a:r>
            <a:endParaRPr lang="fr-FR" sz="1800" b="1" dirty="0">
              <a:effectLst/>
              <a:latin typeface="Century Gothic" panose="020B0502020202020204" pitchFamily="34" charset="0"/>
              <a:ea typeface="Times New Roman" panose="02020603050405020304" pitchFamily="18" charset="0"/>
            </a:endParaRPr>
          </a:p>
          <a:p>
            <a:endParaRPr lang="fr-FR" b="1" i="1" dirty="0">
              <a:latin typeface="Century Gothic" panose="020B0502020202020204" pitchFamily="34" charset="0"/>
              <a:ea typeface="Times New Roman" panose="02020603050405020304" pitchFamily="18" charset="0"/>
            </a:endParaRPr>
          </a:p>
          <a:p>
            <a:pPr marL="285750" indent="-285750">
              <a:buFont typeface="Wingdings" pitchFamily="2" charset="2"/>
              <a:buChar char="Ø"/>
            </a:pPr>
            <a:r>
              <a:rPr lang="fr-FR" b="1" i="1" dirty="0">
                <a:effectLst/>
                <a:latin typeface="Century Gothic" panose="020B0502020202020204" pitchFamily="34" charset="0"/>
                <a:ea typeface="Times New Roman" panose="02020603050405020304" pitchFamily="18" charset="0"/>
              </a:rPr>
              <a:t>C’est la poursuite de leur intérêt individuel qui pousse les individus à répondre aux mieux aux besoins de leurs semblables</a:t>
            </a:r>
          </a:p>
          <a:p>
            <a:pPr marL="285750" indent="-285750">
              <a:buFont typeface="Wingdings" pitchFamily="2" charset="2"/>
              <a:buChar char="Ø"/>
            </a:pPr>
            <a:endParaRPr lang="fr-FR" i="1" dirty="0">
              <a:solidFill>
                <a:schemeClr val="tx1">
                  <a:alpha val="20000"/>
                </a:schemeClr>
              </a:solidFill>
              <a:latin typeface="Century Gothic" panose="020B0502020202020204" pitchFamily="34" charset="0"/>
              <a:ea typeface="Times New Roman" panose="02020603050405020304" pitchFamily="18" charset="0"/>
            </a:endParaRPr>
          </a:p>
          <a:p>
            <a:pPr marL="285750" indent="-285750">
              <a:buFont typeface="Wingdings" pitchFamily="2" charset="2"/>
              <a:buChar char="Ø"/>
            </a:pPr>
            <a:r>
              <a:rPr lang="fr-FR" i="1" dirty="0">
                <a:solidFill>
                  <a:schemeClr val="tx1">
                    <a:alpha val="20000"/>
                  </a:schemeClr>
                </a:solidFill>
                <a:effectLst/>
                <a:latin typeface="Century Gothic" panose="020B0502020202020204" pitchFamily="34" charset="0"/>
                <a:ea typeface="Times New Roman" panose="02020603050405020304" pitchFamily="18" charset="0"/>
              </a:rPr>
              <a:t>On associe fréquemment ce principe à l’image de la « main invisible » du marché </a:t>
            </a:r>
            <a:endParaRPr lang="fr-FR" b="1" i="1" dirty="0">
              <a:latin typeface="Century Gothic" panose="020B0502020202020204" pitchFamily="34" charset="0"/>
              <a:ea typeface="Times New Roman" panose="02020603050405020304" pitchFamily="18" charset="0"/>
            </a:endParaRPr>
          </a:p>
          <a:p>
            <a:endParaRPr lang="fr-FR" dirty="0"/>
          </a:p>
        </p:txBody>
      </p:sp>
    </p:spTree>
    <p:extLst>
      <p:ext uri="{BB962C8B-B14F-4D97-AF65-F5344CB8AC3E}">
        <p14:creationId xmlns:p14="http://schemas.microsoft.com/office/powerpoint/2010/main" val="280721503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E9D03B6-C918-0534-6410-08CE15B78CC5}"/>
              </a:ext>
            </a:extLst>
          </p:cNvPr>
          <p:cNvSpPr txBox="1"/>
          <p:nvPr/>
        </p:nvSpPr>
        <p:spPr>
          <a:xfrm>
            <a:off x="3323223" y="2274838"/>
            <a:ext cx="7918517" cy="2308324"/>
          </a:xfrm>
          <a:prstGeom prst="rect">
            <a:avLst/>
          </a:prstGeom>
          <a:noFill/>
        </p:spPr>
        <p:txBody>
          <a:bodyPr wrap="square" rtlCol="0">
            <a:spAutoFit/>
          </a:bodyPr>
          <a:lstStyle/>
          <a:p>
            <a:r>
              <a:rPr lang="fr-FR" sz="1800" b="1" dirty="0">
                <a:solidFill>
                  <a:srgbClr val="000000"/>
                </a:solidFill>
                <a:effectLst/>
                <a:latin typeface="Century Gothic" panose="020B0502020202020204" pitchFamily="34" charset="0"/>
                <a:ea typeface="Times New Roman" panose="02020603050405020304" pitchFamily="18" charset="0"/>
              </a:rPr>
              <a:t>b. Intérêts égoïstes, « main invisible » et intérêt général</a:t>
            </a:r>
            <a:endParaRPr lang="fr-FR" sz="1800" b="1" dirty="0">
              <a:effectLst/>
              <a:latin typeface="Century Gothic" panose="020B0502020202020204" pitchFamily="34" charset="0"/>
              <a:ea typeface="Times New Roman" panose="02020603050405020304" pitchFamily="18" charset="0"/>
            </a:endParaRPr>
          </a:p>
          <a:p>
            <a:endParaRPr lang="fr-FR" b="1" i="1" dirty="0">
              <a:latin typeface="Century Gothic" panose="020B0502020202020204" pitchFamily="34" charset="0"/>
              <a:ea typeface="Times New Roman" panose="02020603050405020304" pitchFamily="18" charset="0"/>
            </a:endParaRPr>
          </a:p>
          <a:p>
            <a:pPr marL="285750" indent="-285750">
              <a:buFont typeface="Wingdings" pitchFamily="2" charset="2"/>
              <a:buChar char="Ø"/>
            </a:pPr>
            <a:r>
              <a:rPr lang="fr-FR" i="1" dirty="0">
                <a:solidFill>
                  <a:schemeClr val="tx1">
                    <a:alpha val="20000"/>
                  </a:schemeClr>
                </a:solidFill>
                <a:effectLst/>
                <a:latin typeface="Century Gothic" panose="020B0502020202020204" pitchFamily="34" charset="0"/>
                <a:ea typeface="Times New Roman" panose="02020603050405020304" pitchFamily="18" charset="0"/>
              </a:rPr>
              <a:t>C’est la poursuite de leur intérêt individuel qui pousse les individus à répondre aux mieux aux besoins de leurs semblables</a:t>
            </a:r>
          </a:p>
          <a:p>
            <a:pPr marL="285750" indent="-285750">
              <a:buFont typeface="Wingdings" pitchFamily="2" charset="2"/>
              <a:buChar char="Ø"/>
            </a:pPr>
            <a:endParaRPr lang="fr-FR" i="1" dirty="0">
              <a:solidFill>
                <a:schemeClr val="tx1">
                  <a:alpha val="20000"/>
                </a:schemeClr>
              </a:solidFill>
              <a:latin typeface="Century Gothic" panose="020B0502020202020204" pitchFamily="34" charset="0"/>
              <a:ea typeface="Times New Roman" panose="02020603050405020304" pitchFamily="18" charset="0"/>
            </a:endParaRPr>
          </a:p>
          <a:p>
            <a:pPr marL="285750" indent="-285750">
              <a:buFont typeface="Wingdings" pitchFamily="2" charset="2"/>
              <a:buChar char="Ø"/>
            </a:pPr>
            <a:r>
              <a:rPr lang="fr-FR" b="1" i="1" dirty="0">
                <a:effectLst/>
                <a:latin typeface="Century Gothic" panose="020B0502020202020204" pitchFamily="34" charset="0"/>
                <a:ea typeface="Times New Roman" panose="02020603050405020304" pitchFamily="18" charset="0"/>
              </a:rPr>
              <a:t>On associe fréquemment ce principe à l’image de la « main invisible » du marché </a:t>
            </a:r>
            <a:endParaRPr lang="fr-FR" b="1" i="1" dirty="0">
              <a:latin typeface="Century Gothic" panose="020B0502020202020204" pitchFamily="34" charset="0"/>
              <a:ea typeface="Times New Roman" panose="02020603050405020304" pitchFamily="18" charset="0"/>
            </a:endParaRPr>
          </a:p>
          <a:p>
            <a:endParaRPr lang="fr-FR" dirty="0"/>
          </a:p>
        </p:txBody>
      </p:sp>
    </p:spTree>
    <p:extLst>
      <p:ext uri="{BB962C8B-B14F-4D97-AF65-F5344CB8AC3E}">
        <p14:creationId xmlns:p14="http://schemas.microsoft.com/office/powerpoint/2010/main" val="14008386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76801CD-CA6D-2D3C-75C9-2941DB8CC564}"/>
              </a:ext>
            </a:extLst>
          </p:cNvPr>
          <p:cNvSpPr txBox="1"/>
          <p:nvPr/>
        </p:nvSpPr>
        <p:spPr>
          <a:xfrm>
            <a:off x="3142444" y="2405129"/>
            <a:ext cx="8770513" cy="3170099"/>
          </a:xfrm>
          <a:prstGeom prst="rect">
            <a:avLst/>
          </a:prstGeom>
          <a:noFill/>
        </p:spPr>
        <p:txBody>
          <a:bodyPr wrap="square" rtlCol="0">
            <a:spAutoFit/>
          </a:bodyPr>
          <a:lstStyle/>
          <a:p>
            <a:r>
              <a:rPr lang="fr-FR" sz="2000" dirty="0"/>
              <a:t>Pour résumer la pensée d’A. Smith en 4 idées : </a:t>
            </a:r>
          </a:p>
          <a:p>
            <a:endParaRPr lang="fr-FR" sz="2000" dirty="0"/>
          </a:p>
          <a:p>
            <a:pPr marL="285750" indent="-285750">
              <a:buFont typeface="Arial" panose="020B0604020202020204" pitchFamily="34" charset="0"/>
              <a:buChar char="•"/>
            </a:pPr>
            <a:r>
              <a:rPr lang="fr-FR" sz="2000" dirty="0"/>
              <a:t>Une conception matérielle et productive de la richesse</a:t>
            </a:r>
          </a:p>
          <a:p>
            <a:endParaRPr lang="fr-FR" sz="2000" dirty="0"/>
          </a:p>
          <a:p>
            <a:pPr marL="285750" indent="-285750">
              <a:buFont typeface="Arial" panose="020B0604020202020204" pitchFamily="34" charset="0"/>
              <a:buChar char="•"/>
            </a:pPr>
            <a:r>
              <a:rPr lang="fr-FR" sz="2000" dirty="0"/>
              <a:t>La division du travail et la spécialisation moteurs de la prospérité</a:t>
            </a:r>
          </a:p>
          <a:p>
            <a:endParaRPr lang="fr-FR" sz="2000" dirty="0"/>
          </a:p>
          <a:p>
            <a:pPr marL="285750" indent="-285750">
              <a:buFont typeface="Arial" panose="020B0604020202020204" pitchFamily="34" charset="0"/>
              <a:buChar char="•"/>
            </a:pPr>
            <a:r>
              <a:rPr lang="fr-FR" sz="2000" dirty="0"/>
              <a:t>La poursuite de l’intérêt propre garante du bonheur collectif</a:t>
            </a:r>
          </a:p>
          <a:p>
            <a:endParaRPr lang="fr-FR" sz="2000" dirty="0"/>
          </a:p>
          <a:p>
            <a:pPr marL="285750" indent="-285750">
              <a:buFont typeface="Arial" panose="020B0604020202020204" pitchFamily="34" charset="0"/>
              <a:buChar char="•"/>
            </a:pPr>
            <a:r>
              <a:rPr lang="fr-FR" sz="2000" dirty="0"/>
              <a:t>La liberté commerciale indispensable au processus de spécialisation</a:t>
            </a:r>
            <a:endParaRPr lang="fr-FR" dirty="0"/>
          </a:p>
        </p:txBody>
      </p:sp>
    </p:spTree>
    <p:extLst>
      <p:ext uri="{BB962C8B-B14F-4D97-AF65-F5344CB8AC3E}">
        <p14:creationId xmlns:p14="http://schemas.microsoft.com/office/powerpoint/2010/main" val="22288575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7EF3B-EFAC-E2AB-5B86-A0A7F9474160}"/>
              </a:ext>
            </a:extLst>
          </p:cNvPr>
          <p:cNvSpPr>
            <a:spLocks noGrp="1"/>
          </p:cNvSpPr>
          <p:nvPr>
            <p:ph type="title"/>
          </p:nvPr>
        </p:nvSpPr>
        <p:spPr/>
        <p:txBody>
          <a:bodyPr/>
          <a:lstStyle/>
          <a:p>
            <a:pPr algn="ctr"/>
            <a:r>
              <a:rPr lang="fr-FR" u="sng" dirty="0"/>
              <a:t>TRAVAIL À FAIRE </a:t>
            </a:r>
            <a:br>
              <a:rPr lang="fr-FR" u="sng" dirty="0"/>
            </a:br>
            <a:br>
              <a:rPr lang="fr-FR" u="sng" dirty="0"/>
            </a:br>
            <a:endParaRPr lang="fr-FR" u="sng" dirty="0"/>
          </a:p>
        </p:txBody>
      </p:sp>
      <p:sp>
        <p:nvSpPr>
          <p:cNvPr id="3" name="ZoneTexte 2">
            <a:extLst>
              <a:ext uri="{FF2B5EF4-FFF2-40B4-BE49-F238E27FC236}">
                <a16:creationId xmlns:a16="http://schemas.microsoft.com/office/drawing/2014/main" id="{0CE62DB5-C77D-A56F-CD16-24DAACF054CC}"/>
              </a:ext>
            </a:extLst>
          </p:cNvPr>
          <p:cNvSpPr txBox="1"/>
          <p:nvPr/>
        </p:nvSpPr>
        <p:spPr>
          <a:xfrm>
            <a:off x="798225" y="2456795"/>
            <a:ext cx="11145003" cy="4401205"/>
          </a:xfrm>
          <a:prstGeom prst="rect">
            <a:avLst/>
          </a:prstGeom>
          <a:noFill/>
        </p:spPr>
        <p:txBody>
          <a:bodyPr wrap="square" rtlCol="0">
            <a:spAutoFit/>
          </a:bodyPr>
          <a:lstStyle/>
          <a:p>
            <a:r>
              <a:rPr lang="fr-FR" sz="2800" b="1" u="sng" dirty="0"/>
              <a:t>POUR Lun 14/09:</a:t>
            </a:r>
          </a:p>
          <a:p>
            <a:r>
              <a:rPr lang="fr-FR" sz="2800" dirty="0"/>
              <a:t>- Rappel : Relire le Chapitre 3 de J. </a:t>
            </a:r>
            <a:r>
              <a:rPr lang="fr-FR" sz="2800" dirty="0" err="1"/>
              <a:t>Valier</a:t>
            </a:r>
            <a:r>
              <a:rPr lang="fr-FR" sz="2800" dirty="0"/>
              <a:t> (2005)</a:t>
            </a:r>
          </a:p>
          <a:p>
            <a:r>
              <a:rPr lang="fr-FR" sz="2800" dirty="0"/>
              <a:t>- Lire le II.B de la synthèse de cours</a:t>
            </a:r>
          </a:p>
          <a:p>
            <a:r>
              <a:rPr lang="fr-FR" sz="2800" dirty="0"/>
              <a:t>- Compléter l’analyse du document 1 du dossier documentaire</a:t>
            </a:r>
          </a:p>
          <a:p>
            <a:endParaRPr lang="fr-FR" sz="2800" dirty="0"/>
          </a:p>
          <a:p>
            <a:r>
              <a:rPr lang="fr-FR" sz="2800" b="1" u="sng" dirty="0"/>
              <a:t>POUR JEUDI 17/09:</a:t>
            </a:r>
          </a:p>
          <a:p>
            <a:r>
              <a:rPr lang="fr-FR" sz="2800" dirty="0"/>
              <a:t>- Relire le Chapitre 4 de J. </a:t>
            </a:r>
            <a:r>
              <a:rPr lang="fr-FR" sz="2800" dirty="0" err="1"/>
              <a:t>Valier</a:t>
            </a:r>
            <a:r>
              <a:rPr lang="fr-FR" sz="2800" dirty="0"/>
              <a:t> (2005)</a:t>
            </a:r>
          </a:p>
          <a:p>
            <a:r>
              <a:rPr lang="fr-FR" sz="2800" dirty="0"/>
              <a:t>- Lire le II.C de la synthèse de cours</a:t>
            </a:r>
          </a:p>
          <a:p>
            <a:r>
              <a:rPr lang="fr-FR" sz="2800" dirty="0"/>
              <a:t>- Analyser le document 3 du dossier documentaire</a:t>
            </a:r>
          </a:p>
          <a:p>
            <a:r>
              <a:rPr lang="fr-FR" sz="2800" dirty="0"/>
              <a:t> </a:t>
            </a:r>
          </a:p>
        </p:txBody>
      </p:sp>
      <p:pic>
        <p:nvPicPr>
          <p:cNvPr id="6" name="Image 5">
            <a:extLst>
              <a:ext uri="{FF2B5EF4-FFF2-40B4-BE49-F238E27FC236}">
                <a16:creationId xmlns:a16="http://schemas.microsoft.com/office/drawing/2014/main" id="{F72148CF-FD2B-09C5-6A0E-A6BCA57E5213}"/>
              </a:ext>
            </a:extLst>
          </p:cNvPr>
          <p:cNvPicPr>
            <a:picLocks noChangeAspect="1"/>
          </p:cNvPicPr>
          <p:nvPr/>
        </p:nvPicPr>
        <p:blipFill>
          <a:blip r:embed="rId2"/>
          <a:stretch>
            <a:fillRect/>
          </a:stretch>
        </p:blipFill>
        <p:spPr>
          <a:xfrm>
            <a:off x="8666629" y="277907"/>
            <a:ext cx="3276600" cy="2667000"/>
          </a:xfrm>
          <a:prstGeom prst="rect">
            <a:avLst/>
          </a:prstGeom>
        </p:spPr>
      </p:pic>
    </p:spTree>
    <p:extLst>
      <p:ext uri="{BB962C8B-B14F-4D97-AF65-F5344CB8AC3E}">
        <p14:creationId xmlns:p14="http://schemas.microsoft.com/office/powerpoint/2010/main" val="385993306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1338F0-6E7E-B8C5-F9C3-B2E5EB95448F}"/>
              </a:ext>
            </a:extLst>
          </p:cNvPr>
          <p:cNvSpPr>
            <a:spLocks noGrp="1"/>
          </p:cNvSpPr>
          <p:nvPr>
            <p:ph type="title"/>
          </p:nvPr>
        </p:nvSpPr>
        <p:spPr>
          <a:xfrm>
            <a:off x="4770927" y="1772856"/>
            <a:ext cx="7176247" cy="3939986"/>
          </a:xfrm>
        </p:spPr>
        <p:txBody>
          <a:bodyPr/>
          <a:lstStyle/>
          <a:p>
            <a:r>
              <a:rPr lang="fr-FR" b="1" dirty="0">
                <a:latin typeface="Century Gothic" panose="020B0502020202020204" pitchFamily="34" charset="0"/>
              </a:rPr>
              <a:t>B. David Ricardo –</a:t>
            </a:r>
            <a:br>
              <a:rPr lang="fr-FR" b="1" dirty="0">
                <a:latin typeface="Century Gothic" panose="020B0502020202020204" pitchFamily="34" charset="0"/>
              </a:rPr>
            </a:br>
            <a:r>
              <a:rPr lang="fr-FR" sz="5000" b="1" dirty="0">
                <a:latin typeface="Century Gothic" panose="020B0502020202020204" pitchFamily="34" charset="0"/>
              </a:rPr>
              <a:t> </a:t>
            </a:r>
            <a:br>
              <a:rPr lang="fr-FR" sz="5000" b="1" dirty="0">
                <a:latin typeface="Century Gothic" panose="020B0502020202020204" pitchFamily="34" charset="0"/>
              </a:rPr>
            </a:br>
            <a:r>
              <a:rPr lang="fr-FR" sz="5000" b="1" kern="0" dirty="0">
                <a:latin typeface="Century Gothic" panose="020B0502020202020204" pitchFamily="34" charset="0"/>
              </a:rPr>
              <a:t>V</a:t>
            </a:r>
            <a:r>
              <a:rPr lang="fr-FR" sz="5000" b="1" kern="0" dirty="0">
                <a:effectLst/>
                <a:latin typeface="Century Gothic" panose="020B0502020202020204" pitchFamily="34" charset="0"/>
                <a:ea typeface="Times New Roman" panose="02020603050405020304" pitchFamily="18" charset="0"/>
              </a:rPr>
              <a:t>aleur, répartition et état stationnaire. </a:t>
            </a:r>
            <a:endParaRPr lang="fr-FR" sz="5000" b="1" dirty="0">
              <a:latin typeface="Century Gothic" panose="020B0502020202020204" pitchFamily="34" charset="0"/>
            </a:endParaRPr>
          </a:p>
        </p:txBody>
      </p:sp>
      <p:pic>
        <p:nvPicPr>
          <p:cNvPr id="5" name="Image 4">
            <a:extLst>
              <a:ext uri="{FF2B5EF4-FFF2-40B4-BE49-F238E27FC236}">
                <a16:creationId xmlns:a16="http://schemas.microsoft.com/office/drawing/2014/main" id="{C674B8A6-56DF-BDB8-02E0-0EF58706E12D}"/>
              </a:ext>
            </a:extLst>
          </p:cNvPr>
          <p:cNvPicPr>
            <a:picLocks noChangeAspect="1"/>
          </p:cNvPicPr>
          <p:nvPr/>
        </p:nvPicPr>
        <p:blipFill>
          <a:blip r:embed="rId2">
            <a:alphaModFix amt="63000"/>
          </a:blip>
          <a:stretch>
            <a:fillRect/>
          </a:stretch>
        </p:blipFill>
        <p:spPr>
          <a:xfrm>
            <a:off x="244826" y="263878"/>
            <a:ext cx="4201325" cy="6362700"/>
          </a:xfrm>
          <a:prstGeom prst="rect">
            <a:avLst/>
          </a:prstGeom>
        </p:spPr>
      </p:pic>
    </p:spTree>
    <p:extLst>
      <p:ext uri="{BB962C8B-B14F-4D97-AF65-F5344CB8AC3E}">
        <p14:creationId xmlns:p14="http://schemas.microsoft.com/office/powerpoint/2010/main" val="418482832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8074971-950F-7166-1443-938BE1F41967}"/>
              </a:ext>
            </a:extLst>
          </p:cNvPr>
          <p:cNvSpPr txBox="1"/>
          <p:nvPr/>
        </p:nvSpPr>
        <p:spPr>
          <a:xfrm>
            <a:off x="3142444" y="2505670"/>
            <a:ext cx="8500057" cy="3139321"/>
          </a:xfrm>
          <a:prstGeom prst="rect">
            <a:avLst/>
          </a:prstGeom>
          <a:noFill/>
        </p:spPr>
        <p:txBody>
          <a:bodyPr wrap="square" rtlCol="0">
            <a:spAutoFit/>
          </a:bodyPr>
          <a:lstStyle/>
          <a:p>
            <a:pPr marL="285750" indent="-285750">
              <a:buFont typeface="Arial" panose="020B0604020202020204" pitchFamily="34" charset="0"/>
              <a:buChar char="•"/>
            </a:pPr>
            <a:r>
              <a:rPr lang="fr-FR" b="1" dirty="0"/>
              <a:t>David Ricardo (1772-1823), financier devenu économiste puis député, </a:t>
            </a:r>
          </a:p>
          <a:p>
            <a:pPr marL="285750" indent="-285750">
              <a:buFont typeface="Arial" panose="020B0604020202020204" pitchFamily="34" charset="0"/>
              <a:buChar char="•"/>
            </a:pPr>
            <a:endParaRPr lang="fr-FR" dirty="0">
              <a:solidFill>
                <a:schemeClr val="tx1">
                  <a:alpha val="20000"/>
                </a:schemeClr>
              </a:solidFill>
            </a:endParaRPr>
          </a:p>
          <a:p>
            <a:pPr marL="285750" indent="-285750">
              <a:buFont typeface="Arial" panose="020B0604020202020204" pitchFamily="34" charset="0"/>
              <a:buChar char="•"/>
            </a:pPr>
            <a:r>
              <a:rPr lang="fr-FR" dirty="0">
                <a:solidFill>
                  <a:schemeClr val="tx1">
                    <a:alpha val="20000"/>
                  </a:schemeClr>
                </a:solidFill>
              </a:rPr>
              <a:t>Il prolonge l’œuvre de Smith en développant une méthode plus abstraite et plus hypothético-déductive, notamment dans les </a:t>
            </a:r>
            <a:r>
              <a:rPr lang="fr-FR" i="1" dirty="0">
                <a:solidFill>
                  <a:schemeClr val="tx1">
                    <a:alpha val="20000"/>
                  </a:schemeClr>
                </a:solidFill>
              </a:rPr>
              <a:t>Principes de l’économie politique et de l’impôt</a:t>
            </a:r>
            <a:r>
              <a:rPr lang="fr-FR" dirty="0">
                <a:solidFill>
                  <a:schemeClr val="tx1">
                    <a:alpha val="20000"/>
                  </a:schemeClr>
                </a:solidFill>
              </a:rPr>
              <a:t> (1817).</a:t>
            </a:r>
          </a:p>
          <a:p>
            <a:pPr marL="285750" indent="-285750">
              <a:buFont typeface="Arial" panose="020B0604020202020204" pitchFamily="34" charset="0"/>
              <a:buChar char="•"/>
            </a:pPr>
            <a:endParaRPr lang="fr-FR" dirty="0">
              <a:solidFill>
                <a:schemeClr val="tx1">
                  <a:alpha val="20000"/>
                </a:schemeClr>
              </a:solidFill>
            </a:endParaRPr>
          </a:p>
          <a:p>
            <a:pPr marL="285750" indent="-285750">
              <a:buFont typeface="Arial" panose="020B0604020202020204" pitchFamily="34" charset="0"/>
              <a:buChar char="•"/>
            </a:pPr>
            <a:r>
              <a:rPr lang="fr-FR" dirty="0">
                <a:solidFill>
                  <a:schemeClr val="tx1">
                    <a:alpha val="20000"/>
                  </a:schemeClr>
                </a:solidFill>
              </a:rPr>
              <a:t>Il cherche à expliquer la valeur des marchandises, sa répartition entre salaires, profits et rentes, et les mécanismes par lesquels la rareté des terres peut conduire au ralentissement de la croissance.</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p:txBody>
      </p:sp>
    </p:spTree>
    <p:extLst>
      <p:ext uri="{BB962C8B-B14F-4D97-AF65-F5344CB8AC3E}">
        <p14:creationId xmlns:p14="http://schemas.microsoft.com/office/powerpoint/2010/main" val="8598111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8074971-950F-7166-1443-938BE1F41967}"/>
              </a:ext>
            </a:extLst>
          </p:cNvPr>
          <p:cNvSpPr txBox="1"/>
          <p:nvPr/>
        </p:nvSpPr>
        <p:spPr>
          <a:xfrm>
            <a:off x="3142444" y="2505670"/>
            <a:ext cx="8500057" cy="3139321"/>
          </a:xfrm>
          <a:prstGeom prst="rect">
            <a:avLst/>
          </a:prstGeom>
          <a:noFill/>
        </p:spPr>
        <p:txBody>
          <a:bodyPr wrap="square" rtlCol="0">
            <a:spAutoFit/>
          </a:bodyPr>
          <a:lstStyle/>
          <a:p>
            <a:pPr marL="285750" indent="-285750">
              <a:buFont typeface="Arial" panose="020B0604020202020204" pitchFamily="34" charset="0"/>
              <a:buChar char="•"/>
            </a:pPr>
            <a:r>
              <a:rPr lang="fr-FR" dirty="0">
                <a:solidFill>
                  <a:schemeClr val="tx1">
                    <a:alpha val="20000"/>
                  </a:schemeClr>
                </a:solidFill>
              </a:rPr>
              <a:t>David Ricardo (1772-1823), financier devenu économiste puis député, </a:t>
            </a:r>
          </a:p>
          <a:p>
            <a:pPr marL="285750" indent="-285750">
              <a:buFont typeface="Arial" panose="020B0604020202020204" pitchFamily="34" charset="0"/>
              <a:buChar char="•"/>
            </a:pPr>
            <a:endParaRPr lang="fr-FR" dirty="0">
              <a:solidFill>
                <a:schemeClr val="tx1">
                  <a:alpha val="20000"/>
                </a:schemeClr>
              </a:solidFill>
            </a:endParaRPr>
          </a:p>
          <a:p>
            <a:pPr marL="285750" indent="-285750">
              <a:buFont typeface="Arial" panose="020B0604020202020204" pitchFamily="34" charset="0"/>
              <a:buChar char="•"/>
            </a:pPr>
            <a:r>
              <a:rPr lang="fr-FR" b="1" dirty="0"/>
              <a:t>Il prolonge l’œuvre de Smith en développant une méthode plus abstraite et plus hypothético-déductive, notamment dans les </a:t>
            </a:r>
            <a:r>
              <a:rPr lang="fr-FR" b="1" i="1" dirty="0"/>
              <a:t>Principes de l’économie politique et de l’impôt</a:t>
            </a:r>
            <a:r>
              <a:rPr lang="fr-FR" b="1" dirty="0"/>
              <a:t> (1817).</a:t>
            </a:r>
          </a:p>
          <a:p>
            <a:pPr marL="285750" indent="-285750">
              <a:buFont typeface="Arial" panose="020B0604020202020204" pitchFamily="34" charset="0"/>
              <a:buChar char="•"/>
            </a:pPr>
            <a:endParaRPr lang="fr-FR" dirty="0">
              <a:solidFill>
                <a:schemeClr val="tx1">
                  <a:alpha val="20000"/>
                </a:schemeClr>
              </a:solidFill>
            </a:endParaRPr>
          </a:p>
          <a:p>
            <a:pPr marL="285750" indent="-285750">
              <a:buFont typeface="Arial" panose="020B0604020202020204" pitchFamily="34" charset="0"/>
              <a:buChar char="•"/>
            </a:pPr>
            <a:r>
              <a:rPr lang="fr-FR" dirty="0">
                <a:solidFill>
                  <a:schemeClr val="tx1">
                    <a:alpha val="20000"/>
                  </a:schemeClr>
                </a:solidFill>
              </a:rPr>
              <a:t>Il cherche à expliquer la valeur des marchandises, sa répartition entre salaires, profits et rentes, et les mécanismes par lesquels la rareté des terres peut conduire au ralentissement de la croissance.</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p:txBody>
      </p:sp>
    </p:spTree>
    <p:extLst>
      <p:ext uri="{BB962C8B-B14F-4D97-AF65-F5344CB8AC3E}">
        <p14:creationId xmlns:p14="http://schemas.microsoft.com/office/powerpoint/2010/main" val="152900065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8074971-950F-7166-1443-938BE1F41967}"/>
              </a:ext>
            </a:extLst>
          </p:cNvPr>
          <p:cNvSpPr txBox="1"/>
          <p:nvPr/>
        </p:nvSpPr>
        <p:spPr>
          <a:xfrm>
            <a:off x="3142444" y="2505670"/>
            <a:ext cx="8500057" cy="3139321"/>
          </a:xfrm>
          <a:prstGeom prst="rect">
            <a:avLst/>
          </a:prstGeom>
          <a:noFill/>
        </p:spPr>
        <p:txBody>
          <a:bodyPr wrap="square" rtlCol="0">
            <a:spAutoFit/>
          </a:bodyPr>
          <a:lstStyle/>
          <a:p>
            <a:pPr marL="285750" indent="-285750">
              <a:buFont typeface="Arial" panose="020B0604020202020204" pitchFamily="34" charset="0"/>
              <a:buChar char="•"/>
            </a:pPr>
            <a:r>
              <a:rPr lang="fr-FR" dirty="0">
                <a:solidFill>
                  <a:schemeClr val="tx1">
                    <a:alpha val="20000"/>
                  </a:schemeClr>
                </a:solidFill>
              </a:rPr>
              <a:t>David Ricardo (1772-1823), financier devenu économiste puis député, </a:t>
            </a:r>
          </a:p>
          <a:p>
            <a:pPr marL="285750" indent="-285750">
              <a:buFont typeface="Arial" panose="020B0604020202020204" pitchFamily="34" charset="0"/>
              <a:buChar char="•"/>
            </a:pPr>
            <a:endParaRPr lang="fr-FR" dirty="0">
              <a:solidFill>
                <a:schemeClr val="tx1">
                  <a:alpha val="20000"/>
                </a:schemeClr>
              </a:solidFill>
            </a:endParaRPr>
          </a:p>
          <a:p>
            <a:pPr marL="285750" indent="-285750">
              <a:buFont typeface="Arial" panose="020B0604020202020204" pitchFamily="34" charset="0"/>
              <a:buChar char="•"/>
            </a:pPr>
            <a:r>
              <a:rPr lang="fr-FR" dirty="0">
                <a:solidFill>
                  <a:schemeClr val="tx1">
                    <a:alpha val="20000"/>
                  </a:schemeClr>
                </a:solidFill>
              </a:rPr>
              <a:t>Il prolonge l’œuvre de Smith en développant une méthode plus abstraite et plus hypothético-déductive, notamment dans les </a:t>
            </a:r>
            <a:r>
              <a:rPr lang="fr-FR" i="1" dirty="0">
                <a:solidFill>
                  <a:schemeClr val="tx1">
                    <a:alpha val="20000"/>
                  </a:schemeClr>
                </a:solidFill>
              </a:rPr>
              <a:t>Principes de l’économie politique et de l’impôt</a:t>
            </a:r>
            <a:r>
              <a:rPr lang="fr-FR" dirty="0">
                <a:solidFill>
                  <a:schemeClr val="tx1">
                    <a:alpha val="20000"/>
                  </a:schemeClr>
                </a:solidFill>
              </a:rPr>
              <a:t> (1817).</a:t>
            </a:r>
          </a:p>
          <a:p>
            <a:pPr marL="285750" indent="-285750">
              <a:buFont typeface="Arial" panose="020B0604020202020204" pitchFamily="34" charset="0"/>
              <a:buChar char="•"/>
            </a:pPr>
            <a:endParaRPr lang="fr-FR" dirty="0">
              <a:solidFill>
                <a:schemeClr val="tx1">
                  <a:alpha val="20000"/>
                </a:schemeClr>
              </a:solidFill>
            </a:endParaRPr>
          </a:p>
          <a:p>
            <a:pPr marL="285750" indent="-285750">
              <a:buFont typeface="Arial" panose="020B0604020202020204" pitchFamily="34" charset="0"/>
              <a:buChar char="•"/>
            </a:pPr>
            <a:r>
              <a:rPr lang="fr-FR" b="1" dirty="0"/>
              <a:t>Il cherche à expliquer la valeur des marchandises, sa répartition entre salaires, profits et rentes, et les mécanismes par lesquels la rareté des terres peut conduire au ralentissement de la croissance.</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p:txBody>
      </p:sp>
    </p:spTree>
    <p:extLst>
      <p:ext uri="{BB962C8B-B14F-4D97-AF65-F5344CB8AC3E}">
        <p14:creationId xmlns:p14="http://schemas.microsoft.com/office/powerpoint/2010/main" val="349058468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8074971-950F-7166-1443-938BE1F41967}"/>
              </a:ext>
            </a:extLst>
          </p:cNvPr>
          <p:cNvSpPr txBox="1"/>
          <p:nvPr/>
        </p:nvSpPr>
        <p:spPr>
          <a:xfrm>
            <a:off x="3142444" y="2505670"/>
            <a:ext cx="8500057" cy="2585323"/>
          </a:xfrm>
          <a:prstGeom prst="rect">
            <a:avLst/>
          </a:prstGeom>
          <a:noFill/>
        </p:spPr>
        <p:txBody>
          <a:bodyPr wrap="square" rtlCol="0">
            <a:spAutoFit/>
          </a:bodyPr>
          <a:lstStyle/>
          <a:p>
            <a:pPr marL="342900" indent="-342900">
              <a:buAutoNum type="alphaLcPeriod"/>
            </a:pPr>
            <a:r>
              <a:rPr lang="fr-FR" sz="1800" b="1" dirty="0">
                <a:effectLst/>
                <a:latin typeface="Century Gothic" panose="020B0502020202020204" pitchFamily="34" charset="0"/>
                <a:ea typeface="Times New Roman" panose="02020603050405020304" pitchFamily="18" charset="0"/>
              </a:rPr>
              <a:t>Les distinctions valeur d’usage / valeur d’échange et marchandises reproductible / non reproductibles. </a:t>
            </a:r>
          </a:p>
          <a:p>
            <a:pPr marL="342900" indent="-342900">
              <a:buAutoNum type="alphaLcPeriod"/>
            </a:pPr>
            <a:endParaRPr lang="fr-FR" dirty="0">
              <a:solidFill>
                <a:schemeClr val="tx1">
                  <a:alpha val="20000"/>
                </a:scheme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dirty="0">
                <a:solidFill>
                  <a:schemeClr val="tx1">
                    <a:alpha val="20000"/>
                  </a:schemeClr>
                </a:solidFill>
              </a:rPr>
              <a:t>Ricardo reprend à Smith la distinction entre valeur d’usage et valeur d’échange</a:t>
            </a:r>
          </a:p>
          <a:p>
            <a:pPr marL="285750" indent="-285750">
              <a:buFont typeface="Arial" panose="020B0604020202020204" pitchFamily="34" charset="0"/>
              <a:buChar char="•"/>
            </a:pPr>
            <a:endParaRPr lang="fr-FR" sz="1800" dirty="0">
              <a:solidFill>
                <a:schemeClr val="tx1">
                  <a:alpha val="20000"/>
                </a:schemeClr>
              </a:solidFill>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dirty="0">
                <a:solidFill>
                  <a:schemeClr val="tx1">
                    <a:alpha val="20000"/>
                  </a:schemeClr>
                </a:solidFill>
              </a:rPr>
              <a:t>Il limite le champ de l’analyse économique aux biens reproductibles, dont la quantité peut être accrue par le travail humain.</a:t>
            </a:r>
            <a:endParaRPr lang="fr-FR" sz="1800" dirty="0">
              <a:solidFill>
                <a:schemeClr val="tx1">
                  <a:alpha val="20000"/>
                </a:schemeClr>
              </a:solidFill>
              <a:effectLst/>
              <a:latin typeface="Century Gothic" panose="020B0502020202020204" pitchFamily="34" charset="0"/>
              <a:ea typeface="Times New Roman" panose="02020603050405020304" pitchFamily="18" charset="0"/>
            </a:endParaRPr>
          </a:p>
          <a:p>
            <a:r>
              <a:rPr lang="fr-FR" dirty="0"/>
              <a:t> </a:t>
            </a:r>
          </a:p>
        </p:txBody>
      </p:sp>
    </p:spTree>
    <p:extLst>
      <p:ext uri="{BB962C8B-B14F-4D97-AF65-F5344CB8AC3E}">
        <p14:creationId xmlns:p14="http://schemas.microsoft.com/office/powerpoint/2010/main" val="3202235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ED7E292-96C3-491B-5127-93528AAB2C24}"/>
              </a:ext>
            </a:extLst>
          </p:cNvPr>
          <p:cNvPicPr>
            <a:picLocks noChangeAspect="1"/>
          </p:cNvPicPr>
          <p:nvPr/>
        </p:nvPicPr>
        <p:blipFill>
          <a:blip r:embed="rId2">
            <a:alphaModFix amt="20000"/>
          </a:blip>
          <a:stretch>
            <a:fillRect/>
          </a:stretch>
        </p:blipFill>
        <p:spPr>
          <a:xfrm>
            <a:off x="3259826" y="291888"/>
            <a:ext cx="1746889" cy="2370780"/>
          </a:xfrm>
          <a:prstGeom prst="rect">
            <a:avLst/>
          </a:prstGeom>
        </p:spPr>
      </p:pic>
      <p:sp>
        <p:nvSpPr>
          <p:cNvPr id="9" name="ZoneTexte 8">
            <a:extLst>
              <a:ext uri="{FF2B5EF4-FFF2-40B4-BE49-F238E27FC236}">
                <a16:creationId xmlns:a16="http://schemas.microsoft.com/office/drawing/2014/main" id="{0C71AB12-8F1E-51E6-FBDB-B34A561C8638}"/>
              </a:ext>
            </a:extLst>
          </p:cNvPr>
          <p:cNvSpPr txBox="1"/>
          <p:nvPr/>
        </p:nvSpPr>
        <p:spPr>
          <a:xfrm>
            <a:off x="5006715" y="291888"/>
            <a:ext cx="2982686" cy="646331"/>
          </a:xfrm>
          <a:prstGeom prst="rect">
            <a:avLst/>
          </a:prstGeom>
          <a:noFill/>
        </p:spPr>
        <p:txBody>
          <a:bodyPr wrap="square" rtlCol="0">
            <a:spAutoFit/>
          </a:bodyPr>
          <a:lstStyle/>
          <a:p>
            <a:r>
              <a:rPr lang="fr-FR" i="1" dirty="0">
                <a:solidFill>
                  <a:schemeClr val="tx1">
                    <a:alpha val="20000"/>
                  </a:schemeClr>
                </a:solidFill>
              </a:rPr>
              <a:t>Qu’est ce qu’un foyer bien géré ?</a:t>
            </a:r>
          </a:p>
        </p:txBody>
      </p:sp>
      <p:sp>
        <p:nvSpPr>
          <p:cNvPr id="6" name="ZoneTexte 5">
            <a:extLst>
              <a:ext uri="{FF2B5EF4-FFF2-40B4-BE49-F238E27FC236}">
                <a16:creationId xmlns:a16="http://schemas.microsoft.com/office/drawing/2014/main" id="{EA7AE008-C3D4-C184-5B81-B896CDB4BCD4}"/>
              </a:ext>
            </a:extLst>
          </p:cNvPr>
          <p:cNvSpPr txBox="1"/>
          <p:nvPr/>
        </p:nvSpPr>
        <p:spPr>
          <a:xfrm>
            <a:off x="3259826" y="3092993"/>
            <a:ext cx="8582404" cy="1015663"/>
          </a:xfrm>
          <a:prstGeom prst="rect">
            <a:avLst/>
          </a:prstGeom>
          <a:noFill/>
        </p:spPr>
        <p:txBody>
          <a:bodyPr wrap="square" rtlCol="0">
            <a:spAutoFit/>
          </a:bodyPr>
          <a:lstStyle/>
          <a:p>
            <a:pPr marL="285750" indent="-285750">
              <a:buFont typeface="Arial" panose="020B0604020202020204" pitchFamily="34" charset="0"/>
              <a:buChar char="•"/>
            </a:pPr>
            <a:r>
              <a:rPr lang="fr-FR" sz="2000" dirty="0"/>
              <a:t>Les « Physiocrates » puis les « Classiques » élaborent des raisonnements économiques de plus en plus autonomes (XVIII</a:t>
            </a:r>
            <a:r>
              <a:rPr lang="fr-FR" sz="2000" baseline="30000" dirty="0"/>
              <a:t>ème</a:t>
            </a:r>
            <a:r>
              <a:rPr lang="fr-FR" sz="2000" dirty="0"/>
              <a:t>)</a:t>
            </a:r>
          </a:p>
          <a:p>
            <a:endParaRPr lang="fr-FR" sz="2000" dirty="0"/>
          </a:p>
        </p:txBody>
      </p:sp>
      <p:sp>
        <p:nvSpPr>
          <p:cNvPr id="7" name="ZoneTexte 6">
            <a:extLst>
              <a:ext uri="{FF2B5EF4-FFF2-40B4-BE49-F238E27FC236}">
                <a16:creationId xmlns:a16="http://schemas.microsoft.com/office/drawing/2014/main" id="{6A7B7827-6655-255C-878A-F05346B07191}"/>
              </a:ext>
            </a:extLst>
          </p:cNvPr>
          <p:cNvSpPr txBox="1"/>
          <p:nvPr/>
        </p:nvSpPr>
        <p:spPr>
          <a:xfrm>
            <a:off x="5965016" y="1477278"/>
            <a:ext cx="3524831" cy="646331"/>
          </a:xfrm>
          <a:prstGeom prst="rect">
            <a:avLst/>
          </a:prstGeom>
          <a:noFill/>
        </p:spPr>
        <p:txBody>
          <a:bodyPr wrap="square" rtlCol="0">
            <a:spAutoFit/>
          </a:bodyPr>
          <a:lstStyle/>
          <a:p>
            <a:r>
              <a:rPr lang="fr-FR" i="1" dirty="0">
                <a:solidFill>
                  <a:schemeClr val="tx1">
                    <a:alpha val="20000"/>
                  </a:schemeClr>
                </a:solidFill>
              </a:rPr>
              <a:t>Comment renforcer la puissance du royaume ?</a:t>
            </a:r>
          </a:p>
        </p:txBody>
      </p:sp>
      <p:sp>
        <p:nvSpPr>
          <p:cNvPr id="10" name="ZoneTexte 9">
            <a:extLst>
              <a:ext uri="{FF2B5EF4-FFF2-40B4-BE49-F238E27FC236}">
                <a16:creationId xmlns:a16="http://schemas.microsoft.com/office/drawing/2014/main" id="{F0F03133-4D15-5AF0-27C1-49E5756386F2}"/>
              </a:ext>
            </a:extLst>
          </p:cNvPr>
          <p:cNvSpPr txBox="1"/>
          <p:nvPr/>
        </p:nvSpPr>
        <p:spPr>
          <a:xfrm>
            <a:off x="8316474" y="2576338"/>
            <a:ext cx="3401893" cy="369332"/>
          </a:xfrm>
          <a:prstGeom prst="rect">
            <a:avLst/>
          </a:prstGeom>
          <a:noFill/>
        </p:spPr>
        <p:txBody>
          <a:bodyPr wrap="none" rtlCol="0">
            <a:spAutoFit/>
          </a:bodyPr>
          <a:lstStyle/>
          <a:p>
            <a:r>
              <a:rPr lang="fr-FR" dirty="0">
                <a:solidFill>
                  <a:schemeClr val="tx1">
                    <a:alpha val="40000"/>
                  </a:schemeClr>
                </a:solidFill>
              </a:rPr>
              <a:t>A. De Montchrestien (XVI</a:t>
            </a:r>
            <a:r>
              <a:rPr lang="fr-FR" baseline="30000" dirty="0">
                <a:solidFill>
                  <a:schemeClr val="tx1">
                    <a:alpha val="40000"/>
                  </a:schemeClr>
                </a:solidFill>
              </a:rPr>
              <a:t>ème</a:t>
            </a:r>
            <a:r>
              <a:rPr lang="fr-FR" dirty="0">
                <a:solidFill>
                  <a:schemeClr val="tx1">
                    <a:alpha val="40000"/>
                  </a:schemeClr>
                </a:solidFill>
              </a:rPr>
              <a:t>)</a:t>
            </a:r>
          </a:p>
        </p:txBody>
      </p:sp>
      <p:pic>
        <p:nvPicPr>
          <p:cNvPr id="12" name="Image 11">
            <a:extLst>
              <a:ext uri="{FF2B5EF4-FFF2-40B4-BE49-F238E27FC236}">
                <a16:creationId xmlns:a16="http://schemas.microsoft.com/office/drawing/2014/main" id="{C196187A-D145-0A12-4F0B-B6A01D36580E}"/>
              </a:ext>
            </a:extLst>
          </p:cNvPr>
          <p:cNvPicPr>
            <a:picLocks noChangeAspect="1"/>
          </p:cNvPicPr>
          <p:nvPr/>
        </p:nvPicPr>
        <p:blipFill>
          <a:blip r:embed="rId3">
            <a:alphaModFix amt="20000"/>
          </a:blip>
          <a:stretch>
            <a:fillRect/>
          </a:stretch>
        </p:blipFill>
        <p:spPr>
          <a:xfrm>
            <a:off x="8947702" y="291888"/>
            <a:ext cx="1870630" cy="2293030"/>
          </a:xfrm>
          <a:prstGeom prst="rect">
            <a:avLst/>
          </a:prstGeom>
        </p:spPr>
      </p:pic>
      <p:pic>
        <p:nvPicPr>
          <p:cNvPr id="3" name="Image 2">
            <a:extLst>
              <a:ext uri="{FF2B5EF4-FFF2-40B4-BE49-F238E27FC236}">
                <a16:creationId xmlns:a16="http://schemas.microsoft.com/office/drawing/2014/main" id="{ADF8B377-795B-F60F-56D4-BD5BA0385EE8}"/>
              </a:ext>
            </a:extLst>
          </p:cNvPr>
          <p:cNvPicPr>
            <a:picLocks noChangeAspect="1"/>
          </p:cNvPicPr>
          <p:nvPr/>
        </p:nvPicPr>
        <p:blipFill>
          <a:blip r:embed="rId4"/>
          <a:stretch>
            <a:fillRect/>
          </a:stretch>
        </p:blipFill>
        <p:spPr>
          <a:xfrm>
            <a:off x="3046103" y="3926667"/>
            <a:ext cx="2440584" cy="2639445"/>
          </a:xfrm>
          <a:prstGeom prst="rect">
            <a:avLst/>
          </a:prstGeom>
        </p:spPr>
      </p:pic>
      <p:sp>
        <p:nvSpPr>
          <p:cNvPr id="4" name="ZoneTexte 3">
            <a:extLst>
              <a:ext uri="{FF2B5EF4-FFF2-40B4-BE49-F238E27FC236}">
                <a16:creationId xmlns:a16="http://schemas.microsoft.com/office/drawing/2014/main" id="{452A8069-9FE4-EE78-AF39-F88759E555C1}"/>
              </a:ext>
            </a:extLst>
          </p:cNvPr>
          <p:cNvSpPr txBox="1"/>
          <p:nvPr/>
        </p:nvSpPr>
        <p:spPr>
          <a:xfrm>
            <a:off x="5486687" y="4108656"/>
            <a:ext cx="3277801" cy="923330"/>
          </a:xfrm>
          <a:prstGeom prst="rect">
            <a:avLst/>
          </a:prstGeom>
          <a:noFill/>
        </p:spPr>
        <p:txBody>
          <a:bodyPr wrap="square" rtlCol="0">
            <a:spAutoFit/>
          </a:bodyPr>
          <a:lstStyle/>
          <a:p>
            <a:r>
              <a:rPr lang="fr-FR" i="1" dirty="0"/>
              <a:t>Existe-t-il des lois générales qui garantissent la prospérité ? </a:t>
            </a:r>
          </a:p>
        </p:txBody>
      </p:sp>
    </p:spTree>
    <p:extLst>
      <p:ext uri="{BB962C8B-B14F-4D97-AF65-F5344CB8AC3E}">
        <p14:creationId xmlns:p14="http://schemas.microsoft.com/office/powerpoint/2010/main" val="147164667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8074971-950F-7166-1443-938BE1F41967}"/>
              </a:ext>
            </a:extLst>
          </p:cNvPr>
          <p:cNvSpPr txBox="1"/>
          <p:nvPr/>
        </p:nvSpPr>
        <p:spPr>
          <a:xfrm>
            <a:off x="3142444" y="2505670"/>
            <a:ext cx="8500057" cy="2585323"/>
          </a:xfrm>
          <a:prstGeom prst="rect">
            <a:avLst/>
          </a:prstGeom>
          <a:noFill/>
        </p:spPr>
        <p:txBody>
          <a:bodyPr wrap="square" rtlCol="0">
            <a:spAutoFit/>
          </a:bodyPr>
          <a:lstStyle/>
          <a:p>
            <a:pPr marL="342900" indent="-342900">
              <a:buAutoNum type="alphaLcPeriod"/>
            </a:pPr>
            <a:r>
              <a:rPr lang="fr-FR" sz="1800" dirty="0">
                <a:effectLst/>
                <a:latin typeface="Century Gothic" panose="020B0502020202020204" pitchFamily="34" charset="0"/>
                <a:ea typeface="Times New Roman" panose="02020603050405020304" pitchFamily="18" charset="0"/>
              </a:rPr>
              <a:t>Les distinctions valeur d’usage / valeur d’échange et marchandises reproductible / non reproductibles. </a:t>
            </a:r>
          </a:p>
          <a:p>
            <a:pPr marL="342900" indent="-342900">
              <a:buAutoNum type="alphaLcPeriod"/>
            </a:pPr>
            <a:endParaRPr lang="fr-FR" dirty="0">
              <a:solidFill>
                <a:schemeClr val="tx1">
                  <a:alpha val="20000"/>
                </a:scheme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b="1" dirty="0"/>
              <a:t>Ricardo reprend à Smith la distinction entre valeur d’usage et valeur d’échange</a:t>
            </a:r>
          </a:p>
          <a:p>
            <a:pPr marL="285750" indent="-285750">
              <a:buFont typeface="Arial" panose="020B0604020202020204" pitchFamily="34" charset="0"/>
              <a:buChar char="•"/>
            </a:pPr>
            <a:endParaRPr lang="fr-FR" sz="1800" dirty="0">
              <a:solidFill>
                <a:schemeClr val="tx1">
                  <a:alpha val="20000"/>
                </a:schemeClr>
              </a:solidFill>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dirty="0">
                <a:solidFill>
                  <a:schemeClr val="tx1">
                    <a:alpha val="20000"/>
                  </a:schemeClr>
                </a:solidFill>
              </a:rPr>
              <a:t>Il limite le champ de l’analyse économique aux biens reproductibles, dont la quantité peut être accrue par le travail humain.</a:t>
            </a:r>
            <a:endParaRPr lang="fr-FR" sz="1800" dirty="0">
              <a:solidFill>
                <a:schemeClr val="tx1">
                  <a:alpha val="20000"/>
                </a:schemeClr>
              </a:solidFill>
              <a:effectLst/>
              <a:latin typeface="Century Gothic" panose="020B0502020202020204" pitchFamily="34" charset="0"/>
              <a:ea typeface="Times New Roman" panose="02020603050405020304" pitchFamily="18" charset="0"/>
            </a:endParaRPr>
          </a:p>
          <a:p>
            <a:r>
              <a:rPr lang="fr-FR" dirty="0"/>
              <a:t> </a:t>
            </a:r>
          </a:p>
        </p:txBody>
      </p:sp>
    </p:spTree>
    <p:extLst>
      <p:ext uri="{BB962C8B-B14F-4D97-AF65-F5344CB8AC3E}">
        <p14:creationId xmlns:p14="http://schemas.microsoft.com/office/powerpoint/2010/main" val="40016539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8074971-950F-7166-1443-938BE1F41967}"/>
              </a:ext>
            </a:extLst>
          </p:cNvPr>
          <p:cNvSpPr txBox="1"/>
          <p:nvPr/>
        </p:nvSpPr>
        <p:spPr>
          <a:xfrm>
            <a:off x="3142444" y="2505670"/>
            <a:ext cx="8500057" cy="2585323"/>
          </a:xfrm>
          <a:prstGeom prst="rect">
            <a:avLst/>
          </a:prstGeom>
          <a:noFill/>
        </p:spPr>
        <p:txBody>
          <a:bodyPr wrap="square" rtlCol="0">
            <a:spAutoFit/>
          </a:bodyPr>
          <a:lstStyle/>
          <a:p>
            <a:pPr marL="342900" indent="-342900">
              <a:buAutoNum type="alphaLcPeriod"/>
            </a:pPr>
            <a:r>
              <a:rPr lang="fr-FR" sz="1800" dirty="0">
                <a:effectLst/>
                <a:latin typeface="Century Gothic" panose="020B0502020202020204" pitchFamily="34" charset="0"/>
                <a:ea typeface="Times New Roman" panose="02020603050405020304" pitchFamily="18" charset="0"/>
              </a:rPr>
              <a:t>Les distinctions valeur d’usage / valeur d’échange et marchandises reproductible / non reproductibles. </a:t>
            </a:r>
          </a:p>
          <a:p>
            <a:pPr marL="342900" indent="-342900">
              <a:buAutoNum type="alphaLcPeriod"/>
            </a:pPr>
            <a:endParaRPr lang="fr-FR" dirty="0">
              <a:solidFill>
                <a:schemeClr val="tx1">
                  <a:alpha val="20000"/>
                </a:scheme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dirty="0">
                <a:solidFill>
                  <a:schemeClr val="tx1">
                    <a:alpha val="20000"/>
                  </a:schemeClr>
                </a:solidFill>
              </a:rPr>
              <a:t>Ricardo reprend à Smith la distinction entre valeur d’usage et valeur d’échange</a:t>
            </a:r>
          </a:p>
          <a:p>
            <a:pPr marL="285750" indent="-285750">
              <a:buFont typeface="Arial" panose="020B0604020202020204" pitchFamily="34" charset="0"/>
              <a:buChar char="•"/>
            </a:pPr>
            <a:endParaRPr lang="fr-FR" sz="1800" dirty="0">
              <a:solidFill>
                <a:schemeClr val="tx1">
                  <a:alpha val="20000"/>
                </a:schemeClr>
              </a:solidFill>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b="1" dirty="0"/>
              <a:t>Il limite le champ de l’analyse économique aux biens reproductibles, dont la quantité peut être accrue par le travail humain.</a:t>
            </a:r>
            <a:endParaRPr lang="fr-FR" sz="1800" b="1" dirty="0">
              <a:effectLst/>
              <a:latin typeface="Century Gothic" panose="020B0502020202020204" pitchFamily="34" charset="0"/>
              <a:ea typeface="Times New Roman" panose="02020603050405020304" pitchFamily="18" charset="0"/>
            </a:endParaRPr>
          </a:p>
          <a:p>
            <a:r>
              <a:rPr lang="fr-FR" dirty="0"/>
              <a:t> </a:t>
            </a:r>
          </a:p>
        </p:txBody>
      </p:sp>
    </p:spTree>
    <p:extLst>
      <p:ext uri="{BB962C8B-B14F-4D97-AF65-F5344CB8AC3E}">
        <p14:creationId xmlns:p14="http://schemas.microsoft.com/office/powerpoint/2010/main" val="398494915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8074971-950F-7166-1443-938BE1F41967}"/>
              </a:ext>
            </a:extLst>
          </p:cNvPr>
          <p:cNvSpPr txBox="1"/>
          <p:nvPr/>
        </p:nvSpPr>
        <p:spPr>
          <a:xfrm>
            <a:off x="3142444" y="2505670"/>
            <a:ext cx="8500057" cy="3416320"/>
          </a:xfrm>
          <a:prstGeom prst="rect">
            <a:avLst/>
          </a:prstGeom>
          <a:noFill/>
        </p:spPr>
        <p:txBody>
          <a:bodyPr wrap="square" rtlCol="0">
            <a:spAutoFit/>
          </a:bodyPr>
          <a:lstStyle/>
          <a:p>
            <a:r>
              <a:rPr lang="fr-FR" b="1" dirty="0">
                <a:latin typeface="Century Gothic" panose="020B0502020202020204" pitchFamily="34" charset="0"/>
                <a:ea typeface="Times New Roman" panose="02020603050405020304" pitchFamily="18" charset="0"/>
              </a:rPr>
              <a:t>b. </a:t>
            </a:r>
            <a:r>
              <a:rPr lang="fr-FR" sz="1800" b="1" dirty="0">
                <a:effectLst/>
                <a:latin typeface="Century Gothic" panose="020B0502020202020204" pitchFamily="34" charset="0"/>
                <a:ea typeface="Times New Roman" panose="02020603050405020304" pitchFamily="18" charset="0"/>
              </a:rPr>
              <a:t>« Valeur naturelle », travail incorporé et convergence des prix de marché</a:t>
            </a:r>
          </a:p>
          <a:p>
            <a:endParaRPr lang="fr-FR" dirty="0">
              <a:solidFill>
                <a:schemeClr val="tx1">
                  <a:alpha val="20000"/>
                </a:scheme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dirty="0">
                <a:solidFill>
                  <a:schemeClr val="tx1">
                    <a:alpha val="20000"/>
                  </a:schemeClr>
                </a:solidFill>
              </a:rPr>
              <a:t>Ricardo reprend l’idée de Smith du lien entre valeur et quantité de travail dans les sociétés primitives et l’étend aux sociétés industrielles.</a:t>
            </a:r>
          </a:p>
          <a:p>
            <a:endParaRPr lang="fr-FR" dirty="0">
              <a:solidFill>
                <a:schemeClr val="tx1">
                  <a:alpha val="20000"/>
                </a:schemeClr>
              </a:solidFill>
            </a:endParaRPr>
          </a:p>
          <a:p>
            <a:pPr marL="285750" indent="-285750">
              <a:buFont typeface="Arial" panose="020B0604020202020204" pitchFamily="34" charset="0"/>
              <a:buChar char="•"/>
            </a:pPr>
            <a:r>
              <a:rPr lang="fr-FR" dirty="0">
                <a:solidFill>
                  <a:schemeClr val="tx1">
                    <a:alpha val="20000"/>
                  </a:schemeClr>
                </a:solidFill>
              </a:rPr>
              <a:t>La théorie de la valeur ricardienne est fondée sur les coûts de production, ramenés à leur seule dimension humaine : le travail. </a:t>
            </a:r>
          </a:p>
          <a:p>
            <a:pPr marL="285750" indent="-285750">
              <a:buFont typeface="Arial" panose="020B0604020202020204" pitchFamily="34" charset="0"/>
              <a:buChar char="•"/>
            </a:pPr>
            <a:endParaRPr lang="fr-FR" dirty="0">
              <a:solidFill>
                <a:schemeClr val="tx1">
                  <a:alpha val="20000"/>
                </a:schemeClr>
              </a:solidFill>
            </a:endParaRPr>
          </a:p>
          <a:p>
            <a:pPr marL="285750" indent="-285750">
              <a:buFont typeface="Arial" panose="020B0604020202020204" pitchFamily="34" charset="0"/>
              <a:buChar char="•"/>
            </a:pPr>
            <a:r>
              <a:rPr lang="fr-FR" dirty="0">
                <a:solidFill>
                  <a:schemeClr val="tx1">
                    <a:alpha val="20000"/>
                  </a:schemeClr>
                </a:solidFill>
              </a:rPr>
              <a:t>La valeur de marché gravite autour de la valeur naturelle grâce aux mécanismes de la concurrence.</a:t>
            </a:r>
          </a:p>
          <a:p>
            <a:pPr marL="285750" indent="-285750">
              <a:buFont typeface="Arial" panose="020B0604020202020204" pitchFamily="34" charset="0"/>
              <a:buChar char="•"/>
            </a:pPr>
            <a:endParaRPr lang="fr-FR" dirty="0"/>
          </a:p>
        </p:txBody>
      </p:sp>
    </p:spTree>
    <p:extLst>
      <p:ext uri="{BB962C8B-B14F-4D97-AF65-F5344CB8AC3E}">
        <p14:creationId xmlns:p14="http://schemas.microsoft.com/office/powerpoint/2010/main" val="199541876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8074971-950F-7166-1443-938BE1F41967}"/>
              </a:ext>
            </a:extLst>
          </p:cNvPr>
          <p:cNvSpPr txBox="1"/>
          <p:nvPr/>
        </p:nvSpPr>
        <p:spPr>
          <a:xfrm>
            <a:off x="3142444" y="2505670"/>
            <a:ext cx="8500057" cy="4247317"/>
          </a:xfrm>
          <a:prstGeom prst="rect">
            <a:avLst/>
          </a:prstGeom>
          <a:noFill/>
        </p:spPr>
        <p:txBody>
          <a:bodyPr wrap="square" rtlCol="0">
            <a:spAutoFit/>
          </a:bodyPr>
          <a:lstStyle/>
          <a:p>
            <a:r>
              <a:rPr lang="fr-FR" dirty="0">
                <a:latin typeface="Century Gothic" panose="020B0502020202020204" pitchFamily="34" charset="0"/>
                <a:ea typeface="Times New Roman" panose="02020603050405020304" pitchFamily="18" charset="0"/>
              </a:rPr>
              <a:t>b. </a:t>
            </a:r>
            <a:r>
              <a:rPr lang="fr-FR" sz="1800" dirty="0">
                <a:effectLst/>
                <a:latin typeface="Century Gothic" panose="020B0502020202020204" pitchFamily="34" charset="0"/>
                <a:ea typeface="Times New Roman" panose="02020603050405020304" pitchFamily="18" charset="0"/>
              </a:rPr>
              <a:t>« Valeur naturelle », travail incorporé et convergence des prix de marché</a:t>
            </a:r>
          </a:p>
          <a:p>
            <a:endParaRPr lang="fr-FR" dirty="0">
              <a:solidFill>
                <a:schemeClr val="tx1">
                  <a:alpha val="20000"/>
                </a:scheme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b="1" dirty="0"/>
              <a:t>Ricardo reprend l’idée de Smith du lien entre valeur et quantité de travail dans les sociétés primitives et l’étend aux sociétés industrielles.</a:t>
            </a:r>
          </a:p>
          <a:p>
            <a:endParaRPr lang="fr-FR" dirty="0">
              <a:solidFill>
                <a:schemeClr val="tx1">
                  <a:alpha val="20000"/>
                </a:schemeClr>
              </a:solidFill>
            </a:endParaRPr>
          </a:p>
          <a:p>
            <a:pPr marL="285750" indent="-285750">
              <a:buFont typeface="Arial" panose="020B0604020202020204" pitchFamily="34" charset="0"/>
              <a:buChar char="•"/>
            </a:pPr>
            <a:r>
              <a:rPr lang="fr-FR" dirty="0">
                <a:solidFill>
                  <a:schemeClr val="tx1">
                    <a:alpha val="20000"/>
                  </a:schemeClr>
                </a:solidFill>
              </a:rPr>
              <a:t>La théorie de la valeur ricardienne est fondée sur les coûts de production, ramenés à leur seule dimension humaine : le travail. </a:t>
            </a:r>
          </a:p>
          <a:p>
            <a:pPr marL="285750" indent="-285750">
              <a:buFont typeface="Arial" panose="020B0604020202020204" pitchFamily="34" charset="0"/>
              <a:buChar char="•"/>
            </a:pPr>
            <a:endParaRPr lang="fr-FR" dirty="0">
              <a:solidFill>
                <a:schemeClr val="tx1">
                  <a:alpha val="20000"/>
                </a:schemeClr>
              </a:solidFill>
            </a:endParaRPr>
          </a:p>
          <a:p>
            <a:pPr marL="285750" indent="-285750">
              <a:buFont typeface="Arial" panose="020B0604020202020204" pitchFamily="34" charset="0"/>
              <a:buChar char="•"/>
            </a:pPr>
            <a:r>
              <a:rPr lang="fr-FR" dirty="0">
                <a:solidFill>
                  <a:schemeClr val="tx1">
                    <a:alpha val="20000"/>
                  </a:schemeClr>
                </a:solidFill>
              </a:rPr>
              <a:t>La valeur de marché gravite autour de la valeur naturelle grâce aux mécanismes de la concurrence.</a:t>
            </a:r>
          </a:p>
          <a:p>
            <a:pPr marL="285750" indent="-285750">
              <a:buFont typeface="Arial" panose="020B0604020202020204" pitchFamily="34" charset="0"/>
              <a:buChar char="•"/>
            </a:pPr>
            <a:endParaRPr lang="fr-FR" dirty="0">
              <a:solidFill>
                <a:schemeClr val="tx1">
                  <a:alpha val="20000"/>
                </a:schemeClr>
              </a:solidFill>
            </a:endParaRPr>
          </a:p>
          <a:p>
            <a:pPr marL="285750" indent="-285750">
              <a:buFont typeface="Arial" panose="020B0604020202020204" pitchFamily="34" charset="0"/>
              <a:buChar char="•"/>
            </a:pPr>
            <a:r>
              <a:rPr lang="fr-FR" dirty="0">
                <a:solidFill>
                  <a:schemeClr val="tx1">
                    <a:alpha val="20000"/>
                  </a:schemeClr>
                </a:solidFill>
              </a:rPr>
              <a:t>Ce mécanisme de convergence provoque mécaniquement l’unicité des taux de profit du capital. </a:t>
            </a:r>
          </a:p>
          <a:p>
            <a:pPr marL="285750" indent="-285750">
              <a:buFont typeface="Arial" panose="020B0604020202020204" pitchFamily="34" charset="0"/>
              <a:buChar char="•"/>
            </a:pPr>
            <a:endParaRPr lang="fr-FR" dirty="0"/>
          </a:p>
        </p:txBody>
      </p:sp>
    </p:spTree>
    <p:extLst>
      <p:ext uri="{BB962C8B-B14F-4D97-AF65-F5344CB8AC3E}">
        <p14:creationId xmlns:p14="http://schemas.microsoft.com/office/powerpoint/2010/main" val="312184360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8074971-950F-7166-1443-938BE1F41967}"/>
              </a:ext>
            </a:extLst>
          </p:cNvPr>
          <p:cNvSpPr txBox="1"/>
          <p:nvPr/>
        </p:nvSpPr>
        <p:spPr>
          <a:xfrm>
            <a:off x="3142444" y="2505670"/>
            <a:ext cx="8500057" cy="4524315"/>
          </a:xfrm>
          <a:prstGeom prst="rect">
            <a:avLst/>
          </a:prstGeom>
          <a:noFill/>
        </p:spPr>
        <p:txBody>
          <a:bodyPr wrap="square" rtlCol="0">
            <a:spAutoFit/>
          </a:bodyPr>
          <a:lstStyle/>
          <a:p>
            <a:r>
              <a:rPr lang="fr-FR" dirty="0">
                <a:latin typeface="Century Gothic" panose="020B0502020202020204" pitchFamily="34" charset="0"/>
                <a:ea typeface="Times New Roman" panose="02020603050405020304" pitchFamily="18" charset="0"/>
              </a:rPr>
              <a:t>b. </a:t>
            </a:r>
            <a:r>
              <a:rPr lang="fr-FR" sz="1800" dirty="0">
                <a:effectLst/>
                <a:latin typeface="Century Gothic" panose="020B0502020202020204" pitchFamily="34" charset="0"/>
                <a:ea typeface="Times New Roman" panose="02020603050405020304" pitchFamily="18" charset="0"/>
              </a:rPr>
              <a:t>« Valeur naturelle », travail incorporé et convergence des prix de marché</a:t>
            </a:r>
          </a:p>
          <a:p>
            <a:endParaRPr lang="fr-FR" dirty="0">
              <a:solidFill>
                <a:schemeClr val="tx1">
                  <a:alpha val="20000"/>
                </a:scheme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dirty="0">
                <a:solidFill>
                  <a:schemeClr val="tx1">
                    <a:alpha val="20000"/>
                  </a:schemeClr>
                </a:solidFill>
              </a:rPr>
              <a:t>Ricardo reprend l’idée de Smith du lien entre valeur et quantité de travail dans les sociétés primitives et l’étend aux sociétés industrielles.</a:t>
            </a:r>
          </a:p>
          <a:p>
            <a:endParaRPr lang="fr-FR" dirty="0">
              <a:solidFill>
                <a:schemeClr val="tx1">
                  <a:alpha val="20000"/>
                </a:schemeClr>
              </a:solidFill>
            </a:endParaRPr>
          </a:p>
          <a:p>
            <a:pPr marL="285750" indent="-285750">
              <a:buFont typeface="Arial" panose="020B0604020202020204" pitchFamily="34" charset="0"/>
              <a:buChar char="•"/>
            </a:pPr>
            <a:r>
              <a:rPr lang="fr-FR" b="1" dirty="0"/>
              <a:t>La théorie de la valeur ricardienne est fondée sur les coûts de production, ramenés à leur seule dimension humaine : le travail. </a:t>
            </a:r>
          </a:p>
          <a:p>
            <a:pPr marL="285750" indent="-285750">
              <a:buFont typeface="Arial" panose="020B0604020202020204" pitchFamily="34" charset="0"/>
              <a:buChar char="•"/>
            </a:pPr>
            <a:endParaRPr lang="fr-FR" dirty="0">
              <a:solidFill>
                <a:schemeClr val="tx1">
                  <a:alpha val="20000"/>
                </a:schemeClr>
              </a:solidFill>
            </a:endParaRPr>
          </a:p>
          <a:p>
            <a:pPr marL="285750" indent="-285750">
              <a:buFont typeface="Arial" panose="020B0604020202020204" pitchFamily="34" charset="0"/>
              <a:buChar char="•"/>
            </a:pPr>
            <a:r>
              <a:rPr lang="fr-FR" dirty="0">
                <a:solidFill>
                  <a:schemeClr val="tx1">
                    <a:alpha val="20000"/>
                  </a:schemeClr>
                </a:solidFill>
              </a:rPr>
              <a:t>La valeur de marché gravite autour de la valeur naturelle grâce aux mécanismes de la concurrence.</a:t>
            </a:r>
          </a:p>
          <a:p>
            <a:pPr marL="285750" indent="-285750">
              <a:buFont typeface="Arial" panose="020B0604020202020204" pitchFamily="34" charset="0"/>
              <a:buChar char="•"/>
            </a:pPr>
            <a:endParaRPr lang="fr-FR" dirty="0">
              <a:solidFill>
                <a:schemeClr val="tx1">
                  <a:alpha val="20000"/>
                </a:schemeClr>
              </a:solidFill>
            </a:endParaRPr>
          </a:p>
          <a:p>
            <a:pPr marL="285750" indent="-285750">
              <a:buFont typeface="Arial" panose="020B0604020202020204" pitchFamily="34" charset="0"/>
              <a:buChar char="•"/>
            </a:pPr>
            <a:r>
              <a:rPr lang="fr-FR" dirty="0">
                <a:solidFill>
                  <a:schemeClr val="tx1">
                    <a:alpha val="20000"/>
                  </a:schemeClr>
                </a:solidFill>
              </a:rPr>
              <a:t>Ce mécanisme de convergence provoque mécaniquement l’unicité des taux de profit du capital. </a:t>
            </a:r>
          </a:p>
          <a:p>
            <a:pPr marL="285750" indent="-285750">
              <a:buFont typeface="Arial" panose="020B0604020202020204" pitchFamily="34" charset="0"/>
              <a:buChar char="•"/>
            </a:pPr>
            <a:endParaRPr lang="fr-FR" dirty="0">
              <a:solidFill>
                <a:schemeClr val="tx1">
                  <a:alpha val="20000"/>
                </a:schemeClr>
              </a:solidFill>
            </a:endParaRPr>
          </a:p>
          <a:p>
            <a:pPr marL="285750" indent="-285750">
              <a:buFont typeface="Arial" panose="020B0604020202020204" pitchFamily="34" charset="0"/>
              <a:buChar char="•"/>
            </a:pPr>
            <a:endParaRPr lang="fr-FR" dirty="0"/>
          </a:p>
        </p:txBody>
      </p:sp>
    </p:spTree>
    <p:extLst>
      <p:ext uri="{BB962C8B-B14F-4D97-AF65-F5344CB8AC3E}">
        <p14:creationId xmlns:p14="http://schemas.microsoft.com/office/powerpoint/2010/main" val="278424593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8074971-950F-7166-1443-938BE1F41967}"/>
              </a:ext>
            </a:extLst>
          </p:cNvPr>
          <p:cNvSpPr txBox="1"/>
          <p:nvPr/>
        </p:nvSpPr>
        <p:spPr>
          <a:xfrm>
            <a:off x="3142444" y="2505670"/>
            <a:ext cx="8500057" cy="4247317"/>
          </a:xfrm>
          <a:prstGeom prst="rect">
            <a:avLst/>
          </a:prstGeom>
          <a:noFill/>
        </p:spPr>
        <p:txBody>
          <a:bodyPr wrap="square" rtlCol="0">
            <a:spAutoFit/>
          </a:bodyPr>
          <a:lstStyle/>
          <a:p>
            <a:r>
              <a:rPr lang="fr-FR" dirty="0">
                <a:latin typeface="Century Gothic" panose="020B0502020202020204" pitchFamily="34" charset="0"/>
                <a:ea typeface="Times New Roman" panose="02020603050405020304" pitchFamily="18" charset="0"/>
              </a:rPr>
              <a:t>b. </a:t>
            </a:r>
            <a:r>
              <a:rPr lang="fr-FR" sz="1800" dirty="0">
                <a:effectLst/>
                <a:latin typeface="Century Gothic" panose="020B0502020202020204" pitchFamily="34" charset="0"/>
                <a:ea typeface="Times New Roman" panose="02020603050405020304" pitchFamily="18" charset="0"/>
              </a:rPr>
              <a:t>« Valeur naturelle », travail incorporé et convergence des prix de marché</a:t>
            </a:r>
          </a:p>
          <a:p>
            <a:endParaRPr lang="fr-FR" dirty="0">
              <a:solidFill>
                <a:schemeClr val="tx1">
                  <a:alpha val="20000"/>
                </a:scheme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dirty="0">
                <a:solidFill>
                  <a:schemeClr val="tx1">
                    <a:alpha val="20000"/>
                  </a:schemeClr>
                </a:solidFill>
              </a:rPr>
              <a:t>Ricardo reprend l’idée de Smith du lien entre valeur et quantité de travail dans les sociétés primitives et l’étend aux sociétés industrielles.</a:t>
            </a:r>
          </a:p>
          <a:p>
            <a:endParaRPr lang="fr-FR" dirty="0">
              <a:solidFill>
                <a:schemeClr val="tx1">
                  <a:alpha val="20000"/>
                </a:schemeClr>
              </a:solidFill>
            </a:endParaRPr>
          </a:p>
          <a:p>
            <a:pPr marL="285750" indent="-285750">
              <a:buFont typeface="Arial" panose="020B0604020202020204" pitchFamily="34" charset="0"/>
              <a:buChar char="•"/>
            </a:pPr>
            <a:r>
              <a:rPr lang="fr-FR" dirty="0">
                <a:solidFill>
                  <a:schemeClr val="tx1">
                    <a:alpha val="20000"/>
                  </a:schemeClr>
                </a:solidFill>
              </a:rPr>
              <a:t>La théorie de la valeur ricardienne est fondée sur les coûts de production, ramenés à leur seule dimension humaine : le travail. </a:t>
            </a:r>
          </a:p>
          <a:p>
            <a:pPr marL="285750" indent="-285750">
              <a:buFont typeface="Arial" panose="020B0604020202020204" pitchFamily="34" charset="0"/>
              <a:buChar char="•"/>
            </a:pPr>
            <a:endParaRPr lang="fr-FR" dirty="0">
              <a:solidFill>
                <a:schemeClr val="tx1">
                  <a:alpha val="20000"/>
                </a:schemeClr>
              </a:solidFill>
            </a:endParaRPr>
          </a:p>
          <a:p>
            <a:pPr marL="285750" indent="-285750">
              <a:buFont typeface="Arial" panose="020B0604020202020204" pitchFamily="34" charset="0"/>
              <a:buChar char="•"/>
            </a:pPr>
            <a:r>
              <a:rPr lang="fr-FR" b="1" dirty="0"/>
              <a:t>La valeur de marché gravite autour de la valeur naturelle grâce aux mécanismes de la concurrence.</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solidFill>
                  <a:schemeClr val="tx1">
                    <a:alpha val="20000"/>
                  </a:schemeClr>
                </a:solidFill>
              </a:rPr>
              <a:t>Ce mécanisme de convergence provoque mécaniquement l’unicité des taux de profit du capital. </a:t>
            </a:r>
          </a:p>
          <a:p>
            <a:pPr marL="285750" indent="-285750">
              <a:buFont typeface="Arial" panose="020B0604020202020204" pitchFamily="34" charset="0"/>
              <a:buChar char="•"/>
            </a:pPr>
            <a:endParaRPr lang="fr-FR" dirty="0"/>
          </a:p>
        </p:txBody>
      </p:sp>
    </p:spTree>
    <p:extLst>
      <p:ext uri="{BB962C8B-B14F-4D97-AF65-F5344CB8AC3E}">
        <p14:creationId xmlns:p14="http://schemas.microsoft.com/office/powerpoint/2010/main" val="114074401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8074971-950F-7166-1443-938BE1F41967}"/>
              </a:ext>
            </a:extLst>
          </p:cNvPr>
          <p:cNvSpPr txBox="1"/>
          <p:nvPr/>
        </p:nvSpPr>
        <p:spPr>
          <a:xfrm>
            <a:off x="3142444" y="2505670"/>
            <a:ext cx="8500057" cy="4524315"/>
          </a:xfrm>
          <a:prstGeom prst="rect">
            <a:avLst/>
          </a:prstGeom>
          <a:noFill/>
        </p:spPr>
        <p:txBody>
          <a:bodyPr wrap="square" rtlCol="0">
            <a:spAutoFit/>
          </a:bodyPr>
          <a:lstStyle/>
          <a:p>
            <a:r>
              <a:rPr lang="fr-FR" dirty="0">
                <a:latin typeface="Century Gothic" panose="020B0502020202020204" pitchFamily="34" charset="0"/>
                <a:ea typeface="Times New Roman" panose="02020603050405020304" pitchFamily="18" charset="0"/>
              </a:rPr>
              <a:t>b. </a:t>
            </a:r>
            <a:r>
              <a:rPr lang="fr-FR" sz="1800" dirty="0">
                <a:effectLst/>
                <a:latin typeface="Century Gothic" panose="020B0502020202020204" pitchFamily="34" charset="0"/>
                <a:ea typeface="Times New Roman" panose="02020603050405020304" pitchFamily="18" charset="0"/>
              </a:rPr>
              <a:t>« Valeur naturelle », travail incorporé et convergence des prix de marché</a:t>
            </a:r>
          </a:p>
          <a:p>
            <a:endParaRPr lang="fr-FR" dirty="0">
              <a:solidFill>
                <a:schemeClr val="tx1">
                  <a:alpha val="20000"/>
                </a:scheme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dirty="0">
                <a:solidFill>
                  <a:schemeClr val="tx1">
                    <a:alpha val="20000"/>
                  </a:schemeClr>
                </a:solidFill>
              </a:rPr>
              <a:t>Ricardo reprend l’idée de Smith du lien entre valeur et quantité de travail dans les sociétés primitives et l’étend aux sociétés industrielles.</a:t>
            </a:r>
          </a:p>
          <a:p>
            <a:endParaRPr lang="fr-FR" dirty="0">
              <a:solidFill>
                <a:schemeClr val="tx1">
                  <a:alpha val="20000"/>
                </a:schemeClr>
              </a:solidFill>
            </a:endParaRPr>
          </a:p>
          <a:p>
            <a:pPr marL="285750" indent="-285750">
              <a:buFont typeface="Arial" panose="020B0604020202020204" pitchFamily="34" charset="0"/>
              <a:buChar char="•"/>
            </a:pPr>
            <a:r>
              <a:rPr lang="fr-FR" dirty="0">
                <a:solidFill>
                  <a:schemeClr val="tx1">
                    <a:alpha val="20000"/>
                  </a:schemeClr>
                </a:solidFill>
              </a:rPr>
              <a:t>La théorie de la valeur ricardienne est fondée sur les coûts de production, ramenés à leur seule dimension humaine : le travail. </a:t>
            </a:r>
          </a:p>
          <a:p>
            <a:pPr marL="285750" indent="-285750">
              <a:buFont typeface="Arial" panose="020B0604020202020204" pitchFamily="34" charset="0"/>
              <a:buChar char="•"/>
            </a:pPr>
            <a:endParaRPr lang="fr-FR" dirty="0">
              <a:solidFill>
                <a:schemeClr val="tx1">
                  <a:alpha val="20000"/>
                </a:schemeClr>
              </a:solidFill>
            </a:endParaRPr>
          </a:p>
          <a:p>
            <a:pPr marL="285750" indent="-285750">
              <a:buFont typeface="Arial" panose="020B0604020202020204" pitchFamily="34" charset="0"/>
              <a:buChar char="•"/>
            </a:pPr>
            <a:r>
              <a:rPr lang="fr-FR" dirty="0">
                <a:solidFill>
                  <a:schemeClr val="tx1">
                    <a:alpha val="20000"/>
                  </a:schemeClr>
                </a:solidFill>
              </a:rPr>
              <a:t>La valeur de marché gravite autour de la valeur naturelle grâce aux mécanismes de la concurrence.</a:t>
            </a:r>
          </a:p>
          <a:p>
            <a:pPr marL="285750" indent="-285750">
              <a:buFont typeface="Arial" panose="020B0604020202020204" pitchFamily="34" charset="0"/>
              <a:buChar char="•"/>
            </a:pPr>
            <a:endParaRPr lang="fr-FR" b="1" dirty="0"/>
          </a:p>
          <a:p>
            <a:pPr marL="285750" indent="-285750">
              <a:buFont typeface="Arial" panose="020B0604020202020204" pitchFamily="34" charset="0"/>
              <a:buChar char="•"/>
            </a:pPr>
            <a:r>
              <a:rPr lang="fr-FR" b="1" dirty="0"/>
              <a:t>Ce mécanisme de convergence provoque mécaniquement l’unicité des taux de profit du capital. </a:t>
            </a:r>
          </a:p>
          <a:p>
            <a:endParaRPr lang="fr-FR" b="1" dirty="0"/>
          </a:p>
          <a:p>
            <a:pPr marL="285750" indent="-285750">
              <a:buFont typeface="Arial" panose="020B0604020202020204" pitchFamily="34" charset="0"/>
              <a:buChar char="•"/>
            </a:pPr>
            <a:endParaRPr lang="fr-FR" dirty="0"/>
          </a:p>
        </p:txBody>
      </p:sp>
    </p:spTree>
    <p:extLst>
      <p:ext uri="{BB962C8B-B14F-4D97-AF65-F5344CB8AC3E}">
        <p14:creationId xmlns:p14="http://schemas.microsoft.com/office/powerpoint/2010/main" val="61382457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4C54A230-9874-A956-9552-B922A2D87B74}"/>
              </a:ext>
            </a:extLst>
          </p:cNvPr>
          <p:cNvSpPr txBox="1"/>
          <p:nvPr/>
        </p:nvSpPr>
        <p:spPr>
          <a:xfrm>
            <a:off x="3142444" y="2413337"/>
            <a:ext cx="7986269" cy="2031325"/>
          </a:xfrm>
          <a:prstGeom prst="rect">
            <a:avLst/>
          </a:prstGeom>
          <a:noFill/>
        </p:spPr>
        <p:txBody>
          <a:bodyPr wrap="square" rtlCol="0">
            <a:spAutoFit/>
          </a:bodyPr>
          <a:lstStyle/>
          <a:p>
            <a:pPr marL="285750" indent="-285750" algn="just">
              <a:buFont typeface="Arial" panose="020B0604020202020204" pitchFamily="34" charset="0"/>
              <a:buChar char="•"/>
            </a:pPr>
            <a:r>
              <a:rPr lang="fr-FR" dirty="0"/>
              <a:t>Alors que Smith déduit la valeur d’une production de la somme des revenus qu’elle génère, Ricardo considère la distribution des revenus comme postérieure au processus de production. </a:t>
            </a:r>
            <a:endParaRPr lang="fr-FR" dirty="0">
              <a:solidFill>
                <a:schemeClr val="tx1">
                  <a:alpha val="19613"/>
                </a:schemeClr>
              </a:solidFill>
            </a:endParaRPr>
          </a:p>
          <a:p>
            <a:pPr marL="285750" indent="-285750">
              <a:buFont typeface="Arial" panose="020B0604020202020204" pitchFamily="34" charset="0"/>
              <a:buChar char="•"/>
            </a:pPr>
            <a:endParaRPr lang="fr-FR" dirty="0">
              <a:solidFill>
                <a:schemeClr val="tx1">
                  <a:alpha val="19613"/>
                </a:schemeClr>
              </a:solidFill>
            </a:endParaRPr>
          </a:p>
          <a:p>
            <a:pPr marL="342900" indent="-342900">
              <a:buAutoNum type="alphaLcPeriod"/>
            </a:pPr>
            <a:r>
              <a:rPr lang="fr-FR" sz="1800" kern="0" dirty="0">
                <a:solidFill>
                  <a:srgbClr val="000000">
                    <a:alpha val="19613"/>
                  </a:srgbClr>
                </a:solidFill>
                <a:effectLst/>
                <a:latin typeface="Century Gothic" panose="020B0502020202020204" pitchFamily="34" charset="0"/>
                <a:ea typeface="Times New Roman" panose="02020603050405020304" pitchFamily="18" charset="0"/>
              </a:rPr>
              <a:t>La théorie de la rente différentielle </a:t>
            </a:r>
          </a:p>
          <a:p>
            <a:endParaRPr lang="fr-FR" sz="1800" kern="0" dirty="0">
              <a:solidFill>
                <a:srgbClr val="000000">
                  <a:alpha val="19613"/>
                </a:srgbClr>
              </a:solidFill>
              <a:effectLst/>
              <a:latin typeface="Century Gothic" panose="020B0502020202020204" pitchFamily="34" charset="0"/>
              <a:ea typeface="Times New Roman" panose="02020603050405020304" pitchFamily="18" charset="0"/>
            </a:endParaRPr>
          </a:p>
          <a:p>
            <a:r>
              <a:rPr lang="fr-FR" kern="0" dirty="0">
                <a:solidFill>
                  <a:srgbClr val="000000">
                    <a:alpha val="19613"/>
                  </a:srgbClr>
                </a:solidFill>
                <a:latin typeface="Century Gothic" panose="020B0502020202020204" pitchFamily="34" charset="0"/>
              </a:rPr>
              <a:t>b. La détermination des salaires et du profit </a:t>
            </a:r>
            <a:endParaRPr lang="fr-FR" dirty="0">
              <a:solidFill>
                <a:schemeClr val="tx1">
                  <a:alpha val="19613"/>
                </a:schemeClr>
              </a:solidFill>
              <a:latin typeface="Century Gothic" panose="020B0502020202020204" pitchFamily="34" charset="0"/>
            </a:endParaRPr>
          </a:p>
        </p:txBody>
      </p:sp>
    </p:spTree>
    <p:extLst>
      <p:ext uri="{BB962C8B-B14F-4D97-AF65-F5344CB8AC3E}">
        <p14:creationId xmlns:p14="http://schemas.microsoft.com/office/powerpoint/2010/main" val="406763202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707FD29-174D-FB01-13B7-1A0BCAFE548C}"/>
              </a:ext>
            </a:extLst>
          </p:cNvPr>
          <p:cNvSpPr txBox="1"/>
          <p:nvPr/>
        </p:nvSpPr>
        <p:spPr>
          <a:xfrm>
            <a:off x="3412900" y="2228046"/>
            <a:ext cx="7276563" cy="3693319"/>
          </a:xfrm>
          <a:prstGeom prst="rect">
            <a:avLst/>
          </a:prstGeom>
          <a:noFill/>
        </p:spPr>
        <p:txBody>
          <a:bodyPr wrap="square" rtlCol="0">
            <a:spAutoFit/>
          </a:bodyPr>
          <a:lstStyle/>
          <a:p>
            <a:pPr marL="342900" indent="-342900">
              <a:buAutoNum type="alphaLcPeriod"/>
            </a:pPr>
            <a:r>
              <a:rPr lang="fr-FR" sz="1800" kern="0" dirty="0">
                <a:solidFill>
                  <a:srgbClr val="000000">
                    <a:alpha val="19613"/>
                  </a:srgbClr>
                </a:solidFill>
                <a:effectLst/>
                <a:latin typeface="Century Gothic" panose="020B0502020202020204" pitchFamily="34" charset="0"/>
                <a:ea typeface="Times New Roman" panose="02020603050405020304" pitchFamily="18" charset="0"/>
              </a:rPr>
              <a:t>La théorie de la rente différentielle</a:t>
            </a:r>
          </a:p>
          <a:p>
            <a:pPr marL="342900" indent="-342900">
              <a:buAutoNum type="alphaLcPeriod"/>
            </a:pPr>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sz="1800" b="1" kern="0" dirty="0">
                <a:solidFill>
                  <a:srgbClr val="000000"/>
                </a:solidFill>
                <a:effectLst/>
                <a:latin typeface="Century Gothic" panose="020B0502020202020204" pitchFamily="34" charset="0"/>
                <a:ea typeface="Times New Roman" panose="02020603050405020304" pitchFamily="18" charset="0"/>
              </a:rPr>
              <a:t>Pour Ricardo, la rente versée aux propriétaires fonciers n’est pas responsable de l’inflation mais, au contraire, est positivement corrélée au prix du blé. </a:t>
            </a:r>
          </a:p>
          <a:p>
            <a:pPr marL="285750" indent="-285750">
              <a:buFont typeface="Arial" panose="020B0604020202020204" pitchFamily="34" charset="0"/>
              <a:buChar char="•"/>
            </a:pPr>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sz="1800" kern="0" dirty="0">
                <a:solidFill>
                  <a:srgbClr val="000000">
                    <a:alpha val="19613"/>
                  </a:srgbClr>
                </a:solidFill>
                <a:effectLst/>
                <a:latin typeface="Century Gothic" panose="020B0502020202020204" pitchFamily="34" charset="0"/>
                <a:ea typeface="Times New Roman" panose="02020603050405020304" pitchFamily="18" charset="0"/>
              </a:rPr>
              <a:t>Pour le démontrer, Ricardo élabore un modèle fictif (démarche hypothético-déductive) de répartition des revenus agricoles entre la terre (rente), le travail (salaires) et le capital (profits). </a:t>
            </a:r>
          </a:p>
          <a:p>
            <a:pPr marL="342900" indent="-342900">
              <a:buAutoNum type="alphaLcPeriod"/>
            </a:pPr>
            <a:endParaRPr lang="fr-FR" kern="0" dirty="0">
              <a:solidFill>
                <a:srgbClr val="000000">
                  <a:alpha val="19613"/>
                </a:srgbClr>
              </a:solidFill>
              <a:latin typeface="Century Gothic" panose="020B0502020202020204" pitchFamily="34" charset="0"/>
              <a:ea typeface="Times New Roman" panose="02020603050405020304" pitchFamily="18" charset="0"/>
            </a:endParaRPr>
          </a:p>
          <a:p>
            <a:r>
              <a:rPr lang="fr-FR" sz="1800" kern="0" dirty="0">
                <a:solidFill>
                  <a:srgbClr val="000000">
                    <a:alpha val="19613"/>
                  </a:srgbClr>
                </a:solidFill>
                <a:effectLst/>
                <a:latin typeface="Century Gothic" panose="020B0502020202020204" pitchFamily="34" charset="0"/>
                <a:ea typeface="Times New Roman" panose="02020603050405020304" pitchFamily="18" charset="0"/>
              </a:rPr>
              <a:t> </a:t>
            </a:r>
          </a:p>
          <a:p>
            <a:endParaRPr lang="fr-FR" dirty="0"/>
          </a:p>
        </p:txBody>
      </p:sp>
    </p:spTree>
    <p:extLst>
      <p:ext uri="{BB962C8B-B14F-4D97-AF65-F5344CB8AC3E}">
        <p14:creationId xmlns:p14="http://schemas.microsoft.com/office/powerpoint/2010/main" val="17673238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707FD29-174D-FB01-13B7-1A0BCAFE548C}"/>
              </a:ext>
            </a:extLst>
          </p:cNvPr>
          <p:cNvSpPr txBox="1"/>
          <p:nvPr/>
        </p:nvSpPr>
        <p:spPr>
          <a:xfrm>
            <a:off x="3412900" y="2228046"/>
            <a:ext cx="7276563" cy="3693319"/>
          </a:xfrm>
          <a:prstGeom prst="rect">
            <a:avLst/>
          </a:prstGeom>
          <a:noFill/>
        </p:spPr>
        <p:txBody>
          <a:bodyPr wrap="square" rtlCol="0">
            <a:spAutoFit/>
          </a:bodyPr>
          <a:lstStyle/>
          <a:p>
            <a:pPr marL="342900" indent="-342900">
              <a:buAutoNum type="alphaLcPeriod"/>
            </a:pPr>
            <a:r>
              <a:rPr lang="fr-FR" sz="1800" kern="0" dirty="0">
                <a:solidFill>
                  <a:srgbClr val="000000">
                    <a:alpha val="19613"/>
                  </a:srgbClr>
                </a:solidFill>
                <a:effectLst/>
                <a:latin typeface="Century Gothic" panose="020B0502020202020204" pitchFamily="34" charset="0"/>
                <a:ea typeface="Times New Roman" panose="02020603050405020304" pitchFamily="18" charset="0"/>
              </a:rPr>
              <a:t>La théorie de la rente différentielle</a:t>
            </a:r>
          </a:p>
          <a:p>
            <a:pPr marL="342900" indent="-342900">
              <a:buAutoNum type="alphaLcPeriod"/>
            </a:pPr>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sz="1800" kern="0" dirty="0">
                <a:solidFill>
                  <a:srgbClr val="000000">
                    <a:alpha val="19613"/>
                  </a:srgbClr>
                </a:solidFill>
                <a:effectLst/>
                <a:latin typeface="Century Gothic" panose="020B0502020202020204" pitchFamily="34" charset="0"/>
                <a:ea typeface="Times New Roman" panose="02020603050405020304" pitchFamily="18" charset="0"/>
              </a:rPr>
              <a:t>Pour Ricardo, la rente versée aux propriétaires fonciers n’est pas responsable de l’inflation mais, au contraire, est positivement corrélée au prix du blé. </a:t>
            </a:r>
          </a:p>
          <a:p>
            <a:pPr marL="285750" indent="-285750">
              <a:buFont typeface="Arial" panose="020B0604020202020204" pitchFamily="34" charset="0"/>
              <a:buChar char="•"/>
            </a:pPr>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sz="1800" b="1" kern="0" dirty="0">
                <a:solidFill>
                  <a:srgbClr val="000000"/>
                </a:solidFill>
                <a:effectLst/>
                <a:latin typeface="Century Gothic" panose="020B0502020202020204" pitchFamily="34" charset="0"/>
                <a:ea typeface="Times New Roman" panose="02020603050405020304" pitchFamily="18" charset="0"/>
              </a:rPr>
              <a:t>Pour le démontrer, Ricardo élabore un modèle fictif (démarche hypothético-déductive) de répartition des revenus agricoles entre la terre (rente), le travail (salaires) et le capital (profits). </a:t>
            </a:r>
          </a:p>
          <a:p>
            <a:pPr marL="342900" indent="-342900">
              <a:buAutoNum type="alphaLcPeriod"/>
            </a:pPr>
            <a:endParaRPr lang="fr-FR" kern="0" dirty="0">
              <a:solidFill>
                <a:srgbClr val="000000">
                  <a:alpha val="19613"/>
                </a:srgbClr>
              </a:solidFill>
              <a:latin typeface="Century Gothic" panose="020B0502020202020204" pitchFamily="34" charset="0"/>
              <a:ea typeface="Times New Roman" panose="02020603050405020304" pitchFamily="18" charset="0"/>
            </a:endParaRPr>
          </a:p>
          <a:p>
            <a:r>
              <a:rPr lang="fr-FR" sz="1800" kern="0" dirty="0">
                <a:solidFill>
                  <a:srgbClr val="000000">
                    <a:alpha val="19613"/>
                  </a:srgbClr>
                </a:solidFill>
                <a:effectLst/>
                <a:latin typeface="Century Gothic" panose="020B0502020202020204" pitchFamily="34" charset="0"/>
                <a:ea typeface="Times New Roman" panose="02020603050405020304" pitchFamily="18" charset="0"/>
              </a:rPr>
              <a:t> </a:t>
            </a:r>
          </a:p>
          <a:p>
            <a:endParaRPr lang="fr-FR" dirty="0"/>
          </a:p>
        </p:txBody>
      </p:sp>
    </p:spTree>
    <p:extLst>
      <p:ext uri="{BB962C8B-B14F-4D97-AF65-F5344CB8AC3E}">
        <p14:creationId xmlns:p14="http://schemas.microsoft.com/office/powerpoint/2010/main" val="306227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ED7E292-96C3-491B-5127-93528AAB2C24}"/>
              </a:ext>
            </a:extLst>
          </p:cNvPr>
          <p:cNvPicPr>
            <a:picLocks noChangeAspect="1"/>
          </p:cNvPicPr>
          <p:nvPr/>
        </p:nvPicPr>
        <p:blipFill>
          <a:blip r:embed="rId2">
            <a:alphaModFix amt="20000"/>
          </a:blip>
          <a:stretch>
            <a:fillRect/>
          </a:stretch>
        </p:blipFill>
        <p:spPr>
          <a:xfrm>
            <a:off x="3259826" y="291888"/>
            <a:ext cx="1746889" cy="2370780"/>
          </a:xfrm>
          <a:prstGeom prst="rect">
            <a:avLst/>
          </a:prstGeom>
        </p:spPr>
      </p:pic>
      <p:sp>
        <p:nvSpPr>
          <p:cNvPr id="9" name="ZoneTexte 8">
            <a:extLst>
              <a:ext uri="{FF2B5EF4-FFF2-40B4-BE49-F238E27FC236}">
                <a16:creationId xmlns:a16="http://schemas.microsoft.com/office/drawing/2014/main" id="{0C71AB12-8F1E-51E6-FBDB-B34A561C8638}"/>
              </a:ext>
            </a:extLst>
          </p:cNvPr>
          <p:cNvSpPr txBox="1"/>
          <p:nvPr/>
        </p:nvSpPr>
        <p:spPr>
          <a:xfrm>
            <a:off x="5006715" y="291888"/>
            <a:ext cx="2982686" cy="646331"/>
          </a:xfrm>
          <a:prstGeom prst="rect">
            <a:avLst/>
          </a:prstGeom>
          <a:noFill/>
        </p:spPr>
        <p:txBody>
          <a:bodyPr wrap="square" rtlCol="0">
            <a:spAutoFit/>
          </a:bodyPr>
          <a:lstStyle/>
          <a:p>
            <a:r>
              <a:rPr lang="fr-FR" i="1" dirty="0">
                <a:solidFill>
                  <a:schemeClr val="tx1">
                    <a:alpha val="20000"/>
                  </a:schemeClr>
                </a:solidFill>
              </a:rPr>
              <a:t>Qu’est ce qu’un foyer bien géré ?</a:t>
            </a:r>
          </a:p>
        </p:txBody>
      </p:sp>
      <p:sp>
        <p:nvSpPr>
          <p:cNvPr id="6" name="ZoneTexte 5">
            <a:extLst>
              <a:ext uri="{FF2B5EF4-FFF2-40B4-BE49-F238E27FC236}">
                <a16:creationId xmlns:a16="http://schemas.microsoft.com/office/drawing/2014/main" id="{EA7AE008-C3D4-C184-5B81-B896CDB4BCD4}"/>
              </a:ext>
            </a:extLst>
          </p:cNvPr>
          <p:cNvSpPr txBox="1"/>
          <p:nvPr/>
        </p:nvSpPr>
        <p:spPr>
          <a:xfrm>
            <a:off x="3259826" y="3092993"/>
            <a:ext cx="8582404" cy="1015663"/>
          </a:xfrm>
          <a:prstGeom prst="rect">
            <a:avLst/>
          </a:prstGeom>
          <a:noFill/>
        </p:spPr>
        <p:txBody>
          <a:bodyPr wrap="square" rtlCol="0">
            <a:spAutoFit/>
          </a:bodyPr>
          <a:lstStyle/>
          <a:p>
            <a:pPr marL="285750" indent="-285750">
              <a:buFont typeface="Arial" panose="020B0604020202020204" pitchFamily="34" charset="0"/>
              <a:buChar char="•"/>
            </a:pPr>
            <a:r>
              <a:rPr lang="fr-FR" sz="2000" dirty="0"/>
              <a:t>L’économie ne s’impose comme discipline scientifique qu’à la fin du XIX</a:t>
            </a:r>
            <a:r>
              <a:rPr lang="fr-FR" sz="2000" baseline="30000" dirty="0"/>
              <a:t>ème</a:t>
            </a:r>
            <a:r>
              <a:rPr lang="fr-FR" sz="2000" dirty="0"/>
              <a:t> siècle avec les premiers « néoclassiques »</a:t>
            </a:r>
          </a:p>
          <a:p>
            <a:endParaRPr lang="fr-FR" sz="2000" dirty="0"/>
          </a:p>
        </p:txBody>
      </p:sp>
      <p:sp>
        <p:nvSpPr>
          <p:cNvPr id="7" name="ZoneTexte 6">
            <a:extLst>
              <a:ext uri="{FF2B5EF4-FFF2-40B4-BE49-F238E27FC236}">
                <a16:creationId xmlns:a16="http://schemas.microsoft.com/office/drawing/2014/main" id="{6A7B7827-6655-255C-878A-F05346B07191}"/>
              </a:ext>
            </a:extLst>
          </p:cNvPr>
          <p:cNvSpPr txBox="1"/>
          <p:nvPr/>
        </p:nvSpPr>
        <p:spPr>
          <a:xfrm>
            <a:off x="5965016" y="1477278"/>
            <a:ext cx="3524831" cy="646331"/>
          </a:xfrm>
          <a:prstGeom prst="rect">
            <a:avLst/>
          </a:prstGeom>
          <a:noFill/>
        </p:spPr>
        <p:txBody>
          <a:bodyPr wrap="square" rtlCol="0">
            <a:spAutoFit/>
          </a:bodyPr>
          <a:lstStyle/>
          <a:p>
            <a:r>
              <a:rPr lang="fr-FR" i="1" dirty="0">
                <a:solidFill>
                  <a:schemeClr val="tx1">
                    <a:alpha val="20000"/>
                  </a:schemeClr>
                </a:solidFill>
              </a:rPr>
              <a:t>Comment renforcer la puissance du royaume ? </a:t>
            </a:r>
          </a:p>
        </p:txBody>
      </p:sp>
      <p:sp>
        <p:nvSpPr>
          <p:cNvPr id="10" name="ZoneTexte 9">
            <a:extLst>
              <a:ext uri="{FF2B5EF4-FFF2-40B4-BE49-F238E27FC236}">
                <a16:creationId xmlns:a16="http://schemas.microsoft.com/office/drawing/2014/main" id="{F0F03133-4D15-5AF0-27C1-49E5756386F2}"/>
              </a:ext>
            </a:extLst>
          </p:cNvPr>
          <p:cNvSpPr txBox="1"/>
          <p:nvPr/>
        </p:nvSpPr>
        <p:spPr>
          <a:xfrm>
            <a:off x="8316474" y="2576338"/>
            <a:ext cx="3401893" cy="369332"/>
          </a:xfrm>
          <a:prstGeom prst="rect">
            <a:avLst/>
          </a:prstGeom>
          <a:noFill/>
        </p:spPr>
        <p:txBody>
          <a:bodyPr wrap="none" rtlCol="0">
            <a:spAutoFit/>
          </a:bodyPr>
          <a:lstStyle/>
          <a:p>
            <a:r>
              <a:rPr lang="fr-FR" dirty="0">
                <a:solidFill>
                  <a:schemeClr val="tx1">
                    <a:alpha val="40000"/>
                  </a:schemeClr>
                </a:solidFill>
              </a:rPr>
              <a:t>A. De Montchrestien (XVI</a:t>
            </a:r>
            <a:r>
              <a:rPr lang="fr-FR" baseline="30000" dirty="0">
                <a:solidFill>
                  <a:schemeClr val="tx1">
                    <a:alpha val="40000"/>
                  </a:schemeClr>
                </a:solidFill>
              </a:rPr>
              <a:t>ème</a:t>
            </a:r>
            <a:r>
              <a:rPr lang="fr-FR" dirty="0">
                <a:solidFill>
                  <a:schemeClr val="tx1">
                    <a:alpha val="40000"/>
                  </a:schemeClr>
                </a:solidFill>
              </a:rPr>
              <a:t>)</a:t>
            </a:r>
          </a:p>
        </p:txBody>
      </p:sp>
      <p:pic>
        <p:nvPicPr>
          <p:cNvPr id="12" name="Image 11">
            <a:extLst>
              <a:ext uri="{FF2B5EF4-FFF2-40B4-BE49-F238E27FC236}">
                <a16:creationId xmlns:a16="http://schemas.microsoft.com/office/drawing/2014/main" id="{C196187A-D145-0A12-4F0B-B6A01D36580E}"/>
              </a:ext>
            </a:extLst>
          </p:cNvPr>
          <p:cNvPicPr>
            <a:picLocks noChangeAspect="1"/>
          </p:cNvPicPr>
          <p:nvPr/>
        </p:nvPicPr>
        <p:blipFill>
          <a:blip r:embed="rId3">
            <a:alphaModFix amt="20000"/>
          </a:blip>
          <a:stretch>
            <a:fillRect/>
          </a:stretch>
        </p:blipFill>
        <p:spPr>
          <a:xfrm>
            <a:off x="8947702" y="291888"/>
            <a:ext cx="1870630" cy="2293030"/>
          </a:xfrm>
          <a:prstGeom prst="rect">
            <a:avLst/>
          </a:prstGeom>
        </p:spPr>
      </p:pic>
      <p:pic>
        <p:nvPicPr>
          <p:cNvPr id="3" name="Image 2">
            <a:extLst>
              <a:ext uri="{FF2B5EF4-FFF2-40B4-BE49-F238E27FC236}">
                <a16:creationId xmlns:a16="http://schemas.microsoft.com/office/drawing/2014/main" id="{ADF8B377-795B-F60F-56D4-BD5BA0385EE8}"/>
              </a:ext>
            </a:extLst>
          </p:cNvPr>
          <p:cNvPicPr>
            <a:picLocks noChangeAspect="1"/>
          </p:cNvPicPr>
          <p:nvPr/>
        </p:nvPicPr>
        <p:blipFill>
          <a:blip r:embed="rId4">
            <a:alphaModFix amt="20000"/>
          </a:blip>
          <a:stretch>
            <a:fillRect/>
          </a:stretch>
        </p:blipFill>
        <p:spPr>
          <a:xfrm>
            <a:off x="3046103" y="3926667"/>
            <a:ext cx="2440584" cy="2639445"/>
          </a:xfrm>
          <a:prstGeom prst="rect">
            <a:avLst/>
          </a:prstGeom>
        </p:spPr>
      </p:pic>
      <p:sp>
        <p:nvSpPr>
          <p:cNvPr id="4" name="ZoneTexte 3">
            <a:extLst>
              <a:ext uri="{FF2B5EF4-FFF2-40B4-BE49-F238E27FC236}">
                <a16:creationId xmlns:a16="http://schemas.microsoft.com/office/drawing/2014/main" id="{452A8069-9FE4-EE78-AF39-F88759E555C1}"/>
              </a:ext>
            </a:extLst>
          </p:cNvPr>
          <p:cNvSpPr txBox="1"/>
          <p:nvPr/>
        </p:nvSpPr>
        <p:spPr>
          <a:xfrm>
            <a:off x="5486687" y="4108656"/>
            <a:ext cx="3277801" cy="923330"/>
          </a:xfrm>
          <a:prstGeom prst="rect">
            <a:avLst/>
          </a:prstGeom>
          <a:noFill/>
        </p:spPr>
        <p:txBody>
          <a:bodyPr wrap="square" rtlCol="0">
            <a:spAutoFit/>
          </a:bodyPr>
          <a:lstStyle/>
          <a:p>
            <a:r>
              <a:rPr lang="fr-FR" i="1" dirty="0">
                <a:solidFill>
                  <a:schemeClr val="tx1">
                    <a:alpha val="20000"/>
                  </a:schemeClr>
                </a:solidFill>
              </a:rPr>
              <a:t>« Existe-t-il des lois générales qui garantissent la prospérité ? »</a:t>
            </a:r>
          </a:p>
        </p:txBody>
      </p:sp>
      <p:pic>
        <p:nvPicPr>
          <p:cNvPr id="5" name="Image 4">
            <a:extLst>
              <a:ext uri="{FF2B5EF4-FFF2-40B4-BE49-F238E27FC236}">
                <a16:creationId xmlns:a16="http://schemas.microsoft.com/office/drawing/2014/main" id="{229BF7A2-5135-7282-11BD-95726AA8ED38}"/>
              </a:ext>
            </a:extLst>
          </p:cNvPr>
          <p:cNvPicPr>
            <a:picLocks noChangeAspect="1"/>
          </p:cNvPicPr>
          <p:nvPr/>
        </p:nvPicPr>
        <p:blipFill>
          <a:blip r:embed="rId5"/>
          <a:stretch>
            <a:fillRect/>
          </a:stretch>
        </p:blipFill>
        <p:spPr>
          <a:xfrm>
            <a:off x="9429914" y="3842045"/>
            <a:ext cx="1746889" cy="2526492"/>
          </a:xfrm>
          <a:prstGeom prst="rect">
            <a:avLst/>
          </a:prstGeom>
        </p:spPr>
      </p:pic>
      <p:sp>
        <p:nvSpPr>
          <p:cNvPr id="8" name="ZoneTexte 7">
            <a:extLst>
              <a:ext uri="{FF2B5EF4-FFF2-40B4-BE49-F238E27FC236}">
                <a16:creationId xmlns:a16="http://schemas.microsoft.com/office/drawing/2014/main" id="{A402FABF-5047-C801-E80A-D07404FD31CC}"/>
              </a:ext>
            </a:extLst>
          </p:cNvPr>
          <p:cNvSpPr txBox="1"/>
          <p:nvPr/>
        </p:nvSpPr>
        <p:spPr>
          <a:xfrm>
            <a:off x="6095999" y="5365783"/>
            <a:ext cx="3393847" cy="1200329"/>
          </a:xfrm>
          <a:prstGeom prst="rect">
            <a:avLst/>
          </a:prstGeom>
          <a:noFill/>
        </p:spPr>
        <p:txBody>
          <a:bodyPr wrap="square" rtlCol="0">
            <a:spAutoFit/>
          </a:bodyPr>
          <a:lstStyle/>
          <a:p>
            <a:r>
              <a:rPr lang="fr-FR" i="1" dirty="0"/>
              <a:t>Comment représenter la coordination d’une infinité d’individus dans un modèle simple ? </a:t>
            </a:r>
          </a:p>
        </p:txBody>
      </p:sp>
    </p:spTree>
    <p:extLst>
      <p:ext uri="{BB962C8B-B14F-4D97-AF65-F5344CB8AC3E}">
        <p14:creationId xmlns:p14="http://schemas.microsoft.com/office/powerpoint/2010/main" val="279810715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707FD29-174D-FB01-13B7-1A0BCAFE548C}"/>
              </a:ext>
            </a:extLst>
          </p:cNvPr>
          <p:cNvSpPr txBox="1"/>
          <p:nvPr/>
        </p:nvSpPr>
        <p:spPr>
          <a:xfrm>
            <a:off x="3412900" y="2228045"/>
            <a:ext cx="7753083" cy="2031325"/>
          </a:xfrm>
          <a:prstGeom prst="rect">
            <a:avLst/>
          </a:prstGeom>
          <a:noFill/>
        </p:spPr>
        <p:txBody>
          <a:bodyPr wrap="square" rtlCol="0">
            <a:spAutoFit/>
          </a:bodyPr>
          <a:lstStyle/>
          <a:p>
            <a:pPr marL="342900" indent="-342900">
              <a:buAutoNum type="alphaLcPeriod"/>
            </a:pPr>
            <a:r>
              <a:rPr lang="fr-FR" sz="1800" kern="0" dirty="0">
                <a:solidFill>
                  <a:srgbClr val="000000">
                    <a:alpha val="19613"/>
                  </a:srgbClr>
                </a:solidFill>
                <a:effectLst/>
                <a:latin typeface="Century Gothic" panose="020B0502020202020204" pitchFamily="34" charset="0"/>
                <a:ea typeface="Times New Roman" panose="02020603050405020304" pitchFamily="18" charset="0"/>
              </a:rPr>
              <a:t>La théorie de la rente différentielle</a:t>
            </a:r>
          </a:p>
          <a:p>
            <a:pPr marL="342900" indent="-342900">
              <a:buAutoNum type="alphaLcPeriod"/>
            </a:pPr>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b="1" kern="0" dirty="0">
                <a:solidFill>
                  <a:srgbClr val="000000"/>
                </a:solidFill>
                <a:latin typeface="Century Gothic" panose="020B0502020202020204" pitchFamily="34" charset="0"/>
                <a:ea typeface="Times New Roman" panose="02020603050405020304" pitchFamily="18" charset="0"/>
              </a:rPr>
              <a:t>Les terres sont classées en fonction de leur qualité :</a:t>
            </a:r>
          </a:p>
          <a:p>
            <a:endParaRPr lang="fr-FR" kern="0" dirty="0">
              <a:solidFill>
                <a:srgbClr val="000000">
                  <a:alpha val="19613"/>
                </a:srgbClr>
              </a:solidFill>
              <a:latin typeface="Century Gothic" panose="020B0502020202020204" pitchFamily="34" charset="0"/>
              <a:ea typeface="Times New Roman" panose="02020603050405020304" pitchFamily="18" charset="0"/>
            </a:endParaRPr>
          </a:p>
          <a:p>
            <a:r>
              <a:rPr lang="fr-FR" kern="0" dirty="0">
                <a:solidFill>
                  <a:srgbClr val="000000">
                    <a:alpha val="19613"/>
                  </a:srgbClr>
                </a:solidFill>
                <a:latin typeface="Century Gothic" panose="020B0502020202020204" pitchFamily="34" charset="0"/>
                <a:ea typeface="Times New Roman" panose="02020603050405020304" pitchFamily="18" charset="0"/>
              </a:rPr>
              <a:t> </a:t>
            </a:r>
          </a:p>
          <a:p>
            <a:r>
              <a:rPr lang="fr-FR" sz="1800" kern="0" dirty="0">
                <a:solidFill>
                  <a:srgbClr val="000000">
                    <a:alpha val="19613"/>
                  </a:srgbClr>
                </a:solidFill>
                <a:effectLst/>
                <a:latin typeface="Century Gothic" panose="020B0502020202020204" pitchFamily="34" charset="0"/>
                <a:ea typeface="Times New Roman" panose="02020603050405020304" pitchFamily="18" charset="0"/>
              </a:rPr>
              <a:t> </a:t>
            </a:r>
          </a:p>
          <a:p>
            <a:endParaRPr lang="fr-FR" dirty="0"/>
          </a:p>
        </p:txBody>
      </p:sp>
      <p:graphicFrame>
        <p:nvGraphicFramePr>
          <p:cNvPr id="5" name="Tableau 4">
            <a:extLst>
              <a:ext uri="{FF2B5EF4-FFF2-40B4-BE49-F238E27FC236}">
                <a16:creationId xmlns:a16="http://schemas.microsoft.com/office/drawing/2014/main" id="{3D03C99E-C65B-4233-3E5C-949D2DF81F99}"/>
              </a:ext>
            </a:extLst>
          </p:cNvPr>
          <p:cNvGraphicFramePr>
            <a:graphicFrameLocks noGrp="1"/>
          </p:cNvGraphicFramePr>
          <p:nvPr>
            <p:extLst>
              <p:ext uri="{D42A27DB-BD31-4B8C-83A1-F6EECF244321}">
                <p14:modId xmlns:p14="http://schemas.microsoft.com/office/powerpoint/2010/main" val="2341354543"/>
              </p:ext>
            </p:extLst>
          </p:nvPr>
        </p:nvGraphicFramePr>
        <p:xfrm>
          <a:off x="3515932" y="3429000"/>
          <a:ext cx="8075054" cy="2641721"/>
        </p:xfrm>
        <a:graphic>
          <a:graphicData uri="http://schemas.openxmlformats.org/drawingml/2006/table">
            <a:tbl>
              <a:tblPr firstRow="1" bandRow="1">
                <a:tableStyleId>{5C22544A-7EE6-4342-B048-85BDC9FD1C3A}</a:tableStyleId>
              </a:tblPr>
              <a:tblGrid>
                <a:gridCol w="2434107">
                  <a:extLst>
                    <a:ext uri="{9D8B030D-6E8A-4147-A177-3AD203B41FA5}">
                      <a16:colId xmlns:a16="http://schemas.microsoft.com/office/drawing/2014/main" val="2270840211"/>
                    </a:ext>
                  </a:extLst>
                </a:gridCol>
                <a:gridCol w="5640947">
                  <a:extLst>
                    <a:ext uri="{9D8B030D-6E8A-4147-A177-3AD203B41FA5}">
                      <a16:colId xmlns:a16="http://schemas.microsoft.com/office/drawing/2014/main" val="697780499"/>
                    </a:ext>
                  </a:extLst>
                </a:gridCol>
              </a:tblGrid>
              <a:tr h="1364597">
                <a:tc>
                  <a:txBody>
                    <a:bodyPr/>
                    <a:lstStyle/>
                    <a:p>
                      <a:r>
                        <a:rPr lang="fr-FR" dirty="0"/>
                        <a:t>Qualité de la terre </a:t>
                      </a:r>
                    </a:p>
                  </a:txBody>
                  <a:tcPr>
                    <a:solidFill>
                      <a:schemeClr val="accent1">
                        <a:alpha val="19927"/>
                      </a:schemeClr>
                    </a:solidFill>
                  </a:tcPr>
                </a:tc>
                <a:tc>
                  <a:txBody>
                    <a:bodyPr/>
                    <a:lstStyle/>
                    <a:p>
                      <a:r>
                        <a:rPr lang="fr-FR" dirty="0"/>
                        <a:t>Quantité de travail nécessaire pour produire un boisseau de blé </a:t>
                      </a:r>
                    </a:p>
                  </a:txBody>
                  <a:tcPr>
                    <a:solidFill>
                      <a:schemeClr val="accent1">
                        <a:alpha val="19927"/>
                      </a:schemeClr>
                    </a:solidFill>
                  </a:tcPr>
                </a:tc>
                <a:extLst>
                  <a:ext uri="{0D108BD9-81ED-4DB2-BD59-A6C34878D82A}">
                    <a16:rowId xmlns:a16="http://schemas.microsoft.com/office/drawing/2014/main" val="1817678327"/>
                  </a:ext>
                </a:extLst>
              </a:tr>
              <a:tr h="425708">
                <a:tc>
                  <a:txBody>
                    <a:bodyPr/>
                    <a:lstStyle/>
                    <a:p>
                      <a:pPr algn="ctr"/>
                      <a:r>
                        <a:rPr lang="fr-FR" dirty="0"/>
                        <a:t>T1 </a:t>
                      </a:r>
                    </a:p>
                  </a:txBody>
                  <a:tcPr>
                    <a:solidFill>
                      <a:schemeClr val="accent1">
                        <a:tint val="40000"/>
                        <a:alpha val="19927"/>
                      </a:schemeClr>
                    </a:solidFill>
                  </a:tcPr>
                </a:tc>
                <a:tc>
                  <a:txBody>
                    <a:bodyPr/>
                    <a:lstStyle/>
                    <a:p>
                      <a:pPr algn="ctr"/>
                      <a:r>
                        <a:rPr lang="fr-FR" dirty="0"/>
                        <a:t>8h</a:t>
                      </a:r>
                    </a:p>
                  </a:txBody>
                  <a:tcPr>
                    <a:solidFill>
                      <a:schemeClr val="accent1">
                        <a:tint val="40000"/>
                        <a:alpha val="19927"/>
                      </a:schemeClr>
                    </a:solidFill>
                  </a:tcPr>
                </a:tc>
                <a:extLst>
                  <a:ext uri="{0D108BD9-81ED-4DB2-BD59-A6C34878D82A}">
                    <a16:rowId xmlns:a16="http://schemas.microsoft.com/office/drawing/2014/main" val="3370930158"/>
                  </a:ext>
                </a:extLst>
              </a:tr>
              <a:tr h="425708">
                <a:tc>
                  <a:txBody>
                    <a:bodyPr/>
                    <a:lstStyle/>
                    <a:p>
                      <a:pPr algn="ctr"/>
                      <a:r>
                        <a:rPr lang="fr-FR" dirty="0"/>
                        <a:t>T2</a:t>
                      </a:r>
                    </a:p>
                  </a:txBody>
                  <a:tcPr>
                    <a:solidFill>
                      <a:schemeClr val="accent1">
                        <a:tint val="20000"/>
                        <a:alpha val="19927"/>
                      </a:schemeClr>
                    </a:solidFill>
                  </a:tcPr>
                </a:tc>
                <a:tc>
                  <a:txBody>
                    <a:bodyPr/>
                    <a:lstStyle/>
                    <a:p>
                      <a:pPr algn="ctr"/>
                      <a:r>
                        <a:rPr lang="fr-FR" dirty="0"/>
                        <a:t>9h</a:t>
                      </a:r>
                    </a:p>
                  </a:txBody>
                  <a:tcPr>
                    <a:solidFill>
                      <a:schemeClr val="accent1">
                        <a:tint val="20000"/>
                        <a:alpha val="19927"/>
                      </a:schemeClr>
                    </a:solidFill>
                  </a:tcPr>
                </a:tc>
                <a:extLst>
                  <a:ext uri="{0D108BD9-81ED-4DB2-BD59-A6C34878D82A}">
                    <a16:rowId xmlns:a16="http://schemas.microsoft.com/office/drawing/2014/main" val="3572852795"/>
                  </a:ext>
                </a:extLst>
              </a:tr>
              <a:tr h="425708">
                <a:tc>
                  <a:txBody>
                    <a:bodyPr/>
                    <a:lstStyle/>
                    <a:p>
                      <a:pPr algn="ctr"/>
                      <a:r>
                        <a:rPr lang="fr-FR" dirty="0"/>
                        <a:t>T3</a:t>
                      </a:r>
                    </a:p>
                  </a:txBody>
                  <a:tcPr>
                    <a:solidFill>
                      <a:schemeClr val="accent1">
                        <a:tint val="40000"/>
                        <a:alpha val="19927"/>
                      </a:schemeClr>
                    </a:solidFill>
                  </a:tcPr>
                </a:tc>
                <a:tc>
                  <a:txBody>
                    <a:bodyPr/>
                    <a:lstStyle/>
                    <a:p>
                      <a:pPr algn="ctr"/>
                      <a:r>
                        <a:rPr lang="fr-FR" dirty="0"/>
                        <a:t>10h</a:t>
                      </a:r>
                    </a:p>
                  </a:txBody>
                  <a:tcPr>
                    <a:solidFill>
                      <a:schemeClr val="accent1">
                        <a:tint val="40000"/>
                        <a:alpha val="19927"/>
                      </a:schemeClr>
                    </a:solidFill>
                  </a:tcPr>
                </a:tc>
                <a:extLst>
                  <a:ext uri="{0D108BD9-81ED-4DB2-BD59-A6C34878D82A}">
                    <a16:rowId xmlns:a16="http://schemas.microsoft.com/office/drawing/2014/main" val="2525682560"/>
                  </a:ext>
                </a:extLst>
              </a:tr>
            </a:tbl>
          </a:graphicData>
        </a:graphic>
      </p:graphicFrame>
    </p:spTree>
    <p:extLst>
      <p:ext uri="{BB962C8B-B14F-4D97-AF65-F5344CB8AC3E}">
        <p14:creationId xmlns:p14="http://schemas.microsoft.com/office/powerpoint/2010/main" val="356287777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707FD29-174D-FB01-13B7-1A0BCAFE548C}"/>
              </a:ext>
            </a:extLst>
          </p:cNvPr>
          <p:cNvSpPr txBox="1"/>
          <p:nvPr/>
        </p:nvSpPr>
        <p:spPr>
          <a:xfrm>
            <a:off x="3412900" y="2228045"/>
            <a:ext cx="7753083" cy="2031325"/>
          </a:xfrm>
          <a:prstGeom prst="rect">
            <a:avLst/>
          </a:prstGeom>
          <a:noFill/>
        </p:spPr>
        <p:txBody>
          <a:bodyPr wrap="square" rtlCol="0">
            <a:spAutoFit/>
          </a:bodyPr>
          <a:lstStyle/>
          <a:p>
            <a:pPr marL="342900" indent="-342900">
              <a:buAutoNum type="alphaLcPeriod"/>
            </a:pPr>
            <a:r>
              <a:rPr lang="fr-FR" sz="1800" kern="0" dirty="0">
                <a:solidFill>
                  <a:srgbClr val="000000">
                    <a:alpha val="19613"/>
                  </a:srgbClr>
                </a:solidFill>
                <a:effectLst/>
                <a:latin typeface="Century Gothic" panose="020B0502020202020204" pitchFamily="34" charset="0"/>
                <a:ea typeface="Times New Roman" panose="02020603050405020304" pitchFamily="18" charset="0"/>
              </a:rPr>
              <a:t>La théorie de la rente différentielle</a:t>
            </a:r>
          </a:p>
          <a:p>
            <a:pPr marL="342900" indent="-342900">
              <a:buAutoNum type="alphaLcPeriod"/>
            </a:pPr>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kern="0" dirty="0">
                <a:solidFill>
                  <a:srgbClr val="000000"/>
                </a:solidFill>
                <a:latin typeface="Century Gothic" panose="020B0502020202020204" pitchFamily="34" charset="0"/>
                <a:ea typeface="Times New Roman" panose="02020603050405020304" pitchFamily="18" charset="0"/>
              </a:rPr>
              <a:t>Les terres sont classées en fonction de leur qualité :</a:t>
            </a:r>
          </a:p>
          <a:p>
            <a:endParaRPr lang="fr-FR" kern="0" dirty="0">
              <a:solidFill>
                <a:srgbClr val="000000">
                  <a:alpha val="19613"/>
                </a:srgbClr>
              </a:solidFill>
              <a:latin typeface="Century Gothic" panose="020B0502020202020204" pitchFamily="34" charset="0"/>
              <a:ea typeface="Times New Roman" panose="02020603050405020304" pitchFamily="18" charset="0"/>
            </a:endParaRPr>
          </a:p>
          <a:p>
            <a:r>
              <a:rPr lang="fr-FR" kern="0" dirty="0">
                <a:solidFill>
                  <a:srgbClr val="000000">
                    <a:alpha val="19613"/>
                  </a:srgbClr>
                </a:solidFill>
                <a:latin typeface="Century Gothic" panose="020B0502020202020204" pitchFamily="34" charset="0"/>
                <a:ea typeface="Times New Roman" panose="02020603050405020304" pitchFamily="18" charset="0"/>
              </a:rPr>
              <a:t> </a:t>
            </a:r>
          </a:p>
          <a:p>
            <a:r>
              <a:rPr lang="fr-FR" sz="1800" kern="0" dirty="0">
                <a:solidFill>
                  <a:srgbClr val="000000">
                    <a:alpha val="19613"/>
                  </a:srgbClr>
                </a:solidFill>
                <a:effectLst/>
                <a:latin typeface="Century Gothic" panose="020B0502020202020204" pitchFamily="34" charset="0"/>
                <a:ea typeface="Times New Roman" panose="02020603050405020304" pitchFamily="18" charset="0"/>
              </a:rPr>
              <a:t> </a:t>
            </a:r>
          </a:p>
          <a:p>
            <a:endParaRPr lang="fr-FR" dirty="0"/>
          </a:p>
        </p:txBody>
      </p:sp>
      <p:graphicFrame>
        <p:nvGraphicFramePr>
          <p:cNvPr id="5" name="Tableau 4">
            <a:extLst>
              <a:ext uri="{FF2B5EF4-FFF2-40B4-BE49-F238E27FC236}">
                <a16:creationId xmlns:a16="http://schemas.microsoft.com/office/drawing/2014/main" id="{3D03C99E-C65B-4233-3E5C-949D2DF81F99}"/>
              </a:ext>
            </a:extLst>
          </p:cNvPr>
          <p:cNvGraphicFramePr>
            <a:graphicFrameLocks noGrp="1"/>
          </p:cNvGraphicFramePr>
          <p:nvPr>
            <p:extLst>
              <p:ext uri="{D42A27DB-BD31-4B8C-83A1-F6EECF244321}">
                <p14:modId xmlns:p14="http://schemas.microsoft.com/office/powerpoint/2010/main" val="2484440933"/>
              </p:ext>
            </p:extLst>
          </p:nvPr>
        </p:nvGraphicFramePr>
        <p:xfrm>
          <a:off x="3515932" y="3429000"/>
          <a:ext cx="8075054" cy="2641721"/>
        </p:xfrm>
        <a:graphic>
          <a:graphicData uri="http://schemas.openxmlformats.org/drawingml/2006/table">
            <a:tbl>
              <a:tblPr firstRow="1" bandRow="1">
                <a:tableStyleId>{5C22544A-7EE6-4342-B048-85BDC9FD1C3A}</a:tableStyleId>
              </a:tblPr>
              <a:tblGrid>
                <a:gridCol w="2434107">
                  <a:extLst>
                    <a:ext uri="{9D8B030D-6E8A-4147-A177-3AD203B41FA5}">
                      <a16:colId xmlns:a16="http://schemas.microsoft.com/office/drawing/2014/main" val="2270840211"/>
                    </a:ext>
                  </a:extLst>
                </a:gridCol>
                <a:gridCol w="5640947">
                  <a:extLst>
                    <a:ext uri="{9D8B030D-6E8A-4147-A177-3AD203B41FA5}">
                      <a16:colId xmlns:a16="http://schemas.microsoft.com/office/drawing/2014/main" val="697780499"/>
                    </a:ext>
                  </a:extLst>
                </a:gridCol>
              </a:tblGrid>
              <a:tr h="1364597">
                <a:tc>
                  <a:txBody>
                    <a:bodyPr/>
                    <a:lstStyle/>
                    <a:p>
                      <a:r>
                        <a:rPr lang="fr-FR" dirty="0"/>
                        <a:t>Qualité de la terre </a:t>
                      </a:r>
                    </a:p>
                  </a:txBody>
                  <a:tcPr/>
                </a:tc>
                <a:tc>
                  <a:txBody>
                    <a:bodyPr/>
                    <a:lstStyle/>
                    <a:p>
                      <a:r>
                        <a:rPr lang="fr-FR" dirty="0"/>
                        <a:t>Quantité de travail nécessaire pour produire un boisseau de blé </a:t>
                      </a:r>
                    </a:p>
                  </a:txBody>
                  <a:tcPr/>
                </a:tc>
                <a:extLst>
                  <a:ext uri="{0D108BD9-81ED-4DB2-BD59-A6C34878D82A}">
                    <a16:rowId xmlns:a16="http://schemas.microsoft.com/office/drawing/2014/main" val="1817678327"/>
                  </a:ext>
                </a:extLst>
              </a:tr>
              <a:tr h="425708">
                <a:tc>
                  <a:txBody>
                    <a:bodyPr/>
                    <a:lstStyle/>
                    <a:p>
                      <a:pPr algn="ctr"/>
                      <a:r>
                        <a:rPr lang="fr-FR" dirty="0"/>
                        <a:t>T1 </a:t>
                      </a:r>
                    </a:p>
                  </a:txBody>
                  <a:tcPr/>
                </a:tc>
                <a:tc>
                  <a:txBody>
                    <a:bodyPr/>
                    <a:lstStyle/>
                    <a:p>
                      <a:pPr algn="ctr"/>
                      <a:r>
                        <a:rPr lang="fr-FR" dirty="0"/>
                        <a:t>8h</a:t>
                      </a:r>
                    </a:p>
                  </a:txBody>
                  <a:tcPr/>
                </a:tc>
                <a:extLst>
                  <a:ext uri="{0D108BD9-81ED-4DB2-BD59-A6C34878D82A}">
                    <a16:rowId xmlns:a16="http://schemas.microsoft.com/office/drawing/2014/main" val="3370930158"/>
                  </a:ext>
                </a:extLst>
              </a:tr>
              <a:tr h="425708">
                <a:tc>
                  <a:txBody>
                    <a:bodyPr/>
                    <a:lstStyle/>
                    <a:p>
                      <a:pPr algn="ctr"/>
                      <a:r>
                        <a:rPr lang="fr-FR" dirty="0"/>
                        <a:t>T2</a:t>
                      </a:r>
                    </a:p>
                  </a:txBody>
                  <a:tcPr/>
                </a:tc>
                <a:tc>
                  <a:txBody>
                    <a:bodyPr/>
                    <a:lstStyle/>
                    <a:p>
                      <a:pPr algn="ctr"/>
                      <a:r>
                        <a:rPr lang="fr-FR" dirty="0"/>
                        <a:t>9h</a:t>
                      </a:r>
                    </a:p>
                  </a:txBody>
                  <a:tcPr/>
                </a:tc>
                <a:extLst>
                  <a:ext uri="{0D108BD9-81ED-4DB2-BD59-A6C34878D82A}">
                    <a16:rowId xmlns:a16="http://schemas.microsoft.com/office/drawing/2014/main" val="3572852795"/>
                  </a:ext>
                </a:extLst>
              </a:tr>
              <a:tr h="425708">
                <a:tc>
                  <a:txBody>
                    <a:bodyPr/>
                    <a:lstStyle/>
                    <a:p>
                      <a:pPr algn="ctr"/>
                      <a:r>
                        <a:rPr lang="fr-FR" dirty="0"/>
                        <a:t>T3</a:t>
                      </a:r>
                    </a:p>
                  </a:txBody>
                  <a:tcPr/>
                </a:tc>
                <a:tc>
                  <a:txBody>
                    <a:bodyPr/>
                    <a:lstStyle/>
                    <a:p>
                      <a:pPr algn="ctr"/>
                      <a:r>
                        <a:rPr lang="fr-FR" dirty="0"/>
                        <a:t>10h</a:t>
                      </a:r>
                    </a:p>
                  </a:txBody>
                  <a:tcPr/>
                </a:tc>
                <a:extLst>
                  <a:ext uri="{0D108BD9-81ED-4DB2-BD59-A6C34878D82A}">
                    <a16:rowId xmlns:a16="http://schemas.microsoft.com/office/drawing/2014/main" val="2525682560"/>
                  </a:ext>
                </a:extLst>
              </a:tr>
            </a:tbl>
          </a:graphicData>
        </a:graphic>
      </p:graphicFrame>
    </p:spTree>
    <p:extLst>
      <p:ext uri="{BB962C8B-B14F-4D97-AF65-F5344CB8AC3E}">
        <p14:creationId xmlns:p14="http://schemas.microsoft.com/office/powerpoint/2010/main" val="53781818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707FD29-174D-FB01-13B7-1A0BCAFE548C}"/>
              </a:ext>
            </a:extLst>
          </p:cNvPr>
          <p:cNvSpPr txBox="1"/>
          <p:nvPr/>
        </p:nvSpPr>
        <p:spPr>
          <a:xfrm>
            <a:off x="3412900" y="2228045"/>
            <a:ext cx="7753083" cy="2585323"/>
          </a:xfrm>
          <a:prstGeom prst="rect">
            <a:avLst/>
          </a:prstGeom>
          <a:noFill/>
        </p:spPr>
        <p:txBody>
          <a:bodyPr wrap="square" rtlCol="0">
            <a:spAutoFit/>
          </a:bodyPr>
          <a:lstStyle/>
          <a:p>
            <a:pPr marL="342900" indent="-342900">
              <a:buAutoNum type="alphaLcPeriod"/>
            </a:pPr>
            <a:r>
              <a:rPr lang="fr-FR" sz="1800" kern="0" dirty="0">
                <a:solidFill>
                  <a:srgbClr val="000000">
                    <a:alpha val="19613"/>
                  </a:srgbClr>
                </a:solidFill>
                <a:effectLst/>
                <a:latin typeface="Century Gothic" panose="020B0502020202020204" pitchFamily="34" charset="0"/>
                <a:ea typeface="Times New Roman" panose="02020603050405020304" pitchFamily="18" charset="0"/>
              </a:rPr>
              <a:t>La théorie de la rente différentielle</a:t>
            </a:r>
          </a:p>
          <a:p>
            <a:pPr marL="342900" indent="-342900">
              <a:buAutoNum type="alphaLcPeriod"/>
            </a:pPr>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kern="0" dirty="0">
                <a:solidFill>
                  <a:srgbClr val="000000">
                    <a:alpha val="19613"/>
                  </a:srgbClr>
                </a:solidFill>
                <a:latin typeface="Century Gothic" panose="020B0502020202020204" pitchFamily="34" charset="0"/>
                <a:ea typeface="Times New Roman" panose="02020603050405020304" pitchFamily="18" charset="0"/>
              </a:rPr>
              <a:t>Les terres sont classées en fonction de leur qualité : T1, T2, T3.</a:t>
            </a:r>
          </a:p>
          <a:p>
            <a:pPr marL="285750" indent="-285750">
              <a:buFont typeface="Arial" panose="020B0604020202020204" pitchFamily="34" charset="0"/>
              <a:buChar char="•"/>
            </a:pPr>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b="1" kern="0" dirty="0">
                <a:solidFill>
                  <a:srgbClr val="000000"/>
                </a:solidFill>
                <a:latin typeface="Century Gothic" panose="020B0502020202020204" pitchFamily="34" charset="0"/>
                <a:ea typeface="Times New Roman" panose="02020603050405020304" pitchFamily="18" charset="0"/>
              </a:rPr>
              <a:t>Tant que les terres sont abondantes, seules les T1 sont cultivées</a:t>
            </a:r>
          </a:p>
          <a:p>
            <a:endParaRPr lang="fr-FR" kern="0" dirty="0">
              <a:solidFill>
                <a:srgbClr val="000000">
                  <a:alpha val="19613"/>
                </a:srgbClr>
              </a:solidFill>
              <a:latin typeface="Century Gothic" panose="020B0502020202020204" pitchFamily="34" charset="0"/>
              <a:ea typeface="Times New Roman" panose="02020603050405020304" pitchFamily="18" charset="0"/>
            </a:endParaRPr>
          </a:p>
          <a:p>
            <a:r>
              <a:rPr lang="fr-FR" kern="0" dirty="0">
                <a:solidFill>
                  <a:srgbClr val="000000">
                    <a:alpha val="19613"/>
                  </a:srgbClr>
                </a:solidFill>
                <a:latin typeface="Century Gothic" panose="020B0502020202020204" pitchFamily="34" charset="0"/>
                <a:ea typeface="Times New Roman" panose="02020603050405020304" pitchFamily="18" charset="0"/>
              </a:rPr>
              <a:t> </a:t>
            </a:r>
          </a:p>
          <a:p>
            <a:r>
              <a:rPr lang="fr-FR" sz="1800" kern="0" dirty="0">
                <a:solidFill>
                  <a:srgbClr val="000000">
                    <a:alpha val="19613"/>
                  </a:srgbClr>
                </a:solidFill>
                <a:effectLst/>
                <a:latin typeface="Century Gothic" panose="020B0502020202020204" pitchFamily="34" charset="0"/>
                <a:ea typeface="Times New Roman" panose="02020603050405020304" pitchFamily="18" charset="0"/>
              </a:rPr>
              <a:t> </a:t>
            </a:r>
          </a:p>
          <a:p>
            <a:endParaRPr lang="fr-FR" dirty="0"/>
          </a:p>
        </p:txBody>
      </p:sp>
    </p:spTree>
    <p:extLst>
      <p:ext uri="{BB962C8B-B14F-4D97-AF65-F5344CB8AC3E}">
        <p14:creationId xmlns:p14="http://schemas.microsoft.com/office/powerpoint/2010/main" val="206124438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707FD29-174D-FB01-13B7-1A0BCAFE548C}"/>
              </a:ext>
            </a:extLst>
          </p:cNvPr>
          <p:cNvSpPr txBox="1"/>
          <p:nvPr/>
        </p:nvSpPr>
        <p:spPr>
          <a:xfrm>
            <a:off x="3412900" y="2228045"/>
            <a:ext cx="7753083" cy="3416320"/>
          </a:xfrm>
          <a:prstGeom prst="rect">
            <a:avLst/>
          </a:prstGeom>
          <a:noFill/>
        </p:spPr>
        <p:txBody>
          <a:bodyPr wrap="square" rtlCol="0">
            <a:spAutoFit/>
          </a:bodyPr>
          <a:lstStyle/>
          <a:p>
            <a:pPr marL="342900" indent="-342900">
              <a:buAutoNum type="alphaLcPeriod"/>
            </a:pPr>
            <a:r>
              <a:rPr lang="fr-FR" sz="1800" kern="0" dirty="0">
                <a:solidFill>
                  <a:srgbClr val="000000">
                    <a:alpha val="19613"/>
                  </a:srgbClr>
                </a:solidFill>
                <a:effectLst/>
                <a:latin typeface="Century Gothic" panose="020B0502020202020204" pitchFamily="34" charset="0"/>
                <a:ea typeface="Times New Roman" panose="02020603050405020304" pitchFamily="18" charset="0"/>
              </a:rPr>
              <a:t>La théorie de la rente différentielle</a:t>
            </a:r>
          </a:p>
          <a:p>
            <a:pPr marL="342900" indent="-342900">
              <a:buAutoNum type="alphaLcPeriod"/>
            </a:pPr>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kern="0" dirty="0">
                <a:solidFill>
                  <a:srgbClr val="000000">
                    <a:alpha val="19613"/>
                  </a:srgbClr>
                </a:solidFill>
                <a:latin typeface="Century Gothic" panose="020B0502020202020204" pitchFamily="34" charset="0"/>
                <a:ea typeface="Times New Roman" panose="02020603050405020304" pitchFamily="18" charset="0"/>
              </a:rPr>
              <a:t>Les terres sont classées en fonction de leur qualité : T1, T2, T3.</a:t>
            </a:r>
          </a:p>
          <a:p>
            <a:pPr marL="285750" indent="-285750">
              <a:buFont typeface="Arial" panose="020B0604020202020204" pitchFamily="34" charset="0"/>
              <a:buChar char="•"/>
            </a:pPr>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kern="0" dirty="0">
                <a:solidFill>
                  <a:srgbClr val="000000"/>
                </a:solidFill>
                <a:latin typeface="Century Gothic" panose="020B0502020202020204" pitchFamily="34" charset="0"/>
                <a:ea typeface="Times New Roman" panose="02020603050405020304" pitchFamily="18" charset="0"/>
              </a:rPr>
              <a:t>Tant que les terres sont abondantes, seules les T1 sont cultivées</a:t>
            </a:r>
          </a:p>
          <a:p>
            <a:pPr lvl="2"/>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lvl="2"/>
            <a:r>
              <a:rPr lang="fr-FR" b="1" kern="0" dirty="0">
                <a:solidFill>
                  <a:srgbClr val="000000"/>
                </a:solidFill>
                <a:latin typeface="Century Gothic" panose="020B0502020202020204" pitchFamily="34" charset="0"/>
                <a:ea typeface="Times New Roman" panose="02020603050405020304" pitchFamily="18" charset="0"/>
              </a:rPr>
              <a:t>➡️ Aucune rente n’est versée, le prix naturel du blé est réparti uniquement entre salaires et profits </a:t>
            </a:r>
          </a:p>
          <a:p>
            <a:endParaRPr lang="fr-FR" kern="0" dirty="0">
              <a:solidFill>
                <a:srgbClr val="000000">
                  <a:alpha val="19613"/>
                </a:srgbClr>
              </a:solidFill>
              <a:latin typeface="Century Gothic" panose="020B0502020202020204" pitchFamily="34" charset="0"/>
              <a:ea typeface="Times New Roman" panose="02020603050405020304" pitchFamily="18" charset="0"/>
            </a:endParaRPr>
          </a:p>
          <a:p>
            <a:r>
              <a:rPr lang="fr-FR" kern="0" dirty="0">
                <a:solidFill>
                  <a:srgbClr val="000000">
                    <a:alpha val="19613"/>
                  </a:srgbClr>
                </a:solidFill>
                <a:latin typeface="Century Gothic" panose="020B0502020202020204" pitchFamily="34" charset="0"/>
                <a:ea typeface="Times New Roman" panose="02020603050405020304" pitchFamily="18" charset="0"/>
              </a:rPr>
              <a:t> </a:t>
            </a:r>
          </a:p>
          <a:p>
            <a:r>
              <a:rPr lang="fr-FR" sz="1800" kern="0" dirty="0">
                <a:solidFill>
                  <a:srgbClr val="000000">
                    <a:alpha val="19613"/>
                  </a:srgbClr>
                </a:solidFill>
                <a:effectLst/>
                <a:latin typeface="Century Gothic" panose="020B0502020202020204" pitchFamily="34" charset="0"/>
                <a:ea typeface="Times New Roman" panose="02020603050405020304" pitchFamily="18" charset="0"/>
              </a:rPr>
              <a:t> </a:t>
            </a:r>
          </a:p>
          <a:p>
            <a:endParaRPr lang="fr-FR" dirty="0"/>
          </a:p>
        </p:txBody>
      </p:sp>
    </p:spTree>
    <p:extLst>
      <p:ext uri="{BB962C8B-B14F-4D97-AF65-F5344CB8AC3E}">
        <p14:creationId xmlns:p14="http://schemas.microsoft.com/office/powerpoint/2010/main" val="411984962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707FD29-174D-FB01-13B7-1A0BCAFE548C}"/>
              </a:ext>
            </a:extLst>
          </p:cNvPr>
          <p:cNvSpPr txBox="1"/>
          <p:nvPr/>
        </p:nvSpPr>
        <p:spPr>
          <a:xfrm>
            <a:off x="3412900" y="2228045"/>
            <a:ext cx="7753083" cy="3416320"/>
          </a:xfrm>
          <a:prstGeom prst="rect">
            <a:avLst/>
          </a:prstGeom>
          <a:noFill/>
        </p:spPr>
        <p:txBody>
          <a:bodyPr wrap="square" rtlCol="0">
            <a:spAutoFit/>
          </a:bodyPr>
          <a:lstStyle/>
          <a:p>
            <a:pPr marL="342900" indent="-342900">
              <a:buAutoNum type="alphaLcPeriod"/>
            </a:pPr>
            <a:r>
              <a:rPr lang="fr-FR" sz="1800" kern="0" dirty="0">
                <a:solidFill>
                  <a:srgbClr val="000000">
                    <a:alpha val="19613"/>
                  </a:srgbClr>
                </a:solidFill>
                <a:effectLst/>
                <a:latin typeface="Century Gothic" panose="020B0502020202020204" pitchFamily="34" charset="0"/>
                <a:ea typeface="Times New Roman" panose="02020603050405020304" pitchFamily="18" charset="0"/>
              </a:rPr>
              <a:t>La théorie de la rente différentielle</a:t>
            </a:r>
          </a:p>
          <a:p>
            <a:pPr marL="342900" indent="-342900">
              <a:buAutoNum type="alphaLcPeriod"/>
            </a:pPr>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kern="0" dirty="0">
                <a:solidFill>
                  <a:srgbClr val="000000">
                    <a:alpha val="19613"/>
                  </a:srgbClr>
                </a:solidFill>
                <a:latin typeface="Century Gothic" panose="020B0502020202020204" pitchFamily="34" charset="0"/>
                <a:ea typeface="Times New Roman" panose="02020603050405020304" pitchFamily="18" charset="0"/>
              </a:rPr>
              <a:t>Les terres sont classées en fonction de leur qualité : T1, T2, T3.</a:t>
            </a:r>
          </a:p>
          <a:p>
            <a:pPr marL="285750" indent="-285750">
              <a:buFont typeface="Arial" panose="020B0604020202020204" pitchFamily="34" charset="0"/>
              <a:buChar char="•"/>
            </a:pPr>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kern="0" dirty="0">
                <a:solidFill>
                  <a:srgbClr val="000000">
                    <a:alpha val="19613"/>
                  </a:srgbClr>
                </a:solidFill>
                <a:latin typeface="Century Gothic" panose="020B0502020202020204" pitchFamily="34" charset="0"/>
                <a:ea typeface="Times New Roman" panose="02020603050405020304" pitchFamily="18" charset="0"/>
              </a:rPr>
              <a:t>Tant que les terres sont abondantes, seules les T1 sont cultivées</a:t>
            </a:r>
          </a:p>
          <a:p>
            <a:pPr marL="285750" indent="-285750">
              <a:buFont typeface="Arial" panose="020B0604020202020204" pitchFamily="34" charset="0"/>
              <a:buChar char="•"/>
            </a:pPr>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b="1" kern="0" dirty="0">
                <a:solidFill>
                  <a:srgbClr val="000000"/>
                </a:solidFill>
                <a:latin typeface="Century Gothic" panose="020B0502020202020204" pitchFamily="34" charset="0"/>
                <a:ea typeface="Times New Roman" panose="02020603050405020304" pitchFamily="18" charset="0"/>
              </a:rPr>
              <a:t>Quand la population augmente, des T2 doivent être mises en culture</a:t>
            </a:r>
          </a:p>
          <a:p>
            <a:endParaRPr lang="fr-FR" kern="0" dirty="0">
              <a:solidFill>
                <a:srgbClr val="000000">
                  <a:alpha val="19613"/>
                </a:srgbClr>
              </a:solidFill>
              <a:latin typeface="Century Gothic" panose="020B0502020202020204" pitchFamily="34" charset="0"/>
              <a:ea typeface="Times New Roman" panose="02020603050405020304" pitchFamily="18" charset="0"/>
            </a:endParaRPr>
          </a:p>
          <a:p>
            <a:r>
              <a:rPr lang="fr-FR" kern="0" dirty="0">
                <a:solidFill>
                  <a:srgbClr val="000000">
                    <a:alpha val="19613"/>
                  </a:srgbClr>
                </a:solidFill>
                <a:latin typeface="Century Gothic" panose="020B0502020202020204" pitchFamily="34" charset="0"/>
                <a:ea typeface="Times New Roman" panose="02020603050405020304" pitchFamily="18" charset="0"/>
              </a:rPr>
              <a:t> </a:t>
            </a:r>
          </a:p>
          <a:p>
            <a:r>
              <a:rPr lang="fr-FR" sz="1800" kern="0" dirty="0">
                <a:solidFill>
                  <a:srgbClr val="000000">
                    <a:alpha val="19613"/>
                  </a:srgbClr>
                </a:solidFill>
                <a:effectLst/>
                <a:latin typeface="Century Gothic" panose="020B0502020202020204" pitchFamily="34" charset="0"/>
                <a:ea typeface="Times New Roman" panose="02020603050405020304" pitchFamily="18" charset="0"/>
              </a:rPr>
              <a:t> </a:t>
            </a:r>
          </a:p>
          <a:p>
            <a:endParaRPr lang="fr-FR" dirty="0"/>
          </a:p>
        </p:txBody>
      </p:sp>
    </p:spTree>
    <p:extLst>
      <p:ext uri="{BB962C8B-B14F-4D97-AF65-F5344CB8AC3E}">
        <p14:creationId xmlns:p14="http://schemas.microsoft.com/office/powerpoint/2010/main" val="389507213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707FD29-174D-FB01-13B7-1A0BCAFE548C}"/>
              </a:ext>
            </a:extLst>
          </p:cNvPr>
          <p:cNvSpPr txBox="1"/>
          <p:nvPr/>
        </p:nvSpPr>
        <p:spPr>
          <a:xfrm>
            <a:off x="3387142" y="1674253"/>
            <a:ext cx="8358390" cy="6186309"/>
          </a:xfrm>
          <a:prstGeom prst="rect">
            <a:avLst/>
          </a:prstGeom>
          <a:noFill/>
        </p:spPr>
        <p:txBody>
          <a:bodyPr wrap="square" rtlCol="0">
            <a:spAutoFit/>
          </a:bodyPr>
          <a:lstStyle/>
          <a:p>
            <a:pPr marL="342900" indent="-342900">
              <a:buAutoNum type="alphaLcPeriod"/>
            </a:pPr>
            <a:r>
              <a:rPr lang="fr-FR" sz="1800" kern="0" dirty="0">
                <a:solidFill>
                  <a:srgbClr val="000000">
                    <a:alpha val="19613"/>
                  </a:srgbClr>
                </a:solidFill>
                <a:effectLst/>
                <a:latin typeface="Century Gothic" panose="020B0502020202020204" pitchFamily="34" charset="0"/>
                <a:ea typeface="Times New Roman" panose="02020603050405020304" pitchFamily="18" charset="0"/>
              </a:rPr>
              <a:t>La théorie de la rente différentielle</a:t>
            </a:r>
          </a:p>
          <a:p>
            <a:pPr marL="342900" indent="-342900">
              <a:buAutoNum type="alphaLcPeriod"/>
            </a:pPr>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kern="0" dirty="0">
                <a:solidFill>
                  <a:srgbClr val="000000">
                    <a:alpha val="19613"/>
                  </a:srgbClr>
                </a:solidFill>
                <a:latin typeface="Century Gothic" panose="020B0502020202020204" pitchFamily="34" charset="0"/>
                <a:ea typeface="Times New Roman" panose="02020603050405020304" pitchFamily="18" charset="0"/>
              </a:rPr>
              <a:t>Les terres sont classées en fonction de leur qualité : T1, T2, T3.</a:t>
            </a:r>
          </a:p>
          <a:p>
            <a:pPr marL="285750" indent="-285750">
              <a:buFont typeface="Arial" panose="020B0604020202020204" pitchFamily="34" charset="0"/>
              <a:buChar char="•"/>
            </a:pPr>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kern="0" dirty="0">
                <a:solidFill>
                  <a:srgbClr val="000000">
                    <a:alpha val="19613"/>
                  </a:srgbClr>
                </a:solidFill>
                <a:latin typeface="Century Gothic" panose="020B0502020202020204" pitchFamily="34" charset="0"/>
                <a:ea typeface="Times New Roman" panose="02020603050405020304" pitchFamily="18" charset="0"/>
              </a:rPr>
              <a:t>Tant que les terres sont abondantes, seules les T1 sont cultivées</a:t>
            </a:r>
          </a:p>
          <a:p>
            <a:pPr marL="285750" indent="-285750">
              <a:buFont typeface="Arial" panose="020B0604020202020204" pitchFamily="34" charset="0"/>
              <a:buChar char="•"/>
            </a:pPr>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kern="0" dirty="0">
                <a:solidFill>
                  <a:srgbClr val="000000"/>
                </a:solidFill>
                <a:latin typeface="Century Gothic" panose="020B0502020202020204" pitchFamily="34" charset="0"/>
                <a:ea typeface="Times New Roman" panose="02020603050405020304" pitchFamily="18" charset="0"/>
              </a:rPr>
              <a:t>Quand la population augmente, des T2 doivent être mises en culture</a:t>
            </a:r>
          </a:p>
          <a:p>
            <a:pPr marL="285750" indent="-285750">
              <a:buFont typeface="Arial" panose="020B0604020202020204" pitchFamily="34" charset="0"/>
              <a:buChar char="•"/>
            </a:pPr>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lvl="2"/>
            <a:r>
              <a:rPr lang="fr-FR" b="1" kern="0" dirty="0">
                <a:solidFill>
                  <a:srgbClr val="000000"/>
                </a:solidFill>
                <a:latin typeface="Century Gothic" panose="020B0502020202020204" pitchFamily="34" charset="0"/>
                <a:ea typeface="Times New Roman" panose="02020603050405020304" pitchFamily="18" charset="0"/>
              </a:rPr>
              <a:t>➡️ Chaque nouveau boisseau de blé est plus cher à produire (9h)</a:t>
            </a:r>
          </a:p>
          <a:p>
            <a:pPr lvl="2"/>
            <a:endParaRPr lang="fr-FR" b="1" kern="0" dirty="0">
              <a:solidFill>
                <a:srgbClr val="000000"/>
              </a:solidFill>
              <a:latin typeface="Century Gothic" panose="020B0502020202020204" pitchFamily="34" charset="0"/>
              <a:ea typeface="Times New Roman" panose="02020603050405020304" pitchFamily="18" charset="0"/>
            </a:endParaRPr>
          </a:p>
          <a:p>
            <a:pPr lvl="2"/>
            <a:r>
              <a:rPr lang="fr-FR" b="1" kern="0" dirty="0">
                <a:solidFill>
                  <a:srgbClr val="000000"/>
                </a:solidFill>
                <a:latin typeface="Century Gothic" panose="020B0502020202020204" pitchFamily="34" charset="0"/>
                <a:ea typeface="Times New Roman" panose="02020603050405020304" pitchFamily="18" charset="0"/>
              </a:rPr>
              <a:t>➡️ Les prix du marché s’alignent les boisseaux les plus chers</a:t>
            </a:r>
          </a:p>
          <a:p>
            <a:pPr lvl="2"/>
            <a:endParaRPr lang="fr-FR" b="1" kern="0" dirty="0">
              <a:solidFill>
                <a:srgbClr val="000000"/>
              </a:solidFill>
              <a:latin typeface="Century Gothic" panose="020B0502020202020204" pitchFamily="34" charset="0"/>
              <a:ea typeface="Times New Roman" panose="02020603050405020304" pitchFamily="18" charset="0"/>
            </a:endParaRPr>
          </a:p>
          <a:p>
            <a:pPr lvl="2"/>
            <a:r>
              <a:rPr lang="fr-FR" b="1" kern="0" dirty="0">
                <a:solidFill>
                  <a:srgbClr val="000000"/>
                </a:solidFill>
                <a:latin typeface="Century Gothic" panose="020B0502020202020204" pitchFamily="34" charset="0"/>
                <a:ea typeface="Times New Roman" panose="02020603050405020304" pitchFamily="18" charset="0"/>
              </a:rPr>
              <a:t>➡️ Le blé cultivé sur les T1 a coûté moins cher à produire (8h), ce qui permet de dégager une rente (1h par boisseau)</a:t>
            </a:r>
          </a:p>
          <a:p>
            <a:pPr lvl="2"/>
            <a:endParaRPr lang="fr-FR" b="1" kern="0" dirty="0">
              <a:solidFill>
                <a:srgbClr val="000000"/>
              </a:solidFill>
              <a:latin typeface="Century Gothic" panose="020B0502020202020204" pitchFamily="34" charset="0"/>
              <a:ea typeface="Times New Roman" panose="02020603050405020304" pitchFamily="18" charset="0"/>
            </a:endParaRPr>
          </a:p>
          <a:p>
            <a:pPr lvl="2"/>
            <a:r>
              <a:rPr lang="fr-FR" b="1" kern="0" dirty="0">
                <a:solidFill>
                  <a:srgbClr val="000000"/>
                </a:solidFill>
                <a:latin typeface="Century Gothic" panose="020B0502020202020204" pitchFamily="34" charset="0"/>
                <a:ea typeface="Times New Roman" panose="02020603050405020304" pitchFamily="18" charset="0"/>
              </a:rPr>
              <a:t>➡️ Cette rente, due à la qualité de la terre, est captée par le propriétaire foncier</a:t>
            </a:r>
          </a:p>
          <a:p>
            <a:pPr lvl="2"/>
            <a:endParaRPr lang="fr-FR" kern="0" dirty="0">
              <a:solidFill>
                <a:srgbClr val="000000">
                  <a:alpha val="19613"/>
                </a:srgbClr>
              </a:solidFill>
              <a:latin typeface="Century Gothic" panose="020B0502020202020204" pitchFamily="34" charset="0"/>
              <a:ea typeface="Times New Roman" panose="02020603050405020304" pitchFamily="18" charset="0"/>
            </a:endParaRPr>
          </a:p>
          <a:p>
            <a:endParaRPr lang="fr-FR" kern="0" dirty="0">
              <a:solidFill>
                <a:srgbClr val="000000">
                  <a:alpha val="19613"/>
                </a:srgbClr>
              </a:solidFill>
              <a:latin typeface="Century Gothic" panose="020B0502020202020204" pitchFamily="34" charset="0"/>
              <a:ea typeface="Times New Roman" panose="02020603050405020304" pitchFamily="18" charset="0"/>
            </a:endParaRPr>
          </a:p>
          <a:p>
            <a:r>
              <a:rPr lang="fr-FR" kern="0" dirty="0">
                <a:solidFill>
                  <a:srgbClr val="000000">
                    <a:alpha val="19613"/>
                  </a:srgbClr>
                </a:solidFill>
                <a:latin typeface="Century Gothic" panose="020B0502020202020204" pitchFamily="34" charset="0"/>
                <a:ea typeface="Times New Roman" panose="02020603050405020304" pitchFamily="18" charset="0"/>
              </a:rPr>
              <a:t> </a:t>
            </a:r>
          </a:p>
          <a:p>
            <a:r>
              <a:rPr lang="fr-FR" sz="1800" kern="0" dirty="0">
                <a:solidFill>
                  <a:srgbClr val="000000">
                    <a:alpha val="19613"/>
                  </a:srgbClr>
                </a:solidFill>
                <a:effectLst/>
                <a:latin typeface="Century Gothic" panose="020B0502020202020204" pitchFamily="34" charset="0"/>
                <a:ea typeface="Times New Roman" panose="02020603050405020304" pitchFamily="18" charset="0"/>
              </a:rPr>
              <a:t> </a:t>
            </a:r>
          </a:p>
          <a:p>
            <a:endParaRPr lang="fr-FR" dirty="0"/>
          </a:p>
        </p:txBody>
      </p:sp>
    </p:spTree>
    <p:extLst>
      <p:ext uri="{BB962C8B-B14F-4D97-AF65-F5344CB8AC3E}">
        <p14:creationId xmlns:p14="http://schemas.microsoft.com/office/powerpoint/2010/main" val="379406482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707FD29-174D-FB01-13B7-1A0BCAFE548C}"/>
              </a:ext>
            </a:extLst>
          </p:cNvPr>
          <p:cNvSpPr txBox="1"/>
          <p:nvPr/>
        </p:nvSpPr>
        <p:spPr>
          <a:xfrm>
            <a:off x="3387142" y="1674253"/>
            <a:ext cx="8306875" cy="7017306"/>
          </a:xfrm>
          <a:prstGeom prst="rect">
            <a:avLst/>
          </a:prstGeom>
          <a:noFill/>
        </p:spPr>
        <p:txBody>
          <a:bodyPr wrap="square" rtlCol="0">
            <a:spAutoFit/>
          </a:bodyPr>
          <a:lstStyle/>
          <a:p>
            <a:pPr marL="342900" indent="-342900">
              <a:buAutoNum type="alphaLcPeriod"/>
            </a:pPr>
            <a:r>
              <a:rPr lang="fr-FR" sz="1800" kern="0" dirty="0">
                <a:solidFill>
                  <a:srgbClr val="000000">
                    <a:alpha val="19613"/>
                  </a:srgbClr>
                </a:solidFill>
                <a:effectLst/>
                <a:latin typeface="Century Gothic" panose="020B0502020202020204" pitchFamily="34" charset="0"/>
                <a:ea typeface="Times New Roman" panose="02020603050405020304" pitchFamily="18" charset="0"/>
              </a:rPr>
              <a:t>La théorie de la rente différentielle</a:t>
            </a:r>
          </a:p>
          <a:p>
            <a:pPr marL="342900" indent="-342900">
              <a:buAutoNum type="alphaLcPeriod"/>
            </a:pPr>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kern="0" dirty="0">
                <a:solidFill>
                  <a:srgbClr val="000000">
                    <a:alpha val="19613"/>
                  </a:srgbClr>
                </a:solidFill>
                <a:latin typeface="Century Gothic" panose="020B0502020202020204" pitchFamily="34" charset="0"/>
                <a:ea typeface="Times New Roman" panose="02020603050405020304" pitchFamily="18" charset="0"/>
              </a:rPr>
              <a:t>Les terres sont classées en fonction de leur qualité : T1, T2, T3.</a:t>
            </a:r>
          </a:p>
          <a:p>
            <a:pPr marL="285750" indent="-285750">
              <a:buFont typeface="Arial" panose="020B0604020202020204" pitchFamily="34" charset="0"/>
              <a:buChar char="•"/>
            </a:pPr>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kern="0" dirty="0">
                <a:solidFill>
                  <a:srgbClr val="000000">
                    <a:alpha val="19613"/>
                  </a:srgbClr>
                </a:solidFill>
                <a:latin typeface="Century Gothic" panose="020B0502020202020204" pitchFamily="34" charset="0"/>
                <a:ea typeface="Times New Roman" panose="02020603050405020304" pitchFamily="18" charset="0"/>
              </a:rPr>
              <a:t>Tant que les terres sont abondantes, seules les T1 sont cultivées</a:t>
            </a:r>
          </a:p>
          <a:p>
            <a:pPr marL="285750" indent="-285750">
              <a:buFont typeface="Arial" panose="020B0604020202020204" pitchFamily="34" charset="0"/>
              <a:buChar char="•"/>
            </a:pPr>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kern="0" dirty="0">
                <a:solidFill>
                  <a:srgbClr val="000000">
                    <a:alpha val="19613"/>
                  </a:srgbClr>
                </a:solidFill>
                <a:latin typeface="Century Gothic" panose="020B0502020202020204" pitchFamily="34" charset="0"/>
                <a:ea typeface="Times New Roman" panose="02020603050405020304" pitchFamily="18" charset="0"/>
              </a:rPr>
              <a:t>Quand la population augmente, des T2 doivent être mises en culture</a:t>
            </a:r>
          </a:p>
          <a:p>
            <a:pPr marL="285750" indent="-285750">
              <a:buFont typeface="Arial" panose="020B0604020202020204" pitchFamily="34" charset="0"/>
              <a:buChar char="•"/>
            </a:pPr>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b="1" kern="0" dirty="0">
                <a:solidFill>
                  <a:srgbClr val="000000"/>
                </a:solidFill>
                <a:latin typeface="Century Gothic" panose="020B0502020202020204" pitchFamily="34" charset="0"/>
                <a:ea typeface="Times New Roman" panose="02020603050405020304" pitchFamily="18" charset="0"/>
              </a:rPr>
              <a:t>À mesure que la population augmente des terres de moins en moins fertiles sont exploitées (T3)</a:t>
            </a:r>
          </a:p>
          <a:p>
            <a:pPr marL="285750" indent="-285750">
              <a:buFont typeface="Arial" panose="020B0604020202020204" pitchFamily="34" charset="0"/>
              <a:buChar char="•"/>
            </a:pPr>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lvl="2"/>
            <a:r>
              <a:rPr lang="fr-FR" kern="0" dirty="0">
                <a:solidFill>
                  <a:srgbClr val="000000">
                    <a:alpha val="19613"/>
                  </a:srgbClr>
                </a:solidFill>
                <a:latin typeface="Century Gothic" panose="020B0502020202020204" pitchFamily="34" charset="0"/>
                <a:ea typeface="Times New Roman" panose="02020603050405020304" pitchFamily="18" charset="0"/>
              </a:rPr>
              <a:t>➡️ Le prix du blé sur le marché continue d’augmenter (10h)</a:t>
            </a:r>
          </a:p>
          <a:p>
            <a:pPr lvl="2"/>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lvl="2"/>
            <a:r>
              <a:rPr lang="fr-FR" kern="0" dirty="0">
                <a:solidFill>
                  <a:srgbClr val="000000">
                    <a:alpha val="19613"/>
                  </a:srgbClr>
                </a:solidFill>
                <a:latin typeface="Century Gothic" panose="020B0502020202020204" pitchFamily="34" charset="0"/>
                <a:ea typeface="Times New Roman" panose="02020603050405020304" pitchFamily="18" charset="0"/>
              </a:rPr>
              <a:t>➡️ La rente des T1 augmente (2h par boisseau)</a:t>
            </a:r>
          </a:p>
          <a:p>
            <a:pPr lvl="2"/>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lvl="2"/>
            <a:r>
              <a:rPr lang="fr-FR" kern="0" dirty="0">
                <a:solidFill>
                  <a:srgbClr val="000000">
                    <a:alpha val="19613"/>
                  </a:srgbClr>
                </a:solidFill>
                <a:latin typeface="Century Gothic" panose="020B0502020202020204" pitchFamily="34" charset="0"/>
                <a:ea typeface="Times New Roman" panose="02020603050405020304" pitchFamily="18" charset="0"/>
              </a:rPr>
              <a:t>➡️ Une rente apparaît sur les T2 (1h par boisseau)</a:t>
            </a:r>
          </a:p>
          <a:p>
            <a:pPr lvl="2"/>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lvl="2"/>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lvl="2"/>
            <a:endParaRPr lang="fr-FR" kern="0" dirty="0">
              <a:solidFill>
                <a:srgbClr val="000000">
                  <a:alpha val="19613"/>
                </a:srgbClr>
              </a:solidFill>
              <a:latin typeface="Century Gothic" panose="020B0502020202020204" pitchFamily="34" charset="0"/>
              <a:ea typeface="Times New Roman" panose="02020603050405020304" pitchFamily="18" charset="0"/>
            </a:endParaRPr>
          </a:p>
          <a:p>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lvl="2"/>
            <a:endParaRPr lang="fr-FR" kern="0" dirty="0">
              <a:solidFill>
                <a:srgbClr val="000000">
                  <a:alpha val="19613"/>
                </a:srgbClr>
              </a:solidFill>
              <a:latin typeface="Century Gothic" panose="020B0502020202020204" pitchFamily="34" charset="0"/>
              <a:ea typeface="Times New Roman" panose="02020603050405020304" pitchFamily="18" charset="0"/>
            </a:endParaRPr>
          </a:p>
          <a:p>
            <a:endParaRPr lang="fr-FR" kern="0" dirty="0">
              <a:solidFill>
                <a:srgbClr val="000000">
                  <a:alpha val="19613"/>
                </a:srgbClr>
              </a:solidFill>
              <a:latin typeface="Century Gothic" panose="020B0502020202020204" pitchFamily="34" charset="0"/>
              <a:ea typeface="Times New Roman" panose="02020603050405020304" pitchFamily="18" charset="0"/>
            </a:endParaRPr>
          </a:p>
          <a:p>
            <a:r>
              <a:rPr lang="fr-FR" kern="0" dirty="0">
                <a:solidFill>
                  <a:srgbClr val="000000">
                    <a:alpha val="19613"/>
                  </a:srgbClr>
                </a:solidFill>
                <a:latin typeface="Century Gothic" panose="020B0502020202020204" pitchFamily="34" charset="0"/>
                <a:ea typeface="Times New Roman" panose="02020603050405020304" pitchFamily="18" charset="0"/>
              </a:rPr>
              <a:t> </a:t>
            </a:r>
          </a:p>
          <a:p>
            <a:r>
              <a:rPr lang="fr-FR" sz="1800" kern="0" dirty="0">
                <a:solidFill>
                  <a:srgbClr val="000000">
                    <a:alpha val="19613"/>
                  </a:srgbClr>
                </a:solidFill>
                <a:effectLst/>
                <a:latin typeface="Century Gothic" panose="020B0502020202020204" pitchFamily="34" charset="0"/>
                <a:ea typeface="Times New Roman" panose="02020603050405020304" pitchFamily="18" charset="0"/>
              </a:rPr>
              <a:t> </a:t>
            </a:r>
          </a:p>
          <a:p>
            <a:endParaRPr lang="fr-FR" dirty="0"/>
          </a:p>
        </p:txBody>
      </p:sp>
    </p:spTree>
    <p:extLst>
      <p:ext uri="{BB962C8B-B14F-4D97-AF65-F5344CB8AC3E}">
        <p14:creationId xmlns:p14="http://schemas.microsoft.com/office/powerpoint/2010/main" val="283477277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707FD29-174D-FB01-13B7-1A0BCAFE548C}"/>
              </a:ext>
            </a:extLst>
          </p:cNvPr>
          <p:cNvSpPr txBox="1"/>
          <p:nvPr/>
        </p:nvSpPr>
        <p:spPr>
          <a:xfrm>
            <a:off x="3387142" y="1674253"/>
            <a:ext cx="8306875" cy="7017306"/>
          </a:xfrm>
          <a:prstGeom prst="rect">
            <a:avLst/>
          </a:prstGeom>
          <a:noFill/>
        </p:spPr>
        <p:txBody>
          <a:bodyPr wrap="square" rtlCol="0">
            <a:spAutoFit/>
          </a:bodyPr>
          <a:lstStyle/>
          <a:p>
            <a:pPr marL="342900" indent="-342900">
              <a:buAutoNum type="alphaLcPeriod"/>
            </a:pPr>
            <a:r>
              <a:rPr lang="fr-FR" sz="1800" kern="0" dirty="0">
                <a:solidFill>
                  <a:srgbClr val="000000">
                    <a:alpha val="19613"/>
                  </a:srgbClr>
                </a:solidFill>
                <a:effectLst/>
                <a:latin typeface="Century Gothic" panose="020B0502020202020204" pitchFamily="34" charset="0"/>
                <a:ea typeface="Times New Roman" panose="02020603050405020304" pitchFamily="18" charset="0"/>
              </a:rPr>
              <a:t>La théorie de la rente différentielle</a:t>
            </a:r>
          </a:p>
          <a:p>
            <a:pPr marL="342900" indent="-342900">
              <a:buAutoNum type="alphaLcPeriod"/>
            </a:pPr>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kern="0" dirty="0">
                <a:solidFill>
                  <a:srgbClr val="000000">
                    <a:alpha val="19613"/>
                  </a:srgbClr>
                </a:solidFill>
                <a:latin typeface="Century Gothic" panose="020B0502020202020204" pitchFamily="34" charset="0"/>
                <a:ea typeface="Times New Roman" panose="02020603050405020304" pitchFamily="18" charset="0"/>
              </a:rPr>
              <a:t>Les terres sont classées en fonction de leur qualité : T1, T2, T3.</a:t>
            </a:r>
          </a:p>
          <a:p>
            <a:pPr marL="285750" indent="-285750">
              <a:buFont typeface="Arial" panose="020B0604020202020204" pitchFamily="34" charset="0"/>
              <a:buChar char="•"/>
            </a:pPr>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kern="0" dirty="0">
                <a:solidFill>
                  <a:srgbClr val="000000">
                    <a:alpha val="19613"/>
                  </a:srgbClr>
                </a:solidFill>
                <a:latin typeface="Century Gothic" panose="020B0502020202020204" pitchFamily="34" charset="0"/>
                <a:ea typeface="Times New Roman" panose="02020603050405020304" pitchFamily="18" charset="0"/>
              </a:rPr>
              <a:t>Tant que les terres sont abondantes, seules les T1 sont cultivées</a:t>
            </a:r>
          </a:p>
          <a:p>
            <a:pPr marL="285750" indent="-285750">
              <a:buFont typeface="Arial" panose="020B0604020202020204" pitchFamily="34" charset="0"/>
              <a:buChar char="•"/>
            </a:pPr>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kern="0" dirty="0">
                <a:solidFill>
                  <a:srgbClr val="000000">
                    <a:alpha val="19613"/>
                  </a:srgbClr>
                </a:solidFill>
                <a:latin typeface="Century Gothic" panose="020B0502020202020204" pitchFamily="34" charset="0"/>
                <a:ea typeface="Times New Roman" panose="02020603050405020304" pitchFamily="18" charset="0"/>
              </a:rPr>
              <a:t>Quand la population augmente, des T2 doivent être mises en culture</a:t>
            </a:r>
          </a:p>
          <a:p>
            <a:pPr marL="285750" indent="-285750">
              <a:buFont typeface="Arial" panose="020B0604020202020204" pitchFamily="34" charset="0"/>
              <a:buChar char="•"/>
            </a:pPr>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kern="0" dirty="0">
                <a:solidFill>
                  <a:srgbClr val="000000"/>
                </a:solidFill>
                <a:latin typeface="Century Gothic" panose="020B0502020202020204" pitchFamily="34" charset="0"/>
                <a:ea typeface="Times New Roman" panose="02020603050405020304" pitchFamily="18" charset="0"/>
              </a:rPr>
              <a:t>À mesure que la population augmente des terres de moins en moins fertiles sont exploitées (T3)</a:t>
            </a:r>
          </a:p>
          <a:p>
            <a:pPr marL="285750" indent="-285750">
              <a:buFont typeface="Arial" panose="020B0604020202020204" pitchFamily="34" charset="0"/>
              <a:buChar char="•"/>
            </a:pPr>
            <a:endParaRPr lang="fr-FR" b="1" kern="0" dirty="0">
              <a:solidFill>
                <a:srgbClr val="000000"/>
              </a:solidFill>
              <a:latin typeface="Century Gothic" panose="020B0502020202020204" pitchFamily="34" charset="0"/>
              <a:ea typeface="Times New Roman" panose="02020603050405020304" pitchFamily="18" charset="0"/>
            </a:endParaRPr>
          </a:p>
          <a:p>
            <a:pPr lvl="2"/>
            <a:r>
              <a:rPr lang="fr-FR" b="1" kern="0" dirty="0">
                <a:solidFill>
                  <a:srgbClr val="000000"/>
                </a:solidFill>
                <a:latin typeface="Century Gothic" panose="020B0502020202020204" pitchFamily="34" charset="0"/>
                <a:ea typeface="Times New Roman" panose="02020603050405020304" pitchFamily="18" charset="0"/>
              </a:rPr>
              <a:t>➡️ Le prix du blé sur le marché continue d’augmenter (10h)</a:t>
            </a:r>
          </a:p>
          <a:p>
            <a:pPr lvl="2"/>
            <a:endParaRPr lang="fr-FR" b="1" kern="0" dirty="0">
              <a:solidFill>
                <a:srgbClr val="000000"/>
              </a:solidFill>
              <a:latin typeface="Century Gothic" panose="020B0502020202020204" pitchFamily="34" charset="0"/>
              <a:ea typeface="Times New Roman" panose="02020603050405020304" pitchFamily="18" charset="0"/>
            </a:endParaRPr>
          </a:p>
          <a:p>
            <a:pPr lvl="2"/>
            <a:r>
              <a:rPr lang="fr-FR" b="1" kern="0" dirty="0">
                <a:solidFill>
                  <a:srgbClr val="000000"/>
                </a:solidFill>
                <a:latin typeface="Century Gothic" panose="020B0502020202020204" pitchFamily="34" charset="0"/>
                <a:ea typeface="Times New Roman" panose="02020603050405020304" pitchFamily="18" charset="0"/>
              </a:rPr>
              <a:t>➡️ La rente des T1 augmente (2h par boisseau)</a:t>
            </a:r>
          </a:p>
          <a:p>
            <a:pPr lvl="2"/>
            <a:endParaRPr lang="fr-FR" b="1" kern="0" dirty="0">
              <a:solidFill>
                <a:srgbClr val="000000"/>
              </a:solidFill>
              <a:latin typeface="Century Gothic" panose="020B0502020202020204" pitchFamily="34" charset="0"/>
              <a:ea typeface="Times New Roman" panose="02020603050405020304" pitchFamily="18" charset="0"/>
            </a:endParaRPr>
          </a:p>
          <a:p>
            <a:pPr lvl="2"/>
            <a:r>
              <a:rPr lang="fr-FR" b="1" kern="0" dirty="0">
                <a:solidFill>
                  <a:srgbClr val="000000"/>
                </a:solidFill>
                <a:latin typeface="Century Gothic" panose="020B0502020202020204" pitchFamily="34" charset="0"/>
                <a:ea typeface="Times New Roman" panose="02020603050405020304" pitchFamily="18" charset="0"/>
              </a:rPr>
              <a:t>➡️ Une rente apparaît sur les T2 (1h par boisseau)</a:t>
            </a:r>
          </a:p>
          <a:p>
            <a:pPr lvl="2"/>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lvl="2"/>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lvl="2"/>
            <a:endParaRPr lang="fr-FR" kern="0" dirty="0">
              <a:solidFill>
                <a:srgbClr val="000000">
                  <a:alpha val="19613"/>
                </a:srgbClr>
              </a:solidFill>
              <a:latin typeface="Century Gothic" panose="020B0502020202020204" pitchFamily="34" charset="0"/>
              <a:ea typeface="Times New Roman" panose="02020603050405020304" pitchFamily="18" charset="0"/>
            </a:endParaRPr>
          </a:p>
          <a:p>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lvl="2"/>
            <a:endParaRPr lang="fr-FR" kern="0" dirty="0">
              <a:solidFill>
                <a:srgbClr val="000000">
                  <a:alpha val="19613"/>
                </a:srgbClr>
              </a:solidFill>
              <a:latin typeface="Century Gothic" panose="020B0502020202020204" pitchFamily="34" charset="0"/>
              <a:ea typeface="Times New Roman" panose="02020603050405020304" pitchFamily="18" charset="0"/>
            </a:endParaRPr>
          </a:p>
          <a:p>
            <a:endParaRPr lang="fr-FR" kern="0" dirty="0">
              <a:solidFill>
                <a:srgbClr val="000000">
                  <a:alpha val="19613"/>
                </a:srgbClr>
              </a:solidFill>
              <a:latin typeface="Century Gothic" panose="020B0502020202020204" pitchFamily="34" charset="0"/>
              <a:ea typeface="Times New Roman" panose="02020603050405020304" pitchFamily="18" charset="0"/>
            </a:endParaRPr>
          </a:p>
          <a:p>
            <a:r>
              <a:rPr lang="fr-FR" kern="0" dirty="0">
                <a:solidFill>
                  <a:srgbClr val="000000">
                    <a:alpha val="19613"/>
                  </a:srgbClr>
                </a:solidFill>
                <a:latin typeface="Century Gothic" panose="020B0502020202020204" pitchFamily="34" charset="0"/>
                <a:ea typeface="Times New Roman" panose="02020603050405020304" pitchFamily="18" charset="0"/>
              </a:rPr>
              <a:t> </a:t>
            </a:r>
          </a:p>
          <a:p>
            <a:r>
              <a:rPr lang="fr-FR" sz="1800" kern="0" dirty="0">
                <a:solidFill>
                  <a:srgbClr val="000000">
                    <a:alpha val="19613"/>
                  </a:srgbClr>
                </a:solidFill>
                <a:effectLst/>
                <a:latin typeface="Century Gothic" panose="020B0502020202020204" pitchFamily="34" charset="0"/>
                <a:ea typeface="Times New Roman" panose="02020603050405020304" pitchFamily="18" charset="0"/>
              </a:rPr>
              <a:t> </a:t>
            </a:r>
          </a:p>
          <a:p>
            <a:endParaRPr lang="fr-FR" dirty="0"/>
          </a:p>
        </p:txBody>
      </p:sp>
    </p:spTree>
    <p:extLst>
      <p:ext uri="{BB962C8B-B14F-4D97-AF65-F5344CB8AC3E}">
        <p14:creationId xmlns:p14="http://schemas.microsoft.com/office/powerpoint/2010/main" val="11904785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707FD29-174D-FB01-13B7-1A0BCAFE548C}"/>
              </a:ext>
            </a:extLst>
          </p:cNvPr>
          <p:cNvSpPr txBox="1"/>
          <p:nvPr/>
        </p:nvSpPr>
        <p:spPr>
          <a:xfrm>
            <a:off x="3387142" y="1674253"/>
            <a:ext cx="8306875" cy="5909310"/>
          </a:xfrm>
          <a:prstGeom prst="rect">
            <a:avLst/>
          </a:prstGeom>
          <a:noFill/>
        </p:spPr>
        <p:txBody>
          <a:bodyPr wrap="square" rtlCol="0">
            <a:spAutoFit/>
          </a:bodyPr>
          <a:lstStyle/>
          <a:p>
            <a:pPr marL="342900" indent="-342900">
              <a:buAutoNum type="alphaLcPeriod"/>
            </a:pPr>
            <a:r>
              <a:rPr lang="fr-FR" sz="1800" kern="0" dirty="0">
                <a:solidFill>
                  <a:srgbClr val="000000">
                    <a:alpha val="19613"/>
                  </a:srgbClr>
                </a:solidFill>
                <a:effectLst/>
                <a:latin typeface="Century Gothic" panose="020B0502020202020204" pitchFamily="34" charset="0"/>
                <a:ea typeface="Times New Roman" panose="02020603050405020304" pitchFamily="18" charset="0"/>
              </a:rPr>
              <a:t>La théorie de la rente différentielle</a:t>
            </a:r>
          </a:p>
          <a:p>
            <a:pPr marL="342900" indent="-342900">
              <a:buAutoNum type="alphaLcPeriod"/>
            </a:pPr>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kern="0" dirty="0">
                <a:solidFill>
                  <a:srgbClr val="000000">
                    <a:alpha val="19613"/>
                  </a:srgbClr>
                </a:solidFill>
                <a:latin typeface="Century Gothic" panose="020B0502020202020204" pitchFamily="34" charset="0"/>
                <a:ea typeface="Times New Roman" panose="02020603050405020304" pitchFamily="18" charset="0"/>
              </a:rPr>
              <a:t>Les terres sont classées en fonction de leur qualité : T1, T2, T3.</a:t>
            </a:r>
          </a:p>
          <a:p>
            <a:pPr marL="285750" indent="-285750">
              <a:buFont typeface="Arial" panose="020B0604020202020204" pitchFamily="34" charset="0"/>
              <a:buChar char="•"/>
            </a:pPr>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kern="0" dirty="0">
                <a:solidFill>
                  <a:srgbClr val="000000">
                    <a:alpha val="19613"/>
                  </a:srgbClr>
                </a:solidFill>
                <a:latin typeface="Century Gothic" panose="020B0502020202020204" pitchFamily="34" charset="0"/>
                <a:ea typeface="Times New Roman" panose="02020603050405020304" pitchFamily="18" charset="0"/>
              </a:rPr>
              <a:t>Tant que les terres sont abondantes, seules les T1 sont cultivées</a:t>
            </a:r>
          </a:p>
          <a:p>
            <a:pPr marL="285750" indent="-285750">
              <a:buFont typeface="Arial" panose="020B0604020202020204" pitchFamily="34" charset="0"/>
              <a:buChar char="•"/>
            </a:pPr>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kern="0" dirty="0">
                <a:solidFill>
                  <a:srgbClr val="000000">
                    <a:alpha val="19613"/>
                  </a:srgbClr>
                </a:solidFill>
                <a:latin typeface="Century Gothic" panose="020B0502020202020204" pitchFamily="34" charset="0"/>
                <a:ea typeface="Times New Roman" panose="02020603050405020304" pitchFamily="18" charset="0"/>
              </a:rPr>
              <a:t>Quand la population augmente, des T2 doivent être mises en culture</a:t>
            </a:r>
          </a:p>
          <a:p>
            <a:pPr marL="285750" indent="-285750">
              <a:buFont typeface="Arial" panose="020B0604020202020204" pitchFamily="34" charset="0"/>
              <a:buChar char="•"/>
            </a:pPr>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kern="0" dirty="0">
                <a:solidFill>
                  <a:srgbClr val="000000">
                    <a:alpha val="19613"/>
                  </a:srgbClr>
                </a:solidFill>
                <a:latin typeface="Century Gothic" panose="020B0502020202020204" pitchFamily="34" charset="0"/>
                <a:ea typeface="Times New Roman" panose="02020603050405020304" pitchFamily="18" charset="0"/>
              </a:rPr>
              <a:t>À mesure que la population augmente des terres de moins en moins fertiles sont exploitées (T3)</a:t>
            </a:r>
          </a:p>
          <a:p>
            <a:pPr marL="285750" indent="-285750">
              <a:buFont typeface="Arial" panose="020B0604020202020204" pitchFamily="34" charset="0"/>
              <a:buChar char="•"/>
            </a:pPr>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marL="285750" indent="-285750">
              <a:buFont typeface="Police système Courant"/>
              <a:buChar char="→"/>
            </a:pPr>
            <a:r>
              <a:rPr lang="fr-FR" b="1" kern="0" dirty="0">
                <a:solidFill>
                  <a:srgbClr val="000000"/>
                </a:solidFill>
                <a:latin typeface="Century Gothic" panose="020B0502020202020204" pitchFamily="34" charset="0"/>
                <a:ea typeface="Times New Roman" panose="02020603050405020304" pitchFamily="18" charset="0"/>
              </a:rPr>
              <a:t>L’augmentation de la population est donc à l’origine de l’augmentation des prix du blé et de la rente foncière </a:t>
            </a:r>
          </a:p>
          <a:p>
            <a:pPr lvl="2"/>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lvl="2"/>
            <a:endParaRPr lang="fr-FR" kern="0" dirty="0">
              <a:solidFill>
                <a:srgbClr val="000000">
                  <a:alpha val="19613"/>
                </a:srgbClr>
              </a:solidFill>
              <a:latin typeface="Century Gothic" panose="020B0502020202020204" pitchFamily="34" charset="0"/>
              <a:ea typeface="Times New Roman" panose="02020603050405020304" pitchFamily="18" charset="0"/>
            </a:endParaRPr>
          </a:p>
          <a:p>
            <a:endParaRPr lang="fr-FR" kern="0" dirty="0">
              <a:solidFill>
                <a:srgbClr val="000000">
                  <a:alpha val="19613"/>
                </a:srgbClr>
              </a:solidFill>
              <a:latin typeface="Century Gothic" panose="020B0502020202020204" pitchFamily="34" charset="0"/>
              <a:ea typeface="Times New Roman" panose="02020603050405020304" pitchFamily="18" charset="0"/>
            </a:endParaRPr>
          </a:p>
          <a:p>
            <a:pPr lvl="2"/>
            <a:endParaRPr lang="fr-FR" kern="0" dirty="0">
              <a:solidFill>
                <a:srgbClr val="000000">
                  <a:alpha val="19613"/>
                </a:srgbClr>
              </a:solidFill>
              <a:latin typeface="Century Gothic" panose="020B0502020202020204" pitchFamily="34" charset="0"/>
              <a:ea typeface="Times New Roman" panose="02020603050405020304" pitchFamily="18" charset="0"/>
            </a:endParaRPr>
          </a:p>
          <a:p>
            <a:endParaRPr lang="fr-FR" kern="0" dirty="0">
              <a:solidFill>
                <a:srgbClr val="000000">
                  <a:alpha val="19613"/>
                </a:srgbClr>
              </a:solidFill>
              <a:latin typeface="Century Gothic" panose="020B0502020202020204" pitchFamily="34" charset="0"/>
              <a:ea typeface="Times New Roman" panose="02020603050405020304" pitchFamily="18" charset="0"/>
            </a:endParaRPr>
          </a:p>
          <a:p>
            <a:r>
              <a:rPr lang="fr-FR" kern="0" dirty="0">
                <a:solidFill>
                  <a:srgbClr val="000000">
                    <a:alpha val="19613"/>
                  </a:srgbClr>
                </a:solidFill>
                <a:latin typeface="Century Gothic" panose="020B0502020202020204" pitchFamily="34" charset="0"/>
                <a:ea typeface="Times New Roman" panose="02020603050405020304" pitchFamily="18" charset="0"/>
              </a:rPr>
              <a:t> </a:t>
            </a:r>
          </a:p>
          <a:p>
            <a:r>
              <a:rPr lang="fr-FR" sz="1800" kern="0" dirty="0">
                <a:solidFill>
                  <a:srgbClr val="000000">
                    <a:alpha val="19613"/>
                  </a:srgbClr>
                </a:solidFill>
                <a:effectLst/>
                <a:latin typeface="Century Gothic" panose="020B0502020202020204" pitchFamily="34" charset="0"/>
                <a:ea typeface="Times New Roman" panose="02020603050405020304" pitchFamily="18" charset="0"/>
              </a:rPr>
              <a:t> </a:t>
            </a:r>
          </a:p>
          <a:p>
            <a:endParaRPr lang="fr-FR" dirty="0"/>
          </a:p>
        </p:txBody>
      </p:sp>
    </p:spTree>
    <p:extLst>
      <p:ext uri="{BB962C8B-B14F-4D97-AF65-F5344CB8AC3E}">
        <p14:creationId xmlns:p14="http://schemas.microsoft.com/office/powerpoint/2010/main" val="295536128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7BC66B3-FB49-3F08-3BA8-ED1398465D61}"/>
              </a:ext>
            </a:extLst>
          </p:cNvPr>
          <p:cNvSpPr txBox="1"/>
          <p:nvPr/>
        </p:nvSpPr>
        <p:spPr>
          <a:xfrm>
            <a:off x="3270237" y="1790163"/>
            <a:ext cx="8269234" cy="4247317"/>
          </a:xfrm>
          <a:prstGeom prst="rect">
            <a:avLst/>
          </a:prstGeom>
          <a:noFill/>
        </p:spPr>
        <p:txBody>
          <a:bodyPr wrap="square" rtlCol="0">
            <a:spAutoFit/>
          </a:bodyPr>
          <a:lstStyle/>
          <a:p>
            <a:r>
              <a:rPr lang="fr-FR" b="1" dirty="0">
                <a:latin typeface="Century Gothic" panose="020B0502020202020204" pitchFamily="34" charset="0"/>
              </a:rPr>
              <a:t>b. </a:t>
            </a:r>
            <a:r>
              <a:rPr lang="fr-FR" sz="1800" b="1" dirty="0">
                <a:solidFill>
                  <a:srgbClr val="000000"/>
                </a:solidFill>
                <a:effectLst/>
                <a:latin typeface="Century Gothic" panose="020B0502020202020204" pitchFamily="34" charset="0"/>
                <a:ea typeface="Times New Roman" panose="02020603050405020304" pitchFamily="18" charset="0"/>
              </a:rPr>
              <a:t>La détermination des salaires et du profit</a:t>
            </a:r>
          </a:p>
          <a:p>
            <a:r>
              <a:rPr lang="fr-FR" sz="1800" dirty="0">
                <a:solidFill>
                  <a:schemeClr val="tx1">
                    <a:alpha val="18754"/>
                  </a:schemeClr>
                </a:solidFill>
                <a:effectLst/>
                <a:latin typeface="Century Gothic" panose="020B0502020202020204" pitchFamily="34" charset="0"/>
                <a:ea typeface="Times New Roman" panose="02020603050405020304" pitchFamily="18" charset="0"/>
              </a:rPr>
              <a:t> </a:t>
            </a:r>
          </a:p>
          <a:p>
            <a:pPr marL="285750" indent="-285750">
              <a:buFont typeface="Arial" panose="020B0604020202020204" pitchFamily="34" charset="0"/>
              <a:buChar char="•"/>
            </a:pPr>
            <a:r>
              <a:rPr lang="fr-FR" sz="1800" dirty="0">
                <a:solidFill>
                  <a:schemeClr val="tx1">
                    <a:alpha val="18754"/>
                  </a:schemeClr>
                </a:solidFill>
                <a:effectLst/>
                <a:latin typeface="Century Gothic" panose="020B0502020202020204" pitchFamily="34" charset="0"/>
                <a:ea typeface="Times New Roman" panose="02020603050405020304" pitchFamily="18" charset="0"/>
              </a:rPr>
              <a:t>Ricardo complète sa théorie en déduisant de ses hypothèses une clé de répartition entre travail et capital</a:t>
            </a:r>
          </a:p>
          <a:p>
            <a:pPr marL="285750" indent="-285750">
              <a:buFont typeface="Arial" panose="020B0604020202020204" pitchFamily="34" charset="0"/>
              <a:buChar char="•"/>
            </a:pPr>
            <a:endParaRPr lang="fr-FR" dirty="0">
              <a:solidFill>
                <a:schemeClr val="tx1">
                  <a:alpha val="18754"/>
                </a:scheme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sz="1800" dirty="0">
                <a:solidFill>
                  <a:schemeClr val="tx1">
                    <a:alpha val="18754"/>
                  </a:schemeClr>
                </a:solidFill>
                <a:effectLst/>
                <a:latin typeface="Century Gothic" panose="020B0502020202020204" pitchFamily="34" charset="0"/>
                <a:ea typeface="Times New Roman" panose="02020603050405020304" pitchFamily="18" charset="0"/>
              </a:rPr>
              <a:t>Les salaires sont fixés les premiers chronologiquement, et correspondent à la « valeur naturelle » du travail : la salaire de subsistance</a:t>
            </a:r>
          </a:p>
          <a:p>
            <a:pPr marL="285750" indent="-285750">
              <a:buFont typeface="Arial" panose="020B0604020202020204" pitchFamily="34" charset="0"/>
              <a:buChar char="•"/>
            </a:pPr>
            <a:endParaRPr lang="fr-FR" dirty="0">
              <a:solidFill>
                <a:schemeClr val="tx1">
                  <a:alpha val="18754"/>
                </a:scheme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sz="1800" dirty="0">
                <a:solidFill>
                  <a:schemeClr val="tx1">
                    <a:alpha val="18754"/>
                  </a:schemeClr>
                </a:solidFill>
                <a:effectLst/>
                <a:latin typeface="Century Gothic" panose="020B0502020202020204" pitchFamily="34" charset="0"/>
                <a:ea typeface="Times New Roman" panose="02020603050405020304" pitchFamily="18" charset="0"/>
              </a:rPr>
              <a:t>Le profit n’est qu’une revenu résiduel : ce qu’il reste aux capitalistes après avoir payé les salaires et les rentes foncières. </a:t>
            </a:r>
          </a:p>
          <a:p>
            <a:pPr marL="285750" indent="-285750">
              <a:buFont typeface="Arial" panose="020B0604020202020204" pitchFamily="34" charset="0"/>
              <a:buChar char="•"/>
            </a:pPr>
            <a:endParaRPr lang="fr-FR" dirty="0">
              <a:solidFill>
                <a:schemeClr val="tx1">
                  <a:alpha val="18754"/>
                </a:scheme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sz="1800" dirty="0">
                <a:solidFill>
                  <a:schemeClr val="tx1">
                    <a:alpha val="18754"/>
                  </a:schemeClr>
                </a:solidFill>
                <a:effectLst/>
                <a:latin typeface="Century Gothic" panose="020B0502020202020204" pitchFamily="34" charset="0"/>
                <a:ea typeface="Times New Roman" panose="02020603050405020304" pitchFamily="18" charset="0"/>
              </a:rPr>
              <a:t>Le taux de profit des autres secteurs s’aligne sur celui du secteur agricole (unicité du taux de profit)</a:t>
            </a:r>
          </a:p>
          <a:p>
            <a:endParaRPr lang="fr-FR" dirty="0"/>
          </a:p>
        </p:txBody>
      </p:sp>
    </p:spTree>
    <p:extLst>
      <p:ext uri="{BB962C8B-B14F-4D97-AF65-F5344CB8AC3E}">
        <p14:creationId xmlns:p14="http://schemas.microsoft.com/office/powerpoint/2010/main" val="4208873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EBD8C367-7D81-1860-F021-970EFCCAB110}"/>
              </a:ext>
            </a:extLst>
          </p:cNvPr>
          <p:cNvGraphicFramePr>
            <a:graphicFrameLocks/>
          </p:cNvGraphicFramePr>
          <p:nvPr>
            <p:extLst>
              <p:ext uri="{D42A27DB-BD31-4B8C-83A1-F6EECF244321}">
                <p14:modId xmlns:p14="http://schemas.microsoft.com/office/powerpoint/2010/main" val="3942904356"/>
              </p:ext>
            </p:extLst>
          </p:nvPr>
        </p:nvGraphicFramePr>
        <p:xfrm>
          <a:off x="3195605" y="300351"/>
          <a:ext cx="8589364" cy="3932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ZoneTexte 4">
            <a:extLst>
              <a:ext uri="{FF2B5EF4-FFF2-40B4-BE49-F238E27FC236}">
                <a16:creationId xmlns:a16="http://schemas.microsoft.com/office/drawing/2014/main" id="{968FB0A4-C92D-87DD-6041-912C17A71D1A}"/>
              </a:ext>
            </a:extLst>
          </p:cNvPr>
          <p:cNvSpPr txBox="1"/>
          <p:nvPr/>
        </p:nvSpPr>
        <p:spPr>
          <a:xfrm>
            <a:off x="3049131" y="3244334"/>
            <a:ext cx="2497229" cy="369332"/>
          </a:xfrm>
          <a:prstGeom prst="rect">
            <a:avLst/>
          </a:prstGeom>
          <a:noFill/>
        </p:spPr>
        <p:txBody>
          <a:bodyPr wrap="square" rtlCol="0">
            <a:spAutoFit/>
          </a:bodyPr>
          <a:lstStyle/>
          <a:p>
            <a:r>
              <a:rPr lang="fr-FR" dirty="0">
                <a:solidFill>
                  <a:schemeClr val="accent1"/>
                </a:solidFill>
              </a:rPr>
              <a:t>Philosophes antiques  </a:t>
            </a:r>
          </a:p>
        </p:txBody>
      </p:sp>
      <p:sp>
        <p:nvSpPr>
          <p:cNvPr id="6" name="ZoneTexte 5">
            <a:extLst>
              <a:ext uri="{FF2B5EF4-FFF2-40B4-BE49-F238E27FC236}">
                <a16:creationId xmlns:a16="http://schemas.microsoft.com/office/drawing/2014/main" id="{F25BBB74-CB5A-11C8-9BF8-FC2A46A23636}"/>
              </a:ext>
            </a:extLst>
          </p:cNvPr>
          <p:cNvSpPr txBox="1"/>
          <p:nvPr/>
        </p:nvSpPr>
        <p:spPr>
          <a:xfrm>
            <a:off x="5441308" y="3244334"/>
            <a:ext cx="1689886" cy="369332"/>
          </a:xfrm>
          <a:prstGeom prst="rect">
            <a:avLst/>
          </a:prstGeom>
          <a:noFill/>
        </p:spPr>
        <p:txBody>
          <a:bodyPr wrap="none" rtlCol="0">
            <a:spAutoFit/>
          </a:bodyPr>
          <a:lstStyle/>
          <a:p>
            <a:r>
              <a:rPr lang="fr-FR" dirty="0">
                <a:solidFill>
                  <a:schemeClr val="accent1"/>
                </a:solidFill>
              </a:rPr>
              <a:t>Mercantilistes</a:t>
            </a:r>
          </a:p>
        </p:txBody>
      </p:sp>
      <p:sp>
        <p:nvSpPr>
          <p:cNvPr id="7" name="ZoneTexte 6">
            <a:extLst>
              <a:ext uri="{FF2B5EF4-FFF2-40B4-BE49-F238E27FC236}">
                <a16:creationId xmlns:a16="http://schemas.microsoft.com/office/drawing/2014/main" id="{748BF040-C4BE-20B1-E7CB-B449D5D6D82F}"/>
              </a:ext>
            </a:extLst>
          </p:cNvPr>
          <p:cNvSpPr txBox="1"/>
          <p:nvPr/>
        </p:nvSpPr>
        <p:spPr>
          <a:xfrm>
            <a:off x="7131194" y="3244334"/>
            <a:ext cx="1566454" cy="369332"/>
          </a:xfrm>
          <a:prstGeom prst="rect">
            <a:avLst/>
          </a:prstGeom>
          <a:noFill/>
        </p:spPr>
        <p:txBody>
          <a:bodyPr wrap="none" rtlCol="0">
            <a:spAutoFit/>
          </a:bodyPr>
          <a:lstStyle/>
          <a:p>
            <a:r>
              <a:rPr lang="fr-FR" dirty="0">
                <a:solidFill>
                  <a:schemeClr val="accent1"/>
                </a:solidFill>
              </a:rPr>
              <a:t>Physiocrates</a:t>
            </a:r>
          </a:p>
        </p:txBody>
      </p:sp>
      <p:sp>
        <p:nvSpPr>
          <p:cNvPr id="8" name="ZoneTexte 7">
            <a:extLst>
              <a:ext uri="{FF2B5EF4-FFF2-40B4-BE49-F238E27FC236}">
                <a16:creationId xmlns:a16="http://schemas.microsoft.com/office/drawing/2014/main" id="{B1FBB125-CBB6-B416-5431-BE2389758F99}"/>
              </a:ext>
            </a:extLst>
          </p:cNvPr>
          <p:cNvSpPr txBox="1"/>
          <p:nvPr/>
        </p:nvSpPr>
        <p:spPr>
          <a:xfrm>
            <a:off x="8697648" y="3244334"/>
            <a:ext cx="1340432" cy="369332"/>
          </a:xfrm>
          <a:prstGeom prst="rect">
            <a:avLst/>
          </a:prstGeom>
          <a:noFill/>
        </p:spPr>
        <p:txBody>
          <a:bodyPr wrap="none" rtlCol="0">
            <a:spAutoFit/>
          </a:bodyPr>
          <a:lstStyle/>
          <a:p>
            <a:r>
              <a:rPr lang="fr-FR" dirty="0">
                <a:solidFill>
                  <a:schemeClr val="accent1"/>
                </a:solidFill>
              </a:rPr>
              <a:t>Classiques</a:t>
            </a:r>
          </a:p>
        </p:txBody>
      </p:sp>
      <p:sp>
        <p:nvSpPr>
          <p:cNvPr id="9" name="ZoneTexte 8">
            <a:extLst>
              <a:ext uri="{FF2B5EF4-FFF2-40B4-BE49-F238E27FC236}">
                <a16:creationId xmlns:a16="http://schemas.microsoft.com/office/drawing/2014/main" id="{CC1BEC2B-95A0-4CE8-F10A-0E5026A07066}"/>
              </a:ext>
            </a:extLst>
          </p:cNvPr>
          <p:cNvSpPr txBox="1"/>
          <p:nvPr/>
        </p:nvSpPr>
        <p:spPr>
          <a:xfrm>
            <a:off x="10010124" y="3244334"/>
            <a:ext cx="1774845" cy="369332"/>
          </a:xfrm>
          <a:prstGeom prst="rect">
            <a:avLst/>
          </a:prstGeom>
          <a:noFill/>
        </p:spPr>
        <p:txBody>
          <a:bodyPr wrap="none" rtlCol="0">
            <a:spAutoFit/>
          </a:bodyPr>
          <a:lstStyle/>
          <a:p>
            <a:r>
              <a:rPr lang="fr-FR" dirty="0">
                <a:solidFill>
                  <a:schemeClr val="accent1"/>
                </a:solidFill>
              </a:rPr>
              <a:t>Néoclassiques</a:t>
            </a:r>
          </a:p>
        </p:txBody>
      </p:sp>
      <p:pic>
        <p:nvPicPr>
          <p:cNvPr id="12" name="Image 11">
            <a:extLst>
              <a:ext uri="{FF2B5EF4-FFF2-40B4-BE49-F238E27FC236}">
                <a16:creationId xmlns:a16="http://schemas.microsoft.com/office/drawing/2014/main" id="{BCA6800A-AB06-98AB-E6E0-48630E885FFE}"/>
              </a:ext>
            </a:extLst>
          </p:cNvPr>
          <p:cNvPicPr>
            <a:picLocks noChangeAspect="1"/>
          </p:cNvPicPr>
          <p:nvPr/>
        </p:nvPicPr>
        <p:blipFill>
          <a:blip r:embed="rId7"/>
          <a:stretch>
            <a:fillRect/>
          </a:stretch>
        </p:blipFill>
        <p:spPr>
          <a:xfrm>
            <a:off x="5538604" y="3734582"/>
            <a:ext cx="1771522" cy="2171543"/>
          </a:xfrm>
          <a:prstGeom prst="rect">
            <a:avLst/>
          </a:prstGeom>
        </p:spPr>
      </p:pic>
      <p:pic>
        <p:nvPicPr>
          <p:cNvPr id="15" name="Image 14">
            <a:extLst>
              <a:ext uri="{FF2B5EF4-FFF2-40B4-BE49-F238E27FC236}">
                <a16:creationId xmlns:a16="http://schemas.microsoft.com/office/drawing/2014/main" id="{C52FA71C-227C-2FAE-A0A1-4C2F2E426C14}"/>
              </a:ext>
            </a:extLst>
          </p:cNvPr>
          <p:cNvPicPr>
            <a:picLocks noChangeAspect="1"/>
          </p:cNvPicPr>
          <p:nvPr/>
        </p:nvPicPr>
        <p:blipFill>
          <a:blip r:embed="rId8"/>
          <a:stretch>
            <a:fillRect/>
          </a:stretch>
        </p:blipFill>
        <p:spPr>
          <a:xfrm>
            <a:off x="3531061" y="3784973"/>
            <a:ext cx="1573796" cy="2019473"/>
          </a:xfrm>
          <a:prstGeom prst="rect">
            <a:avLst/>
          </a:prstGeom>
        </p:spPr>
      </p:pic>
      <p:pic>
        <p:nvPicPr>
          <p:cNvPr id="17" name="Image 16">
            <a:extLst>
              <a:ext uri="{FF2B5EF4-FFF2-40B4-BE49-F238E27FC236}">
                <a16:creationId xmlns:a16="http://schemas.microsoft.com/office/drawing/2014/main" id="{B5AF70F1-7FE7-5C87-8928-1ADC8B5C4C2F}"/>
              </a:ext>
            </a:extLst>
          </p:cNvPr>
          <p:cNvPicPr>
            <a:picLocks noChangeAspect="1"/>
          </p:cNvPicPr>
          <p:nvPr/>
        </p:nvPicPr>
        <p:blipFill>
          <a:blip r:embed="rId9"/>
          <a:stretch>
            <a:fillRect/>
          </a:stretch>
        </p:blipFill>
        <p:spPr>
          <a:xfrm>
            <a:off x="7786680" y="3734582"/>
            <a:ext cx="1746889" cy="2061902"/>
          </a:xfrm>
          <a:prstGeom prst="rect">
            <a:avLst/>
          </a:prstGeom>
        </p:spPr>
      </p:pic>
      <p:pic>
        <p:nvPicPr>
          <p:cNvPr id="19" name="Image 18">
            <a:extLst>
              <a:ext uri="{FF2B5EF4-FFF2-40B4-BE49-F238E27FC236}">
                <a16:creationId xmlns:a16="http://schemas.microsoft.com/office/drawing/2014/main" id="{615CFE96-EDE4-259E-0BB6-024EDE167323}"/>
              </a:ext>
            </a:extLst>
          </p:cNvPr>
          <p:cNvPicPr>
            <a:picLocks noChangeAspect="1"/>
          </p:cNvPicPr>
          <p:nvPr/>
        </p:nvPicPr>
        <p:blipFill>
          <a:blip r:embed="rId10"/>
          <a:stretch>
            <a:fillRect/>
          </a:stretch>
        </p:blipFill>
        <p:spPr>
          <a:xfrm>
            <a:off x="10038080" y="3734581"/>
            <a:ext cx="1519336" cy="2130049"/>
          </a:xfrm>
          <a:prstGeom prst="rect">
            <a:avLst/>
          </a:prstGeom>
        </p:spPr>
      </p:pic>
    </p:spTree>
    <p:extLst>
      <p:ext uri="{BB962C8B-B14F-4D97-AF65-F5344CB8AC3E}">
        <p14:creationId xmlns:p14="http://schemas.microsoft.com/office/powerpoint/2010/main" val="274940412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7BC66B3-FB49-3F08-3BA8-ED1398465D61}"/>
              </a:ext>
            </a:extLst>
          </p:cNvPr>
          <p:cNvSpPr txBox="1"/>
          <p:nvPr/>
        </p:nvSpPr>
        <p:spPr>
          <a:xfrm>
            <a:off x="3270237" y="1790163"/>
            <a:ext cx="8269234" cy="4247317"/>
          </a:xfrm>
          <a:prstGeom prst="rect">
            <a:avLst/>
          </a:prstGeom>
          <a:noFill/>
        </p:spPr>
        <p:txBody>
          <a:bodyPr wrap="square" rtlCol="0">
            <a:spAutoFit/>
          </a:bodyPr>
          <a:lstStyle/>
          <a:p>
            <a:r>
              <a:rPr lang="fr-FR" dirty="0">
                <a:latin typeface="Century Gothic" panose="020B0502020202020204" pitchFamily="34" charset="0"/>
              </a:rPr>
              <a:t>b. </a:t>
            </a:r>
            <a:r>
              <a:rPr lang="fr-FR" sz="1800" dirty="0">
                <a:solidFill>
                  <a:srgbClr val="000000"/>
                </a:solidFill>
                <a:effectLst/>
                <a:latin typeface="Century Gothic" panose="020B0502020202020204" pitchFamily="34" charset="0"/>
                <a:ea typeface="Times New Roman" panose="02020603050405020304" pitchFamily="18" charset="0"/>
              </a:rPr>
              <a:t>La détermination des salaires et du profit</a:t>
            </a:r>
          </a:p>
          <a:p>
            <a:r>
              <a:rPr lang="fr-FR" sz="1800" dirty="0">
                <a:solidFill>
                  <a:schemeClr val="tx1">
                    <a:alpha val="18754"/>
                  </a:schemeClr>
                </a:solidFill>
                <a:effectLst/>
                <a:latin typeface="Century Gothic" panose="020B0502020202020204" pitchFamily="34" charset="0"/>
                <a:ea typeface="Times New Roman" panose="02020603050405020304" pitchFamily="18" charset="0"/>
              </a:rPr>
              <a:t> </a:t>
            </a:r>
          </a:p>
          <a:p>
            <a:pPr marL="285750" indent="-285750">
              <a:buFont typeface="Arial" panose="020B0604020202020204" pitchFamily="34" charset="0"/>
              <a:buChar char="•"/>
            </a:pPr>
            <a:r>
              <a:rPr lang="fr-FR" sz="1800" b="1" dirty="0">
                <a:effectLst/>
                <a:latin typeface="Century Gothic" panose="020B0502020202020204" pitchFamily="34" charset="0"/>
                <a:ea typeface="Times New Roman" panose="02020603050405020304" pitchFamily="18" charset="0"/>
              </a:rPr>
              <a:t>Ricardo complète sa théorie en déduisant de ses hypothèses une clé de répartition entre travail et capital</a:t>
            </a:r>
          </a:p>
          <a:p>
            <a:pPr marL="285750" indent="-285750">
              <a:buFont typeface="Arial" panose="020B0604020202020204" pitchFamily="34" charset="0"/>
              <a:buChar char="•"/>
            </a:pPr>
            <a:endParaRPr lang="fr-FR" dirty="0">
              <a:solidFill>
                <a:schemeClr val="tx1">
                  <a:alpha val="18754"/>
                </a:scheme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sz="1800" dirty="0">
                <a:solidFill>
                  <a:schemeClr val="tx1">
                    <a:alpha val="18754"/>
                  </a:schemeClr>
                </a:solidFill>
                <a:effectLst/>
                <a:latin typeface="Century Gothic" panose="020B0502020202020204" pitchFamily="34" charset="0"/>
                <a:ea typeface="Times New Roman" panose="02020603050405020304" pitchFamily="18" charset="0"/>
              </a:rPr>
              <a:t>Les salaires sont fixés les premiers chronologiquement, et correspondent à la « valeur naturelle » du travail : la salaire de subsistance</a:t>
            </a:r>
          </a:p>
          <a:p>
            <a:pPr marL="285750" indent="-285750">
              <a:buFont typeface="Arial" panose="020B0604020202020204" pitchFamily="34" charset="0"/>
              <a:buChar char="•"/>
            </a:pPr>
            <a:endParaRPr lang="fr-FR" dirty="0">
              <a:solidFill>
                <a:schemeClr val="tx1">
                  <a:alpha val="18754"/>
                </a:scheme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sz="1800" dirty="0">
                <a:solidFill>
                  <a:schemeClr val="tx1">
                    <a:alpha val="18754"/>
                  </a:schemeClr>
                </a:solidFill>
                <a:effectLst/>
                <a:latin typeface="Century Gothic" panose="020B0502020202020204" pitchFamily="34" charset="0"/>
                <a:ea typeface="Times New Roman" panose="02020603050405020304" pitchFamily="18" charset="0"/>
              </a:rPr>
              <a:t>Le profit n’est qu’une revenu résiduel : ce qu’il reste aux capitalistes après avoir payé les salaires et les rentes foncières. </a:t>
            </a:r>
          </a:p>
          <a:p>
            <a:pPr marL="285750" indent="-285750">
              <a:buFont typeface="Arial" panose="020B0604020202020204" pitchFamily="34" charset="0"/>
              <a:buChar char="•"/>
            </a:pPr>
            <a:endParaRPr lang="fr-FR" dirty="0">
              <a:solidFill>
                <a:schemeClr val="tx1">
                  <a:alpha val="18754"/>
                </a:scheme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sz="1800" dirty="0">
                <a:solidFill>
                  <a:schemeClr val="tx1">
                    <a:alpha val="18754"/>
                  </a:schemeClr>
                </a:solidFill>
                <a:effectLst/>
                <a:latin typeface="Century Gothic" panose="020B0502020202020204" pitchFamily="34" charset="0"/>
                <a:ea typeface="Times New Roman" panose="02020603050405020304" pitchFamily="18" charset="0"/>
              </a:rPr>
              <a:t>Le taux de profit des autres secteurs s’aligne sur celui du secteur agricole (unicité du taux de profit)</a:t>
            </a:r>
          </a:p>
          <a:p>
            <a:endParaRPr lang="fr-FR" dirty="0"/>
          </a:p>
        </p:txBody>
      </p:sp>
    </p:spTree>
    <p:extLst>
      <p:ext uri="{BB962C8B-B14F-4D97-AF65-F5344CB8AC3E}">
        <p14:creationId xmlns:p14="http://schemas.microsoft.com/office/powerpoint/2010/main" val="262741711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7BC66B3-FB49-3F08-3BA8-ED1398465D61}"/>
              </a:ext>
            </a:extLst>
          </p:cNvPr>
          <p:cNvSpPr txBox="1"/>
          <p:nvPr/>
        </p:nvSpPr>
        <p:spPr>
          <a:xfrm>
            <a:off x="3270237" y="1790163"/>
            <a:ext cx="8269234" cy="4247317"/>
          </a:xfrm>
          <a:prstGeom prst="rect">
            <a:avLst/>
          </a:prstGeom>
          <a:noFill/>
        </p:spPr>
        <p:txBody>
          <a:bodyPr wrap="square" rtlCol="0">
            <a:spAutoFit/>
          </a:bodyPr>
          <a:lstStyle/>
          <a:p>
            <a:r>
              <a:rPr lang="fr-FR" dirty="0">
                <a:latin typeface="Century Gothic" panose="020B0502020202020204" pitchFamily="34" charset="0"/>
              </a:rPr>
              <a:t>b. </a:t>
            </a:r>
            <a:r>
              <a:rPr lang="fr-FR" sz="1800" dirty="0">
                <a:solidFill>
                  <a:srgbClr val="000000"/>
                </a:solidFill>
                <a:effectLst/>
                <a:latin typeface="Century Gothic" panose="020B0502020202020204" pitchFamily="34" charset="0"/>
                <a:ea typeface="Times New Roman" panose="02020603050405020304" pitchFamily="18" charset="0"/>
              </a:rPr>
              <a:t>La détermination des salaires et du profit</a:t>
            </a:r>
          </a:p>
          <a:p>
            <a:r>
              <a:rPr lang="fr-FR" sz="1800" dirty="0">
                <a:solidFill>
                  <a:schemeClr val="tx1">
                    <a:alpha val="18754"/>
                  </a:schemeClr>
                </a:solidFill>
                <a:effectLst/>
                <a:latin typeface="Century Gothic" panose="020B0502020202020204" pitchFamily="34" charset="0"/>
                <a:ea typeface="Times New Roman" panose="02020603050405020304" pitchFamily="18" charset="0"/>
              </a:rPr>
              <a:t> </a:t>
            </a:r>
          </a:p>
          <a:p>
            <a:pPr marL="285750" indent="-285750">
              <a:buFont typeface="Arial" panose="020B0604020202020204" pitchFamily="34" charset="0"/>
              <a:buChar char="•"/>
            </a:pPr>
            <a:r>
              <a:rPr lang="fr-FR" sz="1800" dirty="0">
                <a:solidFill>
                  <a:schemeClr val="tx1">
                    <a:alpha val="18754"/>
                  </a:schemeClr>
                </a:solidFill>
                <a:effectLst/>
                <a:latin typeface="Century Gothic" panose="020B0502020202020204" pitchFamily="34" charset="0"/>
                <a:ea typeface="Times New Roman" panose="02020603050405020304" pitchFamily="18" charset="0"/>
              </a:rPr>
              <a:t>Ricardo complète sa théorie en déduisant de ses hypothèses une clé de répartition entre travail et capital</a:t>
            </a:r>
          </a:p>
          <a:p>
            <a:pPr marL="285750" indent="-285750">
              <a:buFont typeface="Arial" panose="020B0604020202020204" pitchFamily="34" charset="0"/>
              <a:buChar char="•"/>
            </a:pPr>
            <a:endParaRPr lang="fr-FR" dirty="0">
              <a:solidFill>
                <a:schemeClr val="tx1">
                  <a:alpha val="18754"/>
                </a:scheme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sz="1800" b="1" dirty="0">
                <a:effectLst/>
                <a:latin typeface="Century Gothic" panose="020B0502020202020204" pitchFamily="34" charset="0"/>
                <a:ea typeface="Times New Roman" panose="02020603050405020304" pitchFamily="18" charset="0"/>
              </a:rPr>
              <a:t>Les salaires sont fixés les premiers chronologiquement, et correspondent à la « valeur naturelle » du travail : la salaire de subsistance</a:t>
            </a:r>
          </a:p>
          <a:p>
            <a:pPr marL="285750" indent="-285750">
              <a:buFont typeface="Arial" panose="020B0604020202020204" pitchFamily="34" charset="0"/>
              <a:buChar char="•"/>
            </a:pPr>
            <a:endParaRPr lang="fr-FR" dirty="0">
              <a:solidFill>
                <a:schemeClr val="tx1">
                  <a:alpha val="18754"/>
                </a:scheme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sz="1800" dirty="0">
                <a:solidFill>
                  <a:schemeClr val="tx1">
                    <a:alpha val="18754"/>
                  </a:schemeClr>
                </a:solidFill>
                <a:effectLst/>
                <a:latin typeface="Century Gothic" panose="020B0502020202020204" pitchFamily="34" charset="0"/>
                <a:ea typeface="Times New Roman" panose="02020603050405020304" pitchFamily="18" charset="0"/>
              </a:rPr>
              <a:t>Le profit n’est qu’une revenu résiduel : ce qu’il reste aux capitalistes après avoir payé les salaires et les rentes foncières. </a:t>
            </a:r>
          </a:p>
          <a:p>
            <a:pPr marL="285750" indent="-285750">
              <a:buFont typeface="Arial" panose="020B0604020202020204" pitchFamily="34" charset="0"/>
              <a:buChar char="•"/>
            </a:pPr>
            <a:endParaRPr lang="fr-FR" dirty="0">
              <a:solidFill>
                <a:schemeClr val="tx1">
                  <a:alpha val="18754"/>
                </a:scheme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sz="1800" dirty="0">
                <a:solidFill>
                  <a:schemeClr val="tx1">
                    <a:alpha val="18754"/>
                  </a:schemeClr>
                </a:solidFill>
                <a:effectLst/>
                <a:latin typeface="Century Gothic" panose="020B0502020202020204" pitchFamily="34" charset="0"/>
                <a:ea typeface="Times New Roman" panose="02020603050405020304" pitchFamily="18" charset="0"/>
              </a:rPr>
              <a:t>Le taux de profit des autres secteurs s’aligne sur celui du secteur agricole (unicité du taux de profit)</a:t>
            </a:r>
          </a:p>
          <a:p>
            <a:endParaRPr lang="fr-FR" dirty="0"/>
          </a:p>
        </p:txBody>
      </p:sp>
    </p:spTree>
    <p:extLst>
      <p:ext uri="{BB962C8B-B14F-4D97-AF65-F5344CB8AC3E}">
        <p14:creationId xmlns:p14="http://schemas.microsoft.com/office/powerpoint/2010/main" val="376208316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7BC66B3-FB49-3F08-3BA8-ED1398465D61}"/>
              </a:ext>
            </a:extLst>
          </p:cNvPr>
          <p:cNvSpPr txBox="1"/>
          <p:nvPr/>
        </p:nvSpPr>
        <p:spPr>
          <a:xfrm>
            <a:off x="3270237" y="1790163"/>
            <a:ext cx="8269234" cy="4247317"/>
          </a:xfrm>
          <a:prstGeom prst="rect">
            <a:avLst/>
          </a:prstGeom>
          <a:noFill/>
        </p:spPr>
        <p:txBody>
          <a:bodyPr wrap="square" rtlCol="0">
            <a:spAutoFit/>
          </a:bodyPr>
          <a:lstStyle/>
          <a:p>
            <a:r>
              <a:rPr lang="fr-FR" dirty="0">
                <a:latin typeface="Century Gothic" panose="020B0502020202020204" pitchFamily="34" charset="0"/>
              </a:rPr>
              <a:t>b. </a:t>
            </a:r>
            <a:r>
              <a:rPr lang="fr-FR" sz="1800" dirty="0">
                <a:solidFill>
                  <a:srgbClr val="000000"/>
                </a:solidFill>
                <a:effectLst/>
                <a:latin typeface="Century Gothic" panose="020B0502020202020204" pitchFamily="34" charset="0"/>
                <a:ea typeface="Times New Roman" panose="02020603050405020304" pitchFamily="18" charset="0"/>
              </a:rPr>
              <a:t>La détermination des salaires et du profit</a:t>
            </a:r>
          </a:p>
          <a:p>
            <a:r>
              <a:rPr lang="fr-FR" sz="1800" dirty="0">
                <a:solidFill>
                  <a:schemeClr val="tx1">
                    <a:alpha val="18754"/>
                  </a:schemeClr>
                </a:solidFill>
                <a:effectLst/>
                <a:latin typeface="Century Gothic" panose="020B0502020202020204" pitchFamily="34" charset="0"/>
                <a:ea typeface="Times New Roman" panose="02020603050405020304" pitchFamily="18" charset="0"/>
              </a:rPr>
              <a:t> </a:t>
            </a:r>
          </a:p>
          <a:p>
            <a:pPr marL="285750" indent="-285750">
              <a:buFont typeface="Arial" panose="020B0604020202020204" pitchFamily="34" charset="0"/>
              <a:buChar char="•"/>
            </a:pPr>
            <a:r>
              <a:rPr lang="fr-FR" sz="1800" dirty="0">
                <a:solidFill>
                  <a:schemeClr val="tx1">
                    <a:alpha val="18754"/>
                  </a:schemeClr>
                </a:solidFill>
                <a:effectLst/>
                <a:latin typeface="Century Gothic" panose="020B0502020202020204" pitchFamily="34" charset="0"/>
                <a:ea typeface="Times New Roman" panose="02020603050405020304" pitchFamily="18" charset="0"/>
              </a:rPr>
              <a:t>Ricardo complète sa théorie en déduisant de ses hypothèses une clé de répartition entre travail et capital</a:t>
            </a:r>
          </a:p>
          <a:p>
            <a:pPr marL="285750" indent="-285750">
              <a:buFont typeface="Arial" panose="020B0604020202020204" pitchFamily="34" charset="0"/>
              <a:buChar char="•"/>
            </a:pPr>
            <a:endParaRPr lang="fr-FR" dirty="0">
              <a:solidFill>
                <a:schemeClr val="tx1">
                  <a:alpha val="18754"/>
                </a:scheme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sz="1800" dirty="0">
                <a:solidFill>
                  <a:schemeClr val="tx1">
                    <a:alpha val="18754"/>
                  </a:schemeClr>
                </a:solidFill>
                <a:effectLst/>
                <a:latin typeface="Century Gothic" panose="020B0502020202020204" pitchFamily="34" charset="0"/>
                <a:ea typeface="Times New Roman" panose="02020603050405020304" pitchFamily="18" charset="0"/>
              </a:rPr>
              <a:t>Les salaires sont fixés les premiers chronologiquement, et correspondent à la « valeur naturelle » du travail : la salaire de subsistance</a:t>
            </a:r>
          </a:p>
          <a:p>
            <a:pPr marL="285750" indent="-285750">
              <a:buFont typeface="Arial" panose="020B0604020202020204" pitchFamily="34" charset="0"/>
              <a:buChar char="•"/>
            </a:pPr>
            <a:endParaRPr lang="fr-FR" dirty="0">
              <a:solidFill>
                <a:schemeClr val="tx1">
                  <a:alpha val="18754"/>
                </a:scheme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sz="1800" b="1" dirty="0">
                <a:effectLst/>
                <a:latin typeface="Century Gothic" panose="020B0502020202020204" pitchFamily="34" charset="0"/>
                <a:ea typeface="Times New Roman" panose="02020603050405020304" pitchFamily="18" charset="0"/>
              </a:rPr>
              <a:t>Le profit n’est qu’une revenu résiduel : ce qu’il reste aux capitalistes après avoir payé les salaires et les rentes foncières. </a:t>
            </a:r>
          </a:p>
          <a:p>
            <a:pPr marL="285750" indent="-285750">
              <a:buFont typeface="Arial" panose="020B0604020202020204" pitchFamily="34" charset="0"/>
              <a:buChar char="•"/>
            </a:pPr>
            <a:endParaRPr lang="fr-FR" dirty="0">
              <a:solidFill>
                <a:schemeClr val="tx1">
                  <a:alpha val="18754"/>
                </a:scheme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sz="1800" dirty="0">
                <a:solidFill>
                  <a:schemeClr val="tx1">
                    <a:alpha val="18754"/>
                  </a:schemeClr>
                </a:solidFill>
                <a:effectLst/>
                <a:latin typeface="Century Gothic" panose="020B0502020202020204" pitchFamily="34" charset="0"/>
                <a:ea typeface="Times New Roman" panose="02020603050405020304" pitchFamily="18" charset="0"/>
              </a:rPr>
              <a:t>Le taux de profit des autres secteurs s’aligne sur celui du secteur agricole (unicité du taux de profit)</a:t>
            </a:r>
          </a:p>
          <a:p>
            <a:endParaRPr lang="fr-FR" dirty="0"/>
          </a:p>
        </p:txBody>
      </p:sp>
    </p:spTree>
    <p:extLst>
      <p:ext uri="{BB962C8B-B14F-4D97-AF65-F5344CB8AC3E}">
        <p14:creationId xmlns:p14="http://schemas.microsoft.com/office/powerpoint/2010/main" val="271894427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7BC66B3-FB49-3F08-3BA8-ED1398465D61}"/>
              </a:ext>
            </a:extLst>
          </p:cNvPr>
          <p:cNvSpPr txBox="1"/>
          <p:nvPr/>
        </p:nvSpPr>
        <p:spPr>
          <a:xfrm>
            <a:off x="3270237" y="1790163"/>
            <a:ext cx="8269234" cy="4247317"/>
          </a:xfrm>
          <a:prstGeom prst="rect">
            <a:avLst/>
          </a:prstGeom>
          <a:noFill/>
        </p:spPr>
        <p:txBody>
          <a:bodyPr wrap="square" rtlCol="0">
            <a:spAutoFit/>
          </a:bodyPr>
          <a:lstStyle/>
          <a:p>
            <a:r>
              <a:rPr lang="fr-FR" dirty="0">
                <a:latin typeface="Century Gothic" panose="020B0502020202020204" pitchFamily="34" charset="0"/>
              </a:rPr>
              <a:t>b. </a:t>
            </a:r>
            <a:r>
              <a:rPr lang="fr-FR" sz="1800" dirty="0">
                <a:solidFill>
                  <a:srgbClr val="000000"/>
                </a:solidFill>
                <a:effectLst/>
                <a:latin typeface="Century Gothic" panose="020B0502020202020204" pitchFamily="34" charset="0"/>
                <a:ea typeface="Times New Roman" panose="02020603050405020304" pitchFamily="18" charset="0"/>
              </a:rPr>
              <a:t>La détermination des salaires et du profit</a:t>
            </a:r>
          </a:p>
          <a:p>
            <a:r>
              <a:rPr lang="fr-FR" sz="1800" dirty="0">
                <a:solidFill>
                  <a:schemeClr val="tx1">
                    <a:alpha val="18754"/>
                  </a:schemeClr>
                </a:solidFill>
                <a:effectLst/>
                <a:latin typeface="Century Gothic" panose="020B0502020202020204" pitchFamily="34" charset="0"/>
                <a:ea typeface="Times New Roman" panose="02020603050405020304" pitchFamily="18" charset="0"/>
              </a:rPr>
              <a:t> </a:t>
            </a:r>
          </a:p>
          <a:p>
            <a:pPr marL="285750" indent="-285750">
              <a:buFont typeface="Arial" panose="020B0604020202020204" pitchFamily="34" charset="0"/>
              <a:buChar char="•"/>
            </a:pPr>
            <a:r>
              <a:rPr lang="fr-FR" sz="1800" dirty="0">
                <a:solidFill>
                  <a:schemeClr val="tx1">
                    <a:alpha val="18754"/>
                  </a:schemeClr>
                </a:solidFill>
                <a:effectLst/>
                <a:latin typeface="Century Gothic" panose="020B0502020202020204" pitchFamily="34" charset="0"/>
                <a:ea typeface="Times New Roman" panose="02020603050405020304" pitchFamily="18" charset="0"/>
              </a:rPr>
              <a:t>Ricardo complète sa théorie en déduisant de ses hypothèses une clé de répartition entre travail et capital</a:t>
            </a:r>
          </a:p>
          <a:p>
            <a:pPr marL="285750" indent="-285750">
              <a:buFont typeface="Arial" panose="020B0604020202020204" pitchFamily="34" charset="0"/>
              <a:buChar char="•"/>
            </a:pPr>
            <a:endParaRPr lang="fr-FR" dirty="0">
              <a:solidFill>
                <a:schemeClr val="tx1">
                  <a:alpha val="18754"/>
                </a:scheme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sz="1800" dirty="0">
                <a:solidFill>
                  <a:schemeClr val="tx1">
                    <a:alpha val="18754"/>
                  </a:schemeClr>
                </a:solidFill>
                <a:effectLst/>
                <a:latin typeface="Century Gothic" panose="020B0502020202020204" pitchFamily="34" charset="0"/>
                <a:ea typeface="Times New Roman" panose="02020603050405020304" pitchFamily="18" charset="0"/>
              </a:rPr>
              <a:t>Les salaires sont fixés les premiers chronologiquement, et correspondent à la « valeur naturelle » du travail : la salaire de subsistance</a:t>
            </a:r>
          </a:p>
          <a:p>
            <a:pPr marL="285750" indent="-285750">
              <a:buFont typeface="Arial" panose="020B0604020202020204" pitchFamily="34" charset="0"/>
              <a:buChar char="•"/>
            </a:pPr>
            <a:endParaRPr lang="fr-FR" dirty="0">
              <a:solidFill>
                <a:schemeClr val="tx1">
                  <a:alpha val="18754"/>
                </a:scheme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sz="1800" dirty="0">
                <a:solidFill>
                  <a:schemeClr val="tx1">
                    <a:alpha val="18754"/>
                  </a:schemeClr>
                </a:solidFill>
                <a:effectLst/>
                <a:latin typeface="Century Gothic" panose="020B0502020202020204" pitchFamily="34" charset="0"/>
                <a:ea typeface="Times New Roman" panose="02020603050405020304" pitchFamily="18" charset="0"/>
              </a:rPr>
              <a:t>Le profit n’est qu’une revenu résiduel : ce qu’il reste aux capitalistes après avoir payé les salaires et les rentes foncières. </a:t>
            </a:r>
          </a:p>
          <a:p>
            <a:pPr marL="285750" indent="-285750">
              <a:buFont typeface="Arial" panose="020B0604020202020204" pitchFamily="34" charset="0"/>
              <a:buChar char="•"/>
            </a:pPr>
            <a:endParaRPr lang="fr-FR" dirty="0">
              <a:solidFill>
                <a:schemeClr val="tx1">
                  <a:alpha val="18754"/>
                </a:schemeClr>
              </a:solidFill>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sz="1800" dirty="0">
                <a:effectLst/>
                <a:latin typeface="Century Gothic" panose="020B0502020202020204" pitchFamily="34" charset="0"/>
                <a:ea typeface="Times New Roman" panose="02020603050405020304" pitchFamily="18" charset="0"/>
              </a:rPr>
              <a:t>Le taux de profit des autres secteurs s’aligne sur celui du secteur agricole (unicité du taux de profit)</a:t>
            </a:r>
          </a:p>
          <a:p>
            <a:endParaRPr lang="fr-FR" dirty="0"/>
          </a:p>
        </p:txBody>
      </p:sp>
    </p:spTree>
    <p:extLst>
      <p:ext uri="{BB962C8B-B14F-4D97-AF65-F5344CB8AC3E}">
        <p14:creationId xmlns:p14="http://schemas.microsoft.com/office/powerpoint/2010/main" val="249569233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7EF3B-EFAC-E2AB-5B86-A0A7F9474160}"/>
              </a:ext>
            </a:extLst>
          </p:cNvPr>
          <p:cNvSpPr>
            <a:spLocks noGrp="1"/>
          </p:cNvSpPr>
          <p:nvPr>
            <p:ph type="title"/>
          </p:nvPr>
        </p:nvSpPr>
        <p:spPr/>
        <p:txBody>
          <a:bodyPr/>
          <a:lstStyle/>
          <a:p>
            <a:pPr algn="ctr"/>
            <a:r>
              <a:rPr lang="fr-FR" u="sng" dirty="0"/>
              <a:t>TRAVAIL À FAIRE </a:t>
            </a:r>
            <a:br>
              <a:rPr lang="fr-FR" u="sng" dirty="0"/>
            </a:br>
            <a:br>
              <a:rPr lang="fr-FR" u="sng" dirty="0"/>
            </a:br>
            <a:endParaRPr lang="fr-FR" u="sng" dirty="0"/>
          </a:p>
        </p:txBody>
      </p:sp>
      <p:sp>
        <p:nvSpPr>
          <p:cNvPr id="3" name="ZoneTexte 2">
            <a:extLst>
              <a:ext uri="{FF2B5EF4-FFF2-40B4-BE49-F238E27FC236}">
                <a16:creationId xmlns:a16="http://schemas.microsoft.com/office/drawing/2014/main" id="{0CE62DB5-C77D-A56F-CD16-24DAACF054CC}"/>
              </a:ext>
            </a:extLst>
          </p:cNvPr>
          <p:cNvSpPr txBox="1"/>
          <p:nvPr/>
        </p:nvSpPr>
        <p:spPr>
          <a:xfrm>
            <a:off x="798226" y="2456795"/>
            <a:ext cx="10779692" cy="4401205"/>
          </a:xfrm>
          <a:prstGeom prst="rect">
            <a:avLst/>
          </a:prstGeom>
          <a:noFill/>
        </p:spPr>
        <p:txBody>
          <a:bodyPr wrap="square" rtlCol="0">
            <a:spAutoFit/>
          </a:bodyPr>
          <a:lstStyle/>
          <a:p>
            <a:r>
              <a:rPr lang="fr-FR" sz="2800" b="1" u="sng" dirty="0"/>
              <a:t>POUR JEUDI 17/09:</a:t>
            </a:r>
          </a:p>
          <a:p>
            <a:r>
              <a:rPr lang="fr-FR" sz="2800" dirty="0"/>
              <a:t>- Relire le Chapitre 4 de J. </a:t>
            </a:r>
            <a:r>
              <a:rPr lang="fr-FR" sz="2800" dirty="0" err="1"/>
              <a:t>Valier</a:t>
            </a:r>
            <a:r>
              <a:rPr lang="fr-FR" sz="2800" dirty="0"/>
              <a:t> (2005)</a:t>
            </a:r>
          </a:p>
          <a:p>
            <a:r>
              <a:rPr lang="fr-FR" sz="2800" dirty="0"/>
              <a:t>- Lire le II.C de la synthèse de cours</a:t>
            </a:r>
          </a:p>
          <a:p>
            <a:r>
              <a:rPr lang="fr-FR" sz="2800" dirty="0"/>
              <a:t>- Analyser le document 3 du dossier documentaire</a:t>
            </a:r>
          </a:p>
          <a:p>
            <a:endParaRPr lang="fr-FR" sz="2800" dirty="0"/>
          </a:p>
          <a:p>
            <a:r>
              <a:rPr lang="fr-FR" sz="2800" b="1" u="sng" dirty="0"/>
              <a:t>POUR LUNDI 21/09:</a:t>
            </a:r>
          </a:p>
          <a:p>
            <a:r>
              <a:rPr lang="fr-FR" sz="2800" dirty="0"/>
              <a:t>- Relire le Chapitre 5 de J. </a:t>
            </a:r>
            <a:r>
              <a:rPr lang="fr-FR" sz="2800" dirty="0" err="1"/>
              <a:t>Valier</a:t>
            </a:r>
            <a:r>
              <a:rPr lang="fr-FR" sz="2800" dirty="0"/>
              <a:t> (2005)</a:t>
            </a:r>
          </a:p>
          <a:p>
            <a:r>
              <a:rPr lang="fr-FR" sz="2800" dirty="0"/>
              <a:t>- Analyser le document 4 du dossier documentaire</a:t>
            </a:r>
          </a:p>
          <a:p>
            <a:r>
              <a:rPr lang="fr-FR" sz="2800" dirty="0"/>
              <a:t>- Lire le III.A de la synthèse</a:t>
            </a:r>
          </a:p>
          <a:p>
            <a:endParaRPr lang="fr-FR" sz="2800" dirty="0"/>
          </a:p>
        </p:txBody>
      </p:sp>
      <p:pic>
        <p:nvPicPr>
          <p:cNvPr id="6" name="Image 5">
            <a:extLst>
              <a:ext uri="{FF2B5EF4-FFF2-40B4-BE49-F238E27FC236}">
                <a16:creationId xmlns:a16="http://schemas.microsoft.com/office/drawing/2014/main" id="{F72148CF-FD2B-09C5-6A0E-A6BCA57E5213}"/>
              </a:ext>
            </a:extLst>
          </p:cNvPr>
          <p:cNvPicPr>
            <a:picLocks noChangeAspect="1"/>
          </p:cNvPicPr>
          <p:nvPr/>
        </p:nvPicPr>
        <p:blipFill>
          <a:blip r:embed="rId2"/>
          <a:stretch>
            <a:fillRect/>
          </a:stretch>
        </p:blipFill>
        <p:spPr>
          <a:xfrm>
            <a:off x="8666629" y="277907"/>
            <a:ext cx="3276600" cy="2667000"/>
          </a:xfrm>
          <a:prstGeom prst="rect">
            <a:avLst/>
          </a:prstGeom>
        </p:spPr>
      </p:pic>
    </p:spTree>
    <p:extLst>
      <p:ext uri="{BB962C8B-B14F-4D97-AF65-F5344CB8AC3E}">
        <p14:creationId xmlns:p14="http://schemas.microsoft.com/office/powerpoint/2010/main" val="259033203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36D00B3-D74F-0484-B7D8-1400107E7119}"/>
              </a:ext>
            </a:extLst>
          </p:cNvPr>
          <p:cNvSpPr txBox="1"/>
          <p:nvPr/>
        </p:nvSpPr>
        <p:spPr>
          <a:xfrm>
            <a:off x="3155323" y="1944710"/>
            <a:ext cx="8744756" cy="1477328"/>
          </a:xfrm>
          <a:prstGeom prst="rect">
            <a:avLst/>
          </a:prstGeom>
          <a:noFill/>
        </p:spPr>
        <p:txBody>
          <a:bodyPr wrap="square" rtlCol="0">
            <a:spAutoFit/>
          </a:bodyPr>
          <a:lstStyle/>
          <a:p>
            <a:r>
              <a:rPr lang="fr-FR" b="1" dirty="0">
                <a:latin typeface="Century Gothic" panose="020B0502020202020204" pitchFamily="34" charset="0"/>
                <a:ea typeface="Times New Roman" panose="02020603050405020304" pitchFamily="18" charset="0"/>
              </a:rPr>
              <a:t>J</a:t>
            </a:r>
            <a:r>
              <a:rPr lang="fr-FR" sz="1800" b="1" dirty="0">
                <a:effectLst/>
                <a:latin typeface="Century Gothic" panose="020B0502020202020204" pitchFamily="34" charset="0"/>
                <a:ea typeface="Times New Roman" panose="02020603050405020304" pitchFamily="18" charset="0"/>
              </a:rPr>
              <a:t>usqu’à quel point la population peut-elle augmenter sans menacer la dynamique d’accumulation nécessaire à l’accroissement de la production ?</a:t>
            </a:r>
          </a:p>
          <a:p>
            <a:endParaRPr lang="fr-FR" dirty="0">
              <a:latin typeface="Century Gothic" panose="020B0502020202020204" pitchFamily="34" charset="0"/>
              <a:ea typeface="Times New Roman" panose="02020603050405020304" pitchFamily="18" charset="0"/>
            </a:endParaRPr>
          </a:p>
          <a:p>
            <a:r>
              <a:rPr lang="fr-FR" sz="1800" dirty="0">
                <a:effectLst/>
                <a:latin typeface="Century Gothic" panose="020B0502020202020204" pitchFamily="34" charset="0"/>
                <a:ea typeface="Times New Roman" panose="02020603050405020304" pitchFamily="18" charset="0"/>
              </a:rPr>
              <a:t> </a:t>
            </a:r>
          </a:p>
          <a:p>
            <a:endParaRPr lang="fr-FR" dirty="0"/>
          </a:p>
        </p:txBody>
      </p:sp>
    </p:spTree>
    <p:extLst>
      <p:ext uri="{BB962C8B-B14F-4D97-AF65-F5344CB8AC3E}">
        <p14:creationId xmlns:p14="http://schemas.microsoft.com/office/powerpoint/2010/main" val="358797272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36D00B3-D74F-0484-B7D8-1400107E7119}"/>
              </a:ext>
            </a:extLst>
          </p:cNvPr>
          <p:cNvSpPr txBox="1"/>
          <p:nvPr/>
        </p:nvSpPr>
        <p:spPr>
          <a:xfrm>
            <a:off x="3155323" y="1944710"/>
            <a:ext cx="8744756" cy="5355312"/>
          </a:xfrm>
          <a:prstGeom prst="rect">
            <a:avLst/>
          </a:prstGeom>
          <a:noFill/>
        </p:spPr>
        <p:txBody>
          <a:bodyPr wrap="square" rtlCol="0">
            <a:spAutoFit/>
          </a:bodyPr>
          <a:lstStyle/>
          <a:p>
            <a:r>
              <a:rPr lang="fr-FR" dirty="0">
                <a:solidFill>
                  <a:schemeClr val="tx1">
                    <a:alpha val="19661"/>
                  </a:schemeClr>
                </a:solidFill>
                <a:latin typeface="Century Gothic" panose="020B0502020202020204" pitchFamily="34" charset="0"/>
                <a:ea typeface="Times New Roman" panose="02020603050405020304" pitchFamily="18" charset="0"/>
              </a:rPr>
              <a:t>J</a:t>
            </a:r>
            <a:r>
              <a:rPr lang="fr-FR" sz="1800" dirty="0">
                <a:solidFill>
                  <a:schemeClr val="tx1">
                    <a:alpha val="19661"/>
                  </a:schemeClr>
                </a:solidFill>
                <a:effectLst/>
                <a:latin typeface="Century Gothic" panose="020B0502020202020204" pitchFamily="34" charset="0"/>
                <a:ea typeface="Times New Roman" panose="02020603050405020304" pitchFamily="18" charset="0"/>
              </a:rPr>
              <a:t>usqu’à quel point la population peut-elle augmenter sans menacer la dynamique d’accumulation nécessaire à l’accroissement de la production ?</a:t>
            </a:r>
          </a:p>
          <a:p>
            <a:endParaRPr lang="fr-FR" dirty="0">
              <a:solidFill>
                <a:schemeClr val="tx1">
                  <a:alpha val="19661"/>
                </a:schemeClr>
              </a:solidFill>
              <a:latin typeface="Century Gothic" panose="020B0502020202020204" pitchFamily="34" charset="0"/>
              <a:ea typeface="Times New Roman" panose="02020603050405020304" pitchFamily="18" charset="0"/>
            </a:endParaRPr>
          </a:p>
          <a:p>
            <a:r>
              <a:rPr lang="fr-FR" sz="1800" dirty="0">
                <a:effectLst/>
                <a:latin typeface="Century Gothic" panose="020B0502020202020204" pitchFamily="34" charset="0"/>
                <a:ea typeface="Times New Roman" panose="02020603050405020304" pitchFamily="18" charset="0"/>
              </a:rPr>
              <a:t>a. L’état stationnaire </a:t>
            </a:r>
          </a:p>
          <a:p>
            <a:endParaRPr lang="fr-FR" sz="1800" dirty="0">
              <a:solidFill>
                <a:schemeClr val="tx1">
                  <a:alpha val="19661"/>
                </a:schemeClr>
              </a:solidFill>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dirty="0">
                <a:solidFill>
                  <a:schemeClr val="tx1">
                    <a:alpha val="19661"/>
                  </a:schemeClr>
                </a:solidFill>
                <a:latin typeface="Century Gothic" panose="020B0502020202020204" pitchFamily="34" charset="0"/>
                <a:ea typeface="Times New Roman" panose="02020603050405020304" pitchFamily="18" charset="0"/>
              </a:rPr>
              <a:t>À mesure que la population croît, le prix du blé augmente et les salaires aussi</a:t>
            </a:r>
          </a:p>
          <a:p>
            <a:pPr marL="285750" indent="-285750">
              <a:buFont typeface="Arial" panose="020B0604020202020204" pitchFamily="34" charset="0"/>
              <a:buChar char="•"/>
            </a:pPr>
            <a:endParaRPr lang="fr-FR" sz="1800" dirty="0">
              <a:solidFill>
                <a:schemeClr val="tx1">
                  <a:alpha val="19661"/>
                </a:schemeClr>
              </a:solidFill>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dirty="0">
                <a:solidFill>
                  <a:schemeClr val="tx1">
                    <a:alpha val="19661"/>
                  </a:schemeClr>
                </a:solidFill>
                <a:latin typeface="Century Gothic" panose="020B0502020202020204" pitchFamily="34" charset="0"/>
                <a:ea typeface="Times New Roman" panose="02020603050405020304" pitchFamily="18" charset="0"/>
              </a:rPr>
              <a:t>Tant que le taux de profit reste positif, l’accumulation est possible et la croissance se poursuit </a:t>
            </a:r>
          </a:p>
          <a:p>
            <a:pPr marL="285750" indent="-285750">
              <a:buFont typeface="Arial" panose="020B0604020202020204" pitchFamily="34" charset="0"/>
              <a:buChar char="•"/>
            </a:pPr>
            <a:endParaRPr lang="fr-FR" sz="1800" dirty="0">
              <a:solidFill>
                <a:schemeClr val="tx1">
                  <a:alpha val="19661"/>
                </a:schemeClr>
              </a:solidFill>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sz="1800" dirty="0">
                <a:solidFill>
                  <a:schemeClr val="tx1">
                    <a:alpha val="19661"/>
                  </a:schemeClr>
                </a:solidFill>
                <a:effectLst/>
                <a:latin typeface="Century Gothic" panose="020B0502020202020204" pitchFamily="34" charset="0"/>
                <a:ea typeface="Times New Roman" panose="02020603050405020304" pitchFamily="18" charset="0"/>
              </a:rPr>
              <a:t>Les profits finissent inévitablement par dispara</a:t>
            </a:r>
            <a:r>
              <a:rPr lang="fr-FR" dirty="0">
                <a:solidFill>
                  <a:schemeClr val="tx1">
                    <a:alpha val="19661"/>
                  </a:schemeClr>
                </a:solidFill>
                <a:latin typeface="Century Gothic" panose="020B0502020202020204" pitchFamily="34" charset="0"/>
                <a:ea typeface="Times New Roman" panose="02020603050405020304" pitchFamily="18" charset="0"/>
              </a:rPr>
              <a:t>ître sous la pression de la rente et des salaires, provoquant un « état stationnaire » </a:t>
            </a:r>
          </a:p>
          <a:p>
            <a:pPr marL="285750" indent="-285750">
              <a:buFont typeface="Arial" panose="020B0604020202020204" pitchFamily="34" charset="0"/>
              <a:buChar char="•"/>
            </a:pPr>
            <a:endParaRPr lang="fr-FR" sz="1800" dirty="0">
              <a:solidFill>
                <a:schemeClr val="tx1">
                  <a:alpha val="19661"/>
                </a:schemeClr>
              </a:solidFill>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dirty="0">
                <a:solidFill>
                  <a:schemeClr val="tx1">
                    <a:alpha val="19661"/>
                  </a:schemeClr>
                </a:solidFill>
                <a:latin typeface="Century Gothic" panose="020B0502020202020204" pitchFamily="34" charset="0"/>
                <a:ea typeface="Times New Roman" panose="02020603050405020304" pitchFamily="18" charset="0"/>
              </a:rPr>
              <a:t>Ce sont les profits qui garantisse la croissance chez Ricardo, et non les débouchés comme chez Smith. </a:t>
            </a:r>
            <a:endParaRPr lang="fr-FR" sz="1800" dirty="0">
              <a:solidFill>
                <a:schemeClr val="tx1">
                  <a:alpha val="19661"/>
                </a:schemeClr>
              </a:solidFill>
              <a:effectLst/>
              <a:latin typeface="Century Gothic" panose="020B0502020202020204" pitchFamily="34" charset="0"/>
              <a:ea typeface="Times New Roman" panose="02020603050405020304" pitchFamily="18" charset="0"/>
            </a:endParaRPr>
          </a:p>
          <a:p>
            <a:endParaRPr lang="fr-FR" dirty="0">
              <a:latin typeface="Century Gothic" panose="020B0502020202020204" pitchFamily="34" charset="0"/>
              <a:ea typeface="Times New Roman" panose="02020603050405020304" pitchFamily="18" charset="0"/>
            </a:endParaRPr>
          </a:p>
          <a:p>
            <a:r>
              <a:rPr lang="fr-FR" sz="1800" dirty="0">
                <a:effectLst/>
                <a:latin typeface="Century Gothic" panose="020B0502020202020204" pitchFamily="34" charset="0"/>
                <a:ea typeface="Times New Roman" panose="02020603050405020304" pitchFamily="18" charset="0"/>
              </a:rPr>
              <a:t> </a:t>
            </a:r>
          </a:p>
          <a:p>
            <a:endParaRPr lang="fr-FR" dirty="0"/>
          </a:p>
        </p:txBody>
      </p:sp>
    </p:spTree>
    <p:extLst>
      <p:ext uri="{BB962C8B-B14F-4D97-AF65-F5344CB8AC3E}">
        <p14:creationId xmlns:p14="http://schemas.microsoft.com/office/powerpoint/2010/main" val="27511076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36D00B3-D74F-0484-B7D8-1400107E7119}"/>
              </a:ext>
            </a:extLst>
          </p:cNvPr>
          <p:cNvSpPr txBox="1"/>
          <p:nvPr/>
        </p:nvSpPr>
        <p:spPr>
          <a:xfrm>
            <a:off x="3155323" y="1944710"/>
            <a:ext cx="8744756" cy="5355312"/>
          </a:xfrm>
          <a:prstGeom prst="rect">
            <a:avLst/>
          </a:prstGeom>
          <a:noFill/>
        </p:spPr>
        <p:txBody>
          <a:bodyPr wrap="square" rtlCol="0">
            <a:spAutoFit/>
          </a:bodyPr>
          <a:lstStyle/>
          <a:p>
            <a:r>
              <a:rPr lang="fr-FR" dirty="0">
                <a:solidFill>
                  <a:schemeClr val="tx1">
                    <a:alpha val="19661"/>
                  </a:schemeClr>
                </a:solidFill>
                <a:latin typeface="Century Gothic" panose="020B0502020202020204" pitchFamily="34" charset="0"/>
                <a:ea typeface="Times New Roman" panose="02020603050405020304" pitchFamily="18" charset="0"/>
              </a:rPr>
              <a:t>J</a:t>
            </a:r>
            <a:r>
              <a:rPr lang="fr-FR" sz="1800" dirty="0">
                <a:solidFill>
                  <a:schemeClr val="tx1">
                    <a:alpha val="19661"/>
                  </a:schemeClr>
                </a:solidFill>
                <a:effectLst/>
                <a:latin typeface="Century Gothic" panose="020B0502020202020204" pitchFamily="34" charset="0"/>
                <a:ea typeface="Times New Roman" panose="02020603050405020304" pitchFamily="18" charset="0"/>
              </a:rPr>
              <a:t>usqu’à quel point la population peut-elle augmenter sans menacer la dynamique d’accumulation nécessaire à l’accroissement de la production ?</a:t>
            </a:r>
          </a:p>
          <a:p>
            <a:endParaRPr lang="fr-FR" dirty="0">
              <a:solidFill>
                <a:schemeClr val="tx1">
                  <a:alpha val="19661"/>
                </a:schemeClr>
              </a:solidFill>
              <a:latin typeface="Century Gothic" panose="020B0502020202020204" pitchFamily="34" charset="0"/>
              <a:ea typeface="Times New Roman" panose="02020603050405020304" pitchFamily="18" charset="0"/>
            </a:endParaRPr>
          </a:p>
          <a:p>
            <a:r>
              <a:rPr lang="fr-FR" sz="1800" dirty="0">
                <a:effectLst/>
                <a:latin typeface="Century Gothic" panose="020B0502020202020204" pitchFamily="34" charset="0"/>
                <a:ea typeface="Times New Roman" panose="02020603050405020304" pitchFamily="18" charset="0"/>
              </a:rPr>
              <a:t>a. L’état stationnaire </a:t>
            </a:r>
          </a:p>
          <a:p>
            <a:endParaRPr lang="fr-FR" sz="1800" dirty="0">
              <a:solidFill>
                <a:schemeClr val="tx1">
                  <a:alpha val="19661"/>
                </a:schemeClr>
              </a:solidFill>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b="1" dirty="0">
                <a:latin typeface="Century Gothic" panose="020B0502020202020204" pitchFamily="34" charset="0"/>
                <a:ea typeface="Times New Roman" panose="02020603050405020304" pitchFamily="18" charset="0"/>
              </a:rPr>
              <a:t>À mesure que la population croît, le prix du blé augmente et les salaires aussi</a:t>
            </a:r>
          </a:p>
          <a:p>
            <a:pPr marL="285750" indent="-285750">
              <a:buFont typeface="Arial" panose="020B0604020202020204" pitchFamily="34" charset="0"/>
              <a:buChar char="•"/>
            </a:pPr>
            <a:endParaRPr lang="fr-FR" sz="1800" dirty="0">
              <a:solidFill>
                <a:schemeClr val="tx1">
                  <a:alpha val="19661"/>
                </a:schemeClr>
              </a:solidFill>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dirty="0">
                <a:solidFill>
                  <a:schemeClr val="tx1">
                    <a:alpha val="19661"/>
                  </a:schemeClr>
                </a:solidFill>
                <a:latin typeface="Century Gothic" panose="020B0502020202020204" pitchFamily="34" charset="0"/>
                <a:ea typeface="Times New Roman" panose="02020603050405020304" pitchFamily="18" charset="0"/>
              </a:rPr>
              <a:t>Tant que le taux de profit reste positif, l’accumulation est possible et la croissance se poursuit </a:t>
            </a:r>
          </a:p>
          <a:p>
            <a:pPr marL="285750" indent="-285750">
              <a:buFont typeface="Arial" panose="020B0604020202020204" pitchFamily="34" charset="0"/>
              <a:buChar char="•"/>
            </a:pPr>
            <a:endParaRPr lang="fr-FR" sz="1800" dirty="0">
              <a:solidFill>
                <a:schemeClr val="tx1">
                  <a:alpha val="19661"/>
                </a:schemeClr>
              </a:solidFill>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sz="1800" dirty="0">
                <a:solidFill>
                  <a:schemeClr val="tx1">
                    <a:alpha val="19661"/>
                  </a:schemeClr>
                </a:solidFill>
                <a:effectLst/>
                <a:latin typeface="Century Gothic" panose="020B0502020202020204" pitchFamily="34" charset="0"/>
                <a:ea typeface="Times New Roman" panose="02020603050405020304" pitchFamily="18" charset="0"/>
              </a:rPr>
              <a:t>Les profits finissent inévitablement par dispara</a:t>
            </a:r>
            <a:r>
              <a:rPr lang="fr-FR" dirty="0">
                <a:solidFill>
                  <a:schemeClr val="tx1">
                    <a:alpha val="19661"/>
                  </a:schemeClr>
                </a:solidFill>
                <a:latin typeface="Century Gothic" panose="020B0502020202020204" pitchFamily="34" charset="0"/>
                <a:ea typeface="Times New Roman" panose="02020603050405020304" pitchFamily="18" charset="0"/>
              </a:rPr>
              <a:t>ître sous la pression de la rente et des salaires, provoquant un « état stationnaire » </a:t>
            </a:r>
          </a:p>
          <a:p>
            <a:pPr marL="285750" indent="-285750">
              <a:buFont typeface="Arial" panose="020B0604020202020204" pitchFamily="34" charset="0"/>
              <a:buChar char="•"/>
            </a:pPr>
            <a:endParaRPr lang="fr-FR" sz="1800" dirty="0">
              <a:solidFill>
                <a:schemeClr val="tx1">
                  <a:alpha val="19661"/>
                </a:schemeClr>
              </a:solidFill>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dirty="0">
                <a:solidFill>
                  <a:schemeClr val="tx1">
                    <a:alpha val="19661"/>
                  </a:schemeClr>
                </a:solidFill>
                <a:latin typeface="Century Gothic" panose="020B0502020202020204" pitchFamily="34" charset="0"/>
                <a:ea typeface="Times New Roman" panose="02020603050405020304" pitchFamily="18" charset="0"/>
              </a:rPr>
              <a:t>Ce sont les profits qui garantisse la croissance chez Ricardo, et non les débouchés comme chez Smith. </a:t>
            </a:r>
            <a:endParaRPr lang="fr-FR" sz="1800" dirty="0">
              <a:solidFill>
                <a:schemeClr val="tx1">
                  <a:alpha val="19661"/>
                </a:schemeClr>
              </a:solidFill>
              <a:effectLst/>
              <a:latin typeface="Century Gothic" panose="020B0502020202020204" pitchFamily="34" charset="0"/>
              <a:ea typeface="Times New Roman" panose="02020603050405020304" pitchFamily="18" charset="0"/>
            </a:endParaRPr>
          </a:p>
          <a:p>
            <a:endParaRPr lang="fr-FR" dirty="0">
              <a:latin typeface="Century Gothic" panose="020B0502020202020204" pitchFamily="34" charset="0"/>
              <a:ea typeface="Times New Roman" panose="02020603050405020304" pitchFamily="18" charset="0"/>
            </a:endParaRPr>
          </a:p>
          <a:p>
            <a:r>
              <a:rPr lang="fr-FR" sz="1800" dirty="0">
                <a:effectLst/>
                <a:latin typeface="Century Gothic" panose="020B0502020202020204" pitchFamily="34" charset="0"/>
                <a:ea typeface="Times New Roman" panose="02020603050405020304" pitchFamily="18" charset="0"/>
              </a:rPr>
              <a:t> </a:t>
            </a:r>
          </a:p>
          <a:p>
            <a:endParaRPr lang="fr-FR" dirty="0"/>
          </a:p>
        </p:txBody>
      </p:sp>
    </p:spTree>
    <p:extLst>
      <p:ext uri="{BB962C8B-B14F-4D97-AF65-F5344CB8AC3E}">
        <p14:creationId xmlns:p14="http://schemas.microsoft.com/office/powerpoint/2010/main" val="91295884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alpha val="90847"/>
          </a:schemeClr>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36D00B3-D74F-0484-B7D8-1400107E7119}"/>
              </a:ext>
            </a:extLst>
          </p:cNvPr>
          <p:cNvSpPr txBox="1"/>
          <p:nvPr/>
        </p:nvSpPr>
        <p:spPr>
          <a:xfrm>
            <a:off x="3155323" y="1944710"/>
            <a:ext cx="8744756" cy="5355312"/>
          </a:xfrm>
          <a:prstGeom prst="rect">
            <a:avLst/>
          </a:prstGeom>
          <a:noFill/>
        </p:spPr>
        <p:txBody>
          <a:bodyPr wrap="square" rtlCol="0">
            <a:spAutoFit/>
          </a:bodyPr>
          <a:lstStyle/>
          <a:p>
            <a:r>
              <a:rPr lang="fr-FR" dirty="0">
                <a:solidFill>
                  <a:schemeClr val="tx1">
                    <a:alpha val="19661"/>
                  </a:schemeClr>
                </a:solidFill>
                <a:latin typeface="Century Gothic" panose="020B0502020202020204" pitchFamily="34" charset="0"/>
                <a:ea typeface="Times New Roman" panose="02020603050405020304" pitchFamily="18" charset="0"/>
              </a:rPr>
              <a:t>J</a:t>
            </a:r>
            <a:r>
              <a:rPr lang="fr-FR" sz="1800" dirty="0">
                <a:solidFill>
                  <a:schemeClr val="tx1">
                    <a:alpha val="19661"/>
                  </a:schemeClr>
                </a:solidFill>
                <a:effectLst/>
                <a:latin typeface="Century Gothic" panose="020B0502020202020204" pitchFamily="34" charset="0"/>
                <a:ea typeface="Times New Roman" panose="02020603050405020304" pitchFamily="18" charset="0"/>
              </a:rPr>
              <a:t>usqu’à quel point la population peut-elle augmenter sans menacer la dynamique d’accumulation nécessaire à l’accroissement de la production ?</a:t>
            </a:r>
          </a:p>
          <a:p>
            <a:endParaRPr lang="fr-FR" dirty="0">
              <a:solidFill>
                <a:schemeClr val="tx1">
                  <a:alpha val="19661"/>
                </a:schemeClr>
              </a:solidFill>
              <a:latin typeface="Century Gothic" panose="020B0502020202020204" pitchFamily="34" charset="0"/>
              <a:ea typeface="Times New Roman" panose="02020603050405020304" pitchFamily="18" charset="0"/>
            </a:endParaRPr>
          </a:p>
          <a:p>
            <a:r>
              <a:rPr lang="fr-FR" sz="1800" dirty="0">
                <a:effectLst/>
                <a:latin typeface="Century Gothic" panose="020B0502020202020204" pitchFamily="34" charset="0"/>
                <a:ea typeface="Times New Roman" panose="02020603050405020304" pitchFamily="18" charset="0"/>
              </a:rPr>
              <a:t>a. L’état stationnaire </a:t>
            </a:r>
          </a:p>
          <a:p>
            <a:endParaRPr lang="fr-FR" sz="1800" dirty="0">
              <a:solidFill>
                <a:schemeClr val="tx1">
                  <a:alpha val="19661"/>
                </a:schemeClr>
              </a:solidFill>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dirty="0">
                <a:solidFill>
                  <a:schemeClr val="tx1">
                    <a:alpha val="19661"/>
                  </a:schemeClr>
                </a:solidFill>
                <a:latin typeface="Century Gothic" panose="020B0502020202020204" pitchFamily="34" charset="0"/>
                <a:ea typeface="Times New Roman" panose="02020603050405020304" pitchFamily="18" charset="0"/>
              </a:rPr>
              <a:t>À mesure que la population croît, le prix du blé augmente et les salaires aussi</a:t>
            </a:r>
          </a:p>
          <a:p>
            <a:pPr marL="285750" indent="-285750">
              <a:buFont typeface="Arial" panose="020B0604020202020204" pitchFamily="34" charset="0"/>
              <a:buChar char="•"/>
            </a:pPr>
            <a:endParaRPr lang="fr-FR" sz="1800" dirty="0">
              <a:solidFill>
                <a:schemeClr val="tx1">
                  <a:alpha val="19661"/>
                </a:schemeClr>
              </a:solidFill>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b="1" dirty="0">
                <a:latin typeface="Century Gothic" panose="020B0502020202020204" pitchFamily="34" charset="0"/>
                <a:ea typeface="Times New Roman" panose="02020603050405020304" pitchFamily="18" charset="0"/>
              </a:rPr>
              <a:t>Tant que le taux de profit reste positif, l’accumulation est possible et la croissance se poursuit </a:t>
            </a:r>
          </a:p>
          <a:p>
            <a:pPr marL="285750" indent="-285750">
              <a:buFont typeface="Arial" panose="020B0604020202020204" pitchFamily="34" charset="0"/>
              <a:buChar char="•"/>
            </a:pPr>
            <a:endParaRPr lang="fr-FR" sz="1800" dirty="0">
              <a:solidFill>
                <a:schemeClr val="tx1">
                  <a:alpha val="19661"/>
                </a:schemeClr>
              </a:solidFill>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sz="1800" dirty="0">
                <a:solidFill>
                  <a:schemeClr val="tx1">
                    <a:alpha val="19661"/>
                  </a:schemeClr>
                </a:solidFill>
                <a:effectLst/>
                <a:latin typeface="Century Gothic" panose="020B0502020202020204" pitchFamily="34" charset="0"/>
                <a:ea typeface="Times New Roman" panose="02020603050405020304" pitchFamily="18" charset="0"/>
              </a:rPr>
              <a:t>Les profits finissent inévitablement par dispara</a:t>
            </a:r>
            <a:r>
              <a:rPr lang="fr-FR" dirty="0">
                <a:solidFill>
                  <a:schemeClr val="tx1">
                    <a:alpha val="19661"/>
                  </a:schemeClr>
                </a:solidFill>
                <a:latin typeface="Century Gothic" panose="020B0502020202020204" pitchFamily="34" charset="0"/>
                <a:ea typeface="Times New Roman" panose="02020603050405020304" pitchFamily="18" charset="0"/>
              </a:rPr>
              <a:t>ître sous la pression de la rente et des salaires, provoquant un « état stationnaire » </a:t>
            </a:r>
          </a:p>
          <a:p>
            <a:pPr marL="285750" indent="-285750">
              <a:buFont typeface="Arial" panose="020B0604020202020204" pitchFamily="34" charset="0"/>
              <a:buChar char="•"/>
            </a:pPr>
            <a:endParaRPr lang="fr-FR" sz="1800" dirty="0">
              <a:solidFill>
                <a:schemeClr val="tx1">
                  <a:alpha val="19661"/>
                </a:schemeClr>
              </a:solidFill>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dirty="0">
                <a:solidFill>
                  <a:schemeClr val="tx1">
                    <a:alpha val="19661"/>
                  </a:schemeClr>
                </a:solidFill>
                <a:latin typeface="Century Gothic" panose="020B0502020202020204" pitchFamily="34" charset="0"/>
                <a:ea typeface="Times New Roman" panose="02020603050405020304" pitchFamily="18" charset="0"/>
              </a:rPr>
              <a:t>Ce sont les profits qui garantisse la croissance chez Ricardo, et non les débouchés comme chez Smith. </a:t>
            </a:r>
            <a:endParaRPr lang="fr-FR" sz="1800" dirty="0">
              <a:solidFill>
                <a:schemeClr val="tx1">
                  <a:alpha val="19661"/>
                </a:schemeClr>
              </a:solidFill>
              <a:effectLst/>
              <a:latin typeface="Century Gothic" panose="020B0502020202020204" pitchFamily="34" charset="0"/>
              <a:ea typeface="Times New Roman" panose="02020603050405020304" pitchFamily="18" charset="0"/>
            </a:endParaRPr>
          </a:p>
          <a:p>
            <a:endParaRPr lang="fr-FR" dirty="0">
              <a:latin typeface="Century Gothic" panose="020B0502020202020204" pitchFamily="34" charset="0"/>
              <a:ea typeface="Times New Roman" panose="02020603050405020304" pitchFamily="18" charset="0"/>
            </a:endParaRPr>
          </a:p>
          <a:p>
            <a:r>
              <a:rPr lang="fr-FR" sz="1800" dirty="0">
                <a:effectLst/>
                <a:latin typeface="Century Gothic" panose="020B0502020202020204" pitchFamily="34" charset="0"/>
                <a:ea typeface="Times New Roman" panose="02020603050405020304" pitchFamily="18" charset="0"/>
              </a:rPr>
              <a:t> </a:t>
            </a:r>
          </a:p>
          <a:p>
            <a:endParaRPr lang="fr-FR" dirty="0"/>
          </a:p>
        </p:txBody>
      </p:sp>
    </p:spTree>
    <p:extLst>
      <p:ext uri="{BB962C8B-B14F-4D97-AF65-F5344CB8AC3E}">
        <p14:creationId xmlns:p14="http://schemas.microsoft.com/office/powerpoint/2010/main" val="426610258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36D00B3-D74F-0484-B7D8-1400107E7119}"/>
              </a:ext>
            </a:extLst>
          </p:cNvPr>
          <p:cNvSpPr txBox="1"/>
          <p:nvPr/>
        </p:nvSpPr>
        <p:spPr>
          <a:xfrm>
            <a:off x="3155323" y="1944710"/>
            <a:ext cx="8744756" cy="5355312"/>
          </a:xfrm>
          <a:prstGeom prst="rect">
            <a:avLst/>
          </a:prstGeom>
          <a:noFill/>
        </p:spPr>
        <p:txBody>
          <a:bodyPr wrap="square" rtlCol="0">
            <a:spAutoFit/>
          </a:bodyPr>
          <a:lstStyle/>
          <a:p>
            <a:r>
              <a:rPr lang="fr-FR" dirty="0">
                <a:solidFill>
                  <a:schemeClr val="tx1">
                    <a:alpha val="19661"/>
                  </a:schemeClr>
                </a:solidFill>
                <a:latin typeface="Century Gothic" panose="020B0502020202020204" pitchFamily="34" charset="0"/>
                <a:ea typeface="Times New Roman" panose="02020603050405020304" pitchFamily="18" charset="0"/>
              </a:rPr>
              <a:t>J</a:t>
            </a:r>
            <a:r>
              <a:rPr lang="fr-FR" sz="1800" dirty="0">
                <a:solidFill>
                  <a:schemeClr val="tx1">
                    <a:alpha val="19661"/>
                  </a:schemeClr>
                </a:solidFill>
                <a:effectLst/>
                <a:latin typeface="Century Gothic" panose="020B0502020202020204" pitchFamily="34" charset="0"/>
                <a:ea typeface="Times New Roman" panose="02020603050405020304" pitchFamily="18" charset="0"/>
              </a:rPr>
              <a:t>usqu’à quel point la population peut-elle augmenter sans menacer la dynamique d’accumulation nécessaire à l’accroissement de la production ?</a:t>
            </a:r>
          </a:p>
          <a:p>
            <a:endParaRPr lang="fr-FR" dirty="0">
              <a:solidFill>
                <a:schemeClr val="tx1">
                  <a:alpha val="19661"/>
                </a:schemeClr>
              </a:solidFill>
              <a:latin typeface="Century Gothic" panose="020B0502020202020204" pitchFamily="34" charset="0"/>
              <a:ea typeface="Times New Roman" panose="02020603050405020304" pitchFamily="18" charset="0"/>
            </a:endParaRPr>
          </a:p>
          <a:p>
            <a:r>
              <a:rPr lang="fr-FR" sz="1800" dirty="0">
                <a:effectLst/>
                <a:latin typeface="Century Gothic" panose="020B0502020202020204" pitchFamily="34" charset="0"/>
                <a:ea typeface="Times New Roman" panose="02020603050405020304" pitchFamily="18" charset="0"/>
              </a:rPr>
              <a:t>a. L’état stationnaire </a:t>
            </a:r>
          </a:p>
          <a:p>
            <a:endParaRPr lang="fr-FR" sz="1800" dirty="0">
              <a:solidFill>
                <a:schemeClr val="tx1">
                  <a:alpha val="19661"/>
                </a:schemeClr>
              </a:solidFill>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dirty="0">
                <a:solidFill>
                  <a:schemeClr val="tx1">
                    <a:alpha val="19661"/>
                  </a:schemeClr>
                </a:solidFill>
                <a:latin typeface="Century Gothic" panose="020B0502020202020204" pitchFamily="34" charset="0"/>
                <a:ea typeface="Times New Roman" panose="02020603050405020304" pitchFamily="18" charset="0"/>
              </a:rPr>
              <a:t>À mesure que la population croît, le prix du blé augmente et les salaires aussi</a:t>
            </a:r>
          </a:p>
          <a:p>
            <a:pPr marL="285750" indent="-285750">
              <a:buFont typeface="Arial" panose="020B0604020202020204" pitchFamily="34" charset="0"/>
              <a:buChar char="•"/>
            </a:pPr>
            <a:endParaRPr lang="fr-FR" sz="1800" dirty="0">
              <a:solidFill>
                <a:schemeClr val="tx1">
                  <a:alpha val="19661"/>
                </a:schemeClr>
              </a:solidFill>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dirty="0">
                <a:solidFill>
                  <a:schemeClr val="tx1">
                    <a:alpha val="19661"/>
                  </a:schemeClr>
                </a:solidFill>
                <a:latin typeface="Century Gothic" panose="020B0502020202020204" pitchFamily="34" charset="0"/>
                <a:ea typeface="Times New Roman" panose="02020603050405020304" pitchFamily="18" charset="0"/>
              </a:rPr>
              <a:t>Tant que le taux de profit reste positif, l’accumulation est possible et la croissance se poursuit </a:t>
            </a:r>
          </a:p>
          <a:p>
            <a:pPr marL="285750" indent="-285750">
              <a:buFont typeface="Arial" panose="020B0604020202020204" pitchFamily="34" charset="0"/>
              <a:buChar char="•"/>
            </a:pPr>
            <a:endParaRPr lang="fr-FR" sz="1800" dirty="0">
              <a:solidFill>
                <a:schemeClr val="tx1">
                  <a:alpha val="19661"/>
                </a:schemeClr>
              </a:solidFill>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sz="1800" b="1" dirty="0">
                <a:effectLst/>
                <a:latin typeface="Century Gothic" panose="020B0502020202020204" pitchFamily="34" charset="0"/>
                <a:ea typeface="Times New Roman" panose="02020603050405020304" pitchFamily="18" charset="0"/>
              </a:rPr>
              <a:t>Les profits finissent inévitablement par dispara</a:t>
            </a:r>
            <a:r>
              <a:rPr lang="fr-FR" b="1" dirty="0">
                <a:latin typeface="Century Gothic" panose="020B0502020202020204" pitchFamily="34" charset="0"/>
                <a:ea typeface="Times New Roman" panose="02020603050405020304" pitchFamily="18" charset="0"/>
              </a:rPr>
              <a:t>ître sous la pression de la rente et des salaires, provoquant un « état stationnaire » </a:t>
            </a:r>
          </a:p>
          <a:p>
            <a:pPr marL="285750" indent="-285750">
              <a:buFont typeface="Arial" panose="020B0604020202020204" pitchFamily="34" charset="0"/>
              <a:buChar char="•"/>
            </a:pPr>
            <a:endParaRPr lang="fr-FR" sz="1800" dirty="0">
              <a:solidFill>
                <a:schemeClr val="tx1">
                  <a:alpha val="19661"/>
                </a:schemeClr>
              </a:solidFill>
              <a:effectLst/>
              <a:latin typeface="Century Gothic" panose="020B0502020202020204" pitchFamily="34" charset="0"/>
              <a:ea typeface="Times New Roman" panose="02020603050405020304" pitchFamily="18" charset="0"/>
            </a:endParaRPr>
          </a:p>
          <a:p>
            <a:pPr marL="285750" indent="-285750">
              <a:buFont typeface="Arial" panose="020B0604020202020204" pitchFamily="34" charset="0"/>
              <a:buChar char="•"/>
            </a:pPr>
            <a:r>
              <a:rPr lang="fr-FR" dirty="0">
                <a:solidFill>
                  <a:schemeClr val="tx1">
                    <a:alpha val="19661"/>
                  </a:schemeClr>
                </a:solidFill>
                <a:latin typeface="Century Gothic" panose="020B0502020202020204" pitchFamily="34" charset="0"/>
                <a:ea typeface="Times New Roman" panose="02020603050405020304" pitchFamily="18" charset="0"/>
              </a:rPr>
              <a:t>Ce sont les profits qui garantisse la croissance chez Ricardo, et non les débouchés comme chez Smith. </a:t>
            </a:r>
            <a:endParaRPr lang="fr-FR" sz="1800" dirty="0">
              <a:solidFill>
                <a:schemeClr val="tx1">
                  <a:alpha val="19661"/>
                </a:schemeClr>
              </a:solidFill>
              <a:effectLst/>
              <a:latin typeface="Century Gothic" panose="020B0502020202020204" pitchFamily="34" charset="0"/>
              <a:ea typeface="Times New Roman" panose="02020603050405020304" pitchFamily="18" charset="0"/>
            </a:endParaRPr>
          </a:p>
          <a:p>
            <a:endParaRPr lang="fr-FR" dirty="0">
              <a:latin typeface="Century Gothic" panose="020B0502020202020204" pitchFamily="34" charset="0"/>
              <a:ea typeface="Times New Roman" panose="02020603050405020304" pitchFamily="18" charset="0"/>
            </a:endParaRPr>
          </a:p>
          <a:p>
            <a:r>
              <a:rPr lang="fr-FR" sz="1800" dirty="0">
                <a:effectLst/>
                <a:latin typeface="Century Gothic" panose="020B0502020202020204" pitchFamily="34" charset="0"/>
                <a:ea typeface="Times New Roman" panose="02020603050405020304" pitchFamily="18" charset="0"/>
              </a:rPr>
              <a:t> </a:t>
            </a:r>
          </a:p>
          <a:p>
            <a:endParaRPr lang="fr-FR" dirty="0"/>
          </a:p>
        </p:txBody>
      </p:sp>
    </p:spTree>
    <p:extLst>
      <p:ext uri="{BB962C8B-B14F-4D97-AF65-F5344CB8AC3E}">
        <p14:creationId xmlns:p14="http://schemas.microsoft.com/office/powerpoint/2010/main" val="57594644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TRES ">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SOMMAIRE SÉANCE 1 ">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3.xml><?xml version="1.0" encoding="utf-8"?>
<a:theme xmlns:a="http://schemas.openxmlformats.org/drawingml/2006/main" name="INTRODUCTI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4.xml><?xml version="1.0" encoding="utf-8"?>
<a:theme xmlns:a="http://schemas.openxmlformats.org/drawingml/2006/main" name="1_I. Les débuts du capitalisme marchand">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5.xml><?xml version="1.0" encoding="utf-8"?>
<a:theme xmlns:a="http://schemas.openxmlformats.org/drawingml/2006/main" name="II. Les Classiques">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6.xml><?xml version="1.0" encoding="utf-8"?>
<a:theme xmlns:a="http://schemas.openxmlformats.org/drawingml/2006/main" name="II. A. Adam Smith">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7.xml><?xml version="1.0" encoding="utf-8"?>
<a:theme xmlns:a="http://schemas.openxmlformats.org/drawingml/2006/main" name="David Ricardo">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8.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{50701B49-AD78-D54A-98EC-681BF71F12B5}TF32c2df6e-8a69-45fc-a64e-18d4d2b264c9610367a0-73c64e526583</Template>
  <TotalTime>11888</TotalTime>
  <Words>6261</Words>
  <Application>Microsoft Macintosh PowerPoint</Application>
  <PresentationFormat>Grand écran</PresentationFormat>
  <Paragraphs>745</Paragraphs>
  <Slides>116</Slides>
  <Notes>1</Notes>
  <HiddenSlides>0</HiddenSlides>
  <MMClips>0</MMClips>
  <ScaleCrop>false</ScaleCrop>
  <HeadingPairs>
    <vt:vector size="6" baseType="variant">
      <vt:variant>
        <vt:lpstr>Polices utilisées</vt:lpstr>
      </vt:variant>
      <vt:variant>
        <vt:i4>8</vt:i4>
      </vt:variant>
      <vt:variant>
        <vt:lpstr>Thème</vt:lpstr>
      </vt:variant>
      <vt:variant>
        <vt:i4>7</vt:i4>
      </vt:variant>
      <vt:variant>
        <vt:lpstr>Titres des diapositives</vt:lpstr>
      </vt:variant>
      <vt:variant>
        <vt:i4>116</vt:i4>
      </vt:variant>
    </vt:vector>
  </HeadingPairs>
  <TitlesOfParts>
    <vt:vector size="131" baseType="lpstr">
      <vt:lpstr>Arial</vt:lpstr>
      <vt:lpstr>Calibri</vt:lpstr>
      <vt:lpstr>Cambria Math</vt:lpstr>
      <vt:lpstr>Century Gothic</vt:lpstr>
      <vt:lpstr>Garamond</vt:lpstr>
      <vt:lpstr>Police système Courant</vt:lpstr>
      <vt:lpstr>Times New Roman</vt:lpstr>
      <vt:lpstr>Wingdings</vt:lpstr>
      <vt:lpstr>TITRES </vt:lpstr>
      <vt:lpstr>SOMMAIRE SÉANCE 1 </vt:lpstr>
      <vt:lpstr>INTRODUCTION</vt:lpstr>
      <vt:lpstr>1_I. Les débuts du capitalisme marchand</vt:lpstr>
      <vt:lpstr>II. Les Classiques</vt:lpstr>
      <vt:lpstr>II. A. Adam Smith</vt:lpstr>
      <vt:lpstr>David Ricardo</vt:lpstr>
      <vt:lpstr>Histoire de la pensée économique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TRAVAIL À FAIRE   </vt:lpstr>
      <vt:lpstr>I. Les débuts du capitalisme marchand et la naissance de l’économie politique (XVIème-XVIIème) </vt:lpstr>
      <vt:lpstr>Présentation PowerPoint</vt:lpstr>
      <vt:lpstr>Présentation PowerPoint</vt:lpstr>
      <vt:lpstr>Présentation PowerPoint</vt:lpstr>
      <vt:lpstr>Présentation PowerPoint</vt:lpstr>
      <vt:lpstr>A. L’âge des mercantilistes  (XVI-XVIIème)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TRAVAIL À FAIRE   </vt:lpstr>
      <vt:lpstr>B. Les Physiocrates et l’introduction des idées libérales en France (XVIIIème)</vt:lpstr>
      <vt:lpstr>Présentation PowerPoint</vt:lpstr>
      <vt:lpstr>Présentation PowerPoint</vt:lpstr>
      <vt:lpstr>Présentation PowerPoint</vt:lpstr>
      <vt:lpstr>Présentation PowerPoint</vt:lpstr>
      <vt:lpstr>Présentation PowerPoint</vt:lpstr>
      <vt:lpstr>Présentation PowerPoint</vt:lpstr>
      <vt:lpstr>TRAVAIL À FAIRE   </vt:lpstr>
      <vt:lpstr>II. LES CLASSIQUES</vt:lpstr>
      <vt:lpstr>Présentation PowerPoint</vt:lpstr>
      <vt:lpstr>Présentation PowerPoint</vt:lpstr>
      <vt:lpstr>Présentation PowerPoint</vt:lpstr>
      <vt:lpstr>A. Adam Smith –   La division sociale du travail, source de la richesse des nations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TRAVAIL À FAIRE   </vt:lpstr>
      <vt:lpstr>B. David Ricardo –   Valeur, répartition et état stationnaire.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TRAVAIL À FAIRE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TRAVAIL À FAIRE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Histoire de la pensée économique</dc:title>
  <dc:creator>Emmanuel Zemmour</dc:creator>
  <cp:lastModifiedBy>Emmanuel Zemmour</cp:lastModifiedBy>
  <cp:revision>18</cp:revision>
  <dcterms:created xsi:type="dcterms:W3CDTF">2026-09-01T08:08:53Z</dcterms:created>
  <dcterms:modified xsi:type="dcterms:W3CDTF">2026-09-09T14:27:02Z</dcterms:modified>
</cp:coreProperties>
</file>