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66"/>
    <p:restoredTop sz="96024"/>
  </p:normalViewPr>
  <p:slideViewPr>
    <p:cSldViewPr snapToGrid="0">
      <p:cViewPr varScale="1">
        <p:scale>
          <a:sx n="62" d="100"/>
          <a:sy n="62" d="100"/>
        </p:scale>
        <p:origin x="21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B6FA4-3AD6-72F6-37B1-10D0385D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626701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Trois questions sur</a:t>
            </a:r>
            <a:br>
              <a:rPr lang="fr-FR" sz="4400" dirty="0"/>
            </a:br>
            <a:r>
              <a:rPr lang="fr-FR" sz="8800" dirty="0"/>
              <a:t>LA MONNAIE 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AC58E1-9812-655C-485B-16FE17420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Chapitre 8 </a:t>
            </a:r>
          </a:p>
        </p:txBody>
      </p:sp>
    </p:spTree>
    <p:extLst>
      <p:ext uri="{BB962C8B-B14F-4D97-AF65-F5344CB8AC3E}">
        <p14:creationId xmlns:p14="http://schemas.microsoft.com/office/powerpoint/2010/main" val="286427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C8051D-339D-03B6-1CD0-E16585D5B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42258"/>
            <a:ext cx="9603275" cy="4824088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L’abandon progressif de la monnaie métallique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96270B-D78E-98FE-FF7D-8D5C2510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68739"/>
            <a:ext cx="2181989" cy="27205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E6E858-169B-C676-FCEF-37945158C8E0}"/>
              </a:ext>
            </a:extLst>
          </p:cNvPr>
          <p:cNvSpPr txBox="1"/>
          <p:nvPr/>
        </p:nvSpPr>
        <p:spPr>
          <a:xfrm>
            <a:off x="1137146" y="4943137"/>
            <a:ext cx="313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Raymond Poincaré (1860-1934)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893C71-FE55-7C1B-4B08-275B424B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58785"/>
            <a:ext cx="4644421" cy="27304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F253EE6-334A-BC48-1686-BDB695FED6CB}"/>
              </a:ext>
            </a:extLst>
          </p:cNvPr>
          <p:cNvSpPr txBox="1"/>
          <p:nvPr/>
        </p:nvSpPr>
        <p:spPr>
          <a:xfrm>
            <a:off x="5862214" y="4943137"/>
            <a:ext cx="51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J-M. Keynes à la conférence de Bretton Woods (1944)</a:t>
            </a:r>
          </a:p>
        </p:txBody>
      </p:sp>
    </p:spTree>
    <p:extLst>
      <p:ext uri="{BB962C8B-B14F-4D97-AF65-F5344CB8AC3E}">
        <p14:creationId xmlns:p14="http://schemas.microsoft.com/office/powerpoint/2010/main" val="22507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47920-7366-A515-DE4A-01ECED56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monnaie scripturale : une monnaie associée au développement du crédit. 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B44F95-D205-F35A-A8AB-98F5B99E6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899" y="1853754"/>
            <a:ext cx="5489670" cy="34496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6ADBE0-49B6-1B97-2070-836810D1869C}"/>
              </a:ext>
            </a:extLst>
          </p:cNvPr>
          <p:cNvSpPr txBox="1"/>
          <p:nvPr/>
        </p:nvSpPr>
        <p:spPr>
          <a:xfrm>
            <a:off x="7038569" y="2596144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Billet d’escompte (1786)</a:t>
            </a:r>
          </a:p>
        </p:txBody>
      </p:sp>
    </p:spTree>
    <p:extLst>
      <p:ext uri="{BB962C8B-B14F-4D97-AF65-F5344CB8AC3E}">
        <p14:creationId xmlns:p14="http://schemas.microsoft.com/office/powerpoint/2010/main" val="330697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21B6CCC-59BD-D662-FA77-9165727A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53" y="1329136"/>
            <a:ext cx="4558093" cy="50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9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4973D-C7DB-0353-D966-7CE8A3E3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D09C-19B1-7F3C-9311-0390E5342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3BC43D-7DD4-45DC-3DFA-1BDFEE35CE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313269"/>
            <a:ext cx="9717164" cy="59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29515-FC2C-1C01-A212-E41FD0E0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4. </a:t>
            </a:r>
            <a:r>
              <a:rPr lang="fr-F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Monnaie électronique, monnaie virtuel … aux frontières de la monnaie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2BED41-85B9-FFE5-779C-DB92DB70F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16" y="1169705"/>
            <a:ext cx="4366112" cy="51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AD3E2-E9A1-1EE1-64E2-324BA42D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La vraie nature de la monnaie : éléments d’une controverse théorique. </a:t>
            </a:r>
            <a:br>
              <a:rPr lang="fr-FR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3F7A68-7C5E-FD12-DFED-38DC9C32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Les approches instrumentales de la monnaie : les Classiques, les Néoclassiques et l’école autrichienne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« fable du troc » et l’introduction de la dichotomie « réel » / « nominal » par A. Smith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4A3C6F-6539-A5D0-E3B9-BDBEB028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429000"/>
            <a:ext cx="1681227" cy="16283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0FD156-7771-4C79-EBD7-F9EC0C998619}"/>
              </a:ext>
            </a:extLst>
          </p:cNvPr>
          <p:cNvSpPr txBox="1"/>
          <p:nvPr/>
        </p:nvSpPr>
        <p:spPr>
          <a:xfrm>
            <a:off x="1206318" y="5097013"/>
            <a:ext cx="21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A. Smith (1723-1790)</a:t>
            </a:r>
          </a:p>
        </p:txBody>
      </p:sp>
    </p:spTree>
    <p:extLst>
      <p:ext uri="{BB962C8B-B14F-4D97-AF65-F5344CB8AC3E}">
        <p14:creationId xmlns:p14="http://schemas.microsoft.com/office/powerpoint/2010/main" val="321661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0F5E4-63E0-78FA-178B-B18117416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29" y="674914"/>
            <a:ext cx="9628825" cy="479143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b. 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monnaie chez les marginalistes et les Néoclassiques : une marchandise qui sert d’instrument des échanges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B49590-4D60-6FA6-E468-F2B0F451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93" y="2324100"/>
            <a:ext cx="2273300" cy="2209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041B1A9-59D0-237D-61EA-A86B31508DBB}"/>
              </a:ext>
            </a:extLst>
          </p:cNvPr>
          <p:cNvSpPr txBox="1"/>
          <p:nvPr/>
        </p:nvSpPr>
        <p:spPr>
          <a:xfrm>
            <a:off x="2869293" y="4630790"/>
            <a:ext cx="255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Léon Walras (1834-1910)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262937-4202-6C00-5EFD-6402F478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920" y="2324100"/>
            <a:ext cx="1810155" cy="2209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16E4258-B116-2CF6-896D-72A05F744998}"/>
              </a:ext>
            </a:extLst>
          </p:cNvPr>
          <p:cNvSpPr txBox="1"/>
          <p:nvPr/>
        </p:nvSpPr>
        <p:spPr>
          <a:xfrm>
            <a:off x="6952743" y="462348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Carl Menger (1840-1921)</a:t>
            </a:r>
          </a:p>
        </p:txBody>
      </p:sp>
    </p:spTree>
    <p:extLst>
      <p:ext uri="{BB962C8B-B14F-4D97-AF65-F5344CB8AC3E}">
        <p14:creationId xmlns:p14="http://schemas.microsoft.com/office/powerpoint/2010/main" val="408610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1C371-1C37-8B2B-33D2-5BD2497E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38200"/>
            <a:ext cx="9603275" cy="4628145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La concurrence des monnaies de l’école autrichienne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68E2DF-296C-80FA-CA11-ED491F8D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39" y="2383971"/>
            <a:ext cx="1851717" cy="20900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CE74D2-F9F8-5085-847C-7A5E969D7C71}"/>
              </a:ext>
            </a:extLst>
          </p:cNvPr>
          <p:cNvSpPr txBox="1"/>
          <p:nvPr/>
        </p:nvSpPr>
        <p:spPr>
          <a:xfrm>
            <a:off x="1846298" y="4600854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Ludwig Von Mises (1881-1973)</a:t>
            </a:r>
          </a:p>
        </p:txBody>
      </p:sp>
    </p:spTree>
    <p:extLst>
      <p:ext uri="{BB962C8B-B14F-4D97-AF65-F5344CB8AC3E}">
        <p14:creationId xmlns:p14="http://schemas.microsoft.com/office/powerpoint/2010/main" val="367959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19BB9-02AF-A448-7656-F3E636D3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03514"/>
            <a:ext cx="9603275" cy="4562831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Les approches institutionnalistes et sociales de la monnaie</a:t>
            </a:r>
          </a:p>
          <a:p>
            <a:pPr marL="0" indent="0">
              <a:buNone/>
            </a:pPr>
            <a:endParaRPr lang="fr-FR" sz="1800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lphaLcPeriod"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L’institutionnalisme monétaire : la monnaie comme institution au fondement de la valeur</a:t>
            </a:r>
          </a:p>
          <a:p>
            <a:pPr marL="0" indent="0">
              <a:buNone/>
            </a:pPr>
            <a:endParaRPr lang="fr-FR" sz="1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3BB4BA-CEA4-5922-1B33-D931FE63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457" y="2463800"/>
            <a:ext cx="1676400" cy="1930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857F78-2718-ED54-AF32-A7F90E708617}"/>
              </a:ext>
            </a:extLst>
          </p:cNvPr>
          <p:cNvSpPr txBox="1"/>
          <p:nvPr/>
        </p:nvSpPr>
        <p:spPr>
          <a:xfrm>
            <a:off x="2684350" y="4560940"/>
            <a:ext cx="1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Michel Aglietta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245CBE-1CF9-6EA4-9425-E9F1A593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71" y="2463800"/>
            <a:ext cx="1847668" cy="19304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8970C3B-BE96-A014-05AE-FE29448648C6}"/>
              </a:ext>
            </a:extLst>
          </p:cNvPr>
          <p:cNvSpPr txBox="1"/>
          <p:nvPr/>
        </p:nvSpPr>
        <p:spPr>
          <a:xfrm>
            <a:off x="7500945" y="456094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André </a:t>
            </a:r>
            <a:r>
              <a:rPr lang="fr-FR" dirty="0" err="1"/>
              <a:t>Orléan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102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35DD7-1F31-A4CA-01FE-6EA79FFF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34144"/>
            <a:ext cx="9603275" cy="4432202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La dimension sociale de la monnaie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A58631-B08B-3C5E-2F69-6C38B1DF8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2415"/>
            <a:ext cx="2090964" cy="207316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573F77-54BC-4C49-106D-339F7488A778}"/>
              </a:ext>
            </a:extLst>
          </p:cNvPr>
          <p:cNvSpPr txBox="1"/>
          <p:nvPr/>
        </p:nvSpPr>
        <p:spPr>
          <a:xfrm>
            <a:off x="6327797" y="4596633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Viviana </a:t>
            </a:r>
            <a:r>
              <a:rPr lang="fr-FR" dirty="0" err="1"/>
              <a:t>Zelizer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9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A1B28-397B-2687-A2CF-0362282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 – </a:t>
            </a:r>
            <a:r>
              <a:rPr lang="fr-FR" sz="24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Créer de la monnaie, est-ce créer des richesses ? </a:t>
            </a:r>
            <a:b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4000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BFA7997-26BD-A5E1-6489-5590D476E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293" y="1329136"/>
            <a:ext cx="5021845" cy="5004037"/>
          </a:xfrm>
        </p:spPr>
      </p:pic>
    </p:spTree>
    <p:extLst>
      <p:ext uri="{BB962C8B-B14F-4D97-AF65-F5344CB8AC3E}">
        <p14:creationId xmlns:p14="http://schemas.microsoft.com/office/powerpoint/2010/main" val="103409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95D35-C271-478A-BEFF-B936B422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À quoi servent les banques ? 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72C7007-807D-024D-681F-EF72D4DF1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41" y="2016125"/>
            <a:ext cx="6050643" cy="3449638"/>
          </a:xfrm>
          <a:prstGeom prst="rect">
            <a:avLst/>
          </a:prstGeom>
        </p:spPr>
      </p:pic>
      <p:sp>
        <p:nvSpPr>
          <p:cNvPr id="5" name="Zone de texte 4">
            <a:extLst>
              <a:ext uri="{FF2B5EF4-FFF2-40B4-BE49-F238E27FC236}">
                <a16:creationId xmlns:a16="http://schemas.microsoft.com/office/drawing/2014/main" id="{C5357949-3B55-6907-A16F-D2C175918B0D}"/>
              </a:ext>
            </a:extLst>
          </p:cNvPr>
          <p:cNvSpPr txBox="1"/>
          <p:nvPr/>
        </p:nvSpPr>
        <p:spPr>
          <a:xfrm>
            <a:off x="5747657" y="5482401"/>
            <a:ext cx="3530827" cy="3305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Bulletin de la banque de France, juin-juillet 2019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704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91F1D-A2F9-0DD0-1939-BA9E114F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r-FR" sz="2000" dirty="0"/>
            </a:br>
            <a:r>
              <a:rPr lang="fr-FR" sz="2000" dirty="0"/>
              <a:t>A. </a:t>
            </a:r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financement monétaire de l’économie : qui maîtrise la masse monétaire ? </a:t>
            </a:r>
            <a:b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5D3806C-EA11-82A5-E1F2-C74651DD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95" y="1940839"/>
            <a:ext cx="5279810" cy="37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9D7656-16F2-1F40-9FA3-81D1BB17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19200"/>
            <a:ext cx="9603275" cy="424714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rôle des banques de second rang dans la création monétaire</a:t>
            </a:r>
          </a:p>
          <a:p>
            <a:pPr marL="0" indent="0">
              <a:buNone/>
            </a:pPr>
            <a:endParaRPr lang="fr-FR" sz="1800" u="sng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eriod"/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mécanisme de la création monétaire par le crédit. </a:t>
            </a:r>
          </a:p>
          <a:p>
            <a:pPr marL="0" indent="0">
              <a:buNone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bilan d’une banque A se présente ainsi, avec 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l’actif qui représente les créances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 qu’on doit à la banque ou ce qu’elle possède) et 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passif les dettes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 qu’elle doit à d’autres agents). </a:t>
            </a:r>
            <a:endParaRPr lang="fr-F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4DB7C1-59E8-6F46-01D5-5A2029D1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265714"/>
            <a:ext cx="9602830" cy="18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F73F7-A3F8-4A47-05F7-903603BB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68830"/>
            <a:ext cx="9603275" cy="4497516"/>
          </a:xfrm>
        </p:spPr>
        <p:txBody>
          <a:bodyPr/>
          <a:lstStyle/>
          <a:p>
            <a:pPr marL="0" indent="0">
              <a:buNone/>
            </a:pP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banque A consent un crédit de 5 000 € à Mme X pour qu’elle s’achète une voiture d’occasion. Elle va inscrire cette nouvelle créance à son actif, et créer une capacité supplémentaire de paiement.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B2270B-17D1-455B-D95F-74D579EDB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42" y="2025650"/>
            <a:ext cx="4820557" cy="262399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0E47CE6-D8B4-70EE-1699-A1F559C60231}"/>
              </a:ext>
            </a:extLst>
          </p:cNvPr>
          <p:cNvSpPr txBox="1">
            <a:spLocks/>
          </p:cNvSpPr>
          <p:nvPr/>
        </p:nvSpPr>
        <p:spPr>
          <a:xfrm>
            <a:off x="337458" y="4832349"/>
            <a:ext cx="11664454" cy="75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crédit accordé a donné lieu à une création monétaire puisque l’argent prêté ne vient pas de dépôts déjà existants, mais bien de l’ajout d’une capacité supplémentaire de paiement. La banque a créé un pouvoir d’achat qui n’existait pas auparavant. </a:t>
            </a:r>
          </a:p>
        </p:txBody>
      </p:sp>
    </p:spTree>
    <p:extLst>
      <p:ext uri="{BB962C8B-B14F-4D97-AF65-F5344CB8AC3E}">
        <p14:creationId xmlns:p14="http://schemas.microsoft.com/office/powerpoint/2010/main" val="22633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6338926-913B-8EF7-E0EE-80CF51510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100943"/>
            <a:ext cx="9604375" cy="305982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DB2F089-F275-BAA8-BD61-5822090FF673}"/>
              </a:ext>
            </a:extLst>
          </p:cNvPr>
          <p:cNvSpPr txBox="1"/>
          <p:nvPr/>
        </p:nvSpPr>
        <p:spPr>
          <a:xfrm>
            <a:off x="1451578" y="625581"/>
            <a:ext cx="960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Mme X va acheter sa voiture avec les 5 000 €. La banque va retrancher cette somme de son passif, puis l’inscrire à l’actif de Y.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80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BD054-EABD-1B81-9843-1526A6D0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12372"/>
            <a:ext cx="9603275" cy="4453974"/>
          </a:xfrm>
        </p:spPr>
        <p:txBody>
          <a:bodyPr/>
          <a:lstStyle/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Lorsque l’agent rembourse son crédit, il y a destruction monétaire 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00BC0D-4D25-3DD4-E1BB-D0BE37D1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043949"/>
            <a:ext cx="9598695" cy="29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E03BA-4582-2920-BF59-2029C551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85520"/>
            <a:ext cx="9603275" cy="4661826"/>
          </a:xfrm>
        </p:spPr>
        <p:txBody>
          <a:bodyPr/>
          <a:lstStyle/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résumé, le bilan simplifié d’une banque commerciale peut s’écrire ainsi 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7788FF-B99B-B016-34A2-3B0A6DA7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479220"/>
            <a:ext cx="9603275" cy="22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DDF2C-D231-420F-9F0F-144CFCB6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70858"/>
            <a:ext cx="9603275" cy="4595488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Le rôle de la banque centrale, au sommet de la hiérarchie du système bancaire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0D4A3B-157D-6408-B386-01B1D6D19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93074"/>
            <a:ext cx="4391479" cy="2976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FC904F-1F37-50F4-29D7-D3C077C3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7246"/>
            <a:ext cx="4972181" cy="26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D92C5-A63E-1A01-E257-AB88B4CA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43000"/>
            <a:ext cx="9603275" cy="4323345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Le rôle indirect des banques centrales dans le processus de création monétaire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A42E7E-FF05-9C28-88CF-D7138637F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33821"/>
            <a:ext cx="7772400" cy="34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8A2472-9364-9070-58A4-3B99CE9A1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169988"/>
            <a:ext cx="9604375" cy="3141912"/>
          </a:xfrm>
        </p:spPr>
      </p:pic>
    </p:spTree>
    <p:extLst>
      <p:ext uri="{BB962C8B-B14F-4D97-AF65-F5344CB8AC3E}">
        <p14:creationId xmlns:p14="http://schemas.microsoft.com/office/powerpoint/2010/main" val="321109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734503B-9AF4-CC60-CC2C-09192518E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248" y="901858"/>
            <a:ext cx="7303504" cy="5054283"/>
          </a:xfrm>
        </p:spPr>
      </p:pic>
    </p:spTree>
    <p:extLst>
      <p:ext uri="{BB962C8B-B14F-4D97-AF65-F5344CB8AC3E}">
        <p14:creationId xmlns:p14="http://schemas.microsoft.com/office/powerpoint/2010/main" val="260995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36C32B-DBF2-993A-45EC-4E04FB876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975" y="2173309"/>
            <a:ext cx="9604375" cy="3135269"/>
          </a:xfrm>
        </p:spPr>
      </p:pic>
    </p:spTree>
    <p:extLst>
      <p:ext uri="{BB962C8B-B14F-4D97-AF65-F5344CB8AC3E}">
        <p14:creationId xmlns:p14="http://schemas.microsoft.com/office/powerpoint/2010/main" val="296368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F7D8D-2F19-79E3-6857-670826F0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03514"/>
            <a:ext cx="9603275" cy="456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Le contrôle de l’activité des banques de second rang par les taux directeurs.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algn="just"/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taux pratiqués par la banque centrale sont appelés des « taux directeurs », et prennent trois formes principales :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taux REFI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c’est le taux appliqué aux prêts accordés par la BC aux banques commerciales en échanges d’actifs.  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taux des facilités de dépôt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les banques commerciales peuvent placer leurs liquidités excédentaires à la Banque centrale en échange d’un taux de rémunération.  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taux de rémunération des facilités de prêt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les banques peuvent emprunter à la BC sans avoir à donner d’actifs en garantie.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3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C2B37-EDA6-8A02-76F2-5F477CA7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45030"/>
            <a:ext cx="9603275" cy="4421316"/>
          </a:xfrm>
        </p:spPr>
        <p:txBody>
          <a:bodyPr/>
          <a:lstStyle/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Le lien entre base monétaire et masse monétaire : multiplicateur de crédit ou diviseur de crédit ? 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Le multiplicateur de crédit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D5FCCD-3DFA-15B0-22C9-44BEDFB5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80" y="2745014"/>
            <a:ext cx="9603274" cy="24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0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4A59D9-585B-C182-E7F6-D7ACCC24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peut tirer deux conclusions de ce multiplicateur :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les agents utilisent de la monnaie scripturale, plus la création monétaire sera facile.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le taux de réserve obligatoire est faible, plus la création monétaire sera facile.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71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0C8D0-760A-BA93-5424-13A7280A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Le financement bancaire des activités économiques 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2656370-457C-60B3-4F26-B490FFC1B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01" y="1934864"/>
            <a:ext cx="6558198" cy="37921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EEC3B6-9796-40E3-6AC6-6B7D68DF5E4E}"/>
              </a:ext>
            </a:extLst>
          </p:cNvPr>
          <p:cNvSpPr txBox="1"/>
          <p:nvPr/>
        </p:nvSpPr>
        <p:spPr>
          <a:xfrm>
            <a:off x="6014015" y="5727020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 : Banque de France, novembre 2023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26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24F20-4895-9CE8-EF13-725FBAC1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30086"/>
            <a:ext cx="9603275" cy="4236259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Les différents modes de financement de l’économie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16AEA8-459A-48C5-923C-85BC0024E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51" y="1970315"/>
            <a:ext cx="7285498" cy="38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F18100-1076-8D83-C6C3-CC65C487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859972"/>
            <a:ext cx="9603275" cy="4606374"/>
          </a:xfrm>
        </p:spPr>
        <p:txBody>
          <a:bodyPr/>
          <a:lstStyle/>
          <a:p>
            <a:pPr marL="0" indent="0"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L’intermédiation bancaire</a:t>
            </a:r>
          </a:p>
          <a:p>
            <a:pPr marL="0" indent="0">
              <a:buNone/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Les principes de l’intermédiation bancaire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60ADB-261C-F091-7486-436099B4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8" y="2282395"/>
            <a:ext cx="9603275" cy="28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6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4AAAD-2B6E-B295-7D0D-C3B62978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07BAC1-65E1-C452-853C-6DD0852D1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237" y="804519"/>
            <a:ext cx="10409617" cy="4475163"/>
          </a:xfrm>
        </p:spPr>
      </p:pic>
    </p:spTree>
    <p:extLst>
      <p:ext uri="{BB962C8B-B14F-4D97-AF65-F5344CB8AC3E}">
        <p14:creationId xmlns:p14="http://schemas.microsoft.com/office/powerpoint/2010/main" val="3216533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AFF4F2B-A2D6-F059-D868-027588C78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62" y="2185194"/>
            <a:ext cx="5537200" cy="3111500"/>
          </a:xfrm>
        </p:spPr>
      </p:pic>
    </p:spTree>
    <p:extLst>
      <p:ext uri="{BB962C8B-B14F-4D97-AF65-F5344CB8AC3E}">
        <p14:creationId xmlns:p14="http://schemas.microsoft.com/office/powerpoint/2010/main" val="4186280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ED08B-B249-6C09-8358-87462EC8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99458"/>
            <a:ext cx="9603275" cy="4366888"/>
          </a:xfrm>
        </p:spPr>
        <p:txBody>
          <a:bodyPr/>
          <a:lstStyle/>
          <a:p>
            <a:pPr marL="0" indent="0">
              <a:buNone/>
            </a:pPr>
            <a:r>
              <a:rPr lang="fr-FR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Les avantages de l’intermédiation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3F43BAE-254F-DDE1-0D89-38F2803C73C1}"/>
              </a:ext>
            </a:extLst>
          </p:cNvPr>
          <p:cNvSpPr txBox="1"/>
          <p:nvPr/>
        </p:nvSpPr>
        <p:spPr>
          <a:xfrm>
            <a:off x="740905" y="2492830"/>
            <a:ext cx="1102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F. Modigliani, M. Miller, 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The Cost of capital, corporation finance and the theory of investment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», American Economic Review, 1958</a:t>
            </a:r>
            <a:r>
              <a:rPr lang="fr-FR" sz="1600" dirty="0">
                <a:effectLst/>
              </a:rPr>
              <a:t> 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642E1F-C98B-3D01-1306-B3A8B8A3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529" y="3037113"/>
            <a:ext cx="2625060" cy="2443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0C6664-5DE6-CB98-17D0-A7985F37DDF5}"/>
              </a:ext>
            </a:extLst>
          </p:cNvPr>
          <p:cNvSpPr txBox="1"/>
          <p:nvPr/>
        </p:nvSpPr>
        <p:spPr>
          <a:xfrm>
            <a:off x="5384589" y="4820015"/>
            <a:ext cx="2506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F. Modigliani (1918-2003)</a:t>
            </a:r>
          </a:p>
          <a:p>
            <a:r>
              <a:rPr lang="fr-FR" dirty="0"/>
              <a:t>Nobel d’économie 1985</a:t>
            </a:r>
          </a:p>
        </p:txBody>
      </p:sp>
    </p:spTree>
    <p:extLst>
      <p:ext uri="{BB962C8B-B14F-4D97-AF65-F5344CB8AC3E}">
        <p14:creationId xmlns:p14="http://schemas.microsoft.com/office/powerpoint/2010/main" val="410390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31B8FF-EE44-3E79-BD57-809C04629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47" y="919003"/>
            <a:ext cx="7303138" cy="5019993"/>
          </a:xfrm>
        </p:spPr>
      </p:pic>
    </p:spTree>
    <p:extLst>
      <p:ext uri="{BB962C8B-B14F-4D97-AF65-F5344CB8AC3E}">
        <p14:creationId xmlns:p14="http://schemas.microsoft.com/office/powerpoint/2010/main" val="157295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816FEC-25A1-2D3E-03DF-019FBCB8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06286"/>
            <a:ext cx="9603275" cy="4160059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Les risques de l’intermédiation bancaire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A7B87-6662-92A1-A51D-693BE084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292" y="1975757"/>
            <a:ext cx="5418365" cy="40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0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C28AE-D1E9-19BD-EBDC-2A335C123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96686"/>
            <a:ext cx="9603275" cy="4769659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1800" u="sng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rôle croissant du financement par les marchés : un déclin du rôle des banques ?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1200"/>
              </a:spcAft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Les trois D de la globalisation financière.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1F32EC-1741-6AA6-A486-0FBD6FA5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71" y="2032000"/>
            <a:ext cx="3022600" cy="3098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480DE9-CC55-0C1C-1DFA-AE1174FE2CA3}"/>
              </a:ext>
            </a:extLst>
          </p:cNvPr>
          <p:cNvSpPr txBox="1"/>
          <p:nvPr/>
        </p:nvSpPr>
        <p:spPr>
          <a:xfrm>
            <a:off x="2399727" y="5281679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Eugène Fama</a:t>
            </a:r>
          </a:p>
          <a:p>
            <a:r>
              <a:rPr lang="fr-FR" dirty="0"/>
              <a:t>Prix Nobel 2013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F7B6C2-4EA2-0288-96E1-5F69C58FC08D}"/>
              </a:ext>
            </a:extLst>
          </p:cNvPr>
          <p:cNvSpPr txBox="1"/>
          <p:nvPr/>
        </p:nvSpPr>
        <p:spPr>
          <a:xfrm>
            <a:off x="4923548" y="3396734"/>
            <a:ext cx="491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Efficient market capital », </a:t>
            </a:r>
            <a:r>
              <a:rPr lang="fr-FR" i="1" dirty="0"/>
              <a:t>Journal of finance</a:t>
            </a:r>
            <a:r>
              <a:rPr lang="fr-FR" dirty="0"/>
              <a:t>, 1970</a:t>
            </a:r>
          </a:p>
        </p:txBody>
      </p:sp>
    </p:spTree>
    <p:extLst>
      <p:ext uri="{BB962C8B-B14F-4D97-AF65-F5344CB8AC3E}">
        <p14:creationId xmlns:p14="http://schemas.microsoft.com/office/powerpoint/2010/main" val="3502481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EEB2BA-3950-0C05-6275-0B33BEFE4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546" y="2076756"/>
            <a:ext cx="2305297" cy="258316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B17E17-E708-BAEA-640A-834011AD7B1B}"/>
              </a:ext>
            </a:extLst>
          </p:cNvPr>
          <p:cNvSpPr txBox="1"/>
          <p:nvPr/>
        </p:nvSpPr>
        <p:spPr>
          <a:xfrm>
            <a:off x="2173030" y="478301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Henri </a:t>
            </a:r>
            <a:r>
              <a:rPr lang="fr-FR" dirty="0" err="1"/>
              <a:t>Bouguinat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7642AB-F3DB-F1AE-B17D-F64B520112B2}"/>
              </a:ext>
            </a:extLst>
          </p:cNvPr>
          <p:cNvSpPr txBox="1"/>
          <p:nvPr/>
        </p:nvSpPr>
        <p:spPr>
          <a:xfrm>
            <a:off x="4730261" y="2076756"/>
            <a:ext cx="448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Vertiges de la finance internationale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1987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2C1282-D2BC-4DC9-B06D-A170F3199412}"/>
              </a:ext>
            </a:extLst>
          </p:cNvPr>
          <p:cNvSpPr txBox="1"/>
          <p:nvPr/>
        </p:nvSpPr>
        <p:spPr>
          <a:xfrm>
            <a:off x="4887408" y="2708031"/>
            <a:ext cx="6245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dérèglementation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financière : suppression de toutes les règlementations qui entravaient la libre circulation des capitaux.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désintermédiation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financière : réduction du financement par l’intermédiaire d’institutions financière au profit d’un financement direct sur les marchés financiers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décloisonnement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marchés : suppression du cloisonnement des marchés selon les différents types de titres échangés (en particulier le court-terme et le long terme).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107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F99092-5B26-0AB4-722D-2D684058D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371" y="168580"/>
            <a:ext cx="7541258" cy="497339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0C0295-5844-4D5E-A546-67F89F9E8421}"/>
              </a:ext>
            </a:extLst>
          </p:cNvPr>
          <p:cNvSpPr txBox="1"/>
          <p:nvPr/>
        </p:nvSpPr>
        <p:spPr>
          <a:xfrm>
            <a:off x="4009292" y="5141974"/>
            <a:ext cx="7385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 : Michel Boutillier, Jean Charles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Bricongne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 Désintermédiation ou diversification financière ? Le cas des pays développés, 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Revue d’économie politique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576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B9CB9-BDD0-FE0F-ED2B-6588A22D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37492"/>
            <a:ext cx="9603275" cy="4428853"/>
          </a:xfrm>
        </p:spPr>
        <p:txBody>
          <a:bodyPr/>
          <a:lstStyle/>
          <a:p>
            <a:pPr marL="0" indent="0">
              <a:buNone/>
            </a:pPr>
            <a:r>
              <a:rPr lang="fr-FR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La financiarisation des activités bancaires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B2148B-771C-3C75-B337-417B3D59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72" y="1985864"/>
            <a:ext cx="6387287" cy="38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219B2-0DED-1402-2A49-35B2C99D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La monnaie a-t-elle une influence sur les activités économiques réelles ?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C27A12-7678-67D2-B591-88A7D074B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1200"/>
              </a:spcAft>
              <a:buFont typeface="+mj-lt"/>
              <a:buAutoNum type="alphaUcPeriod"/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« voile monétaire » à la théorie quantitative de la monnaie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Classiques et la neutralité de la monnaie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481DA1-42D6-EC1C-C7E8-19DDA14A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30" y="3215323"/>
            <a:ext cx="2546070" cy="2413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933E53-8D3D-5101-A856-F5115D64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25" y="2430825"/>
            <a:ext cx="2898451" cy="31974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F8E1D7-7441-9EB6-23C7-C561488A2FD0}"/>
              </a:ext>
            </a:extLst>
          </p:cNvPr>
          <p:cNvSpPr txBox="1"/>
          <p:nvPr/>
        </p:nvSpPr>
        <p:spPr>
          <a:xfrm>
            <a:off x="4155955" y="5684149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(1723-1790)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7D0915-8B2F-EDD9-2441-8A88C855439F}"/>
              </a:ext>
            </a:extLst>
          </p:cNvPr>
          <p:cNvSpPr txBox="1"/>
          <p:nvPr/>
        </p:nvSpPr>
        <p:spPr>
          <a:xfrm>
            <a:off x="7527340" y="567408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(1767-1832)</a:t>
            </a:r>
          </a:p>
        </p:txBody>
      </p:sp>
    </p:spTree>
    <p:extLst>
      <p:ext uri="{BB962C8B-B14F-4D97-AF65-F5344CB8AC3E}">
        <p14:creationId xmlns:p14="http://schemas.microsoft.com/office/powerpoint/2010/main" val="1887006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6EE025-0873-7608-7003-E6E7DBBB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Les Néoclassiques et la formalisation d’une théorie quantitative de la monnaie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2C771-3117-55C6-DA66-779DDD85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7" y="2763137"/>
            <a:ext cx="2255715" cy="26721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934AC7-B3D6-00B6-B837-F9F195D60A4A}"/>
              </a:ext>
            </a:extLst>
          </p:cNvPr>
          <p:cNvSpPr txBox="1"/>
          <p:nvPr/>
        </p:nvSpPr>
        <p:spPr>
          <a:xfrm>
            <a:off x="3464169" y="573258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(1877-1959)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1CCEAB-DBE9-F4AE-2949-8E5A9B2D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16" y="2683926"/>
            <a:ext cx="2255715" cy="27513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1F05E5D-F444-E7EE-3555-50FB0E1472C2}"/>
              </a:ext>
            </a:extLst>
          </p:cNvPr>
          <p:cNvSpPr txBox="1"/>
          <p:nvPr/>
        </p:nvSpPr>
        <p:spPr>
          <a:xfrm>
            <a:off x="6751968" y="5409419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fr-FR" dirty="0"/>
              <a:t>Fisher </a:t>
            </a:r>
          </a:p>
          <a:p>
            <a:r>
              <a:rPr lang="fr-FR" dirty="0"/>
              <a:t>(1867-1947)</a:t>
            </a:r>
          </a:p>
        </p:txBody>
      </p:sp>
    </p:spTree>
    <p:extLst>
      <p:ext uri="{BB962C8B-B14F-4D97-AF65-F5344CB8AC3E}">
        <p14:creationId xmlns:p14="http://schemas.microsoft.com/office/powerpoint/2010/main" val="3836704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191CC-131D-5E1C-45F9-7A8BDA51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Les principes keynésiens d’une monnaie active.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650BC7B-D070-A5FB-9720-AF060D116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sz="1800" u="sng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1. La demande de monnaie endogène : une fonction du revenu et des taux d’intérêt</a:t>
                </a: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eriod"/>
                </a:pPr>
                <a:r>
                  <a:rPr lang="fr-FR" sz="1800" i="1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La demande de monnaie liée aux revenus</a:t>
                </a:r>
                <a:r>
                  <a:rPr lang="fr-FR" i="1" dirty="0">
                    <a:effectLst/>
                  </a:rPr>
                  <a:t> </a:t>
                </a:r>
              </a:p>
              <a:p>
                <a:pPr marL="342900" indent="-342900">
                  <a:buAutoNum type="alphaLcPeriod"/>
                </a:pPr>
                <a:endParaRPr lang="fr-FR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sub>
                      </m:sSub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𝑎𝑣𝑒𝑐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&gt;0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i="1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650BC7B-D070-A5FB-9720-AF060D116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619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251BF-5296-EB4D-0D8A-9C12FF35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04FBCFA-DAC5-2799-C916-5ABD1AD4F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sz="1800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b. La demande de monnaie liée aux taux d’intérêt </a:t>
                </a:r>
              </a:p>
              <a:p>
                <a:pPr marL="0" indent="0">
                  <a:buNone/>
                </a:pPr>
                <a:endParaRPr lang="fr-FR" sz="1800" kern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sub>
                      </m:sSub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𝑎𝑣𝑒𝑐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&lt;0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</m:sub>
                      </m:sSub>
                      <m:d>
                        <m:d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FR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fr-FR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04FBCFA-DAC5-2799-C916-5ABD1AD4F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740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9D059-0FB6-4451-66BC-E5F0D1D4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8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Les effets bien réels de l’accès à la monnaie dans une économie monétaire.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1D62FB-7D47-6BCD-C8C2-C4EE6C9C4E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1800" u="sng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 canal du crédit qui permet une hausse des investissements. 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kern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𝒄𝒕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↓ ⟹</m:t>
                      </m:r>
                      <m:sSub>
                        <m:sSubPr>
                          <m:ctrlP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𝒍𝒕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↓⟹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𝑪𝑭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↓⟹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𝑰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𝒆𝒕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 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1800" u="sng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 canal du prix des actifs et « l’effet de richesse »</a:t>
                </a:r>
                <a:endParaRPr lang="fr-FR" sz="1800" u="sng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kern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𝒄𝒕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↓ ⟹</m:t>
                      </m:r>
                      <m:sSub>
                        <m:sSubPr>
                          <m:ctrlP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𝑨𝑭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 ⟹</m:t>
                      </m:r>
                      <m:sSub>
                        <m:sSubPr>
                          <m:ctrlP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 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𝑪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 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1800" u="sng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Le canal des anticipations </a:t>
                </a:r>
                <a:endParaRPr lang="fr-FR" u="sn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b="1" i="1" kern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fr-FR" sz="1800" b="1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𝒄𝒕</m:t>
                          </m:r>
                        </m:sub>
                      </m:sSub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↓ 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𝑪𝒐𝒏𝒇𝒊𝒂𝒏𝒄𝒆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↑ 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𝑰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↑⟹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𝒀</m:t>
                      </m:r>
                      <m:r>
                        <a:rPr lang="fr-FR" sz="1800" b="1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↑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91D62FB-7D47-6BCD-C8C2-C4EE6C9C4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78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E5274C-A9D1-0A2A-B30F-B97880BD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017" y="114158"/>
            <a:ext cx="4527965" cy="6629684"/>
          </a:xfrm>
        </p:spPr>
      </p:pic>
    </p:spTree>
    <p:extLst>
      <p:ext uri="{BB962C8B-B14F-4D97-AF65-F5344CB8AC3E}">
        <p14:creationId xmlns:p14="http://schemas.microsoft.com/office/powerpoint/2010/main" val="2951339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738BBC-6126-4EB1-2AE5-F0064716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Les théories libérales de la monnaie : Monétarisme et « Nouvelle Économie Classique » 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64338DE-FD36-FD28-4006-DF8E8E2BB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sz="1800" u="sng" kern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1. Les fondements du monétarisme de M. Friedman </a:t>
                </a: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kern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fr-F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fr-FR" sz="18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fr-F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fr-FR" sz="18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𝑖𝑊</m:t>
                      </m:r>
                    </m:oMath>
                  </m:oMathPara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64338DE-FD36-FD28-4006-DF8E8E2BB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0F009D1-C229-3714-DB00-AF82A5F5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693288"/>
            <a:ext cx="2160477" cy="20955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689393-5FDA-9793-679F-E80B1AD91BF4}"/>
              </a:ext>
            </a:extLst>
          </p:cNvPr>
          <p:cNvSpPr txBox="1"/>
          <p:nvPr/>
        </p:nvSpPr>
        <p:spPr>
          <a:xfrm>
            <a:off x="4946073" y="2867891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The monetary quantity of money : a restatement », 1956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37C7BA-3BAB-9C28-60AB-967E490D6071}"/>
              </a:ext>
            </a:extLst>
          </p:cNvPr>
          <p:cNvSpPr txBox="1"/>
          <p:nvPr/>
        </p:nvSpPr>
        <p:spPr>
          <a:xfrm>
            <a:off x="1940148" y="492284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1912-2006</a:t>
            </a:r>
          </a:p>
        </p:txBody>
      </p:sp>
    </p:spTree>
    <p:extLst>
      <p:ext uri="{BB962C8B-B14F-4D97-AF65-F5344CB8AC3E}">
        <p14:creationId xmlns:p14="http://schemas.microsoft.com/office/powerpoint/2010/main" val="3450963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2C422-429C-2656-6652-A6E53429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59874"/>
            <a:ext cx="9603275" cy="4406472"/>
          </a:xfrm>
        </p:spPr>
        <p:txBody>
          <a:bodyPr/>
          <a:lstStyle/>
          <a:p>
            <a:pPr marL="0" indent="0">
              <a:buNone/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La Nouvelle Économie Classique et les anticipations rationnelles.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5762D0-B7CD-72C6-225C-1F491BC5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185128"/>
            <a:ext cx="2857500" cy="3302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E43891-8794-381D-C7F3-E694950D9BFA}"/>
              </a:ext>
            </a:extLst>
          </p:cNvPr>
          <p:cNvSpPr txBox="1"/>
          <p:nvPr/>
        </p:nvSpPr>
        <p:spPr>
          <a:xfrm>
            <a:off x="2003326" y="561346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Thomas Sargent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24F4D8-5803-F120-6D29-DF4AD7A1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855" y="2137407"/>
            <a:ext cx="3463636" cy="33289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67B6D4-D397-19C3-A888-0548F8D556ED}"/>
              </a:ext>
            </a:extLst>
          </p:cNvPr>
          <p:cNvSpPr txBox="1"/>
          <p:nvPr/>
        </p:nvSpPr>
        <p:spPr>
          <a:xfrm>
            <a:off x="7232074" y="5613460"/>
            <a:ext cx="26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Robert Lucas (1937-2023)</a:t>
            </a:r>
          </a:p>
        </p:txBody>
      </p:sp>
    </p:spTree>
    <p:extLst>
      <p:ext uri="{BB962C8B-B14F-4D97-AF65-F5344CB8AC3E}">
        <p14:creationId xmlns:p14="http://schemas.microsoft.com/office/powerpoint/2010/main" val="35542669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565FA-7017-DB8C-915F-C0C984B2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 – L’inflation est-elle d’origine « réelle » ou « monétaire »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2E22E5-E8C6-039A-29A8-23E6F155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93" y="1853754"/>
            <a:ext cx="4774045" cy="43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6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0600224-D812-FA87-AF18-D3418F6F7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61" y="1267835"/>
            <a:ext cx="7234078" cy="43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6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CA2B4D9-46F9-5575-F174-884B34B1F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83" y="1267618"/>
            <a:ext cx="7625033" cy="4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2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926BE9-F347-29B7-7B3D-B271183D7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63" y="1329136"/>
            <a:ext cx="8369905" cy="4065949"/>
          </a:xfrm>
        </p:spPr>
      </p:pic>
    </p:spTree>
    <p:extLst>
      <p:ext uri="{BB962C8B-B14F-4D97-AF65-F5344CB8AC3E}">
        <p14:creationId xmlns:p14="http://schemas.microsoft.com/office/powerpoint/2010/main" val="226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61EDA-3A98-195E-96DD-E8CEF6C9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La monnaie est-elle une marchandise comme les autres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57B93B-73C2-DE6D-02F3-3BD467EC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74671"/>
            <a:ext cx="3916362" cy="334361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1CB5C3-97E5-ED22-CB8F-ABBED921E39F}"/>
              </a:ext>
            </a:extLst>
          </p:cNvPr>
          <p:cNvSpPr txBox="1"/>
          <p:nvPr/>
        </p:nvSpPr>
        <p:spPr>
          <a:xfrm>
            <a:off x="1742476" y="5318284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Jézabel COUPPEY SOUBEYRAIN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91458A-EF5B-BA5C-B3E1-BDEAE425B441}"/>
              </a:ext>
            </a:extLst>
          </p:cNvPr>
          <p:cNvSpPr txBox="1"/>
          <p:nvPr/>
        </p:nvSpPr>
        <p:spPr>
          <a:xfrm>
            <a:off x="5367941" y="1974671"/>
            <a:ext cx="32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Monnaie, banques, finance </a:t>
            </a:r>
            <a:r>
              <a:rPr lang="fr-FR" dirty="0"/>
              <a:t>(2021)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85CF33-BADF-2487-9C31-6E49AA97F971}"/>
              </a:ext>
            </a:extLst>
          </p:cNvPr>
          <p:cNvSpPr txBox="1"/>
          <p:nvPr/>
        </p:nvSpPr>
        <p:spPr>
          <a:xfrm>
            <a:off x="6306587" y="2828835"/>
            <a:ext cx="40366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Un bien privé </a:t>
            </a:r>
          </a:p>
          <a:p>
            <a:endParaRPr lang="fr-FR" dirty="0"/>
          </a:p>
          <a:p>
            <a:r>
              <a:rPr lang="fr-FR" dirty="0"/>
              <a:t>- Un bien collectif</a:t>
            </a:r>
          </a:p>
          <a:p>
            <a:endParaRPr lang="fr-FR" dirty="0"/>
          </a:p>
          <a:p>
            <a:r>
              <a:rPr lang="fr-FR" dirty="0"/>
              <a:t>- Un bien économique, politique et social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01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151F43-2547-6F90-E5DC-3487E2E2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A. Les différentes FORMES DE MONNAIE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D911A-233A-77D5-EA9D-2F179E0D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La monnaie-marchandise métallique et non métallique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7860EA-B8F9-C856-2537-0635BCED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2593023"/>
            <a:ext cx="5461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1584F-CF3E-A49F-73C8-191CD80B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765810"/>
            <a:ext cx="9603275" cy="470053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La monnaie fiduciaire </a:t>
            </a:r>
          </a:p>
          <a:p>
            <a:pPr marL="0" indent="0">
              <a:buNone/>
            </a:pPr>
            <a:r>
              <a:rPr lang="fr-FR" sz="1600" dirty="0"/>
              <a:t>« Il n’a qu’à leur mettre dans la tête qu’un morceau de papier vaut de l’argent et ils en sont </a:t>
            </a:r>
            <a:r>
              <a:rPr lang="fr-FR" sz="1600" dirty="0" err="1"/>
              <a:t>conviancus</a:t>
            </a:r>
            <a:r>
              <a:rPr lang="fr-FR" sz="1600" dirty="0"/>
              <a:t> », Montesquieu, </a:t>
            </a:r>
            <a:r>
              <a:rPr lang="fr-FR" sz="1600" i="1" dirty="0"/>
              <a:t>Les Lettres persanes</a:t>
            </a:r>
            <a:r>
              <a:rPr lang="fr-FR" sz="1600" dirty="0"/>
              <a:t>, 1721</a:t>
            </a:r>
          </a:p>
          <a:p>
            <a:pPr marL="0" indent="0">
              <a:buNone/>
            </a:pPr>
            <a:r>
              <a:rPr lang="fr-FR" sz="1600" dirty="0"/>
              <a:t>a. </a:t>
            </a:r>
            <a:r>
              <a:rPr lang="fr-FR" sz="1600" i="1" dirty="0"/>
              <a:t>Des lettres de change aux billets de banque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FFAFDB-62FB-6A4D-B30C-6C7B73F9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52" y="2487917"/>
            <a:ext cx="5800864" cy="25774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1A61FC-77FA-471B-F397-239D39B86BD6}"/>
              </a:ext>
            </a:extLst>
          </p:cNvPr>
          <p:cNvSpPr txBox="1"/>
          <p:nvPr/>
        </p:nvSpPr>
        <p:spPr>
          <a:xfrm>
            <a:off x="1751929" y="5112812"/>
            <a:ext cx="320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Lettre de change début XIXème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6F2FED-49EF-4B6D-AEC2-A29B8432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99" y="2487917"/>
            <a:ext cx="4496567" cy="23230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E40122E-C757-FAC2-A8FD-C8CA67790B05}"/>
              </a:ext>
            </a:extLst>
          </p:cNvPr>
          <p:cNvSpPr txBox="1"/>
          <p:nvPr/>
        </p:nvSpPr>
        <p:spPr>
          <a:xfrm>
            <a:off x="7546918" y="5065414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Billet de banque début XIXème </a:t>
            </a:r>
          </a:p>
        </p:txBody>
      </p:sp>
    </p:spTree>
    <p:extLst>
      <p:ext uri="{BB962C8B-B14F-4D97-AF65-F5344CB8AC3E}">
        <p14:creationId xmlns:p14="http://schemas.microsoft.com/office/powerpoint/2010/main" val="353511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5AE127-C065-E38D-3797-53368B4E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20486"/>
            <a:ext cx="9603275" cy="4845860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b</a:t>
            </a:r>
            <a:r>
              <a:rPr lang="fr-FR" dirty="0"/>
              <a:t>. 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délicate question de la convertibilité de la monnaie papier : </a:t>
            </a:r>
            <a:r>
              <a:rPr lang="fr-F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fr-F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fr-FR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404E4B-72FE-168A-FD55-2191C396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74850"/>
            <a:ext cx="2438400" cy="2908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8615C06-6DC3-B517-65EB-B4B34E420302}"/>
              </a:ext>
            </a:extLst>
          </p:cNvPr>
          <p:cNvSpPr txBox="1"/>
          <p:nvPr/>
        </p:nvSpPr>
        <p:spPr>
          <a:xfrm>
            <a:off x="1313067" y="4978989"/>
            <a:ext cx="271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David Ricardo (1772-1823)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D352DA-0D30-0B95-99E3-556283C1306F}"/>
              </a:ext>
            </a:extLst>
          </p:cNvPr>
          <p:cNvSpPr txBox="1"/>
          <p:nvPr/>
        </p:nvSpPr>
        <p:spPr>
          <a:xfrm>
            <a:off x="3889979" y="1974850"/>
            <a:ext cx="17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Currency </a:t>
            </a:r>
            <a:r>
              <a:rPr lang="fr-FR" dirty="0" err="1"/>
              <a:t>school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26F674E-D8A7-B5B4-EAA9-14CBA39AE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09" y="2255355"/>
            <a:ext cx="2606345" cy="2908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423CB9E-A5C1-E85B-AA7F-2929A52885A2}"/>
              </a:ext>
            </a:extLst>
          </p:cNvPr>
          <p:cNvSpPr txBox="1"/>
          <p:nvPr/>
        </p:nvSpPr>
        <p:spPr>
          <a:xfrm>
            <a:off x="6872437" y="488315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Banking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5C9494-36DF-D1C9-6062-2515B70D4422}"/>
              </a:ext>
            </a:extLst>
          </p:cNvPr>
          <p:cNvSpPr txBox="1"/>
          <p:nvPr/>
        </p:nvSpPr>
        <p:spPr>
          <a:xfrm>
            <a:off x="8340878" y="1952664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Thomas </a:t>
            </a:r>
            <a:r>
              <a:rPr lang="fr-FR" dirty="0" err="1"/>
              <a:t>Tooke</a:t>
            </a:r>
            <a:r>
              <a:rPr lang="fr-FR" dirty="0"/>
              <a:t> (1774-1858)</a:t>
            </a:r>
          </a:p>
        </p:txBody>
      </p:sp>
    </p:spTree>
    <p:extLst>
      <p:ext uri="{BB962C8B-B14F-4D97-AF65-F5344CB8AC3E}">
        <p14:creationId xmlns:p14="http://schemas.microsoft.com/office/powerpoint/2010/main" val="42444518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19908</TotalTime>
  <Words>1310</Words>
  <Application>Microsoft Macintosh PowerPoint</Application>
  <PresentationFormat>Grand écran</PresentationFormat>
  <Paragraphs>138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Cambria Math</vt:lpstr>
      <vt:lpstr>Gill Sans MT</vt:lpstr>
      <vt:lpstr>Galerie</vt:lpstr>
      <vt:lpstr>Trois questions sur LA MONNAIE </vt:lpstr>
      <vt:lpstr>Introduction – Créer de la monnaie, est-ce créer des richesses ?  </vt:lpstr>
      <vt:lpstr>Présentation PowerPoint</vt:lpstr>
      <vt:lpstr>Présentation PowerPoint</vt:lpstr>
      <vt:lpstr>Présentation PowerPoint</vt:lpstr>
      <vt:lpstr>I. La monnaie est-elle une marchandise comme les autres ?</vt:lpstr>
      <vt:lpstr>A. Les différentes FORMES DE MONNAIE </vt:lpstr>
      <vt:lpstr>Présentation PowerPoint</vt:lpstr>
      <vt:lpstr>Présentation PowerPoint</vt:lpstr>
      <vt:lpstr>Présentation PowerPoint</vt:lpstr>
      <vt:lpstr>3. La monnaie scripturale : une monnaie associée au développement du crédit.  </vt:lpstr>
      <vt:lpstr>Présentation PowerPoint</vt:lpstr>
      <vt:lpstr>Présentation PowerPoint</vt:lpstr>
      <vt:lpstr>4. Monnaie électronique, monnaie virtuel … aux frontières de la monnaie </vt:lpstr>
      <vt:lpstr> B. La vraie nature de la monnaie : éléments d’une controverse théorique.  </vt:lpstr>
      <vt:lpstr>Présentation PowerPoint</vt:lpstr>
      <vt:lpstr>Présentation PowerPoint</vt:lpstr>
      <vt:lpstr>Présentation PowerPoint</vt:lpstr>
      <vt:lpstr>Présentation PowerPoint</vt:lpstr>
      <vt:lpstr>II. À quoi servent les banques ? </vt:lpstr>
      <vt:lpstr> A. Le financement monétaire de l’économie : qui maîtrise la masse monétaire 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B. Le financement bancaire des activités économiques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III. La monnaie a-t-elle une influence sur les activités économiques réelles ? </vt:lpstr>
      <vt:lpstr>Présentation PowerPoint</vt:lpstr>
      <vt:lpstr> B. Les principes keynésiens d’une monnaie active. </vt:lpstr>
      <vt:lpstr>Présentation PowerPoint</vt:lpstr>
      <vt:lpstr> 2. Les effets bien réels de l’accès à la monnaie dans une économie monétaire. </vt:lpstr>
      <vt:lpstr>C. Les théories libérales de la monnaie : Monétarisme et « Nouvelle Économie Classique »  </vt:lpstr>
      <vt:lpstr>Présentation PowerPoint</vt:lpstr>
      <vt:lpstr> Conclusion – L’inflation est-elle d’origine « réelle » ou « monétaire »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Trois questions sur LA MONNAIE </dc:title>
  <dc:creator>Emmanuel Zemmour</dc:creator>
  <cp:lastModifiedBy>Emmanuel Zemmour</cp:lastModifiedBy>
  <cp:revision>9</cp:revision>
  <dcterms:created xsi:type="dcterms:W3CDTF">2024-05-24T09:34:09Z</dcterms:created>
  <dcterms:modified xsi:type="dcterms:W3CDTF">2024-06-20T06:06:35Z</dcterms:modified>
</cp:coreProperties>
</file>