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4" r:id="rId8"/>
    <p:sldId id="262"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024"/>
  </p:normalViewPr>
  <p:slideViewPr>
    <p:cSldViewPr snapToGrid="0">
      <p:cViewPr varScale="1">
        <p:scale>
          <a:sx n="118" d="100"/>
          <a:sy n="118" d="100"/>
        </p:scale>
        <p:origin x="3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a:t>Modifiez le style du titre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1/5/26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23A1CC3-2375-41D4-9E03-427CAF2A4C1A}" type="datetimeFigureOut">
              <a:rPr lang="en-US" dirty="0"/>
              <a:t>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FF16868-8199-4C2C-A5B1-63AEE139F88E}" type="datetimeFigureOut">
              <a:rPr lang="en-US" dirty="0"/>
              <a:t>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r-FR"/>
              <a:t>Modifiez le style du titre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AD9FF7F-6988-44CC-821B-644E70CD2F73}" type="datetimeFigureOut">
              <a:rPr lang="en-US" dirty="0"/>
              <a:t>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C12C299-16B2-4475-990D-751901EACC14}" type="datetimeFigureOut">
              <a:rPr lang="en-US" dirty="0"/>
              <a:t>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1/5/26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1/5/26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34E6425-0181-43F2-84FC-787E803FD2F8}" type="datetimeFigureOut">
              <a:rPr lang="en-US" dirty="0"/>
              <a:t>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1/5/26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1/5/26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1/5/26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6E86A4C-8E40-4F87-A4F0-01A0687C5742}" type="datetimeFigureOut">
              <a:rPr lang="en-US" dirty="0"/>
              <a:t>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r-FR"/>
              <a:t>Cliquez sur l'icône pour ajouter une image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5E72C73-2D91-4E12-BA25-F0AA0C03599B}" type="datetimeFigureOut">
              <a:rPr lang="en-US" dirty="0"/>
              <a:t>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1/5/26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89189D-7FB4-7AF5-8F53-2D1C41E327A3}"/>
              </a:ext>
            </a:extLst>
          </p:cNvPr>
          <p:cNvSpPr>
            <a:spLocks noGrp="1"/>
          </p:cNvSpPr>
          <p:nvPr>
            <p:ph type="ctrTitle"/>
          </p:nvPr>
        </p:nvSpPr>
        <p:spPr/>
        <p:txBody>
          <a:bodyPr/>
          <a:lstStyle/>
          <a:p>
            <a:pPr algn="ctr"/>
            <a:br>
              <a:rPr lang="fr-FR" sz="3600" kern="100" dirty="0">
                <a:effectLst/>
                <a:latin typeface="Calibri" panose="020F0502020204030204" pitchFamily="34" charset="0"/>
                <a:ea typeface="Calibri" panose="020F0502020204030204" pitchFamily="34" charset="0"/>
                <a:cs typeface="Times New Roman" panose="02020603050405020304" pitchFamily="18" charset="0"/>
              </a:rPr>
            </a:br>
            <a:r>
              <a:rPr lang="fr-FR" sz="3600" kern="100" dirty="0">
                <a:effectLst/>
                <a:latin typeface="Calibri" panose="020F0502020204030204" pitchFamily="34" charset="0"/>
                <a:ea typeface="Calibri" panose="020F0502020204030204" pitchFamily="34" charset="0"/>
                <a:cs typeface="Times New Roman" panose="02020603050405020304" pitchFamily="18" charset="0"/>
              </a:rPr>
              <a:t>Le marché en concurrence parfaite et l’allocation optimale des ressources</a:t>
            </a:r>
            <a:br>
              <a:rPr lang="fr-FR"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fr-FR" sz="8800" dirty="0"/>
          </a:p>
        </p:txBody>
      </p:sp>
      <p:sp>
        <p:nvSpPr>
          <p:cNvPr id="3" name="Sous-titre 2">
            <a:extLst>
              <a:ext uri="{FF2B5EF4-FFF2-40B4-BE49-F238E27FC236}">
                <a16:creationId xmlns:a16="http://schemas.microsoft.com/office/drawing/2014/main" id="{82722452-FDE4-9AA8-378E-3147F7D49F82}"/>
              </a:ext>
            </a:extLst>
          </p:cNvPr>
          <p:cNvSpPr>
            <a:spLocks noGrp="1"/>
          </p:cNvSpPr>
          <p:nvPr>
            <p:ph type="subTitle" idx="1"/>
          </p:nvPr>
        </p:nvSpPr>
        <p:spPr/>
        <p:txBody>
          <a:bodyPr/>
          <a:lstStyle/>
          <a:p>
            <a:r>
              <a:rPr lang="fr-FR" dirty="0"/>
              <a:t>CHAPITRE 4 </a:t>
            </a:r>
          </a:p>
        </p:txBody>
      </p:sp>
    </p:spTree>
    <p:extLst>
      <p:ext uri="{BB962C8B-B14F-4D97-AF65-F5344CB8AC3E}">
        <p14:creationId xmlns:p14="http://schemas.microsoft.com/office/powerpoint/2010/main" val="1268456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AC1A14-B03F-1E34-6119-14F630E0AD35}"/>
              </a:ext>
            </a:extLst>
          </p:cNvPr>
          <p:cNvSpPr>
            <a:spLocks noGrp="1"/>
          </p:cNvSpPr>
          <p:nvPr>
            <p:ph type="title"/>
          </p:nvPr>
        </p:nvSpPr>
        <p:spPr/>
        <p:txBody>
          <a:bodyPr/>
          <a:lstStyle/>
          <a:p>
            <a:r>
              <a:rPr lang="fr-FR" sz="2400" b="1" u="sng" kern="100" dirty="0">
                <a:effectLst/>
                <a:latin typeface="Calibri" panose="020F0502020204030204" pitchFamily="34" charset="0"/>
                <a:ea typeface="Calibri" panose="020F0502020204030204" pitchFamily="34" charset="0"/>
                <a:cs typeface="Times New Roman" panose="02020603050405020304" pitchFamily="18" charset="0"/>
              </a:rPr>
              <a:t>A. L’équilibre général comme résultat spontané d’une multitude d’échanges volontaires. </a:t>
            </a:r>
            <a:endParaRPr lang="fr-FR" sz="4400" b="1" dirty="0"/>
          </a:p>
        </p:txBody>
      </p:sp>
      <p:sp>
        <p:nvSpPr>
          <p:cNvPr id="3" name="Espace réservé du contenu 2">
            <a:extLst>
              <a:ext uri="{FF2B5EF4-FFF2-40B4-BE49-F238E27FC236}">
                <a16:creationId xmlns:a16="http://schemas.microsoft.com/office/drawing/2014/main" id="{569A4B2A-9A14-5D3D-2B28-7849457F6E78}"/>
              </a:ext>
            </a:extLst>
          </p:cNvPr>
          <p:cNvSpPr>
            <a:spLocks noGrp="1"/>
          </p:cNvSpPr>
          <p:nvPr>
            <p:ph idx="1"/>
          </p:nvPr>
        </p:nvSpPr>
        <p:spPr/>
        <p:txBody>
          <a:bodyPr/>
          <a:lstStyle/>
          <a:p>
            <a:pPr marL="0" indent="0">
              <a:buNone/>
            </a:pPr>
            <a:r>
              <a:rPr lang="fr-FR" sz="1800" kern="100">
                <a:effectLst/>
                <a:latin typeface="Calibri" panose="020F0502020204030204" pitchFamily="34" charset="0"/>
                <a:ea typeface="Calibri" panose="020F0502020204030204" pitchFamily="34" charset="0"/>
                <a:cs typeface="Times New Roman" panose="02020603050405020304" pitchFamily="18" charset="0"/>
              </a:rPr>
              <a:t>1. La représentation d’une économie d’échange à deux individus et à deux biens : le diagramme d’Edgeworth et la courbe des contrats. </a:t>
            </a:r>
          </a:p>
          <a:p>
            <a:pPr marL="0" indent="0">
              <a:buNone/>
            </a:pPr>
            <a:endParaRPr lang="fr-FR" dirty="0"/>
          </a:p>
        </p:txBody>
      </p:sp>
    </p:spTree>
    <p:extLst>
      <p:ext uri="{BB962C8B-B14F-4D97-AF65-F5344CB8AC3E}">
        <p14:creationId xmlns:p14="http://schemas.microsoft.com/office/powerpoint/2010/main" val="177562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26721A-CCCE-0F59-0CE2-2599179F767D}"/>
              </a:ext>
            </a:extLst>
          </p:cNvPr>
          <p:cNvSpPr>
            <a:spLocks noGrp="1"/>
          </p:cNvSpPr>
          <p:nvPr>
            <p:ph type="title"/>
          </p:nvPr>
        </p:nvSpPr>
        <p:spPr/>
        <p:txBody>
          <a:bodyPr/>
          <a:lstStyle/>
          <a:p>
            <a:br>
              <a:rPr lang="fr-FR" sz="2800" b="1" kern="100" dirty="0">
                <a:effectLst/>
                <a:latin typeface="Calibri" panose="020F0502020204030204" pitchFamily="34" charset="0"/>
                <a:ea typeface="Calibri" panose="020F0502020204030204" pitchFamily="34" charset="0"/>
                <a:cs typeface="Times New Roman" panose="02020603050405020304" pitchFamily="18" charset="0"/>
              </a:rPr>
            </a:br>
            <a:r>
              <a:rPr lang="fr-FR" sz="2800" b="1" kern="100" dirty="0">
                <a:effectLst/>
                <a:latin typeface="Calibri" panose="020F0502020204030204" pitchFamily="34" charset="0"/>
                <a:ea typeface="Calibri" panose="020F0502020204030204" pitchFamily="34" charset="0"/>
                <a:cs typeface="Times New Roman" panose="02020603050405020304" pitchFamily="18" charset="0"/>
              </a:rPr>
              <a:t>Introduction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pic>
        <p:nvPicPr>
          <p:cNvPr id="5" name="Espace réservé du contenu 4">
            <a:extLst>
              <a:ext uri="{FF2B5EF4-FFF2-40B4-BE49-F238E27FC236}">
                <a16:creationId xmlns:a16="http://schemas.microsoft.com/office/drawing/2014/main" id="{3ABED9B6-1810-0EEB-C3F9-69044980D26F}"/>
              </a:ext>
            </a:extLst>
          </p:cNvPr>
          <p:cNvPicPr>
            <a:picLocks noGrp="1" noChangeAspect="1"/>
          </p:cNvPicPr>
          <p:nvPr>
            <p:ph idx="1"/>
          </p:nvPr>
        </p:nvPicPr>
        <p:blipFill>
          <a:blip r:embed="rId2"/>
          <a:stretch>
            <a:fillRect/>
          </a:stretch>
        </p:blipFill>
        <p:spPr>
          <a:xfrm>
            <a:off x="3289300" y="2352700"/>
            <a:ext cx="2568277" cy="2893670"/>
          </a:xfrm>
        </p:spPr>
      </p:pic>
      <p:sp>
        <p:nvSpPr>
          <p:cNvPr id="6" name="ZoneTexte 5">
            <a:extLst>
              <a:ext uri="{FF2B5EF4-FFF2-40B4-BE49-F238E27FC236}">
                <a16:creationId xmlns:a16="http://schemas.microsoft.com/office/drawing/2014/main" id="{35AC4554-5549-1E71-08A3-4C85F2471E64}"/>
              </a:ext>
            </a:extLst>
          </p:cNvPr>
          <p:cNvSpPr txBox="1"/>
          <p:nvPr/>
        </p:nvSpPr>
        <p:spPr>
          <a:xfrm>
            <a:off x="3097530" y="5338016"/>
            <a:ext cx="3134191" cy="369332"/>
          </a:xfrm>
          <a:prstGeom prst="rect">
            <a:avLst/>
          </a:prstGeom>
          <a:noFill/>
        </p:spPr>
        <p:txBody>
          <a:bodyPr wrap="none" rtlCol="0">
            <a:spAutoFit/>
          </a:bodyPr>
          <a:lstStyle/>
          <a:p>
            <a:r>
              <a:rPr lang="fr-FR" dirty="0"/>
              <a:t>Leonard Read (1898-1983)</a:t>
            </a:r>
          </a:p>
        </p:txBody>
      </p:sp>
      <p:pic>
        <p:nvPicPr>
          <p:cNvPr id="8" name="Image 7">
            <a:extLst>
              <a:ext uri="{FF2B5EF4-FFF2-40B4-BE49-F238E27FC236}">
                <a16:creationId xmlns:a16="http://schemas.microsoft.com/office/drawing/2014/main" id="{2E66BD12-3E00-A1A0-3E20-466667A38241}"/>
              </a:ext>
            </a:extLst>
          </p:cNvPr>
          <p:cNvPicPr>
            <a:picLocks noChangeAspect="1"/>
          </p:cNvPicPr>
          <p:nvPr/>
        </p:nvPicPr>
        <p:blipFill>
          <a:blip r:embed="rId3"/>
          <a:stretch>
            <a:fillRect/>
          </a:stretch>
        </p:blipFill>
        <p:spPr>
          <a:xfrm>
            <a:off x="490389" y="2330450"/>
            <a:ext cx="2607141" cy="4030499"/>
          </a:xfrm>
          <a:prstGeom prst="rect">
            <a:avLst/>
          </a:prstGeom>
        </p:spPr>
      </p:pic>
      <p:sp>
        <p:nvSpPr>
          <p:cNvPr id="9" name="ZoneTexte 8">
            <a:extLst>
              <a:ext uri="{FF2B5EF4-FFF2-40B4-BE49-F238E27FC236}">
                <a16:creationId xmlns:a16="http://schemas.microsoft.com/office/drawing/2014/main" id="{E739FF7C-686F-AFDD-10C9-AA689163A8F0}"/>
              </a:ext>
            </a:extLst>
          </p:cNvPr>
          <p:cNvSpPr txBox="1"/>
          <p:nvPr/>
        </p:nvSpPr>
        <p:spPr>
          <a:xfrm>
            <a:off x="3289300" y="5991617"/>
            <a:ext cx="1782860" cy="369332"/>
          </a:xfrm>
          <a:prstGeom prst="rect">
            <a:avLst/>
          </a:prstGeom>
          <a:noFill/>
        </p:spPr>
        <p:txBody>
          <a:bodyPr wrap="none" rtlCol="0">
            <a:spAutoFit/>
          </a:bodyPr>
          <a:lstStyle/>
          <a:p>
            <a:r>
              <a:rPr lang="fr-FR" i="1" dirty="0"/>
              <a:t>I, Pencil (1958)</a:t>
            </a:r>
          </a:p>
        </p:txBody>
      </p:sp>
      <p:pic>
        <p:nvPicPr>
          <p:cNvPr id="11" name="Image 10">
            <a:extLst>
              <a:ext uri="{FF2B5EF4-FFF2-40B4-BE49-F238E27FC236}">
                <a16:creationId xmlns:a16="http://schemas.microsoft.com/office/drawing/2014/main" id="{5983D446-F4DF-B511-5B67-05BA24CEAFD3}"/>
              </a:ext>
            </a:extLst>
          </p:cNvPr>
          <p:cNvPicPr>
            <a:picLocks noChangeAspect="1"/>
          </p:cNvPicPr>
          <p:nvPr/>
        </p:nvPicPr>
        <p:blipFill>
          <a:blip r:embed="rId4"/>
          <a:stretch>
            <a:fillRect/>
          </a:stretch>
        </p:blipFill>
        <p:spPr>
          <a:xfrm>
            <a:off x="6423491" y="2645063"/>
            <a:ext cx="5226050" cy="2692953"/>
          </a:xfrm>
          <a:prstGeom prst="rect">
            <a:avLst/>
          </a:prstGeom>
        </p:spPr>
      </p:pic>
      <p:sp>
        <p:nvSpPr>
          <p:cNvPr id="12" name="ZoneTexte 11">
            <a:extLst>
              <a:ext uri="{FF2B5EF4-FFF2-40B4-BE49-F238E27FC236}">
                <a16:creationId xmlns:a16="http://schemas.microsoft.com/office/drawing/2014/main" id="{D4834DC5-AC6A-30B4-490B-3842F1E7BBB2}"/>
              </a:ext>
            </a:extLst>
          </p:cNvPr>
          <p:cNvSpPr txBox="1"/>
          <p:nvPr/>
        </p:nvSpPr>
        <p:spPr>
          <a:xfrm>
            <a:off x="7452360" y="5338016"/>
            <a:ext cx="3700052" cy="369332"/>
          </a:xfrm>
          <a:prstGeom prst="rect">
            <a:avLst/>
          </a:prstGeom>
          <a:noFill/>
        </p:spPr>
        <p:txBody>
          <a:bodyPr wrap="none" rtlCol="0">
            <a:spAutoFit/>
          </a:bodyPr>
          <a:lstStyle/>
          <a:p>
            <a:r>
              <a:rPr lang="fr-FR" dirty="0"/>
              <a:t>M. Friedman, « Free to </a:t>
            </a:r>
            <a:r>
              <a:rPr lang="fr-FR" dirty="0" err="1"/>
              <a:t>choose</a:t>
            </a:r>
            <a:r>
              <a:rPr lang="fr-FR" dirty="0"/>
              <a:t> »</a:t>
            </a:r>
          </a:p>
        </p:txBody>
      </p:sp>
    </p:spTree>
    <p:extLst>
      <p:ext uri="{BB962C8B-B14F-4D97-AF65-F5344CB8AC3E}">
        <p14:creationId xmlns:p14="http://schemas.microsoft.com/office/powerpoint/2010/main" val="369277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B1813-FF17-1A24-9DB5-044F915406B8}"/>
              </a:ext>
            </a:extLst>
          </p:cNvPr>
          <p:cNvSpPr>
            <a:spLocks noGrp="1"/>
          </p:cNvSpPr>
          <p:nvPr>
            <p:ph type="title"/>
          </p:nvPr>
        </p:nvSpPr>
        <p:spPr/>
        <p:txBody>
          <a:bodyPr/>
          <a:lstStyle/>
          <a:p>
            <a:r>
              <a:rPr lang="fr-FR" dirty="0"/>
              <a:t>La notion de « marché »</a:t>
            </a:r>
          </a:p>
        </p:txBody>
      </p:sp>
      <p:sp>
        <p:nvSpPr>
          <p:cNvPr id="3" name="Espace réservé du contenu 2">
            <a:extLst>
              <a:ext uri="{FF2B5EF4-FFF2-40B4-BE49-F238E27FC236}">
                <a16:creationId xmlns:a16="http://schemas.microsoft.com/office/drawing/2014/main" id="{572C6CFD-3C76-885B-BB96-711469638001}"/>
              </a:ext>
            </a:extLst>
          </p:cNvPr>
          <p:cNvSpPr>
            <a:spLocks noGrp="1"/>
          </p:cNvSpPr>
          <p:nvPr>
            <p:ph idx="1"/>
          </p:nvPr>
        </p:nvSpPr>
        <p:spPr/>
        <p:txBody>
          <a:bodyPr/>
          <a:lstStyle/>
          <a:p>
            <a:r>
              <a:rPr lang="fr-FR" dirty="0"/>
              <a:t>Dans le langage courant : </a:t>
            </a:r>
          </a:p>
          <a:p>
            <a:pPr>
              <a:buFont typeface="Arial" panose="020B0604020202020204" pitchFamily="34" charset="0"/>
              <a:buChar char="•"/>
            </a:pPr>
            <a:r>
              <a:rPr lang="fr-FR" dirty="0"/>
              <a:t>Un lieu physique </a:t>
            </a:r>
          </a:p>
          <a:p>
            <a:pPr>
              <a:buFont typeface="Arial" panose="020B0604020202020204" pitchFamily="34" charset="0"/>
              <a:buChar char="•"/>
            </a:pPr>
            <a:r>
              <a:rPr lang="fr-FR" dirty="0"/>
              <a:t>Une relation d’engagement réciproques </a:t>
            </a:r>
          </a:p>
          <a:p>
            <a:pPr>
              <a:buFont typeface="Arial" panose="020B0604020202020204" pitchFamily="34" charset="0"/>
              <a:buChar char="•"/>
            </a:pPr>
            <a:r>
              <a:rPr lang="fr-FR" dirty="0"/>
              <a:t>Un ensemble de personnes intéressées par un même type de bien</a:t>
            </a:r>
          </a:p>
          <a:p>
            <a:pPr marL="0" indent="0">
              <a:buNone/>
            </a:pPr>
            <a:endParaRPr lang="fr-FR" dirty="0"/>
          </a:p>
          <a:p>
            <a:r>
              <a:rPr lang="fr-FR" dirty="0"/>
              <a:t>Le marché est donc, </a:t>
            </a:r>
            <a:r>
              <a:rPr lang="fr-FR" i="1" dirty="0"/>
              <a:t>a priori</a:t>
            </a:r>
            <a:r>
              <a:rPr lang="fr-FR" dirty="0"/>
              <a:t>, « encastré » dans le monde social (K. Polanyi, 1944)</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1307251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6ACC3B-DF2C-CDE7-E472-11954EBF791B}"/>
              </a:ext>
            </a:extLst>
          </p:cNvPr>
          <p:cNvSpPr>
            <a:spLocks noGrp="1"/>
          </p:cNvSpPr>
          <p:nvPr>
            <p:ph type="title"/>
          </p:nvPr>
        </p:nvSpPr>
        <p:spPr/>
        <p:txBody>
          <a:bodyPr/>
          <a:lstStyle/>
          <a:p>
            <a:r>
              <a:rPr lang="fr-FR" dirty="0"/>
              <a:t>La notion de « marché » chez A. Smith </a:t>
            </a:r>
          </a:p>
        </p:txBody>
      </p:sp>
      <p:sp>
        <p:nvSpPr>
          <p:cNvPr id="3" name="Espace réservé du contenu 2">
            <a:extLst>
              <a:ext uri="{FF2B5EF4-FFF2-40B4-BE49-F238E27FC236}">
                <a16:creationId xmlns:a16="http://schemas.microsoft.com/office/drawing/2014/main" id="{A27E718E-3DCD-4C22-4719-D2CBCFD89806}"/>
              </a:ext>
            </a:extLst>
          </p:cNvPr>
          <p:cNvSpPr>
            <a:spLocks noGrp="1"/>
          </p:cNvSpPr>
          <p:nvPr>
            <p:ph idx="1"/>
          </p:nvPr>
        </p:nvSpPr>
        <p:spPr>
          <a:xfrm>
            <a:off x="1090708" y="3429000"/>
            <a:ext cx="8825659" cy="3416300"/>
          </a:xfrm>
        </p:spPr>
        <p:txBody>
          <a:bodyPr/>
          <a:lstStyle/>
          <a:p>
            <a:r>
              <a:rPr lang="fr-FR" dirty="0"/>
              <a:t>Le marché, comme extension de l’espace des échanges </a:t>
            </a:r>
          </a:p>
          <a:p>
            <a:pPr marL="0" indent="0">
              <a:buNone/>
            </a:pPr>
            <a:endParaRPr lang="fr-FR" dirty="0"/>
          </a:p>
          <a:p>
            <a:r>
              <a:rPr lang="fr-FR" dirty="0"/>
              <a:t>Le marché est au cœur de la division du travail et donc de l’enrichissement des nations </a:t>
            </a:r>
          </a:p>
        </p:txBody>
      </p:sp>
      <p:pic>
        <p:nvPicPr>
          <p:cNvPr id="5" name="Image 4">
            <a:extLst>
              <a:ext uri="{FF2B5EF4-FFF2-40B4-BE49-F238E27FC236}">
                <a16:creationId xmlns:a16="http://schemas.microsoft.com/office/drawing/2014/main" id="{D968429D-2F75-D9FA-4DA4-CCEE60E656D8}"/>
              </a:ext>
            </a:extLst>
          </p:cNvPr>
          <p:cNvPicPr>
            <a:picLocks noChangeAspect="1"/>
          </p:cNvPicPr>
          <p:nvPr/>
        </p:nvPicPr>
        <p:blipFill>
          <a:blip r:embed="rId2"/>
          <a:stretch>
            <a:fillRect/>
          </a:stretch>
        </p:blipFill>
        <p:spPr>
          <a:xfrm>
            <a:off x="8533329" y="2261694"/>
            <a:ext cx="2766075" cy="4165776"/>
          </a:xfrm>
          <a:prstGeom prst="rect">
            <a:avLst/>
          </a:prstGeom>
        </p:spPr>
      </p:pic>
      <p:sp>
        <p:nvSpPr>
          <p:cNvPr id="6" name="ZoneTexte 5">
            <a:extLst>
              <a:ext uri="{FF2B5EF4-FFF2-40B4-BE49-F238E27FC236}">
                <a16:creationId xmlns:a16="http://schemas.microsoft.com/office/drawing/2014/main" id="{88B83473-D13A-C02F-2FE4-8E48EA5FA053}"/>
              </a:ext>
            </a:extLst>
          </p:cNvPr>
          <p:cNvSpPr txBox="1"/>
          <p:nvPr/>
        </p:nvSpPr>
        <p:spPr>
          <a:xfrm>
            <a:off x="9312338" y="6427470"/>
            <a:ext cx="1351652" cy="369332"/>
          </a:xfrm>
          <a:prstGeom prst="rect">
            <a:avLst/>
          </a:prstGeom>
          <a:noFill/>
        </p:spPr>
        <p:txBody>
          <a:bodyPr wrap="none" rtlCol="0">
            <a:spAutoFit/>
          </a:bodyPr>
          <a:lstStyle/>
          <a:p>
            <a:r>
              <a:rPr lang="fr-FR" dirty="0"/>
              <a:t>1723 -1790</a:t>
            </a:r>
          </a:p>
        </p:txBody>
      </p:sp>
    </p:spTree>
    <p:extLst>
      <p:ext uri="{BB962C8B-B14F-4D97-AF65-F5344CB8AC3E}">
        <p14:creationId xmlns:p14="http://schemas.microsoft.com/office/powerpoint/2010/main" val="3450605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BFA286-4011-C9C7-D600-D1FE767A44F9}"/>
              </a:ext>
            </a:extLst>
          </p:cNvPr>
          <p:cNvSpPr>
            <a:spLocks noGrp="1"/>
          </p:cNvSpPr>
          <p:nvPr>
            <p:ph type="title"/>
          </p:nvPr>
        </p:nvSpPr>
        <p:spPr/>
        <p:txBody>
          <a:bodyPr/>
          <a:lstStyle/>
          <a:p>
            <a:r>
              <a:rPr lang="fr-FR" dirty="0"/>
              <a:t>Le marché chez Léon Walras </a:t>
            </a:r>
          </a:p>
        </p:txBody>
      </p:sp>
      <p:sp>
        <p:nvSpPr>
          <p:cNvPr id="3" name="Espace réservé du contenu 2">
            <a:extLst>
              <a:ext uri="{FF2B5EF4-FFF2-40B4-BE49-F238E27FC236}">
                <a16:creationId xmlns:a16="http://schemas.microsoft.com/office/drawing/2014/main" id="{A4B63902-94E2-24E9-683D-7D1E0DFA23D5}"/>
              </a:ext>
            </a:extLst>
          </p:cNvPr>
          <p:cNvSpPr>
            <a:spLocks noGrp="1"/>
          </p:cNvSpPr>
          <p:nvPr>
            <p:ph idx="1"/>
          </p:nvPr>
        </p:nvSpPr>
        <p:spPr>
          <a:xfrm>
            <a:off x="3366341" y="3429000"/>
            <a:ext cx="8825659" cy="3416300"/>
          </a:xfrm>
        </p:spPr>
        <p:txBody>
          <a:bodyPr/>
          <a:lstStyle/>
          <a:p>
            <a:r>
              <a:rPr lang="fr-FR" sz="1800" b="1" dirty="0">
                <a:effectLst/>
                <a:latin typeface="Calibri" panose="020F0502020204030204" pitchFamily="34" charset="0"/>
                <a:ea typeface="Calibri" panose="020F0502020204030204" pitchFamily="34" charset="0"/>
                <a:cs typeface="Times New Roman" panose="02020603050405020304" pitchFamily="18" charset="0"/>
              </a:rPr>
              <a:t>Le marché comme espace de rencontre entre des besoins et des ressources de tous types </a:t>
            </a:r>
          </a:p>
          <a:p>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effectLst/>
                <a:latin typeface="Calibri" panose="020F0502020204030204" pitchFamily="34" charset="0"/>
                <a:ea typeface="Calibri" panose="020F0502020204030204" pitchFamily="34" charset="0"/>
                <a:cs typeface="Times New Roman" panose="02020603050405020304" pitchFamily="18" charset="0"/>
              </a:rPr>
              <a:t>« Toutes choses valables et échangeables s’appellent aussi marchandises » et le marché est simplement « le lieu où s’échangent les marchandises » (1874)</a:t>
            </a:r>
            <a:r>
              <a:rPr lang="fr-FR" dirty="0">
                <a:effectLst/>
              </a:rPr>
              <a:t> </a:t>
            </a:r>
            <a:endParaRPr lang="fr-FR" dirty="0"/>
          </a:p>
        </p:txBody>
      </p:sp>
      <p:pic>
        <p:nvPicPr>
          <p:cNvPr id="5" name="Image 4">
            <a:extLst>
              <a:ext uri="{FF2B5EF4-FFF2-40B4-BE49-F238E27FC236}">
                <a16:creationId xmlns:a16="http://schemas.microsoft.com/office/drawing/2014/main" id="{F5B2DAF4-6461-1A0A-7F9D-71B00315A380}"/>
              </a:ext>
            </a:extLst>
          </p:cNvPr>
          <p:cNvPicPr>
            <a:picLocks noChangeAspect="1"/>
          </p:cNvPicPr>
          <p:nvPr/>
        </p:nvPicPr>
        <p:blipFill>
          <a:blip r:embed="rId2"/>
          <a:stretch>
            <a:fillRect/>
          </a:stretch>
        </p:blipFill>
        <p:spPr>
          <a:xfrm>
            <a:off x="525780" y="2299970"/>
            <a:ext cx="2705100" cy="3721100"/>
          </a:xfrm>
          <a:prstGeom prst="rect">
            <a:avLst/>
          </a:prstGeom>
        </p:spPr>
      </p:pic>
      <p:sp>
        <p:nvSpPr>
          <p:cNvPr id="6" name="ZoneTexte 5">
            <a:extLst>
              <a:ext uri="{FF2B5EF4-FFF2-40B4-BE49-F238E27FC236}">
                <a16:creationId xmlns:a16="http://schemas.microsoft.com/office/drawing/2014/main" id="{4BF67CE3-D7C8-7747-1C76-1AF7A416F551}"/>
              </a:ext>
            </a:extLst>
          </p:cNvPr>
          <p:cNvSpPr txBox="1"/>
          <p:nvPr/>
        </p:nvSpPr>
        <p:spPr>
          <a:xfrm>
            <a:off x="1234564" y="6021070"/>
            <a:ext cx="1287532" cy="369332"/>
          </a:xfrm>
          <a:prstGeom prst="rect">
            <a:avLst/>
          </a:prstGeom>
          <a:noFill/>
        </p:spPr>
        <p:txBody>
          <a:bodyPr wrap="none" rtlCol="0">
            <a:spAutoFit/>
          </a:bodyPr>
          <a:lstStyle/>
          <a:p>
            <a:r>
              <a:rPr lang="fr-FR" dirty="0"/>
              <a:t>1834-1910</a:t>
            </a:r>
          </a:p>
        </p:txBody>
      </p:sp>
    </p:spTree>
    <p:extLst>
      <p:ext uri="{BB962C8B-B14F-4D97-AF65-F5344CB8AC3E}">
        <p14:creationId xmlns:p14="http://schemas.microsoft.com/office/powerpoint/2010/main" val="1853086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ABAE7C-492E-69BC-6CF2-ABA714DE21FA}"/>
              </a:ext>
            </a:extLst>
          </p:cNvPr>
          <p:cNvSpPr>
            <a:spLocks noGrp="1"/>
          </p:cNvSpPr>
          <p:nvPr>
            <p:ph type="title"/>
          </p:nvPr>
        </p:nvSpPr>
        <p:spPr/>
        <p:txBody>
          <a:bodyPr/>
          <a:lstStyle/>
          <a:p>
            <a:r>
              <a:rPr lang="fr-FR" dirty="0"/>
              <a:t>Le marché chez A. Marshall  </a:t>
            </a:r>
          </a:p>
        </p:txBody>
      </p:sp>
      <p:sp>
        <p:nvSpPr>
          <p:cNvPr id="3" name="Espace réservé du contenu 2">
            <a:extLst>
              <a:ext uri="{FF2B5EF4-FFF2-40B4-BE49-F238E27FC236}">
                <a16:creationId xmlns:a16="http://schemas.microsoft.com/office/drawing/2014/main" id="{E1B90CF3-A7C3-4153-93AF-448163AEBF81}"/>
              </a:ext>
            </a:extLst>
          </p:cNvPr>
          <p:cNvSpPr>
            <a:spLocks noGrp="1"/>
          </p:cNvSpPr>
          <p:nvPr>
            <p:ph idx="1"/>
          </p:nvPr>
        </p:nvSpPr>
        <p:spPr>
          <a:xfrm>
            <a:off x="480585" y="2694940"/>
            <a:ext cx="7806166" cy="3488690"/>
          </a:xfrm>
        </p:spPr>
        <p:txBody>
          <a:bodyPr/>
          <a:lstStyle/>
          <a:p>
            <a:r>
              <a:rPr lang="fr-FR" dirty="0"/>
              <a:t>Un espace de vérité des prix </a:t>
            </a:r>
          </a:p>
          <a:p>
            <a:endParaRPr lang="fr-FR" dirty="0"/>
          </a:p>
          <a:p>
            <a:pPr algn="just"/>
            <a:r>
              <a:rPr lang="fr-FR" sz="1800" dirty="0">
                <a:effectLst/>
                <a:latin typeface="Century Gothic" panose="020B0502020202020204" pitchFamily="34" charset="0"/>
                <a:ea typeface="Calibri" panose="020F0502020204030204" pitchFamily="34" charset="0"/>
                <a:cs typeface="Times New Roman" panose="02020603050405020304" pitchFamily="18" charset="0"/>
              </a:rPr>
              <a:t>« </a:t>
            </a:r>
            <a:r>
              <a:rPr lang="fr-FR" sz="1800" i="1" dirty="0">
                <a:effectLst/>
                <a:latin typeface="Century Gothic" panose="020B0502020202020204" pitchFamily="34" charset="0"/>
                <a:ea typeface="Calibri" panose="020F0502020204030204" pitchFamily="34" charset="0"/>
                <a:cs typeface="Times New Roman" panose="02020603050405020304" pitchFamily="18" charset="0"/>
              </a:rPr>
              <a:t>On sait que les économistes entendent par « marché », non pas un lieu déterminé où se consomment les achats et les ventes, mais tout un territoire dont les parties sont unies par des rapports de libre commerce, en sorte que les prix s’y nivellent avec facilité et promptitude. (…) Ainsi, plus un marché approche de la perfection et plus forte est la tendance à payer les mêmes prix pour les mêmes marchandises en même temps sur tous les points du marché</a:t>
            </a:r>
            <a:r>
              <a:rPr lang="fr-FR" sz="1800" dirty="0">
                <a:effectLst/>
                <a:latin typeface="Century Gothic" panose="020B0502020202020204" pitchFamily="34" charset="0"/>
                <a:ea typeface="Calibri" panose="020F0502020204030204" pitchFamily="34" charset="0"/>
                <a:cs typeface="Times New Roman" panose="02020603050405020304" pitchFamily="18" charset="0"/>
              </a:rPr>
              <a:t> » (A. Marshall, </a:t>
            </a:r>
            <a:r>
              <a:rPr lang="fr-FR" sz="1800" i="1" dirty="0">
                <a:effectLst/>
                <a:latin typeface="Century Gothic" panose="020B0502020202020204" pitchFamily="34" charset="0"/>
                <a:ea typeface="Calibri" panose="020F0502020204030204" pitchFamily="34" charset="0"/>
                <a:cs typeface="Times New Roman" panose="02020603050405020304" pitchFamily="18" charset="0"/>
              </a:rPr>
              <a:t>Principles of </a:t>
            </a:r>
            <a:r>
              <a:rPr lang="fr-FR" sz="1800" i="1" dirty="0" err="1">
                <a:effectLst/>
                <a:latin typeface="Century Gothic" panose="020B0502020202020204" pitchFamily="34" charset="0"/>
                <a:ea typeface="Calibri" panose="020F0502020204030204" pitchFamily="34" charset="0"/>
                <a:cs typeface="Times New Roman" panose="02020603050405020304" pitchFamily="18" charset="0"/>
              </a:rPr>
              <a:t>economics</a:t>
            </a:r>
            <a:r>
              <a:rPr lang="fr-FR" sz="1800" dirty="0">
                <a:effectLst/>
                <a:latin typeface="Century Gothic" panose="020B0502020202020204" pitchFamily="34" charset="0"/>
                <a:ea typeface="Calibri" panose="020F0502020204030204" pitchFamily="34" charset="0"/>
                <a:cs typeface="Times New Roman" panose="02020603050405020304" pitchFamily="18" charset="0"/>
              </a:rPr>
              <a:t>, 1920).</a:t>
            </a:r>
            <a:r>
              <a:rPr lang="fr-FR" dirty="0">
                <a:effectLst/>
                <a:latin typeface="Century Gothic" panose="020B0502020202020204" pitchFamily="34" charset="0"/>
              </a:rPr>
              <a:t> </a:t>
            </a:r>
            <a:endParaRPr lang="fr-FR" dirty="0">
              <a:latin typeface="Century Gothic" panose="020B0502020202020204" pitchFamily="34" charset="0"/>
            </a:endParaRPr>
          </a:p>
        </p:txBody>
      </p:sp>
      <p:pic>
        <p:nvPicPr>
          <p:cNvPr id="5" name="Image 4">
            <a:extLst>
              <a:ext uri="{FF2B5EF4-FFF2-40B4-BE49-F238E27FC236}">
                <a16:creationId xmlns:a16="http://schemas.microsoft.com/office/drawing/2014/main" id="{8892CD81-CAEC-C4A0-0058-4B641570327C}"/>
              </a:ext>
            </a:extLst>
          </p:cNvPr>
          <p:cNvPicPr>
            <a:picLocks noChangeAspect="1"/>
          </p:cNvPicPr>
          <p:nvPr/>
        </p:nvPicPr>
        <p:blipFill>
          <a:blip r:embed="rId2"/>
          <a:stretch>
            <a:fillRect/>
          </a:stretch>
        </p:blipFill>
        <p:spPr>
          <a:xfrm>
            <a:off x="8845550" y="2324868"/>
            <a:ext cx="2664460" cy="3716521"/>
          </a:xfrm>
          <a:prstGeom prst="rect">
            <a:avLst/>
          </a:prstGeom>
        </p:spPr>
      </p:pic>
      <p:sp>
        <p:nvSpPr>
          <p:cNvPr id="6" name="ZoneTexte 5">
            <a:extLst>
              <a:ext uri="{FF2B5EF4-FFF2-40B4-BE49-F238E27FC236}">
                <a16:creationId xmlns:a16="http://schemas.microsoft.com/office/drawing/2014/main" id="{7D88500F-E143-9C7A-CAF6-FF16A6940CCF}"/>
              </a:ext>
            </a:extLst>
          </p:cNvPr>
          <p:cNvSpPr txBox="1"/>
          <p:nvPr/>
        </p:nvSpPr>
        <p:spPr>
          <a:xfrm>
            <a:off x="9704070" y="6051894"/>
            <a:ext cx="1287532" cy="369332"/>
          </a:xfrm>
          <a:prstGeom prst="rect">
            <a:avLst/>
          </a:prstGeom>
          <a:noFill/>
        </p:spPr>
        <p:txBody>
          <a:bodyPr wrap="none" rtlCol="0">
            <a:spAutoFit/>
          </a:bodyPr>
          <a:lstStyle/>
          <a:p>
            <a:r>
              <a:rPr lang="fr-FR" dirty="0"/>
              <a:t>1842-1924</a:t>
            </a:r>
          </a:p>
        </p:txBody>
      </p:sp>
    </p:spTree>
    <p:extLst>
      <p:ext uri="{BB962C8B-B14F-4D97-AF65-F5344CB8AC3E}">
        <p14:creationId xmlns:p14="http://schemas.microsoft.com/office/powerpoint/2010/main" val="1623117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C9CC2E-AC96-80E5-46D4-6378AD83B1E9}"/>
              </a:ext>
            </a:extLst>
          </p:cNvPr>
          <p:cNvSpPr>
            <a:spLocks noGrp="1"/>
          </p:cNvSpPr>
          <p:nvPr>
            <p:ph type="title"/>
          </p:nvPr>
        </p:nvSpPr>
        <p:spPr/>
        <p:txBody>
          <a:bodyPr/>
          <a:lstStyle/>
          <a:p>
            <a:r>
              <a:rPr lang="fr-FR" dirty="0"/>
              <a:t>Le marché chez V. Pareto </a:t>
            </a:r>
          </a:p>
        </p:txBody>
      </p:sp>
      <p:pic>
        <p:nvPicPr>
          <p:cNvPr id="5" name="Espace réservé du contenu 4">
            <a:extLst>
              <a:ext uri="{FF2B5EF4-FFF2-40B4-BE49-F238E27FC236}">
                <a16:creationId xmlns:a16="http://schemas.microsoft.com/office/drawing/2014/main" id="{1A2FB083-D499-8DCE-B8CC-8220C54572B3}"/>
              </a:ext>
            </a:extLst>
          </p:cNvPr>
          <p:cNvPicPr>
            <a:picLocks noGrp="1" noChangeAspect="1"/>
          </p:cNvPicPr>
          <p:nvPr>
            <p:ph idx="1"/>
          </p:nvPr>
        </p:nvPicPr>
        <p:blipFill>
          <a:blip r:embed="rId2"/>
          <a:stretch>
            <a:fillRect/>
          </a:stretch>
        </p:blipFill>
        <p:spPr>
          <a:xfrm>
            <a:off x="1154954" y="2446019"/>
            <a:ext cx="2685526" cy="3481237"/>
          </a:xfrm>
        </p:spPr>
      </p:pic>
      <p:sp>
        <p:nvSpPr>
          <p:cNvPr id="7" name="Espace réservé du contenu 2">
            <a:extLst>
              <a:ext uri="{FF2B5EF4-FFF2-40B4-BE49-F238E27FC236}">
                <a16:creationId xmlns:a16="http://schemas.microsoft.com/office/drawing/2014/main" id="{CF29A500-888C-979C-C114-031596C5C53B}"/>
              </a:ext>
            </a:extLst>
          </p:cNvPr>
          <p:cNvSpPr txBox="1">
            <a:spLocks/>
          </p:cNvSpPr>
          <p:nvPr/>
        </p:nvSpPr>
        <p:spPr>
          <a:xfrm>
            <a:off x="3840480" y="3177540"/>
            <a:ext cx="7806166" cy="29489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fr-FR" dirty="0"/>
              <a:t>Un mode optimal d’allocation des ressources </a:t>
            </a:r>
          </a:p>
          <a:p>
            <a:endParaRPr lang="fr-FR" dirty="0"/>
          </a:p>
          <a:p>
            <a:r>
              <a:rPr lang="fr-FR" dirty="0"/>
              <a:t>Un cadre normatif, qui fixe un horizon à atteindre pour obtenir le plus haut niveau de bien-être dans une société donnée.  </a:t>
            </a:r>
          </a:p>
          <a:p>
            <a:endParaRPr lang="fr-FR" dirty="0"/>
          </a:p>
        </p:txBody>
      </p:sp>
      <p:sp>
        <p:nvSpPr>
          <p:cNvPr id="8" name="ZoneTexte 7">
            <a:extLst>
              <a:ext uri="{FF2B5EF4-FFF2-40B4-BE49-F238E27FC236}">
                <a16:creationId xmlns:a16="http://schemas.microsoft.com/office/drawing/2014/main" id="{5500C066-BEB8-BAB3-50E9-44CD4812EEC6}"/>
              </a:ext>
            </a:extLst>
          </p:cNvPr>
          <p:cNvSpPr txBox="1"/>
          <p:nvPr/>
        </p:nvSpPr>
        <p:spPr>
          <a:xfrm>
            <a:off x="1838717" y="5941814"/>
            <a:ext cx="1287532" cy="369332"/>
          </a:xfrm>
          <a:prstGeom prst="rect">
            <a:avLst/>
          </a:prstGeom>
          <a:noFill/>
        </p:spPr>
        <p:txBody>
          <a:bodyPr wrap="none" rtlCol="0">
            <a:spAutoFit/>
          </a:bodyPr>
          <a:lstStyle/>
          <a:p>
            <a:r>
              <a:rPr lang="fr-FR" dirty="0"/>
              <a:t>1848-1923</a:t>
            </a:r>
          </a:p>
        </p:txBody>
      </p:sp>
    </p:spTree>
    <p:extLst>
      <p:ext uri="{BB962C8B-B14F-4D97-AF65-F5344CB8AC3E}">
        <p14:creationId xmlns:p14="http://schemas.microsoft.com/office/powerpoint/2010/main" val="2408467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022B26-CAF4-9ACD-8FC0-939B495B2864}"/>
              </a:ext>
            </a:extLst>
          </p:cNvPr>
          <p:cNvSpPr>
            <a:spLocks noGrp="1"/>
          </p:cNvSpPr>
          <p:nvPr>
            <p:ph type="title"/>
          </p:nvPr>
        </p:nvSpPr>
        <p:spPr/>
        <p:txBody>
          <a:bodyPr/>
          <a:lstStyle/>
          <a:p>
            <a:r>
              <a:rPr lang="fr-FR" dirty="0"/>
              <a:t>Un glissement sémantique progressif </a:t>
            </a:r>
          </a:p>
        </p:txBody>
      </p:sp>
      <p:sp>
        <p:nvSpPr>
          <p:cNvPr id="3" name="Espace réservé du contenu 2">
            <a:extLst>
              <a:ext uri="{FF2B5EF4-FFF2-40B4-BE49-F238E27FC236}">
                <a16:creationId xmlns:a16="http://schemas.microsoft.com/office/drawing/2014/main" id="{A60510BD-F9EE-18E1-C93B-CD154F31A3A2}"/>
              </a:ext>
            </a:extLst>
          </p:cNvPr>
          <p:cNvSpPr>
            <a:spLocks noGrp="1"/>
          </p:cNvSpPr>
          <p:nvPr>
            <p:ph idx="1"/>
          </p:nvPr>
        </p:nvSpPr>
        <p:spPr/>
        <p:txBody>
          <a:bodyPr/>
          <a:lstStyle/>
          <a:p>
            <a:pPr marL="0" indent="0">
              <a:buNone/>
            </a:pPr>
            <a:r>
              <a:rPr lang="fr-FR" dirty="0"/>
              <a:t>Espace social </a:t>
            </a:r>
          </a:p>
        </p:txBody>
      </p:sp>
      <p:cxnSp>
        <p:nvCxnSpPr>
          <p:cNvPr id="5" name="Connecteur droit avec flèche 4">
            <a:extLst>
              <a:ext uri="{FF2B5EF4-FFF2-40B4-BE49-F238E27FC236}">
                <a16:creationId xmlns:a16="http://schemas.microsoft.com/office/drawing/2014/main" id="{3D599F28-6138-4D2F-3D4E-23B0585708B7}"/>
              </a:ext>
            </a:extLst>
          </p:cNvPr>
          <p:cNvCxnSpPr/>
          <p:nvPr/>
        </p:nvCxnSpPr>
        <p:spPr>
          <a:xfrm>
            <a:off x="2743200" y="3100685"/>
            <a:ext cx="788670" cy="480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0115CEDA-107D-82B5-14B4-2B226EEC09C5}"/>
              </a:ext>
            </a:extLst>
          </p:cNvPr>
          <p:cNvSpPr txBox="1"/>
          <p:nvPr/>
        </p:nvSpPr>
        <p:spPr>
          <a:xfrm>
            <a:off x="2840355" y="3656568"/>
            <a:ext cx="3971925" cy="646331"/>
          </a:xfrm>
          <a:prstGeom prst="rect">
            <a:avLst/>
          </a:prstGeom>
          <a:noFill/>
        </p:spPr>
        <p:txBody>
          <a:bodyPr wrap="square" rtlCol="0">
            <a:spAutoFit/>
          </a:bodyPr>
          <a:lstStyle/>
          <a:p>
            <a:r>
              <a:rPr lang="fr-FR" dirty="0"/>
              <a:t>Phénomène générateur de division du travail </a:t>
            </a:r>
          </a:p>
        </p:txBody>
      </p:sp>
      <p:sp>
        <p:nvSpPr>
          <p:cNvPr id="7" name="ZoneTexte 6">
            <a:extLst>
              <a:ext uri="{FF2B5EF4-FFF2-40B4-BE49-F238E27FC236}">
                <a16:creationId xmlns:a16="http://schemas.microsoft.com/office/drawing/2014/main" id="{A24FE957-A203-0B91-0D37-07399C371D04}"/>
              </a:ext>
            </a:extLst>
          </p:cNvPr>
          <p:cNvSpPr txBox="1"/>
          <p:nvPr/>
        </p:nvSpPr>
        <p:spPr>
          <a:xfrm>
            <a:off x="5535660" y="4727952"/>
            <a:ext cx="3971925" cy="923330"/>
          </a:xfrm>
          <a:prstGeom prst="rect">
            <a:avLst/>
          </a:prstGeom>
          <a:noFill/>
        </p:spPr>
        <p:txBody>
          <a:bodyPr wrap="square" rtlCol="0">
            <a:spAutoFit/>
          </a:bodyPr>
          <a:lstStyle/>
          <a:p>
            <a:pPr algn="ctr"/>
            <a:r>
              <a:rPr lang="fr-FR" dirty="0"/>
              <a:t>Modèle abstrait de rencontre libre entre offre et demande (approche descriptive)</a:t>
            </a:r>
          </a:p>
        </p:txBody>
      </p:sp>
      <p:sp>
        <p:nvSpPr>
          <p:cNvPr id="8" name="ZoneTexte 7">
            <a:extLst>
              <a:ext uri="{FF2B5EF4-FFF2-40B4-BE49-F238E27FC236}">
                <a16:creationId xmlns:a16="http://schemas.microsoft.com/office/drawing/2014/main" id="{B24B44E9-D9C6-A8D6-C8E3-3AD12136C4D8}"/>
              </a:ext>
            </a:extLst>
          </p:cNvPr>
          <p:cNvSpPr txBox="1"/>
          <p:nvPr/>
        </p:nvSpPr>
        <p:spPr>
          <a:xfrm>
            <a:off x="8064817" y="6019800"/>
            <a:ext cx="4233863" cy="646331"/>
          </a:xfrm>
          <a:prstGeom prst="rect">
            <a:avLst/>
          </a:prstGeom>
          <a:noFill/>
        </p:spPr>
        <p:txBody>
          <a:bodyPr wrap="square" rtlCol="0">
            <a:spAutoFit/>
          </a:bodyPr>
          <a:lstStyle/>
          <a:p>
            <a:r>
              <a:rPr lang="fr-FR" dirty="0"/>
              <a:t>Principe optimal d’allocation de ressources (approche normative)</a:t>
            </a:r>
          </a:p>
        </p:txBody>
      </p:sp>
      <p:cxnSp>
        <p:nvCxnSpPr>
          <p:cNvPr id="9" name="Connecteur droit avec flèche 8">
            <a:extLst>
              <a:ext uri="{FF2B5EF4-FFF2-40B4-BE49-F238E27FC236}">
                <a16:creationId xmlns:a16="http://schemas.microsoft.com/office/drawing/2014/main" id="{F93882CF-A466-CB8C-3882-D8421A20A899}"/>
              </a:ext>
            </a:extLst>
          </p:cNvPr>
          <p:cNvCxnSpPr/>
          <p:nvPr/>
        </p:nvCxnSpPr>
        <p:spPr>
          <a:xfrm>
            <a:off x="5173448" y="4247892"/>
            <a:ext cx="788670" cy="480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F861471B-4F6F-C70B-DF5F-2AB75700A93C}"/>
              </a:ext>
            </a:extLst>
          </p:cNvPr>
          <p:cNvPicPr>
            <a:picLocks noChangeAspect="1"/>
          </p:cNvPicPr>
          <p:nvPr/>
        </p:nvPicPr>
        <p:blipFill>
          <a:blip r:embed="rId2"/>
          <a:stretch>
            <a:fillRect/>
          </a:stretch>
        </p:blipFill>
        <p:spPr>
          <a:xfrm>
            <a:off x="4144716" y="2723569"/>
            <a:ext cx="681601" cy="1026508"/>
          </a:xfrm>
          <a:prstGeom prst="rect">
            <a:avLst/>
          </a:prstGeom>
        </p:spPr>
      </p:pic>
      <p:pic>
        <p:nvPicPr>
          <p:cNvPr id="12" name="Image 11">
            <a:extLst>
              <a:ext uri="{FF2B5EF4-FFF2-40B4-BE49-F238E27FC236}">
                <a16:creationId xmlns:a16="http://schemas.microsoft.com/office/drawing/2014/main" id="{8F5ADDD0-D681-1B6F-F0A3-F8D106D1AEA8}"/>
              </a:ext>
            </a:extLst>
          </p:cNvPr>
          <p:cNvPicPr>
            <a:picLocks noChangeAspect="1"/>
          </p:cNvPicPr>
          <p:nvPr/>
        </p:nvPicPr>
        <p:blipFill>
          <a:blip r:embed="rId3"/>
          <a:stretch>
            <a:fillRect/>
          </a:stretch>
        </p:blipFill>
        <p:spPr>
          <a:xfrm>
            <a:off x="6240364" y="3600409"/>
            <a:ext cx="788670" cy="1084884"/>
          </a:xfrm>
          <a:prstGeom prst="rect">
            <a:avLst/>
          </a:prstGeom>
        </p:spPr>
      </p:pic>
      <p:pic>
        <p:nvPicPr>
          <p:cNvPr id="13" name="Image 12">
            <a:extLst>
              <a:ext uri="{FF2B5EF4-FFF2-40B4-BE49-F238E27FC236}">
                <a16:creationId xmlns:a16="http://schemas.microsoft.com/office/drawing/2014/main" id="{E6927A36-25EC-D61F-7810-57913A2BA3E0}"/>
              </a:ext>
            </a:extLst>
          </p:cNvPr>
          <p:cNvPicPr>
            <a:picLocks noChangeAspect="1"/>
          </p:cNvPicPr>
          <p:nvPr/>
        </p:nvPicPr>
        <p:blipFill>
          <a:blip r:embed="rId4"/>
          <a:stretch>
            <a:fillRect/>
          </a:stretch>
        </p:blipFill>
        <p:spPr>
          <a:xfrm>
            <a:off x="7185764" y="3596373"/>
            <a:ext cx="788670" cy="1100076"/>
          </a:xfrm>
          <a:prstGeom prst="rect">
            <a:avLst/>
          </a:prstGeom>
        </p:spPr>
      </p:pic>
      <p:cxnSp>
        <p:nvCxnSpPr>
          <p:cNvPr id="14" name="Connecteur droit avec flèche 13">
            <a:extLst>
              <a:ext uri="{FF2B5EF4-FFF2-40B4-BE49-F238E27FC236}">
                <a16:creationId xmlns:a16="http://schemas.microsoft.com/office/drawing/2014/main" id="{B69D24A3-6941-0376-2B17-02C3E767D352}"/>
              </a:ext>
            </a:extLst>
          </p:cNvPr>
          <p:cNvCxnSpPr/>
          <p:nvPr/>
        </p:nvCxnSpPr>
        <p:spPr>
          <a:xfrm>
            <a:off x="8389372" y="5557695"/>
            <a:ext cx="788670" cy="480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Espace réservé du contenu 4">
            <a:extLst>
              <a:ext uri="{FF2B5EF4-FFF2-40B4-BE49-F238E27FC236}">
                <a16:creationId xmlns:a16="http://schemas.microsoft.com/office/drawing/2014/main" id="{5929950F-D05C-45F1-E52C-229DC19CC80E}"/>
              </a:ext>
            </a:extLst>
          </p:cNvPr>
          <p:cNvPicPr>
            <a:picLocks noChangeAspect="1"/>
          </p:cNvPicPr>
          <p:nvPr/>
        </p:nvPicPr>
        <p:blipFill>
          <a:blip r:embed="rId5"/>
          <a:stretch>
            <a:fillRect/>
          </a:stretch>
        </p:blipFill>
        <p:spPr>
          <a:xfrm>
            <a:off x="9681927" y="4997448"/>
            <a:ext cx="788671" cy="1022351"/>
          </a:xfrm>
          <a:prstGeom prst="rect">
            <a:avLst/>
          </a:prstGeom>
        </p:spPr>
      </p:pic>
    </p:spTree>
    <p:extLst>
      <p:ext uri="{BB962C8B-B14F-4D97-AF65-F5344CB8AC3E}">
        <p14:creationId xmlns:p14="http://schemas.microsoft.com/office/powerpoint/2010/main" val="1683482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10B04-4BD8-EDA3-083E-9AE26C5887BA}"/>
              </a:ext>
            </a:extLst>
          </p:cNvPr>
          <p:cNvSpPr>
            <a:spLocks noGrp="1"/>
          </p:cNvSpPr>
          <p:nvPr>
            <p:ph type="title"/>
          </p:nvPr>
        </p:nvSpPr>
        <p:spPr/>
        <p:txBody>
          <a:bodyPr/>
          <a:lstStyle/>
          <a:p>
            <a:r>
              <a:rPr lang="fr-FR" sz="2800" b="1" kern="100" dirty="0">
                <a:effectLst/>
                <a:latin typeface="Century Gothic" panose="020B0502020202020204" pitchFamily="34" charset="0"/>
                <a:ea typeface="Calibri" panose="020F0502020204030204" pitchFamily="34" charset="0"/>
                <a:cs typeface="Times New Roman" panose="02020603050405020304" pitchFamily="18" charset="0"/>
              </a:rPr>
              <a:t>I. L’équilibre général en concurrence parfaite </a:t>
            </a:r>
            <a:endParaRPr lang="fr-FR" sz="4800" dirty="0">
              <a:latin typeface="Century Gothic" panose="020B0502020202020204" pitchFamily="34" charset="0"/>
            </a:endParaRPr>
          </a:p>
        </p:txBody>
      </p:sp>
      <p:sp>
        <p:nvSpPr>
          <p:cNvPr id="3" name="Espace réservé du contenu 2">
            <a:extLst>
              <a:ext uri="{FF2B5EF4-FFF2-40B4-BE49-F238E27FC236}">
                <a16:creationId xmlns:a16="http://schemas.microsoft.com/office/drawing/2014/main" id="{3E717731-2B86-4858-0152-3A08504825CB}"/>
              </a:ext>
            </a:extLst>
          </p:cNvPr>
          <p:cNvSpPr>
            <a:spLocks noGrp="1"/>
          </p:cNvSpPr>
          <p:nvPr>
            <p:ph idx="1"/>
          </p:nvPr>
        </p:nvSpPr>
        <p:spPr/>
        <p:txBody>
          <a:bodyPr/>
          <a:lstStyle/>
          <a:p>
            <a:pPr marL="0" indent="0">
              <a:buNone/>
            </a:pPr>
            <a:endParaRPr lang="fr-FR" dirty="0"/>
          </a:p>
          <a:p>
            <a:pPr marL="0" indent="0">
              <a:buNone/>
            </a:pPr>
            <a:r>
              <a:rPr lang="fr-FR" dirty="0"/>
              <a:t>Un présupposé des analyses standards du marché :  les individus cherchent à améliorer leur situation uniquement par des échanges libres et volontaires. </a:t>
            </a:r>
          </a:p>
          <a:p>
            <a:r>
              <a:rPr lang="fr-FR" dirty="0"/>
              <a:t>« Volontaires » : Qui ne dépendent d’aucun lien social singulier</a:t>
            </a:r>
          </a:p>
          <a:p>
            <a:r>
              <a:rPr lang="fr-FR" dirty="0"/>
              <a:t>« Libres » : qui ne dépendent que des préférences individuelles exogènes.</a:t>
            </a:r>
          </a:p>
          <a:p>
            <a:pPr marL="0" indent="0">
              <a:buNone/>
            </a:pPr>
            <a:endParaRPr lang="fr-FR" dirty="0"/>
          </a:p>
          <a:p>
            <a:pPr marL="0" indent="0">
              <a:buNone/>
            </a:pPr>
            <a:r>
              <a:rPr lang="fr-FR" dirty="0"/>
              <a:t>Sous cette première hypothèse forte, les Néoclassiques vont construire un édifice théorique qui posera les bases de la science économique moderne. </a:t>
            </a:r>
          </a:p>
        </p:txBody>
      </p:sp>
    </p:spTree>
    <p:extLst>
      <p:ext uri="{BB962C8B-B14F-4D97-AF65-F5344CB8AC3E}">
        <p14:creationId xmlns:p14="http://schemas.microsoft.com/office/powerpoint/2010/main" val="35329079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Salle d’ions</Template>
  <TotalTime>40</TotalTime>
  <Words>468</Words>
  <Application>Microsoft Macintosh PowerPoint</Application>
  <PresentationFormat>Grand écran</PresentationFormat>
  <Paragraphs>47</Paragraphs>
  <Slides>10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Calibri</vt:lpstr>
      <vt:lpstr>Century Gothic</vt:lpstr>
      <vt:lpstr>Wingdings 3</vt:lpstr>
      <vt:lpstr>Salle d’ions</vt:lpstr>
      <vt:lpstr> Le marché en concurrence parfaite et l’allocation optimale des ressources </vt:lpstr>
      <vt:lpstr> Introduction  </vt:lpstr>
      <vt:lpstr>La notion de « marché »</vt:lpstr>
      <vt:lpstr>La notion de « marché » chez A. Smith </vt:lpstr>
      <vt:lpstr>Le marché chez Léon Walras </vt:lpstr>
      <vt:lpstr>Le marché chez A. Marshall  </vt:lpstr>
      <vt:lpstr>Le marché chez V. Pareto </vt:lpstr>
      <vt:lpstr>Un glissement sémantique progressif </vt:lpstr>
      <vt:lpstr>I. L’équilibre général en concurrence parfaite </vt:lpstr>
      <vt:lpstr>A. L’équilibre général comme résultat spontané d’une multitude d’échanges volontaires.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 marché en concurrence parfaite et l’allocation optimale des ressources </dc:title>
  <dc:creator>Emmanuel Zemmour</dc:creator>
  <cp:lastModifiedBy>Emmanuel Zemmour</cp:lastModifiedBy>
  <cp:revision>2</cp:revision>
  <dcterms:created xsi:type="dcterms:W3CDTF">2025-12-23T15:57:48Z</dcterms:created>
  <dcterms:modified xsi:type="dcterms:W3CDTF">2026-01-05T07:57:42Z</dcterms:modified>
</cp:coreProperties>
</file>