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24"/>
  </p:normalViewPr>
  <p:slideViewPr>
    <p:cSldViewPr snapToGrid="0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E8DCF-BCE7-2EE9-365D-F097E3865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219482"/>
            <a:ext cx="6815669" cy="980921"/>
          </a:xfrm>
        </p:spPr>
        <p:txBody>
          <a:bodyPr/>
          <a:lstStyle/>
          <a:p>
            <a:br>
              <a:rPr lang="fr-FR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’année d’Hypokhâgne BL </a:t>
            </a:r>
            <a:b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sciences économiques et sociales</a:t>
            </a:r>
            <a:endParaRPr lang="fr-FR" sz="8000" dirty="0">
              <a:latin typeface="Garamond" panose="02020404030301010803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EC0342-2984-9F4A-D870-B13966809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fr-FR" dirty="0"/>
          </a:p>
          <a:p>
            <a:pPr algn="r"/>
            <a:r>
              <a:rPr lang="fr-FR" dirty="0"/>
              <a:t>Lycée Albert Châtelet </a:t>
            </a:r>
          </a:p>
          <a:p>
            <a:pPr algn="r"/>
            <a:r>
              <a:rPr lang="fr-FR" dirty="0"/>
              <a:t>2023 - 2024</a:t>
            </a:r>
          </a:p>
        </p:txBody>
      </p:sp>
    </p:spTree>
    <p:extLst>
      <p:ext uri="{BB962C8B-B14F-4D97-AF65-F5344CB8AC3E}">
        <p14:creationId xmlns:p14="http://schemas.microsoft.com/office/powerpoint/2010/main" val="204986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1D243-B613-1A52-94DF-BF08B1AD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DE L’ANNÉE HYPOKHÂGNE BL </a:t>
            </a:r>
            <a:b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LYCÉE ALBERT CHÂTELET - 2023 / 2024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F95CC-DB99-441C-0C9A-CAF103F15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2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Chapitre II – Introduction à la microéconomie (2)</a:t>
            </a:r>
            <a:endParaRPr lang="fr-FR" sz="2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2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2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choix du producteur</a:t>
            </a:r>
            <a:endParaRPr lang="fr-FR" sz="26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Chapitre III – Histoire de la pensée sociologique </a:t>
            </a:r>
            <a:endParaRPr lang="fr-FR" sz="2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9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travaux fondateurs / Individus et société </a:t>
            </a:r>
            <a:endParaRPr lang="fr-FR" sz="19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2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VACANCES DE FIN D’ANNÉE</a:t>
            </a:r>
            <a:endParaRPr lang="fr-FR" sz="3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E83131-0E28-6BAB-2C2A-825383252EC9}"/>
              </a:ext>
            </a:extLst>
          </p:cNvPr>
          <p:cNvSpPr txBox="1"/>
          <p:nvPr/>
        </p:nvSpPr>
        <p:spPr>
          <a:xfrm>
            <a:off x="9108815" y="3429000"/>
            <a:ext cx="1683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Dissertation </a:t>
            </a:r>
          </a:p>
          <a:p>
            <a:pPr algn="ctr"/>
            <a:r>
              <a:rPr lang="fr-FR" dirty="0"/>
              <a:t>30/11/2023</a:t>
            </a:r>
          </a:p>
          <a:p>
            <a:pPr algn="ctr"/>
            <a:r>
              <a:rPr lang="fr-FR" dirty="0"/>
              <a:t>(4 heures) </a:t>
            </a:r>
          </a:p>
        </p:txBody>
      </p:sp>
    </p:spTree>
    <p:extLst>
      <p:ext uri="{BB962C8B-B14F-4D97-AF65-F5344CB8AC3E}">
        <p14:creationId xmlns:p14="http://schemas.microsoft.com/office/powerpoint/2010/main" val="262473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1D243-B613-1A52-94DF-BF08B1AD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DE L’ANNÉE HYPOKHÂGNE BL </a:t>
            </a:r>
            <a:b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LYCÉE ALBERT CHÂTELET - 2023 / 2024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F95CC-DB99-441C-0C9A-CAF103F15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Chapitre 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Le marché et les mécanismes de la concurrence</a:t>
            </a:r>
            <a:endParaRPr lang="fr-FR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Concurrence parfaite, l’optimum de Pareto </a:t>
            </a:r>
          </a:p>
          <a:p>
            <a:pPr marL="0" indent="0">
              <a:buNone/>
            </a:pP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Chapitre V – La socialisation</a:t>
            </a:r>
            <a:endParaRPr lang="fr-FR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construction sociale des individus, instances de socialisation </a:t>
            </a:r>
            <a:endParaRPr lang="fr-FR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2800" b="1" i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VACANCES D’HIVER </a:t>
            </a:r>
          </a:p>
          <a:p>
            <a:pPr marL="0" indent="0" algn="ctr">
              <a:buNone/>
            </a:pPr>
            <a:endParaRPr lang="fr-F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01D0E0-E267-A75B-A22B-6FE1FA83DEA7}"/>
              </a:ext>
            </a:extLst>
          </p:cNvPr>
          <p:cNvSpPr txBox="1"/>
          <p:nvPr/>
        </p:nvSpPr>
        <p:spPr>
          <a:xfrm>
            <a:off x="8241438" y="3535998"/>
            <a:ext cx="265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Dissertation </a:t>
            </a:r>
          </a:p>
          <a:p>
            <a:pPr algn="ctr"/>
            <a:r>
              <a:rPr lang="fr-FR" dirty="0"/>
              <a:t>01/02/2023</a:t>
            </a:r>
          </a:p>
          <a:p>
            <a:pPr algn="ctr"/>
            <a:r>
              <a:rPr lang="fr-FR" dirty="0"/>
              <a:t>(6 heures)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33C485-AD52-1D56-0C5C-06EBE2764125}"/>
              </a:ext>
            </a:extLst>
          </p:cNvPr>
          <p:cNvSpPr txBox="1"/>
          <p:nvPr/>
        </p:nvSpPr>
        <p:spPr>
          <a:xfrm>
            <a:off x="8761744" y="4515064"/>
            <a:ext cx="1614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Concours Blanc</a:t>
            </a:r>
          </a:p>
          <a:p>
            <a:pPr algn="ctr"/>
            <a:r>
              <a:rPr lang="fr-FR" dirty="0"/>
              <a:t>15/02/2023</a:t>
            </a:r>
          </a:p>
          <a:p>
            <a:pPr algn="ctr"/>
            <a:r>
              <a:rPr lang="fr-FR" dirty="0"/>
              <a:t>(6 heures) </a:t>
            </a:r>
          </a:p>
        </p:txBody>
      </p:sp>
    </p:spTree>
    <p:extLst>
      <p:ext uri="{BB962C8B-B14F-4D97-AF65-F5344CB8AC3E}">
        <p14:creationId xmlns:p14="http://schemas.microsoft.com/office/powerpoint/2010/main" val="214989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1D243-B613-1A52-94DF-BF08B1AD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DE L’ANNÉE HYPOKHÂGNE BL </a:t>
            </a:r>
            <a:b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LYCÉE ALBERT CHÂTELET - 2023 / 2024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F95CC-DB99-441C-0C9A-CAF103F15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Chapitre VI – Les défaillances de marché et la concurrence imparfaite</a:t>
            </a:r>
            <a:endParaRPr lang="fr-FR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principales défaillances de marché  / Les solutions de politiques publiques aux défaillances de marché </a:t>
            </a:r>
          </a:p>
          <a:p>
            <a:pPr marL="0" indent="0">
              <a:buNone/>
            </a:pP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Chapitre VII – La stratification et les classes sociales </a:t>
            </a:r>
          </a:p>
          <a:p>
            <a:pPr marL="0" indent="0">
              <a:buNone/>
            </a:pPr>
            <a:r>
              <a:rPr lang="fr-FR" sz="20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Statut, profession, classes sociales, dimension spatiale de la stratification, rapports sociaux</a:t>
            </a:r>
          </a:p>
          <a:p>
            <a:pPr marL="0" indent="0">
              <a:buNone/>
            </a:pPr>
            <a:endParaRPr lang="fr-FR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VACANCES DE PRINTEMPS </a:t>
            </a:r>
          </a:p>
          <a:p>
            <a:pPr marL="0" indent="0" algn="ctr">
              <a:buNone/>
            </a:pPr>
            <a:endParaRPr lang="fr-F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A6B7F-50A4-9152-60B8-04D179A186AC}"/>
              </a:ext>
            </a:extLst>
          </p:cNvPr>
          <p:cNvSpPr txBox="1"/>
          <p:nvPr/>
        </p:nvSpPr>
        <p:spPr>
          <a:xfrm>
            <a:off x="9187543" y="3472543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Dissertation</a:t>
            </a:r>
          </a:p>
          <a:p>
            <a:r>
              <a:rPr lang="fr-FR" dirty="0"/>
              <a:t>11/04/2023</a:t>
            </a:r>
          </a:p>
          <a:p>
            <a:pPr algn="ctr"/>
            <a:r>
              <a:rPr lang="fr-FR"/>
              <a:t>(6 heures)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86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1D243-B613-1A52-94DF-BF08B1AD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DE L’ANNÉE HYPOKHÂGNE BL </a:t>
            </a:r>
            <a:b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LYCÉE ALBERT CHÂTELET - 2023 / 2024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F95CC-DB99-441C-0C9A-CAF103F15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Chapitre VIII – La monnaie </a:t>
            </a:r>
            <a:endParaRPr lang="fr-FR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Monnaie et système bancaire / Politique monétaire appliquée à l’Union Européenne. </a:t>
            </a:r>
          </a:p>
          <a:p>
            <a:pPr marL="0" indent="0">
              <a:buNone/>
            </a:pP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Chapitre IX – La déviance</a:t>
            </a:r>
            <a:endParaRPr lang="fr-FR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8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Normes, valeurs, déviance, </a:t>
            </a: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800" dirty="0"/>
              <a:t>FIN D’ANNÉE SCOLAIRE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E00205-762F-C9F6-7487-69341B5A1074}"/>
              </a:ext>
            </a:extLst>
          </p:cNvPr>
          <p:cNvSpPr txBox="1"/>
          <p:nvPr/>
        </p:nvSpPr>
        <p:spPr>
          <a:xfrm>
            <a:off x="8657770" y="27967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 Concours Blanc</a:t>
            </a:r>
          </a:p>
          <a:p>
            <a:pPr algn="ctr"/>
            <a:r>
              <a:rPr lang="fr-FR" dirty="0"/>
              <a:t>06/06/2023</a:t>
            </a:r>
          </a:p>
          <a:p>
            <a:pPr algn="ctr"/>
            <a:r>
              <a:rPr lang="fr-FR" dirty="0"/>
              <a:t>(6 heures) </a:t>
            </a:r>
          </a:p>
        </p:txBody>
      </p:sp>
    </p:spTree>
    <p:extLst>
      <p:ext uri="{BB962C8B-B14F-4D97-AF65-F5344CB8AC3E}">
        <p14:creationId xmlns:p14="http://schemas.microsoft.com/office/powerpoint/2010/main" val="164546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C7541-99CC-20F9-42F2-D187CF82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SES : plusieurs disciplines, une seule matière ? </a:t>
            </a:r>
            <a:endParaRPr lang="fr-FR" sz="6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D39415-8B81-505E-D020-CBE9CFC9A7B8}"/>
              </a:ext>
            </a:extLst>
          </p:cNvPr>
          <p:cNvSpPr txBox="1"/>
          <p:nvPr/>
        </p:nvSpPr>
        <p:spPr>
          <a:xfrm>
            <a:off x="5039078" y="411033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AC70DE-7C01-7655-A57D-388CFA748285}"/>
              </a:ext>
            </a:extLst>
          </p:cNvPr>
          <p:cNvSpPr txBox="1"/>
          <p:nvPr/>
        </p:nvSpPr>
        <p:spPr>
          <a:xfrm>
            <a:off x="3223647" y="517496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389831-263B-F342-DE28-ED661F11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97" y="2530211"/>
            <a:ext cx="3658498" cy="33456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65626E2-0359-26B2-EC9B-50A498F3E76E}"/>
              </a:ext>
            </a:extLst>
          </p:cNvPr>
          <p:cNvSpPr txBox="1"/>
          <p:nvPr/>
        </p:nvSpPr>
        <p:spPr>
          <a:xfrm>
            <a:off x="8218520" y="5875868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Rythme n°1</a:t>
            </a:r>
            <a:r>
              <a:rPr lang="fr-FR" sz="1600" dirty="0"/>
              <a:t>, Robert Delaunay (1938)</a:t>
            </a:r>
          </a:p>
        </p:txBody>
      </p:sp>
    </p:spTree>
    <p:extLst>
      <p:ext uri="{BB962C8B-B14F-4D97-AF65-F5344CB8AC3E}">
        <p14:creationId xmlns:p14="http://schemas.microsoft.com/office/powerpoint/2010/main" val="312893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C7541-99CC-20F9-42F2-D187CF82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SES : plusieurs disciplines, une seule matière ? </a:t>
            </a:r>
            <a:endParaRPr lang="fr-FR" sz="6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D39415-8B81-505E-D020-CBE9CFC9A7B8}"/>
              </a:ext>
            </a:extLst>
          </p:cNvPr>
          <p:cNvSpPr txBox="1"/>
          <p:nvPr/>
        </p:nvSpPr>
        <p:spPr>
          <a:xfrm>
            <a:off x="5039078" y="411033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7706CA-5D65-1F12-6D72-DEFD012BF402}"/>
              </a:ext>
            </a:extLst>
          </p:cNvPr>
          <p:cNvSpPr txBox="1"/>
          <p:nvPr/>
        </p:nvSpPr>
        <p:spPr>
          <a:xfrm>
            <a:off x="4675142" y="292011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Sciences politiques </a:t>
            </a:r>
            <a:r>
              <a:rPr lang="fr-FR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DB970B-ED6B-0C40-043F-BF83960A8A92}"/>
              </a:ext>
            </a:extLst>
          </p:cNvPr>
          <p:cNvSpPr txBox="1"/>
          <p:nvPr/>
        </p:nvSpPr>
        <p:spPr>
          <a:xfrm>
            <a:off x="2775448" y="3730484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Économie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CA717D-61F1-DD6E-EFA7-9AF0CF26553B}"/>
              </a:ext>
            </a:extLst>
          </p:cNvPr>
          <p:cNvSpPr txBox="1"/>
          <p:nvPr/>
        </p:nvSpPr>
        <p:spPr>
          <a:xfrm>
            <a:off x="1273605" y="4434949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Sociologie</a:t>
            </a:r>
            <a:r>
              <a:rPr lang="fr-FR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389831-263B-F342-DE28-ED661F11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97" y="2530211"/>
            <a:ext cx="3658498" cy="33456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65626E2-0359-26B2-EC9B-50A498F3E76E}"/>
              </a:ext>
            </a:extLst>
          </p:cNvPr>
          <p:cNvSpPr txBox="1"/>
          <p:nvPr/>
        </p:nvSpPr>
        <p:spPr>
          <a:xfrm>
            <a:off x="8218520" y="5875868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Rythme n°1</a:t>
            </a:r>
            <a:r>
              <a:rPr lang="fr-FR" sz="1600" dirty="0"/>
              <a:t>, Robert Delaunay (1938)</a:t>
            </a:r>
          </a:p>
        </p:txBody>
      </p:sp>
    </p:spTree>
    <p:extLst>
      <p:ext uri="{BB962C8B-B14F-4D97-AF65-F5344CB8AC3E}">
        <p14:creationId xmlns:p14="http://schemas.microsoft.com/office/powerpoint/2010/main" val="284269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C7541-99CC-20F9-42F2-D187CF82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SES : plusieurs disciplines, une seule matière ? </a:t>
            </a:r>
            <a:endParaRPr lang="fr-FR" sz="6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D39415-8B81-505E-D020-CBE9CFC9A7B8}"/>
              </a:ext>
            </a:extLst>
          </p:cNvPr>
          <p:cNvSpPr txBox="1"/>
          <p:nvPr/>
        </p:nvSpPr>
        <p:spPr>
          <a:xfrm>
            <a:off x="5039078" y="411033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Histoire</a:t>
            </a:r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7706CA-5D65-1F12-6D72-DEFD012BF402}"/>
              </a:ext>
            </a:extLst>
          </p:cNvPr>
          <p:cNvSpPr txBox="1"/>
          <p:nvPr/>
        </p:nvSpPr>
        <p:spPr>
          <a:xfrm>
            <a:off x="4675142" y="292011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Sciences politiques </a:t>
            </a:r>
            <a:r>
              <a:rPr lang="fr-FR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DB970B-ED6B-0C40-043F-BF83960A8A92}"/>
              </a:ext>
            </a:extLst>
          </p:cNvPr>
          <p:cNvSpPr txBox="1"/>
          <p:nvPr/>
        </p:nvSpPr>
        <p:spPr>
          <a:xfrm>
            <a:off x="2775448" y="3730484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Économie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CA717D-61F1-DD6E-EFA7-9AF0CF26553B}"/>
              </a:ext>
            </a:extLst>
          </p:cNvPr>
          <p:cNvSpPr txBox="1"/>
          <p:nvPr/>
        </p:nvSpPr>
        <p:spPr>
          <a:xfrm>
            <a:off x="1308380" y="4452726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Sociologie</a:t>
            </a:r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AC70DE-7C01-7655-A57D-388CFA748285}"/>
              </a:ext>
            </a:extLst>
          </p:cNvPr>
          <p:cNvSpPr txBox="1"/>
          <p:nvPr/>
        </p:nvSpPr>
        <p:spPr>
          <a:xfrm>
            <a:off x="3223647" y="5174969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Mathématiques</a:t>
            </a:r>
            <a:r>
              <a:rPr lang="fr-FR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18A095-5BD5-4F42-F82C-5FA2D6C98326}"/>
              </a:ext>
            </a:extLst>
          </p:cNvPr>
          <p:cNvSpPr txBox="1"/>
          <p:nvPr/>
        </p:nvSpPr>
        <p:spPr>
          <a:xfrm>
            <a:off x="1744247" y="2665852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Anthropologie</a:t>
            </a:r>
            <a:r>
              <a:rPr lang="fr-FR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536FE3-C5A4-AEF4-B10F-FBBEA15BA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556" y="2665852"/>
            <a:ext cx="4419392" cy="297078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F714D16-AD79-7600-42DA-A2B0A79F9BF4}"/>
              </a:ext>
            </a:extLst>
          </p:cNvPr>
          <p:cNvSpPr txBox="1"/>
          <p:nvPr/>
        </p:nvSpPr>
        <p:spPr>
          <a:xfrm>
            <a:off x="7005556" y="5691202"/>
            <a:ext cx="4603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Palais idéal du « Facteur Cheval », Hauterives (26)</a:t>
            </a:r>
          </a:p>
          <a:p>
            <a:pPr algn="ctr"/>
            <a:r>
              <a:rPr lang="fr-FR" dirty="0"/>
              <a:t>(1979-1912)</a:t>
            </a:r>
          </a:p>
        </p:txBody>
      </p:sp>
    </p:spTree>
    <p:extLst>
      <p:ext uri="{BB962C8B-B14F-4D97-AF65-F5344CB8AC3E}">
        <p14:creationId xmlns:p14="http://schemas.microsoft.com/office/powerpoint/2010/main" val="177910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C01E3-7B2D-EDFB-1132-A7981E26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573484" cy="1303867"/>
          </a:xfrm>
        </p:spPr>
        <p:txBody>
          <a:bodyPr>
            <a:noAutofit/>
          </a:bodyPr>
          <a:lstStyle/>
          <a:p>
            <a:br>
              <a:rPr lang="fr-FR" sz="28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LES OBJECTIFS DE L’ANNÉE</a:t>
            </a:r>
            <a:b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6000" dirty="0">
              <a:latin typeface="Garamond" panose="02020404030301010803" pitchFamily="18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4B3F1D-E956-8825-FF88-C3443BDAC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515" y="2570236"/>
            <a:ext cx="5444991" cy="330563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0EE5C8-FE75-036D-645B-A43BE9BD52E5}"/>
              </a:ext>
            </a:extLst>
          </p:cNvPr>
          <p:cNvSpPr txBox="1"/>
          <p:nvPr/>
        </p:nvSpPr>
        <p:spPr>
          <a:xfrm>
            <a:off x="2841170" y="2136338"/>
            <a:ext cx="8207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fin de l’année, vous devez :</a:t>
            </a:r>
          </a:p>
          <a:p>
            <a:pPr algn="just"/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 algn="just">
              <a:buFont typeface="Symbol" pitchFamily="2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Disposer d’une culture solide en économie et en sociologie </a:t>
            </a:r>
          </a:p>
          <a:p>
            <a:pPr marL="4000500" lvl="8" indent="-342900" algn="just">
              <a:buFont typeface="Symbol" pitchFamily="2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onstruire une argumentation informée et efficace à l’oral et à l’écrit </a:t>
            </a:r>
          </a:p>
          <a:p>
            <a:pPr marL="4000500" lvl="8" indent="-342900" algn="just">
              <a:buFont typeface="Symbol" pitchFamily="2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Maîtriser formellement la dissertation, </a:t>
            </a:r>
          </a:p>
          <a:p>
            <a:pPr marL="4000500" lvl="8" indent="-342900" algn="just">
              <a:buFont typeface="Symbol" pitchFamily="2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Maîtriser les méthodes d’analyse de documents statistique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01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A2432-C4AB-0920-D185-08A87D2FB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r-FR" sz="2000" dirty="0"/>
              <a:t>La préparation des cours </a:t>
            </a:r>
          </a:p>
          <a:p>
            <a:pPr marL="342900" indent="-342900">
              <a:buAutoNum type="arabicPeriod"/>
            </a:pPr>
            <a:r>
              <a:rPr lang="fr-FR" sz="2000" dirty="0"/>
              <a:t>La prise de notes rigoureuse et active </a:t>
            </a:r>
          </a:p>
          <a:p>
            <a:pPr marL="342900" indent="-342900">
              <a:buAutoNum type="arabicPeriod"/>
            </a:pPr>
            <a:r>
              <a:rPr lang="fr-FR" sz="2000" dirty="0"/>
              <a:t>Le travail de reprise du cours </a:t>
            </a:r>
          </a:p>
          <a:p>
            <a:pPr marL="342900" indent="-342900">
              <a:buAutoNum type="arabicPeriod"/>
            </a:pPr>
            <a:r>
              <a:rPr lang="fr-FR" sz="2000" dirty="0"/>
              <a:t>Le travail d’apprentissage et de révision</a:t>
            </a:r>
          </a:p>
          <a:p>
            <a:pPr marL="342900" indent="-342900">
              <a:buAutoNum type="arabicPeriod"/>
            </a:pPr>
            <a:r>
              <a:rPr lang="fr-FR" sz="2000" dirty="0"/>
              <a:t>La préparation sérieuse des colles </a:t>
            </a:r>
          </a:p>
          <a:p>
            <a:pPr marL="342900" indent="-342900">
              <a:buAutoNum type="arabicPeriod"/>
            </a:pPr>
            <a:r>
              <a:rPr lang="fr-FR" sz="2000" dirty="0"/>
              <a:t>Le travail de lecture et d’approfondissement </a:t>
            </a:r>
          </a:p>
          <a:p>
            <a:pPr marL="342900" indent="-342900">
              <a:buAutoNum type="arabicPeriod"/>
            </a:pPr>
            <a:endParaRPr lang="fr-FR" sz="1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002535-CE55-609E-6D11-BB61CC8A6CAA}"/>
              </a:ext>
            </a:extLst>
          </p:cNvPr>
          <p:cNvSpPr txBox="1"/>
          <p:nvPr/>
        </p:nvSpPr>
        <p:spPr>
          <a:xfrm>
            <a:off x="1295401" y="1683900"/>
            <a:ext cx="64654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6 exigences d’un élève de prépa en SES : </a:t>
            </a:r>
            <a:endParaRPr lang="fr-FR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74CB71-5E7A-B022-C69F-8192E8A7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50" y="620071"/>
            <a:ext cx="3644900" cy="36703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B542076-0A27-6AB9-6084-7AF7B524DBF6}"/>
              </a:ext>
            </a:extLst>
          </p:cNvPr>
          <p:cNvSpPr txBox="1"/>
          <p:nvPr/>
        </p:nvSpPr>
        <p:spPr>
          <a:xfrm>
            <a:off x="8545286" y="4270710"/>
            <a:ext cx="31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G. Courbet, Le Désespéré, 1845 </a:t>
            </a:r>
          </a:p>
        </p:txBody>
      </p:sp>
    </p:spTree>
    <p:extLst>
      <p:ext uri="{BB962C8B-B14F-4D97-AF65-F5344CB8AC3E}">
        <p14:creationId xmlns:p14="http://schemas.microsoft.com/office/powerpoint/2010/main" val="32326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83485-55C8-8A7B-DA97-F74BF77A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fr-FR" sz="2800" u="sng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fr-FR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Quelques conseils de méthode</a:t>
            </a:r>
            <a:b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sz="60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6EB590-E71F-C284-5A8C-72DD4DD0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886" y="2559830"/>
            <a:ext cx="4497728" cy="356950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88B943-4B64-96F2-513B-D3628D94678B}"/>
              </a:ext>
            </a:extLst>
          </p:cNvPr>
          <p:cNvSpPr txBox="1"/>
          <p:nvPr/>
        </p:nvSpPr>
        <p:spPr>
          <a:xfrm>
            <a:off x="5523978" y="3048741"/>
            <a:ext cx="5372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Planifier son travail et laisser du temps pour les objectifs de moyen terme </a:t>
            </a:r>
          </a:p>
          <a:p>
            <a:endParaRPr lang="fr-FR" dirty="0"/>
          </a:p>
          <a:p>
            <a:r>
              <a:rPr lang="fr-FR" dirty="0"/>
              <a:t>- Diversifier les tâches et les limiter dans le temps</a:t>
            </a:r>
          </a:p>
          <a:p>
            <a:endParaRPr lang="fr-FR" dirty="0"/>
          </a:p>
          <a:p>
            <a:r>
              <a:rPr lang="fr-FR" dirty="0"/>
              <a:t>- Utiliser les « temps de transition » utilement </a:t>
            </a:r>
          </a:p>
          <a:p>
            <a:endParaRPr lang="fr-FR" dirty="0"/>
          </a:p>
          <a:p>
            <a:r>
              <a:rPr lang="fr-FR" dirty="0"/>
              <a:t>- Elaborer des stratégies de mémorisation </a:t>
            </a:r>
          </a:p>
          <a:p>
            <a:endParaRPr lang="fr-FR" dirty="0"/>
          </a:p>
          <a:p>
            <a:r>
              <a:rPr lang="fr-FR" dirty="0"/>
              <a:t>- Profiter des échanges informels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40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4826C-B7C0-E020-D79F-90850952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fr-FR" sz="30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0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Quelques conseils complémentaires : de nouveaux « habits » </a:t>
            </a:r>
            <a:endParaRPr lang="fr-FR" sz="3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0F227-F343-13C8-6C02-94C6AB81A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Deux ans pour se </a:t>
            </a:r>
            <a:r>
              <a:rPr lang="fr-FR" b="1" dirty="0"/>
              <a:t>préparer</a:t>
            </a:r>
            <a:r>
              <a:rPr lang="fr-FR" dirty="0"/>
              <a:t> : c’est la progression qui compte. </a:t>
            </a:r>
          </a:p>
          <a:p>
            <a:r>
              <a:rPr lang="fr-FR" dirty="0"/>
              <a:t>La </a:t>
            </a:r>
            <a:r>
              <a:rPr lang="fr-FR" b="1" dirty="0"/>
              <a:t>persévérance</a:t>
            </a:r>
            <a:r>
              <a:rPr lang="fr-FR" dirty="0"/>
              <a:t> et la </a:t>
            </a:r>
            <a:r>
              <a:rPr lang="fr-FR" b="1" dirty="0"/>
              <a:t>méthode</a:t>
            </a:r>
            <a:r>
              <a:rPr lang="fr-FR" dirty="0"/>
              <a:t> </a:t>
            </a:r>
          </a:p>
          <a:p>
            <a:r>
              <a:rPr lang="fr-FR" dirty="0"/>
              <a:t>Le </a:t>
            </a:r>
            <a:r>
              <a:rPr lang="fr-FR" b="1" dirty="0"/>
              <a:t>travail en groupe </a:t>
            </a:r>
          </a:p>
          <a:p>
            <a:r>
              <a:rPr lang="fr-FR" b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L’hygiène de vie</a:t>
            </a:r>
            <a:r>
              <a:rPr lang="fr-FR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et la </a:t>
            </a:r>
            <a:r>
              <a:rPr lang="fr-FR" b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détente</a:t>
            </a:r>
            <a:r>
              <a:rPr lang="fr-FR" sz="3200" dirty="0">
                <a:effectLst/>
                <a:latin typeface="Garamond" panose="02020404030301010803" pitchFamily="18" charset="0"/>
              </a:rPr>
              <a:t> </a:t>
            </a:r>
            <a:endParaRPr lang="fr-FR" sz="3200" b="1" dirty="0">
              <a:latin typeface="Garamond" panose="02020404030301010803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F4FD48-CDBC-24CF-70F5-D7F6F4DA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157" y="4158343"/>
            <a:ext cx="5807207" cy="17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1D243-B613-1A52-94DF-BF08B1AD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DE L’ANNÉE HYPOKHÂGNE BL </a:t>
            </a:r>
            <a:b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LYCÉE ALBERT CHÂTELET - 2023 / 2024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F95CC-DB99-441C-0C9A-CAF103F1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954485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Chapitre I – Histoire de la pensée économique </a:t>
            </a:r>
            <a:endParaRPr lang="fr-FR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grands courants de l’économie politique depuis Adam Smith</a:t>
            </a:r>
            <a:endParaRPr lang="fr-FR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Chapitre II – Introduction à la microéconomie (1)</a:t>
            </a:r>
            <a:endParaRPr lang="fr-FR" sz="2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2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2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choix du consommateur</a:t>
            </a:r>
          </a:p>
          <a:p>
            <a:pPr marL="0" indent="0">
              <a:buNone/>
            </a:pPr>
            <a:endParaRPr lang="fr-FR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VACANCES D’AUTOMNE </a:t>
            </a:r>
          </a:p>
          <a:p>
            <a:pPr algn="ctr"/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A92F6D-8FBF-63D3-391E-2CDC1EBEDC79}"/>
              </a:ext>
            </a:extLst>
          </p:cNvPr>
          <p:cNvSpPr txBox="1"/>
          <p:nvPr/>
        </p:nvSpPr>
        <p:spPr>
          <a:xfrm>
            <a:off x="7053943" y="2556932"/>
            <a:ext cx="43325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Début des colles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16/09/2024</a:t>
            </a:r>
          </a:p>
          <a:p>
            <a:pPr algn="ctr"/>
            <a:r>
              <a:rPr lang="fr-FR" sz="1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PROGRAMME : D. COHEN, </a:t>
            </a:r>
            <a:r>
              <a:rPr lang="fr-FR" sz="1400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LA PROSPERITÉ DU VICE, </a:t>
            </a:r>
            <a:r>
              <a:rPr lang="fr-FR" sz="1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2009</a:t>
            </a:r>
          </a:p>
          <a:p>
            <a:pPr algn="ctr"/>
            <a:endParaRPr lang="fr-FR" sz="2000" b="1" u="sng" dirty="0"/>
          </a:p>
          <a:p>
            <a:pPr algn="ctr"/>
            <a:r>
              <a:rPr lang="fr-FR" sz="2000" b="1" u="sng" dirty="0"/>
              <a:t>1</a:t>
            </a:r>
            <a:r>
              <a:rPr lang="fr-FR" sz="2000" b="1" u="sng" baseline="30000" dirty="0"/>
              <a:t>er</a:t>
            </a:r>
            <a:r>
              <a:rPr lang="fr-FR" sz="2000" b="1" u="sng" dirty="0"/>
              <a:t> Devoir (2 heures)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19/09/2024</a:t>
            </a:r>
          </a:p>
          <a:p>
            <a:pPr algn="ctr"/>
            <a:r>
              <a:rPr lang="fr-FR" sz="1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POGRAMME : HISTOIRE DE LA PENSÉE ÉCONOMIQUE</a:t>
            </a:r>
          </a:p>
        </p:txBody>
      </p:sp>
    </p:spTree>
    <p:extLst>
      <p:ext uri="{BB962C8B-B14F-4D97-AF65-F5344CB8AC3E}">
        <p14:creationId xmlns:p14="http://schemas.microsoft.com/office/powerpoint/2010/main" val="1467391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Organique</Template>
  <TotalTime>986</TotalTime>
  <Words>608</Words>
  <Application>Microsoft Macintosh PowerPoint</Application>
  <PresentationFormat>Grand écran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Symbol</vt:lpstr>
      <vt:lpstr>Times New Roman</vt:lpstr>
      <vt:lpstr>Organique</vt:lpstr>
      <vt:lpstr>    L’année d’Hypokhâgne BL  en sciences économiques et sociales</vt:lpstr>
      <vt:lpstr>1. Les SES : plusieurs disciplines, une seule matière ? </vt:lpstr>
      <vt:lpstr>1. Les SES : plusieurs disciplines, une seule matière ? </vt:lpstr>
      <vt:lpstr>1. Les SES : plusieurs disciplines, une seule matière ? </vt:lpstr>
      <vt:lpstr> 2. LES OBJECTIFS DE L’ANNÉE </vt:lpstr>
      <vt:lpstr>Présentation PowerPoint</vt:lpstr>
      <vt:lpstr> Quelques conseils de méthode </vt:lpstr>
      <vt:lpstr> Quelques conseils complémentaires : de nouveaux « habits » </vt:lpstr>
      <vt:lpstr>PROGRAMME DE L’ANNÉE HYPOKHÂGNE BL  LYCÉE ALBERT CHÂTELET - 2023 / 2024</vt:lpstr>
      <vt:lpstr>PROGRAMME DE L’ANNÉE HYPOKHÂGNE BL  LYCÉE ALBERT CHÂTELET - 2023 / 2024</vt:lpstr>
      <vt:lpstr>PROGRAMME DE L’ANNÉE HYPOKHÂGNE BL  LYCÉE ALBERT CHÂTELET - 2023 / 2024</vt:lpstr>
      <vt:lpstr>PROGRAMME DE L’ANNÉE HYPOKHÂGNE BL  LYCÉE ALBERT CHÂTELET - 2023 / 2024</vt:lpstr>
      <vt:lpstr>PROGRAMME DE L’ANNÉE HYPOKHÂGNE BL  LYCÉE ALBERT CHÂTELET - 2023 /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L’année d’Hypokhâgne BL  en sciences économiques et sociales</dc:title>
  <dc:creator>Emmanuel Zemmour</dc:creator>
  <cp:lastModifiedBy>Emmanuel Zemmour</cp:lastModifiedBy>
  <cp:revision>7</cp:revision>
  <dcterms:created xsi:type="dcterms:W3CDTF">2023-08-28T09:51:54Z</dcterms:created>
  <dcterms:modified xsi:type="dcterms:W3CDTF">2024-09-04T07:20:52Z</dcterms:modified>
</cp:coreProperties>
</file>