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6" r:id="rId8"/>
    <p:sldId id="268" r:id="rId9"/>
    <p:sldId id="267" r:id="rId10"/>
    <p:sldId id="261" r:id="rId11"/>
    <p:sldId id="262" r:id="rId12"/>
    <p:sldId id="263" r:id="rId13"/>
    <p:sldId id="265" r:id="rId14"/>
    <p:sldId id="264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9"/>
    <p:restoredTop sz="91224"/>
  </p:normalViewPr>
  <p:slideViewPr>
    <p:cSldViewPr snapToGrid="0">
      <p:cViewPr>
        <p:scale>
          <a:sx n="101" d="100"/>
          <a:sy n="101" d="100"/>
        </p:scale>
        <p:origin x="86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D4FF3-9451-CB19-1B96-D1FBA128D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22965E-8826-7E85-EA5E-CA987A2B3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BCBEEA-C580-A942-56B9-794313C1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E9A03F-C642-64A2-957B-2C476057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BB7A97-DFEB-28B8-5167-8A4C002C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27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B3441-82E5-EE38-6B7D-91F44070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3EDF16-28AA-69A1-8E8D-30CB292E0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31E49C-DCF5-02FB-C38F-6416D92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A1D023-C428-EB3F-C83B-E0FD5A80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8C56FC-D692-2942-B12A-E111BC26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0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D426D4-3DC1-7895-E655-661259402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8FF411-4B0B-F1B2-9F1D-DC6100282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0AC095-C2D3-6FEB-DBD0-D5508FDC9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9BC54-63F4-7BA1-A910-7933F773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7B397F-0CC3-9B2B-BF4E-FAC55BF4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42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7F958-1AF0-40BE-930A-371085BF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5B6F94-3188-0D28-DCD7-AABD38FA1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176B32-E64F-8AE6-F07D-3DC0ED67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5F070-9FA1-C1F8-7097-FB3CC6D4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1F3CA0-23F4-3B32-EFF7-803D74B8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4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D767C-DACA-E1E4-C2B6-2FCB3783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7B9401-97DC-3A90-6725-4A427B460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84E44B-3059-524F-CC84-38DDE222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3838F9-C2E9-2FB7-D18E-4A174200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A6709B-D5DA-4F66-DA85-7126D71E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60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BFBE1-7AF4-100F-2D7C-CEA05B239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4091BB-DA0F-52D2-2045-0D958B1E6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DE74B9-496E-3918-03A7-E73E34174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CA2B1E-F6AC-67C5-F4CB-4767A093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804FE7-9E64-600E-0863-0E25DF69A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731188-1A8F-4675-ED24-55622BD9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81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6DE4D-C609-1823-8C22-6A2B161C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EC7E78-EE08-F849-3921-BE88A42D8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554766-FBD7-D7E3-A34C-ED76B7A21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160DE4-54FA-1A3B-0604-15232D51C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F925F94-7247-CDDB-08A8-D107F2EFF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43F0A0-9EE8-94D6-9922-53FA7BBF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94DD15-58B3-E26C-0120-8A6AB5BB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9C1973-49CA-70CE-F792-3B4E8DE9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95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FA08D6-979A-A93A-FCB6-22074A08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87990C-0B35-BF7B-D47E-461CBF9B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70FECD-7545-78CE-B9C4-F8EDC61EC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2625D9-2FB7-0ADD-DC69-E57CE136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35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03F759-67C5-4CFC-CA75-5AA498B7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6A21B6-A683-D57D-4C3F-7D114DC1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7876CC-E579-073D-ED36-A5800C0A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95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6BF1E-B48A-E5FD-D2F0-BA05296F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DA213E-4BA4-59DE-0164-B21F9E47B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43BD2F-68B9-FC2E-D031-CB62F8594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8826D2-929F-73CD-6720-3636317C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F8E944-2C75-6282-6F2C-AA478F3C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59E678-D7BA-F648-9DD3-784FF008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11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05D3A-A705-CD0B-91B9-70A3905B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C55A40-97CB-26C0-51E2-ED5587AF9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D4B73F-278F-691E-AABC-92202A573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23EE44-3F8E-75AF-C729-F636FC83E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1F4B04-F0D7-CCDD-776F-61FC3507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88258D-BDB4-E274-1A7E-44AA627E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28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5775DFF-CD15-DFC7-99E0-987D7F91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4AB0E6-A2A4-A4B2-F64A-597CE5420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34F1BF-CD96-E0C9-EF69-939327492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18BE76-9F96-9948-8DB8-2365392F881D}" type="datetimeFigureOut">
              <a:rPr lang="fr-FR" smtClean="0"/>
              <a:t>05/09/2024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66D514-86EE-F5D2-69A5-577FAA8A2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312BD4-908F-0CD7-A14F-F52B18484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F87BE6-F284-E940-BB0B-9CCF5230F5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42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4269EF-BBEC-69AA-CD1B-7CA253BB1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1580"/>
          <a:stretch/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487360-B220-022F-09D2-719D7B6EF1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2859"/>
          <a:stretch/>
        </p:blipFill>
        <p:spPr>
          <a:xfrm>
            <a:off x="4064424" y="10"/>
            <a:ext cx="4063788" cy="68579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FDEF6-DFEB-6DEF-28A7-BAC8C64010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l="22118" r="18626"/>
          <a:stretch/>
        </p:blipFill>
        <p:spPr>
          <a:xfrm>
            <a:off x="8128212" y="10"/>
            <a:ext cx="4063788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4175B0-C6D4-1456-A66F-5F737B371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503" y="3512261"/>
            <a:ext cx="9801082" cy="2059633"/>
          </a:xfrm>
        </p:spPr>
        <p:txBody>
          <a:bodyPr anchor="t">
            <a:normAutofit/>
          </a:bodyPr>
          <a:lstStyle/>
          <a:p>
            <a:r>
              <a:rPr lang="fr-FR" sz="4800" dirty="0">
                <a:solidFill>
                  <a:srgbClr val="FFFFFF"/>
                </a:solidFill>
              </a:rPr>
              <a:t>Les œuvres au programme</a:t>
            </a:r>
          </a:p>
        </p:txBody>
      </p:sp>
    </p:spTree>
    <p:extLst>
      <p:ext uri="{BB962C8B-B14F-4D97-AF65-F5344CB8AC3E}">
        <p14:creationId xmlns:p14="http://schemas.microsoft.com/office/powerpoint/2010/main" val="13907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livre, Vélin, papier, document&#10;&#10;Description générée automatiquement">
            <a:extLst>
              <a:ext uri="{FF2B5EF4-FFF2-40B4-BE49-F238E27FC236}">
                <a16:creationId xmlns:a16="http://schemas.microsoft.com/office/drawing/2014/main" id="{3329C2E2-A590-F71A-171B-2566AE8D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40" b="12948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A54601-A07E-A98E-8135-DB46A835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1"/>
            <a:ext cx="5505814" cy="6467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III.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Euripide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Médée</a:t>
            </a:r>
            <a:endParaRPr lang="en-US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2C817-ECDA-4E42-AC68-20B232E17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5044234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Euripide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Une image contenant texte, livre, papier, Vélin&#10;&#10;Description générée automatiquement">
            <a:extLst>
              <a:ext uri="{FF2B5EF4-FFF2-40B4-BE49-F238E27FC236}">
                <a16:creationId xmlns:a16="http://schemas.microsoft.com/office/drawing/2014/main" id="{54935763-7324-A6D2-230C-A42E3B772D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8" r="-4" b="16755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1F57B74-5BF9-F923-0424-BC709D80F74E}"/>
              </a:ext>
            </a:extLst>
          </p:cNvPr>
          <p:cNvSpPr txBox="1"/>
          <p:nvPr/>
        </p:nvSpPr>
        <p:spPr>
          <a:xfrm>
            <a:off x="6343650" y="5793239"/>
            <a:ext cx="574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Paris, </a:t>
            </a:r>
            <a:r>
              <a:rPr lang="fr-FR" i="1" dirty="0"/>
              <a:t>Bibliothèque Nationale de France</a:t>
            </a:r>
            <a:r>
              <a:rPr lang="fr-FR" dirty="0"/>
              <a:t>, grec 2713, (XIe)</a:t>
            </a:r>
          </a:p>
        </p:txBody>
      </p:sp>
    </p:spTree>
    <p:extLst>
      <p:ext uri="{BB962C8B-B14F-4D97-AF65-F5344CB8AC3E}">
        <p14:creationId xmlns:p14="http://schemas.microsoft.com/office/powerpoint/2010/main" val="408348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ABCBD8-A809-F6BF-9E55-18EB1298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2. Quelques éléments pour comprendre une pièce grecque</a:t>
            </a:r>
            <a:endParaRPr lang="en-US" sz="3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ontent Placeholder 20">
            <a:extLst>
              <a:ext uri="{FF2B5EF4-FFF2-40B4-BE49-F238E27FC236}">
                <a16:creationId xmlns:a16="http://schemas.microsoft.com/office/drawing/2014/main" id="{C189DF45-F4C0-76CF-D886-D7DC68B1A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Théâtre de Dionysos, Athènes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03146E-3736-E342-9CAA-A780896FF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6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3387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C65DE-0DB2-D14D-5C46-1428D525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Vocabulaire du théâtre grec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055811-9C37-4629-8150-54167922F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fr-FR" sz="2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chœur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: groupe de 15 « choreutes », chanteurs, danseurs, qui exécutent les parties chantées sous la direction du </a:t>
            </a:r>
            <a:r>
              <a:rPr lang="fr-FR" sz="2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coryphée (chef de chœur)</a:t>
            </a:r>
          </a:p>
          <a:p>
            <a:r>
              <a:rPr lang="fr-FR" sz="2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Parodos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: arrivée du chœur</a:t>
            </a:r>
            <a:r>
              <a:rPr lang="fr-FR" sz="2200" b="1" dirty="0"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2200" dirty="0">
                <a:latin typeface="Aptos" panose="020B0004020202020204" pitchFamily="34" charset="0"/>
                <a:ea typeface="Times New Roman" panose="02020603050405020304" pitchFamily="18" charset="0"/>
              </a:rPr>
              <a:t>sur scène</a:t>
            </a:r>
          </a:p>
          <a:p>
            <a:r>
              <a:rPr lang="fr-FR" sz="2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Exodos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: sortie du chœur et dernier épisode de la tragédie</a:t>
            </a:r>
          </a:p>
          <a:p>
            <a:r>
              <a:rPr lang="fr-FR" sz="2200" dirty="0">
                <a:latin typeface="Aptos" panose="020B0004020202020204" pitchFamily="34" charset="0"/>
                <a:ea typeface="Times New Roman" panose="02020603050405020304" pitchFamily="18" charset="0"/>
              </a:rPr>
              <a:t>Parties </a:t>
            </a:r>
            <a:r>
              <a:rPr lang="fr-FR" sz="2200" b="1" dirty="0">
                <a:latin typeface="Aptos" panose="020B0004020202020204" pitchFamily="34" charset="0"/>
                <a:ea typeface="Times New Roman" panose="02020603050405020304" pitchFamily="18" charset="0"/>
              </a:rPr>
              <a:t>parlées</a:t>
            </a:r>
            <a:r>
              <a:rPr lang="fr-FR" sz="2200" dirty="0">
                <a:latin typeface="Aptos" panose="020B0004020202020204" pitchFamily="34" charset="0"/>
                <a:ea typeface="Times New Roman" panose="02020603050405020304" pitchFamily="18" charset="0"/>
              </a:rPr>
              <a:t> ≠ parties </a:t>
            </a:r>
            <a:r>
              <a:rPr lang="fr-FR" sz="2200" b="1" dirty="0">
                <a:latin typeface="Aptos" panose="020B0004020202020204" pitchFamily="34" charset="0"/>
                <a:ea typeface="Times New Roman" panose="02020603050405020304" pitchFamily="18" charset="0"/>
              </a:rPr>
              <a:t>chantées</a:t>
            </a:r>
            <a:endParaRPr lang="fr-FR" sz="2200" b="1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Épisode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: équivalent de l’acte</a:t>
            </a:r>
          </a:p>
          <a:p>
            <a:r>
              <a:rPr lang="fr-FR" sz="22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Reconnaissance</a:t>
            </a:r>
            <a:r>
              <a:rPr lang="fr-FR" sz="2200" b="1" dirty="0">
                <a:latin typeface="Aptos" panose="020B0004020202020204" pitchFamily="34" charset="0"/>
                <a:ea typeface="Aptos" panose="020B0004020202020204" pitchFamily="34" charset="0"/>
              </a:rPr>
              <a:t> : </a:t>
            </a:r>
            <a:r>
              <a:rPr lang="fr-FR" sz="22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révélation d’un élément qui va permettre le dénouement de la pièce</a:t>
            </a:r>
            <a:endParaRPr lang="fr-FR" sz="22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r>
              <a:rPr lang="fr-FR" sz="22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Agôn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: débat violent</a:t>
            </a:r>
            <a:r>
              <a:rPr lang="fr-FR" sz="2200" dirty="0">
                <a:latin typeface="Aptos" panose="020B0004020202020204" pitchFamily="34" charset="0"/>
                <a:ea typeface="Times New Roman" panose="02020603050405020304" pitchFamily="18" charset="0"/>
              </a:rPr>
              <a:t> entre deux personnages</a:t>
            </a:r>
          </a:p>
          <a:p>
            <a:r>
              <a:rPr lang="fr-FR" sz="2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Stasimon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: chant du chœur entre deux épisodes</a:t>
            </a:r>
          </a:p>
          <a:p>
            <a:r>
              <a:rPr lang="fr-FR" sz="2200" b="1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Kommos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lamentation alternée entre un acteur et le chœur. </a:t>
            </a:r>
            <a:endParaRPr lang="fr-FR" sz="22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fr-FR" sz="2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Prologue</a:t>
            </a:r>
            <a:r>
              <a:rPr lang="fr-FR" sz="2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scène d’exposition, avant l’arrivée du chœur.</a:t>
            </a:r>
            <a:endParaRPr lang="fr-FR" sz="2200" dirty="0"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9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3D65E6D-0F5A-3394-84D0-15DC79DB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anchor="ctr">
            <a:normAutofit/>
          </a:bodyPr>
          <a:lstStyle/>
          <a:p>
            <a:r>
              <a:rPr lang="fr-FR" sz="5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fr-FR" sz="5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mythe de Médée</a:t>
            </a:r>
            <a:endParaRPr lang="fr-FR" sz="5400">
              <a:latin typeface="Aptos" panose="020B0004020202020204" pitchFamily="34" charset="0"/>
            </a:endParaRPr>
          </a:p>
        </p:txBody>
      </p:sp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9E8B26A-647B-CABC-6C17-C7CE18021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393" y="370013"/>
            <a:ext cx="4101338" cy="3927031"/>
          </a:xfrm>
          <a:prstGeom prst="rect">
            <a:avLst/>
          </a:prstGeom>
        </p:spPr>
      </p:pic>
      <p:pic>
        <p:nvPicPr>
          <p:cNvPr id="5" name="Espace réservé du contenu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B1A443F-9DC9-D2BC-175D-16EF066D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6" y="370014"/>
            <a:ext cx="4691113" cy="3927031"/>
          </a:xfrm>
          <a:prstGeom prst="rect">
            <a:avLst/>
          </a:pr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B9187D-6BBC-5293-CA44-51FDD5DF0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703326" cy="2274334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fr-FR" sz="2200" b="1" dirty="0"/>
              <a:t>Épisode 1 : La Toison d’or </a:t>
            </a:r>
          </a:p>
          <a:p>
            <a:pPr marL="0" indent="0" algn="ctr">
              <a:buNone/>
            </a:pPr>
            <a:r>
              <a:rPr lang="fr-FR" sz="2200" dirty="0" err="1"/>
              <a:t>Iolcos</a:t>
            </a:r>
            <a:r>
              <a:rPr lang="fr-FR" sz="2200" dirty="0"/>
              <a:t> &gt; Colchide &gt; </a:t>
            </a:r>
            <a:r>
              <a:rPr lang="fr-FR" sz="2200" dirty="0" err="1"/>
              <a:t>Iolcos</a:t>
            </a:r>
            <a:endParaRPr lang="fr-FR" sz="2200" dirty="0"/>
          </a:p>
          <a:p>
            <a:pPr marL="0" indent="0">
              <a:buNone/>
            </a:pPr>
            <a:r>
              <a:rPr lang="fr-FR" sz="2200" b="1" dirty="0"/>
              <a:t>Épisode 2 : Le meurtre de Pélias</a:t>
            </a:r>
          </a:p>
          <a:p>
            <a:pPr marL="0" indent="0" algn="ctr">
              <a:buNone/>
            </a:pPr>
            <a:r>
              <a:rPr lang="fr-FR" sz="2200" dirty="0" err="1"/>
              <a:t>Iolcos</a:t>
            </a:r>
            <a:r>
              <a:rPr lang="fr-FR" sz="2200" dirty="0"/>
              <a:t> &gt; Corinthe</a:t>
            </a:r>
          </a:p>
          <a:p>
            <a:pPr marL="0" indent="0">
              <a:buNone/>
            </a:pPr>
            <a:r>
              <a:rPr lang="fr-FR" sz="2200" b="1" dirty="0"/>
              <a:t>Épisode 3 : La trahison de Jason</a:t>
            </a:r>
          </a:p>
          <a:p>
            <a:pPr marL="0" indent="0" algn="ctr">
              <a:buNone/>
            </a:pPr>
            <a:r>
              <a:rPr lang="fr-FR" sz="2200" dirty="0"/>
              <a:t>Corinthe</a:t>
            </a:r>
          </a:p>
        </p:txBody>
      </p:sp>
    </p:spTree>
    <p:extLst>
      <p:ext uri="{BB962C8B-B14F-4D97-AF65-F5344CB8AC3E}">
        <p14:creationId xmlns:p14="http://schemas.microsoft.com/office/powerpoint/2010/main" val="178079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E8F63-2E34-EE4D-BCD6-04FE6661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-429353"/>
            <a:ext cx="4419600" cy="1325563"/>
          </a:xfrm>
        </p:spPr>
        <p:txBody>
          <a:bodyPr>
            <a:normAutofit/>
          </a:bodyPr>
          <a:lstStyle/>
          <a:p>
            <a:r>
              <a:rPr lang="fr-FR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fr-FR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mythe de Médée</a:t>
            </a:r>
            <a:endParaRPr lang="fr-FR" sz="3000" dirty="0">
              <a:latin typeface="Aptos" panose="020B00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E76E7F-5E04-5451-4A86-4E0EA97478C7}"/>
              </a:ext>
            </a:extLst>
          </p:cNvPr>
          <p:cNvSpPr txBox="1"/>
          <p:nvPr/>
        </p:nvSpPr>
        <p:spPr>
          <a:xfrm>
            <a:off x="0" y="0"/>
            <a:ext cx="7772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highlight>
                  <a:srgbClr val="FFFFFF"/>
                </a:highlight>
                <a:latin typeface="Aptos" panose="020B0004020202020204" pitchFamily="34" charset="0"/>
              </a:rPr>
              <a:t>LA NOURRICE </a:t>
            </a:r>
            <a:r>
              <a:rPr lang="fr-FR" sz="1600" dirty="0">
                <a:highlight>
                  <a:srgbClr val="FFFFFF"/>
                </a:highlight>
                <a:latin typeface="Aptos" panose="020B0004020202020204" pitchFamily="34" charset="0"/>
              </a:rPr>
              <a:t>: </a:t>
            </a: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Non! Le vaisseau </a:t>
            </a:r>
            <a:r>
              <a:rPr lang="fr-FR" sz="1600" b="0" i="0" u="none" strike="noStrike" dirty="0" err="1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Argo</a:t>
            </a: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n'aurait pas dû traverser l'azur sombre pour gagner la Colchide! Non! Dans les vallons boisés du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1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Pélion</a:t>
            </a: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, des pins n'auraient pas dû tomber sous la hache! Non! Des hommes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d'exception n'auraient pas dû prendre les rames, eux qui pour Pélias*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étaient partis à la quête de la Toison d'Or!... Non! Car alors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Médée, - Médée, c'est ma maîtresse - n'aurait embarqué vers la citadelle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d'</a:t>
            </a:r>
            <a:r>
              <a:rPr lang="fr-FR" sz="1600" b="1" i="0" u="none" strike="noStrike" dirty="0" err="1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Iôlcos</a:t>
            </a: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, avec son cœur  terrassé par l'amour de Jason. Non! Elle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n'aurait pas poussé les filles de Pélias à tuer leur père. Non! Elle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ne vivrait pas ici dans la terre de </a:t>
            </a:r>
            <a:r>
              <a:rPr lang="fr-FR" sz="1600" b="1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Corinthe</a:t>
            </a: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avec son mari et leurs petits.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Elle s'était fait bien accueillir par les citoyens de ce pays où,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fugitive, elle avait abordé. D'elle-même, elle vivait en parfait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accord avec Jason. Qu'une femme ne soit pas en dispute avec son mari,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c'est bien ce qu'il y a de plus rassurant...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Or voilà que maintenant, tout se retourne contre elle. Ce qu'elle a de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plus cher la rend malade. Car lui, il a trahi ses petits - oui les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siens- et ma maîtresse. Oui, Jason s'est marié pour partager une couche royale.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Il a épousé la fille de Créon, le maître de ce pays!...</a:t>
            </a:r>
          </a:p>
          <a:p>
            <a:r>
              <a:rPr lang="fr-FR" sz="1600" dirty="0">
                <a:highlight>
                  <a:srgbClr val="FFFFFF"/>
                </a:highlight>
                <a:latin typeface="Aptos" panose="020B0004020202020204" pitchFamily="34" charset="0"/>
              </a:rPr>
              <a:t>	</a:t>
            </a:r>
            <a:r>
              <a:rPr lang="fr-FR" sz="1600" i="1" dirty="0">
                <a:highlight>
                  <a:srgbClr val="FFFFFF"/>
                </a:highlight>
                <a:latin typeface="Aptos" panose="020B0004020202020204" pitchFamily="34" charset="0"/>
              </a:rPr>
              <a:t>On entend les cris de Médée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Pauvre Médée! Mais quel outrage! Elle hurle en invoquant leurs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serments, leurs mains qui se sont étreintes - c'est le plus grand signe de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confiance qu'on puisse s'échanger. Elle prend à témoins les dieux de ce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qu'elle reçoit en retour de Jason 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Elle reste au lit. Elle ne mange plus. Elle abandonne son corps aux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tourments. Elle use sa vie à pleurer sans arrêt, depuis qu'elle s'est </a:t>
            </a:r>
            <a:br>
              <a:rPr lang="fr-FR" sz="1600" dirty="0">
                <a:latin typeface="Aptos" panose="020B0004020202020204" pitchFamily="34" charset="0"/>
              </a:rPr>
            </a:br>
            <a:r>
              <a:rPr lang="fr-FR" sz="1600" b="0" i="0" u="none" strike="noStrike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rendu compte de l'outrage de son mari. </a:t>
            </a:r>
          </a:p>
          <a:p>
            <a:endParaRPr lang="fr-FR" sz="1600" b="0" i="0" u="none" strike="noStrike" dirty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algn="r"/>
            <a:r>
              <a:rPr lang="fr-FR" sz="1600" dirty="0">
                <a:highlight>
                  <a:srgbClr val="FFFFFF"/>
                </a:highlight>
                <a:latin typeface="Aptos" panose="020B0004020202020204" pitchFamily="34" charset="0"/>
              </a:rPr>
              <a:t>Euripide, </a:t>
            </a:r>
            <a:r>
              <a:rPr lang="fr-FR" sz="1600" i="1" dirty="0">
                <a:highlight>
                  <a:srgbClr val="FFFFFF"/>
                </a:highlight>
                <a:latin typeface="Aptos" panose="020B0004020202020204" pitchFamily="34" charset="0"/>
              </a:rPr>
              <a:t>Médée</a:t>
            </a:r>
            <a:r>
              <a:rPr lang="fr-FR" sz="1600" dirty="0">
                <a:highlight>
                  <a:srgbClr val="FFFFFF"/>
                </a:highlight>
                <a:latin typeface="Aptos" panose="020B0004020202020204" pitchFamily="34" charset="0"/>
              </a:rPr>
              <a:t>, v. 1-26</a:t>
            </a:r>
            <a:endParaRPr lang="fr-FR" sz="1600" dirty="0">
              <a:latin typeface="Aptos" panose="020B00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E03FAB-A661-27C4-FD6D-35B58EA4C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5" b="9674"/>
          <a:stretch/>
        </p:blipFill>
        <p:spPr>
          <a:xfrm>
            <a:off x="8475260" y="768523"/>
            <a:ext cx="3028038" cy="28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12AE29-40FB-265F-87F6-27F61CBC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Enjeux – devoir + colles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E42C11-FE97-3C1C-5507-9C46CF420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r>
              <a:rPr lang="fr-FR" dirty="0"/>
              <a:t>Devoir écrit sur les œuvres : 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hellénistes – sur </a:t>
            </a:r>
            <a:r>
              <a:rPr lang="fr-FR" i="1" dirty="0"/>
              <a:t>Médée</a:t>
            </a:r>
            <a:r>
              <a:rPr lang="fr-FR" dirty="0"/>
              <a:t> + une question sur les œuvres latines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Latinistes – sur Cicéron + une question sur l’œuvre grecque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  <a:p>
            <a:r>
              <a:rPr lang="fr-FR" dirty="0"/>
              <a:t>Colles : 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Grec : exercice de grammaire + commentaire d’un extrait de </a:t>
            </a:r>
            <a:r>
              <a:rPr lang="fr-FR" i="1" dirty="0"/>
              <a:t>Médée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Latin</a:t>
            </a:r>
            <a:r>
              <a:rPr lang="fr-FR" i="1" dirty="0"/>
              <a:t> </a:t>
            </a:r>
            <a:r>
              <a:rPr lang="fr-FR" dirty="0"/>
              <a:t>M. </a:t>
            </a:r>
            <a:r>
              <a:rPr lang="fr-FR" dirty="0" err="1"/>
              <a:t>Redoutey</a:t>
            </a:r>
            <a:r>
              <a:rPr lang="fr-FR" dirty="0"/>
              <a:t> : retraduction d’un passage du </a:t>
            </a:r>
            <a:r>
              <a:rPr lang="fr-FR" dirty="0" err="1"/>
              <a:t>Déléani</a:t>
            </a:r>
            <a:r>
              <a:rPr lang="fr-FR" dirty="0"/>
              <a:t> + commentaire d’un extrait des </a:t>
            </a:r>
            <a:r>
              <a:rPr lang="fr-FR" i="1" dirty="0"/>
              <a:t>Héroïdes</a:t>
            </a:r>
            <a:r>
              <a:rPr lang="fr-FR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Latin</a:t>
            </a:r>
            <a:r>
              <a:rPr lang="fr-FR" i="1" dirty="0"/>
              <a:t> </a:t>
            </a:r>
            <a:r>
              <a:rPr lang="fr-FR" dirty="0"/>
              <a:t>M. </a:t>
            </a:r>
            <a:r>
              <a:rPr lang="fr-FR" dirty="0" err="1"/>
              <a:t>Redoutey</a:t>
            </a:r>
            <a:r>
              <a:rPr lang="fr-FR" dirty="0"/>
              <a:t> : retraduction d’un passage du </a:t>
            </a:r>
            <a:r>
              <a:rPr lang="fr-FR" dirty="0" err="1"/>
              <a:t>Déléani</a:t>
            </a:r>
            <a:r>
              <a:rPr lang="fr-FR" dirty="0"/>
              <a:t> + commentaire d’un extrait de </a:t>
            </a:r>
            <a:r>
              <a:rPr lang="fr-FR" i="1" dirty="0"/>
              <a:t>L’amitié</a:t>
            </a:r>
          </a:p>
        </p:txBody>
      </p:sp>
    </p:spTree>
    <p:extLst>
      <p:ext uri="{BB962C8B-B14F-4D97-AF65-F5344CB8AC3E}">
        <p14:creationId xmlns:p14="http://schemas.microsoft.com/office/powerpoint/2010/main" val="224074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078A3-53B9-0CF7-9DCA-CC8C0D4F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I. Cicéron, </a:t>
            </a:r>
            <a:r>
              <a:rPr lang="fr-FR" i="1" dirty="0"/>
              <a:t>L’amitié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6535EB-CA18-1C74-F0DC-AD26DE5C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43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1. Cicéron, la politique et l’écriture </a:t>
            </a:r>
            <a:endParaRPr lang="fr-FR" sz="43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FR" sz="2400" b="1" dirty="0">
              <a:latin typeface="+mj-lt"/>
            </a:endParaRPr>
          </a:p>
          <a:p>
            <a:pPr marL="0" indent="0">
              <a:buNone/>
            </a:pPr>
            <a:r>
              <a:rPr lang="fr-FR" sz="2400" b="1" dirty="0">
                <a:latin typeface="+mj-lt"/>
              </a:rPr>
              <a:t>Travail préalable </a:t>
            </a:r>
            <a:r>
              <a:rPr lang="fr-FR" sz="2400" dirty="0">
                <a:latin typeface="+mj-lt"/>
              </a:rPr>
              <a:t>:</a:t>
            </a:r>
          </a:p>
          <a:p>
            <a:pPr marL="0" indent="0" algn="just">
              <a:buNone/>
            </a:pPr>
            <a:r>
              <a:rPr lang="fr-FR" sz="2400" i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Par binôme, effectuer les recherches suivantes :</a:t>
            </a:r>
            <a:endParaRPr lang="fr-FR" sz="2400" dirty="0">
              <a:effectLst/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2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	* Recherche biographique sur Cicéron</a:t>
            </a:r>
            <a:endParaRPr lang="fr-FR" sz="2400" dirty="0">
              <a:effectLst/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2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	* Recherche sur le traité </a:t>
            </a:r>
            <a:r>
              <a:rPr lang="fr-FR" sz="2400" i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 amicitia</a:t>
            </a:r>
            <a:r>
              <a:rPr lang="fr-FR" sz="2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 / </a:t>
            </a:r>
            <a:r>
              <a:rPr lang="fr-FR" sz="2400" i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L’amitié</a:t>
            </a:r>
          </a:p>
          <a:p>
            <a:pPr marL="0" indent="0" algn="just">
              <a:buNone/>
            </a:pPr>
            <a:endParaRPr lang="fr-FR" sz="2400" i="1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2400" i="1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2400" i="1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 Pour vous aider : </a:t>
            </a:r>
            <a:r>
              <a:rPr lang="fr-FR" sz="24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Charles Guérin, </a:t>
            </a:r>
            <a:r>
              <a:rPr lang="fr-FR" sz="2400" b="1" i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Cicéron. Un philosophe en politique</a:t>
            </a:r>
            <a:r>
              <a:rPr lang="fr-FR" sz="2400" b="1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, Paris, 2022</a:t>
            </a:r>
            <a:r>
              <a:rPr lang="fr-FR" sz="2400" b="1" dirty="0">
                <a:effectLst/>
                <a:latin typeface="Aptos" panose="020B0004020202020204" pitchFamily="34" charset="0"/>
              </a:rPr>
              <a:t> </a:t>
            </a:r>
            <a:endParaRPr lang="fr-FR" sz="24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439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65C408-631B-2324-D583-F22A073C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621157"/>
            <a:ext cx="5050536" cy="1325563"/>
          </a:xfrm>
        </p:spPr>
        <p:txBody>
          <a:bodyPr>
            <a:normAutofit fontScale="90000"/>
          </a:bodyPr>
          <a:lstStyle/>
          <a:p>
            <a:r>
              <a:rPr lang="fr-FR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2. Le dialogue philosophique et le </a:t>
            </a:r>
            <a:r>
              <a:rPr lang="fr-FR" sz="3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amicitia</a:t>
            </a:r>
            <a:endParaRPr lang="fr-FR" sz="3000" dirty="0">
              <a:latin typeface="Aptos" panose="020B0004020202020204" pitchFamily="34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54C27C-9395-8586-D15D-CA59E8BE5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01" b="19478"/>
          <a:stretch/>
        </p:blipFill>
        <p:spPr>
          <a:xfrm>
            <a:off x="6620257" y="4081"/>
            <a:ext cx="5571744" cy="685391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DA42B7-18D3-0CDA-79AA-D6ED3D86D35A}"/>
              </a:ext>
            </a:extLst>
          </p:cNvPr>
          <p:cNvSpPr txBox="1"/>
          <p:nvPr/>
        </p:nvSpPr>
        <p:spPr>
          <a:xfrm>
            <a:off x="0" y="3167390"/>
            <a:ext cx="662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Bern, </a:t>
            </a:r>
            <a:r>
              <a:rPr lang="fr-FR" sz="2800" i="1" dirty="0" err="1"/>
              <a:t>Burgerbibliothek</a:t>
            </a:r>
            <a:r>
              <a:rPr lang="fr-FR" sz="2800" dirty="0"/>
              <a:t>, Cod. A. 92 (15e s)</a:t>
            </a:r>
          </a:p>
        </p:txBody>
      </p:sp>
    </p:spTree>
    <p:extLst>
      <p:ext uri="{BB962C8B-B14F-4D97-AF65-F5344CB8AC3E}">
        <p14:creationId xmlns:p14="http://schemas.microsoft.com/office/powerpoint/2010/main" val="372273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CE42C-33C2-EF72-5262-63652DE43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personnages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6BD718-E341-D1AD-EA2B-C207B1882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buNone/>
            </a:pPr>
            <a:r>
              <a:rPr lang="fr-FR" sz="3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* </a:t>
            </a:r>
            <a:r>
              <a:rPr lang="fr-FR" sz="3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Laelius</a:t>
            </a:r>
            <a:r>
              <a:rPr lang="fr-FR" sz="3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= </a:t>
            </a:r>
            <a:r>
              <a:rPr lang="fr-FR" sz="30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Caius </a:t>
            </a:r>
            <a:r>
              <a:rPr lang="fr-FR" sz="30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Laelius</a:t>
            </a:r>
            <a:r>
              <a:rPr lang="fr-FR" sz="30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Sapiens</a:t>
            </a:r>
            <a:r>
              <a:rPr lang="fr-FR" sz="3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buNone/>
            </a:pPr>
            <a:r>
              <a:rPr lang="fr-FR" sz="3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* </a:t>
            </a:r>
            <a:r>
              <a:rPr lang="fr-FR" sz="3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Fannius</a:t>
            </a:r>
            <a:r>
              <a:rPr lang="fr-FR" sz="3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= </a:t>
            </a:r>
            <a:r>
              <a:rPr lang="fr-FR" sz="30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Caius </a:t>
            </a:r>
            <a:r>
              <a:rPr lang="fr-FR" sz="30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Fannius</a:t>
            </a:r>
            <a:r>
              <a:rPr lang="fr-FR" sz="30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Strabo</a:t>
            </a:r>
            <a:endParaRPr lang="fr-FR" sz="30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3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</a:rPr>
              <a:t>	* Scaevola = </a:t>
            </a:r>
            <a:r>
              <a:rPr lang="fr-FR" sz="30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</a:rPr>
              <a:t>Quintus Mucius Scaevola </a:t>
            </a:r>
            <a:r>
              <a:rPr lang="fr-FR" sz="30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</a:rPr>
              <a:t>Augur</a:t>
            </a:r>
            <a:endParaRPr lang="fr-FR" sz="3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4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B3224-BA03-606B-35CD-8A4EE50F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garde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3938E-3C5C-93B6-10E3-4B772AB1F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FR" sz="3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</a:rPr>
              <a:t>⚠️ Les colles de latin ne sont pas des colles de philosophie ⚠️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sz="3000" dirty="0">
                <a:solidFill>
                  <a:srgbClr val="000000"/>
                </a:solidFill>
                <a:latin typeface="Aptos" panose="020B0004020202020204" pitchFamily="34" charset="0"/>
                <a:sym typeface="Wingdings" pitchFamily="2" charset="2"/>
              </a:rPr>
              <a:t> Il faudra faire une analyse littéraire du passage</a:t>
            </a:r>
            <a:endParaRPr lang="fr-FR" sz="3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4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91FC80-7575-5282-2F51-003B2169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72769" cy="1325563"/>
          </a:xfrm>
        </p:spPr>
        <p:txBody>
          <a:bodyPr/>
          <a:lstStyle/>
          <a:p>
            <a:r>
              <a:rPr lang="fr-FR" dirty="0"/>
              <a:t>II. </a:t>
            </a:r>
            <a:r>
              <a:rPr lang="fr-FR" i="1" dirty="0"/>
              <a:t>Les Héroïdes</a:t>
            </a:r>
            <a:r>
              <a:rPr lang="fr-FR" dirty="0"/>
              <a:t>, Ovide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F4203B-D1EB-F963-73F7-9754B4B3D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0969" y="0"/>
            <a:ext cx="5681031" cy="687008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A5B0A4-52F7-7B59-D959-DAC7A601BC44}"/>
              </a:ext>
            </a:extLst>
          </p:cNvPr>
          <p:cNvSpPr txBox="1"/>
          <p:nvPr/>
        </p:nvSpPr>
        <p:spPr>
          <a:xfrm>
            <a:off x="139002" y="6479143"/>
            <a:ext cx="608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Vatican, </a:t>
            </a:r>
            <a:r>
              <a:rPr lang="fr-FR" i="1" dirty="0"/>
              <a:t>Bibliothèque Apostolique Vaticane</a:t>
            </a:r>
            <a:r>
              <a:rPr lang="fr-FR" dirty="0"/>
              <a:t>, Ross. 893 (XVe)</a:t>
            </a:r>
          </a:p>
        </p:txBody>
      </p:sp>
    </p:spTree>
    <p:extLst>
      <p:ext uri="{BB962C8B-B14F-4D97-AF65-F5344CB8AC3E}">
        <p14:creationId xmlns:p14="http://schemas.microsoft.com/office/powerpoint/2010/main" val="128443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D56DB-60AB-4C3B-7E46-0794C42E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Ovide – </a:t>
            </a:r>
            <a:r>
              <a:rPr lang="fr-FR" dirty="0" err="1"/>
              <a:t>Publius</a:t>
            </a:r>
            <a:r>
              <a:rPr lang="fr-FR" dirty="0"/>
              <a:t> </a:t>
            </a:r>
            <a:r>
              <a:rPr lang="fr-FR" dirty="0" err="1"/>
              <a:t>Ouidius</a:t>
            </a:r>
            <a:r>
              <a:rPr lang="fr-FR" dirty="0"/>
              <a:t> </a:t>
            </a:r>
            <a:r>
              <a:rPr lang="fr-FR" dirty="0" err="1"/>
              <a:t>Naso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4B9E96-E771-4D14-89A3-B97E24E59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Naissance : -43</a:t>
            </a:r>
          </a:p>
          <a:p>
            <a:pPr marL="0" indent="0">
              <a:buNone/>
            </a:pPr>
            <a:r>
              <a:rPr lang="fr-FR" dirty="0"/>
              <a:t>Mort : +18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Relégation à Tomis (Nord de la Mer Noire)</a:t>
            </a:r>
          </a:p>
          <a:p>
            <a:pPr>
              <a:buFont typeface="Wingdings" pitchFamily="2" charset="2"/>
              <a:buChar char="à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i="1" dirty="0">
                <a:sym typeface="Wingdings" pitchFamily="2" charset="2"/>
              </a:rPr>
              <a:t>Les Métamorphoses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i="1" dirty="0">
                <a:sym typeface="Wingdings" pitchFamily="2" charset="2"/>
              </a:rPr>
              <a:t>Les Tristes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i="1" dirty="0">
                <a:sym typeface="Wingdings" pitchFamily="2" charset="2"/>
              </a:rPr>
              <a:t>Les Pontiques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i="1" dirty="0">
                <a:sym typeface="Wingdings" pitchFamily="2" charset="2"/>
              </a:rPr>
              <a:t>Les Héroïdes</a:t>
            </a:r>
          </a:p>
        </p:txBody>
      </p:sp>
    </p:spTree>
    <p:extLst>
      <p:ext uri="{BB962C8B-B14F-4D97-AF65-F5344CB8AC3E}">
        <p14:creationId xmlns:p14="http://schemas.microsoft.com/office/powerpoint/2010/main" val="3242816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52B261-CCCD-536D-87A5-D40F9D3B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2" t="44723" r="18256" b="6527"/>
          <a:stretch/>
        </p:blipFill>
        <p:spPr>
          <a:xfrm>
            <a:off x="5421016" y="1977887"/>
            <a:ext cx="6770983" cy="4880113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3285D7-D1EB-53D3-417A-779740B8F88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2550"/>
            <a:ext cx="7556499" cy="341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Quam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legis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rapta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Briseide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littera </a:t>
            </a:r>
            <a:r>
              <a:rPr lang="fr-FR" sz="2400" dirty="0" err="1">
                <a:solidFill>
                  <a:srgbClr val="000000"/>
                </a:solidFill>
                <a:latin typeface="-webkit-standard"/>
              </a:rPr>
              <a:t>u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enit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br>
              <a:rPr lang="fr-FR" sz="2400" dirty="0"/>
            </a:br>
            <a:r>
              <a:rPr lang="fr-FR" sz="2400" dirty="0">
                <a:solidFill>
                  <a:srgbClr val="000000"/>
                </a:solidFill>
                <a:latin typeface="-webkit-standard"/>
              </a:rPr>
              <a:t>	</a:t>
            </a:r>
            <a:r>
              <a:rPr lang="fr-FR" sz="2400" dirty="0" err="1">
                <a:solidFill>
                  <a:srgbClr val="000000"/>
                </a:solidFill>
                <a:latin typeface="-webkit-standard"/>
              </a:rPr>
              <a:t>u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ix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bene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barbarica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Graeca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notata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manu.</a:t>
            </a:r>
            <a:br>
              <a:rPr lang="fr-FR" sz="2400" dirty="0"/>
            </a:b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quascumque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adspicies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lacrimae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fecere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lituras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;</a:t>
            </a:r>
            <a:br>
              <a:rPr lang="fr-FR" sz="2400" dirty="0"/>
            </a:b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	sed tamen et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lacrimae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pondera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-webkit-standard"/>
              </a:rPr>
              <a:t>u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ocis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habent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FR" sz="2400" dirty="0"/>
            </a:b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Si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mihi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pauca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queri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de te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dominoque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-webkit-standard"/>
              </a:rPr>
              <a:t>u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iroque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              5</a:t>
            </a:r>
            <a:br>
              <a:rPr lang="fr-FR" sz="2400" dirty="0"/>
            </a:b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	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est, de domino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pauca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-webkit-standard"/>
              </a:rPr>
              <a:t>u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iroque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querar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fr-FR" sz="2400" dirty="0"/>
            </a:b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non, ego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poscenti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quod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sum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cito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tradita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regi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br>
              <a:rPr lang="fr-FR" sz="2400" dirty="0"/>
            </a:b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	culpa tua est—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quamuis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haec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quoque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culpa tua est;</a:t>
            </a:r>
            <a:br>
              <a:rPr lang="fr-FR" sz="2400" dirty="0"/>
            </a:b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nam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simul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Eurybates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me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Talthybiusque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-webkit-standard"/>
              </a:rPr>
              <a:t>u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ocarunt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br>
              <a:rPr lang="fr-FR" sz="2400" dirty="0"/>
            </a:b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	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Eurybati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data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sum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F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Talthybioque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comes.               10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239652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7127</TotalTime>
  <Words>908</Words>
  <Application>Microsoft Macintosh PowerPoint</Application>
  <PresentationFormat>Grand écran</PresentationFormat>
  <Paragraphs>67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-webkit-standard</vt:lpstr>
      <vt:lpstr>Aptos</vt:lpstr>
      <vt:lpstr>Aptos Display</vt:lpstr>
      <vt:lpstr>Arial</vt:lpstr>
      <vt:lpstr>Wingdings</vt:lpstr>
      <vt:lpstr>Thème Office</vt:lpstr>
      <vt:lpstr>Les œuvres au programme</vt:lpstr>
      <vt:lpstr>Enjeux – devoir + colles</vt:lpstr>
      <vt:lpstr>I. Cicéron, L’amitié</vt:lpstr>
      <vt:lpstr> 2. Le dialogue philosophique et le De amicitia</vt:lpstr>
      <vt:lpstr>Les personnages </vt:lpstr>
      <vt:lpstr>Mise en garde</vt:lpstr>
      <vt:lpstr>II. Les Héroïdes, Ovide</vt:lpstr>
      <vt:lpstr>Ovide – Publius Ouidius Naso</vt:lpstr>
      <vt:lpstr>Présentation PowerPoint</vt:lpstr>
      <vt:lpstr>III. Euripide, Médée</vt:lpstr>
      <vt:lpstr>2. Quelques éléments pour comprendre une pièce grecque</vt:lpstr>
      <vt:lpstr>Vocabulaire du théâtre grec</vt:lpstr>
      <vt:lpstr>3. Le mythe de Médée</vt:lpstr>
      <vt:lpstr>3. Le mythe de Médée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Cavuoto-Denis</dc:creator>
  <cp:lastModifiedBy>Nicolas Cavuoto-Denis</cp:lastModifiedBy>
  <cp:revision>22</cp:revision>
  <dcterms:created xsi:type="dcterms:W3CDTF">2024-07-03T09:09:25Z</dcterms:created>
  <dcterms:modified xsi:type="dcterms:W3CDTF">2024-09-05T09:41:51Z</dcterms:modified>
</cp:coreProperties>
</file>