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57" r:id="rId5"/>
    <p:sldId id="262" r:id="rId6"/>
    <p:sldId id="260"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dirty="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9/22/2024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3A461-3253-95CC-5C83-CEC7C58DC5D2}"/>
              </a:ext>
            </a:extLst>
          </p:cNvPr>
          <p:cNvSpPr>
            <a:spLocks noGrp="1"/>
          </p:cNvSpPr>
          <p:nvPr>
            <p:ph type="ctrTitle"/>
          </p:nvPr>
        </p:nvSpPr>
        <p:spPr>
          <a:xfrm>
            <a:off x="1370693" y="323512"/>
            <a:ext cx="9440034" cy="4078366"/>
          </a:xfrm>
        </p:spPr>
        <p:txBody>
          <a:bodyPr>
            <a:normAutofit fontScale="90000"/>
          </a:bodyPr>
          <a:lstStyle/>
          <a:p>
            <a:r>
              <a:rPr lang="fr-FR" dirty="0"/>
              <a:t>Culture antique, année 2024-25</a:t>
            </a:r>
            <a:br>
              <a:rPr lang="fr-FR" dirty="0"/>
            </a:br>
            <a:r>
              <a:rPr lang="fr-FR" dirty="0"/>
              <a:t>Thème « amour et amitié »</a:t>
            </a:r>
            <a:br>
              <a:rPr lang="fr-FR" i="1" dirty="0"/>
            </a:br>
            <a:br>
              <a:rPr lang="fr-FR" i="1" dirty="0"/>
            </a:br>
            <a:r>
              <a:rPr lang="fr-FR" sz="7300" i="1" dirty="0" err="1">
                <a:solidFill>
                  <a:schemeClr val="tx1"/>
                </a:solidFill>
              </a:rPr>
              <a:t>Epistulae</a:t>
            </a:r>
            <a:r>
              <a:rPr lang="fr-FR" sz="7300" i="1" dirty="0">
                <a:solidFill>
                  <a:schemeClr val="tx1"/>
                </a:solidFill>
              </a:rPr>
              <a:t> </a:t>
            </a:r>
            <a:r>
              <a:rPr lang="fr-FR" sz="7300" i="1" dirty="0" err="1">
                <a:solidFill>
                  <a:schemeClr val="tx1"/>
                </a:solidFill>
              </a:rPr>
              <a:t>Heroidum</a:t>
            </a:r>
            <a:br>
              <a:rPr lang="fr-FR" sz="7300" i="1" dirty="0">
                <a:solidFill>
                  <a:schemeClr val="tx1"/>
                </a:solidFill>
              </a:rPr>
            </a:br>
            <a:r>
              <a:rPr lang="fr-FR" sz="7300" dirty="0">
                <a:solidFill>
                  <a:schemeClr val="tx1"/>
                </a:solidFill>
              </a:rPr>
              <a:t>(I, III, V, VI, VIII)</a:t>
            </a:r>
            <a:endParaRPr lang="fr-FR" i="1" dirty="0">
              <a:solidFill>
                <a:schemeClr val="tx1"/>
              </a:solidFill>
            </a:endParaRPr>
          </a:p>
        </p:txBody>
      </p:sp>
      <p:sp>
        <p:nvSpPr>
          <p:cNvPr id="3" name="Sous-titre 2">
            <a:extLst>
              <a:ext uri="{FF2B5EF4-FFF2-40B4-BE49-F238E27FC236}">
                <a16:creationId xmlns:a16="http://schemas.microsoft.com/office/drawing/2014/main" id="{80751040-0981-1069-5630-FE00C9EBAB31}"/>
              </a:ext>
            </a:extLst>
          </p:cNvPr>
          <p:cNvSpPr>
            <a:spLocks noGrp="1"/>
          </p:cNvSpPr>
          <p:nvPr>
            <p:ph type="subTitle" idx="1"/>
          </p:nvPr>
        </p:nvSpPr>
        <p:spPr>
          <a:xfrm>
            <a:off x="1375983" y="4757701"/>
            <a:ext cx="9440034" cy="2132610"/>
          </a:xfrm>
        </p:spPr>
        <p:txBody>
          <a:bodyPr>
            <a:normAutofit/>
          </a:bodyPr>
          <a:lstStyle/>
          <a:p>
            <a:r>
              <a:rPr lang="fr-FR" sz="2800" dirty="0"/>
              <a:t>I. Ovide : un poète de la jointure</a:t>
            </a:r>
            <a:br>
              <a:rPr lang="fr-FR" sz="2800" dirty="0"/>
            </a:br>
            <a:r>
              <a:rPr lang="fr-FR" sz="2800" dirty="0"/>
              <a:t>II. Les </a:t>
            </a:r>
            <a:r>
              <a:rPr lang="fr-FR" sz="2800" i="1" dirty="0"/>
              <a:t>Héroïdes</a:t>
            </a:r>
            <a:r>
              <a:rPr lang="fr-FR" sz="2800" dirty="0"/>
              <a:t> : le double défi du </a:t>
            </a:r>
            <a:r>
              <a:rPr lang="fr-FR" sz="2800" i="1" dirty="0"/>
              <a:t>genre</a:t>
            </a:r>
            <a:br>
              <a:rPr lang="fr-FR" sz="2800" i="1" dirty="0"/>
            </a:br>
            <a:r>
              <a:rPr lang="fr-FR" sz="2800" dirty="0"/>
              <a:t>III. Mise en application : 1, 1-56 </a:t>
            </a:r>
            <a:r>
              <a:rPr lang="fr-FR" sz="2800" i="1" dirty="0"/>
              <a:t>Pénélope à Ulysse</a:t>
            </a:r>
            <a:endParaRPr lang="fr-FR" sz="2800" dirty="0"/>
          </a:p>
        </p:txBody>
      </p:sp>
      <p:pic>
        <p:nvPicPr>
          <p:cNvPr id="7" name="Image 6">
            <a:extLst>
              <a:ext uri="{FF2B5EF4-FFF2-40B4-BE49-F238E27FC236}">
                <a16:creationId xmlns:a16="http://schemas.microsoft.com/office/drawing/2014/main" id="{347DFBEA-943D-DD3F-954E-5966EE62D0D3}"/>
              </a:ext>
            </a:extLst>
          </p:cNvPr>
          <p:cNvPicPr>
            <a:picLocks noChangeAspect="1"/>
          </p:cNvPicPr>
          <p:nvPr/>
        </p:nvPicPr>
        <p:blipFill>
          <a:blip r:embed="rId2"/>
          <a:stretch>
            <a:fillRect/>
          </a:stretch>
        </p:blipFill>
        <p:spPr>
          <a:xfrm>
            <a:off x="238426" y="1851184"/>
            <a:ext cx="2119763" cy="3475022"/>
          </a:xfrm>
          <a:prstGeom prst="rect">
            <a:avLst/>
          </a:prstGeom>
        </p:spPr>
      </p:pic>
      <p:pic>
        <p:nvPicPr>
          <p:cNvPr id="9" name="Image 8">
            <a:extLst>
              <a:ext uri="{FF2B5EF4-FFF2-40B4-BE49-F238E27FC236}">
                <a16:creationId xmlns:a16="http://schemas.microsoft.com/office/drawing/2014/main" id="{A3D50164-E6F3-9871-690D-50BDD20D8CC5}"/>
              </a:ext>
            </a:extLst>
          </p:cNvPr>
          <p:cNvPicPr>
            <a:picLocks noChangeAspect="1"/>
          </p:cNvPicPr>
          <p:nvPr/>
        </p:nvPicPr>
        <p:blipFill>
          <a:blip r:embed="rId3"/>
          <a:stretch>
            <a:fillRect/>
          </a:stretch>
        </p:blipFill>
        <p:spPr>
          <a:xfrm>
            <a:off x="9833812" y="1851184"/>
            <a:ext cx="2119762" cy="3502654"/>
          </a:xfrm>
          <a:prstGeom prst="rect">
            <a:avLst/>
          </a:prstGeom>
        </p:spPr>
      </p:pic>
    </p:spTree>
    <p:extLst>
      <p:ext uri="{BB962C8B-B14F-4D97-AF65-F5344CB8AC3E}">
        <p14:creationId xmlns:p14="http://schemas.microsoft.com/office/powerpoint/2010/main" val="117824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7B2DE-A51C-C477-6877-4FB3FA68552D}"/>
              </a:ext>
            </a:extLst>
          </p:cNvPr>
          <p:cNvSpPr>
            <a:spLocks noGrp="1"/>
          </p:cNvSpPr>
          <p:nvPr>
            <p:ph type="title"/>
          </p:nvPr>
        </p:nvSpPr>
        <p:spPr/>
        <p:txBody>
          <a:bodyPr/>
          <a:lstStyle/>
          <a:p>
            <a:r>
              <a:rPr lang="fr-FR" dirty="0"/>
              <a:t>Position chronologique d’Ovide</a:t>
            </a:r>
          </a:p>
        </p:txBody>
      </p:sp>
      <p:sp>
        <p:nvSpPr>
          <p:cNvPr id="3" name="Espace réservé du texte 2">
            <a:extLst>
              <a:ext uri="{FF2B5EF4-FFF2-40B4-BE49-F238E27FC236}">
                <a16:creationId xmlns:a16="http://schemas.microsoft.com/office/drawing/2014/main" id="{DDE3DCC4-ABE8-CC15-35A9-908ED9B927DD}"/>
              </a:ext>
            </a:extLst>
          </p:cNvPr>
          <p:cNvSpPr>
            <a:spLocks noGrp="1"/>
          </p:cNvSpPr>
          <p:nvPr>
            <p:ph type="body" idx="1"/>
          </p:nvPr>
        </p:nvSpPr>
        <p:spPr/>
        <p:txBody>
          <a:bodyPr/>
          <a:lstStyle/>
          <a:p>
            <a:r>
              <a:rPr lang="fr-FR" dirty="0"/>
              <a:t>Empereurs</a:t>
            </a:r>
          </a:p>
        </p:txBody>
      </p:sp>
      <p:sp>
        <p:nvSpPr>
          <p:cNvPr id="4" name="Espace réservé du texte 3">
            <a:extLst>
              <a:ext uri="{FF2B5EF4-FFF2-40B4-BE49-F238E27FC236}">
                <a16:creationId xmlns:a16="http://schemas.microsoft.com/office/drawing/2014/main" id="{6BE82116-642B-CB3C-3424-A010CE2B1B8D}"/>
              </a:ext>
            </a:extLst>
          </p:cNvPr>
          <p:cNvSpPr>
            <a:spLocks noGrp="1"/>
          </p:cNvSpPr>
          <p:nvPr>
            <p:ph type="body" sz="half" idx="15"/>
          </p:nvPr>
        </p:nvSpPr>
        <p:spPr>
          <a:xfrm>
            <a:off x="913795" y="2571750"/>
            <a:ext cx="3300984" cy="4179924"/>
          </a:xfrm>
        </p:spPr>
        <p:txBody>
          <a:bodyPr>
            <a:normAutofit/>
          </a:bodyPr>
          <a:lstStyle/>
          <a:p>
            <a:pPr marL="285750" indent="-285750">
              <a:buFontTx/>
              <a:buChar char="-"/>
            </a:pPr>
            <a:r>
              <a:rPr lang="fr-FR" sz="1800" dirty="0"/>
              <a:t>63 : naissance d’Octave</a:t>
            </a:r>
          </a:p>
          <a:p>
            <a:pPr marL="285750" indent="-285750">
              <a:buFontTx/>
              <a:buChar char="-"/>
            </a:pPr>
            <a:endParaRPr lang="fr-FR" sz="1800" dirty="0"/>
          </a:p>
          <a:p>
            <a:pPr marL="285750" indent="-285750">
              <a:buFontTx/>
              <a:buChar char="-"/>
            </a:pPr>
            <a:endParaRPr lang="fr-FR" sz="1800" dirty="0"/>
          </a:p>
          <a:p>
            <a:pPr marL="285750" indent="-285750">
              <a:buFontTx/>
              <a:buChar char="-"/>
            </a:pPr>
            <a:r>
              <a:rPr lang="fr-FR" sz="1800" dirty="0"/>
              <a:t>-27 Octave devient Auguste</a:t>
            </a:r>
          </a:p>
          <a:p>
            <a:pPr marL="285750" indent="-285750">
              <a:buFontTx/>
              <a:buChar char="-"/>
            </a:pPr>
            <a:endParaRPr lang="fr-FR" sz="1800" dirty="0"/>
          </a:p>
          <a:p>
            <a:pPr marL="285750" indent="-285750">
              <a:buFontTx/>
              <a:buChar char="-"/>
            </a:pPr>
            <a:endParaRPr lang="fr-FR" sz="1800" dirty="0"/>
          </a:p>
          <a:p>
            <a:pPr marL="285750" indent="-285750">
              <a:buFontTx/>
              <a:buChar char="-"/>
            </a:pPr>
            <a:r>
              <a:rPr lang="fr-FR" sz="1800" dirty="0"/>
              <a:t>-14 Mort d’Auguste → Tibère</a:t>
            </a:r>
          </a:p>
          <a:p>
            <a:pPr marL="285750" indent="-285750">
              <a:buFontTx/>
              <a:buChar char="-"/>
            </a:pPr>
            <a:endParaRPr lang="fr-FR" sz="1800" dirty="0"/>
          </a:p>
          <a:p>
            <a:pPr marL="285750" indent="-285750">
              <a:buFontTx/>
              <a:buChar char="-"/>
            </a:pPr>
            <a:r>
              <a:rPr lang="fr-FR" sz="1800" dirty="0"/>
              <a:t>+16 mort de Tibère</a:t>
            </a:r>
          </a:p>
          <a:p>
            <a:pPr marL="285750" indent="-285750">
              <a:buFontTx/>
              <a:buChar char="-"/>
            </a:pPr>
            <a:endParaRPr lang="fr-FR" sz="1800" dirty="0"/>
          </a:p>
          <a:p>
            <a:pPr marL="285750" indent="-285750">
              <a:buFontTx/>
              <a:buChar char="-"/>
            </a:pPr>
            <a:endParaRPr lang="fr-FR" sz="1800" dirty="0"/>
          </a:p>
        </p:txBody>
      </p:sp>
      <p:sp>
        <p:nvSpPr>
          <p:cNvPr id="5" name="Espace réservé du texte 4">
            <a:extLst>
              <a:ext uri="{FF2B5EF4-FFF2-40B4-BE49-F238E27FC236}">
                <a16:creationId xmlns:a16="http://schemas.microsoft.com/office/drawing/2014/main" id="{29099052-46C4-CC19-6474-2C53FA10C1A4}"/>
              </a:ext>
            </a:extLst>
          </p:cNvPr>
          <p:cNvSpPr>
            <a:spLocks noGrp="1"/>
          </p:cNvSpPr>
          <p:nvPr>
            <p:ph type="body" sz="quarter" idx="3"/>
          </p:nvPr>
        </p:nvSpPr>
        <p:spPr/>
        <p:txBody>
          <a:bodyPr/>
          <a:lstStyle/>
          <a:p>
            <a:r>
              <a:rPr lang="fr-FR" dirty="0"/>
              <a:t>Poètes</a:t>
            </a:r>
          </a:p>
        </p:txBody>
      </p:sp>
      <p:sp>
        <p:nvSpPr>
          <p:cNvPr id="6" name="Espace réservé du texte 5">
            <a:extLst>
              <a:ext uri="{FF2B5EF4-FFF2-40B4-BE49-F238E27FC236}">
                <a16:creationId xmlns:a16="http://schemas.microsoft.com/office/drawing/2014/main" id="{61E55A03-DD16-4F9C-6924-94F9DF0FC338}"/>
              </a:ext>
            </a:extLst>
          </p:cNvPr>
          <p:cNvSpPr>
            <a:spLocks noGrp="1"/>
          </p:cNvSpPr>
          <p:nvPr>
            <p:ph type="body" sz="half" idx="16"/>
          </p:nvPr>
        </p:nvSpPr>
        <p:spPr>
          <a:xfrm>
            <a:off x="4441435" y="2571750"/>
            <a:ext cx="3300984" cy="3871580"/>
          </a:xfrm>
        </p:spPr>
        <p:txBody>
          <a:bodyPr>
            <a:normAutofit/>
          </a:bodyPr>
          <a:lstStyle/>
          <a:p>
            <a:r>
              <a:rPr lang="fr-FR" sz="2000" dirty="0">
                <a:effectLst/>
                <a:latin typeface="Gandhari Unicode" panose="02000503060000020004" pitchFamily="2" charset="0"/>
                <a:ea typeface="Calibri" panose="020F0502020204030204" pitchFamily="34" charset="0"/>
                <a:cs typeface="Times New Roman" panose="02020603050405020304" pitchFamily="18" charset="0"/>
              </a:rPr>
              <a:t>• Virgile : -70  à -19</a:t>
            </a:r>
          </a:p>
          <a:p>
            <a:endParaRPr lang="fr-FR" sz="2000" dirty="0">
              <a:effectLst/>
              <a:latin typeface="Gandhari Unicode" panose="02000503060000020004" pitchFamily="2" charset="0"/>
              <a:ea typeface="Calibri" panose="020F0502020204030204" pitchFamily="34" charset="0"/>
              <a:cs typeface="Times New Roman" panose="02020603050405020304" pitchFamily="18" charset="0"/>
            </a:endParaRPr>
          </a:p>
          <a:p>
            <a:r>
              <a:rPr lang="fr-FR" sz="2000" dirty="0">
                <a:effectLst/>
                <a:latin typeface="Gandhari Unicode" panose="02000503060000020004" pitchFamily="2" charset="0"/>
                <a:ea typeface="Calibri" panose="020F0502020204030204" pitchFamily="34" charset="0"/>
                <a:cs typeface="Times New Roman" panose="02020603050405020304" pitchFamily="18" charset="0"/>
              </a:rPr>
              <a:t>• Tibulle : -54 à -19</a:t>
            </a:r>
          </a:p>
          <a:p>
            <a:endParaRPr lang="fr-FR" sz="2000" dirty="0">
              <a:effectLst/>
              <a:latin typeface="Gandhari Unicode" panose="02000503060000020004" pitchFamily="2" charset="0"/>
              <a:ea typeface="Calibri" panose="020F0502020204030204" pitchFamily="34" charset="0"/>
              <a:cs typeface="Times New Roman" panose="02020603050405020304" pitchFamily="18" charset="0"/>
            </a:endParaRPr>
          </a:p>
          <a:p>
            <a:r>
              <a:rPr lang="fr-FR" sz="2000" dirty="0">
                <a:effectLst/>
                <a:latin typeface="Gandhari Unicode" panose="02000503060000020004" pitchFamily="2" charset="0"/>
                <a:ea typeface="Calibri" panose="020F0502020204030204" pitchFamily="34" charset="0"/>
                <a:cs typeface="Times New Roman" panose="02020603050405020304" pitchFamily="18" charset="0"/>
              </a:rPr>
              <a:t>• Properce : -47 à -16</a:t>
            </a:r>
          </a:p>
          <a:p>
            <a:endParaRPr lang="fr-FR" sz="1600" dirty="0"/>
          </a:p>
        </p:txBody>
      </p:sp>
      <p:sp>
        <p:nvSpPr>
          <p:cNvPr id="7" name="Espace réservé du texte 6">
            <a:extLst>
              <a:ext uri="{FF2B5EF4-FFF2-40B4-BE49-F238E27FC236}">
                <a16:creationId xmlns:a16="http://schemas.microsoft.com/office/drawing/2014/main" id="{4F9B8C3B-93EB-94B6-5E61-6B3C471F8346}"/>
              </a:ext>
            </a:extLst>
          </p:cNvPr>
          <p:cNvSpPr>
            <a:spLocks noGrp="1"/>
          </p:cNvSpPr>
          <p:nvPr>
            <p:ph type="body" sz="quarter" idx="13"/>
          </p:nvPr>
        </p:nvSpPr>
        <p:spPr/>
        <p:txBody>
          <a:bodyPr/>
          <a:lstStyle/>
          <a:p>
            <a:r>
              <a:rPr lang="fr-FR" dirty="0"/>
              <a:t>Ovide </a:t>
            </a:r>
          </a:p>
        </p:txBody>
      </p:sp>
      <p:sp>
        <p:nvSpPr>
          <p:cNvPr id="8" name="Espace réservé du texte 7">
            <a:extLst>
              <a:ext uri="{FF2B5EF4-FFF2-40B4-BE49-F238E27FC236}">
                <a16:creationId xmlns:a16="http://schemas.microsoft.com/office/drawing/2014/main" id="{83F2F15A-606F-0291-9D5A-CB1998823D59}"/>
              </a:ext>
            </a:extLst>
          </p:cNvPr>
          <p:cNvSpPr>
            <a:spLocks noGrp="1"/>
          </p:cNvSpPr>
          <p:nvPr>
            <p:ph type="body" sz="half" idx="17"/>
          </p:nvPr>
        </p:nvSpPr>
        <p:spPr>
          <a:xfrm>
            <a:off x="7966572" y="2571749"/>
            <a:ext cx="3771772" cy="4179923"/>
          </a:xfrm>
        </p:spPr>
        <p:txBody>
          <a:bodyPr>
            <a:normAutofit/>
          </a:bodyPr>
          <a:lstStyle/>
          <a:p>
            <a:endParaRPr lang="fr-FR" sz="2000" dirty="0"/>
          </a:p>
          <a:p>
            <a:endParaRPr lang="fr-FR" sz="2000" dirty="0"/>
          </a:p>
          <a:p>
            <a:endParaRPr lang="fr-FR" sz="2000" dirty="0"/>
          </a:p>
          <a:p>
            <a:r>
              <a:rPr lang="fr-FR" sz="2000" dirty="0"/>
              <a:t>-43 : Naissance d’Ovide</a:t>
            </a:r>
          </a:p>
          <a:p>
            <a:endParaRPr lang="fr-FR" sz="2000" dirty="0"/>
          </a:p>
          <a:p>
            <a:r>
              <a:rPr lang="fr-FR" sz="2000" dirty="0"/>
              <a:t>-8 : Exil à Tomis / Constan</a:t>
            </a:r>
            <a:r>
              <a:rPr lang="fr-FR" sz="2000" dirty="0">
                <a:latin typeface="Times New Roman" panose="02020603050405020304" pitchFamily="18" charset="0"/>
                <a:cs typeface="Times New Roman" panose="02020603050405020304" pitchFamily="18" charset="0"/>
              </a:rPr>
              <a:t>ţ</a:t>
            </a:r>
            <a:r>
              <a:rPr lang="fr-FR" sz="2000" dirty="0"/>
              <a:t>a</a:t>
            </a:r>
          </a:p>
          <a:p>
            <a:endParaRPr lang="fr-FR" sz="2000" dirty="0"/>
          </a:p>
          <a:p>
            <a:endParaRPr lang="fr-FR" sz="2000" dirty="0"/>
          </a:p>
          <a:p>
            <a:r>
              <a:rPr lang="fr-FR" sz="2000" dirty="0"/>
              <a:t>+18 : Mort en exil d’Ovide</a:t>
            </a:r>
          </a:p>
          <a:p>
            <a:endParaRPr lang="fr-FR" sz="2000" dirty="0"/>
          </a:p>
          <a:p>
            <a:endParaRPr lang="fr-FR" sz="2000" dirty="0"/>
          </a:p>
          <a:p>
            <a:endParaRPr lang="fr-FR" sz="2000" dirty="0"/>
          </a:p>
        </p:txBody>
      </p:sp>
      <p:pic>
        <p:nvPicPr>
          <p:cNvPr id="10" name="Image 9">
            <a:extLst>
              <a:ext uri="{FF2B5EF4-FFF2-40B4-BE49-F238E27FC236}">
                <a16:creationId xmlns:a16="http://schemas.microsoft.com/office/drawing/2014/main" id="{7F037241-5AEB-1240-2E4C-46F3FACB1B5C}"/>
              </a:ext>
            </a:extLst>
          </p:cNvPr>
          <p:cNvPicPr>
            <a:picLocks noChangeAspect="1"/>
          </p:cNvPicPr>
          <p:nvPr/>
        </p:nvPicPr>
        <p:blipFill>
          <a:blip r:embed="rId2"/>
          <a:stretch>
            <a:fillRect/>
          </a:stretch>
        </p:blipFill>
        <p:spPr>
          <a:xfrm>
            <a:off x="198641" y="106326"/>
            <a:ext cx="1541163" cy="2465423"/>
          </a:xfrm>
          <a:prstGeom prst="rect">
            <a:avLst/>
          </a:prstGeom>
        </p:spPr>
      </p:pic>
    </p:spTree>
    <p:extLst>
      <p:ext uri="{BB962C8B-B14F-4D97-AF65-F5344CB8AC3E}">
        <p14:creationId xmlns:p14="http://schemas.microsoft.com/office/powerpoint/2010/main" val="131858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F605D-0361-9A2C-470D-F4A0C3FC10D8}"/>
              </a:ext>
            </a:extLst>
          </p:cNvPr>
          <p:cNvSpPr>
            <a:spLocks noGrp="1"/>
          </p:cNvSpPr>
          <p:nvPr>
            <p:ph type="title"/>
          </p:nvPr>
        </p:nvSpPr>
        <p:spPr/>
        <p:txBody>
          <a:bodyPr/>
          <a:lstStyle/>
          <a:p>
            <a:r>
              <a:rPr lang="fr-FR" dirty="0"/>
              <a:t>La « canonisation » de Virgile (W. </a:t>
            </a:r>
            <a:r>
              <a:rPr lang="fr-FR" dirty="0" err="1"/>
              <a:t>Suerbaum</a:t>
            </a:r>
            <a:r>
              <a:rPr lang="fr-FR" dirty="0"/>
              <a:t>)</a:t>
            </a:r>
          </a:p>
        </p:txBody>
      </p:sp>
      <p:pic>
        <p:nvPicPr>
          <p:cNvPr id="4" name="Image 3">
            <a:extLst>
              <a:ext uri="{FF2B5EF4-FFF2-40B4-BE49-F238E27FC236}">
                <a16:creationId xmlns:a16="http://schemas.microsoft.com/office/drawing/2014/main" id="{ECA77694-409B-533F-8261-E12D18B186B1}"/>
              </a:ext>
            </a:extLst>
          </p:cNvPr>
          <p:cNvPicPr>
            <a:picLocks noChangeAspect="1"/>
          </p:cNvPicPr>
          <p:nvPr/>
        </p:nvPicPr>
        <p:blipFill>
          <a:blip r:embed="rId2"/>
          <a:stretch>
            <a:fillRect/>
          </a:stretch>
        </p:blipFill>
        <p:spPr>
          <a:xfrm>
            <a:off x="3768179" y="1566636"/>
            <a:ext cx="7415413" cy="4947471"/>
          </a:xfrm>
          <a:prstGeom prst="rect">
            <a:avLst/>
          </a:prstGeom>
        </p:spPr>
      </p:pic>
      <p:pic>
        <p:nvPicPr>
          <p:cNvPr id="6" name="Image 5">
            <a:extLst>
              <a:ext uri="{FF2B5EF4-FFF2-40B4-BE49-F238E27FC236}">
                <a16:creationId xmlns:a16="http://schemas.microsoft.com/office/drawing/2014/main" id="{2B100E90-77B8-CDB6-ECDE-1E1107434BAE}"/>
              </a:ext>
            </a:extLst>
          </p:cNvPr>
          <p:cNvPicPr>
            <a:picLocks noChangeAspect="1"/>
          </p:cNvPicPr>
          <p:nvPr/>
        </p:nvPicPr>
        <p:blipFill>
          <a:blip r:embed="rId3"/>
          <a:stretch>
            <a:fillRect/>
          </a:stretch>
        </p:blipFill>
        <p:spPr>
          <a:xfrm>
            <a:off x="487600" y="1597148"/>
            <a:ext cx="3036646" cy="2945547"/>
          </a:xfrm>
          <a:prstGeom prst="rect">
            <a:avLst/>
          </a:prstGeom>
        </p:spPr>
      </p:pic>
      <p:sp>
        <p:nvSpPr>
          <p:cNvPr id="7" name="ZoneTexte 6">
            <a:extLst>
              <a:ext uri="{FF2B5EF4-FFF2-40B4-BE49-F238E27FC236}">
                <a16:creationId xmlns:a16="http://schemas.microsoft.com/office/drawing/2014/main" id="{704D259E-AC44-D5B3-FE3D-EB8291E69A79}"/>
              </a:ext>
            </a:extLst>
          </p:cNvPr>
          <p:cNvSpPr txBox="1"/>
          <p:nvPr/>
        </p:nvSpPr>
        <p:spPr>
          <a:xfrm>
            <a:off x="770413" y="4771072"/>
            <a:ext cx="2753833" cy="1477328"/>
          </a:xfrm>
          <a:prstGeom prst="rect">
            <a:avLst/>
          </a:prstGeom>
          <a:noFill/>
        </p:spPr>
        <p:txBody>
          <a:bodyPr wrap="square" rtlCol="0">
            <a:spAutoFit/>
          </a:bodyPr>
          <a:lstStyle/>
          <a:p>
            <a:r>
              <a:rPr lang="fr-FR" i="1" dirty="0"/>
              <a:t>Virgile écrivant l’</a:t>
            </a:r>
            <a:r>
              <a:rPr lang="fr-FR" dirty="0"/>
              <a:t>Énéide </a:t>
            </a:r>
            <a:r>
              <a:rPr lang="fr-FR" i="1" dirty="0"/>
              <a:t>entre Clio et Melpomène</a:t>
            </a:r>
            <a:r>
              <a:rPr lang="fr-FR" dirty="0"/>
              <a:t> ; mosaïque du III</a:t>
            </a:r>
            <a:r>
              <a:rPr lang="fr-FR" baseline="30000" dirty="0"/>
              <a:t>e</a:t>
            </a:r>
            <a:r>
              <a:rPr lang="fr-FR" dirty="0"/>
              <a:t> siècle ; Sousse (Hadrumète), 1,2 × 1,2 m ; musée du Bardo</a:t>
            </a:r>
          </a:p>
        </p:txBody>
      </p:sp>
    </p:spTree>
    <p:extLst>
      <p:ext uri="{BB962C8B-B14F-4D97-AF65-F5344CB8AC3E}">
        <p14:creationId xmlns:p14="http://schemas.microsoft.com/office/powerpoint/2010/main" val="194838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E87E0-A094-5F42-3AB3-3DD3059A37E5}"/>
              </a:ext>
            </a:extLst>
          </p:cNvPr>
          <p:cNvSpPr>
            <a:spLocks noGrp="1"/>
          </p:cNvSpPr>
          <p:nvPr>
            <p:ph type="title"/>
          </p:nvPr>
        </p:nvSpPr>
        <p:spPr>
          <a:xfrm>
            <a:off x="919119" y="67340"/>
            <a:ext cx="10353762" cy="970450"/>
          </a:xfrm>
        </p:spPr>
        <p:txBody>
          <a:bodyPr/>
          <a:lstStyle/>
          <a:p>
            <a:r>
              <a:rPr lang="fr-FR" dirty="0" err="1"/>
              <a:t>Publius</a:t>
            </a:r>
            <a:r>
              <a:rPr lang="fr-FR" dirty="0"/>
              <a:t> </a:t>
            </a:r>
            <a:r>
              <a:rPr lang="fr-FR" dirty="0" err="1"/>
              <a:t>Ovidius</a:t>
            </a:r>
            <a:r>
              <a:rPr lang="fr-FR" dirty="0"/>
              <a:t> </a:t>
            </a:r>
            <a:r>
              <a:rPr lang="fr-FR" dirty="0" err="1"/>
              <a:t>Naso</a:t>
            </a:r>
            <a:endParaRPr lang="fr-FR" dirty="0"/>
          </a:p>
        </p:txBody>
      </p:sp>
      <p:pic>
        <p:nvPicPr>
          <p:cNvPr id="5" name="Image 4">
            <a:extLst>
              <a:ext uri="{FF2B5EF4-FFF2-40B4-BE49-F238E27FC236}">
                <a16:creationId xmlns:a16="http://schemas.microsoft.com/office/drawing/2014/main" id="{4E1A4F71-F729-57D6-E7C8-93CF53E91A0F}"/>
              </a:ext>
            </a:extLst>
          </p:cNvPr>
          <p:cNvPicPr>
            <a:picLocks noChangeAspect="1"/>
          </p:cNvPicPr>
          <p:nvPr/>
        </p:nvPicPr>
        <p:blipFill>
          <a:blip r:embed="rId2"/>
          <a:stretch>
            <a:fillRect/>
          </a:stretch>
        </p:blipFill>
        <p:spPr>
          <a:xfrm>
            <a:off x="436336" y="4284461"/>
            <a:ext cx="4677925" cy="1963939"/>
          </a:xfrm>
          <a:prstGeom prst="rect">
            <a:avLst/>
          </a:prstGeom>
        </p:spPr>
      </p:pic>
      <p:sp>
        <p:nvSpPr>
          <p:cNvPr id="6" name="ZoneTexte 5">
            <a:extLst>
              <a:ext uri="{FF2B5EF4-FFF2-40B4-BE49-F238E27FC236}">
                <a16:creationId xmlns:a16="http://schemas.microsoft.com/office/drawing/2014/main" id="{C11166CE-13B9-39A3-3B35-BD11A305A538}"/>
              </a:ext>
            </a:extLst>
          </p:cNvPr>
          <p:cNvSpPr txBox="1"/>
          <p:nvPr/>
        </p:nvSpPr>
        <p:spPr>
          <a:xfrm>
            <a:off x="5635255" y="4284461"/>
            <a:ext cx="6120409" cy="2308324"/>
          </a:xfrm>
          <a:prstGeom prst="rect">
            <a:avLst/>
          </a:prstGeom>
          <a:noFill/>
        </p:spPr>
        <p:txBody>
          <a:bodyPr wrap="square" rtlCol="0">
            <a:spAutoFit/>
          </a:bodyPr>
          <a:lstStyle/>
          <a:p>
            <a:pPr algn="ctr"/>
            <a:r>
              <a:rPr lang="fr-FR" sz="3200" dirty="0"/>
              <a:t>Le « poète de l’exil »</a:t>
            </a:r>
            <a:r>
              <a:rPr lang="fr-FR" sz="3200" i="1" dirty="0"/>
              <a:t> </a:t>
            </a:r>
          </a:p>
          <a:p>
            <a:r>
              <a:rPr lang="fr-FR" sz="3200" i="1" dirty="0" err="1"/>
              <a:t>Perdiderint</a:t>
            </a:r>
            <a:r>
              <a:rPr lang="fr-FR" sz="3200" i="1" dirty="0"/>
              <a:t> cum me duo </a:t>
            </a:r>
            <a:r>
              <a:rPr lang="fr-FR" sz="3200" i="1" dirty="0" err="1"/>
              <a:t>crimina</a:t>
            </a:r>
            <a:r>
              <a:rPr lang="fr-FR" sz="3200" i="1" dirty="0"/>
              <a:t> : </a:t>
            </a:r>
            <a:r>
              <a:rPr lang="fr-FR" sz="3200" i="1" dirty="0" err="1"/>
              <a:t>carmen</a:t>
            </a:r>
            <a:r>
              <a:rPr lang="fr-FR" sz="3200" i="1" dirty="0"/>
              <a:t> et </a:t>
            </a:r>
            <a:r>
              <a:rPr lang="fr-FR" sz="3200" i="1" dirty="0" err="1"/>
              <a:t>error</a:t>
            </a:r>
            <a:r>
              <a:rPr lang="fr-FR" sz="3200" i="1" dirty="0"/>
              <a:t>… </a:t>
            </a:r>
          </a:p>
          <a:p>
            <a:pPr algn="r"/>
            <a:r>
              <a:rPr lang="fr-FR" sz="2400" dirty="0"/>
              <a:t>Ovide, </a:t>
            </a:r>
            <a:r>
              <a:rPr lang="fr-FR" sz="2400" i="1" dirty="0"/>
              <a:t>Tristes</a:t>
            </a:r>
            <a:r>
              <a:rPr lang="fr-FR" sz="2400" dirty="0"/>
              <a:t>, II, 207 (vers +10)</a:t>
            </a:r>
          </a:p>
          <a:p>
            <a:pPr algn="r"/>
            <a:r>
              <a:rPr lang="fr-FR" sz="2400" dirty="0"/>
              <a:t>(+ </a:t>
            </a:r>
            <a:r>
              <a:rPr lang="fr-FR" sz="2400" i="1" dirty="0"/>
              <a:t>Les Pontiques, </a:t>
            </a:r>
            <a:r>
              <a:rPr lang="fr-FR" sz="2400" dirty="0"/>
              <a:t>vers +15)</a:t>
            </a:r>
            <a:endParaRPr lang="fr-FR" sz="2800" dirty="0"/>
          </a:p>
        </p:txBody>
      </p:sp>
      <p:pic>
        <p:nvPicPr>
          <p:cNvPr id="12" name="Image 11">
            <a:extLst>
              <a:ext uri="{FF2B5EF4-FFF2-40B4-BE49-F238E27FC236}">
                <a16:creationId xmlns:a16="http://schemas.microsoft.com/office/drawing/2014/main" id="{4455D953-C864-3F4C-7349-CD143CA92C9C}"/>
              </a:ext>
            </a:extLst>
          </p:cNvPr>
          <p:cNvPicPr>
            <a:picLocks noChangeAspect="1"/>
          </p:cNvPicPr>
          <p:nvPr/>
        </p:nvPicPr>
        <p:blipFill>
          <a:blip r:embed="rId3"/>
          <a:stretch>
            <a:fillRect/>
          </a:stretch>
        </p:blipFill>
        <p:spPr>
          <a:xfrm>
            <a:off x="9100168" y="1037790"/>
            <a:ext cx="2060632" cy="2934586"/>
          </a:xfrm>
          <a:prstGeom prst="rect">
            <a:avLst/>
          </a:prstGeom>
        </p:spPr>
      </p:pic>
      <p:pic>
        <p:nvPicPr>
          <p:cNvPr id="14" name="Image 13">
            <a:extLst>
              <a:ext uri="{FF2B5EF4-FFF2-40B4-BE49-F238E27FC236}">
                <a16:creationId xmlns:a16="http://schemas.microsoft.com/office/drawing/2014/main" id="{9FDF3377-67C2-1FBB-64B3-DD324E345EB5}"/>
              </a:ext>
            </a:extLst>
          </p:cNvPr>
          <p:cNvPicPr>
            <a:picLocks noChangeAspect="1"/>
          </p:cNvPicPr>
          <p:nvPr/>
        </p:nvPicPr>
        <p:blipFill>
          <a:blip r:embed="rId4"/>
          <a:stretch>
            <a:fillRect/>
          </a:stretch>
        </p:blipFill>
        <p:spPr>
          <a:xfrm>
            <a:off x="603627" y="1158236"/>
            <a:ext cx="1790811" cy="3005778"/>
          </a:xfrm>
          <a:prstGeom prst="rect">
            <a:avLst/>
          </a:prstGeom>
        </p:spPr>
      </p:pic>
      <p:sp>
        <p:nvSpPr>
          <p:cNvPr id="15" name="ZoneTexte 14">
            <a:extLst>
              <a:ext uri="{FF2B5EF4-FFF2-40B4-BE49-F238E27FC236}">
                <a16:creationId xmlns:a16="http://schemas.microsoft.com/office/drawing/2014/main" id="{A20D0405-7045-2F3E-C844-C449B4E4FDAE}"/>
              </a:ext>
            </a:extLst>
          </p:cNvPr>
          <p:cNvSpPr txBox="1"/>
          <p:nvPr/>
        </p:nvSpPr>
        <p:spPr>
          <a:xfrm>
            <a:off x="2583712" y="1158236"/>
            <a:ext cx="3051543" cy="2123658"/>
          </a:xfrm>
          <a:prstGeom prst="rect">
            <a:avLst/>
          </a:prstGeom>
          <a:noFill/>
        </p:spPr>
        <p:txBody>
          <a:bodyPr wrap="square" rtlCol="0">
            <a:spAutoFit/>
          </a:bodyPr>
          <a:lstStyle/>
          <a:p>
            <a:r>
              <a:rPr lang="fr-FR" sz="2200" dirty="0"/>
              <a:t>Le « poète de l’amour »</a:t>
            </a:r>
          </a:p>
          <a:p>
            <a:endParaRPr lang="fr-FR" sz="2200" dirty="0"/>
          </a:p>
          <a:p>
            <a:pPr marL="285750" indent="-285750">
              <a:buFontTx/>
              <a:buChar char="-"/>
            </a:pPr>
            <a:r>
              <a:rPr lang="fr-FR" sz="2200" dirty="0"/>
              <a:t>-15 </a:t>
            </a:r>
            <a:r>
              <a:rPr lang="fr-FR" sz="2200" i="1" dirty="0"/>
              <a:t>Les Amours</a:t>
            </a:r>
          </a:p>
          <a:p>
            <a:pPr marL="285750" indent="-285750">
              <a:buFontTx/>
              <a:buChar char="-"/>
            </a:pPr>
            <a:r>
              <a:rPr lang="fr-FR" sz="2200" dirty="0"/>
              <a:t>+1 </a:t>
            </a:r>
            <a:r>
              <a:rPr lang="fr-FR" sz="2200" i="1" dirty="0"/>
              <a:t>L’Art d’aimer</a:t>
            </a:r>
          </a:p>
          <a:p>
            <a:pPr marL="285750" indent="-285750">
              <a:buFontTx/>
              <a:buChar char="-"/>
            </a:pPr>
            <a:r>
              <a:rPr lang="fr-FR" sz="2200" dirty="0"/>
              <a:t>+2 </a:t>
            </a:r>
            <a:r>
              <a:rPr lang="fr-FR" sz="2200" i="1" dirty="0"/>
              <a:t>Les Remèdes à l’amour</a:t>
            </a:r>
            <a:endParaRPr lang="fr-FR" sz="2200" dirty="0"/>
          </a:p>
        </p:txBody>
      </p:sp>
      <p:sp>
        <p:nvSpPr>
          <p:cNvPr id="16" name="ZoneTexte 15">
            <a:extLst>
              <a:ext uri="{FF2B5EF4-FFF2-40B4-BE49-F238E27FC236}">
                <a16:creationId xmlns:a16="http://schemas.microsoft.com/office/drawing/2014/main" id="{3447970E-0A5A-3FAF-3BA3-BBDF0D511312}"/>
              </a:ext>
            </a:extLst>
          </p:cNvPr>
          <p:cNvSpPr txBox="1"/>
          <p:nvPr/>
        </p:nvSpPr>
        <p:spPr>
          <a:xfrm>
            <a:off x="5812463" y="1158236"/>
            <a:ext cx="3051543" cy="1785104"/>
          </a:xfrm>
          <a:prstGeom prst="rect">
            <a:avLst/>
          </a:prstGeom>
          <a:noFill/>
        </p:spPr>
        <p:txBody>
          <a:bodyPr wrap="square" rtlCol="0">
            <a:spAutoFit/>
          </a:bodyPr>
          <a:lstStyle/>
          <a:p>
            <a:r>
              <a:rPr lang="fr-FR" sz="2200" dirty="0"/>
              <a:t>Le « poète savant »</a:t>
            </a:r>
          </a:p>
          <a:p>
            <a:endParaRPr lang="fr-FR" sz="2200" dirty="0"/>
          </a:p>
          <a:p>
            <a:pPr marL="285750" indent="-285750">
              <a:buFontTx/>
              <a:buChar char="-"/>
            </a:pPr>
            <a:r>
              <a:rPr lang="fr-FR" sz="2200" dirty="0"/>
              <a:t>+1 </a:t>
            </a:r>
            <a:r>
              <a:rPr lang="fr-FR" sz="2200" i="1" dirty="0"/>
              <a:t>Les Métamorphoses</a:t>
            </a:r>
          </a:p>
          <a:p>
            <a:pPr marL="285750" indent="-285750">
              <a:buFontTx/>
              <a:buChar char="-"/>
            </a:pPr>
            <a:endParaRPr lang="fr-FR" sz="2200" i="1" dirty="0"/>
          </a:p>
          <a:p>
            <a:pPr marL="285750" indent="-285750">
              <a:buFontTx/>
              <a:buChar char="-"/>
            </a:pPr>
            <a:r>
              <a:rPr lang="fr-FR" sz="2200" dirty="0"/>
              <a:t>+15 </a:t>
            </a:r>
            <a:r>
              <a:rPr lang="fr-FR" sz="2200" i="1" dirty="0"/>
              <a:t>Les Fastes </a:t>
            </a:r>
          </a:p>
        </p:txBody>
      </p:sp>
    </p:spTree>
    <p:extLst>
      <p:ext uri="{BB962C8B-B14F-4D97-AF65-F5344CB8AC3E}">
        <p14:creationId xmlns:p14="http://schemas.microsoft.com/office/powerpoint/2010/main" val="404954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130A6-8716-EDAE-B466-D11C6B0498F6}"/>
              </a:ext>
            </a:extLst>
          </p:cNvPr>
          <p:cNvSpPr>
            <a:spLocks noGrp="1"/>
          </p:cNvSpPr>
          <p:nvPr>
            <p:ph type="title"/>
          </p:nvPr>
        </p:nvSpPr>
        <p:spPr>
          <a:xfrm>
            <a:off x="93921" y="0"/>
            <a:ext cx="12004158" cy="970450"/>
          </a:xfrm>
        </p:spPr>
        <p:txBody>
          <a:bodyPr>
            <a:normAutofit fontScale="90000"/>
          </a:bodyPr>
          <a:lstStyle/>
          <a:p>
            <a:r>
              <a:rPr lang="fr-FR" dirty="0"/>
              <a:t>Rappels : l’art oratoire, fondement de l’éducation antique</a:t>
            </a:r>
          </a:p>
        </p:txBody>
      </p:sp>
      <p:pic>
        <p:nvPicPr>
          <p:cNvPr id="1026" name="Picture 2">
            <a:extLst>
              <a:ext uri="{FF2B5EF4-FFF2-40B4-BE49-F238E27FC236}">
                <a16:creationId xmlns:a16="http://schemas.microsoft.com/office/drawing/2014/main" id="{FD8CD799-8E6A-D8C5-6B6D-6510C29BF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73" y="1800077"/>
            <a:ext cx="23749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570EDDF5-5531-A5F1-64F1-56D089249CBD}"/>
              </a:ext>
            </a:extLst>
          </p:cNvPr>
          <p:cNvSpPr txBox="1"/>
          <p:nvPr/>
        </p:nvSpPr>
        <p:spPr>
          <a:xfrm>
            <a:off x="8006316" y="4986670"/>
            <a:ext cx="3806456" cy="1815882"/>
          </a:xfrm>
          <a:prstGeom prst="rect">
            <a:avLst/>
          </a:prstGeom>
          <a:noFill/>
        </p:spPr>
        <p:txBody>
          <a:bodyPr wrap="square" rtlCol="0">
            <a:spAutoFit/>
          </a:bodyPr>
          <a:lstStyle/>
          <a:p>
            <a:pPr algn="just"/>
            <a:r>
              <a:rPr lang="fr-FR" sz="1600" dirty="0">
                <a:effectLst/>
                <a:latin typeface="Gandhari Unicode" panose="02000503060000020004" pitchFamily="2" charset="0"/>
                <a:ea typeface="Times New Roman" panose="02020603050405020304" pitchFamily="18" charset="0"/>
                <a:cs typeface="Times New Roman" panose="02020603050405020304" pitchFamily="18" charset="0"/>
              </a:rPr>
              <a:t> </a:t>
            </a:r>
          </a:p>
          <a:p>
            <a:pPr algn="just"/>
            <a:r>
              <a:rPr lang="fr-FR" sz="1600" dirty="0">
                <a:effectLst/>
                <a:latin typeface="Gandhari Unicode" panose="02000503060000020004" pitchFamily="2" charset="0"/>
                <a:ea typeface="Times New Roman" panose="02020603050405020304" pitchFamily="18" charset="0"/>
                <a:cs typeface="Times New Roman" panose="02020603050405020304" pitchFamily="18" charset="0"/>
              </a:rPr>
              <a:t>Statue d’adolescent romain portant un </a:t>
            </a:r>
            <a:r>
              <a:rPr lang="fr-FR" sz="1600" i="1" dirty="0">
                <a:effectLst/>
                <a:latin typeface="Gandhari Unicode" panose="02000503060000020004" pitchFamily="2" charset="0"/>
                <a:ea typeface="Times New Roman" panose="02020603050405020304" pitchFamily="18" charset="0"/>
                <a:cs typeface="Times New Roman" panose="02020603050405020304" pitchFamily="18" charset="0"/>
              </a:rPr>
              <a:t>himation</a:t>
            </a:r>
            <a:r>
              <a:rPr lang="fr-FR" sz="1600" dirty="0">
                <a:effectLst/>
                <a:latin typeface="Gandhari Unicode" panose="02000503060000020004" pitchFamily="2" charset="0"/>
                <a:ea typeface="Times New Roman" panose="02020603050405020304" pitchFamily="18" charset="0"/>
                <a:cs typeface="Times New Roman" panose="02020603050405020304" pitchFamily="18" charset="0"/>
              </a:rPr>
              <a:t> grec, trouvé sur l’île de Rhodes ; époque augustéenne ; 118,1 cm ; New York : </a:t>
            </a:r>
            <a:r>
              <a:rPr lang="fr-FR" sz="1600" dirty="0" err="1">
                <a:effectLst/>
                <a:latin typeface="Gandhari Unicode" panose="02000503060000020004" pitchFamily="2" charset="0"/>
                <a:ea typeface="Times New Roman" panose="02020603050405020304" pitchFamily="18" charset="0"/>
                <a:cs typeface="Times New Roman" panose="02020603050405020304" pitchFamily="18" charset="0"/>
              </a:rPr>
              <a:t>Metropolitan</a:t>
            </a:r>
            <a:r>
              <a:rPr lang="fr-FR" sz="1600" dirty="0">
                <a:effectLst/>
                <a:latin typeface="Gandhari Unicode" panose="02000503060000020004" pitchFamily="2" charset="0"/>
                <a:ea typeface="Times New Roman" panose="02020603050405020304" pitchFamily="18" charset="0"/>
                <a:cs typeface="Times New Roman" panose="02020603050405020304" pitchFamily="18" charset="0"/>
              </a:rPr>
              <a:t> Museum of Art (photographie </a:t>
            </a:r>
            <a:r>
              <a:rPr lang="fr-FR" sz="1600" dirty="0" err="1">
                <a:effectLst/>
                <a:latin typeface="Gandhari Unicode" panose="02000503060000020004" pitchFamily="2" charset="0"/>
                <a:ea typeface="Times New Roman" panose="02020603050405020304" pitchFamily="18" charset="0"/>
                <a:cs typeface="Times New Roman" panose="02020603050405020304" pitchFamily="18" charset="0"/>
              </a:rPr>
              <a:t>Metropolitan</a:t>
            </a:r>
            <a:r>
              <a:rPr lang="fr-FR" sz="1600" dirty="0">
                <a:effectLst/>
                <a:latin typeface="Gandhari Unicode" panose="02000503060000020004" pitchFamily="2" charset="0"/>
                <a:ea typeface="Times New Roman" panose="02020603050405020304" pitchFamily="18" charset="0"/>
                <a:cs typeface="Times New Roman" panose="02020603050405020304" pitchFamily="18" charset="0"/>
              </a:rPr>
              <a:t> Museum of Art).</a:t>
            </a:r>
            <a:endParaRPr lang="fr-FR" sz="1600" dirty="0"/>
          </a:p>
        </p:txBody>
      </p:sp>
      <p:pic>
        <p:nvPicPr>
          <p:cNvPr id="5" name="Image 4">
            <a:extLst>
              <a:ext uri="{FF2B5EF4-FFF2-40B4-BE49-F238E27FC236}">
                <a16:creationId xmlns:a16="http://schemas.microsoft.com/office/drawing/2014/main" id="{ECBEED44-F006-2587-3C3C-FED5F2A98F39}"/>
              </a:ext>
            </a:extLst>
          </p:cNvPr>
          <p:cNvPicPr>
            <a:picLocks noChangeAspect="1"/>
          </p:cNvPicPr>
          <p:nvPr/>
        </p:nvPicPr>
        <p:blipFill>
          <a:blip r:embed="rId3"/>
          <a:stretch>
            <a:fillRect/>
          </a:stretch>
        </p:blipFill>
        <p:spPr>
          <a:xfrm>
            <a:off x="3726020" y="970450"/>
            <a:ext cx="4108073" cy="5658950"/>
          </a:xfrm>
          <a:prstGeom prst="rect">
            <a:avLst/>
          </a:prstGeom>
        </p:spPr>
      </p:pic>
      <p:sp>
        <p:nvSpPr>
          <p:cNvPr id="6" name="Ellipse 5">
            <a:extLst>
              <a:ext uri="{FF2B5EF4-FFF2-40B4-BE49-F238E27FC236}">
                <a16:creationId xmlns:a16="http://schemas.microsoft.com/office/drawing/2014/main" id="{EC9848CA-2DCE-0082-AAE6-8AE9D6274408}"/>
              </a:ext>
            </a:extLst>
          </p:cNvPr>
          <p:cNvSpPr/>
          <p:nvPr/>
        </p:nvSpPr>
        <p:spPr>
          <a:xfrm>
            <a:off x="4520093" y="2779295"/>
            <a:ext cx="842210" cy="74595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76188549-5AE6-F982-6B64-0DEB609C175B}"/>
              </a:ext>
            </a:extLst>
          </p:cNvPr>
          <p:cNvPicPr>
            <a:picLocks noChangeAspect="1"/>
          </p:cNvPicPr>
          <p:nvPr/>
        </p:nvPicPr>
        <p:blipFill>
          <a:blip r:embed="rId4"/>
          <a:stretch>
            <a:fillRect/>
          </a:stretch>
        </p:blipFill>
        <p:spPr>
          <a:xfrm>
            <a:off x="8847149" y="1160287"/>
            <a:ext cx="2237874" cy="3636545"/>
          </a:xfrm>
          <a:prstGeom prst="rect">
            <a:avLst/>
          </a:prstGeom>
        </p:spPr>
      </p:pic>
    </p:spTree>
    <p:extLst>
      <p:ext uri="{BB962C8B-B14F-4D97-AF65-F5344CB8AC3E}">
        <p14:creationId xmlns:p14="http://schemas.microsoft.com/office/powerpoint/2010/main" val="118010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ACD62-458F-08AD-6AD6-28650CCD62B4}"/>
              </a:ext>
            </a:extLst>
          </p:cNvPr>
          <p:cNvSpPr>
            <a:spLocks noGrp="1"/>
          </p:cNvSpPr>
          <p:nvPr>
            <p:ph type="title"/>
          </p:nvPr>
        </p:nvSpPr>
        <p:spPr/>
        <p:txBody>
          <a:bodyPr/>
          <a:lstStyle/>
          <a:p>
            <a:r>
              <a:rPr lang="fr-FR" dirty="0"/>
              <a:t>II. Le double problème du </a:t>
            </a:r>
            <a:r>
              <a:rPr lang="fr-FR" i="1" dirty="0"/>
              <a:t>genre</a:t>
            </a:r>
            <a:endParaRPr lang="fr-FR" dirty="0"/>
          </a:p>
        </p:txBody>
      </p:sp>
      <p:pic>
        <p:nvPicPr>
          <p:cNvPr id="4" name="Image 3">
            <a:extLst>
              <a:ext uri="{FF2B5EF4-FFF2-40B4-BE49-F238E27FC236}">
                <a16:creationId xmlns:a16="http://schemas.microsoft.com/office/drawing/2014/main" id="{9A637422-A19E-0C0C-22F9-E9DF137895CA}"/>
              </a:ext>
            </a:extLst>
          </p:cNvPr>
          <p:cNvPicPr>
            <a:picLocks noChangeAspect="1"/>
          </p:cNvPicPr>
          <p:nvPr/>
        </p:nvPicPr>
        <p:blipFill>
          <a:blip r:embed="rId2"/>
          <a:stretch>
            <a:fillRect/>
          </a:stretch>
        </p:blipFill>
        <p:spPr>
          <a:xfrm>
            <a:off x="784001" y="1580050"/>
            <a:ext cx="2953405" cy="4997302"/>
          </a:xfrm>
          <a:prstGeom prst="rect">
            <a:avLst/>
          </a:prstGeom>
        </p:spPr>
      </p:pic>
      <p:graphicFrame>
        <p:nvGraphicFramePr>
          <p:cNvPr id="5" name="Tableau 5">
            <a:extLst>
              <a:ext uri="{FF2B5EF4-FFF2-40B4-BE49-F238E27FC236}">
                <a16:creationId xmlns:a16="http://schemas.microsoft.com/office/drawing/2014/main" id="{09836383-8C14-6522-6F66-845C3D0CCE09}"/>
              </a:ext>
            </a:extLst>
          </p:cNvPr>
          <p:cNvGraphicFramePr>
            <a:graphicFrameLocks noGrp="1"/>
          </p:cNvGraphicFramePr>
          <p:nvPr>
            <p:extLst>
              <p:ext uri="{D42A27DB-BD31-4B8C-83A1-F6EECF244321}">
                <p14:modId xmlns:p14="http://schemas.microsoft.com/office/powerpoint/2010/main" val="4186076629"/>
              </p:ext>
            </p:extLst>
          </p:nvPr>
        </p:nvGraphicFramePr>
        <p:xfrm>
          <a:off x="3871433" y="1945640"/>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64031092"/>
                    </a:ext>
                  </a:extLst>
                </a:gridCol>
                <a:gridCol w="4064000">
                  <a:extLst>
                    <a:ext uri="{9D8B030D-6E8A-4147-A177-3AD203B41FA5}">
                      <a16:colId xmlns:a16="http://schemas.microsoft.com/office/drawing/2014/main" val="241735961"/>
                    </a:ext>
                  </a:extLst>
                </a:gridCol>
              </a:tblGrid>
              <a:tr h="370840">
                <a:tc>
                  <a:txBody>
                    <a:bodyPr/>
                    <a:lstStyle/>
                    <a:p>
                      <a:pPr algn="ctr"/>
                      <a:r>
                        <a:rPr lang="fr-FR" dirty="0"/>
                        <a:t>Poète élégiaque </a:t>
                      </a:r>
                    </a:p>
                  </a:txBody>
                  <a:tcPr/>
                </a:tc>
                <a:tc>
                  <a:txBody>
                    <a:bodyPr/>
                    <a:lstStyle/>
                    <a:p>
                      <a:pPr algn="ctr"/>
                      <a:r>
                        <a:rPr lang="fr-FR" dirty="0"/>
                        <a:t>Nom  de l’</a:t>
                      </a:r>
                      <a:r>
                        <a:rPr lang="fr-FR" i="1" dirty="0" err="1"/>
                        <a:t>amica</a:t>
                      </a:r>
                      <a:endParaRPr lang="fr-FR" dirty="0"/>
                    </a:p>
                  </a:txBody>
                  <a:tcPr/>
                </a:tc>
                <a:extLst>
                  <a:ext uri="{0D108BD9-81ED-4DB2-BD59-A6C34878D82A}">
                    <a16:rowId xmlns:a16="http://schemas.microsoft.com/office/drawing/2014/main" val="158565322"/>
                  </a:ext>
                </a:extLst>
              </a:tr>
              <a:tr h="370840">
                <a:tc>
                  <a:txBody>
                    <a:bodyPr/>
                    <a:lstStyle/>
                    <a:p>
                      <a:pPr algn="ctr"/>
                      <a:r>
                        <a:rPr lang="fr-FR" dirty="0"/>
                        <a:t>Tibulle</a:t>
                      </a:r>
                    </a:p>
                  </a:txBody>
                  <a:tcPr/>
                </a:tc>
                <a:tc>
                  <a:txBody>
                    <a:bodyPr/>
                    <a:lstStyle/>
                    <a:p>
                      <a:pPr algn="ctr"/>
                      <a:r>
                        <a:rPr lang="fr-FR" dirty="0"/>
                        <a:t>Délie</a:t>
                      </a:r>
                    </a:p>
                  </a:txBody>
                  <a:tcPr/>
                </a:tc>
                <a:extLst>
                  <a:ext uri="{0D108BD9-81ED-4DB2-BD59-A6C34878D82A}">
                    <a16:rowId xmlns:a16="http://schemas.microsoft.com/office/drawing/2014/main" val="722564739"/>
                  </a:ext>
                </a:extLst>
              </a:tr>
              <a:tr h="370840">
                <a:tc>
                  <a:txBody>
                    <a:bodyPr/>
                    <a:lstStyle/>
                    <a:p>
                      <a:pPr algn="ctr"/>
                      <a:r>
                        <a:rPr lang="fr-FR" dirty="0"/>
                        <a:t>Properce</a:t>
                      </a:r>
                    </a:p>
                  </a:txBody>
                  <a:tcPr/>
                </a:tc>
                <a:tc>
                  <a:txBody>
                    <a:bodyPr/>
                    <a:lstStyle/>
                    <a:p>
                      <a:pPr algn="ctr"/>
                      <a:r>
                        <a:rPr lang="fr-FR" dirty="0" err="1"/>
                        <a:t>Cynthie</a:t>
                      </a:r>
                      <a:endParaRPr lang="fr-FR" dirty="0"/>
                    </a:p>
                  </a:txBody>
                  <a:tcPr/>
                </a:tc>
                <a:extLst>
                  <a:ext uri="{0D108BD9-81ED-4DB2-BD59-A6C34878D82A}">
                    <a16:rowId xmlns:a16="http://schemas.microsoft.com/office/drawing/2014/main" val="362998380"/>
                  </a:ext>
                </a:extLst>
              </a:tr>
              <a:tr h="370840">
                <a:tc>
                  <a:txBody>
                    <a:bodyPr/>
                    <a:lstStyle/>
                    <a:p>
                      <a:pPr algn="ctr"/>
                      <a:r>
                        <a:rPr lang="fr-FR" dirty="0"/>
                        <a:t>Ovide (</a:t>
                      </a:r>
                      <a:r>
                        <a:rPr lang="fr-FR" i="1" dirty="0"/>
                        <a:t>Amours</a:t>
                      </a:r>
                      <a:r>
                        <a:rPr lang="fr-FR" i="0" dirty="0"/>
                        <a:t>)</a:t>
                      </a:r>
                      <a:endParaRPr lang="fr-FR" dirty="0"/>
                    </a:p>
                  </a:txBody>
                  <a:tcPr/>
                </a:tc>
                <a:tc>
                  <a:txBody>
                    <a:bodyPr/>
                    <a:lstStyle/>
                    <a:p>
                      <a:pPr algn="ctr"/>
                      <a:r>
                        <a:rPr lang="fr-FR" dirty="0"/>
                        <a:t>Corinne </a:t>
                      </a:r>
                    </a:p>
                  </a:txBody>
                  <a:tcPr/>
                </a:tc>
                <a:extLst>
                  <a:ext uri="{0D108BD9-81ED-4DB2-BD59-A6C34878D82A}">
                    <a16:rowId xmlns:a16="http://schemas.microsoft.com/office/drawing/2014/main" val="2863162469"/>
                  </a:ext>
                </a:extLst>
              </a:tr>
            </a:tbl>
          </a:graphicData>
        </a:graphic>
      </p:graphicFrame>
      <p:sp>
        <p:nvSpPr>
          <p:cNvPr id="6" name="ZoneTexte 5">
            <a:extLst>
              <a:ext uri="{FF2B5EF4-FFF2-40B4-BE49-F238E27FC236}">
                <a16:creationId xmlns:a16="http://schemas.microsoft.com/office/drawing/2014/main" id="{583E64C2-3AF9-3B87-169D-276DDF27DCDC}"/>
              </a:ext>
            </a:extLst>
          </p:cNvPr>
          <p:cNvSpPr txBox="1"/>
          <p:nvPr/>
        </p:nvSpPr>
        <p:spPr>
          <a:xfrm>
            <a:off x="4529470" y="3742660"/>
            <a:ext cx="7251404" cy="2677656"/>
          </a:xfrm>
          <a:prstGeom prst="rect">
            <a:avLst/>
          </a:prstGeom>
          <a:noFill/>
        </p:spPr>
        <p:txBody>
          <a:bodyPr wrap="square" rtlCol="0">
            <a:spAutoFit/>
          </a:bodyPr>
          <a:lstStyle/>
          <a:p>
            <a:r>
              <a:rPr lang="fr-FR" sz="2800" i="1" dirty="0" err="1"/>
              <a:t>Diuitias</a:t>
            </a:r>
            <a:r>
              <a:rPr lang="fr-FR" sz="2800" i="1" dirty="0"/>
              <a:t> </a:t>
            </a:r>
            <a:r>
              <a:rPr lang="fr-FR" sz="2800" i="1" dirty="0" err="1"/>
              <a:t>alius</a:t>
            </a:r>
            <a:r>
              <a:rPr lang="fr-FR" sz="2800" i="1" dirty="0"/>
              <a:t> </a:t>
            </a:r>
            <a:r>
              <a:rPr lang="fr-FR" sz="2800" i="1" dirty="0" err="1"/>
              <a:t>fuluo</a:t>
            </a:r>
            <a:r>
              <a:rPr lang="fr-FR" sz="2800" i="1" dirty="0"/>
              <a:t> </a:t>
            </a:r>
            <a:r>
              <a:rPr lang="fr-FR" sz="2800" i="1" dirty="0" err="1"/>
              <a:t>sibi</a:t>
            </a:r>
            <a:r>
              <a:rPr lang="fr-FR" sz="2800" i="1" dirty="0"/>
              <a:t> </a:t>
            </a:r>
            <a:r>
              <a:rPr lang="fr-FR" sz="2800" i="1" dirty="0" err="1"/>
              <a:t>congerat</a:t>
            </a:r>
            <a:r>
              <a:rPr lang="fr-FR" sz="2800" i="1" dirty="0"/>
              <a:t> auro</a:t>
            </a:r>
          </a:p>
          <a:p>
            <a:r>
              <a:rPr lang="fr-FR" sz="2800" i="1" dirty="0"/>
              <a:t>    Et </a:t>
            </a:r>
            <a:r>
              <a:rPr lang="fr-FR" sz="2800" i="1" dirty="0" err="1"/>
              <a:t>teneat</a:t>
            </a:r>
            <a:r>
              <a:rPr lang="fr-FR" sz="2800" i="1" dirty="0"/>
              <a:t> </a:t>
            </a:r>
            <a:r>
              <a:rPr lang="fr-FR" sz="2800" i="1" dirty="0" err="1"/>
              <a:t>culti</a:t>
            </a:r>
            <a:r>
              <a:rPr lang="fr-FR" sz="2800" i="1" dirty="0"/>
              <a:t> </a:t>
            </a:r>
            <a:r>
              <a:rPr lang="fr-FR" sz="2800" i="1" dirty="0" err="1"/>
              <a:t>iugera</a:t>
            </a:r>
            <a:r>
              <a:rPr lang="fr-FR" sz="2800" i="1" dirty="0"/>
              <a:t> </a:t>
            </a:r>
            <a:r>
              <a:rPr lang="fr-FR" sz="2800" i="1" dirty="0" err="1"/>
              <a:t>multa</a:t>
            </a:r>
            <a:r>
              <a:rPr lang="fr-FR" sz="2800" i="1" dirty="0"/>
              <a:t> soli</a:t>
            </a:r>
          </a:p>
          <a:p>
            <a:r>
              <a:rPr lang="fr-FR" sz="2800" i="1" dirty="0"/>
              <a:t>Quem </a:t>
            </a:r>
            <a:r>
              <a:rPr lang="fr-FR" sz="2800" i="1" dirty="0" err="1"/>
              <a:t>labor</a:t>
            </a:r>
            <a:r>
              <a:rPr lang="fr-FR" sz="2800" i="1" dirty="0"/>
              <a:t> </a:t>
            </a:r>
            <a:r>
              <a:rPr lang="fr-FR" sz="2800" i="1" dirty="0" err="1"/>
              <a:t>adsiduus</a:t>
            </a:r>
            <a:r>
              <a:rPr lang="fr-FR" sz="2800" i="1" dirty="0"/>
              <a:t> </a:t>
            </a:r>
            <a:r>
              <a:rPr lang="fr-FR" sz="2800" i="1" dirty="0" err="1"/>
              <a:t>uicino</a:t>
            </a:r>
            <a:r>
              <a:rPr lang="fr-FR" sz="2800" i="1" dirty="0"/>
              <a:t> </a:t>
            </a:r>
            <a:r>
              <a:rPr lang="fr-FR" sz="2800" i="1" dirty="0" err="1"/>
              <a:t>terreat</a:t>
            </a:r>
            <a:r>
              <a:rPr lang="fr-FR" sz="2800" i="1" dirty="0"/>
              <a:t> </a:t>
            </a:r>
            <a:r>
              <a:rPr lang="fr-FR" sz="2800" i="1" dirty="0" err="1"/>
              <a:t>hoste</a:t>
            </a:r>
            <a:endParaRPr lang="fr-FR" sz="2800" i="1" dirty="0"/>
          </a:p>
          <a:p>
            <a:r>
              <a:rPr lang="fr-FR" sz="2800" i="1" dirty="0"/>
              <a:t>    Marti </a:t>
            </a:r>
            <a:r>
              <a:rPr lang="fr-FR" sz="2800" i="1" dirty="0" err="1"/>
              <a:t>cuo</a:t>
            </a:r>
            <a:r>
              <a:rPr lang="fr-FR" sz="2800" i="1" dirty="0"/>
              <a:t> somnos </a:t>
            </a:r>
            <a:r>
              <a:rPr lang="fr-FR" sz="2800" i="1" dirty="0" err="1"/>
              <a:t>classica</a:t>
            </a:r>
            <a:r>
              <a:rPr lang="fr-FR" sz="2800" i="1" dirty="0"/>
              <a:t> pulsa </a:t>
            </a:r>
            <a:r>
              <a:rPr lang="fr-FR" sz="2800" i="1" dirty="0" err="1"/>
              <a:t>fugent</a:t>
            </a:r>
            <a:endParaRPr lang="fr-FR" sz="2800" i="1" dirty="0"/>
          </a:p>
          <a:p>
            <a:r>
              <a:rPr lang="fr-FR" sz="2800" i="1" dirty="0"/>
              <a:t>Me </a:t>
            </a:r>
            <a:r>
              <a:rPr lang="fr-FR" sz="2800" i="1" dirty="0" err="1"/>
              <a:t>me</a:t>
            </a:r>
            <a:r>
              <a:rPr lang="fr-FR" sz="2800" i="1" dirty="0"/>
              <a:t> </a:t>
            </a:r>
            <a:r>
              <a:rPr lang="fr-FR" sz="2800" i="1" u="sng" dirty="0" err="1"/>
              <a:t>paupertas</a:t>
            </a:r>
            <a:r>
              <a:rPr lang="fr-FR" sz="2800" i="1" dirty="0"/>
              <a:t> </a:t>
            </a:r>
            <a:r>
              <a:rPr lang="fr-FR" sz="2800" i="1" dirty="0" err="1"/>
              <a:t>uita</a:t>
            </a:r>
            <a:r>
              <a:rPr lang="fr-FR" sz="2800" i="1" dirty="0"/>
              <a:t> </a:t>
            </a:r>
            <a:r>
              <a:rPr lang="fr-FR" sz="2800" i="1" dirty="0" err="1"/>
              <a:t>traducat</a:t>
            </a:r>
            <a:r>
              <a:rPr lang="fr-FR" sz="2800" i="1" dirty="0"/>
              <a:t> </a:t>
            </a:r>
            <a:r>
              <a:rPr lang="fr-FR" sz="2800" i="1" dirty="0" err="1"/>
              <a:t>inerti</a:t>
            </a:r>
            <a:endParaRPr lang="fr-FR" sz="2800" i="1" dirty="0"/>
          </a:p>
          <a:p>
            <a:r>
              <a:rPr lang="fr-FR" sz="2800" i="1" dirty="0"/>
              <a:t>    </a:t>
            </a:r>
            <a:r>
              <a:rPr lang="fr-FR" sz="2800" i="1" dirty="0" err="1"/>
              <a:t>Dum</a:t>
            </a:r>
            <a:r>
              <a:rPr lang="fr-FR" sz="2800" i="1" dirty="0"/>
              <a:t> meus </a:t>
            </a:r>
            <a:r>
              <a:rPr lang="fr-FR" sz="2800" i="1" dirty="0" err="1"/>
              <a:t>adisiduo</a:t>
            </a:r>
            <a:r>
              <a:rPr lang="fr-FR" sz="2800" i="1" dirty="0"/>
              <a:t> </a:t>
            </a:r>
            <a:r>
              <a:rPr lang="fr-FR" sz="2800" i="1" dirty="0" err="1"/>
              <a:t>luceat</a:t>
            </a:r>
            <a:r>
              <a:rPr lang="fr-FR" sz="2800" i="1" dirty="0"/>
              <a:t> </a:t>
            </a:r>
            <a:r>
              <a:rPr lang="fr-FR" sz="2800" i="1" dirty="0" err="1"/>
              <a:t>igne</a:t>
            </a:r>
            <a:r>
              <a:rPr lang="fr-FR" sz="2800" i="1" dirty="0"/>
              <a:t> focus </a:t>
            </a:r>
            <a:r>
              <a:rPr lang="fr-FR" sz="2800" dirty="0"/>
              <a:t> </a:t>
            </a:r>
            <a:r>
              <a:rPr lang="fr-FR" sz="1400" dirty="0"/>
              <a:t>[Tibulle, I, 1]</a:t>
            </a:r>
            <a:endParaRPr lang="fr-FR" sz="2800" i="1" dirty="0"/>
          </a:p>
        </p:txBody>
      </p:sp>
    </p:spTree>
    <p:extLst>
      <p:ext uri="{BB962C8B-B14F-4D97-AF65-F5344CB8AC3E}">
        <p14:creationId xmlns:p14="http://schemas.microsoft.com/office/powerpoint/2010/main" val="384965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ACD62-458F-08AD-6AD6-28650CCD62B4}"/>
              </a:ext>
            </a:extLst>
          </p:cNvPr>
          <p:cNvSpPr>
            <a:spLocks noGrp="1"/>
          </p:cNvSpPr>
          <p:nvPr>
            <p:ph type="title"/>
          </p:nvPr>
        </p:nvSpPr>
        <p:spPr/>
        <p:txBody>
          <a:bodyPr/>
          <a:lstStyle/>
          <a:p>
            <a:r>
              <a:rPr lang="fr-FR" dirty="0"/>
              <a:t>II. Le double problème du </a:t>
            </a:r>
            <a:r>
              <a:rPr lang="fr-FR" i="1" dirty="0"/>
              <a:t>genre</a:t>
            </a:r>
            <a:endParaRPr lang="fr-FR" dirty="0"/>
          </a:p>
        </p:txBody>
      </p:sp>
      <p:pic>
        <p:nvPicPr>
          <p:cNvPr id="4" name="Image 3">
            <a:extLst>
              <a:ext uri="{FF2B5EF4-FFF2-40B4-BE49-F238E27FC236}">
                <a16:creationId xmlns:a16="http://schemas.microsoft.com/office/drawing/2014/main" id="{9A637422-A19E-0C0C-22F9-E9DF137895CA}"/>
              </a:ext>
            </a:extLst>
          </p:cNvPr>
          <p:cNvPicPr>
            <a:picLocks noChangeAspect="1"/>
          </p:cNvPicPr>
          <p:nvPr/>
        </p:nvPicPr>
        <p:blipFill>
          <a:blip r:embed="rId2"/>
          <a:stretch>
            <a:fillRect/>
          </a:stretch>
        </p:blipFill>
        <p:spPr>
          <a:xfrm>
            <a:off x="784001" y="1580050"/>
            <a:ext cx="2953405" cy="4997302"/>
          </a:xfrm>
          <a:prstGeom prst="rect">
            <a:avLst/>
          </a:prstGeom>
        </p:spPr>
      </p:pic>
      <p:graphicFrame>
        <p:nvGraphicFramePr>
          <p:cNvPr id="5" name="Tableau 5">
            <a:extLst>
              <a:ext uri="{FF2B5EF4-FFF2-40B4-BE49-F238E27FC236}">
                <a16:creationId xmlns:a16="http://schemas.microsoft.com/office/drawing/2014/main" id="{09836383-8C14-6522-6F66-845C3D0CCE09}"/>
              </a:ext>
            </a:extLst>
          </p:cNvPr>
          <p:cNvGraphicFramePr>
            <a:graphicFrameLocks noGrp="1"/>
          </p:cNvGraphicFramePr>
          <p:nvPr/>
        </p:nvGraphicFramePr>
        <p:xfrm>
          <a:off x="3871433" y="1945640"/>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64031092"/>
                    </a:ext>
                  </a:extLst>
                </a:gridCol>
                <a:gridCol w="4064000">
                  <a:extLst>
                    <a:ext uri="{9D8B030D-6E8A-4147-A177-3AD203B41FA5}">
                      <a16:colId xmlns:a16="http://schemas.microsoft.com/office/drawing/2014/main" val="241735961"/>
                    </a:ext>
                  </a:extLst>
                </a:gridCol>
              </a:tblGrid>
              <a:tr h="370840">
                <a:tc>
                  <a:txBody>
                    <a:bodyPr/>
                    <a:lstStyle/>
                    <a:p>
                      <a:pPr algn="ctr"/>
                      <a:r>
                        <a:rPr lang="fr-FR" dirty="0"/>
                        <a:t>Poète élégiaque </a:t>
                      </a:r>
                    </a:p>
                  </a:txBody>
                  <a:tcPr/>
                </a:tc>
                <a:tc>
                  <a:txBody>
                    <a:bodyPr/>
                    <a:lstStyle/>
                    <a:p>
                      <a:pPr algn="ctr"/>
                      <a:r>
                        <a:rPr lang="fr-FR" dirty="0"/>
                        <a:t>Nom  de l’</a:t>
                      </a:r>
                      <a:r>
                        <a:rPr lang="fr-FR" i="1" dirty="0" err="1"/>
                        <a:t>amica</a:t>
                      </a:r>
                      <a:endParaRPr lang="fr-FR" dirty="0"/>
                    </a:p>
                  </a:txBody>
                  <a:tcPr/>
                </a:tc>
                <a:extLst>
                  <a:ext uri="{0D108BD9-81ED-4DB2-BD59-A6C34878D82A}">
                    <a16:rowId xmlns:a16="http://schemas.microsoft.com/office/drawing/2014/main" val="158565322"/>
                  </a:ext>
                </a:extLst>
              </a:tr>
              <a:tr h="370840">
                <a:tc>
                  <a:txBody>
                    <a:bodyPr/>
                    <a:lstStyle/>
                    <a:p>
                      <a:pPr algn="ctr"/>
                      <a:r>
                        <a:rPr lang="fr-FR" dirty="0"/>
                        <a:t>Tibulle</a:t>
                      </a:r>
                    </a:p>
                  </a:txBody>
                  <a:tcPr/>
                </a:tc>
                <a:tc>
                  <a:txBody>
                    <a:bodyPr/>
                    <a:lstStyle/>
                    <a:p>
                      <a:pPr algn="ctr"/>
                      <a:r>
                        <a:rPr lang="fr-FR" dirty="0"/>
                        <a:t>Délie</a:t>
                      </a:r>
                    </a:p>
                  </a:txBody>
                  <a:tcPr/>
                </a:tc>
                <a:extLst>
                  <a:ext uri="{0D108BD9-81ED-4DB2-BD59-A6C34878D82A}">
                    <a16:rowId xmlns:a16="http://schemas.microsoft.com/office/drawing/2014/main" val="722564739"/>
                  </a:ext>
                </a:extLst>
              </a:tr>
              <a:tr h="370840">
                <a:tc>
                  <a:txBody>
                    <a:bodyPr/>
                    <a:lstStyle/>
                    <a:p>
                      <a:pPr algn="ctr"/>
                      <a:r>
                        <a:rPr lang="fr-FR" dirty="0"/>
                        <a:t>Properce</a:t>
                      </a:r>
                    </a:p>
                  </a:txBody>
                  <a:tcPr/>
                </a:tc>
                <a:tc>
                  <a:txBody>
                    <a:bodyPr/>
                    <a:lstStyle/>
                    <a:p>
                      <a:pPr algn="ctr"/>
                      <a:r>
                        <a:rPr lang="fr-FR" dirty="0" err="1"/>
                        <a:t>Cynthie</a:t>
                      </a:r>
                      <a:endParaRPr lang="fr-FR" dirty="0"/>
                    </a:p>
                  </a:txBody>
                  <a:tcPr/>
                </a:tc>
                <a:extLst>
                  <a:ext uri="{0D108BD9-81ED-4DB2-BD59-A6C34878D82A}">
                    <a16:rowId xmlns:a16="http://schemas.microsoft.com/office/drawing/2014/main" val="362998380"/>
                  </a:ext>
                </a:extLst>
              </a:tr>
              <a:tr h="370840">
                <a:tc>
                  <a:txBody>
                    <a:bodyPr/>
                    <a:lstStyle/>
                    <a:p>
                      <a:pPr algn="ctr"/>
                      <a:r>
                        <a:rPr lang="fr-FR" dirty="0"/>
                        <a:t>Ovide (</a:t>
                      </a:r>
                      <a:r>
                        <a:rPr lang="fr-FR" i="1" dirty="0"/>
                        <a:t>Amours</a:t>
                      </a:r>
                      <a:r>
                        <a:rPr lang="fr-FR" i="0" dirty="0"/>
                        <a:t>)</a:t>
                      </a:r>
                      <a:endParaRPr lang="fr-FR" dirty="0"/>
                    </a:p>
                  </a:txBody>
                  <a:tcPr/>
                </a:tc>
                <a:tc>
                  <a:txBody>
                    <a:bodyPr/>
                    <a:lstStyle/>
                    <a:p>
                      <a:pPr algn="ctr"/>
                      <a:r>
                        <a:rPr lang="fr-FR" dirty="0"/>
                        <a:t>Corinne </a:t>
                      </a:r>
                    </a:p>
                  </a:txBody>
                  <a:tcPr/>
                </a:tc>
                <a:extLst>
                  <a:ext uri="{0D108BD9-81ED-4DB2-BD59-A6C34878D82A}">
                    <a16:rowId xmlns:a16="http://schemas.microsoft.com/office/drawing/2014/main" val="2863162469"/>
                  </a:ext>
                </a:extLst>
              </a:tr>
            </a:tbl>
          </a:graphicData>
        </a:graphic>
      </p:graphicFrame>
      <p:sp>
        <p:nvSpPr>
          <p:cNvPr id="6" name="ZoneTexte 5">
            <a:extLst>
              <a:ext uri="{FF2B5EF4-FFF2-40B4-BE49-F238E27FC236}">
                <a16:creationId xmlns:a16="http://schemas.microsoft.com/office/drawing/2014/main" id="{583E64C2-3AF9-3B87-169D-276DDF27DCDC}"/>
              </a:ext>
            </a:extLst>
          </p:cNvPr>
          <p:cNvSpPr txBox="1"/>
          <p:nvPr/>
        </p:nvSpPr>
        <p:spPr>
          <a:xfrm>
            <a:off x="4019107" y="3742660"/>
            <a:ext cx="7899991" cy="2677656"/>
          </a:xfrm>
          <a:prstGeom prst="rect">
            <a:avLst/>
          </a:prstGeom>
          <a:noFill/>
        </p:spPr>
        <p:txBody>
          <a:bodyPr wrap="square" rtlCol="0">
            <a:spAutoFit/>
          </a:bodyPr>
          <a:lstStyle/>
          <a:p>
            <a:pPr algn="just"/>
            <a:r>
              <a:rPr lang="fr-FR" sz="2400" dirty="0"/>
              <a:t>Qu’un autre s’amasse un trésor d’or fauve et possède des milliers d’arpents d’un sol bien cultivé, pour trembler dans des fatigues perpétuelles au voisinage de l’ennemi, pour que les sonneries guerrières de la trompette chassent loin de lui le sommeil : moi, que mon </a:t>
            </a:r>
            <a:r>
              <a:rPr lang="fr-FR" sz="2400" b="1" dirty="0"/>
              <a:t>existence frugale</a:t>
            </a:r>
            <a:r>
              <a:rPr lang="fr-FR" sz="2400" dirty="0"/>
              <a:t> me fasse traverser une vie de loisir, pourvu que, sans jamais s’éteindre, mon feu brille dans mon âtre.   </a:t>
            </a:r>
            <a:r>
              <a:rPr lang="fr-FR" sz="1200" dirty="0"/>
              <a:t>[Tibulle, I, 1, trad. M. </a:t>
            </a:r>
            <a:r>
              <a:rPr lang="fr-FR" sz="1200" dirty="0" err="1"/>
              <a:t>Ponchont</a:t>
            </a:r>
            <a:r>
              <a:rPr lang="fr-FR" sz="1200" dirty="0"/>
              <a:t>]</a:t>
            </a:r>
            <a:endParaRPr lang="fr-FR" sz="2400" i="1" dirty="0"/>
          </a:p>
        </p:txBody>
      </p:sp>
    </p:spTree>
    <p:extLst>
      <p:ext uri="{BB962C8B-B14F-4D97-AF65-F5344CB8AC3E}">
        <p14:creationId xmlns:p14="http://schemas.microsoft.com/office/powerpoint/2010/main" val="253312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ACD62-458F-08AD-6AD6-28650CCD62B4}"/>
              </a:ext>
            </a:extLst>
          </p:cNvPr>
          <p:cNvSpPr>
            <a:spLocks noGrp="1"/>
          </p:cNvSpPr>
          <p:nvPr>
            <p:ph type="title"/>
          </p:nvPr>
        </p:nvSpPr>
        <p:spPr/>
        <p:txBody>
          <a:bodyPr/>
          <a:lstStyle/>
          <a:p>
            <a:r>
              <a:rPr lang="fr-FR" dirty="0"/>
              <a:t>II. Le double problème du </a:t>
            </a:r>
            <a:r>
              <a:rPr lang="fr-FR" i="1" dirty="0"/>
              <a:t>genre</a:t>
            </a:r>
            <a:endParaRPr lang="fr-FR" dirty="0"/>
          </a:p>
        </p:txBody>
      </p:sp>
      <p:pic>
        <p:nvPicPr>
          <p:cNvPr id="7" name="Image 6">
            <a:extLst>
              <a:ext uri="{FF2B5EF4-FFF2-40B4-BE49-F238E27FC236}">
                <a16:creationId xmlns:a16="http://schemas.microsoft.com/office/drawing/2014/main" id="{4DEC2B2C-0437-66AA-2578-A5A125D42896}"/>
              </a:ext>
            </a:extLst>
          </p:cNvPr>
          <p:cNvPicPr>
            <a:picLocks noChangeAspect="1"/>
          </p:cNvPicPr>
          <p:nvPr/>
        </p:nvPicPr>
        <p:blipFill>
          <a:blip r:embed="rId2"/>
          <a:stretch>
            <a:fillRect/>
          </a:stretch>
        </p:blipFill>
        <p:spPr>
          <a:xfrm>
            <a:off x="92428" y="1580050"/>
            <a:ext cx="3289070" cy="4792140"/>
          </a:xfrm>
          <a:prstGeom prst="rect">
            <a:avLst/>
          </a:prstGeom>
        </p:spPr>
      </p:pic>
      <p:pic>
        <p:nvPicPr>
          <p:cNvPr id="9" name="Image 8">
            <a:extLst>
              <a:ext uri="{FF2B5EF4-FFF2-40B4-BE49-F238E27FC236}">
                <a16:creationId xmlns:a16="http://schemas.microsoft.com/office/drawing/2014/main" id="{F6BE7F3B-C6EB-5419-9E98-BC4A8DDF4C00}"/>
              </a:ext>
            </a:extLst>
          </p:cNvPr>
          <p:cNvPicPr>
            <a:picLocks noChangeAspect="1"/>
          </p:cNvPicPr>
          <p:nvPr/>
        </p:nvPicPr>
        <p:blipFill>
          <a:blip r:embed="rId3"/>
          <a:stretch>
            <a:fillRect/>
          </a:stretch>
        </p:blipFill>
        <p:spPr>
          <a:xfrm>
            <a:off x="8954882" y="1580050"/>
            <a:ext cx="2941972" cy="4767503"/>
          </a:xfrm>
          <a:prstGeom prst="rect">
            <a:avLst/>
          </a:prstGeom>
        </p:spPr>
      </p:pic>
      <p:pic>
        <p:nvPicPr>
          <p:cNvPr id="13" name="Image 12">
            <a:extLst>
              <a:ext uri="{FF2B5EF4-FFF2-40B4-BE49-F238E27FC236}">
                <a16:creationId xmlns:a16="http://schemas.microsoft.com/office/drawing/2014/main" id="{B945BEC5-7299-20D0-F901-311902F2840A}"/>
              </a:ext>
            </a:extLst>
          </p:cNvPr>
          <p:cNvPicPr>
            <a:picLocks noChangeAspect="1"/>
          </p:cNvPicPr>
          <p:nvPr/>
        </p:nvPicPr>
        <p:blipFill>
          <a:blip r:embed="rId4"/>
          <a:stretch>
            <a:fillRect/>
          </a:stretch>
        </p:blipFill>
        <p:spPr>
          <a:xfrm>
            <a:off x="3650677" y="2854821"/>
            <a:ext cx="5035025" cy="2217960"/>
          </a:xfrm>
          <a:prstGeom prst="rect">
            <a:avLst/>
          </a:prstGeom>
        </p:spPr>
      </p:pic>
      <p:pic>
        <p:nvPicPr>
          <p:cNvPr id="4" name="Image 3">
            <a:extLst>
              <a:ext uri="{FF2B5EF4-FFF2-40B4-BE49-F238E27FC236}">
                <a16:creationId xmlns:a16="http://schemas.microsoft.com/office/drawing/2014/main" id="{6C721576-80C3-BFA9-53D7-87236CB91273}"/>
              </a:ext>
            </a:extLst>
          </p:cNvPr>
          <p:cNvPicPr>
            <a:picLocks noChangeAspect="1"/>
          </p:cNvPicPr>
          <p:nvPr/>
        </p:nvPicPr>
        <p:blipFill>
          <a:blip r:embed="rId5"/>
          <a:stretch>
            <a:fillRect/>
          </a:stretch>
        </p:blipFill>
        <p:spPr>
          <a:xfrm>
            <a:off x="1661160" y="0"/>
            <a:ext cx="2200977" cy="1701786"/>
          </a:xfrm>
          <a:prstGeom prst="rect">
            <a:avLst/>
          </a:prstGeom>
        </p:spPr>
      </p:pic>
    </p:spTree>
    <p:extLst>
      <p:ext uri="{BB962C8B-B14F-4D97-AF65-F5344CB8AC3E}">
        <p14:creationId xmlns:p14="http://schemas.microsoft.com/office/powerpoint/2010/main" val="15069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B933075-5F39-B8B7-1165-70DC43838C07}"/>
              </a:ext>
            </a:extLst>
          </p:cNvPr>
          <p:cNvSpPr>
            <a:spLocks noGrp="1"/>
          </p:cNvSpPr>
          <p:nvPr>
            <p:ph type="body" sz="half" idx="2"/>
          </p:nvPr>
        </p:nvSpPr>
        <p:spPr>
          <a:xfrm>
            <a:off x="919118" y="5113888"/>
            <a:ext cx="10353763" cy="1501826"/>
          </a:xfrm>
        </p:spPr>
        <p:txBody>
          <a:bodyPr>
            <a:normAutofit/>
          </a:bodyPr>
          <a:lstStyle/>
          <a:p>
            <a:r>
              <a:rPr lang="fr-FR" sz="2400" dirty="0"/>
              <a:t>Élisabeth Vigée-Lebrun, </a:t>
            </a:r>
            <a:r>
              <a:rPr lang="fr-FR" sz="2400" i="1" dirty="0"/>
              <a:t>La Paix ramenant l’Abondance </a:t>
            </a:r>
            <a:r>
              <a:rPr lang="fr-FR" sz="2400" dirty="0"/>
              <a:t>(déesse </a:t>
            </a:r>
            <a:r>
              <a:rPr lang="fr-FR" sz="2400" dirty="0" err="1"/>
              <a:t>Abundantia</a:t>
            </a:r>
            <a:r>
              <a:rPr lang="fr-FR" sz="2400" dirty="0"/>
              <a:t>, portant la corne d’abondance), 1780 ; huile sur toile, 102,5 × 132,5 cm, musée du Louvres.</a:t>
            </a:r>
          </a:p>
        </p:txBody>
      </p:sp>
      <p:pic>
        <p:nvPicPr>
          <p:cNvPr id="5" name="Image 4">
            <a:extLst>
              <a:ext uri="{FF2B5EF4-FFF2-40B4-BE49-F238E27FC236}">
                <a16:creationId xmlns:a16="http://schemas.microsoft.com/office/drawing/2014/main" id="{CCC840A0-F08A-37B8-1923-091AC2F7F354}"/>
              </a:ext>
            </a:extLst>
          </p:cNvPr>
          <p:cNvPicPr>
            <a:picLocks noChangeAspect="1"/>
          </p:cNvPicPr>
          <p:nvPr/>
        </p:nvPicPr>
        <p:blipFill>
          <a:blip r:embed="rId2"/>
          <a:stretch>
            <a:fillRect/>
          </a:stretch>
        </p:blipFill>
        <p:spPr>
          <a:xfrm>
            <a:off x="3037014" y="242286"/>
            <a:ext cx="6420086" cy="4963984"/>
          </a:xfrm>
          <a:prstGeom prst="rect">
            <a:avLst/>
          </a:prstGeom>
        </p:spPr>
      </p:pic>
    </p:spTree>
    <p:extLst>
      <p:ext uri="{BB962C8B-B14F-4D97-AF65-F5344CB8AC3E}">
        <p14:creationId xmlns:p14="http://schemas.microsoft.com/office/powerpoint/2010/main" val="2160132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TM04033929[[fn=Ardoise]]</Template>
  <TotalTime>168</TotalTime>
  <Words>493</Words>
  <Application>Microsoft Office PowerPoint</Application>
  <PresentationFormat>Grand écran</PresentationFormat>
  <Paragraphs>77</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Calisto MT</vt:lpstr>
      <vt:lpstr>Gandhari Unicode</vt:lpstr>
      <vt:lpstr>Times New Roman</vt:lpstr>
      <vt:lpstr>Wingdings 2</vt:lpstr>
      <vt:lpstr>Ardoise</vt:lpstr>
      <vt:lpstr>Culture antique, année 2024-25 Thème « amour et amitié »  Epistulae Heroidum (I, III, V, VI, VIII)</vt:lpstr>
      <vt:lpstr>Position chronologique d’Ovide</vt:lpstr>
      <vt:lpstr>La « canonisation » de Virgile (W. Suerbaum)</vt:lpstr>
      <vt:lpstr>Publius Ovidius Naso</vt:lpstr>
      <vt:lpstr>Rappels : l’art oratoire, fondement de l’éducation antique</vt:lpstr>
      <vt:lpstr>II. Le double problème du genre</vt:lpstr>
      <vt:lpstr>II. Le double problème du genre</vt:lpstr>
      <vt:lpstr>II. Le double problème du genre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antique, année 2024-25 Thème « amour et amitié »  Epistulae Heroidum</dc:title>
  <dc:creator>Nicolas Redoutey</dc:creator>
  <cp:lastModifiedBy>Nicolas Redoutey</cp:lastModifiedBy>
  <cp:revision>7</cp:revision>
  <dcterms:created xsi:type="dcterms:W3CDTF">2024-09-22T10:43:55Z</dcterms:created>
  <dcterms:modified xsi:type="dcterms:W3CDTF">2024-09-22T21:48:26Z</dcterms:modified>
</cp:coreProperties>
</file>