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0" r:id="rId4"/>
    <p:sldId id="280" r:id="rId5"/>
    <p:sldId id="261" r:id="rId6"/>
    <p:sldId id="307" r:id="rId7"/>
    <p:sldId id="308" r:id="rId8"/>
    <p:sldId id="309" r:id="rId9"/>
    <p:sldId id="264" r:id="rId10"/>
    <p:sldId id="262" r:id="rId11"/>
    <p:sldId id="265" r:id="rId12"/>
    <p:sldId id="266" r:id="rId13"/>
    <p:sldId id="272" r:id="rId14"/>
    <p:sldId id="267" r:id="rId15"/>
    <p:sldId id="273" r:id="rId16"/>
    <p:sldId id="269" r:id="rId17"/>
    <p:sldId id="270" r:id="rId18"/>
    <p:sldId id="274" r:id="rId19"/>
    <p:sldId id="271" r:id="rId20"/>
    <p:sldId id="275" r:id="rId21"/>
    <p:sldId id="276" r:id="rId22"/>
    <p:sldId id="277" r:id="rId23"/>
    <p:sldId id="281" r:id="rId24"/>
    <p:sldId id="304" r:id="rId25"/>
    <p:sldId id="282" r:id="rId26"/>
    <p:sldId id="310" r:id="rId27"/>
    <p:sldId id="312" r:id="rId28"/>
    <p:sldId id="313" r:id="rId29"/>
    <p:sldId id="314" r:id="rId30"/>
    <p:sldId id="315" r:id="rId31"/>
    <p:sldId id="311" r:id="rId32"/>
    <p:sldId id="278" r:id="rId33"/>
    <p:sldId id="279" r:id="rId34"/>
    <p:sldId id="283" r:id="rId35"/>
    <p:sldId id="284" r:id="rId36"/>
    <p:sldId id="316" r:id="rId37"/>
    <p:sldId id="285" r:id="rId38"/>
    <p:sldId id="286" r:id="rId39"/>
    <p:sldId id="287" r:id="rId40"/>
    <p:sldId id="290" r:id="rId41"/>
    <p:sldId id="288" r:id="rId42"/>
    <p:sldId id="291" r:id="rId43"/>
    <p:sldId id="306" r:id="rId44"/>
    <p:sldId id="297" r:id="rId45"/>
    <p:sldId id="289" r:id="rId46"/>
    <p:sldId id="305" r:id="rId47"/>
    <p:sldId id="293" r:id="rId48"/>
    <p:sldId id="294" r:id="rId49"/>
    <p:sldId id="295" r:id="rId50"/>
    <p:sldId id="299" r:id="rId51"/>
    <p:sldId id="300" r:id="rId52"/>
    <p:sldId id="301" r:id="rId53"/>
    <p:sldId id="302" r:id="rId54"/>
    <p:sldId id="303"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E84EB71-8B6D-44C2-80DA-DF73D8F2C1CC}" type="datetimeFigureOut">
              <a:rPr lang="fr-FR" smtClean="0"/>
              <a:t>06/10/2023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EBCF0-C6FC-4A8F-9567-8CA1AE2F5457}" type="slidenum">
              <a:rPr lang="fr-FR" smtClean="0"/>
              <a:t>‹N°›</a:t>
            </a:fld>
            <a:endParaRPr lang="fr-FR"/>
          </a:p>
        </p:txBody>
      </p:sp>
    </p:spTree>
    <p:extLst>
      <p:ext uri="{BB962C8B-B14F-4D97-AF65-F5344CB8AC3E}">
        <p14:creationId xmlns:p14="http://schemas.microsoft.com/office/powerpoint/2010/main" val="303484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E84EB71-8B6D-44C2-80DA-DF73D8F2C1CC}" type="datetimeFigureOut">
              <a:rPr lang="fr-FR" smtClean="0"/>
              <a:t>06/10/2023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EBCF0-C6FC-4A8F-9567-8CA1AE2F5457}" type="slidenum">
              <a:rPr lang="fr-FR" smtClean="0"/>
              <a:t>‹N°›</a:t>
            </a:fld>
            <a:endParaRPr lang="fr-FR"/>
          </a:p>
        </p:txBody>
      </p:sp>
    </p:spTree>
    <p:extLst>
      <p:ext uri="{BB962C8B-B14F-4D97-AF65-F5344CB8AC3E}">
        <p14:creationId xmlns:p14="http://schemas.microsoft.com/office/powerpoint/2010/main" val="422665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E84EB71-8B6D-44C2-80DA-DF73D8F2C1CC}" type="datetimeFigureOut">
              <a:rPr lang="fr-FR" smtClean="0"/>
              <a:t>06/10/2023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EBCF0-C6FC-4A8F-9567-8CA1AE2F5457}"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5319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E84EB71-8B6D-44C2-80DA-DF73D8F2C1CC}" type="datetimeFigureOut">
              <a:rPr lang="fr-FR" smtClean="0"/>
              <a:t>06/10/2023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EBCF0-C6FC-4A8F-9567-8CA1AE2F5457}" type="slidenum">
              <a:rPr lang="fr-FR" smtClean="0"/>
              <a:t>‹N°›</a:t>
            </a:fld>
            <a:endParaRPr lang="fr-FR"/>
          </a:p>
        </p:txBody>
      </p:sp>
    </p:spTree>
    <p:extLst>
      <p:ext uri="{BB962C8B-B14F-4D97-AF65-F5344CB8AC3E}">
        <p14:creationId xmlns:p14="http://schemas.microsoft.com/office/powerpoint/2010/main" val="60459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E84EB71-8B6D-44C2-80DA-DF73D8F2C1CC}" type="datetimeFigureOut">
              <a:rPr lang="fr-FR" smtClean="0"/>
              <a:t>06/10/2023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EBCF0-C6FC-4A8F-9567-8CA1AE2F5457}"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20489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E84EB71-8B6D-44C2-80DA-DF73D8F2C1CC}" type="datetimeFigureOut">
              <a:rPr lang="fr-FR" smtClean="0"/>
              <a:t>06/10/2023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EBCF0-C6FC-4A8F-9567-8CA1AE2F5457}" type="slidenum">
              <a:rPr lang="fr-FR" smtClean="0"/>
              <a:t>‹N°›</a:t>
            </a:fld>
            <a:endParaRPr lang="fr-FR"/>
          </a:p>
        </p:txBody>
      </p:sp>
    </p:spTree>
    <p:extLst>
      <p:ext uri="{BB962C8B-B14F-4D97-AF65-F5344CB8AC3E}">
        <p14:creationId xmlns:p14="http://schemas.microsoft.com/office/powerpoint/2010/main" val="210513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84EB71-8B6D-44C2-80DA-DF73D8F2C1CC}" type="datetimeFigureOut">
              <a:rPr lang="fr-FR" smtClean="0"/>
              <a:t>06/10/2023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EBCF0-C6FC-4A8F-9567-8CA1AE2F5457}" type="slidenum">
              <a:rPr lang="fr-FR" smtClean="0"/>
              <a:t>‹N°›</a:t>
            </a:fld>
            <a:endParaRPr lang="fr-FR"/>
          </a:p>
        </p:txBody>
      </p:sp>
    </p:spTree>
    <p:extLst>
      <p:ext uri="{BB962C8B-B14F-4D97-AF65-F5344CB8AC3E}">
        <p14:creationId xmlns:p14="http://schemas.microsoft.com/office/powerpoint/2010/main" val="23663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84EB71-8B6D-44C2-80DA-DF73D8F2C1CC}" type="datetimeFigureOut">
              <a:rPr lang="fr-FR" smtClean="0"/>
              <a:t>06/10/2023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EBCF0-C6FC-4A8F-9567-8CA1AE2F5457}" type="slidenum">
              <a:rPr lang="fr-FR" smtClean="0"/>
              <a:t>‹N°›</a:t>
            </a:fld>
            <a:endParaRPr lang="fr-FR"/>
          </a:p>
        </p:txBody>
      </p:sp>
    </p:spTree>
    <p:extLst>
      <p:ext uri="{BB962C8B-B14F-4D97-AF65-F5344CB8AC3E}">
        <p14:creationId xmlns:p14="http://schemas.microsoft.com/office/powerpoint/2010/main" val="142589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84EB71-8B6D-44C2-80DA-DF73D8F2C1CC}" type="datetimeFigureOut">
              <a:rPr lang="fr-FR" smtClean="0"/>
              <a:t>06/10/2023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EBCF0-C6FC-4A8F-9567-8CA1AE2F5457}" type="slidenum">
              <a:rPr lang="fr-FR" smtClean="0"/>
              <a:t>‹N°›</a:t>
            </a:fld>
            <a:endParaRPr lang="fr-FR"/>
          </a:p>
        </p:txBody>
      </p:sp>
    </p:spTree>
    <p:extLst>
      <p:ext uri="{BB962C8B-B14F-4D97-AF65-F5344CB8AC3E}">
        <p14:creationId xmlns:p14="http://schemas.microsoft.com/office/powerpoint/2010/main" val="330948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E84EB71-8B6D-44C2-80DA-DF73D8F2C1CC}" type="datetimeFigureOut">
              <a:rPr lang="fr-FR" smtClean="0"/>
              <a:t>06/10/2023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EBCF0-C6FC-4A8F-9567-8CA1AE2F5457}" type="slidenum">
              <a:rPr lang="fr-FR" smtClean="0"/>
              <a:t>‹N°›</a:t>
            </a:fld>
            <a:endParaRPr lang="fr-FR"/>
          </a:p>
        </p:txBody>
      </p:sp>
    </p:spTree>
    <p:extLst>
      <p:ext uri="{BB962C8B-B14F-4D97-AF65-F5344CB8AC3E}">
        <p14:creationId xmlns:p14="http://schemas.microsoft.com/office/powerpoint/2010/main" val="11072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E84EB71-8B6D-44C2-80DA-DF73D8F2C1CC}" type="datetimeFigureOut">
              <a:rPr lang="fr-FR" smtClean="0"/>
              <a:t>06/10/2023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4EBCF0-C6FC-4A8F-9567-8CA1AE2F5457}" type="slidenum">
              <a:rPr lang="fr-FR" smtClean="0"/>
              <a:t>‹N°›</a:t>
            </a:fld>
            <a:endParaRPr lang="fr-FR"/>
          </a:p>
        </p:txBody>
      </p:sp>
    </p:spTree>
    <p:extLst>
      <p:ext uri="{BB962C8B-B14F-4D97-AF65-F5344CB8AC3E}">
        <p14:creationId xmlns:p14="http://schemas.microsoft.com/office/powerpoint/2010/main" val="302064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E84EB71-8B6D-44C2-80DA-DF73D8F2C1CC}" type="datetimeFigureOut">
              <a:rPr lang="fr-FR" smtClean="0"/>
              <a:t>06/10/2023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C4EBCF0-C6FC-4A8F-9567-8CA1AE2F5457}" type="slidenum">
              <a:rPr lang="fr-FR" smtClean="0"/>
              <a:t>‹N°›</a:t>
            </a:fld>
            <a:endParaRPr lang="fr-FR"/>
          </a:p>
        </p:txBody>
      </p:sp>
    </p:spTree>
    <p:extLst>
      <p:ext uri="{BB962C8B-B14F-4D97-AF65-F5344CB8AC3E}">
        <p14:creationId xmlns:p14="http://schemas.microsoft.com/office/powerpoint/2010/main" val="134390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E84EB71-8B6D-44C2-80DA-DF73D8F2C1CC}" type="datetimeFigureOut">
              <a:rPr lang="fr-FR" smtClean="0"/>
              <a:t>06/10/2023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C4EBCF0-C6FC-4A8F-9567-8CA1AE2F5457}" type="slidenum">
              <a:rPr lang="fr-FR" smtClean="0"/>
              <a:t>‹N°›</a:t>
            </a:fld>
            <a:endParaRPr lang="fr-FR"/>
          </a:p>
        </p:txBody>
      </p:sp>
    </p:spTree>
    <p:extLst>
      <p:ext uri="{BB962C8B-B14F-4D97-AF65-F5344CB8AC3E}">
        <p14:creationId xmlns:p14="http://schemas.microsoft.com/office/powerpoint/2010/main" val="279952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4EB71-8B6D-44C2-80DA-DF73D8F2C1CC}" type="datetimeFigureOut">
              <a:rPr lang="fr-FR" smtClean="0"/>
              <a:t>06/10/2023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C4EBCF0-C6FC-4A8F-9567-8CA1AE2F5457}" type="slidenum">
              <a:rPr lang="fr-FR" smtClean="0"/>
              <a:t>‹N°›</a:t>
            </a:fld>
            <a:endParaRPr lang="fr-FR"/>
          </a:p>
        </p:txBody>
      </p:sp>
    </p:spTree>
    <p:extLst>
      <p:ext uri="{BB962C8B-B14F-4D97-AF65-F5344CB8AC3E}">
        <p14:creationId xmlns:p14="http://schemas.microsoft.com/office/powerpoint/2010/main" val="328731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E84EB71-8B6D-44C2-80DA-DF73D8F2C1CC}" type="datetimeFigureOut">
              <a:rPr lang="fr-FR" smtClean="0"/>
              <a:t>06/10/2023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4EBCF0-C6FC-4A8F-9567-8CA1AE2F5457}" type="slidenum">
              <a:rPr lang="fr-FR" smtClean="0"/>
              <a:t>‹N°›</a:t>
            </a:fld>
            <a:endParaRPr lang="fr-FR"/>
          </a:p>
        </p:txBody>
      </p:sp>
    </p:spTree>
    <p:extLst>
      <p:ext uri="{BB962C8B-B14F-4D97-AF65-F5344CB8AC3E}">
        <p14:creationId xmlns:p14="http://schemas.microsoft.com/office/powerpoint/2010/main" val="248512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4EBCF0-C6FC-4A8F-9567-8CA1AE2F5457}" type="slidenum">
              <a:rPr lang="fr-FR" smtClean="0"/>
              <a:t>‹N°›</a:t>
            </a:fld>
            <a:endParaRPr lang="fr-FR"/>
          </a:p>
        </p:txBody>
      </p:sp>
      <p:sp>
        <p:nvSpPr>
          <p:cNvPr id="5" name="Date Placeholder 4"/>
          <p:cNvSpPr>
            <a:spLocks noGrp="1"/>
          </p:cNvSpPr>
          <p:nvPr>
            <p:ph type="dt" sz="half" idx="10"/>
          </p:nvPr>
        </p:nvSpPr>
        <p:spPr/>
        <p:txBody>
          <a:bodyPr/>
          <a:lstStyle/>
          <a:p>
            <a:fld id="{EE84EB71-8B6D-44C2-80DA-DF73D8F2C1CC}" type="datetimeFigureOut">
              <a:rPr lang="fr-FR" smtClean="0"/>
              <a:t>06/10/2023</a:t>
            </a:fld>
            <a:endParaRPr lang="fr-FR"/>
          </a:p>
        </p:txBody>
      </p:sp>
    </p:spTree>
    <p:extLst>
      <p:ext uri="{BB962C8B-B14F-4D97-AF65-F5344CB8AC3E}">
        <p14:creationId xmlns:p14="http://schemas.microsoft.com/office/powerpoint/2010/main" val="83825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84EB71-8B6D-44C2-80DA-DF73D8F2C1CC}" type="datetimeFigureOut">
              <a:rPr lang="fr-FR" smtClean="0"/>
              <a:t>06/10/2023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4EBCF0-C6FC-4A8F-9567-8CA1AE2F5457}" type="slidenum">
              <a:rPr lang="fr-FR" smtClean="0"/>
              <a:t>‹N°›</a:t>
            </a:fld>
            <a:endParaRPr lang="fr-FR"/>
          </a:p>
        </p:txBody>
      </p:sp>
    </p:spTree>
    <p:extLst>
      <p:ext uri="{BB962C8B-B14F-4D97-AF65-F5344CB8AC3E}">
        <p14:creationId xmlns:p14="http://schemas.microsoft.com/office/powerpoint/2010/main" val="11378935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v.uk/elections-in-the-uk/local-mayors-mayor-of-london-and-london-assembly"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theculturetrip.com/europe/united-kingdom/northern-ireland/articles/how-to-spend-24-hours-in-belfast/" TargetMode="External"/><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hyperlink" Target="https://www.theguardian.com/commentisfree/2019/apr/14/good-friday-agreement-ireland-brexit-tony-blair-bertie-ahern"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www.bbc.com/news/explainers-53724381"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EC965-AC52-4C43-BBDE-E6DF827C0200}"/>
              </a:ext>
            </a:extLst>
          </p:cNvPr>
          <p:cNvSpPr>
            <a:spLocks noGrp="1"/>
          </p:cNvSpPr>
          <p:nvPr>
            <p:ph type="ctrTitle"/>
          </p:nvPr>
        </p:nvSpPr>
        <p:spPr>
          <a:xfrm>
            <a:off x="1736521" y="2085788"/>
            <a:ext cx="8254767" cy="1496649"/>
          </a:xfrm>
        </p:spPr>
        <p:txBody>
          <a:bodyPr anchor="b">
            <a:normAutofit/>
          </a:bodyPr>
          <a:lstStyle/>
          <a:p>
            <a:r>
              <a:rPr lang="fr-FR" sz="3600" b="1" dirty="0" err="1">
                <a:solidFill>
                  <a:schemeClr val="accent1"/>
                </a:solidFill>
                <a:latin typeface="Aharoni" panose="02010803020104030203" pitchFamily="2" charset="-79"/>
                <a:cs typeface="Aharoni" panose="02010803020104030203" pitchFamily="2" charset="-79"/>
              </a:rPr>
              <a:t>Devolution</a:t>
            </a:r>
            <a:r>
              <a:rPr lang="fr-FR" sz="3600" b="1" dirty="0">
                <a:solidFill>
                  <a:schemeClr val="accent1"/>
                </a:solidFill>
                <a:latin typeface="Aharoni" panose="02010803020104030203" pitchFamily="2" charset="-79"/>
                <a:cs typeface="Aharoni" panose="02010803020104030203" pitchFamily="2" charset="-79"/>
              </a:rPr>
              <a:t> &amp; </a:t>
            </a:r>
            <a:r>
              <a:rPr lang="fr-FR" sz="3600" b="1" dirty="0" err="1">
                <a:solidFill>
                  <a:schemeClr val="accent1"/>
                </a:solidFill>
                <a:latin typeface="Aharoni" panose="02010803020104030203" pitchFamily="2" charset="-79"/>
                <a:cs typeface="Aharoni" panose="02010803020104030203" pitchFamily="2" charset="-79"/>
              </a:rPr>
              <a:t>Regional</a:t>
            </a:r>
            <a:r>
              <a:rPr lang="fr-FR" sz="3600" b="1" dirty="0">
                <a:solidFill>
                  <a:schemeClr val="accent1"/>
                </a:solidFill>
                <a:latin typeface="Aharoni" panose="02010803020104030203" pitchFamily="2" charset="-79"/>
                <a:cs typeface="Aharoni" panose="02010803020104030203" pitchFamily="2" charset="-79"/>
              </a:rPr>
              <a:t> </a:t>
            </a:r>
            <a:r>
              <a:rPr lang="fr-FR" sz="3600" b="1" dirty="0" err="1">
                <a:solidFill>
                  <a:schemeClr val="accent1"/>
                </a:solidFill>
                <a:latin typeface="Aharoni" panose="02010803020104030203" pitchFamily="2" charset="-79"/>
                <a:cs typeface="Aharoni" panose="02010803020104030203" pitchFamily="2" charset="-79"/>
              </a:rPr>
              <a:t>Inequalities</a:t>
            </a:r>
            <a:endParaRPr lang="fr-FR" sz="3600" b="1" dirty="0">
              <a:solidFill>
                <a:schemeClr val="accent1"/>
              </a:solidFill>
              <a:latin typeface="Aharoni" panose="02010803020104030203" pitchFamily="2" charset="-79"/>
              <a:cs typeface="Aharoni" panose="02010803020104030203" pitchFamily="2" charset="-79"/>
            </a:endParaRPr>
          </a:p>
        </p:txBody>
      </p:sp>
      <p:sp>
        <p:nvSpPr>
          <p:cNvPr id="3" name="Sous-titre 2">
            <a:extLst>
              <a:ext uri="{FF2B5EF4-FFF2-40B4-BE49-F238E27FC236}">
                <a16:creationId xmlns:a16="http://schemas.microsoft.com/office/drawing/2014/main" id="{48B4744A-5423-42B8-9B99-E8D1CE577890}"/>
              </a:ext>
            </a:extLst>
          </p:cNvPr>
          <p:cNvSpPr>
            <a:spLocks noGrp="1"/>
          </p:cNvSpPr>
          <p:nvPr>
            <p:ph type="subTitle" idx="1"/>
          </p:nvPr>
        </p:nvSpPr>
        <p:spPr>
          <a:xfrm>
            <a:off x="3048000" y="3948056"/>
            <a:ext cx="6096000" cy="830134"/>
          </a:xfrm>
        </p:spPr>
        <p:txBody>
          <a:bodyPr anchor="t">
            <a:normAutofit/>
          </a:bodyPr>
          <a:lstStyle/>
          <a:p>
            <a:endParaRPr lang="fr-FR" sz="1400">
              <a:solidFill>
                <a:schemeClr val="tx1">
                  <a:lumMod val="65000"/>
                  <a:lumOff val="35000"/>
                </a:schemeClr>
              </a:solidFill>
            </a:endParaRPr>
          </a:p>
        </p:txBody>
      </p:sp>
    </p:spTree>
    <p:extLst>
      <p:ext uri="{BB962C8B-B14F-4D97-AF65-F5344CB8AC3E}">
        <p14:creationId xmlns:p14="http://schemas.microsoft.com/office/powerpoint/2010/main" val="15254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1542F47-FD56-4CAE-B3A1-01B9080EA36D}"/>
              </a:ext>
            </a:extLst>
          </p:cNvPr>
          <p:cNvPicPr/>
          <p:nvPr/>
        </p:nvPicPr>
        <p:blipFill>
          <a:blip r:embed="rId2"/>
          <a:stretch>
            <a:fillRect/>
          </a:stretch>
        </p:blipFill>
        <p:spPr>
          <a:xfrm>
            <a:off x="3657600" y="520700"/>
            <a:ext cx="3981450" cy="5270500"/>
          </a:xfrm>
          <a:prstGeom prst="rect">
            <a:avLst/>
          </a:prstGeom>
        </p:spPr>
      </p:pic>
    </p:spTree>
    <p:extLst>
      <p:ext uri="{BB962C8B-B14F-4D97-AF65-F5344CB8AC3E}">
        <p14:creationId xmlns:p14="http://schemas.microsoft.com/office/powerpoint/2010/main" val="379767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FCBC484-44CE-47B1-B762-0CC23437EDD2}"/>
              </a:ext>
            </a:extLst>
          </p:cNvPr>
          <p:cNvPicPr/>
          <p:nvPr/>
        </p:nvPicPr>
        <p:blipFill>
          <a:blip r:embed="rId2"/>
          <a:stretch>
            <a:fillRect/>
          </a:stretch>
        </p:blipFill>
        <p:spPr>
          <a:xfrm>
            <a:off x="3181847" y="713996"/>
            <a:ext cx="6241651" cy="5430007"/>
          </a:xfrm>
          <a:prstGeom prst="rect">
            <a:avLst/>
          </a:prstGeom>
        </p:spPr>
      </p:pic>
    </p:spTree>
    <p:extLst>
      <p:ext uri="{BB962C8B-B14F-4D97-AF65-F5344CB8AC3E}">
        <p14:creationId xmlns:p14="http://schemas.microsoft.com/office/powerpoint/2010/main" val="303723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9D6328A-F687-45EA-93D2-C3E6CCA921AE}"/>
              </a:ext>
            </a:extLst>
          </p:cNvPr>
          <p:cNvPicPr/>
          <p:nvPr/>
        </p:nvPicPr>
        <p:blipFill>
          <a:blip r:embed="rId2"/>
          <a:stretch>
            <a:fillRect/>
          </a:stretch>
        </p:blipFill>
        <p:spPr>
          <a:xfrm>
            <a:off x="2246812" y="1031966"/>
            <a:ext cx="8310496" cy="4817915"/>
          </a:xfrm>
          <a:prstGeom prst="rect">
            <a:avLst/>
          </a:prstGeom>
        </p:spPr>
      </p:pic>
    </p:spTree>
    <p:extLst>
      <p:ext uri="{BB962C8B-B14F-4D97-AF65-F5344CB8AC3E}">
        <p14:creationId xmlns:p14="http://schemas.microsoft.com/office/powerpoint/2010/main" val="266540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B8060-D25D-43F4-B184-7512C73F7119}"/>
              </a:ext>
            </a:extLst>
          </p:cNvPr>
          <p:cNvSpPr>
            <a:spLocks noGrp="1"/>
          </p:cNvSpPr>
          <p:nvPr>
            <p:ph type="title"/>
          </p:nvPr>
        </p:nvSpPr>
        <p:spPr/>
        <p:txBody>
          <a:bodyPr>
            <a:normAutofit fontScale="90000"/>
          </a:bodyPr>
          <a:lstStyle/>
          <a:p>
            <a:pPr algn="ctr"/>
            <a:r>
              <a:rPr lang="en-GB" sz="36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While we’re at it, let’s make sure you distinguish the different types of elections in the UK</a:t>
            </a:r>
            <a:r>
              <a:rPr lang="fr-F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
            <a:br>
              <a:rPr lang="fr-F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fr-FR" sz="3600" dirty="0">
              <a:effectLst>
                <a:outerShdw blurRad="38100" dist="38100" dir="2700000" algn="tl">
                  <a:srgbClr val="000000">
                    <a:alpha val="43137"/>
                  </a:srgbClr>
                </a:outerShdw>
              </a:effectLst>
            </a:endParaRPr>
          </a:p>
        </p:txBody>
      </p:sp>
      <p:sp>
        <p:nvSpPr>
          <p:cNvPr id="3" name="Espace réservé du texte 2">
            <a:extLst>
              <a:ext uri="{FF2B5EF4-FFF2-40B4-BE49-F238E27FC236}">
                <a16:creationId xmlns:a16="http://schemas.microsoft.com/office/drawing/2014/main" id="{0B64EF9D-027D-4B80-AF45-600FF45C2F80}"/>
              </a:ext>
            </a:extLst>
          </p:cNvPr>
          <p:cNvSpPr>
            <a:spLocks noGrp="1"/>
          </p:cNvSpPr>
          <p:nvPr>
            <p:ph type="body" idx="1"/>
          </p:nvPr>
        </p:nvSpPr>
        <p:spPr/>
        <p:txBody>
          <a:bodyPr>
            <a:normAutofit fontScale="92500" lnSpcReduction="20000"/>
          </a:bodyPr>
          <a:lstStyle/>
          <a:p>
            <a:r>
              <a:rPr lang="en-GB"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2"/>
              </a:rPr>
              <a:t>https://www.gov.uk/elections-in-the-uk/local-mayors-mayor-of-london-and-london-assembly</a:t>
            </a:r>
            <a:endParaRPr lang="en-GB"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a:latin typeface="Calibri" panose="020F0502020204030204" pitchFamily="34" charset="0"/>
                <a:ea typeface="Calibri" panose="020F0502020204030204" pitchFamily="34" charset="0"/>
                <a:cs typeface="Times New Roman" panose="02020603050405020304" pitchFamily="18" charset="0"/>
              </a:rPr>
              <a:t>https://cpag.org.uk/sites/default/files/ONS%20Map%20UK%20local%20authorities%202009.pdf</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dirty="0"/>
          </a:p>
        </p:txBody>
      </p:sp>
    </p:spTree>
    <p:extLst>
      <p:ext uri="{BB962C8B-B14F-4D97-AF65-F5344CB8AC3E}">
        <p14:creationId xmlns:p14="http://schemas.microsoft.com/office/powerpoint/2010/main" val="2175121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E2F55FC-E1CC-413A-9945-0290C67647EB}"/>
              </a:ext>
            </a:extLst>
          </p:cNvPr>
          <p:cNvSpPr>
            <a:spLocks noChangeArrowheads="1"/>
          </p:cNvSpPr>
          <p:nvPr/>
        </p:nvSpPr>
        <p:spPr bwMode="auto">
          <a:xfrm>
            <a:off x="4323806" y="766970"/>
            <a:ext cx="75135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some cities, The Greater London Authority, Greater Manchester and a few others, the mayor is elected. For four years. </a:t>
            </a:r>
            <a:endParaRPr kumimoji="0" lang="fr-FR" altLang="fr-FR"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ex, Mayoral election in London this year. (incumbent, </a:t>
            </a:r>
            <a:r>
              <a:rPr kumimoji="0" lang="en-GB" altLang="fr-FR"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Sadiq Khan</a:t>
            </a:r>
            <a:r>
              <a:rPr kumimoji="0" lang="en-GB"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28" name="Image 13">
            <a:extLst>
              <a:ext uri="{FF2B5EF4-FFF2-40B4-BE49-F238E27FC236}">
                <a16:creationId xmlns:a16="http://schemas.microsoft.com/office/drawing/2014/main" id="{2CC753C1-5210-4478-93EE-580252102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20" y="1789618"/>
            <a:ext cx="7110200" cy="494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56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086B6-5E26-4264-B91B-CE5E4F3137D0}"/>
              </a:ext>
            </a:extLst>
          </p:cNvPr>
          <p:cNvSpPr>
            <a:spLocks noGrp="1"/>
          </p:cNvSpPr>
          <p:nvPr>
            <p:ph type="title"/>
          </p:nvPr>
        </p:nvSpPr>
        <p:spPr/>
        <p:txBody>
          <a:bodyPr/>
          <a:lstStyle/>
          <a:p>
            <a:pPr algn="ctr"/>
            <a:r>
              <a:rPr lang="fr-FR" b="1" dirty="0">
                <a:solidFill>
                  <a:schemeClr val="accent1"/>
                </a:solidFill>
                <a:effectLst>
                  <a:outerShdw blurRad="38100" dist="38100" dir="2700000" algn="tl">
                    <a:srgbClr val="000000">
                      <a:alpha val="43137"/>
                    </a:srgbClr>
                  </a:outerShdw>
                </a:effectLst>
              </a:rPr>
              <a:t>Timeline </a:t>
            </a:r>
            <a:r>
              <a:rPr lang="fr-FR" b="1" dirty="0" err="1">
                <a:solidFill>
                  <a:schemeClr val="accent1"/>
                </a:solidFill>
                <a:effectLst>
                  <a:outerShdw blurRad="38100" dist="38100" dir="2700000" algn="tl">
                    <a:srgbClr val="000000">
                      <a:alpha val="43137"/>
                    </a:srgbClr>
                  </a:outerShdw>
                </a:effectLst>
              </a:rPr>
              <a:t>Devolution</a:t>
            </a:r>
            <a:r>
              <a:rPr lang="fr-FR" b="1" dirty="0">
                <a:solidFill>
                  <a:schemeClr val="accent1"/>
                </a:solidFill>
                <a:effectLst>
                  <a:outerShdw blurRad="38100" dist="38100" dir="2700000" algn="tl">
                    <a:srgbClr val="000000">
                      <a:alpha val="43137"/>
                    </a:srgbClr>
                  </a:outerShdw>
                </a:effectLst>
              </a:rPr>
              <a:t> </a:t>
            </a:r>
            <a:br>
              <a:rPr lang="fr-FR" b="1" dirty="0">
                <a:solidFill>
                  <a:schemeClr val="accent1"/>
                </a:solidFill>
                <a:effectLst>
                  <a:outerShdw blurRad="38100" dist="38100" dir="2700000" algn="tl">
                    <a:srgbClr val="000000">
                      <a:alpha val="43137"/>
                    </a:srgbClr>
                  </a:outerShdw>
                </a:effectLst>
              </a:rPr>
            </a:br>
            <a:r>
              <a:rPr lang="fr-FR" b="1" dirty="0">
                <a:solidFill>
                  <a:schemeClr val="accent1"/>
                </a:solidFill>
                <a:effectLst>
                  <a:outerShdw blurRad="38100" dist="38100" dir="2700000" algn="tl">
                    <a:srgbClr val="000000">
                      <a:alpha val="43137"/>
                    </a:srgbClr>
                  </a:outerShdw>
                </a:effectLst>
              </a:rPr>
              <a:t>Scotland Wales</a:t>
            </a:r>
          </a:p>
        </p:txBody>
      </p:sp>
      <p:sp>
        <p:nvSpPr>
          <p:cNvPr id="3" name="Espace réservé du texte 2">
            <a:extLst>
              <a:ext uri="{FF2B5EF4-FFF2-40B4-BE49-F238E27FC236}">
                <a16:creationId xmlns:a16="http://schemas.microsoft.com/office/drawing/2014/main" id="{ECE227A9-4580-4E00-BA1A-28BE66742BE1}"/>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629335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E4D81EE-7D0C-4D61-BCDB-7E9FEDA6001B}"/>
              </a:ext>
            </a:extLst>
          </p:cNvPr>
          <p:cNvSpPr txBox="1"/>
          <p:nvPr/>
        </p:nvSpPr>
        <p:spPr>
          <a:xfrm>
            <a:off x="1031845" y="449016"/>
            <a:ext cx="10982587" cy="5734903"/>
          </a:xfrm>
          <a:prstGeom prst="rect">
            <a:avLst/>
          </a:prstGeom>
          <a:noFill/>
        </p:spPr>
        <p:txBody>
          <a:bodyPr wrap="square">
            <a:spAutoFit/>
          </a:bodyPr>
          <a:lstStyle/>
          <a:p>
            <a:pPr algn="just">
              <a:lnSpc>
                <a:spcPct val="150000"/>
              </a:lnSpc>
              <a:spcAft>
                <a:spcPts val="800"/>
              </a:spcAft>
            </a:pPr>
            <a:r>
              <a:rPr lang="en-GB" sz="1600" b="1" dirty="0">
                <a:solidFill>
                  <a:srgbClr val="121212"/>
                </a:solidFill>
                <a:effectLst/>
                <a:latin typeface="Calibri" panose="020F0502020204030204" pitchFamily="34" charset="0"/>
                <a:ea typeface="Calibri" panose="020F0502020204030204" pitchFamily="34" charset="0"/>
                <a:cs typeface="Calibri" panose="020F0502020204030204" pitchFamily="34" charset="0"/>
              </a:rPr>
              <a:t>1536	</a:t>
            </a:r>
            <a:r>
              <a:rPr lang="en-GB" sz="1600" dirty="0">
                <a:solidFill>
                  <a:srgbClr val="121212"/>
                </a:solidFill>
                <a:effectLst/>
                <a:latin typeface="Calibri" panose="020F0502020204030204" pitchFamily="34" charset="0"/>
                <a:ea typeface="Calibri" panose="020F0502020204030204" pitchFamily="34" charset="0"/>
                <a:cs typeface="Calibri" panose="020F0502020204030204" pitchFamily="34" charset="0"/>
              </a:rPr>
              <a:t>An Act of Union effectively makes Wales a region of England.</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GB" sz="1600" b="1" dirty="0">
                <a:solidFill>
                  <a:srgbClr val="121212"/>
                </a:solidFill>
                <a:effectLst/>
                <a:latin typeface="Calibri" panose="020F0502020204030204" pitchFamily="34" charset="0"/>
                <a:ea typeface="Times New Roman" panose="02020603050405020304" pitchFamily="18" charset="0"/>
              </a:rPr>
              <a:t>1707	</a:t>
            </a:r>
            <a:r>
              <a:rPr lang="en-GB" sz="1600" dirty="0">
                <a:solidFill>
                  <a:srgbClr val="121212"/>
                </a:solidFill>
                <a:effectLst/>
                <a:latin typeface="Calibri" panose="020F0502020204030204" pitchFamily="34" charset="0"/>
                <a:ea typeface="Times New Roman" panose="02020603050405020304" pitchFamily="18" charset="0"/>
              </a:rPr>
              <a:t>The Act of Union establishes Great Britain by uniting Scotland and England, but devolves legal powers to Scotland.</a:t>
            </a:r>
            <a:endParaRPr lang="fr-FR" sz="1600" dirty="0">
              <a:effectLst/>
              <a:latin typeface="Times New Roman" panose="02020603050405020304" pitchFamily="18" charset="0"/>
              <a:ea typeface="Times New Roman" panose="02020603050405020304" pitchFamily="18" charset="0"/>
            </a:endParaRPr>
          </a:p>
          <a:p>
            <a:pPr algn="just">
              <a:lnSpc>
                <a:spcPct val="150000"/>
              </a:lnSpc>
            </a:pPr>
            <a:r>
              <a:rPr lang="en-GB" sz="1600" b="1" dirty="0">
                <a:solidFill>
                  <a:srgbClr val="121212"/>
                </a:solidFill>
                <a:effectLst/>
                <a:latin typeface="Calibri" panose="020F0502020204030204" pitchFamily="34" charset="0"/>
                <a:ea typeface="Times New Roman" panose="02020603050405020304" pitchFamily="18" charset="0"/>
              </a:rPr>
              <a:t>1885	</a:t>
            </a:r>
            <a:r>
              <a:rPr lang="en-GB" sz="1600" dirty="0">
                <a:solidFill>
                  <a:srgbClr val="121212"/>
                </a:solidFill>
                <a:effectLst/>
                <a:latin typeface="Calibri" panose="020F0502020204030204" pitchFamily="34" charset="0"/>
                <a:ea typeface="Times New Roman" panose="02020603050405020304" pitchFamily="18" charset="0"/>
              </a:rPr>
              <a:t>The office of Secretary of State for Scotland is re-established for the first time since 1746.</a:t>
            </a:r>
            <a:endParaRPr lang="fr-FR" sz="1600" dirty="0">
              <a:effectLst/>
              <a:latin typeface="Times New Roman" panose="02020603050405020304" pitchFamily="18" charset="0"/>
              <a:ea typeface="Times New Roman" panose="02020603050405020304" pitchFamily="18" charset="0"/>
            </a:endParaRPr>
          </a:p>
          <a:p>
            <a:pPr algn="just">
              <a:lnSpc>
                <a:spcPct val="150000"/>
              </a:lnSpc>
            </a:pPr>
            <a:r>
              <a:rPr lang="en-GB" sz="1600" b="1" dirty="0">
                <a:solidFill>
                  <a:srgbClr val="121212"/>
                </a:solidFill>
                <a:effectLst/>
                <a:latin typeface="Calibri" panose="020F0502020204030204" pitchFamily="34" charset="0"/>
                <a:ea typeface="Times New Roman" panose="02020603050405020304" pitchFamily="18" charset="0"/>
              </a:rPr>
              <a:t>1925</a:t>
            </a:r>
            <a:r>
              <a:rPr lang="en-GB" sz="1600" dirty="0">
                <a:solidFill>
                  <a:srgbClr val="121212"/>
                </a:solidFill>
                <a:effectLst/>
                <a:latin typeface="Calibri" panose="020F0502020204030204" pitchFamily="34" charset="0"/>
                <a:ea typeface="Times New Roman" panose="02020603050405020304" pitchFamily="18" charset="0"/>
              </a:rPr>
              <a:t>   Plaid Cymru, the Welsh nationalist party, is founded.</a:t>
            </a:r>
            <a:endParaRPr lang="fr-FR" sz="1600" dirty="0">
              <a:effectLst/>
              <a:latin typeface="Times New Roman" panose="02020603050405020304" pitchFamily="18" charset="0"/>
              <a:ea typeface="Times New Roman" panose="02020603050405020304" pitchFamily="18" charset="0"/>
            </a:endParaRPr>
          </a:p>
          <a:p>
            <a:pPr algn="just">
              <a:lnSpc>
                <a:spcPct val="150000"/>
              </a:lnSpc>
            </a:pPr>
            <a:r>
              <a:rPr lang="en-GB" sz="1600" b="1" dirty="0">
                <a:solidFill>
                  <a:srgbClr val="121212"/>
                </a:solidFill>
                <a:effectLst/>
                <a:latin typeface="Calibri" panose="020F0502020204030204" pitchFamily="34" charset="0"/>
                <a:ea typeface="Times New Roman" panose="02020603050405020304" pitchFamily="18" charset="0"/>
              </a:rPr>
              <a:t>1934</a:t>
            </a:r>
            <a:r>
              <a:rPr lang="en-GB" sz="1600" dirty="0">
                <a:solidFill>
                  <a:srgbClr val="121212"/>
                </a:solidFill>
                <a:effectLst/>
                <a:latin typeface="Calibri" panose="020F0502020204030204" pitchFamily="34" charset="0"/>
                <a:ea typeface="Times New Roman" panose="02020603050405020304" pitchFamily="18" charset="0"/>
              </a:rPr>
              <a:t>  John </a:t>
            </a:r>
            <a:r>
              <a:rPr lang="en-GB" sz="1600" dirty="0" err="1">
                <a:solidFill>
                  <a:srgbClr val="121212"/>
                </a:solidFill>
                <a:effectLst/>
                <a:latin typeface="Calibri" panose="020F0502020204030204" pitchFamily="34" charset="0"/>
                <a:ea typeface="Times New Roman" panose="02020603050405020304" pitchFamily="18" charset="0"/>
              </a:rPr>
              <a:t>MacCormack</a:t>
            </a:r>
            <a:r>
              <a:rPr lang="en-GB" sz="1600" dirty="0">
                <a:solidFill>
                  <a:srgbClr val="121212"/>
                </a:solidFill>
                <a:effectLst/>
                <a:latin typeface="Calibri" panose="020F0502020204030204" pitchFamily="34" charset="0"/>
                <a:ea typeface="Times New Roman" panose="02020603050405020304" pitchFamily="18" charset="0"/>
              </a:rPr>
              <a:t> founds the Scottish National Party (SNP).</a:t>
            </a:r>
            <a:endParaRPr lang="fr-FR" sz="1600" dirty="0">
              <a:effectLst/>
              <a:latin typeface="Times New Roman" panose="02020603050405020304" pitchFamily="18" charset="0"/>
              <a:ea typeface="Times New Roman" panose="02020603050405020304" pitchFamily="18" charset="0"/>
            </a:endParaRPr>
          </a:p>
          <a:p>
            <a:pPr algn="just">
              <a:lnSpc>
                <a:spcPct val="150000"/>
              </a:lnSpc>
            </a:pPr>
            <a:r>
              <a:rPr lang="en-GB" sz="1600" b="1" dirty="0">
                <a:solidFill>
                  <a:srgbClr val="121212"/>
                </a:solidFill>
                <a:effectLst/>
                <a:latin typeface="Calibri" panose="020F0502020204030204" pitchFamily="34" charset="0"/>
                <a:ea typeface="Times New Roman" panose="02020603050405020304" pitchFamily="18" charset="0"/>
              </a:rPr>
              <a:t>1950s</a:t>
            </a:r>
            <a:r>
              <a:rPr lang="en-GB" sz="1600" dirty="0">
                <a:solidFill>
                  <a:srgbClr val="121212"/>
                </a:solidFill>
                <a:effectLst/>
                <a:latin typeface="Calibri" panose="020F0502020204030204" pitchFamily="34" charset="0"/>
                <a:ea typeface="Times New Roman" panose="02020603050405020304" pitchFamily="18" charset="0"/>
              </a:rPr>
              <a:t>    Conservative government appoints Ministers for Welsh Affairs following a surge in support for Plaid Cymru.</a:t>
            </a:r>
            <a:endParaRPr lang="fr-FR" sz="1600" dirty="0">
              <a:effectLst/>
              <a:latin typeface="Times New Roman" panose="02020603050405020304" pitchFamily="18" charset="0"/>
              <a:ea typeface="Times New Roman" panose="02020603050405020304" pitchFamily="18" charset="0"/>
            </a:endParaRPr>
          </a:p>
          <a:p>
            <a:pPr algn="just">
              <a:lnSpc>
                <a:spcPct val="150000"/>
              </a:lnSpc>
            </a:pPr>
            <a:r>
              <a:rPr lang="en-GB" sz="1600" b="1" dirty="0">
                <a:solidFill>
                  <a:srgbClr val="121212"/>
                </a:solidFill>
                <a:effectLst/>
                <a:latin typeface="Calibri" panose="020F0502020204030204" pitchFamily="34" charset="0"/>
                <a:ea typeface="Times New Roman" panose="02020603050405020304" pitchFamily="18" charset="0"/>
              </a:rPr>
              <a:t>1964</a:t>
            </a:r>
            <a:r>
              <a:rPr lang="en-GB" sz="1600" dirty="0">
                <a:solidFill>
                  <a:srgbClr val="121212"/>
                </a:solidFill>
                <a:effectLst/>
                <a:latin typeface="Calibri" panose="020F0502020204030204" pitchFamily="34" charset="0"/>
                <a:ea typeface="Times New Roman" panose="02020603050405020304" pitchFamily="18" charset="0"/>
              </a:rPr>
              <a:t>	Labour government establishes the Welsh Office with a seat in the Cabinet.</a:t>
            </a:r>
            <a:endParaRPr lang="fr-FR" sz="1600" dirty="0">
              <a:effectLst/>
              <a:latin typeface="Times New Roman" panose="02020603050405020304" pitchFamily="18" charset="0"/>
              <a:ea typeface="Times New Roman" panose="02020603050405020304" pitchFamily="18" charset="0"/>
            </a:endParaRPr>
          </a:p>
          <a:p>
            <a:pPr algn="just">
              <a:lnSpc>
                <a:spcPct val="150000"/>
              </a:lnSpc>
            </a:pPr>
            <a:r>
              <a:rPr lang="en-GB" sz="1600" b="1" dirty="0">
                <a:solidFill>
                  <a:srgbClr val="121212"/>
                </a:solidFill>
                <a:effectLst/>
                <a:latin typeface="Calibri" panose="020F0502020204030204" pitchFamily="34" charset="0"/>
                <a:ea typeface="Times New Roman" panose="02020603050405020304" pitchFamily="18" charset="0"/>
              </a:rPr>
              <a:t> </a:t>
            </a:r>
            <a:endParaRPr lang="fr-FR" sz="1600" dirty="0">
              <a:effectLst/>
              <a:latin typeface="Times New Roman" panose="02020603050405020304" pitchFamily="18" charset="0"/>
              <a:ea typeface="Times New Roman" panose="02020603050405020304" pitchFamily="18" charset="0"/>
            </a:endParaRPr>
          </a:p>
          <a:p>
            <a:pPr algn="just"/>
            <a:r>
              <a:rPr lang="en-GB" sz="1600" b="1" dirty="0">
                <a:solidFill>
                  <a:srgbClr val="121212"/>
                </a:solidFill>
                <a:effectLst/>
                <a:latin typeface="Calibri" panose="020F0502020204030204" pitchFamily="34" charset="0"/>
                <a:ea typeface="Times New Roman" panose="02020603050405020304" pitchFamily="18" charset="0"/>
              </a:rPr>
              <a:t>Late 1960s</a:t>
            </a:r>
            <a:r>
              <a:rPr lang="fr-FR" sz="1600" b="1" dirty="0">
                <a:latin typeface="Times New Roman" panose="02020603050405020304" pitchFamily="18" charset="0"/>
                <a:ea typeface="Times New Roman" panose="02020603050405020304" pitchFamily="18" charset="0"/>
              </a:rPr>
              <a:t>   </a:t>
            </a:r>
            <a:r>
              <a:rPr lang="en-GB" sz="1600" dirty="0">
                <a:solidFill>
                  <a:srgbClr val="121212"/>
                </a:solidFill>
                <a:effectLst/>
                <a:latin typeface="Calibri" panose="020F0502020204030204" pitchFamily="34" charset="0"/>
                <a:ea typeface="Times New Roman" panose="02020603050405020304" pitchFamily="18" charset="0"/>
              </a:rPr>
              <a:t>The discovery of North Sea oil off the Scottish coast leads to considerable resentment of London's exploitation of a "Scottish" asset. Support for the SNP grows.</a:t>
            </a:r>
            <a:endParaRPr lang="fr-FR" sz="1600" dirty="0">
              <a:effectLst/>
              <a:latin typeface="Times New Roman" panose="02020603050405020304" pitchFamily="18" charset="0"/>
              <a:ea typeface="Times New Roman" panose="02020603050405020304" pitchFamily="18" charset="0"/>
            </a:endParaRPr>
          </a:p>
          <a:p>
            <a:pPr algn="just">
              <a:lnSpc>
                <a:spcPct val="150000"/>
              </a:lnSpc>
            </a:pPr>
            <a:r>
              <a:rPr lang="en-GB" sz="1600" b="1" dirty="0">
                <a:solidFill>
                  <a:srgbClr val="121212"/>
                </a:solidFill>
                <a:effectLst/>
                <a:latin typeface="Calibri" panose="020F0502020204030204" pitchFamily="34" charset="0"/>
                <a:ea typeface="Times New Roman" panose="02020603050405020304" pitchFamily="18" charset="0"/>
              </a:rPr>
              <a:t>1969</a:t>
            </a:r>
            <a:r>
              <a:rPr lang="fr-FR" sz="1600" b="1" dirty="0">
                <a:latin typeface="Times New Roman" panose="02020603050405020304" pitchFamily="18" charset="0"/>
                <a:ea typeface="Times New Roman" panose="02020603050405020304" pitchFamily="18" charset="0"/>
              </a:rPr>
              <a:t>    </a:t>
            </a:r>
            <a:r>
              <a:rPr lang="en-GB" sz="1600" dirty="0">
                <a:solidFill>
                  <a:srgbClr val="121212"/>
                </a:solidFill>
                <a:effectLst/>
                <a:latin typeface="Calibri" panose="020F0502020204030204" pitchFamily="34" charset="0"/>
                <a:ea typeface="Times New Roman" panose="02020603050405020304" pitchFamily="18" charset="0"/>
              </a:rPr>
              <a:t>Royal Commission on the Constitution set up to report on nationalism and the possibility of local and regional government.</a:t>
            </a:r>
            <a:endParaRPr lang="fr-FR" sz="1600" dirty="0">
              <a:effectLst/>
              <a:latin typeface="Times New Roman" panose="02020603050405020304" pitchFamily="18" charset="0"/>
              <a:ea typeface="Times New Roman" panose="02020603050405020304" pitchFamily="18" charset="0"/>
            </a:endParaRPr>
          </a:p>
          <a:p>
            <a:pPr algn="just">
              <a:lnSpc>
                <a:spcPct val="150000"/>
              </a:lnSpc>
            </a:pPr>
            <a:r>
              <a:rPr lang="en-GB" sz="1600" b="1" dirty="0">
                <a:solidFill>
                  <a:srgbClr val="121212"/>
                </a:solidFill>
                <a:effectLst/>
                <a:latin typeface="Calibri" panose="020F0502020204030204" pitchFamily="34" charset="0"/>
                <a:ea typeface="Times New Roman" panose="02020603050405020304" pitchFamily="18" charset="0"/>
              </a:rPr>
              <a:t>1973</a:t>
            </a:r>
            <a:r>
              <a:rPr lang="fr-FR" sz="1600" b="1" dirty="0">
                <a:latin typeface="Times New Roman" panose="02020603050405020304" pitchFamily="18" charset="0"/>
                <a:ea typeface="Times New Roman" panose="02020603050405020304" pitchFamily="18" charset="0"/>
              </a:rPr>
              <a:t>   </a:t>
            </a:r>
            <a:r>
              <a:rPr lang="en-GB" sz="1600" dirty="0">
                <a:solidFill>
                  <a:srgbClr val="121212"/>
                </a:solidFill>
                <a:effectLst/>
                <a:latin typeface="Calibri" panose="020F0502020204030204" pitchFamily="34" charset="0"/>
                <a:ea typeface="Times New Roman" panose="02020603050405020304" pitchFamily="18" charset="0"/>
              </a:rPr>
              <a:t>The commission recommends legislation and executive devolution for Scotland and Wales. The proposals are rejected as unworkable.</a:t>
            </a:r>
            <a:endParaRPr lang="fr-FR" sz="1600" dirty="0">
              <a:effectLst/>
              <a:latin typeface="Times New Roman" panose="02020603050405020304" pitchFamily="18" charset="0"/>
              <a:ea typeface="Times New Roman" panose="02020603050405020304" pitchFamily="18" charset="0"/>
            </a:endParaRPr>
          </a:p>
          <a:p>
            <a:pPr algn="just"/>
            <a:r>
              <a:rPr lang="en-GB" sz="1600" b="1" dirty="0">
                <a:solidFill>
                  <a:srgbClr val="121212"/>
                </a:solidFill>
                <a:effectLst/>
                <a:latin typeface="Calibri" panose="020F0502020204030204" pitchFamily="34" charset="0"/>
                <a:ea typeface="Times New Roman" panose="02020603050405020304" pitchFamily="18" charset="0"/>
              </a:rPr>
              <a:t>1978</a:t>
            </a:r>
            <a:r>
              <a:rPr lang="fr-FR" sz="1600" b="1" dirty="0">
                <a:latin typeface="Times New Roman" panose="02020603050405020304" pitchFamily="18" charset="0"/>
                <a:ea typeface="Times New Roman" panose="02020603050405020304" pitchFamily="18" charset="0"/>
              </a:rPr>
              <a:t>  </a:t>
            </a:r>
            <a:r>
              <a:rPr lang="en-GB" sz="1600" dirty="0">
                <a:solidFill>
                  <a:srgbClr val="121212"/>
                </a:solidFill>
                <a:effectLst/>
                <a:latin typeface="Calibri" panose="020F0502020204030204" pitchFamily="34" charset="0"/>
                <a:ea typeface="Times New Roman" panose="02020603050405020304" pitchFamily="18" charset="0"/>
              </a:rPr>
              <a:t>Revised recommendations from the commission lead to the Scotland Act and the Wales Act, both subject to referendums.</a:t>
            </a:r>
            <a:endParaRPr lang="fr-FR" sz="1600" dirty="0">
              <a:effectLst/>
              <a:latin typeface="Times New Roman" panose="02020603050405020304" pitchFamily="18" charset="0"/>
              <a:ea typeface="Times New Roman" panose="02020603050405020304" pitchFamily="18" charset="0"/>
            </a:endParaRPr>
          </a:p>
          <a:p>
            <a:pPr algn="just"/>
            <a:r>
              <a:rPr lang="en-GB" sz="1600" b="1" dirty="0">
                <a:solidFill>
                  <a:srgbClr val="121212"/>
                </a:solidFill>
                <a:effectLst/>
                <a:latin typeface="Calibri" panose="020F0502020204030204" pitchFamily="34" charset="0"/>
                <a:ea typeface="Times New Roman" panose="02020603050405020304" pitchFamily="18" charset="0"/>
              </a:rPr>
              <a:t>March 1979</a:t>
            </a:r>
            <a:r>
              <a:rPr lang="fr-FR" sz="1600" dirty="0">
                <a:latin typeface="Times New Roman" panose="02020603050405020304" pitchFamily="18" charset="0"/>
                <a:ea typeface="Times New Roman" panose="02020603050405020304" pitchFamily="18" charset="0"/>
              </a:rPr>
              <a:t> </a:t>
            </a:r>
            <a:r>
              <a:rPr lang="en-GB" sz="1600" b="1" dirty="0">
                <a:solidFill>
                  <a:srgbClr val="121212"/>
                </a:solidFill>
                <a:effectLst/>
                <a:latin typeface="Calibri" panose="020F0502020204030204" pitchFamily="34" charset="0"/>
                <a:ea typeface="Times New Roman" panose="02020603050405020304" pitchFamily="18" charset="0"/>
              </a:rPr>
              <a:t>Scottish and Welsh voters both reject devolution</a:t>
            </a:r>
            <a:r>
              <a:rPr lang="en-GB" sz="1600" dirty="0">
                <a:solidFill>
                  <a:srgbClr val="121212"/>
                </a:solidFill>
                <a:effectLst/>
                <a:latin typeface="Calibri" panose="020F0502020204030204" pitchFamily="34" charset="0"/>
                <a:ea typeface="Times New Roman" panose="02020603050405020304" pitchFamily="18" charset="0"/>
              </a:rPr>
              <a:t> in the referendums; more than 40 per cent of Scots do not bother to vote. Shortly afterwards, the incoming Conservative government repeals both acts. Devolution is declared "dead for a generation".</a:t>
            </a:r>
            <a:endParaRPr lang="fr-F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655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694" y="1028343"/>
            <a:ext cx="7288306" cy="3970318"/>
          </a:xfrm>
          <a:prstGeom prst="rect">
            <a:avLst/>
          </a:prstGeom>
        </p:spPr>
        <p:txBody>
          <a:bodyPr wrap="square">
            <a:spAutoFit/>
          </a:bodyPr>
          <a:lstStyle/>
          <a:p>
            <a:pPr algn="just"/>
            <a:r>
              <a:rPr lang="en-GB" b="1" dirty="0">
                <a:solidFill>
                  <a:srgbClr val="121212"/>
                </a:solidFill>
                <a:latin typeface="Calibri" panose="020F0502020204030204" pitchFamily="34" charset="0"/>
                <a:ea typeface="Times New Roman" panose="02020603050405020304" pitchFamily="18" charset="0"/>
                <a:cs typeface="Calibri" panose="020F0502020204030204" pitchFamily="34" charset="0"/>
              </a:rPr>
              <a:t>July 1997</a:t>
            </a:r>
            <a:endParaRPr lang="fr-FR" dirty="0">
              <a:latin typeface="Times New Roman" panose="02020603050405020304" pitchFamily="18" charset="0"/>
              <a:ea typeface="Times New Roman" panose="02020603050405020304" pitchFamily="18" charset="0"/>
            </a:endParaRPr>
          </a:p>
          <a:p>
            <a:pPr algn="just"/>
            <a:r>
              <a:rPr lang="en-GB" dirty="0">
                <a:solidFill>
                  <a:srgbClr val="121212"/>
                </a:solidFill>
                <a:latin typeface="Calibri" panose="020F0502020204030204" pitchFamily="34" charset="0"/>
                <a:ea typeface="Times New Roman" panose="02020603050405020304" pitchFamily="18" charset="0"/>
                <a:cs typeface="Calibri" panose="020F0502020204030204" pitchFamily="34" charset="0"/>
              </a:rPr>
              <a:t>White paper on devolution published by the new Labour government.</a:t>
            </a:r>
            <a:endParaRPr lang="fr-FR" dirty="0">
              <a:latin typeface="Times New Roman" panose="02020603050405020304" pitchFamily="18" charset="0"/>
              <a:ea typeface="Times New Roman" panose="02020603050405020304" pitchFamily="18" charset="0"/>
            </a:endParaRPr>
          </a:p>
          <a:p>
            <a:pPr algn="just"/>
            <a:r>
              <a:rPr lang="en-GB" b="1" dirty="0">
                <a:solidFill>
                  <a:srgbClr val="121212"/>
                </a:solidFill>
                <a:latin typeface="Calibri" panose="020F0502020204030204" pitchFamily="34" charset="0"/>
                <a:ea typeface="Times New Roman" panose="02020603050405020304" pitchFamily="18" charset="0"/>
                <a:cs typeface="Calibri" panose="020F0502020204030204" pitchFamily="34" charset="0"/>
              </a:rPr>
              <a:t>September 1997</a:t>
            </a:r>
            <a:endParaRPr lang="fr-FR" dirty="0">
              <a:latin typeface="Times New Roman" panose="02020603050405020304" pitchFamily="18" charset="0"/>
              <a:ea typeface="Times New Roman" panose="02020603050405020304" pitchFamily="18" charset="0"/>
            </a:endParaRPr>
          </a:p>
          <a:p>
            <a:pPr algn="just"/>
            <a:r>
              <a:rPr lang="en-GB" dirty="0">
                <a:solidFill>
                  <a:srgbClr val="121212"/>
                </a:solidFill>
                <a:latin typeface="Calibri" panose="020F0502020204030204" pitchFamily="34" charset="0"/>
                <a:ea typeface="Times New Roman" panose="02020603050405020304" pitchFamily="18" charset="0"/>
                <a:cs typeface="Calibri" panose="020F0502020204030204" pitchFamily="34" charset="0"/>
              </a:rPr>
              <a:t>Referendums held in Scotland and Wales. Both endorse proposals for an assembly in their country, the Welsh by a very small majority.</a:t>
            </a:r>
            <a:endParaRPr lang="fr-FR" dirty="0">
              <a:latin typeface="Times New Roman" panose="02020603050405020304" pitchFamily="18" charset="0"/>
              <a:ea typeface="Times New Roman" panose="02020603050405020304" pitchFamily="18" charset="0"/>
            </a:endParaRPr>
          </a:p>
          <a:p>
            <a:pPr algn="just"/>
            <a:r>
              <a:rPr lang="en-GB" b="1" dirty="0">
                <a:solidFill>
                  <a:srgbClr val="121212"/>
                </a:solidFill>
                <a:latin typeface="Calibri" panose="020F0502020204030204" pitchFamily="34" charset="0"/>
                <a:ea typeface="Times New Roman" panose="02020603050405020304" pitchFamily="18" charset="0"/>
                <a:cs typeface="Calibri" panose="020F0502020204030204" pitchFamily="34" charset="0"/>
              </a:rPr>
              <a:t>1998</a:t>
            </a:r>
            <a:endParaRPr lang="fr-FR" dirty="0">
              <a:latin typeface="Times New Roman" panose="02020603050405020304" pitchFamily="18" charset="0"/>
              <a:ea typeface="Times New Roman" panose="02020603050405020304" pitchFamily="18" charset="0"/>
            </a:endParaRPr>
          </a:p>
          <a:p>
            <a:pPr algn="just"/>
            <a:r>
              <a:rPr lang="en-GB" dirty="0">
                <a:solidFill>
                  <a:srgbClr val="121212"/>
                </a:solidFill>
                <a:latin typeface="Calibri" panose="020F0502020204030204" pitchFamily="34" charset="0"/>
                <a:ea typeface="Times New Roman" panose="02020603050405020304" pitchFamily="18" charset="0"/>
                <a:cs typeface="Calibri" panose="020F0502020204030204" pitchFamily="34" charset="0"/>
              </a:rPr>
              <a:t>Scotland Act 1998 and the Government of Wales Bill introduced.</a:t>
            </a:r>
            <a:endParaRPr lang="fr-FR" dirty="0">
              <a:latin typeface="Times New Roman" panose="02020603050405020304" pitchFamily="18" charset="0"/>
              <a:ea typeface="Times New Roman" panose="02020603050405020304" pitchFamily="18" charset="0"/>
            </a:endParaRPr>
          </a:p>
          <a:p>
            <a:pPr algn="just"/>
            <a:r>
              <a:rPr lang="en-GB" b="1" dirty="0">
                <a:solidFill>
                  <a:srgbClr val="121212"/>
                </a:solidFill>
                <a:latin typeface="Calibri" panose="020F0502020204030204" pitchFamily="34" charset="0"/>
                <a:ea typeface="Times New Roman" panose="02020603050405020304" pitchFamily="18" charset="0"/>
                <a:cs typeface="Calibri" panose="020F0502020204030204" pitchFamily="34" charset="0"/>
              </a:rPr>
              <a:t>6 May 1999</a:t>
            </a:r>
            <a:endParaRPr lang="fr-FR" dirty="0">
              <a:latin typeface="Times New Roman" panose="02020603050405020304" pitchFamily="18" charset="0"/>
              <a:ea typeface="Times New Roman" panose="02020603050405020304" pitchFamily="18" charset="0"/>
            </a:endParaRPr>
          </a:p>
          <a:p>
            <a:pPr algn="just"/>
            <a:r>
              <a:rPr lang="en-GB" dirty="0">
                <a:solidFill>
                  <a:srgbClr val="121212"/>
                </a:solidFill>
                <a:latin typeface="Calibri" panose="020F0502020204030204" pitchFamily="34" charset="0"/>
                <a:ea typeface="Times New Roman" panose="02020603050405020304" pitchFamily="18" charset="0"/>
                <a:cs typeface="Calibri" panose="020F0502020204030204" pitchFamily="34" charset="0"/>
              </a:rPr>
              <a:t>Elections to the Welsh and Scottish Assemblies.</a:t>
            </a:r>
            <a:endParaRPr lang="fr-FR" dirty="0">
              <a:latin typeface="Times New Roman" panose="02020603050405020304" pitchFamily="18" charset="0"/>
              <a:ea typeface="Times New Roman" panose="02020603050405020304" pitchFamily="18" charset="0"/>
            </a:endParaRPr>
          </a:p>
          <a:p>
            <a:pPr algn="just"/>
            <a:r>
              <a:rPr lang="en-GB" b="1" dirty="0">
                <a:solidFill>
                  <a:srgbClr val="121212"/>
                </a:solidFill>
                <a:latin typeface="Calibri" panose="020F0502020204030204" pitchFamily="34" charset="0"/>
                <a:ea typeface="Times New Roman" panose="02020603050405020304" pitchFamily="18" charset="0"/>
                <a:cs typeface="Calibri" panose="020F0502020204030204" pitchFamily="34" charset="0"/>
              </a:rPr>
              <a:t>12 May 1999</a:t>
            </a:r>
            <a:endParaRPr lang="fr-FR" dirty="0">
              <a:latin typeface="Times New Roman" panose="02020603050405020304" pitchFamily="18" charset="0"/>
              <a:ea typeface="Times New Roman" panose="02020603050405020304" pitchFamily="18" charset="0"/>
            </a:endParaRPr>
          </a:p>
          <a:p>
            <a:pPr algn="just"/>
            <a:r>
              <a:rPr lang="en-GB" dirty="0">
                <a:solidFill>
                  <a:srgbClr val="121212"/>
                </a:solidFill>
                <a:latin typeface="Calibri" panose="020F0502020204030204" pitchFamily="34" charset="0"/>
                <a:ea typeface="Times New Roman" panose="02020603050405020304" pitchFamily="18" charset="0"/>
                <a:cs typeface="Calibri" panose="020F0502020204030204" pitchFamily="34" charset="0"/>
              </a:rPr>
              <a:t>First meeting of the Scottish Parliament.</a:t>
            </a:r>
            <a:endParaRPr lang="fr-FR" dirty="0">
              <a:latin typeface="Times New Roman" panose="02020603050405020304" pitchFamily="18" charset="0"/>
              <a:ea typeface="Times New Roman" panose="02020603050405020304" pitchFamily="18" charset="0"/>
            </a:endParaRPr>
          </a:p>
          <a:p>
            <a:pPr algn="just"/>
            <a:r>
              <a:rPr lang="en-GB" b="1" dirty="0">
                <a:solidFill>
                  <a:srgbClr val="121212"/>
                </a:solidFill>
                <a:latin typeface="Calibri" panose="020F0502020204030204" pitchFamily="34" charset="0"/>
                <a:ea typeface="Times New Roman" panose="02020603050405020304" pitchFamily="18" charset="0"/>
                <a:cs typeface="Calibri" panose="020F0502020204030204" pitchFamily="34" charset="0"/>
              </a:rPr>
              <a:t>1 July 1999</a:t>
            </a:r>
            <a:endParaRPr lang="fr-FR" dirty="0">
              <a:latin typeface="Times New Roman" panose="02020603050405020304" pitchFamily="18" charset="0"/>
              <a:ea typeface="Times New Roman" panose="02020603050405020304" pitchFamily="18" charset="0"/>
            </a:endParaRPr>
          </a:p>
          <a:p>
            <a:pPr algn="just"/>
            <a:r>
              <a:rPr lang="en-GB" dirty="0">
                <a:solidFill>
                  <a:srgbClr val="121212"/>
                </a:solidFill>
                <a:latin typeface="Calibri" panose="020F0502020204030204" pitchFamily="34" charset="0"/>
                <a:ea typeface="Times New Roman" panose="02020603050405020304" pitchFamily="18" charset="0"/>
                <a:cs typeface="Calibri" panose="020F0502020204030204" pitchFamily="34" charset="0"/>
              </a:rPr>
              <a:t>Devolution Day. The Scottish Parliament assumes its full powers in the presence of the Queen.</a:t>
            </a:r>
            <a:endParaRPr lang="fr-F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093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GB" sz="5400" b="1" dirty="0" err="1">
                <a:solidFill>
                  <a:schemeClr val="accent1"/>
                </a:solidFill>
                <a:effectLst>
                  <a:outerShdw blurRad="38100" dist="38100" dir="2700000" algn="tl">
                    <a:srgbClr val="000000">
                      <a:alpha val="43137"/>
                    </a:srgbClr>
                  </a:outerShdw>
                </a:effectLst>
              </a:rPr>
              <a:t>Senedd</a:t>
            </a:r>
            <a:r>
              <a:rPr lang="en-GB" sz="5400" b="1" dirty="0">
                <a:solidFill>
                  <a:schemeClr val="accent1"/>
                </a:solidFill>
                <a:effectLst>
                  <a:outerShdw blurRad="38100" dist="38100" dir="2700000" algn="tl">
                    <a:srgbClr val="000000">
                      <a:alpha val="43137"/>
                    </a:srgbClr>
                  </a:outerShdw>
                </a:effectLst>
              </a:rPr>
              <a:t> </a:t>
            </a:r>
            <a:r>
              <a:rPr lang="en-GB" sz="5400" b="1" dirty="0" err="1">
                <a:solidFill>
                  <a:schemeClr val="accent1"/>
                </a:solidFill>
                <a:effectLst>
                  <a:outerShdw blurRad="38100" dist="38100" dir="2700000" algn="tl">
                    <a:srgbClr val="000000">
                      <a:alpha val="43137"/>
                    </a:srgbClr>
                  </a:outerShdw>
                </a:effectLst>
              </a:rPr>
              <a:t>Cymru</a:t>
            </a:r>
            <a:r>
              <a:rPr lang="en-GB" sz="5400" b="1" dirty="0">
                <a:solidFill>
                  <a:schemeClr val="accent1"/>
                </a:solidFill>
                <a:effectLst>
                  <a:outerShdw blurRad="38100" dist="38100" dir="2700000" algn="tl">
                    <a:srgbClr val="000000">
                      <a:alpha val="43137"/>
                    </a:srgbClr>
                  </a:outerShdw>
                </a:effectLst>
              </a:rPr>
              <a:t> – Welsh Parliament</a:t>
            </a:r>
            <a:r>
              <a:rPr lang="fr-FR" b="1" dirty="0"/>
              <a:t/>
            </a:r>
            <a:br>
              <a:rPr lang="fr-FR" b="1" dirty="0"/>
            </a:br>
            <a:endParaRPr lang="fr-FR" dirty="0"/>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159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3624" y="407789"/>
            <a:ext cx="7270376" cy="5153334"/>
          </a:xfrm>
          <a:prstGeom prst="rect">
            <a:avLst/>
          </a:prstGeom>
        </p:spPr>
        <p:txBody>
          <a:bodyPr wrap="square">
            <a:spAutoFit/>
          </a:bodyPr>
          <a:lstStyle/>
          <a:p>
            <a:pPr algn="just">
              <a:lnSpc>
                <a:spcPct val="107000"/>
              </a:lnSpc>
              <a:spcAft>
                <a:spcPts val="800"/>
              </a:spcAft>
            </a:pPr>
            <a:r>
              <a:rPr lang="en-GB" b="1" dirty="0" err="1">
                <a:latin typeface="Calibri" panose="020F0502020204030204" pitchFamily="34" charset="0"/>
                <a:ea typeface="Calibri" panose="020F0502020204030204" pitchFamily="34" charset="0"/>
                <a:cs typeface="Times New Roman" panose="02020603050405020304" pitchFamily="18" charset="0"/>
              </a:rPr>
              <a:t>Senedd</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err="1">
                <a:latin typeface="Calibri" panose="020F0502020204030204" pitchFamily="34" charset="0"/>
                <a:ea typeface="Calibri" panose="020F0502020204030204" pitchFamily="34" charset="0"/>
                <a:cs typeface="Times New Roman" panose="02020603050405020304" pitchFamily="18" charset="0"/>
              </a:rPr>
              <a:t>Cymru</a:t>
            </a:r>
            <a:r>
              <a:rPr lang="en-GB" dirty="0">
                <a:latin typeface="Calibri" panose="020F0502020204030204" pitchFamily="34" charset="0"/>
                <a:ea typeface="Calibri" panose="020F0502020204030204" pitchFamily="34" charset="0"/>
                <a:cs typeface="Times New Roman" panose="02020603050405020304" pitchFamily="18" charset="0"/>
              </a:rPr>
              <a:t> (Welsh pronunciation: [ˈ</a:t>
            </a:r>
            <a:r>
              <a:rPr lang="en-GB" dirty="0" err="1">
                <a:latin typeface="Calibri" panose="020F0502020204030204" pitchFamily="34" charset="0"/>
                <a:ea typeface="Calibri" panose="020F0502020204030204" pitchFamily="34" charset="0"/>
                <a:cs typeface="Times New Roman" panose="02020603050405020304" pitchFamily="18" charset="0"/>
              </a:rPr>
              <a:t>sɛnɛð</a:t>
            </a:r>
            <a:r>
              <a:rPr lang="en-GB" dirty="0">
                <a:latin typeface="Calibri" panose="020F0502020204030204" pitchFamily="34" charset="0"/>
                <a:ea typeface="Calibri" panose="020F0502020204030204" pitchFamily="34" charset="0"/>
                <a:cs typeface="Times New Roman" panose="02020603050405020304" pitchFamily="18" charset="0"/>
              </a:rPr>
              <a:t> ˈ</a:t>
            </a:r>
            <a:r>
              <a:rPr lang="en-GB" dirty="0" err="1">
                <a:latin typeface="Calibri" panose="020F0502020204030204" pitchFamily="34" charset="0"/>
                <a:ea typeface="Calibri" panose="020F0502020204030204" pitchFamily="34" charset="0"/>
                <a:cs typeface="Times New Roman" panose="02020603050405020304" pitchFamily="18" charset="0"/>
              </a:rPr>
              <a:t>kəm.rɨ</a:t>
            </a:r>
            <a:r>
              <a:rPr lang="en-GB" dirty="0">
                <a:latin typeface="Calibri" panose="020F0502020204030204" pitchFamily="34" charset="0"/>
                <a:ea typeface="Calibri" panose="020F0502020204030204" pitchFamily="34" charset="0"/>
                <a:cs typeface="Times New Roman" panose="02020603050405020304" pitchFamily="18" charset="0"/>
              </a:rPr>
              <a:t>]), or the Welsh Parliament in English</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(commonly referred to as simply </a:t>
            </a:r>
            <a:r>
              <a:rPr lang="en-GB" b="1" dirty="0">
                <a:latin typeface="Calibri" panose="020F0502020204030204" pitchFamily="34" charset="0"/>
                <a:ea typeface="Calibri" panose="020F0502020204030204" pitchFamily="34" charset="0"/>
                <a:cs typeface="Times New Roman" panose="02020603050405020304" pitchFamily="18" charset="0"/>
              </a:rPr>
              <a:t>"the </a:t>
            </a:r>
            <a:r>
              <a:rPr lang="en-GB" b="1" dirty="0" err="1">
                <a:latin typeface="Calibri" panose="020F0502020204030204" pitchFamily="34" charset="0"/>
                <a:ea typeface="Calibri" panose="020F0502020204030204" pitchFamily="34" charset="0"/>
                <a:cs typeface="Times New Roman" panose="02020603050405020304" pitchFamily="18" charset="0"/>
              </a:rPr>
              <a:t>Senedd</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/ˈ</a:t>
            </a:r>
            <a:r>
              <a:rPr lang="en-GB" dirty="0" err="1">
                <a:latin typeface="Calibri" panose="020F0502020204030204" pitchFamily="34" charset="0"/>
                <a:ea typeface="Calibri" panose="020F0502020204030204" pitchFamily="34" charset="0"/>
                <a:cs typeface="Times New Roman" panose="02020603050405020304" pitchFamily="18" charset="0"/>
              </a:rPr>
              <a:t>sɛnɛð</a:t>
            </a:r>
            <a:r>
              <a:rPr lang="en-GB" dirty="0">
                <a:latin typeface="Calibri" panose="020F0502020204030204" pitchFamily="34" charset="0"/>
                <a:ea typeface="Calibri" panose="020F0502020204030204" pitchFamily="34" charset="0"/>
                <a:cs typeface="Times New Roman" panose="02020603050405020304" pitchFamily="18" charset="0"/>
              </a:rPr>
              <a:t>/ in both English and Welsh)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From its creation in 1999 until May 2020, the </a:t>
            </a:r>
            <a:r>
              <a:rPr lang="en-GB" dirty="0" err="1">
                <a:latin typeface="Calibri" panose="020F0502020204030204" pitchFamily="34" charset="0"/>
                <a:ea typeface="Calibri" panose="020F0502020204030204" pitchFamily="34" charset="0"/>
                <a:cs typeface="Times New Roman" panose="02020603050405020304" pitchFamily="18" charset="0"/>
              </a:rPr>
              <a:t>Senedd</a:t>
            </a:r>
            <a:r>
              <a:rPr lang="en-GB" dirty="0">
                <a:latin typeface="Calibri" panose="020F0502020204030204" pitchFamily="34" charset="0"/>
                <a:ea typeface="Calibri" panose="020F0502020204030204" pitchFamily="34" charset="0"/>
                <a:cs typeface="Times New Roman" panose="02020603050405020304" pitchFamily="18" charset="0"/>
              </a:rPr>
              <a:t> was known as the National Assembly for Wales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(Welsh: </a:t>
            </a:r>
            <a:r>
              <a:rPr lang="en-GB" dirty="0" err="1">
                <a:latin typeface="Calibri" panose="020F0502020204030204" pitchFamily="34" charset="0"/>
                <a:ea typeface="Calibri" panose="020F0502020204030204" pitchFamily="34" charset="0"/>
                <a:cs typeface="Times New Roman" panose="02020603050405020304" pitchFamily="18" charset="0"/>
              </a:rPr>
              <a:t>Cynulliad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Cenedlaethol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Cymru</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a:t>
            </a:r>
            <a:r>
              <a:rPr lang="en-GB" dirty="0" err="1">
                <a:latin typeface="Calibri" panose="020F0502020204030204" pitchFamily="34" charset="0"/>
                <a:ea typeface="Calibri" panose="020F0502020204030204" pitchFamily="34" charset="0"/>
                <a:cs typeface="Times New Roman" panose="02020603050405020304" pitchFamily="18" charset="0"/>
              </a:rPr>
              <a:t>Senedd</a:t>
            </a:r>
            <a:r>
              <a:rPr lang="en-GB" dirty="0">
                <a:latin typeface="Calibri" panose="020F0502020204030204" pitchFamily="34" charset="0"/>
                <a:ea typeface="Calibri" panose="020F0502020204030204" pitchFamily="34" charset="0"/>
                <a:cs typeface="Times New Roman" panose="02020603050405020304" pitchFamily="18" charset="0"/>
              </a:rPr>
              <a:t> comprises 60 members who are known as Members of the </a:t>
            </a:r>
            <a:r>
              <a:rPr lang="en-GB" dirty="0" err="1">
                <a:latin typeface="Calibri" panose="020F0502020204030204" pitchFamily="34" charset="0"/>
                <a:ea typeface="Calibri" panose="020F0502020204030204" pitchFamily="34" charset="0"/>
                <a:cs typeface="Times New Roman" panose="02020603050405020304" pitchFamily="18" charset="0"/>
              </a:rPr>
              <a:t>Senedd</a:t>
            </a:r>
            <a:r>
              <a:rPr lang="en-GB" dirty="0">
                <a:latin typeface="Calibri" panose="020F0502020204030204" pitchFamily="34" charset="0"/>
                <a:ea typeface="Calibri" panose="020F0502020204030204" pitchFamily="34" charset="0"/>
                <a:cs typeface="Times New Roman" panose="02020603050405020304" pitchFamily="18" charset="0"/>
              </a:rPr>
              <a:t> (Welsh: </a:t>
            </a:r>
            <a:r>
              <a:rPr lang="en-GB" dirty="0" err="1">
                <a:latin typeface="Calibri" panose="020F0502020204030204" pitchFamily="34" charset="0"/>
                <a:ea typeface="Calibri" panose="020F0502020204030204" pitchFamily="34" charset="0"/>
                <a:cs typeface="Times New Roman" panose="02020603050405020304" pitchFamily="18" charset="0"/>
              </a:rPr>
              <a:t>Aelodau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Senedd</a:t>
            </a:r>
            <a:r>
              <a:rPr lang="en-GB" dirty="0">
                <a:latin typeface="Calibri" panose="020F0502020204030204" pitchFamily="34" charset="0"/>
                <a:ea typeface="Calibri" panose="020F0502020204030204" pitchFamily="34" charset="0"/>
                <a:cs typeface="Times New Roman" panose="02020603050405020304" pitchFamily="18" charset="0"/>
              </a:rPr>
              <a:t>), abbreviated as "MS" (Welsh: AS). members are elected for a five-year term of office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Typically, the largest party in the </a:t>
            </a:r>
            <a:r>
              <a:rPr lang="en-GB" dirty="0" err="1">
                <a:latin typeface="Calibri" panose="020F0502020204030204" pitchFamily="34" charset="0"/>
                <a:ea typeface="Calibri" panose="020F0502020204030204" pitchFamily="34" charset="0"/>
                <a:cs typeface="Times New Roman" panose="02020603050405020304" pitchFamily="18" charset="0"/>
              </a:rPr>
              <a:t>Senedd</a:t>
            </a:r>
            <a:r>
              <a:rPr lang="en-GB" dirty="0">
                <a:latin typeface="Calibri" panose="020F0502020204030204" pitchFamily="34" charset="0"/>
                <a:ea typeface="Calibri" panose="020F0502020204030204" pitchFamily="34" charset="0"/>
                <a:cs typeface="Times New Roman" panose="02020603050405020304" pitchFamily="18" charset="0"/>
              </a:rPr>
              <a:t> forms the Welsh Government.</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The </a:t>
            </a:r>
            <a:r>
              <a:rPr lang="en-GB" dirty="0">
                <a:latin typeface="Calibri" panose="020F0502020204030204" pitchFamily="34" charset="0"/>
                <a:ea typeface="Calibri" panose="020F0502020204030204" pitchFamily="34" charset="0"/>
                <a:cs typeface="Times New Roman" panose="02020603050405020304" pitchFamily="18" charset="0"/>
              </a:rPr>
              <a:t>National Assembly for Wales was created by </a:t>
            </a:r>
            <a:r>
              <a:rPr lang="en-GB" b="1" dirty="0">
                <a:latin typeface="Calibri" panose="020F0502020204030204" pitchFamily="34" charset="0"/>
                <a:ea typeface="Calibri" panose="020F0502020204030204" pitchFamily="34" charset="0"/>
                <a:cs typeface="Times New Roman" panose="02020603050405020304" pitchFamily="18" charset="0"/>
              </a:rPr>
              <a:t>the Government of Wales Act 1998</a:t>
            </a:r>
            <a:r>
              <a:rPr lang="en-GB" dirty="0">
                <a:latin typeface="Calibri" panose="020F0502020204030204" pitchFamily="34" charset="0"/>
                <a:ea typeface="Calibri" panose="020F0502020204030204" pitchFamily="34" charset="0"/>
                <a:cs typeface="Times New Roman" panose="02020603050405020304" pitchFamily="18" charset="0"/>
              </a:rPr>
              <a:t>, upon the result of the 1997 referendum. The National Assembly for Wales initially had no powers to initiate primary legislation. Limited law-making powers were gained through the Government of Wales Act 2006.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447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7B50C64-6C1C-4C0A-8C6F-EA3565C1C6EE}"/>
              </a:ext>
            </a:extLst>
          </p:cNvPr>
          <p:cNvSpPr txBox="1"/>
          <p:nvPr/>
        </p:nvSpPr>
        <p:spPr>
          <a:xfrm>
            <a:off x="2730500" y="817713"/>
            <a:ext cx="6096000" cy="5044843"/>
          </a:xfrm>
          <a:prstGeom prst="rect">
            <a:avLst/>
          </a:prstGeom>
          <a:noFill/>
        </p:spPr>
        <p:txBody>
          <a:bodyPr wrap="square">
            <a:spAutoFit/>
          </a:bodyPr>
          <a:lstStyle/>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Scottish independence</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 The Setting up of Stormont ? The Partition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Unionists? Nationalists? The Good Friday Agreement?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The Taoiseach???</a:t>
            </a:r>
          </a:p>
          <a:p>
            <a:pPr algn="ctr">
              <a:lnSpc>
                <a:spcPct val="107000"/>
              </a:lnSpc>
              <a:spcAft>
                <a:spcPts val="800"/>
              </a:spcAft>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b="1" dirty="0">
                <a:effectLst/>
                <a:latin typeface="Arial Black" panose="020B0A04020102020204" pitchFamily="34" charset="0"/>
                <a:ea typeface="Calibri" panose="020F0502020204030204" pitchFamily="34" charset="0"/>
                <a:cs typeface="Times New Roman" panose="02020603050405020304" pitchFamily="18" charset="0"/>
              </a:rPr>
              <a:t>Let’s clarify a few key points about Devolution and let’s start with text 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0409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3783106" y="690245"/>
            <a:ext cx="4003581" cy="5827096"/>
          </a:xfrm>
          <a:prstGeom prst="rect">
            <a:avLst/>
          </a:prstGeom>
        </p:spPr>
      </p:pic>
    </p:spTree>
    <p:extLst>
      <p:ext uri="{BB962C8B-B14F-4D97-AF65-F5344CB8AC3E}">
        <p14:creationId xmlns:p14="http://schemas.microsoft.com/office/powerpoint/2010/main" val="3292096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BC Radio Wales - I Was There, When the National Assembly for Wales made  waves across the world"/>
          <p:cNvPicPr/>
          <p:nvPr/>
        </p:nvPicPr>
        <p:blipFill>
          <a:blip r:embed="rId2">
            <a:extLst>
              <a:ext uri="{28A0092B-C50C-407E-A947-70E740481C1C}">
                <a14:useLocalDpi xmlns:a14="http://schemas.microsoft.com/office/drawing/2010/main" val="0"/>
              </a:ext>
            </a:extLst>
          </a:blip>
          <a:srcRect/>
          <a:stretch>
            <a:fillRect/>
          </a:stretch>
        </p:blipFill>
        <p:spPr bwMode="auto">
          <a:xfrm>
            <a:off x="2773045" y="1559877"/>
            <a:ext cx="6645910" cy="3738245"/>
          </a:xfrm>
          <a:prstGeom prst="rect">
            <a:avLst/>
          </a:prstGeom>
          <a:noFill/>
          <a:ln>
            <a:noFill/>
          </a:ln>
        </p:spPr>
      </p:pic>
    </p:spTree>
    <p:extLst>
      <p:ext uri="{BB962C8B-B14F-4D97-AF65-F5344CB8AC3E}">
        <p14:creationId xmlns:p14="http://schemas.microsoft.com/office/powerpoint/2010/main" val="270734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223962"/>
            <a:ext cx="6096000" cy="4410075"/>
          </a:xfrm>
          <a:prstGeom prst="rect">
            <a:avLst/>
          </a:prstGeom>
        </p:spPr>
      </p:pic>
    </p:spTree>
    <p:extLst>
      <p:ext uri="{BB962C8B-B14F-4D97-AF65-F5344CB8AC3E}">
        <p14:creationId xmlns:p14="http://schemas.microsoft.com/office/powerpoint/2010/main" val="2442719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a:solidFill>
                  <a:schemeClr val="accent1"/>
                </a:solidFill>
                <a:effectLst>
                  <a:outerShdw blurRad="38100" dist="38100" dir="2700000" algn="tl">
                    <a:srgbClr val="000000">
                      <a:alpha val="43137"/>
                    </a:srgbClr>
                  </a:outerShdw>
                </a:effectLst>
              </a:rPr>
              <a:t> What are the devolved powers? </a:t>
            </a:r>
            <a:r>
              <a:rPr lang="fr-FR" b="1" dirty="0">
                <a:solidFill>
                  <a:schemeClr val="accent1"/>
                </a:solidFill>
                <a:effectLst>
                  <a:outerShdw blurRad="38100" dist="38100" dir="2700000" algn="tl">
                    <a:srgbClr val="000000">
                      <a:alpha val="43137"/>
                    </a:srgbClr>
                  </a:outerShdw>
                </a:effectLst>
              </a:rPr>
              <a:t/>
            </a:r>
            <a:br>
              <a:rPr lang="fr-FR" b="1" dirty="0">
                <a:solidFill>
                  <a:schemeClr val="accent1"/>
                </a:solidFill>
                <a:effectLst>
                  <a:outerShdw blurRad="38100" dist="38100" dir="2700000" algn="tl">
                    <a:srgbClr val="000000">
                      <a:alpha val="43137"/>
                    </a:srgbClr>
                  </a:outerShdw>
                </a:effectLst>
              </a:rPr>
            </a:br>
            <a:endParaRPr lang="fr-FR" b="1" dirty="0">
              <a:solidFill>
                <a:schemeClr val="accent1"/>
              </a:solidFill>
              <a:effectLst>
                <a:outerShdw blurRad="38100" dist="38100" dir="2700000" algn="tl">
                  <a:srgbClr val="000000">
                    <a:alpha val="43137"/>
                  </a:srgbClr>
                </a:outerShdw>
              </a:effectLst>
            </a:endParaRP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405077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33500" y="495300"/>
            <a:ext cx="9525000" cy="5867400"/>
          </a:xfrm>
          <a:prstGeom prst="rect">
            <a:avLst/>
          </a:prstGeom>
        </p:spPr>
      </p:pic>
    </p:spTree>
    <p:extLst>
      <p:ext uri="{BB962C8B-B14F-4D97-AF65-F5344CB8AC3E}">
        <p14:creationId xmlns:p14="http://schemas.microsoft.com/office/powerpoint/2010/main" val="4161559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sz="6600" b="1" dirty="0">
                <a:solidFill>
                  <a:schemeClr val="accent1"/>
                </a:solidFill>
                <a:effectLst>
                  <a:outerShdw blurRad="38100" dist="38100" dir="2700000" algn="tl">
                    <a:srgbClr val="000000">
                      <a:alpha val="43137"/>
                    </a:srgbClr>
                  </a:outerShdw>
                </a:effectLst>
              </a:rPr>
              <a:t>Northern Ireland – Stormont</a:t>
            </a:r>
            <a:r>
              <a:rPr lang="fr-FR" sz="6600" b="1" dirty="0">
                <a:solidFill>
                  <a:schemeClr val="accent1"/>
                </a:solidFill>
                <a:effectLst>
                  <a:outerShdw blurRad="38100" dist="38100" dir="2700000" algn="tl">
                    <a:srgbClr val="000000">
                      <a:alpha val="43137"/>
                    </a:srgbClr>
                  </a:outerShdw>
                </a:effectLst>
              </a:rPr>
              <a:t/>
            </a:r>
            <a:br>
              <a:rPr lang="fr-FR" sz="6600" b="1" dirty="0">
                <a:solidFill>
                  <a:schemeClr val="accent1"/>
                </a:solidFill>
                <a:effectLst>
                  <a:outerShdw blurRad="38100" dist="38100" dir="2700000" algn="tl">
                    <a:srgbClr val="000000">
                      <a:alpha val="43137"/>
                    </a:srgbClr>
                  </a:outerShdw>
                </a:effectLst>
              </a:rPr>
            </a:br>
            <a:endParaRPr lang="fr-FR" sz="6600" b="1" dirty="0">
              <a:solidFill>
                <a:schemeClr val="accent1"/>
              </a:solidFill>
              <a:effectLst>
                <a:outerShdw blurRad="38100" dist="38100" dir="2700000" algn="tl">
                  <a:srgbClr val="000000">
                    <a:alpha val="43137"/>
                  </a:srgbClr>
                </a:outerShdw>
              </a:effectLst>
            </a:endParaRP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2893552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ormont appointment 'like Glentoran signing Messi' - BBC News">
            <a:extLst>
              <a:ext uri="{FF2B5EF4-FFF2-40B4-BE49-F238E27FC236}">
                <a16:creationId xmlns:a16="http://schemas.microsoft.com/office/drawing/2014/main" id="{B94079AF-DC6B-4F3B-465A-A781446D8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14388"/>
            <a:ext cx="9296400" cy="52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66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B6BCCB-E795-504F-2EE3-1CAC68706DBE}"/>
              </a:ext>
            </a:extLst>
          </p:cNvPr>
          <p:cNvSpPr>
            <a:spLocks noGrp="1"/>
          </p:cNvSpPr>
          <p:nvPr>
            <p:ph type="title"/>
          </p:nvPr>
        </p:nvSpPr>
        <p:spPr/>
        <p:txBody>
          <a:bodyPr/>
          <a:lstStyle/>
          <a:p>
            <a:r>
              <a:rPr lang="fr-FR" dirty="0"/>
              <a:t>2022 </a:t>
            </a:r>
            <a:r>
              <a:rPr lang="fr-FR" dirty="0" err="1"/>
              <a:t>Northern</a:t>
            </a:r>
            <a:r>
              <a:rPr lang="fr-FR" dirty="0"/>
              <a:t> Ireland Election</a:t>
            </a:r>
          </a:p>
        </p:txBody>
      </p:sp>
      <p:sp>
        <p:nvSpPr>
          <p:cNvPr id="3" name="Espace réservé du texte 2">
            <a:extLst>
              <a:ext uri="{FF2B5EF4-FFF2-40B4-BE49-F238E27FC236}">
                <a16:creationId xmlns:a16="http://schemas.microsoft.com/office/drawing/2014/main" id="{ABFAC975-E9F5-B04A-9909-72FBC1322DD4}"/>
              </a:ext>
            </a:extLst>
          </p:cNvPr>
          <p:cNvSpPr>
            <a:spLocks noGrp="1"/>
          </p:cNvSpPr>
          <p:nvPr>
            <p:ph type="body" idx="1"/>
          </p:nvPr>
        </p:nvSpPr>
        <p:spPr/>
        <p:txBody>
          <a:bodyPr>
            <a:normAutofit/>
          </a:bodyPr>
          <a:lstStyle/>
          <a:p>
            <a:r>
              <a:rPr lang="fr-FR" sz="2400" b="1" dirty="0" err="1">
                <a:solidFill>
                  <a:schemeClr val="accent1"/>
                </a:solidFill>
              </a:rPr>
              <a:t>Stormont</a:t>
            </a:r>
            <a:r>
              <a:rPr lang="fr-FR" sz="2400" b="1" dirty="0">
                <a:solidFill>
                  <a:schemeClr val="accent1"/>
                </a:solidFill>
              </a:rPr>
              <a:t> </a:t>
            </a:r>
            <a:r>
              <a:rPr lang="fr-FR" sz="2400" b="1" dirty="0" err="1">
                <a:solidFill>
                  <a:schemeClr val="accent1"/>
                </a:solidFill>
              </a:rPr>
              <a:t>Assembly</a:t>
            </a:r>
            <a:endParaRPr lang="fr-FR" sz="2400" b="1" dirty="0">
              <a:solidFill>
                <a:schemeClr val="accent1"/>
              </a:solidFill>
            </a:endParaRPr>
          </a:p>
        </p:txBody>
      </p:sp>
    </p:spTree>
    <p:extLst>
      <p:ext uri="{BB962C8B-B14F-4D97-AF65-F5344CB8AC3E}">
        <p14:creationId xmlns:p14="http://schemas.microsoft.com/office/powerpoint/2010/main" val="3252043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EF74B6E-3421-4260-F915-44DAFDFC676D}"/>
              </a:ext>
            </a:extLst>
          </p:cNvPr>
          <p:cNvPicPr>
            <a:picLocks noChangeAspect="1"/>
          </p:cNvPicPr>
          <p:nvPr/>
        </p:nvPicPr>
        <p:blipFill>
          <a:blip r:embed="rId2"/>
          <a:stretch>
            <a:fillRect/>
          </a:stretch>
        </p:blipFill>
        <p:spPr>
          <a:xfrm>
            <a:off x="373793" y="396857"/>
            <a:ext cx="6645910" cy="2553970"/>
          </a:xfrm>
          <a:prstGeom prst="rect">
            <a:avLst/>
          </a:prstGeom>
        </p:spPr>
      </p:pic>
      <p:pic>
        <p:nvPicPr>
          <p:cNvPr id="3" name="Image 2">
            <a:extLst>
              <a:ext uri="{FF2B5EF4-FFF2-40B4-BE49-F238E27FC236}">
                <a16:creationId xmlns:a16="http://schemas.microsoft.com/office/drawing/2014/main" id="{5FA6F853-0EEA-647F-55F9-06D36A6D0D9F}"/>
              </a:ext>
            </a:extLst>
          </p:cNvPr>
          <p:cNvPicPr>
            <a:picLocks noChangeAspect="1"/>
          </p:cNvPicPr>
          <p:nvPr/>
        </p:nvPicPr>
        <p:blipFill>
          <a:blip r:embed="rId3"/>
          <a:stretch>
            <a:fillRect/>
          </a:stretch>
        </p:blipFill>
        <p:spPr>
          <a:xfrm>
            <a:off x="1799922" y="3095683"/>
            <a:ext cx="6645910" cy="3842012"/>
          </a:xfrm>
          <a:prstGeom prst="rect">
            <a:avLst/>
          </a:prstGeom>
        </p:spPr>
      </p:pic>
    </p:spTree>
    <p:extLst>
      <p:ext uri="{BB962C8B-B14F-4D97-AF65-F5344CB8AC3E}">
        <p14:creationId xmlns:p14="http://schemas.microsoft.com/office/powerpoint/2010/main" val="3416924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49E038A-D6E7-4BD1-FD30-18F3E5E37318}"/>
              </a:ext>
            </a:extLst>
          </p:cNvPr>
          <p:cNvPicPr>
            <a:picLocks noChangeAspect="1"/>
          </p:cNvPicPr>
          <p:nvPr/>
        </p:nvPicPr>
        <p:blipFill>
          <a:blip r:embed="rId2"/>
          <a:stretch>
            <a:fillRect/>
          </a:stretch>
        </p:blipFill>
        <p:spPr>
          <a:xfrm>
            <a:off x="451579" y="830509"/>
            <a:ext cx="8946058" cy="4697835"/>
          </a:xfrm>
          <a:prstGeom prst="rect">
            <a:avLst/>
          </a:prstGeom>
        </p:spPr>
      </p:pic>
    </p:spTree>
    <p:extLst>
      <p:ext uri="{BB962C8B-B14F-4D97-AF65-F5344CB8AC3E}">
        <p14:creationId xmlns:p14="http://schemas.microsoft.com/office/powerpoint/2010/main" val="260029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F6D3E2-47BA-4517-B105-3FCD087F8C8E}"/>
              </a:ext>
            </a:extLst>
          </p:cNvPr>
          <p:cNvSpPr>
            <a:spLocks noGrp="1"/>
          </p:cNvSpPr>
          <p:nvPr>
            <p:ph type="title"/>
          </p:nvPr>
        </p:nvSpPr>
        <p:spPr/>
        <p:txBody>
          <a:bodyPr/>
          <a:lstStyle/>
          <a:p>
            <a:pPr algn="ctr"/>
            <a:r>
              <a:rPr lang="fr-FR" b="1" dirty="0" err="1">
                <a:solidFill>
                  <a:schemeClr val="accent1"/>
                </a:solidFill>
                <a:effectLst>
                  <a:outerShdw blurRad="38100" dist="38100" dir="2700000" algn="tl">
                    <a:srgbClr val="000000">
                      <a:alpha val="43137"/>
                    </a:srgbClr>
                  </a:outerShdw>
                </a:effectLst>
              </a:rPr>
              <a:t>Holyrood</a:t>
            </a:r>
            <a:r>
              <a:rPr lang="fr-FR" b="1" dirty="0">
                <a:solidFill>
                  <a:schemeClr val="accent1"/>
                </a:solidFill>
                <a:effectLst>
                  <a:outerShdw blurRad="38100" dist="38100" dir="2700000" algn="tl">
                    <a:srgbClr val="000000">
                      <a:alpha val="43137"/>
                    </a:srgbClr>
                  </a:outerShdw>
                </a:effectLst>
              </a:rPr>
              <a:t> in Edinburgh</a:t>
            </a:r>
          </a:p>
        </p:txBody>
      </p:sp>
      <p:sp>
        <p:nvSpPr>
          <p:cNvPr id="3" name="Espace réservé du texte 2">
            <a:extLst>
              <a:ext uri="{FF2B5EF4-FFF2-40B4-BE49-F238E27FC236}">
                <a16:creationId xmlns:a16="http://schemas.microsoft.com/office/drawing/2014/main" id="{F832D3B5-D491-4FBA-AB09-5B3695BDCE60}"/>
              </a:ext>
            </a:extLst>
          </p:cNvPr>
          <p:cNvSpPr>
            <a:spLocks noGrp="1"/>
          </p:cNvSpPr>
          <p:nvPr>
            <p:ph type="body" idx="1"/>
          </p:nvPr>
        </p:nvSpPr>
        <p:spPr/>
        <p:txBody>
          <a:bodyPr/>
          <a:lstStyle/>
          <a:p>
            <a:endParaRPr lang="fr-FR"/>
          </a:p>
        </p:txBody>
      </p:sp>
      <p:pic>
        <p:nvPicPr>
          <p:cNvPr id="8" name="Espace réservé du contenu 7" descr="Debating Chamber of the Scottish Parliament">
            <a:extLst>
              <a:ext uri="{FF2B5EF4-FFF2-40B4-BE49-F238E27FC236}">
                <a16:creationId xmlns:a16="http://schemas.microsoft.com/office/drawing/2014/main" id="{01E6F1A7-22C7-4334-BACC-DF9D41FD8F62}"/>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84200" y="2012645"/>
            <a:ext cx="5413375" cy="4051300"/>
          </a:xfrm>
          <a:prstGeom prst="rect">
            <a:avLst/>
          </a:prstGeom>
          <a:noFill/>
          <a:ln>
            <a:noFill/>
          </a:ln>
        </p:spPr>
      </p:pic>
      <p:sp>
        <p:nvSpPr>
          <p:cNvPr id="5" name="Espace réservé du texte 4">
            <a:extLst>
              <a:ext uri="{FF2B5EF4-FFF2-40B4-BE49-F238E27FC236}">
                <a16:creationId xmlns:a16="http://schemas.microsoft.com/office/drawing/2014/main" id="{4593626D-5DE4-4301-9BB2-B9831FE7492E}"/>
              </a:ext>
            </a:extLst>
          </p:cNvPr>
          <p:cNvSpPr>
            <a:spLocks noGrp="1"/>
          </p:cNvSpPr>
          <p:nvPr>
            <p:ph type="body" sz="quarter" idx="3"/>
          </p:nvPr>
        </p:nvSpPr>
        <p:spPr/>
        <p:txBody>
          <a:bodyPr/>
          <a:lstStyle/>
          <a:p>
            <a:endParaRPr lang="fr-FR"/>
          </a:p>
        </p:txBody>
      </p:sp>
      <p:pic>
        <p:nvPicPr>
          <p:cNvPr id="7" name="Espace réservé du contenu 6">
            <a:extLst>
              <a:ext uri="{FF2B5EF4-FFF2-40B4-BE49-F238E27FC236}">
                <a16:creationId xmlns:a16="http://schemas.microsoft.com/office/drawing/2014/main" id="{7C2B8B54-6B68-4FD6-BB27-FC141412C1C6}"/>
              </a:ext>
            </a:extLst>
          </p:cNvPr>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096000" y="2012645"/>
            <a:ext cx="5256212" cy="4375455"/>
          </a:xfrm>
          <a:prstGeom prst="rect">
            <a:avLst/>
          </a:prstGeom>
          <a:noFill/>
          <a:ln>
            <a:noFill/>
          </a:ln>
        </p:spPr>
      </p:pic>
    </p:spTree>
    <p:extLst>
      <p:ext uri="{BB962C8B-B14F-4D97-AF65-F5344CB8AC3E}">
        <p14:creationId xmlns:p14="http://schemas.microsoft.com/office/powerpoint/2010/main" val="462718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BC25812-9339-6DA9-D579-6E1C2E7096D7}"/>
              </a:ext>
            </a:extLst>
          </p:cNvPr>
          <p:cNvPicPr>
            <a:picLocks noChangeAspect="1"/>
          </p:cNvPicPr>
          <p:nvPr/>
        </p:nvPicPr>
        <p:blipFill>
          <a:blip r:embed="rId2"/>
          <a:stretch>
            <a:fillRect/>
          </a:stretch>
        </p:blipFill>
        <p:spPr>
          <a:xfrm>
            <a:off x="378797" y="348351"/>
            <a:ext cx="4394539" cy="3690691"/>
          </a:xfrm>
          <a:prstGeom prst="rect">
            <a:avLst/>
          </a:prstGeom>
        </p:spPr>
      </p:pic>
      <p:pic>
        <p:nvPicPr>
          <p:cNvPr id="5" name="Image 4">
            <a:extLst>
              <a:ext uri="{FF2B5EF4-FFF2-40B4-BE49-F238E27FC236}">
                <a16:creationId xmlns:a16="http://schemas.microsoft.com/office/drawing/2014/main" id="{CC276B41-A4D8-2D2E-B64F-3A91FFA6BA7A}"/>
              </a:ext>
            </a:extLst>
          </p:cNvPr>
          <p:cNvPicPr>
            <a:picLocks noChangeAspect="1"/>
          </p:cNvPicPr>
          <p:nvPr/>
        </p:nvPicPr>
        <p:blipFill>
          <a:blip r:embed="rId3"/>
          <a:stretch>
            <a:fillRect/>
          </a:stretch>
        </p:blipFill>
        <p:spPr>
          <a:xfrm>
            <a:off x="4902738" y="2361709"/>
            <a:ext cx="4601217" cy="3896269"/>
          </a:xfrm>
          <a:prstGeom prst="rect">
            <a:avLst/>
          </a:prstGeom>
        </p:spPr>
      </p:pic>
    </p:spTree>
    <p:extLst>
      <p:ext uri="{BB962C8B-B14F-4D97-AF65-F5344CB8AC3E}">
        <p14:creationId xmlns:p14="http://schemas.microsoft.com/office/powerpoint/2010/main" val="2165158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lag of Northern Ireland">
            <a:extLst>
              <a:ext uri="{FF2B5EF4-FFF2-40B4-BE49-F238E27FC236}">
                <a16:creationId xmlns:a16="http://schemas.microsoft.com/office/drawing/2014/main" id="{7F53B7C8-A9FC-8058-4A26-873FE08F6A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406" y="291059"/>
            <a:ext cx="4837170" cy="2418585"/>
          </a:xfrm>
          <a:prstGeom prst="rect">
            <a:avLst/>
          </a:prstGeom>
          <a:noFill/>
          <a:ln>
            <a:noFill/>
          </a:ln>
        </p:spPr>
      </p:pic>
      <p:sp>
        <p:nvSpPr>
          <p:cNvPr id="6" name="ZoneTexte 5">
            <a:extLst>
              <a:ext uri="{FF2B5EF4-FFF2-40B4-BE49-F238E27FC236}">
                <a16:creationId xmlns:a16="http://schemas.microsoft.com/office/drawing/2014/main" id="{7C54AC51-F962-A5EE-51D4-1D6227BFE643}"/>
              </a:ext>
            </a:extLst>
          </p:cNvPr>
          <p:cNvSpPr txBox="1"/>
          <p:nvPr/>
        </p:nvSpPr>
        <p:spPr>
          <a:xfrm>
            <a:off x="5637402" y="822121"/>
            <a:ext cx="5150840" cy="4801314"/>
          </a:xfrm>
          <a:prstGeom prst="rect">
            <a:avLst/>
          </a:prstGeom>
          <a:noFill/>
        </p:spPr>
        <p:txBody>
          <a:bodyPr wrap="square">
            <a:spAutoFit/>
          </a:bodyPr>
          <a:lstStyle/>
          <a:p>
            <a:pPr algn="just"/>
            <a:r>
              <a:rPr lang="en-US" dirty="0"/>
              <a:t>Britannica.com</a:t>
            </a:r>
          </a:p>
          <a:p>
            <a:pPr algn="just"/>
            <a:r>
              <a:rPr lang="en-US" dirty="0"/>
              <a:t>The island of Ireland was historically divided into four provinces, the northernmost of which was Ulster. The Ulster coat of arms, which included a red cross, supposedly was used by earls from the de Burgh family centuries ago. The </a:t>
            </a:r>
            <a:r>
              <a:rPr lang="en-US" b="1" dirty="0"/>
              <a:t>inescutcheon</a:t>
            </a:r>
            <a:r>
              <a:rPr lang="en-US" dirty="0"/>
              <a:t> (small central shield) of the Ulster coat of arms bore a red right hand, the symbol of the O’Neill (Uí </a:t>
            </a:r>
            <a:r>
              <a:rPr lang="en-US" dirty="0" err="1"/>
              <a:t>Néill</a:t>
            </a:r>
            <a:r>
              <a:rPr lang="en-US" dirty="0"/>
              <a:t>) family since the mid-17th century, although myth attributes the symbol to King </a:t>
            </a:r>
            <a:r>
              <a:rPr lang="en-US" dirty="0" err="1"/>
              <a:t>Heremon</a:t>
            </a:r>
            <a:r>
              <a:rPr lang="en-US" dirty="0"/>
              <a:t> O’Neill in 1015 BC.</a:t>
            </a:r>
          </a:p>
          <a:p>
            <a:pPr algn="just"/>
            <a:r>
              <a:rPr lang="en-US" dirty="0"/>
              <a:t> In 1924 the inescutcheon was redesigned as a six-pointed star, presumably referring to the six Ulster counties (out of nine) that now form Northern Ireland. The imperial crown was placed over the star to show the loyalty of Northern Ireland to the United Kingdom.</a:t>
            </a:r>
            <a:endParaRPr lang="fr-FR" dirty="0"/>
          </a:p>
        </p:txBody>
      </p:sp>
    </p:spTree>
    <p:extLst>
      <p:ext uri="{BB962C8B-B14F-4D97-AF65-F5344CB8AC3E}">
        <p14:creationId xmlns:p14="http://schemas.microsoft.com/office/powerpoint/2010/main" val="2496820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0518" y="1028343"/>
            <a:ext cx="7243482" cy="5324535"/>
          </a:xfrm>
          <a:prstGeom prst="rect">
            <a:avLst/>
          </a:prstGeom>
        </p:spPr>
        <p:txBody>
          <a:bodyPr wrap="square">
            <a:spAutoFit/>
          </a:bodyPr>
          <a:lstStyle/>
          <a:p>
            <a:pPr algn="ctr"/>
            <a:r>
              <a:rPr lang="en-US" sz="2400" b="1" dirty="0">
                <a:solidFill>
                  <a:schemeClr val="accent1"/>
                </a:solidFill>
              </a:rPr>
              <a:t>The Partition Of Ireland: A Short History</a:t>
            </a:r>
          </a:p>
          <a:p>
            <a:pPr algn="ctr"/>
            <a:endParaRPr lang="en-US" sz="2400" b="1" dirty="0">
              <a:solidFill>
                <a:schemeClr val="accent1"/>
              </a:solidFill>
            </a:endParaRPr>
          </a:p>
          <a:p>
            <a:r>
              <a:rPr lang="en-US" dirty="0"/>
              <a:t>The official division of the country of Ireland into two separate regions – Northern and Southern Ireland – took place in May 1921, through an act passed by the British Parliament. The original intention was for both regions to remain within the United Kingdom, but </a:t>
            </a:r>
            <a:r>
              <a:rPr lang="en-US" b="1" dirty="0"/>
              <a:t>the Irish War of Independence </a:t>
            </a:r>
            <a:r>
              <a:rPr lang="en-US" dirty="0"/>
              <a:t>led to the south seceding from the UK in 1922, while Northern Ireland opted to remain.</a:t>
            </a:r>
          </a:p>
          <a:p>
            <a:endParaRPr lang="en-US" dirty="0"/>
          </a:p>
          <a:p>
            <a:r>
              <a:rPr lang="en-US" b="1" dirty="0"/>
              <a:t>The Government of Ireland Act 1920</a:t>
            </a:r>
          </a:p>
          <a:p>
            <a:endParaRPr lang="en-US" dirty="0"/>
          </a:p>
          <a:p>
            <a:r>
              <a:rPr lang="en-US" dirty="0"/>
              <a:t>With attempts at this legislation having begun in 1886, the Government of Ireland Act of 1920 was the fourth try at establishing </a:t>
            </a:r>
            <a:r>
              <a:rPr lang="en-US" sz="2000" b="1" dirty="0"/>
              <a:t>Home Rule </a:t>
            </a:r>
            <a:r>
              <a:rPr lang="en-US" dirty="0"/>
              <a:t>in Ireland – that is, affording the country a certain amount of freedom to self-govern while retaining its position as part of the United Kingdom.</a:t>
            </a:r>
          </a:p>
          <a:p>
            <a:r>
              <a:rPr lang="en-US" dirty="0"/>
              <a:t> Up to that point Ireland had been ruled by the UK Parliament via their administration at Dublin Castle, ever since the Irish Parliament was abolished through </a:t>
            </a:r>
            <a:r>
              <a:rPr lang="en-US" sz="2000" b="1" dirty="0"/>
              <a:t>the Acts of Union 1800.</a:t>
            </a:r>
          </a:p>
        </p:txBody>
      </p:sp>
    </p:spTree>
    <p:extLst>
      <p:ext uri="{BB962C8B-B14F-4D97-AF65-F5344CB8AC3E}">
        <p14:creationId xmlns:p14="http://schemas.microsoft.com/office/powerpoint/2010/main" val="219351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14282" y="1039906"/>
            <a:ext cx="6929718" cy="4278094"/>
          </a:xfrm>
          <a:prstGeom prst="rect">
            <a:avLst/>
          </a:prstGeom>
        </p:spPr>
        <p:txBody>
          <a:bodyPr wrap="square">
            <a:spAutoFit/>
          </a:bodyPr>
          <a:lstStyle/>
          <a:p>
            <a:pPr algn="ctr"/>
            <a:r>
              <a:rPr lang="en-US" sz="2400" b="1" dirty="0">
                <a:solidFill>
                  <a:schemeClr val="accent1"/>
                </a:solidFill>
              </a:rPr>
              <a:t>Reasons For Partition</a:t>
            </a:r>
          </a:p>
          <a:p>
            <a:pPr algn="ctr"/>
            <a:endParaRPr lang="en-US" sz="2800" b="1" dirty="0">
              <a:solidFill>
                <a:schemeClr val="accent1"/>
              </a:solidFill>
            </a:endParaRPr>
          </a:p>
          <a:p>
            <a:pPr algn="just"/>
            <a:r>
              <a:rPr lang="en-US" sz="2000" dirty="0"/>
              <a:t>The potential division of the country into six Northern Irish counties and twenty-six Southern Irish counties was included in the </a:t>
            </a:r>
            <a:r>
              <a:rPr lang="en-US" sz="2000" b="1" dirty="0"/>
              <a:t>Fourth Irish Home Rule Bill of 1920 </a:t>
            </a:r>
            <a:r>
              <a:rPr lang="en-US" sz="2000" dirty="0"/>
              <a:t>in order to try to reconcile the conflicting wishes of </a:t>
            </a:r>
            <a:r>
              <a:rPr lang="en-US" sz="2000" b="1" dirty="0"/>
              <a:t>Irish nationalists and unionists</a:t>
            </a:r>
            <a:r>
              <a:rPr lang="en-US" sz="2000" dirty="0"/>
              <a:t>, which had caused the earlier three bills to fail and led to the Home Rule Crisis.</a:t>
            </a:r>
          </a:p>
          <a:p>
            <a:pPr algn="just"/>
            <a:endParaRPr lang="en-US" sz="2000" dirty="0"/>
          </a:p>
          <a:p>
            <a:pPr algn="just"/>
            <a:r>
              <a:rPr lang="en-US" sz="2000" b="1" dirty="0"/>
              <a:t> Irish unionists </a:t>
            </a:r>
            <a:r>
              <a:rPr lang="en-US" sz="2000" dirty="0"/>
              <a:t>– concentrated in the Northern Ireland province of Ulster and mainly of Protestant origin – wished to remain part of Great Britain, while </a:t>
            </a:r>
            <a:r>
              <a:rPr lang="en-US" sz="2000" b="1" dirty="0"/>
              <a:t>nationalists</a:t>
            </a:r>
            <a:r>
              <a:rPr lang="en-US" sz="2000" dirty="0"/>
              <a:t> were eager to achieve whatever independence from the UK they could.</a:t>
            </a:r>
          </a:p>
        </p:txBody>
      </p:sp>
    </p:spTree>
    <p:extLst>
      <p:ext uri="{BB962C8B-B14F-4D97-AF65-F5344CB8AC3E}">
        <p14:creationId xmlns:p14="http://schemas.microsoft.com/office/powerpoint/2010/main" val="3467099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3529" y="927010"/>
            <a:ext cx="6096000" cy="4985980"/>
          </a:xfrm>
          <a:prstGeom prst="rect">
            <a:avLst/>
          </a:prstGeom>
        </p:spPr>
        <p:txBody>
          <a:bodyPr>
            <a:spAutoFit/>
          </a:bodyPr>
          <a:lstStyle/>
          <a:p>
            <a:pPr algn="ctr"/>
            <a:r>
              <a:rPr lang="en-US" sz="2400" b="1" dirty="0">
                <a:solidFill>
                  <a:schemeClr val="accent1"/>
                </a:solidFill>
              </a:rPr>
              <a:t>The Home Rule Crisis</a:t>
            </a:r>
          </a:p>
          <a:p>
            <a:pPr algn="ctr"/>
            <a:endParaRPr lang="en-US" sz="2400" b="1" dirty="0">
              <a:solidFill>
                <a:schemeClr val="accent1"/>
              </a:solidFill>
            </a:endParaRPr>
          </a:p>
          <a:p>
            <a:pPr algn="just">
              <a:lnSpc>
                <a:spcPct val="150000"/>
              </a:lnSpc>
            </a:pPr>
            <a:r>
              <a:rPr lang="en-US" dirty="0"/>
              <a:t>After the Third Home Rule Bill was passed in 1912, Ulster unionists had founded a paramilitary force, named </a:t>
            </a:r>
            <a:r>
              <a:rPr lang="en-US" b="1" dirty="0"/>
              <a:t>the Ulster Volunteer Force</a:t>
            </a:r>
            <a:r>
              <a:rPr lang="en-US" dirty="0"/>
              <a:t>, with the intention of resisting the bill’s implementation by violent means. Many British Army officers stationed in Ireland resigned, and with nationalists having established their own military arm in response to the UVF and both sides importing arms, a civil war seemed imminent.</a:t>
            </a:r>
          </a:p>
          <a:p>
            <a:pPr algn="just">
              <a:lnSpc>
                <a:spcPct val="150000"/>
              </a:lnSpc>
            </a:pPr>
            <a:r>
              <a:rPr lang="en-US" dirty="0"/>
              <a:t> King George V was forced to hold the Buckingham Palace Conference on Ireland, bringing representatives of both groups together to discuss potential solutions.</a:t>
            </a:r>
          </a:p>
        </p:txBody>
      </p:sp>
    </p:spTree>
    <p:extLst>
      <p:ext uri="{BB962C8B-B14F-4D97-AF65-F5344CB8AC3E}">
        <p14:creationId xmlns:p14="http://schemas.microsoft.com/office/powerpoint/2010/main" val="2346451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2662518" y="747152"/>
            <a:ext cx="4975972" cy="3726236"/>
          </a:xfrm>
          <a:prstGeom prst="rect">
            <a:avLst/>
          </a:prstGeom>
          <a:noFill/>
          <a:ln>
            <a:noFill/>
          </a:ln>
        </p:spPr>
      </p:pic>
      <p:sp>
        <p:nvSpPr>
          <p:cNvPr id="3" name="Rectangle 2"/>
          <p:cNvSpPr/>
          <p:nvPr/>
        </p:nvSpPr>
        <p:spPr>
          <a:xfrm>
            <a:off x="2599765" y="4592542"/>
            <a:ext cx="6096000" cy="685059"/>
          </a:xfrm>
          <a:prstGeom prst="rect">
            <a:avLst/>
          </a:prstGeom>
        </p:spPr>
        <p:txBody>
          <a:bodyPr>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Members of the Ulster Volunteer Force in Belfast, 1914 | © Imperial War Museum/</a:t>
            </a:r>
            <a:r>
              <a:rPr lang="en-GB" dirty="0" err="1">
                <a:latin typeface="Calibri" panose="020F0502020204030204" pitchFamily="34" charset="0"/>
                <a:ea typeface="Calibri" panose="020F0502020204030204" pitchFamily="34" charset="0"/>
                <a:cs typeface="Calibri" panose="020F0502020204030204" pitchFamily="34" charset="0"/>
              </a:rPr>
              <a:t>WikiCommons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9837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C6A224-B272-F656-2F42-03ED0C888552}"/>
              </a:ext>
            </a:extLst>
          </p:cNvPr>
          <p:cNvSpPr>
            <a:spLocks noGrp="1"/>
          </p:cNvSpPr>
          <p:nvPr>
            <p:ph type="title"/>
          </p:nvPr>
        </p:nvSpPr>
        <p:spPr/>
        <p:txBody>
          <a:bodyPr/>
          <a:lstStyle/>
          <a:p>
            <a:r>
              <a:rPr lang="fr-FR" dirty="0"/>
              <a:t>The Partition of Ireland</a:t>
            </a:r>
          </a:p>
        </p:txBody>
      </p:sp>
      <p:sp>
        <p:nvSpPr>
          <p:cNvPr id="3" name="Espace réservé du texte 2">
            <a:extLst>
              <a:ext uri="{FF2B5EF4-FFF2-40B4-BE49-F238E27FC236}">
                <a16:creationId xmlns:a16="http://schemas.microsoft.com/office/drawing/2014/main" id="{6D5F68A7-7A5C-4DAB-413E-431B3D229BE7}"/>
              </a:ext>
            </a:extLst>
          </p:cNvPr>
          <p:cNvSpPr>
            <a:spLocks noGrp="1"/>
          </p:cNvSpPr>
          <p:nvPr>
            <p:ph type="body" idx="1"/>
          </p:nvPr>
        </p:nvSpPr>
        <p:spPr/>
        <p:txBody>
          <a:bodyPr>
            <a:normAutofit/>
          </a:bodyPr>
          <a:lstStyle/>
          <a:p>
            <a:r>
              <a:rPr lang="fr-FR" sz="2800" b="1" dirty="0">
                <a:solidFill>
                  <a:schemeClr val="accent1"/>
                </a:solidFill>
              </a:rPr>
              <a:t>A Short </a:t>
            </a:r>
            <a:r>
              <a:rPr lang="fr-FR" sz="2800" b="1" dirty="0" err="1">
                <a:solidFill>
                  <a:schemeClr val="accent1"/>
                </a:solidFill>
              </a:rPr>
              <a:t>History</a:t>
            </a:r>
            <a:endParaRPr lang="fr-FR" sz="2800" b="1" dirty="0">
              <a:solidFill>
                <a:schemeClr val="accent1"/>
              </a:solidFill>
            </a:endParaRPr>
          </a:p>
        </p:txBody>
      </p:sp>
    </p:spTree>
    <p:extLst>
      <p:ext uri="{BB962C8B-B14F-4D97-AF65-F5344CB8AC3E}">
        <p14:creationId xmlns:p14="http://schemas.microsoft.com/office/powerpoint/2010/main" val="3082141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4918" y="837363"/>
            <a:ext cx="6096000" cy="5170646"/>
          </a:xfrm>
          <a:prstGeom prst="rect">
            <a:avLst/>
          </a:prstGeom>
        </p:spPr>
        <p:txBody>
          <a:bodyPr>
            <a:spAutoFit/>
          </a:bodyPr>
          <a:lstStyle/>
          <a:p>
            <a:pPr algn="ctr"/>
            <a:r>
              <a:rPr lang="en-US" sz="2400" b="1" dirty="0">
                <a:solidFill>
                  <a:schemeClr val="accent1"/>
                </a:solidFill>
              </a:rPr>
              <a:t>The Irish War of Independence</a:t>
            </a:r>
          </a:p>
          <a:p>
            <a:endParaRPr lang="en-US" dirty="0"/>
          </a:p>
          <a:p>
            <a:endParaRPr lang="en-US" dirty="0"/>
          </a:p>
          <a:p>
            <a:pPr algn="just">
              <a:lnSpc>
                <a:spcPct val="150000"/>
              </a:lnSpc>
            </a:pPr>
            <a:r>
              <a:rPr lang="en-US" dirty="0"/>
              <a:t>Eventually, a trial period of partition was also included in the third version of the Irish Home Rule Bill to appease unionists, but when World War I broke out in 1914, the bill was suspended. </a:t>
            </a:r>
          </a:p>
          <a:p>
            <a:pPr algn="just">
              <a:lnSpc>
                <a:spcPct val="150000"/>
              </a:lnSpc>
            </a:pPr>
            <a:r>
              <a:rPr lang="en-US" dirty="0"/>
              <a:t>A newly </a:t>
            </a:r>
            <a:r>
              <a:rPr lang="en-US" dirty="0" err="1"/>
              <a:t>radicalised</a:t>
            </a:r>
            <a:r>
              <a:rPr lang="en-US" dirty="0"/>
              <a:t> splinter group of nationalists went on to take advantage of Britain’s distraction with the war by launching the </a:t>
            </a:r>
            <a:r>
              <a:rPr lang="en-US" b="1" dirty="0"/>
              <a:t>uprising of Easter 1916. </a:t>
            </a:r>
            <a:r>
              <a:rPr lang="en-US" dirty="0"/>
              <a:t>Following this rebellion, more attempts were made to reach a compromise, such as the 1917–18 Irish Convention in Dublin, with little success. </a:t>
            </a:r>
          </a:p>
          <a:p>
            <a:pPr algn="just">
              <a:lnSpc>
                <a:spcPct val="150000"/>
              </a:lnSpc>
            </a:pPr>
            <a:r>
              <a:rPr lang="en-US" b="1" dirty="0"/>
              <a:t>In 1919, the Irish War of Independence officially began.</a:t>
            </a:r>
          </a:p>
        </p:txBody>
      </p:sp>
    </p:spTree>
    <p:extLst>
      <p:ext uri="{BB962C8B-B14F-4D97-AF65-F5344CB8AC3E}">
        <p14:creationId xmlns:p14="http://schemas.microsoft.com/office/powerpoint/2010/main" val="3973458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7013" y="457199"/>
            <a:ext cx="6418729" cy="5863144"/>
          </a:xfrm>
          <a:prstGeom prst="rect">
            <a:avLst/>
          </a:prstGeom>
        </p:spPr>
        <p:txBody>
          <a:bodyPr wrap="square">
            <a:spAutoFit/>
          </a:bodyPr>
          <a:lstStyle/>
          <a:p>
            <a:pPr algn="ctr"/>
            <a:r>
              <a:rPr lang="en-US" sz="2400" b="1" dirty="0">
                <a:solidFill>
                  <a:schemeClr val="accent1"/>
                </a:solidFill>
              </a:rPr>
              <a:t>Official Partition</a:t>
            </a:r>
          </a:p>
          <a:p>
            <a:pPr algn="ctr"/>
            <a:endParaRPr lang="en-US" sz="2400" b="1" dirty="0">
              <a:solidFill>
                <a:schemeClr val="accent1"/>
              </a:solidFill>
            </a:endParaRPr>
          </a:p>
          <a:p>
            <a:pPr algn="just">
              <a:lnSpc>
                <a:spcPct val="150000"/>
              </a:lnSpc>
            </a:pPr>
            <a:r>
              <a:rPr lang="en-US" sz="2000" b="1" dirty="0"/>
              <a:t>The Government of Ireland Act was enacted in 1920, </a:t>
            </a:r>
            <a:r>
              <a:rPr lang="en-US" dirty="0"/>
              <a:t>and the island was partitioned into Southern and Northern Ireland the following year, but Home Rule never came into effect in the South. Instead, </a:t>
            </a:r>
            <a:r>
              <a:rPr lang="en-US" b="1" dirty="0"/>
              <a:t>the Anglo-Irish Treaty of 1921</a:t>
            </a:r>
            <a:r>
              <a:rPr lang="en-US" dirty="0"/>
              <a:t>, which ended the war in Ireland, allowed </a:t>
            </a:r>
            <a:r>
              <a:rPr lang="en-US" b="1" dirty="0"/>
              <a:t>the self-governing Irish Free State </a:t>
            </a:r>
            <a:r>
              <a:rPr lang="en-US" dirty="0"/>
              <a:t>to be created. </a:t>
            </a:r>
          </a:p>
          <a:p>
            <a:pPr algn="just">
              <a:lnSpc>
                <a:spcPct val="150000"/>
              </a:lnSpc>
            </a:pPr>
            <a:r>
              <a:rPr lang="en-US" dirty="0"/>
              <a:t>As part of the treaty, </a:t>
            </a:r>
            <a:r>
              <a:rPr lang="en-US" b="1" dirty="0"/>
              <a:t>Northern Ireland was entitled to opt out of the new Irish Free State</a:t>
            </a:r>
            <a:r>
              <a:rPr lang="en-US" dirty="0"/>
              <a:t>, which it did. </a:t>
            </a:r>
          </a:p>
          <a:p>
            <a:pPr algn="just">
              <a:lnSpc>
                <a:spcPct val="150000"/>
              </a:lnSpc>
            </a:pPr>
            <a:r>
              <a:rPr lang="en-US" dirty="0"/>
              <a:t>With Northern and Southern Ireland now separated into two jurisdictions by an almost 500-kilometre border, the ratification of the treaty led to a renewed period of civil war and years of hostility and violence between unionists and nationalists in Northern Ireland, known as </a:t>
            </a:r>
            <a:r>
              <a:rPr lang="en-US" sz="2000" b="1" dirty="0"/>
              <a:t>The Troubles.</a:t>
            </a:r>
          </a:p>
        </p:txBody>
      </p:sp>
    </p:spTree>
    <p:extLst>
      <p:ext uri="{BB962C8B-B14F-4D97-AF65-F5344CB8AC3E}">
        <p14:creationId xmlns:p14="http://schemas.microsoft.com/office/powerpoint/2010/main" val="1206123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tormont | © Robert Young / Flickr"/>
          <p:cNvPicPr/>
          <p:nvPr/>
        </p:nvPicPr>
        <p:blipFill>
          <a:blip r:embed="rId2">
            <a:extLst>
              <a:ext uri="{28A0092B-C50C-407E-A947-70E740481C1C}">
                <a14:useLocalDpi xmlns:a14="http://schemas.microsoft.com/office/drawing/2010/main" val="0"/>
              </a:ext>
            </a:extLst>
          </a:blip>
          <a:srcRect/>
          <a:stretch>
            <a:fillRect/>
          </a:stretch>
        </p:blipFill>
        <p:spPr bwMode="auto">
          <a:xfrm>
            <a:off x="3039035" y="1533207"/>
            <a:ext cx="5581090" cy="4284887"/>
          </a:xfrm>
          <a:prstGeom prst="rect">
            <a:avLst/>
          </a:prstGeom>
          <a:noFill/>
          <a:ln>
            <a:noFill/>
          </a:ln>
        </p:spPr>
      </p:pic>
    </p:spTree>
    <p:extLst>
      <p:ext uri="{BB962C8B-B14F-4D97-AF65-F5344CB8AC3E}">
        <p14:creationId xmlns:p14="http://schemas.microsoft.com/office/powerpoint/2010/main" val="343919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88670"/>
            <a:ext cx="10035988" cy="3345329"/>
          </a:xfrm>
          <a:prstGeom prst="rect">
            <a:avLst/>
          </a:prstGeom>
        </p:spPr>
      </p:pic>
    </p:spTree>
    <p:extLst>
      <p:ext uri="{BB962C8B-B14F-4D97-AF65-F5344CB8AC3E}">
        <p14:creationId xmlns:p14="http://schemas.microsoft.com/office/powerpoint/2010/main" val="679245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GB" sz="4000" b="1" dirty="0">
                <a:solidFill>
                  <a:schemeClr val="accent1"/>
                </a:solidFill>
                <a:effectLst>
                  <a:outerShdw blurRad="38100" dist="38100" dir="2700000" algn="tl">
                    <a:srgbClr val="000000">
                      <a:alpha val="43137"/>
                    </a:srgbClr>
                  </a:outerShdw>
                </a:effectLst>
              </a:rPr>
              <a:t>The Belfast Agreement/Good Friday Agreement 1998</a:t>
            </a:r>
            <a:r>
              <a:rPr lang="fr-FR" b="1" dirty="0"/>
              <a:t/>
            </a:r>
            <a:br>
              <a:rPr lang="fr-FR" b="1" dirty="0"/>
            </a:br>
            <a:endParaRPr lang="fr-FR" dirty="0"/>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6541" y="1783976"/>
            <a:ext cx="3648635" cy="4186518"/>
          </a:xfrm>
          <a:prstGeom prst="rect">
            <a:avLst/>
          </a:prstGeom>
          <a:noFill/>
          <a:ln>
            <a:noFill/>
          </a:ln>
        </p:spPr>
      </p:pic>
    </p:spTree>
    <p:extLst>
      <p:ext uri="{BB962C8B-B14F-4D97-AF65-F5344CB8AC3E}">
        <p14:creationId xmlns:p14="http://schemas.microsoft.com/office/powerpoint/2010/main" val="4166274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0824" y="772396"/>
            <a:ext cx="7216588" cy="4524315"/>
          </a:xfrm>
          <a:prstGeom prst="rect">
            <a:avLst/>
          </a:prstGeom>
        </p:spPr>
        <p:txBody>
          <a:bodyPr wrap="square">
            <a:spAutoFit/>
          </a:bodyPr>
          <a:lstStyle/>
          <a:p>
            <a:pPr algn="just"/>
            <a:r>
              <a:rPr lang="en-US" dirty="0"/>
              <a:t>The </a:t>
            </a:r>
            <a:r>
              <a:rPr lang="en-US" b="1" dirty="0"/>
              <a:t>Belfast Agreement </a:t>
            </a:r>
            <a:r>
              <a:rPr lang="en-US" dirty="0"/>
              <a:t>was a pivotal point in the development of peace in Northern Ireland during the 1990s, following the partition of Ireland earlier in the 20th century. It is named </a:t>
            </a:r>
            <a:r>
              <a:rPr lang="en-US" b="1" dirty="0"/>
              <a:t>the Good Friday Agreement </a:t>
            </a:r>
            <a:r>
              <a:rPr lang="en-US" dirty="0"/>
              <a:t>due to the time period; the agreement between the Irish and British governments took place on </a:t>
            </a:r>
            <a:r>
              <a:rPr lang="en-US" b="1" dirty="0"/>
              <a:t>Good Friday, April 10, 1998.</a:t>
            </a:r>
          </a:p>
          <a:p>
            <a:pPr algn="just"/>
            <a:endParaRPr lang="en-US" dirty="0"/>
          </a:p>
          <a:p>
            <a:pPr algn="just"/>
            <a:r>
              <a:rPr lang="en-US" dirty="0"/>
              <a:t>After the partition of Ireland, which </a:t>
            </a:r>
            <a:r>
              <a:rPr lang="en-US" b="1" dirty="0"/>
              <a:t>gave the British government jurisdiction over the northern six counties of Northern Ireland</a:t>
            </a:r>
            <a:r>
              <a:rPr lang="en-US" dirty="0"/>
              <a:t>, six of the nine counties which make up the province of </a:t>
            </a:r>
            <a:r>
              <a:rPr lang="en-US" b="1" dirty="0"/>
              <a:t>Ulster</a:t>
            </a:r>
            <a:r>
              <a:rPr lang="en-US" dirty="0"/>
              <a:t>, civil conflict evolved between the Unionist population and Irish Nationalist population (who wished to reunite with the Republic of Ireland). </a:t>
            </a:r>
          </a:p>
          <a:p>
            <a:pPr algn="just"/>
            <a:endParaRPr lang="en-US" dirty="0"/>
          </a:p>
          <a:p>
            <a:pPr algn="just"/>
            <a:r>
              <a:rPr lang="en-US" dirty="0"/>
              <a:t>Since there were strict trends between religion and political affiliation or community association, Protestant demographics in the region were often Unionists and controlled institutions, outnumbering Northern Ireland’s Catholic population.</a:t>
            </a:r>
          </a:p>
        </p:txBody>
      </p:sp>
    </p:spTree>
    <p:extLst>
      <p:ext uri="{BB962C8B-B14F-4D97-AF65-F5344CB8AC3E}">
        <p14:creationId xmlns:p14="http://schemas.microsoft.com/office/powerpoint/2010/main" val="2298580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p:cNvPicPr>
          <p:nvPr>
            <p:ph type="pic" idx="1"/>
          </p:nvPr>
        </p:nvPicPr>
        <p:blipFill>
          <a:blip r:embed="rId2">
            <a:extLst>
              <a:ext uri="{28A0092B-C50C-407E-A947-70E740481C1C}">
                <a14:useLocalDpi xmlns:a14="http://schemas.microsoft.com/office/drawing/2010/main" val="0"/>
              </a:ext>
            </a:extLst>
          </a:blip>
          <a:srcRect t="8068" b="8068"/>
          <a:stretch>
            <a:fillRect/>
          </a:stretch>
        </p:blipFill>
        <p:spPr bwMode="auto">
          <a:xfrm>
            <a:off x="5261955" y="1105593"/>
            <a:ext cx="5777347" cy="3665912"/>
          </a:xfrm>
          <a:prstGeom prst="rect">
            <a:avLst/>
          </a:prstGeom>
          <a:noFill/>
          <a:ln>
            <a:noFill/>
          </a:ln>
        </p:spPr>
      </p:pic>
      <p:sp>
        <p:nvSpPr>
          <p:cNvPr id="4" name="Espace réservé du texte 3"/>
          <p:cNvSpPr>
            <a:spLocks noGrp="1"/>
          </p:cNvSpPr>
          <p:nvPr>
            <p:ph type="body" sz="half" idx="2"/>
          </p:nvPr>
        </p:nvSpPr>
        <p:spPr>
          <a:xfrm>
            <a:off x="475130" y="987425"/>
            <a:ext cx="4296896" cy="4881563"/>
          </a:xfrm>
        </p:spPr>
        <p:txBody>
          <a:bodyPr>
            <a:normAutofit/>
          </a:bodyPr>
          <a:lstStyle/>
          <a:p>
            <a:pPr algn="just"/>
            <a:r>
              <a:rPr lang="en-GB" sz="1800" dirty="0"/>
              <a:t> During the 1970s, violence broke out between </a:t>
            </a:r>
            <a:r>
              <a:rPr lang="en-GB" sz="1800" b="1" dirty="0"/>
              <a:t>the Irish Republican Army</a:t>
            </a:r>
            <a:r>
              <a:rPr lang="en-GB" sz="1800" dirty="0"/>
              <a:t>, a paramilitary group, and the British Army, with a spread of violence throughout the region which became concentrated in </a:t>
            </a:r>
            <a:r>
              <a:rPr lang="en-GB" sz="1800" dirty="0">
                <a:hlinkClick r:id="rId3"/>
              </a:rPr>
              <a:t>Belfast’s</a:t>
            </a:r>
            <a:r>
              <a:rPr lang="en-GB" sz="1800" dirty="0"/>
              <a:t> Centre. A Unionist paramilitary group, </a:t>
            </a:r>
            <a:r>
              <a:rPr lang="en-GB" sz="1800" b="1" dirty="0"/>
              <a:t>the Ulster Volunteer Force,</a:t>
            </a:r>
            <a:r>
              <a:rPr lang="en-GB" sz="1800" dirty="0"/>
              <a:t> complicated matters, fighting the IRA in a guerrilla war amidst the conflict.</a:t>
            </a:r>
            <a:endParaRPr lang="fr-FR" sz="1800" dirty="0"/>
          </a:p>
          <a:p>
            <a:pPr algn="just"/>
            <a:r>
              <a:rPr lang="en-GB" sz="1800" dirty="0"/>
              <a:t> </a:t>
            </a:r>
            <a:endParaRPr lang="fr-FR" sz="1800" dirty="0"/>
          </a:p>
          <a:p>
            <a:pPr algn="just"/>
            <a:r>
              <a:rPr lang="en-GB" sz="1800" dirty="0"/>
              <a:t>While a cease-fire was declared in 1994 between British and Northern Irish forces, milder violence continued until the Agreement was in place.</a:t>
            </a:r>
            <a:endParaRPr lang="fr-FR" sz="1800" dirty="0"/>
          </a:p>
          <a:p>
            <a:endParaRPr lang="fr-FR" dirty="0"/>
          </a:p>
        </p:txBody>
      </p:sp>
    </p:spTree>
    <p:extLst>
      <p:ext uri="{BB962C8B-B14F-4D97-AF65-F5344CB8AC3E}">
        <p14:creationId xmlns:p14="http://schemas.microsoft.com/office/powerpoint/2010/main" val="3848886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2612" y="875036"/>
            <a:ext cx="6911788" cy="4708981"/>
          </a:xfrm>
          <a:prstGeom prst="rect">
            <a:avLst/>
          </a:prstGeom>
        </p:spPr>
        <p:txBody>
          <a:bodyPr wrap="square">
            <a:spAutoFit/>
          </a:bodyPr>
          <a:lstStyle/>
          <a:p>
            <a:pPr algn="ctr"/>
            <a:r>
              <a:rPr lang="en-US" sz="2400" b="1" dirty="0">
                <a:solidFill>
                  <a:schemeClr val="accent1"/>
                </a:solidFill>
                <a:effectLst>
                  <a:outerShdw blurRad="38100" dist="38100" dir="2700000" algn="tl">
                    <a:srgbClr val="000000">
                      <a:alpha val="43137"/>
                    </a:srgbClr>
                  </a:outerShdw>
                </a:effectLst>
              </a:rPr>
              <a:t>Those involved</a:t>
            </a:r>
          </a:p>
          <a:p>
            <a:pPr algn="ctr"/>
            <a:endParaRPr lang="en-US" sz="2400" b="1" dirty="0">
              <a:solidFill>
                <a:schemeClr val="accent1"/>
              </a:solidFill>
              <a:effectLst>
                <a:outerShdw blurRad="38100" dist="38100" dir="2700000" algn="tl">
                  <a:srgbClr val="000000">
                    <a:alpha val="43137"/>
                  </a:srgbClr>
                </a:outerShdw>
              </a:effectLst>
            </a:endParaRPr>
          </a:p>
          <a:p>
            <a:pPr algn="just"/>
            <a:r>
              <a:rPr lang="en-US" dirty="0"/>
              <a:t>The IRA and UVF were </a:t>
            </a:r>
            <a:r>
              <a:rPr lang="en-US" b="1" dirty="0"/>
              <a:t>the primary paramilitary groups </a:t>
            </a:r>
            <a:r>
              <a:rPr lang="en-US" dirty="0"/>
              <a:t>engaged in conflict. The IRA eventually committed themselves to peace in Northern Ireland, with many members taking up roles in Stormont and working for political peace in Belfast and beyond. </a:t>
            </a:r>
            <a:r>
              <a:rPr lang="en-US" b="1" dirty="0"/>
              <a:t>The Provisional IRA </a:t>
            </a:r>
            <a:r>
              <a:rPr lang="en-US" dirty="0"/>
              <a:t>broke off from this section, continuing violent acts throughout the early 2000s.</a:t>
            </a:r>
          </a:p>
          <a:p>
            <a:pPr algn="just"/>
            <a:endParaRPr lang="en-US" dirty="0"/>
          </a:p>
          <a:p>
            <a:pPr algn="just"/>
            <a:r>
              <a:rPr lang="en-US" b="1" dirty="0"/>
              <a:t>The Royal Ulster Constabulary</a:t>
            </a:r>
            <a:r>
              <a:rPr lang="en-US" dirty="0"/>
              <a:t>, Northern Ireland’s police force during the Troubles, was replaced by the PSNI as they were increasingly seen as a Unionist ally. The British Army were also heavily involved in the conflict between the two paramilitary groups.</a:t>
            </a:r>
          </a:p>
          <a:p>
            <a:pPr algn="just"/>
            <a:endParaRPr lang="en-US" dirty="0"/>
          </a:p>
          <a:p>
            <a:pPr algn="just"/>
            <a:r>
              <a:rPr lang="en-US" dirty="0"/>
              <a:t> Sinn Fein and the Democratic Unionist Party make up the dominant Nationalist and Unionist parties, respectively, in parliament headquarters today.</a:t>
            </a:r>
          </a:p>
        </p:txBody>
      </p:sp>
    </p:spTree>
    <p:extLst>
      <p:ext uri="{BB962C8B-B14F-4D97-AF65-F5344CB8AC3E}">
        <p14:creationId xmlns:p14="http://schemas.microsoft.com/office/powerpoint/2010/main" val="1935656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chemeClr val="accent1"/>
                </a:solidFill>
                <a:effectLst>
                  <a:outerShdw blurRad="38100" dist="38100" dir="2700000" algn="tl">
                    <a:srgbClr val="000000">
                      <a:alpha val="43137"/>
                    </a:srgbClr>
                  </a:outerShdw>
                </a:effectLst>
              </a:rPr>
              <a:t>The Agreement</a:t>
            </a:r>
          </a:p>
        </p:txBody>
      </p:sp>
      <p:pic>
        <p:nvPicPr>
          <p:cNvPr id="13" name="Espace réservé du contenu 12"/>
          <p:cNvPicPr>
            <a:picLocks noGrp="1" noChangeAspect="1"/>
          </p:cNvPicPr>
          <p:nvPr>
            <p:ph idx="1"/>
          </p:nvPr>
        </p:nvPicPr>
        <p:blipFill>
          <a:blip r:embed="rId2"/>
          <a:stretch>
            <a:fillRect/>
          </a:stretch>
        </p:blipFill>
        <p:spPr>
          <a:xfrm>
            <a:off x="4760913" y="1925558"/>
            <a:ext cx="4513262" cy="2705258"/>
          </a:xfrm>
          <a:prstGeom prst="rect">
            <a:avLst/>
          </a:prstGeom>
        </p:spPr>
      </p:pic>
      <p:sp>
        <p:nvSpPr>
          <p:cNvPr id="4" name="Espace réservé du texte 3"/>
          <p:cNvSpPr>
            <a:spLocks noGrp="1"/>
          </p:cNvSpPr>
          <p:nvPr>
            <p:ph type="body" sz="half" idx="2"/>
          </p:nvPr>
        </p:nvSpPr>
        <p:spPr/>
        <p:txBody>
          <a:bodyPr>
            <a:normAutofit fontScale="77500" lnSpcReduction="20000"/>
          </a:bodyPr>
          <a:lstStyle/>
          <a:p>
            <a:pPr algn="just">
              <a:lnSpc>
                <a:spcPct val="150000"/>
              </a:lnSpc>
            </a:pPr>
            <a:r>
              <a:rPr lang="en-GB" dirty="0"/>
              <a:t>Aiming to establish civilised and political governance in Northern Ireland, the Good Friday Agreement was signed once all parties, including the Republic of Ireland and Westminster, negotiated terms of peace in the region. Both Ireland and Northern Ireland ratified the agreement on May 22, 1998, by a referendum of a popular vote.</a:t>
            </a:r>
            <a:endParaRPr lang="fr-FR" dirty="0"/>
          </a:p>
          <a:p>
            <a:pPr algn="just">
              <a:lnSpc>
                <a:spcPct val="150000"/>
              </a:lnSpc>
            </a:pPr>
            <a:r>
              <a:rPr lang="en-GB" dirty="0"/>
              <a:t>A massive 94% of voters in Ireland and 71% in Northern Ireland ratified the treaty into action, creating the devolved government in Stormont, the same parliament which exists today.</a:t>
            </a:r>
            <a:endParaRPr lang="fr-FR" dirty="0"/>
          </a:p>
          <a:p>
            <a:endParaRPr lang="fr-FR" dirty="0"/>
          </a:p>
        </p:txBody>
      </p:sp>
    </p:spTree>
    <p:extLst>
      <p:ext uri="{BB962C8B-B14F-4D97-AF65-F5344CB8AC3E}">
        <p14:creationId xmlns:p14="http://schemas.microsoft.com/office/powerpoint/2010/main" val="2348494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2965" y="2519083"/>
            <a:ext cx="8408894" cy="646331"/>
          </a:xfrm>
          <a:prstGeom prst="rect">
            <a:avLst/>
          </a:prstGeom>
        </p:spPr>
        <p:txBody>
          <a:bodyPr wrap="square">
            <a:spAutoFit/>
          </a:bodyPr>
          <a:lstStyle/>
          <a:p>
            <a:r>
              <a:rPr lang="fr-FR" dirty="0">
                <a:hlinkClick r:id="rId2"/>
              </a:rPr>
              <a:t>https://www.theguardian.com/commentisfree/2019/apr/14/good-friday-agreement-ireland-brexit-tony-blair-bertie-ahern</a:t>
            </a:r>
            <a:endParaRPr lang="fr-FR" dirty="0"/>
          </a:p>
        </p:txBody>
      </p:sp>
    </p:spTree>
    <p:extLst>
      <p:ext uri="{BB962C8B-B14F-4D97-AF65-F5344CB8AC3E}">
        <p14:creationId xmlns:p14="http://schemas.microsoft.com/office/powerpoint/2010/main" val="3050166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999272" y="744439"/>
            <a:ext cx="6647290" cy="5136365"/>
          </a:xfrm>
          <a:prstGeom prst="rect">
            <a:avLst/>
          </a:prstGeom>
        </p:spPr>
      </p:pic>
    </p:spTree>
    <p:extLst>
      <p:ext uri="{BB962C8B-B14F-4D97-AF65-F5344CB8AC3E}">
        <p14:creationId xmlns:p14="http://schemas.microsoft.com/office/powerpoint/2010/main" val="3178124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2235" y="672353"/>
            <a:ext cx="7171765" cy="5078313"/>
          </a:xfrm>
          <a:prstGeom prst="rect">
            <a:avLst/>
          </a:prstGeom>
        </p:spPr>
        <p:txBody>
          <a:bodyPr wrap="square">
            <a:spAutoFit/>
          </a:bodyPr>
          <a:lstStyle/>
          <a:p>
            <a:pPr algn="just"/>
            <a:r>
              <a:rPr lang="en-US" dirty="0"/>
              <a:t> </a:t>
            </a:r>
            <a:r>
              <a:rPr lang="en-US" b="1" dirty="0">
                <a:solidFill>
                  <a:schemeClr val="accent1"/>
                </a:solidFill>
              </a:rPr>
              <a:t>Decommissioning</a:t>
            </a:r>
            <a:r>
              <a:rPr lang="en-US" dirty="0"/>
              <a:t> in Northern Ireland was a process in the Belfast Agreement as part of the Northern Ireland peace process. </a:t>
            </a:r>
          </a:p>
          <a:p>
            <a:pPr algn="just"/>
            <a:r>
              <a:rPr lang="en-US" dirty="0"/>
              <a:t>Under the Belfast Agreement, all paramilitary groups fighting in the Troubles would decommission. </a:t>
            </a:r>
          </a:p>
          <a:p>
            <a:pPr algn="just"/>
            <a:r>
              <a:rPr lang="en-US" dirty="0"/>
              <a:t>Decommissioning was a defining issue in the effort to negotiate peace in Northern Ireland.</a:t>
            </a:r>
          </a:p>
          <a:p>
            <a:pPr algn="just"/>
            <a:endParaRPr lang="en-US" dirty="0"/>
          </a:p>
          <a:p>
            <a:pPr algn="just"/>
            <a:r>
              <a:rPr lang="en-US" sz="2000" b="1" dirty="0">
                <a:solidFill>
                  <a:schemeClr val="accent1"/>
                </a:solidFill>
              </a:rPr>
              <a:t>Timeline</a:t>
            </a:r>
            <a:endParaRPr lang="en-US" b="1" dirty="0">
              <a:solidFill>
                <a:schemeClr val="accent1"/>
              </a:solidFill>
            </a:endParaRPr>
          </a:p>
          <a:p>
            <a:pPr algn="just"/>
            <a:endParaRPr lang="en-US" dirty="0"/>
          </a:p>
          <a:p>
            <a:pPr algn="just"/>
            <a:r>
              <a:rPr lang="en-US" b="1" dirty="0"/>
              <a:t>    10 April 1998 </a:t>
            </a:r>
            <a:r>
              <a:rPr lang="en-US" dirty="0"/>
              <a:t>(Good Friday): Belfast Agreement is signed, which agrees to have all paramilitary groups in Northern Ireland decommission by May 2000.</a:t>
            </a:r>
          </a:p>
          <a:p>
            <a:pPr algn="just"/>
            <a:r>
              <a:rPr lang="en-US" b="1" dirty="0"/>
              <a:t>    May 2000</a:t>
            </a:r>
            <a:r>
              <a:rPr lang="en-US" dirty="0"/>
              <a:t>: Deadline to disarm passes. Independent International Commission on Decommissioning agrees on a new deadline, 30 June 2001.</a:t>
            </a:r>
          </a:p>
          <a:p>
            <a:pPr algn="just"/>
            <a:r>
              <a:rPr lang="en-US" b="1" dirty="0"/>
              <a:t>    30 June 2001</a:t>
            </a:r>
            <a:r>
              <a:rPr lang="en-US" dirty="0"/>
              <a:t>: Deadline to disarm passes.</a:t>
            </a:r>
          </a:p>
          <a:p>
            <a:pPr algn="just"/>
            <a:r>
              <a:rPr lang="en-US" b="1" dirty="0"/>
              <a:t>    July 2001: </a:t>
            </a:r>
            <a:r>
              <a:rPr lang="en-US" dirty="0"/>
              <a:t>Ulster Unionist leader David Trimble resigns as First Minister because the Provisional Irish Republican Army (IRA) refuses to disarm.</a:t>
            </a:r>
          </a:p>
          <a:p>
            <a:pPr algn="just"/>
            <a:r>
              <a:rPr lang="en-US" dirty="0"/>
              <a:t>    </a:t>
            </a:r>
            <a:r>
              <a:rPr lang="en-US" b="1" dirty="0"/>
              <a:t>7 August 2001</a:t>
            </a:r>
            <a:r>
              <a:rPr lang="en-US" dirty="0"/>
              <a:t>: The IRA agrees on a method to decommission.</a:t>
            </a:r>
          </a:p>
        </p:txBody>
      </p:sp>
    </p:spTree>
    <p:extLst>
      <p:ext uri="{BB962C8B-B14F-4D97-AF65-F5344CB8AC3E}">
        <p14:creationId xmlns:p14="http://schemas.microsoft.com/office/powerpoint/2010/main" val="1642070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2877672" y="1658302"/>
            <a:ext cx="5575766" cy="3935674"/>
          </a:xfrm>
          <a:prstGeom prst="rect">
            <a:avLst/>
          </a:prstGeom>
          <a:noFill/>
          <a:ln>
            <a:noFill/>
          </a:ln>
        </p:spPr>
      </p:pic>
    </p:spTree>
    <p:extLst>
      <p:ext uri="{BB962C8B-B14F-4D97-AF65-F5344CB8AC3E}">
        <p14:creationId xmlns:p14="http://schemas.microsoft.com/office/powerpoint/2010/main" val="422647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67017"/>
            <a:ext cx="6096000" cy="5176674"/>
          </a:xfrm>
          <a:prstGeom prst="rect">
            <a:avLst/>
          </a:prstGeom>
        </p:spPr>
        <p:txBody>
          <a:bodyPr>
            <a:spAutoFit/>
          </a:bodyPr>
          <a:lstStyle/>
          <a:p>
            <a:pPr algn="ctr">
              <a:lnSpc>
                <a:spcPct val="107000"/>
              </a:lnSpc>
              <a:spcBef>
                <a:spcPts val="750"/>
              </a:spcBef>
              <a:spcAft>
                <a:spcPts val="1500"/>
              </a:spcAft>
            </a:pPr>
            <a:r>
              <a:rPr lang="en-GB" sz="2400" b="1" dirty="0">
                <a:solidFill>
                  <a:srgbClr val="2E74B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 road to peace</a:t>
            </a:r>
            <a:endParaRPr lang="fr-FR" sz="2400" b="1" dirty="0">
              <a:solidFill>
                <a:srgbClr val="2E74B5"/>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2250"/>
              </a:spcAft>
            </a:pPr>
            <a:r>
              <a:rPr lang="en-GB" dirty="0">
                <a:latin typeface="Calibri" panose="020F0502020204030204" pitchFamily="34" charset="0"/>
                <a:ea typeface="Calibri" panose="020F0502020204030204" pitchFamily="34" charset="0"/>
                <a:cs typeface="Calibri" panose="020F0502020204030204" pitchFamily="34" charset="0"/>
              </a:rPr>
              <a:t>Northern Ireland continues to operate their parliament </a:t>
            </a:r>
            <a:r>
              <a:rPr lang="en-GB" sz="2000" b="1" dirty="0">
                <a:latin typeface="Calibri" panose="020F0502020204030204" pitchFamily="34" charset="0"/>
                <a:ea typeface="Calibri" panose="020F0502020204030204" pitchFamily="34" charset="0"/>
                <a:cs typeface="Calibri" panose="020F0502020204030204" pitchFamily="34" charset="0"/>
              </a:rPr>
              <a:t>with a power-sharing clause,</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a system also active in Lebanon, which ensures that </a:t>
            </a:r>
            <a:r>
              <a:rPr lang="en-GB" b="1" dirty="0">
                <a:latin typeface="Calibri" panose="020F0502020204030204" pitchFamily="34" charset="0"/>
                <a:ea typeface="Calibri" panose="020F0502020204030204" pitchFamily="34" charset="0"/>
                <a:cs typeface="Calibri" panose="020F0502020204030204" pitchFamily="34" charset="0"/>
              </a:rPr>
              <a:t>the First Minister and Deputy First Minister positions</a:t>
            </a:r>
            <a:r>
              <a:rPr lang="en-GB" dirty="0">
                <a:latin typeface="Calibri" panose="020F0502020204030204" pitchFamily="34" charset="0"/>
                <a:ea typeface="Calibri" panose="020F0502020204030204" pitchFamily="34" charset="0"/>
                <a:cs typeface="Calibri" panose="020F0502020204030204" pitchFamily="34" charset="0"/>
              </a:rPr>
              <a:t> be filled with </a:t>
            </a:r>
            <a:r>
              <a:rPr lang="en-GB" i="1" dirty="0">
                <a:latin typeface="Calibri" panose="020F0502020204030204" pitchFamily="34" charset="0"/>
                <a:ea typeface="Calibri" panose="020F0502020204030204" pitchFamily="34" charset="0"/>
                <a:cs typeface="Calibri" panose="020F0502020204030204" pitchFamily="34" charset="0"/>
              </a:rPr>
              <a:t>both </a:t>
            </a:r>
            <a:r>
              <a:rPr lang="en-GB" dirty="0">
                <a:latin typeface="Calibri" panose="020F0502020204030204" pitchFamily="34" charset="0"/>
                <a:ea typeface="Calibri" panose="020F0502020204030204" pitchFamily="34" charset="0"/>
                <a:cs typeface="Calibri" panose="020F0502020204030204" pitchFamily="34" charset="0"/>
              </a:rPr>
              <a:t>a Nationalist Party and Unionist Party member, to avoid any one community from monopolising the executive branch. Community division is no longer violent in Belfast; however, streets or districts, recognisable by the flag affiliations decorating each area, still divide communities.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2250"/>
              </a:spcAft>
            </a:pPr>
            <a:r>
              <a:rPr lang="en-GB" dirty="0">
                <a:latin typeface="Calibri" panose="020F0502020204030204" pitchFamily="34" charset="0"/>
                <a:ea typeface="Calibri" panose="020F0502020204030204" pitchFamily="34" charset="0"/>
                <a:cs typeface="Calibri" panose="020F0502020204030204" pitchFamily="34" charset="0"/>
              </a:rPr>
              <a:t>In a recent development, the Union Jack flag sparked a wide debate between political parties. The UK flag was present at all times on the top of Belfast City Hall but has since been removed, and only appears on significant days as required by the British government; this is also required of Scotland and Wales, as devolved regions.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155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B88512D-572A-4EFF-9341-6A5E6B0FB512}"/>
              </a:ext>
            </a:extLst>
          </p:cNvPr>
          <p:cNvSpPr txBox="1"/>
          <p:nvPr/>
        </p:nvSpPr>
        <p:spPr>
          <a:xfrm>
            <a:off x="2857500" y="1149898"/>
            <a:ext cx="6096000" cy="4638642"/>
          </a:xfrm>
          <a:prstGeom prst="rect">
            <a:avLst/>
          </a:prstGeom>
          <a:noFill/>
        </p:spPr>
        <p:txBody>
          <a:bodyPr wrap="square">
            <a:spAutoFit/>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Scottish Parliament (Scottish Gaelic: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Pàrlamaid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na</a:t>
            </a:r>
            <a:r>
              <a:rPr lang="en-GB" sz="1800" dirty="0">
                <a:effectLst/>
                <a:latin typeface="Calibri" panose="020F0502020204030204" pitchFamily="34" charset="0"/>
                <a:ea typeface="Calibri" panose="020F0502020204030204" pitchFamily="34" charset="0"/>
                <a:cs typeface="Times New Roman" panose="02020603050405020304" pitchFamily="18" charset="0"/>
              </a:rPr>
              <a:t> h-Alba; Scots: Scots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Pairlament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the devolved, unicameral legislature of Scotland. Located in the Holyrood area of the capital city, Edinburgh, it is frequently referred to by the metonym Holyrood.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Parliament is a democratically elected body comprising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129 members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known as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Members of the Scottish Parliament (MSPs)</a:t>
            </a:r>
            <a:r>
              <a:rPr lang="en-GB" sz="1800" dirty="0">
                <a:effectLst/>
                <a:latin typeface="Calibri" panose="020F0502020204030204" pitchFamily="34" charset="0"/>
                <a:ea typeface="Calibri" panose="020F0502020204030204" pitchFamily="34" charset="0"/>
                <a:cs typeface="Times New Roman" panose="02020603050405020304" pitchFamily="18" charset="0"/>
              </a:rPr>
              <a:t>, elected for five-year terms under the additional member system:</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most recent general election to the Parliament was held on 5 May 2016, with the Scottish National Party winning a plurality.</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8571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solidFill>
                  <a:schemeClr val="accent1"/>
                </a:solidFill>
                <a:effectLst>
                  <a:outerShdw blurRad="38100" dist="38100" dir="2700000" algn="tl">
                    <a:srgbClr val="000000">
                      <a:alpha val="43137"/>
                    </a:srgbClr>
                  </a:outerShdw>
                </a:effectLst>
              </a:rPr>
              <a:t>Northern Ireland Protocol and Potential flaring up of Tensions</a:t>
            </a:r>
            <a:r>
              <a:rPr lang="fr-FR" dirty="0"/>
              <a:t/>
            </a:r>
            <a:br>
              <a:rPr lang="fr-FR" dirty="0"/>
            </a:br>
            <a:endParaRPr lang="fr-FR" dirty="0"/>
          </a:p>
        </p:txBody>
      </p:sp>
      <p:sp>
        <p:nvSpPr>
          <p:cNvPr id="3" name="Espace réservé du texte 2"/>
          <p:cNvSpPr>
            <a:spLocks noGrp="1"/>
          </p:cNvSpPr>
          <p:nvPr>
            <p:ph type="body" idx="1"/>
          </p:nvPr>
        </p:nvSpPr>
        <p:spPr/>
        <p:txBody>
          <a:bodyPr/>
          <a:lstStyle/>
          <a:p>
            <a:r>
              <a:rPr lang="en-GB" b="1" u="sng" dirty="0">
                <a:hlinkClick r:id="rId2"/>
              </a:rPr>
              <a:t>https://www.bbc.com/news/explainers-53724381</a:t>
            </a:r>
            <a:endParaRPr lang="fr-FR" dirty="0"/>
          </a:p>
          <a:p>
            <a:r>
              <a:rPr lang="en-GB" b="1" dirty="0"/>
              <a:t>See videos</a:t>
            </a:r>
            <a:endParaRPr lang="fr-FR" dirty="0"/>
          </a:p>
          <a:p>
            <a:endParaRPr lang="fr-FR" dirty="0"/>
          </a:p>
        </p:txBody>
      </p:sp>
    </p:spTree>
    <p:extLst>
      <p:ext uri="{BB962C8B-B14F-4D97-AF65-F5344CB8AC3E}">
        <p14:creationId xmlns:p14="http://schemas.microsoft.com/office/powerpoint/2010/main" val="2089130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b="1" dirty="0">
                <a:solidFill>
                  <a:schemeClr val="accent1"/>
                </a:solidFill>
                <a:effectLst>
                  <a:outerShdw blurRad="38100" dist="38100" dir="2700000" algn="tl">
                    <a:srgbClr val="000000">
                      <a:alpha val="43137"/>
                    </a:srgbClr>
                  </a:outerShdw>
                </a:effectLst>
              </a:rPr>
              <a:t>Regional inequalities</a:t>
            </a:r>
            <a:r>
              <a:rPr lang="fr-FR" b="1" dirty="0">
                <a:solidFill>
                  <a:schemeClr val="accent1"/>
                </a:solidFill>
                <a:effectLst>
                  <a:outerShdw blurRad="38100" dist="38100" dir="2700000" algn="tl">
                    <a:srgbClr val="000000">
                      <a:alpha val="43137"/>
                    </a:srgbClr>
                  </a:outerShdw>
                </a:effectLst>
              </a:rPr>
              <a:t/>
            </a:r>
            <a:br>
              <a:rPr lang="fr-FR" b="1" dirty="0">
                <a:solidFill>
                  <a:schemeClr val="accent1"/>
                </a:solidFill>
                <a:effectLst>
                  <a:outerShdw blurRad="38100" dist="38100" dir="2700000" algn="tl">
                    <a:srgbClr val="000000">
                      <a:alpha val="43137"/>
                    </a:srgbClr>
                  </a:outerShdw>
                </a:effectLst>
              </a:rPr>
            </a:br>
            <a:endParaRPr lang="fr-FR" b="1" dirty="0">
              <a:solidFill>
                <a:schemeClr val="accent1"/>
              </a:solidFill>
              <a:effectLst>
                <a:outerShdw blurRad="38100" dist="38100" dir="2700000" algn="tl">
                  <a:srgbClr val="000000">
                    <a:alpha val="43137"/>
                  </a:srgbClr>
                </a:outerShdw>
              </a:effectLst>
            </a:endParaRP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17314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3157537" y="1314450"/>
            <a:ext cx="5876925" cy="4229100"/>
          </a:xfrm>
          <a:prstGeom prst="rect">
            <a:avLst/>
          </a:prstGeom>
        </p:spPr>
      </p:pic>
    </p:spTree>
    <p:extLst>
      <p:ext uri="{BB962C8B-B14F-4D97-AF65-F5344CB8AC3E}">
        <p14:creationId xmlns:p14="http://schemas.microsoft.com/office/powerpoint/2010/main" val="13250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3355022" y="1400175"/>
            <a:ext cx="5481955" cy="4057650"/>
          </a:xfrm>
          <a:prstGeom prst="rect">
            <a:avLst/>
          </a:prstGeom>
        </p:spPr>
      </p:pic>
    </p:spTree>
    <p:extLst>
      <p:ext uri="{BB962C8B-B14F-4D97-AF65-F5344CB8AC3E}">
        <p14:creationId xmlns:p14="http://schemas.microsoft.com/office/powerpoint/2010/main" val="2072934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3355022" y="1400175"/>
            <a:ext cx="5481955" cy="4057650"/>
          </a:xfrm>
          <a:prstGeom prst="rect">
            <a:avLst/>
          </a:prstGeom>
        </p:spPr>
      </p:pic>
    </p:spTree>
    <p:extLst>
      <p:ext uri="{BB962C8B-B14F-4D97-AF65-F5344CB8AC3E}">
        <p14:creationId xmlns:p14="http://schemas.microsoft.com/office/powerpoint/2010/main" val="128013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cotland map"/>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776451" y="856211"/>
            <a:ext cx="5279939" cy="5636029"/>
          </a:xfrm>
          <a:prstGeom prst="rect">
            <a:avLst/>
          </a:prstGeom>
          <a:noFill/>
          <a:ln>
            <a:noFill/>
          </a:ln>
        </p:spPr>
      </p:pic>
    </p:spTree>
    <p:extLst>
      <p:ext uri="{BB962C8B-B14F-4D97-AF65-F5344CB8AC3E}">
        <p14:creationId xmlns:p14="http://schemas.microsoft.com/office/powerpoint/2010/main" val="113016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98404" y="259685"/>
            <a:ext cx="4429125" cy="3495675"/>
          </a:xfrm>
          <a:prstGeom prst="rect">
            <a:avLst/>
          </a:prstGeom>
        </p:spPr>
      </p:pic>
      <p:pic>
        <p:nvPicPr>
          <p:cNvPr id="3" name="Image 2"/>
          <p:cNvPicPr>
            <a:picLocks noChangeAspect="1"/>
          </p:cNvPicPr>
          <p:nvPr/>
        </p:nvPicPr>
        <p:blipFill>
          <a:blip r:embed="rId3"/>
          <a:stretch>
            <a:fillRect/>
          </a:stretch>
        </p:blipFill>
        <p:spPr>
          <a:xfrm>
            <a:off x="5444490" y="2007522"/>
            <a:ext cx="4229100" cy="4429125"/>
          </a:xfrm>
          <a:prstGeom prst="rect">
            <a:avLst/>
          </a:prstGeom>
        </p:spPr>
      </p:pic>
    </p:spTree>
    <p:extLst>
      <p:ext uri="{BB962C8B-B14F-4D97-AF65-F5344CB8AC3E}">
        <p14:creationId xmlns:p14="http://schemas.microsoft.com/office/powerpoint/2010/main" val="240702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2021 Scottish </a:t>
            </a:r>
            <a:r>
              <a:rPr lang="fr-FR" dirty="0" err="1"/>
              <a:t>Parliament</a:t>
            </a:r>
            <a:r>
              <a:rPr lang="fr-FR" dirty="0"/>
              <a:t> Election</a:t>
            </a:r>
          </a:p>
        </p:txBody>
      </p:sp>
      <p:pic>
        <p:nvPicPr>
          <p:cNvPr id="5" name="Espace réservé du contenu 4" descr="majority chart"/>
          <p:cNvPicPr>
            <a:picLocks noGrp="1"/>
          </p:cNvPicPr>
          <p:nvPr>
            <p:ph sz="half" idx="1"/>
          </p:nvPr>
        </p:nvPicPr>
        <p:blipFill>
          <a:blip r:embed="rId2" cstate="hqprint">
            <a:extLst>
              <a:ext uri="{28A0092B-C50C-407E-A947-70E740481C1C}">
                <a14:useLocalDpi xmlns:a14="http://schemas.microsoft.com/office/drawing/2010/main" val="0"/>
              </a:ext>
            </a:extLst>
          </a:blip>
          <a:srcRect/>
          <a:stretch>
            <a:fillRect/>
          </a:stretch>
        </p:blipFill>
        <p:spPr bwMode="auto">
          <a:xfrm>
            <a:off x="523701" y="2160589"/>
            <a:ext cx="4345536" cy="3651016"/>
          </a:xfrm>
          <a:prstGeom prst="rect">
            <a:avLst/>
          </a:prstGeom>
          <a:noFill/>
          <a:ln>
            <a:noFill/>
          </a:ln>
        </p:spPr>
      </p:pic>
      <p:pic>
        <p:nvPicPr>
          <p:cNvPr id="3074" name="Picture 2" descr="constituency vote"/>
          <p:cNvPicPr>
            <a:picLocks noGrp="1" noChangeAspect="1" noChangeArrowheads="1"/>
          </p:cNvPicPr>
          <p:nvPr>
            <p:ph sz="half" idx="2"/>
          </p:nvPr>
        </p:nvPicPr>
        <p:blipFill>
          <a:blip r:embed="rId3" cstate="hqprint">
            <a:extLst>
              <a:ext uri="{28A0092B-C50C-407E-A947-70E740481C1C}">
                <a14:useLocalDpi xmlns:a14="http://schemas.microsoft.com/office/drawing/2010/main" val="0"/>
              </a:ext>
            </a:extLst>
          </a:blip>
          <a:srcRect/>
          <a:stretch>
            <a:fillRect/>
          </a:stretch>
        </p:blipFill>
        <p:spPr bwMode="auto">
          <a:xfrm>
            <a:off x="5413721" y="2471819"/>
            <a:ext cx="5417762" cy="3047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0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9786FE0-5B5F-478C-9A20-D9BAA7366FCE}"/>
              </a:ext>
            </a:extLst>
          </p:cNvPr>
          <p:cNvSpPr txBox="1"/>
          <p:nvPr/>
        </p:nvSpPr>
        <p:spPr>
          <a:xfrm>
            <a:off x="3048000" y="710724"/>
            <a:ext cx="6096000" cy="5436553"/>
          </a:xfrm>
          <a:prstGeom prst="rect">
            <a:avLst/>
          </a:prstGeom>
          <a:noFill/>
        </p:spPr>
        <p:txBody>
          <a:bodyPr wrap="square">
            <a:spAutoFit/>
          </a:bodyPr>
          <a:lstStyle/>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original Parliament of Scotland</a:t>
            </a:r>
            <a:r>
              <a:rPr lang="en-GB" sz="1800" dirty="0">
                <a:effectLst/>
                <a:latin typeface="Calibri" panose="020F0502020204030204" pitchFamily="34" charset="0"/>
                <a:ea typeface="Calibri" panose="020F0502020204030204" pitchFamily="34" charset="0"/>
                <a:cs typeface="Times New Roman" panose="02020603050405020304" pitchFamily="18" charset="0"/>
              </a:rPr>
              <a:t> was the national legislature of the independent Kingdom of Scotland, and existed from the early 13th century until the Kingdom of Scotland merged with the Kingdom of England under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Acts of Union 1707</a:t>
            </a:r>
            <a:r>
              <a:rPr lang="en-GB" sz="1800" dirty="0">
                <a:effectLst/>
                <a:latin typeface="Calibri" panose="020F0502020204030204" pitchFamily="34" charset="0"/>
                <a:ea typeface="Calibri" panose="020F0502020204030204" pitchFamily="34" charset="0"/>
                <a:cs typeface="Times New Roman" panose="02020603050405020304" pitchFamily="18" charset="0"/>
              </a:rPr>
              <a:t> to form the Kingdom of Great Britain.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As a consequence, both the Parliament of Scotland and the Parliament of England ceased to exist, and the Parliament of Great Britain, which sat at Westminster in London was formed.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Following a referendum in 1997, in which the Scottish electorate voted for devolution, the powers of the devolved legislature were specified by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Scotland Act 1998.</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Elections were held in 1999 – 2003 – 2007 – 2011 – 2016 – 2021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SNP has held a majority since 2011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4243308"/>
      </p:ext>
    </p:extLst>
  </p:cSld>
  <p:clrMapOvr>
    <a:masterClrMapping/>
  </p:clrMapOvr>
</p:sld>
</file>

<file path=ppt/theme/theme1.xml><?xml version="1.0" encoding="utf-8"?>
<a:theme xmlns:a="http://schemas.openxmlformats.org/drawingml/2006/main" name="Facet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317</TotalTime>
  <Words>1892</Words>
  <Application>Microsoft Office PowerPoint</Application>
  <PresentationFormat>Grand écran</PresentationFormat>
  <Paragraphs>136</Paragraphs>
  <Slides>54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54</vt:i4>
      </vt:variant>
    </vt:vector>
  </HeadingPairs>
  <TitlesOfParts>
    <vt:vector size="63" baseType="lpstr">
      <vt:lpstr>Aharoni</vt:lpstr>
      <vt:lpstr>Arial</vt:lpstr>
      <vt:lpstr>Arial Black</vt:lpstr>
      <vt:lpstr>Calibri</vt:lpstr>
      <vt:lpstr>Calibri Light</vt:lpstr>
      <vt:lpstr>Times New Roman</vt:lpstr>
      <vt:lpstr>Trebuchet MS</vt:lpstr>
      <vt:lpstr>Wingdings 3</vt:lpstr>
      <vt:lpstr>Facette</vt:lpstr>
      <vt:lpstr>Devolution &amp; Regional Inequalities</vt:lpstr>
      <vt:lpstr>Présentation PowerPoint</vt:lpstr>
      <vt:lpstr>Holyrood in Edinburgh</vt:lpstr>
      <vt:lpstr>Présentation PowerPoint</vt:lpstr>
      <vt:lpstr>Présentation PowerPoint</vt:lpstr>
      <vt:lpstr>Présentation PowerPoint</vt:lpstr>
      <vt:lpstr>Présentation PowerPoint</vt:lpstr>
      <vt:lpstr>2021 Scottish Parliament Election</vt:lpstr>
      <vt:lpstr>Présentation PowerPoint</vt:lpstr>
      <vt:lpstr>Présentation PowerPoint</vt:lpstr>
      <vt:lpstr>Présentation PowerPoint</vt:lpstr>
      <vt:lpstr>Présentation PowerPoint</vt:lpstr>
      <vt:lpstr> While we’re at it, let’s make sure you distinguish the different types of elections in the UK </vt:lpstr>
      <vt:lpstr>Présentation PowerPoint</vt:lpstr>
      <vt:lpstr>Timeline Devolution  Scotland Wales</vt:lpstr>
      <vt:lpstr>Présentation PowerPoint</vt:lpstr>
      <vt:lpstr>Présentation PowerPoint</vt:lpstr>
      <vt:lpstr>Senedd Cymru – Welsh Parliament </vt:lpstr>
      <vt:lpstr>Présentation PowerPoint</vt:lpstr>
      <vt:lpstr>Présentation PowerPoint</vt:lpstr>
      <vt:lpstr>Présentation PowerPoint</vt:lpstr>
      <vt:lpstr>Présentation PowerPoint</vt:lpstr>
      <vt:lpstr> What are the devolved powers?  </vt:lpstr>
      <vt:lpstr>Présentation PowerPoint</vt:lpstr>
      <vt:lpstr>Northern Ireland – Stormont </vt:lpstr>
      <vt:lpstr>Présentation PowerPoint</vt:lpstr>
      <vt:lpstr>2022 Northern Ireland Election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Partition of Ireland</vt:lpstr>
      <vt:lpstr>Présentation PowerPoint</vt:lpstr>
      <vt:lpstr>Présentation PowerPoint</vt:lpstr>
      <vt:lpstr>Présentation PowerPoint</vt:lpstr>
      <vt:lpstr>The Belfast Agreement/Good Friday Agreement 1998 </vt:lpstr>
      <vt:lpstr>Présentation PowerPoint</vt:lpstr>
      <vt:lpstr>Présentation PowerPoint</vt:lpstr>
      <vt:lpstr>Présentation PowerPoint</vt:lpstr>
      <vt:lpstr>The Agreement</vt:lpstr>
      <vt:lpstr>Présentation PowerPoint</vt:lpstr>
      <vt:lpstr>Présentation PowerPoint</vt:lpstr>
      <vt:lpstr>Présentation PowerPoint</vt:lpstr>
      <vt:lpstr>Présentation PowerPoint</vt:lpstr>
      <vt:lpstr>Présentation PowerPoint</vt:lpstr>
      <vt:lpstr>Northern Ireland Protocol and Potential flaring up of Tensions </vt:lpstr>
      <vt:lpstr>Regional inequalities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Devolution &amp; Regional Inequalities</dc:title>
  <dc:creator>KT2018</dc:creator>
  <cp:lastModifiedBy>KATY TESTEMALE</cp:lastModifiedBy>
  <cp:revision>25</cp:revision>
  <dcterms:created xsi:type="dcterms:W3CDTF">2021-03-16T06:52:25Z</dcterms:created>
  <dcterms:modified xsi:type="dcterms:W3CDTF">2023-10-06T11:14:04Z</dcterms:modified>
</cp:coreProperties>
</file>