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9" r:id="rId1"/>
  </p:sldMasterIdLst>
  <p:sldIdLst>
    <p:sldId id="256" r:id="rId2"/>
    <p:sldId id="288" r:id="rId3"/>
    <p:sldId id="289" r:id="rId4"/>
    <p:sldId id="290" r:id="rId5"/>
    <p:sldId id="292" r:id="rId6"/>
    <p:sldId id="291" r:id="rId7"/>
    <p:sldId id="269" r:id="rId8"/>
    <p:sldId id="257" r:id="rId9"/>
    <p:sldId id="261" r:id="rId10"/>
    <p:sldId id="264" r:id="rId11"/>
    <p:sldId id="262" r:id="rId12"/>
    <p:sldId id="267" r:id="rId13"/>
    <p:sldId id="265" r:id="rId14"/>
    <p:sldId id="268" r:id="rId15"/>
    <p:sldId id="263" r:id="rId16"/>
    <p:sldId id="266" r:id="rId17"/>
    <p:sldId id="258" r:id="rId18"/>
    <p:sldId id="270" r:id="rId19"/>
    <p:sldId id="271" r:id="rId20"/>
    <p:sldId id="273" r:id="rId21"/>
    <p:sldId id="274" r:id="rId22"/>
    <p:sldId id="279" r:id="rId23"/>
    <p:sldId id="277" r:id="rId24"/>
    <p:sldId id="280" r:id="rId25"/>
    <p:sldId id="281" r:id="rId26"/>
    <p:sldId id="275" r:id="rId27"/>
    <p:sldId id="276" r:id="rId28"/>
    <p:sldId id="282" r:id="rId29"/>
    <p:sldId id="285" r:id="rId30"/>
    <p:sldId id="286" r:id="rId31"/>
    <p:sldId id="303" r:id="rId32"/>
    <p:sldId id="304" r:id="rId33"/>
    <p:sldId id="284" r:id="rId34"/>
    <p:sldId id="293" r:id="rId35"/>
    <p:sldId id="283" r:id="rId36"/>
    <p:sldId id="287" r:id="rId37"/>
    <p:sldId id="294" r:id="rId38"/>
    <p:sldId id="295" r:id="rId39"/>
    <p:sldId id="296" r:id="rId40"/>
    <p:sldId id="297" r:id="rId41"/>
    <p:sldId id="298" r:id="rId42"/>
    <p:sldId id="299" r:id="rId43"/>
    <p:sldId id="300" r:id="rId44"/>
    <p:sldId id="301" r:id="rId45"/>
    <p:sldId id="302"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6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923F103-BC34-4FE4-A40E-EDDEECFDA5D0}" type="datetimeFigureOut">
              <a:rPr lang="en-US" smtClean="0"/>
              <a:pPr/>
              <a:t>10/3/2025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
              </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420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10/3/2025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0839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DA879A6-0FD0-4734-A311-86BFCA472E6E}" type="datetimeFigureOut">
              <a:rPr lang="en-US" smtClean="0"/>
              <a:t>10/3/2025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t>
              </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1797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8798" y="1063417"/>
            <a:ext cx="8831816" cy="1372986"/>
          </a:xfrm>
        </p:spPr>
        <p:txBody>
          <a:bodyPr/>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AFF16868-8199-4C2C-A5B1-63AEE139F88E}" type="datetimeFigureOut">
              <a:rPr lang="en-US" dirty="0"/>
              <a:t>10/3/2025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34665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10/3/2025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994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34E6425-0181-43F2-84FC-787E803FD2F8}" type="datetimeFigureOut">
              <a:rPr lang="en-US" smtClean="0"/>
              <a:t>10/3/2025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
              </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609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10/3/2025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06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10/3/2025</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762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10/3/2025</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332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10/3/2025</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973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a:t>Modifiez le style du titre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6E86A4C-8E40-4F87-A4F0-01A0687C5742}" type="datetimeFigureOut">
              <a:rPr lang="en-US" smtClean="0"/>
              <a:t>10/3/2025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
              </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721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smtClean="0"/>
              <a:t>10/3/2025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2821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BE451C3-0FF4-47C4-B829-773ADF60F88C}" type="datetimeFigureOut">
              <a:rPr lang="en-US" smtClean="0"/>
              <a:t>10/3/2025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
              </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6113349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theguardian.com/profile/jonathanfreedlan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guardian.com/profile/matthew-dancona" TargetMode="External"/><Relationship Id="rId2" Type="http://schemas.openxmlformats.org/officeDocument/2006/relationships/hyperlink" Target="https://www.theguardian.com/news/series/the-long-read"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www.theguardian.com/world/europe-new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gov.uk/government/publications/why-the-government-believes-that-voting-to-remain-in-the-european-union-is-the-best-decision-for-the-uk/why-the-government-believes-that-voting-to-remain-in-the-european-union-is-the-best-decision-for-the-uk"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ytimes.com/interactive/2016/06/24/world/europe/how-britain-voted-brexit-referendum.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7DA2B-5FDF-47F1-9CBC-9A4907DD19B4}"/>
              </a:ext>
            </a:extLst>
          </p:cNvPr>
          <p:cNvSpPr>
            <a:spLocks noGrp="1"/>
          </p:cNvSpPr>
          <p:nvPr>
            <p:ph type="ctrTitle"/>
          </p:nvPr>
        </p:nvSpPr>
        <p:spPr/>
        <p:txBody>
          <a:bodyPr>
            <a:normAutofit/>
          </a:bodyPr>
          <a:lstStyle/>
          <a:p>
            <a:r>
              <a:rPr lang="fr-FR" sz="6000" dirty="0"/>
              <a:t>BREXIT </a:t>
            </a:r>
          </a:p>
        </p:txBody>
      </p:sp>
      <p:sp>
        <p:nvSpPr>
          <p:cNvPr id="3" name="Sous-titre 2">
            <a:extLst>
              <a:ext uri="{FF2B5EF4-FFF2-40B4-BE49-F238E27FC236}">
                <a16:creationId xmlns:a16="http://schemas.microsoft.com/office/drawing/2014/main" id="{2E024FEE-E72C-458A-AD68-65589E9C721E}"/>
              </a:ext>
            </a:extLst>
          </p:cNvPr>
          <p:cNvSpPr>
            <a:spLocks noGrp="1"/>
          </p:cNvSpPr>
          <p:nvPr>
            <p:ph type="subTitle" idx="1"/>
          </p:nvPr>
        </p:nvSpPr>
        <p:spPr/>
        <p:txBody>
          <a:bodyPr>
            <a:normAutofit/>
          </a:bodyPr>
          <a:lstStyle/>
          <a:p>
            <a:r>
              <a:rPr lang="fr-FR" sz="2800" b="1" dirty="0"/>
              <a:t>June 23 2016</a:t>
            </a:r>
          </a:p>
        </p:txBody>
      </p:sp>
    </p:spTree>
    <p:extLst>
      <p:ext uri="{BB962C8B-B14F-4D97-AF65-F5344CB8AC3E}">
        <p14:creationId xmlns:p14="http://schemas.microsoft.com/office/powerpoint/2010/main" val="4179596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E2DEF-F118-4C46-8E7B-822F7F90D1D5}"/>
              </a:ext>
            </a:extLst>
          </p:cNvPr>
          <p:cNvSpPr>
            <a:spLocks noGrp="1"/>
          </p:cNvSpPr>
          <p:nvPr>
            <p:ph type="title"/>
          </p:nvPr>
        </p:nvSpPr>
        <p:spPr/>
        <p:txBody>
          <a:bodyPr/>
          <a:lstStyle/>
          <a:p>
            <a:r>
              <a:rPr lang="fr-FR" dirty="0"/>
              <a:t>The </a:t>
            </a:r>
            <a:r>
              <a:rPr lang="fr-FR" dirty="0" err="1"/>
              <a:t>Brexiteers</a:t>
            </a:r>
            <a:endParaRPr lang="fr-FR" dirty="0"/>
          </a:p>
        </p:txBody>
      </p:sp>
      <p:pic>
        <p:nvPicPr>
          <p:cNvPr id="3076" name="Picture 4" descr="https://www.telerama.fr/sites/tr_master/files/styles/l-_970x630/public/assets/images/medias_portfolio/502/grand6156.jpg?itok=Y02u9_DV">
            <a:extLst>
              <a:ext uri="{FF2B5EF4-FFF2-40B4-BE49-F238E27FC236}">
                <a16:creationId xmlns:a16="http://schemas.microsoft.com/office/drawing/2014/main" id="{E23D2788-1BC2-40D4-B3D7-3642A59FE8F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82700" y="2227262"/>
            <a:ext cx="3765153" cy="45181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telerama.fr/sites/tr_master/files/styles/l-_970x630/public/assets/images/medias_portfolio/502/grand6158.jpg?itok=OL6Kt4AR">
            <a:extLst>
              <a:ext uri="{FF2B5EF4-FFF2-40B4-BE49-F238E27FC236}">
                <a16:creationId xmlns:a16="http://schemas.microsoft.com/office/drawing/2014/main" id="{9EFD7347-88E8-4AF7-A412-9930F3D0651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883400" y="2227263"/>
            <a:ext cx="3446568" cy="437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110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8A982-82BD-4D3A-8088-8F6493D7CB05}"/>
              </a:ext>
            </a:extLst>
          </p:cNvPr>
          <p:cNvSpPr>
            <a:spLocks noGrp="1"/>
          </p:cNvSpPr>
          <p:nvPr>
            <p:ph type="title"/>
          </p:nvPr>
        </p:nvSpPr>
        <p:spPr/>
        <p:txBody>
          <a:bodyPr/>
          <a:lstStyle/>
          <a:p>
            <a:r>
              <a:rPr lang="fr-FR" dirty="0"/>
              <a:t>The </a:t>
            </a:r>
            <a:r>
              <a:rPr lang="fr-FR" dirty="0" err="1"/>
              <a:t>Leave</a:t>
            </a:r>
            <a:r>
              <a:rPr lang="fr-FR" dirty="0"/>
              <a:t> camp – </a:t>
            </a:r>
            <a:r>
              <a:rPr lang="fr-FR" dirty="0" err="1"/>
              <a:t>Brexiteers</a:t>
            </a:r>
            <a:r>
              <a:rPr lang="fr-FR" dirty="0"/>
              <a:t> / </a:t>
            </a:r>
            <a:r>
              <a:rPr lang="fr-FR" dirty="0" err="1"/>
              <a:t>ters</a:t>
            </a:r>
            <a:endParaRPr lang="fr-FR" dirty="0"/>
          </a:p>
        </p:txBody>
      </p:sp>
      <p:pic>
        <p:nvPicPr>
          <p:cNvPr id="5" name="Espace réservé du contenu 4" descr="https://www.telerama.fr/sites/tr_master/files/styles/l-_970x630/public/assets/images/medias_portfolio/502/grand6150.jpg?itok=KcD8Nzfw">
            <a:extLst>
              <a:ext uri="{FF2B5EF4-FFF2-40B4-BE49-F238E27FC236}">
                <a16:creationId xmlns:a16="http://schemas.microsoft.com/office/drawing/2014/main" id="{AA47AE2D-8E75-4D47-AA45-9874BB1F98FB}"/>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30300" y="2227263"/>
            <a:ext cx="3592618" cy="4414837"/>
          </a:xfrm>
          <a:prstGeom prst="rect">
            <a:avLst/>
          </a:prstGeom>
          <a:noFill/>
          <a:ln>
            <a:noFill/>
          </a:ln>
        </p:spPr>
      </p:pic>
      <p:pic>
        <p:nvPicPr>
          <p:cNvPr id="2050" name="Picture 2" descr="https://www.telerama.fr/sites/tr_master/files/styles/l-_970x630/public/assets/images/medias_portfolio/502/grand6155.jpg?itok=ICDhdRWL">
            <a:extLst>
              <a:ext uri="{FF2B5EF4-FFF2-40B4-BE49-F238E27FC236}">
                <a16:creationId xmlns:a16="http://schemas.microsoft.com/office/drawing/2014/main" id="{436E4BC5-CB9D-4F63-A30C-CD5F3E2E989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454662" y="2227263"/>
            <a:ext cx="3682537" cy="463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92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elegraph Saturday 25th June 2016">
            <a:extLst>
              <a:ext uri="{FF2B5EF4-FFF2-40B4-BE49-F238E27FC236}">
                <a16:creationId xmlns:a16="http://schemas.microsoft.com/office/drawing/2014/main" id="{B5F72EDB-4103-4330-8C72-4EA70EACC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 y="1114425"/>
            <a:ext cx="3599110" cy="58305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ew York Post 25/06/2016">
            <a:extLst>
              <a:ext uri="{FF2B5EF4-FFF2-40B4-BE49-F238E27FC236}">
                <a16:creationId xmlns:a16="http://schemas.microsoft.com/office/drawing/2014/main" id="{3A4496B5-AC76-4F95-BA3C-29B1D1810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8" y="1095294"/>
            <a:ext cx="4759321" cy="537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31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3379AD-E1C0-4AEF-BAA1-9A6AEB5FAFF1}"/>
              </a:ext>
            </a:extLst>
          </p:cNvPr>
          <p:cNvSpPr>
            <a:spLocks noGrp="1"/>
          </p:cNvSpPr>
          <p:nvPr>
            <p:ph type="title"/>
          </p:nvPr>
        </p:nvSpPr>
        <p:spPr/>
        <p:txBody>
          <a:bodyPr/>
          <a:lstStyle/>
          <a:p>
            <a:r>
              <a:rPr lang="fr-FR" dirty="0"/>
              <a:t>The </a:t>
            </a:r>
            <a:r>
              <a:rPr lang="fr-FR" dirty="0" err="1"/>
              <a:t>Remain</a:t>
            </a:r>
            <a:r>
              <a:rPr lang="fr-FR" dirty="0"/>
              <a:t> Camp – The </a:t>
            </a:r>
            <a:r>
              <a:rPr lang="fr-FR" dirty="0" err="1"/>
              <a:t>Remainers</a:t>
            </a:r>
            <a:endParaRPr lang="fr-FR" dirty="0"/>
          </a:p>
        </p:txBody>
      </p:sp>
      <p:pic>
        <p:nvPicPr>
          <p:cNvPr id="5122" name="Picture 2" descr="guardian newspaper front page 25 June 2016 European Referendum David Cameron resignation">
            <a:extLst>
              <a:ext uri="{FF2B5EF4-FFF2-40B4-BE49-F238E27FC236}">
                <a16:creationId xmlns:a16="http://schemas.microsoft.com/office/drawing/2014/main" id="{BE6D4D65-5980-4B1E-8076-EF9ED7D7B47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073083" y="2227263"/>
            <a:ext cx="3197417" cy="47641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ndependent Saturday 25th June 2016">
            <a:extLst>
              <a:ext uri="{FF2B5EF4-FFF2-40B4-BE49-F238E27FC236}">
                <a16:creationId xmlns:a16="http://schemas.microsoft.com/office/drawing/2014/main" id="{88D1A529-6D65-4007-8580-9BF74056661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470774" y="2282031"/>
            <a:ext cx="3895725" cy="480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76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over of The New Yorker magazine issue 04/07/2016">
            <a:extLst>
              <a:ext uri="{FF2B5EF4-FFF2-40B4-BE49-F238E27FC236}">
                <a16:creationId xmlns:a16="http://schemas.microsoft.com/office/drawing/2014/main" id="{0D94DB0F-6C3A-4233-B53A-954BB50D4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643" y="1080614"/>
            <a:ext cx="3447025" cy="472242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he front page of the French newspaper Liberation reacts to the EU referendum result">
            <a:extLst>
              <a:ext uri="{FF2B5EF4-FFF2-40B4-BE49-F238E27FC236}">
                <a16:creationId xmlns:a16="http://schemas.microsoft.com/office/drawing/2014/main" id="{5EF18DF1-48DA-4A01-B7C8-3D577EF5E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29831"/>
            <a:ext cx="4422630" cy="564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573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109ACE-4BBC-4B72-A6D9-B1DACC2D5D05}"/>
              </a:ext>
            </a:extLst>
          </p:cNvPr>
          <p:cNvSpPr>
            <a:spLocks noGrp="1"/>
          </p:cNvSpPr>
          <p:nvPr>
            <p:ph type="title"/>
          </p:nvPr>
        </p:nvSpPr>
        <p:spPr/>
        <p:txBody>
          <a:bodyPr/>
          <a:lstStyle/>
          <a:p>
            <a:r>
              <a:rPr lang="fr-FR" dirty="0"/>
              <a:t>In Scotland</a:t>
            </a:r>
          </a:p>
        </p:txBody>
      </p:sp>
      <p:pic>
        <p:nvPicPr>
          <p:cNvPr id="4098" name="Picture 2" descr="https://www.telerama.fr/sites/tr_master/files/styles/l-_970x630/public/assets/images/medias_portfolio/502/grand6152.jpg?itok=q9bBdEp-">
            <a:extLst>
              <a:ext uri="{FF2B5EF4-FFF2-40B4-BE49-F238E27FC236}">
                <a16:creationId xmlns:a16="http://schemas.microsoft.com/office/drawing/2014/main" id="{165F4654-F497-41B1-B71A-8B0ADF66BCA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05685" y="2227263"/>
            <a:ext cx="3491277" cy="451643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aily Record - 25/06/2016">
            <a:extLst>
              <a:ext uri="{FF2B5EF4-FFF2-40B4-BE49-F238E27FC236}">
                <a16:creationId xmlns:a16="http://schemas.microsoft.com/office/drawing/2014/main" id="{437ED08C-8E46-4C22-8EF2-507C475EF38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578600" y="2229644"/>
            <a:ext cx="3749675" cy="476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270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Herald newspaper front page 25 June 2016 European Referendum David Cameron resignation">
            <a:extLst>
              <a:ext uri="{FF2B5EF4-FFF2-40B4-BE49-F238E27FC236}">
                <a16:creationId xmlns:a16="http://schemas.microsoft.com/office/drawing/2014/main" id="{E08C563C-9DA1-4C84-A468-56AE8FFD5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211" y="1133474"/>
            <a:ext cx="3875539" cy="622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61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57B47F-D639-48A0-AAFE-FD4F13573B27}"/>
              </a:ext>
            </a:extLst>
          </p:cNvPr>
          <p:cNvSpPr>
            <a:spLocks noGrp="1"/>
          </p:cNvSpPr>
          <p:nvPr>
            <p:ph type="title"/>
          </p:nvPr>
        </p:nvSpPr>
        <p:spPr/>
        <p:txBody>
          <a:bodyPr/>
          <a:lstStyle/>
          <a:p>
            <a:r>
              <a:rPr lang="fr-FR" dirty="0"/>
              <a:t>A few Headlines</a:t>
            </a:r>
          </a:p>
        </p:txBody>
      </p:sp>
      <p:sp>
        <p:nvSpPr>
          <p:cNvPr id="3" name="Espace réservé du contenu 2">
            <a:extLst>
              <a:ext uri="{FF2B5EF4-FFF2-40B4-BE49-F238E27FC236}">
                <a16:creationId xmlns:a16="http://schemas.microsoft.com/office/drawing/2014/main" id="{33F4E3A8-65C1-4825-9A97-008F08DC5F74}"/>
              </a:ext>
            </a:extLst>
          </p:cNvPr>
          <p:cNvSpPr>
            <a:spLocks noGrp="1"/>
          </p:cNvSpPr>
          <p:nvPr>
            <p:ph idx="1"/>
          </p:nvPr>
        </p:nvSpPr>
        <p:spPr>
          <a:xfrm>
            <a:off x="581192" y="2323749"/>
            <a:ext cx="10123160" cy="4534251"/>
          </a:xfrm>
        </p:spPr>
        <p:txBody>
          <a:bodyPr>
            <a:normAutofit fontScale="25000" lnSpcReduction="20000"/>
          </a:bodyPr>
          <a:lstStyle/>
          <a:p>
            <a:pPr algn="ctr"/>
            <a:r>
              <a:rPr lang="en-US" sz="8000" b="1" dirty="0"/>
              <a:t>‘Brexit’ Upsets Londoners Who Find Harmony in a Cultural Cacophony</a:t>
            </a:r>
            <a:endParaRPr lang="fr-FR" sz="8000" dirty="0"/>
          </a:p>
          <a:p>
            <a:r>
              <a:rPr lang="en-US" sz="8000" b="1" dirty="0"/>
              <a:t>British Politics Gives a Sense of Government by Old School Chums</a:t>
            </a:r>
          </a:p>
          <a:p>
            <a:endParaRPr lang="fr-FR" sz="8000" dirty="0"/>
          </a:p>
          <a:p>
            <a:r>
              <a:rPr lang="en-GB" sz="8000" b="1" dirty="0"/>
              <a:t>The Brexit vote reveals a country split down the middle</a:t>
            </a:r>
          </a:p>
          <a:p>
            <a:endParaRPr lang="fr-FR" sz="8000" b="1" dirty="0"/>
          </a:p>
          <a:p>
            <a:pPr algn="ctr"/>
            <a:r>
              <a:rPr lang="en-GB" sz="8000" b="1" i="1" dirty="0"/>
              <a:t>The results paint a picture of an angry country divided by class, age and region</a:t>
            </a:r>
          </a:p>
          <a:p>
            <a:pPr algn="ctr"/>
            <a:endParaRPr lang="fr-FR" sz="8000" b="1" dirty="0"/>
          </a:p>
          <a:p>
            <a:r>
              <a:rPr lang="en-GB" sz="8000" b="1" dirty="0"/>
              <a:t> </a:t>
            </a:r>
            <a:r>
              <a:rPr lang="en-US" sz="8000" b="1" dirty="0"/>
              <a:t>Irish Times view: Brexit a bewildering act of self-harm</a:t>
            </a:r>
          </a:p>
          <a:p>
            <a:pPr marL="0" indent="0">
              <a:buNone/>
            </a:pPr>
            <a:r>
              <a:rPr lang="en-US" sz="8000" dirty="0"/>
              <a:t>What we cannot and will not accept is that the EU is the problem</a:t>
            </a:r>
          </a:p>
          <a:p>
            <a:pPr marL="0" indent="0">
              <a:buNone/>
            </a:pPr>
            <a:endParaRPr lang="fr-FR" sz="8000" dirty="0"/>
          </a:p>
          <a:p>
            <a:pPr algn="ctr"/>
            <a:r>
              <a:rPr lang="en-GB" sz="8000" b="1" dirty="0">
                <a:solidFill>
                  <a:schemeClr val="tx1"/>
                </a:solidFill>
              </a:rPr>
              <a:t>We have woken up in a different country     </a:t>
            </a:r>
            <a:r>
              <a:rPr lang="en-GB" sz="8000" b="1" i="1" u="sng" dirty="0">
                <a:hlinkClick r:id="rId2"/>
              </a:rPr>
              <a:t>Jonathan Freedland</a:t>
            </a:r>
            <a:endParaRPr lang="fr-FR" sz="8000" b="1" dirty="0"/>
          </a:p>
          <a:p>
            <a:pPr marL="0" indent="0">
              <a:buNone/>
            </a:pPr>
            <a:r>
              <a:rPr lang="en-GB" sz="8000" dirty="0"/>
              <a:t>For the 48% who voted to remain, and for most of the watching world, Britain has changed in a way that makes the heart sink</a:t>
            </a:r>
            <a:endParaRPr lang="fr-FR" sz="8000" dirty="0"/>
          </a:p>
          <a:p>
            <a:endParaRPr lang="fr-FR" dirty="0"/>
          </a:p>
        </p:txBody>
      </p:sp>
    </p:spTree>
    <p:extLst>
      <p:ext uri="{BB962C8B-B14F-4D97-AF65-F5344CB8AC3E}">
        <p14:creationId xmlns:p14="http://schemas.microsoft.com/office/powerpoint/2010/main" val="2123886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62612-E5A2-4E9F-B138-9F65E3C45B89}"/>
              </a:ext>
            </a:extLst>
          </p:cNvPr>
          <p:cNvSpPr>
            <a:spLocks noGrp="1"/>
          </p:cNvSpPr>
          <p:nvPr>
            <p:ph type="title"/>
          </p:nvPr>
        </p:nvSpPr>
        <p:spPr/>
        <p:txBody>
          <a:bodyPr/>
          <a:lstStyle/>
          <a:p>
            <a:r>
              <a:rPr lang="fr-FR" dirty="0"/>
              <a:t>On a different note</a:t>
            </a:r>
          </a:p>
        </p:txBody>
      </p:sp>
      <p:sp>
        <p:nvSpPr>
          <p:cNvPr id="3" name="Espace réservé du contenu 2">
            <a:extLst>
              <a:ext uri="{FF2B5EF4-FFF2-40B4-BE49-F238E27FC236}">
                <a16:creationId xmlns:a16="http://schemas.microsoft.com/office/drawing/2014/main" id="{FDA3BA30-5765-447F-BC11-4F6D1F754A44}"/>
              </a:ext>
            </a:extLst>
          </p:cNvPr>
          <p:cNvSpPr>
            <a:spLocks noGrp="1"/>
          </p:cNvSpPr>
          <p:nvPr>
            <p:ph idx="1"/>
          </p:nvPr>
        </p:nvSpPr>
        <p:spPr>
          <a:xfrm>
            <a:off x="838200" y="2184400"/>
            <a:ext cx="9142413" cy="4673599"/>
          </a:xfrm>
        </p:spPr>
        <p:txBody>
          <a:bodyPr numCol="2">
            <a:normAutofit fontScale="25000" lnSpcReduction="20000"/>
          </a:bodyPr>
          <a:lstStyle/>
          <a:p>
            <a:pPr marL="180000" indent="0">
              <a:buNone/>
            </a:pPr>
            <a:r>
              <a:rPr lang="en-GB" sz="4800" b="1" cap="all" dirty="0">
                <a:solidFill>
                  <a:schemeClr val="tx1"/>
                </a:solidFill>
                <a:latin typeface="Calibri" panose="020F0502020204030204" pitchFamily="34" charset="0"/>
                <a:cs typeface="Calibri" panose="020F0502020204030204" pitchFamily="34" charset="0"/>
              </a:rPr>
              <a:t>SUN SAYS </a:t>
            </a:r>
            <a:r>
              <a:rPr lang="fr-FR" sz="4800" b="1" cap="all" dirty="0">
                <a:solidFill>
                  <a:schemeClr val="tx1"/>
                </a:solidFill>
                <a:latin typeface="Calibri" panose="020F0502020204030204" pitchFamily="34" charset="0"/>
                <a:cs typeface="Calibri" panose="020F0502020204030204" pitchFamily="34" charset="0"/>
              </a:rPr>
              <a:t>						</a:t>
            </a:r>
            <a:r>
              <a:rPr lang="fr-FR" sz="6400" b="1" cap="all" dirty="0">
                <a:solidFill>
                  <a:schemeClr val="tx1"/>
                </a:solidFill>
                <a:latin typeface="Calibri" panose="020F0502020204030204" pitchFamily="34" charset="0"/>
                <a:cs typeface="Calibri" panose="020F0502020204030204" pitchFamily="34" charset="0"/>
              </a:rPr>
              <a:t>	</a:t>
            </a:r>
            <a:r>
              <a:rPr lang="en-GB" sz="6400" b="1" dirty="0">
                <a:solidFill>
                  <a:schemeClr val="tx1"/>
                </a:solidFill>
                <a:latin typeface="Calibri" panose="020F0502020204030204" pitchFamily="34" charset="0"/>
                <a:cs typeface="Calibri" panose="020F0502020204030204" pitchFamily="34" charset="0"/>
              </a:rPr>
              <a:t>Rage of the working class</a:t>
            </a:r>
            <a:endParaRPr lang="fr-FR" sz="6400" b="1" dirty="0">
              <a:solidFill>
                <a:schemeClr val="tx1"/>
              </a:solidFill>
              <a:latin typeface="Calibri" panose="020F0502020204030204" pitchFamily="34" charset="0"/>
              <a:cs typeface="Calibri" panose="020F0502020204030204" pitchFamily="34" charset="0"/>
            </a:endParaRPr>
          </a:p>
          <a:p>
            <a:pPr marL="180000" indent="0" algn="ctr">
              <a:buNone/>
            </a:pPr>
            <a:r>
              <a:rPr lang="en-GB" sz="6400" b="1" dirty="0">
                <a:solidFill>
                  <a:schemeClr val="tx1"/>
                </a:solidFill>
                <a:latin typeface="Calibri" panose="020F0502020204030204" pitchFamily="34" charset="0"/>
                <a:cs typeface="Calibri" panose="020F0502020204030204" pitchFamily="34" charset="0"/>
              </a:rPr>
              <a:t>THE people have spoken. We have woken up to a new Britain.</a:t>
            </a:r>
            <a:endParaRPr lang="fr-FR" sz="6400" b="1" dirty="0">
              <a:solidFill>
                <a:schemeClr val="tx1"/>
              </a:solidFill>
              <a:latin typeface="Calibri" panose="020F0502020204030204" pitchFamily="34" charset="0"/>
              <a:cs typeface="Calibri" panose="020F0502020204030204" pitchFamily="34" charset="0"/>
            </a:endParaRPr>
          </a:p>
          <a:p>
            <a:pPr marL="180000" indent="0" algn="just">
              <a:buNone/>
            </a:pPr>
            <a:r>
              <a:rPr lang="en-GB" sz="7200" dirty="0">
                <a:solidFill>
                  <a:schemeClr val="tx1"/>
                </a:solidFill>
                <a:latin typeface="Calibri" panose="020F0502020204030204" pitchFamily="34" charset="0"/>
                <a:cs typeface="Calibri" panose="020F0502020204030204" pitchFamily="34" charset="0"/>
              </a:rPr>
              <a:t>It is a momentous turning-point in our history.</a:t>
            </a:r>
            <a:endParaRPr lang="fr-FR" sz="7200" dirty="0">
              <a:solidFill>
                <a:schemeClr val="tx1"/>
              </a:solidFill>
              <a:latin typeface="Calibri" panose="020F0502020204030204" pitchFamily="34" charset="0"/>
              <a:cs typeface="Calibri" panose="020F0502020204030204" pitchFamily="34" charset="0"/>
            </a:endParaRPr>
          </a:p>
          <a:p>
            <a:pPr marL="180000" indent="0" algn="just">
              <a:buNone/>
            </a:pPr>
            <a:r>
              <a:rPr lang="en-GB" sz="7200" dirty="0">
                <a:solidFill>
                  <a:schemeClr val="tx1"/>
                </a:solidFill>
                <a:latin typeface="Calibri" panose="020F0502020204030204" pitchFamily="34" charset="0"/>
                <a:cs typeface="Calibri" panose="020F0502020204030204" pitchFamily="34" charset="0"/>
              </a:rPr>
              <a:t>For the first time in 43 years our nation will stand on its own feet, free from the European Union.</a:t>
            </a:r>
            <a:endParaRPr lang="fr-FR" sz="7200" dirty="0">
              <a:solidFill>
                <a:schemeClr val="tx1"/>
              </a:solidFill>
              <a:latin typeface="Calibri" panose="020F0502020204030204" pitchFamily="34" charset="0"/>
              <a:cs typeface="Calibri" panose="020F0502020204030204" pitchFamily="34" charset="0"/>
            </a:endParaRPr>
          </a:p>
          <a:p>
            <a:pPr marL="180000" indent="0" algn="just">
              <a:buNone/>
            </a:pPr>
            <a:r>
              <a:rPr lang="en-GB" sz="7200" dirty="0">
                <a:solidFill>
                  <a:schemeClr val="tx1"/>
                </a:solidFill>
                <a:latin typeface="Calibri" panose="020F0502020204030204" pitchFamily="34" charset="0"/>
                <a:cs typeface="Calibri" panose="020F0502020204030204" pitchFamily="34" charset="0"/>
              </a:rPr>
              <a:t>What David Cameron experienced yesterday was an explosion of anger from millions of working class people who cannot now be ignored.</a:t>
            </a:r>
            <a:endParaRPr lang="fr-FR" sz="7200" dirty="0">
              <a:solidFill>
                <a:schemeClr val="tx1"/>
              </a:solidFill>
              <a:latin typeface="Calibri" panose="020F0502020204030204" pitchFamily="34" charset="0"/>
              <a:cs typeface="Calibri" panose="020F0502020204030204" pitchFamily="34" charset="0"/>
            </a:endParaRPr>
          </a:p>
          <a:p>
            <a:pPr marL="180000" indent="0" algn="just">
              <a:buNone/>
            </a:pPr>
            <a:r>
              <a:rPr lang="en-GB" sz="7200" dirty="0">
                <a:solidFill>
                  <a:schemeClr val="tx1"/>
                </a:solidFill>
                <a:latin typeface="Calibri" panose="020F0502020204030204" pitchFamily="34" charset="0"/>
                <a:cs typeface="Calibri" panose="020F0502020204030204" pitchFamily="34" charset="0"/>
              </a:rPr>
              <a:t>Some was directed at the EU he campaigned with such cynicism to stay in.</a:t>
            </a:r>
            <a:endParaRPr lang="fr-FR" sz="7200" dirty="0">
              <a:solidFill>
                <a:schemeClr val="tx1"/>
              </a:solidFill>
              <a:latin typeface="Calibri" panose="020F0502020204030204" pitchFamily="34" charset="0"/>
              <a:cs typeface="Calibri" panose="020F0502020204030204" pitchFamily="34" charset="0"/>
            </a:endParaRPr>
          </a:p>
          <a:p>
            <a:pPr marL="180000" indent="0" algn="just">
              <a:buNone/>
            </a:pPr>
            <a:r>
              <a:rPr lang="en-GB" sz="7200" dirty="0">
                <a:solidFill>
                  <a:schemeClr val="tx1"/>
                </a:solidFill>
                <a:latin typeface="Calibri" panose="020F0502020204030204" pitchFamily="34" charset="0"/>
                <a:cs typeface="Calibri" panose="020F0502020204030204" pitchFamily="34" charset="0"/>
              </a:rPr>
              <a:t>More it was a howl of rage at the increasing hopelessness of their lives, their neglected communities and the gulf between them and the rich, ­powerful governing class which this Referendum has so starkly exposed.</a:t>
            </a:r>
          </a:p>
          <a:p>
            <a:pPr marL="180000" indent="0" algn="just">
              <a:buNone/>
            </a:pPr>
            <a:endParaRPr lang="en-GB" sz="7200" dirty="0">
              <a:solidFill>
                <a:schemeClr val="tx1"/>
              </a:solidFill>
              <a:latin typeface="Calibri" panose="020F0502020204030204" pitchFamily="34" charset="0"/>
              <a:cs typeface="Calibri" panose="020F0502020204030204" pitchFamily="34" charset="0"/>
            </a:endParaRPr>
          </a:p>
          <a:p>
            <a:pPr marL="180000" indent="0" algn="just">
              <a:buNone/>
            </a:pPr>
            <a:endParaRPr lang="fr-FR" sz="7200" dirty="0">
              <a:solidFill>
                <a:schemeClr val="tx1"/>
              </a:solidFill>
              <a:latin typeface="Calibri" panose="020F0502020204030204" pitchFamily="34" charset="0"/>
              <a:cs typeface="Calibri" panose="020F0502020204030204" pitchFamily="34" charset="0"/>
            </a:endParaRPr>
          </a:p>
          <a:p>
            <a:pPr marL="180000" indent="0" algn="just">
              <a:buNone/>
            </a:pPr>
            <a:r>
              <a:rPr lang="en-GB" sz="7200" dirty="0">
                <a:solidFill>
                  <a:schemeClr val="tx1"/>
                </a:solidFill>
                <a:latin typeface="Calibri" panose="020F0502020204030204" pitchFamily="34" charset="0"/>
                <a:cs typeface="Calibri" panose="020F0502020204030204" pitchFamily="34" charset="0"/>
              </a:rPr>
              <a:t>Our population has just rocketed by 513,273 in one year, 335,600 from migration. It is not racist to protest at the calamitous effect this is having on working people who bear the brunt of it.</a:t>
            </a:r>
            <a:endParaRPr lang="fr-FR" sz="7200" dirty="0">
              <a:solidFill>
                <a:schemeClr val="tx1"/>
              </a:solidFill>
              <a:latin typeface="Calibri" panose="020F0502020204030204" pitchFamily="34" charset="0"/>
              <a:cs typeface="Calibri" panose="020F0502020204030204" pitchFamily="34" charset="0"/>
            </a:endParaRPr>
          </a:p>
          <a:p>
            <a:pPr marL="180000" indent="0" algn="just">
              <a:buNone/>
            </a:pPr>
            <a:r>
              <a:rPr lang="en-GB" sz="7200" dirty="0">
                <a:solidFill>
                  <a:schemeClr val="tx1"/>
                </a:solidFill>
                <a:latin typeface="Calibri" panose="020F0502020204030204" pitchFamily="34" charset="0"/>
                <a:cs typeface="Calibri" panose="020F0502020204030204" pitchFamily="34" charset="0"/>
              </a:rPr>
              <a:t>Prosperous middle class home owners in London love all the Polish plumbers and cleaners. For working people the influx has meant low pay, stagnant for a decade as housing costs have soared. It means schools and surgeries are full up.</a:t>
            </a:r>
            <a:endParaRPr lang="fr-FR" sz="7200" dirty="0">
              <a:solidFill>
                <a:schemeClr val="tx1"/>
              </a:solidFill>
              <a:latin typeface="Calibri" panose="020F0502020204030204" pitchFamily="34" charset="0"/>
              <a:cs typeface="Calibri" panose="020F0502020204030204" pitchFamily="34" charset="0"/>
            </a:endParaRPr>
          </a:p>
          <a:p>
            <a:pPr marL="180000" indent="0" algn="just">
              <a:buNone/>
            </a:pPr>
            <a:r>
              <a:rPr lang="en-GB" sz="7200" dirty="0">
                <a:solidFill>
                  <a:schemeClr val="tx1"/>
                </a:solidFill>
                <a:latin typeface="Calibri" panose="020F0502020204030204" pitchFamily="34" charset="0"/>
                <a:cs typeface="Calibri" panose="020F0502020204030204" pitchFamily="34" charset="0"/>
              </a:rPr>
              <a:t>It means being branded “thick” by ­supposedly educated Remain supporters too dim themselves to see that the rational desire for our Government to control immigration has nothing — zero — to do with prejudice or narrow-mindedness.</a:t>
            </a:r>
            <a:endParaRPr lang="fr-FR" sz="7200" dirty="0">
              <a:solidFill>
                <a:schemeClr val="tx1"/>
              </a:solidFill>
              <a:latin typeface="Calibri" panose="020F0502020204030204" pitchFamily="34" charset="0"/>
              <a:cs typeface="Calibri" panose="020F0502020204030204" pitchFamily="34" charset="0"/>
            </a:endParaRPr>
          </a:p>
          <a:p>
            <a:pPr marL="180000" indent="0" algn="just">
              <a:buNone/>
            </a:pPr>
            <a:r>
              <a:rPr lang="en-GB" sz="7200" dirty="0">
                <a:solidFill>
                  <a:schemeClr val="tx1"/>
                </a:solidFill>
                <a:latin typeface="Calibri" panose="020F0502020204030204" pitchFamily="34" charset="0"/>
                <a:cs typeface="Calibri" panose="020F0502020204030204" pitchFamily="34" charset="0"/>
              </a:rPr>
              <a:t>Liberals champion all disadvantaged people EXCEPT poor Brits. For them, they cannot hide their contempt.</a:t>
            </a:r>
            <a:endParaRPr lang="fr-FR" sz="7200" dirty="0">
              <a:solidFill>
                <a:schemeClr val="tx1"/>
              </a:solidFill>
              <a:latin typeface="Calibri" panose="020F0502020204030204" pitchFamily="34" charset="0"/>
              <a:cs typeface="Calibri" panose="020F0502020204030204" pitchFamily="34" charset="0"/>
            </a:endParaRPr>
          </a:p>
          <a:p>
            <a:pPr marL="0" indent="0" algn="just">
              <a:buNone/>
            </a:pPr>
            <a:r>
              <a:rPr lang="en-GB" sz="3200" dirty="0">
                <a:solidFill>
                  <a:schemeClr val="tx1"/>
                </a:solidFill>
              </a:rPr>
              <a:t> </a:t>
            </a:r>
            <a:endParaRPr lang="fr-FR" sz="3200" dirty="0">
              <a:solidFill>
                <a:schemeClr val="tx1"/>
              </a:solidFill>
            </a:endParaRPr>
          </a:p>
          <a:p>
            <a:endParaRPr lang="fr-FR" dirty="0"/>
          </a:p>
        </p:txBody>
      </p:sp>
    </p:spTree>
    <p:extLst>
      <p:ext uri="{BB962C8B-B14F-4D97-AF65-F5344CB8AC3E}">
        <p14:creationId xmlns:p14="http://schemas.microsoft.com/office/powerpoint/2010/main" val="2084855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0BC2D-0C9E-4C97-955E-CDBC44AC5F27}"/>
              </a:ext>
            </a:extLst>
          </p:cNvPr>
          <p:cNvSpPr>
            <a:spLocks noGrp="1"/>
          </p:cNvSpPr>
          <p:nvPr>
            <p:ph type="ctrTitle"/>
          </p:nvPr>
        </p:nvSpPr>
        <p:spPr/>
        <p:txBody>
          <a:bodyPr>
            <a:normAutofit/>
          </a:bodyPr>
          <a:lstStyle/>
          <a:p>
            <a:r>
              <a:rPr lang="fr-FR" sz="4400" dirty="0"/>
              <a:t>BREXIT</a:t>
            </a:r>
          </a:p>
        </p:txBody>
      </p:sp>
      <p:sp>
        <p:nvSpPr>
          <p:cNvPr id="3" name="Sous-titre 2">
            <a:extLst>
              <a:ext uri="{FF2B5EF4-FFF2-40B4-BE49-F238E27FC236}">
                <a16:creationId xmlns:a16="http://schemas.microsoft.com/office/drawing/2014/main" id="{A164AD51-B67E-4898-A0AA-AC806E373B6E}"/>
              </a:ext>
            </a:extLst>
          </p:cNvPr>
          <p:cNvSpPr>
            <a:spLocks noGrp="1"/>
          </p:cNvSpPr>
          <p:nvPr>
            <p:ph type="subTitle" idx="1"/>
          </p:nvPr>
        </p:nvSpPr>
        <p:spPr/>
        <p:txBody>
          <a:bodyPr>
            <a:normAutofit/>
          </a:bodyPr>
          <a:lstStyle/>
          <a:p>
            <a:r>
              <a:rPr lang="fr-FR" sz="2400" dirty="0">
                <a:solidFill>
                  <a:schemeClr val="accent1"/>
                </a:solidFill>
              </a:rPr>
              <a:t>How </a:t>
            </a:r>
            <a:r>
              <a:rPr lang="fr-FR" sz="2400" dirty="0" err="1">
                <a:solidFill>
                  <a:schemeClr val="accent1"/>
                </a:solidFill>
              </a:rPr>
              <a:t>did</a:t>
            </a:r>
            <a:r>
              <a:rPr lang="fr-FR" sz="2400" dirty="0">
                <a:solidFill>
                  <a:schemeClr val="accent1"/>
                </a:solidFill>
              </a:rPr>
              <a:t> the </a:t>
            </a:r>
            <a:r>
              <a:rPr lang="fr-FR" sz="2400" dirty="0" err="1">
                <a:solidFill>
                  <a:schemeClr val="accent1"/>
                </a:solidFill>
              </a:rPr>
              <a:t>Uk</a:t>
            </a:r>
            <a:r>
              <a:rPr lang="fr-FR" sz="2400" dirty="0">
                <a:solidFill>
                  <a:schemeClr val="accent1"/>
                </a:solidFill>
              </a:rPr>
              <a:t> end up </a:t>
            </a:r>
            <a:r>
              <a:rPr lang="fr-FR" sz="2400" dirty="0" err="1">
                <a:solidFill>
                  <a:schemeClr val="accent1"/>
                </a:solidFill>
              </a:rPr>
              <a:t>voting</a:t>
            </a:r>
            <a:r>
              <a:rPr lang="fr-FR" sz="2400" dirty="0">
                <a:solidFill>
                  <a:schemeClr val="accent1"/>
                </a:solidFill>
              </a:rPr>
              <a:t> </a:t>
            </a:r>
            <a:r>
              <a:rPr lang="fr-FR" sz="2400" dirty="0" err="1">
                <a:solidFill>
                  <a:schemeClr val="accent1"/>
                </a:solidFill>
              </a:rPr>
              <a:t>leave</a:t>
            </a:r>
            <a:r>
              <a:rPr lang="fr-FR" sz="2400" dirty="0">
                <a:solidFill>
                  <a:schemeClr val="accent1"/>
                </a:solidFill>
              </a:rPr>
              <a:t> the </a:t>
            </a:r>
            <a:r>
              <a:rPr lang="fr-FR" sz="2400" dirty="0" err="1">
                <a:solidFill>
                  <a:schemeClr val="accent1"/>
                </a:solidFill>
              </a:rPr>
              <a:t>European</a:t>
            </a:r>
            <a:r>
              <a:rPr lang="fr-FR" sz="2400" dirty="0">
                <a:solidFill>
                  <a:schemeClr val="accent1"/>
                </a:solidFill>
              </a:rPr>
              <a:t> union?</a:t>
            </a:r>
          </a:p>
        </p:txBody>
      </p:sp>
    </p:spTree>
    <p:extLst>
      <p:ext uri="{BB962C8B-B14F-4D97-AF65-F5344CB8AC3E}">
        <p14:creationId xmlns:p14="http://schemas.microsoft.com/office/powerpoint/2010/main" val="38535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8945EF-82C6-0DDF-2061-DE6AAD23D390}"/>
              </a:ext>
            </a:extLst>
          </p:cNvPr>
          <p:cNvSpPr>
            <a:spLocks noGrp="1"/>
          </p:cNvSpPr>
          <p:nvPr>
            <p:ph type="title"/>
          </p:nvPr>
        </p:nvSpPr>
        <p:spPr/>
        <p:txBody>
          <a:bodyPr/>
          <a:lstStyle/>
          <a:p>
            <a:r>
              <a:rPr lang="fr-FR" dirty="0"/>
              <a:t>Events Leading up to the referendum</a:t>
            </a:r>
          </a:p>
        </p:txBody>
      </p:sp>
      <p:sp>
        <p:nvSpPr>
          <p:cNvPr id="3" name="Espace réservé du texte 2">
            <a:extLst>
              <a:ext uri="{FF2B5EF4-FFF2-40B4-BE49-F238E27FC236}">
                <a16:creationId xmlns:a16="http://schemas.microsoft.com/office/drawing/2014/main" id="{73AC5D01-3DB7-6E0C-A4C3-D1B8AB413DFD}"/>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556708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BD22B-7C48-4FA1-B2D6-7D470E855942}"/>
              </a:ext>
            </a:extLst>
          </p:cNvPr>
          <p:cNvSpPr>
            <a:spLocks noGrp="1"/>
          </p:cNvSpPr>
          <p:nvPr>
            <p:ph type="title"/>
          </p:nvPr>
        </p:nvSpPr>
        <p:spPr/>
        <p:txBody>
          <a:bodyPr/>
          <a:lstStyle/>
          <a:p>
            <a:r>
              <a:rPr lang="fr-FR" dirty="0"/>
              <a:t>Tory </a:t>
            </a:r>
            <a:r>
              <a:rPr lang="fr-FR" dirty="0" err="1"/>
              <a:t>Eurosceptics</a:t>
            </a:r>
            <a:r>
              <a:rPr lang="fr-FR" dirty="0"/>
              <a:t> </a:t>
            </a:r>
            <a:r>
              <a:rPr lang="fr-FR" dirty="0" err="1"/>
              <a:t>gaining</a:t>
            </a:r>
            <a:r>
              <a:rPr lang="fr-FR" dirty="0"/>
              <a:t> </a:t>
            </a:r>
            <a:r>
              <a:rPr lang="fr-FR" dirty="0" err="1"/>
              <a:t>ground</a:t>
            </a:r>
            <a:endParaRPr lang="fr-FR" dirty="0"/>
          </a:p>
        </p:txBody>
      </p:sp>
      <p:sp>
        <p:nvSpPr>
          <p:cNvPr id="3" name="Espace réservé du texte 2">
            <a:extLst>
              <a:ext uri="{FF2B5EF4-FFF2-40B4-BE49-F238E27FC236}">
                <a16:creationId xmlns:a16="http://schemas.microsoft.com/office/drawing/2014/main" id="{6F4E5AD8-B81E-4AE7-A4A3-6EE9FBB9D5E9}"/>
              </a:ext>
            </a:extLst>
          </p:cNvPr>
          <p:cNvSpPr>
            <a:spLocks noGrp="1"/>
          </p:cNvSpPr>
          <p:nvPr>
            <p:ph type="body" sz="half" idx="2"/>
          </p:nvPr>
        </p:nvSpPr>
        <p:spPr>
          <a:xfrm>
            <a:off x="571500" y="2705100"/>
            <a:ext cx="9409113" cy="3314700"/>
          </a:xfrm>
        </p:spPr>
        <p:txBody>
          <a:bodyPr>
            <a:normAutofit/>
          </a:bodyPr>
          <a:lstStyle/>
          <a:p>
            <a:r>
              <a:rPr lang="en-US" sz="2800" b="1" dirty="0">
                <a:solidFill>
                  <a:schemeClr val="accent1"/>
                </a:solidFill>
                <a:hlinkClick r:id="rId2">
                  <a:extLst>
                    <a:ext uri="{A12FA001-AC4F-418D-AE19-62706E023703}">
                      <ahyp:hlinkClr xmlns:ahyp="http://schemas.microsoft.com/office/drawing/2018/hyperlinkcolor" val="tx"/>
                    </a:ext>
                  </a:extLst>
                </a:hlinkClick>
              </a:rPr>
              <a:t>The long read</a:t>
            </a:r>
            <a:endParaRPr lang="en-US" sz="2800" b="1" dirty="0">
              <a:solidFill>
                <a:schemeClr val="accent1"/>
              </a:solidFill>
            </a:endParaRPr>
          </a:p>
          <a:p>
            <a:r>
              <a:rPr lang="en-US" sz="2800" b="1" dirty="0">
                <a:solidFill>
                  <a:schemeClr val="accent1"/>
                </a:solidFill>
              </a:rPr>
              <a:t>Brexit: how a fringe idea took hold of the Tory party</a:t>
            </a:r>
          </a:p>
          <a:p>
            <a:r>
              <a:rPr lang="en-US" sz="2800" dirty="0">
                <a:solidFill>
                  <a:schemeClr val="accent1"/>
                </a:solidFill>
              </a:rPr>
              <a:t> Two decades ago the idea of Britain leaving the EU was almost unthinkable. How did a generation of Tory Eurosceptics bring it back?</a:t>
            </a:r>
          </a:p>
          <a:p>
            <a:r>
              <a:rPr lang="en-US" sz="2800" dirty="0">
                <a:solidFill>
                  <a:schemeClr val="accent1"/>
                </a:solidFill>
              </a:rPr>
              <a:t>by </a:t>
            </a:r>
            <a:r>
              <a:rPr lang="en-US" sz="2800" dirty="0">
                <a:solidFill>
                  <a:srgbClr val="828282"/>
                </a:solidFill>
                <a:hlinkClick r:id="rId3">
                  <a:extLst>
                    <a:ext uri="{A12FA001-AC4F-418D-AE19-62706E023703}">
                      <ahyp:hlinkClr xmlns:ahyp="http://schemas.microsoft.com/office/drawing/2018/hyperlinkcolor" val="tx"/>
                    </a:ext>
                  </a:extLst>
                </a:hlinkClick>
              </a:rPr>
              <a:t>Matthew </a:t>
            </a:r>
            <a:r>
              <a:rPr lang="en-US" sz="2800" dirty="0" err="1">
                <a:solidFill>
                  <a:schemeClr val="accent1"/>
                </a:solidFill>
                <a:hlinkClick r:id="rId3">
                  <a:extLst>
                    <a:ext uri="{A12FA001-AC4F-418D-AE19-62706E023703}">
                      <ahyp:hlinkClr xmlns:ahyp="http://schemas.microsoft.com/office/drawing/2018/hyperlinkcolor" val="tx"/>
                    </a:ext>
                  </a:extLst>
                </a:hlinkClick>
              </a:rPr>
              <a:t>d'Ancona</a:t>
            </a:r>
            <a:endParaRPr lang="en-US" sz="2800" dirty="0">
              <a:solidFill>
                <a:schemeClr val="accent1"/>
              </a:solidFill>
            </a:endParaRPr>
          </a:p>
          <a:p>
            <a:endParaRPr lang="fr-FR" dirty="0">
              <a:solidFill>
                <a:schemeClr val="accent1"/>
              </a:solidFill>
            </a:endParaRPr>
          </a:p>
        </p:txBody>
      </p:sp>
    </p:spTree>
    <p:extLst>
      <p:ext uri="{BB962C8B-B14F-4D97-AF65-F5344CB8AC3E}">
        <p14:creationId xmlns:p14="http://schemas.microsoft.com/office/powerpoint/2010/main" val="3814021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52C1AD-2148-46EC-A9DE-5DCD516731EF}"/>
              </a:ext>
            </a:extLst>
          </p:cNvPr>
          <p:cNvSpPr>
            <a:spLocks noGrp="1"/>
          </p:cNvSpPr>
          <p:nvPr>
            <p:ph type="title"/>
          </p:nvPr>
        </p:nvSpPr>
        <p:spPr/>
        <p:txBody>
          <a:bodyPr/>
          <a:lstStyle/>
          <a:p>
            <a:r>
              <a:rPr lang="fr-FR" dirty="0" err="1"/>
              <a:t>Deeply</a:t>
            </a:r>
            <a:r>
              <a:rPr lang="fr-FR" dirty="0"/>
              <a:t> </a:t>
            </a:r>
            <a:r>
              <a:rPr lang="fr-FR" dirty="0" err="1"/>
              <a:t>rooted</a:t>
            </a:r>
            <a:r>
              <a:rPr lang="fr-FR" dirty="0"/>
              <a:t> </a:t>
            </a:r>
            <a:r>
              <a:rPr lang="fr-FR" dirty="0" err="1"/>
              <a:t>distrust</a:t>
            </a:r>
            <a:r>
              <a:rPr lang="fr-FR" dirty="0"/>
              <a:t> of Brussels</a:t>
            </a:r>
          </a:p>
        </p:txBody>
      </p:sp>
      <p:sp>
        <p:nvSpPr>
          <p:cNvPr id="3" name="Espace réservé du texte 2">
            <a:extLst>
              <a:ext uri="{FF2B5EF4-FFF2-40B4-BE49-F238E27FC236}">
                <a16:creationId xmlns:a16="http://schemas.microsoft.com/office/drawing/2014/main" id="{F072F10C-21C9-4B98-9D4D-E3C714BD9A0E}"/>
              </a:ext>
            </a:extLst>
          </p:cNvPr>
          <p:cNvSpPr>
            <a:spLocks noGrp="1"/>
          </p:cNvSpPr>
          <p:nvPr>
            <p:ph type="body" sz="half" idx="2"/>
          </p:nvPr>
        </p:nvSpPr>
        <p:spPr>
          <a:xfrm>
            <a:off x="5503178" y="5794583"/>
            <a:ext cx="4221936" cy="832721"/>
          </a:xfrm>
        </p:spPr>
        <p:txBody>
          <a:bodyPr/>
          <a:lstStyle/>
          <a:p>
            <a:endParaRPr lang="fr-FR" dirty="0"/>
          </a:p>
        </p:txBody>
      </p:sp>
      <p:pic>
        <p:nvPicPr>
          <p:cNvPr id="11266" name="Picture 2" descr="RÃ©sultat de recherche d'images pour &quot;tsun frontpage mistrust brussels&quot;">
            <a:extLst>
              <a:ext uri="{FF2B5EF4-FFF2-40B4-BE49-F238E27FC236}">
                <a16:creationId xmlns:a16="http://schemas.microsoft.com/office/drawing/2014/main" id="{97C17161-7D73-4508-A63C-1419CA274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196205"/>
            <a:ext cx="3971326" cy="459837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Ã©sultat de recherche d'images pour &quot;tsun frontpage mistrust brussels&quot;">
            <a:extLst>
              <a:ext uri="{FF2B5EF4-FFF2-40B4-BE49-F238E27FC236}">
                <a16:creationId xmlns:a16="http://schemas.microsoft.com/office/drawing/2014/main" id="{726EDA63-5E9B-4507-9C54-889060F4A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808" y="1398486"/>
            <a:ext cx="4030392" cy="5131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588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09892D-9B1A-4E65-8173-724915B4EC79}"/>
              </a:ext>
            </a:extLst>
          </p:cNvPr>
          <p:cNvSpPr>
            <a:spLocks noGrp="1"/>
          </p:cNvSpPr>
          <p:nvPr>
            <p:ph type="title"/>
          </p:nvPr>
        </p:nvSpPr>
        <p:spPr/>
        <p:txBody>
          <a:bodyPr/>
          <a:lstStyle/>
          <a:p>
            <a:pPr algn="ctr"/>
            <a:r>
              <a:rPr lang="fr-FR" sz="2800" dirty="0" err="1"/>
              <a:t>From</a:t>
            </a:r>
            <a:r>
              <a:rPr lang="fr-FR" sz="2800" dirty="0"/>
              <a:t> Super-</a:t>
            </a:r>
            <a:r>
              <a:rPr lang="fr-FR" sz="2800" dirty="0" err="1"/>
              <a:t>Market</a:t>
            </a:r>
            <a:r>
              <a:rPr lang="fr-FR" sz="2800" dirty="0"/>
              <a:t> to </a:t>
            </a:r>
            <a:r>
              <a:rPr lang="fr-FR" sz="2800" dirty="0" err="1"/>
              <a:t>Orwellian</a:t>
            </a:r>
            <a:r>
              <a:rPr lang="fr-FR" sz="2800" dirty="0"/>
              <a:t> Super-State: </a:t>
            </a:r>
            <a:r>
              <a:rPr lang="fr-FR" sz="2800" dirty="0" err="1"/>
              <a:t>growth</a:t>
            </a:r>
            <a:r>
              <a:rPr lang="fr-FR" sz="2800" dirty="0"/>
              <a:t> of </a:t>
            </a:r>
            <a:r>
              <a:rPr lang="fr-FR" sz="2800" dirty="0" err="1"/>
              <a:t>newspaper</a:t>
            </a:r>
            <a:r>
              <a:rPr lang="fr-FR" sz="2800" dirty="0"/>
              <a:t> </a:t>
            </a:r>
            <a:r>
              <a:rPr lang="fr-FR" sz="2800" dirty="0" err="1"/>
              <a:t>scepticism</a:t>
            </a:r>
            <a:endParaRPr lang="fr-FR" sz="2800" dirty="0"/>
          </a:p>
        </p:txBody>
      </p:sp>
      <p:sp>
        <p:nvSpPr>
          <p:cNvPr id="3" name="Espace réservé du texte 2">
            <a:extLst>
              <a:ext uri="{FF2B5EF4-FFF2-40B4-BE49-F238E27FC236}">
                <a16:creationId xmlns:a16="http://schemas.microsoft.com/office/drawing/2014/main" id="{B019C7E7-EC96-4684-B3F8-20ABE0AB7EFA}"/>
              </a:ext>
            </a:extLst>
          </p:cNvPr>
          <p:cNvSpPr>
            <a:spLocks noGrp="1"/>
          </p:cNvSpPr>
          <p:nvPr>
            <p:ph type="body" sz="half" idx="2"/>
          </p:nvPr>
        </p:nvSpPr>
        <p:spPr/>
        <p:txBody>
          <a:bodyPr/>
          <a:lstStyle/>
          <a:p>
            <a:endParaRPr lang="fr-FR" dirty="0"/>
          </a:p>
        </p:txBody>
      </p:sp>
    </p:spTree>
    <p:extLst>
      <p:ext uri="{BB962C8B-B14F-4D97-AF65-F5344CB8AC3E}">
        <p14:creationId xmlns:p14="http://schemas.microsoft.com/office/powerpoint/2010/main" val="758206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A72FA0-5063-4D68-A851-489BC95996FA}"/>
              </a:ext>
            </a:extLst>
          </p:cNvPr>
          <p:cNvSpPr/>
          <p:nvPr/>
        </p:nvSpPr>
        <p:spPr>
          <a:xfrm>
            <a:off x="3048000" y="181573"/>
            <a:ext cx="6096000" cy="5968557"/>
          </a:xfrm>
          <a:prstGeom prst="rect">
            <a:avLst/>
          </a:prstGeom>
        </p:spPr>
        <p:txBody>
          <a:bodyPr>
            <a:spAutoFit/>
          </a:bodyPr>
          <a:lstStyle/>
          <a:p>
            <a:pPr algn="ctr">
              <a:lnSpc>
                <a:spcPct val="115000"/>
              </a:lnSpc>
              <a:spcBef>
                <a:spcPts val="1500"/>
              </a:spcBef>
              <a:spcAft>
                <a:spcPts val="1500"/>
              </a:spcAft>
            </a:pPr>
            <a:r>
              <a:rPr lang="en-GB" sz="1600" b="1" kern="1800" dirty="0">
                <a:solidFill>
                  <a:srgbClr val="000000"/>
                </a:solidFill>
                <a:latin typeface="DomaineDisplaySemibold"/>
                <a:ea typeface="Times New Roman" panose="02020603050405020304" pitchFamily="18" charset="0"/>
                <a:cs typeface="Times New Roman" panose="02020603050405020304" pitchFamily="18" charset="0"/>
              </a:rPr>
              <a:t>The 10 best Euro myths – from custard creams to condoms</a:t>
            </a:r>
            <a:r>
              <a:rPr lang="en-GB" sz="1200" b="1" kern="1800" dirty="0">
                <a:solidFill>
                  <a:srgbClr val="000000"/>
                </a:solidFill>
                <a:latin typeface="DomaineDisplaySemibold"/>
                <a:ea typeface="Times New Roman" panose="02020603050405020304" pitchFamily="18" charset="0"/>
                <a:cs typeface="Times New Roman" panose="02020603050405020304" pitchFamily="18" charset="0"/>
              </a:rPr>
              <a:t> </a:t>
            </a:r>
            <a:endParaRPr lang="fr-FR" dirty="0"/>
          </a:p>
          <a:p>
            <a:pPr algn="just">
              <a:lnSpc>
                <a:spcPct val="115000"/>
              </a:lnSpc>
              <a:spcBef>
                <a:spcPts val="1500"/>
              </a:spcBef>
              <a:spcAft>
                <a:spcPts val="1500"/>
              </a:spcAft>
            </a:pPr>
            <a:r>
              <a:rPr lang="en-GB" b="1" kern="1800" dirty="0">
                <a:solidFill>
                  <a:srgbClr val="000000"/>
                </a:solidFill>
                <a:latin typeface="DomaineDisplaySemibold"/>
                <a:ea typeface="Times New Roman" panose="02020603050405020304" pitchFamily="18" charset="0"/>
                <a:cs typeface="Times New Roman" panose="02020603050405020304" pitchFamily="18" charset="0"/>
              </a:rPr>
              <a:t>Just in case a Brexit vote today marks the beginning of the end of the euro-myth, we celebrate the most inventive red herrings of all and judge just how truthful they were</a:t>
            </a:r>
            <a:endParaRPr lang="fr-FR" dirty="0"/>
          </a:p>
          <a:p>
            <a:pPr algn="just">
              <a:lnSpc>
                <a:spcPct val="115000"/>
              </a:lnSpc>
              <a:spcBef>
                <a:spcPts val="1500"/>
              </a:spcBef>
              <a:spcAft>
                <a:spcPts val="1500"/>
              </a:spcAft>
            </a:pPr>
            <a:r>
              <a:rPr lang="en-GB" kern="1800" dirty="0">
                <a:solidFill>
                  <a:srgbClr val="000000"/>
                </a:solidFill>
                <a:latin typeface="DomaineDisplaySemibold"/>
                <a:ea typeface="Times New Roman" panose="02020603050405020304" pitchFamily="18" charset="0"/>
                <a:cs typeface="Times New Roman" panose="02020603050405020304" pitchFamily="18" charset="0"/>
              </a:rPr>
              <a:t>If Britain votes Brexit today, it will not only be the end of 40 years of EU membership. It could also mark the beginning of the end of that prolific media staple, a Brussels hardy perennial that has coloured the way Britons view </a:t>
            </a:r>
            <a:r>
              <a:rPr lang="en-GB" u="sng" kern="1800" dirty="0">
                <a:solidFill>
                  <a:srgbClr val="000000"/>
                </a:solidFill>
                <a:latin typeface="DomaineDisplaySemibold"/>
                <a:ea typeface="Times New Roman" panose="02020603050405020304" pitchFamily="18" charset="0"/>
                <a:cs typeface="Times New Roman" panose="02020603050405020304" pitchFamily="18" charset="0"/>
                <a:hlinkClick r:id="rId2"/>
              </a:rPr>
              <a:t>Europe</a:t>
            </a:r>
            <a:r>
              <a:rPr lang="en-GB" kern="1800" dirty="0">
                <a:solidFill>
                  <a:srgbClr val="000000"/>
                </a:solidFill>
                <a:latin typeface="DomaineDisplaySemibold"/>
                <a:ea typeface="Times New Roman" panose="02020603050405020304" pitchFamily="18" charset="0"/>
                <a:cs typeface="Times New Roman" panose="02020603050405020304" pitchFamily="18" charset="0"/>
              </a:rPr>
              <a:t> - the euro-myth.</a:t>
            </a:r>
            <a:endParaRPr lang="fr-FR" dirty="0"/>
          </a:p>
          <a:p>
            <a:pPr algn="just">
              <a:lnSpc>
                <a:spcPct val="115000"/>
              </a:lnSpc>
              <a:spcBef>
                <a:spcPts val="1500"/>
              </a:spcBef>
              <a:spcAft>
                <a:spcPts val="1500"/>
              </a:spcAft>
            </a:pPr>
            <a:r>
              <a:rPr lang="en-GB" kern="1800" dirty="0">
                <a:solidFill>
                  <a:srgbClr val="000000"/>
                </a:solidFill>
                <a:latin typeface="DomaineDisplaySemibold"/>
                <a:ea typeface="Times New Roman" panose="02020603050405020304" pitchFamily="18" charset="0"/>
                <a:cs typeface="Times New Roman" panose="02020603050405020304" pitchFamily="18" charset="0"/>
              </a:rPr>
              <a:t>Heard the one about the EU banning bagpipes? Bendy cucumbers? Children blowing up balloons? Or the one about it renaming yoghurt “fermented milk pudding”? What about the madness of the EU’s directives on eggs which, if you believe the various rumours, have to be stamped with the home address of the farmer, must not be sold by the dozen and can no longer be called “eggs”.</a:t>
            </a:r>
            <a:endParaRPr lang="fr-FR" dirty="0">
              <a:effectLst/>
            </a:endParaRPr>
          </a:p>
        </p:txBody>
      </p:sp>
    </p:spTree>
    <p:extLst>
      <p:ext uri="{BB962C8B-B14F-4D97-AF65-F5344CB8AC3E}">
        <p14:creationId xmlns:p14="http://schemas.microsoft.com/office/powerpoint/2010/main" val="4036269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ED6D1-4493-40A0-B21B-48B806D25D5F}"/>
              </a:ext>
            </a:extLst>
          </p:cNvPr>
          <p:cNvSpPr>
            <a:spLocks noGrp="1"/>
          </p:cNvSpPr>
          <p:nvPr>
            <p:ph type="title"/>
          </p:nvPr>
        </p:nvSpPr>
        <p:spPr/>
        <p:txBody>
          <a:bodyPr/>
          <a:lstStyle/>
          <a:p>
            <a:r>
              <a:rPr lang="fr-FR" sz="1800" dirty="0"/>
              <a:t>May 9,2016 Boris Johnson’s Speech on EU Referendum - </a:t>
            </a:r>
            <a:r>
              <a:rPr lang="fr-FR" sz="1800" dirty="0" err="1"/>
              <a:t>Extracts</a:t>
            </a:r>
            <a:endParaRPr lang="fr-FR" sz="1800" dirty="0"/>
          </a:p>
        </p:txBody>
      </p:sp>
      <p:sp>
        <p:nvSpPr>
          <p:cNvPr id="3" name="Espace réservé du contenu 2">
            <a:extLst>
              <a:ext uri="{FF2B5EF4-FFF2-40B4-BE49-F238E27FC236}">
                <a16:creationId xmlns:a16="http://schemas.microsoft.com/office/drawing/2014/main" id="{103EF8DE-58E0-41C2-820D-F935BD41812E}"/>
              </a:ext>
            </a:extLst>
          </p:cNvPr>
          <p:cNvSpPr>
            <a:spLocks noGrp="1"/>
          </p:cNvSpPr>
          <p:nvPr>
            <p:ph idx="1"/>
          </p:nvPr>
        </p:nvSpPr>
        <p:spPr>
          <a:xfrm>
            <a:off x="581192" y="2180496"/>
            <a:ext cx="11029615" cy="4169504"/>
          </a:xfrm>
        </p:spPr>
        <p:txBody>
          <a:bodyPr>
            <a:normAutofit fontScale="25000" lnSpcReduction="20000"/>
          </a:bodyPr>
          <a:lstStyle/>
          <a:p>
            <a:pPr algn="just">
              <a:lnSpc>
                <a:spcPct val="120000"/>
              </a:lnSpc>
            </a:pPr>
            <a:r>
              <a:rPr lang="en-US" sz="8000" dirty="0">
                <a:solidFill>
                  <a:schemeClr val="accent1"/>
                </a:solidFill>
              </a:rPr>
              <a:t>For many of us who are now deeply </a:t>
            </a:r>
            <a:r>
              <a:rPr lang="en-US" sz="8000" dirty="0" err="1">
                <a:solidFill>
                  <a:schemeClr val="accent1"/>
                </a:solidFill>
              </a:rPr>
              <a:t>sceptical</a:t>
            </a:r>
            <a:r>
              <a:rPr lang="en-US" sz="8000" dirty="0">
                <a:solidFill>
                  <a:schemeClr val="accent1"/>
                </a:solidFill>
              </a:rPr>
              <a:t>, the evolution has been roughly the same: we began decades ago to query the anti-democratic absurdities of the EU. Then we began to campaign for reform, and were excited in 2013 by the Prime Minister’s Bloomberg speech; and then quietly despaired as no reform was forthcoming. And then thanks to the referendum given to this country by David Cameron we find that a door has magically opened in our lives.</a:t>
            </a:r>
          </a:p>
          <a:p>
            <a:pPr algn="just">
              <a:lnSpc>
                <a:spcPct val="120000"/>
              </a:lnSpc>
            </a:pPr>
            <a:r>
              <a:rPr lang="en-US" sz="8000" dirty="0">
                <a:solidFill>
                  <a:schemeClr val="accent1"/>
                </a:solidFill>
              </a:rPr>
              <a:t>We can see the sunlit meadows beyond. I believe we would be mad not to take this once in a lifetime chance to walk through that door because the truth is it is not we who have changed. It is the EU that has changed out of all recognition; and to keep insisting that the EU is about economics is like saying the Italian Mafia is interested in olive oil and real estate.</a:t>
            </a:r>
          </a:p>
          <a:p>
            <a:pPr algn="just">
              <a:lnSpc>
                <a:spcPct val="120000"/>
              </a:lnSpc>
            </a:pPr>
            <a:r>
              <a:rPr lang="en-US" sz="8000" dirty="0">
                <a:solidFill>
                  <a:schemeClr val="accent1"/>
                </a:solidFill>
              </a:rPr>
              <a:t>It is true, but profoundly uninformative about the real aims of that organization. What was once the EEC has undergone a spectacular metamorphosis in the last 30 years, and the crucial point is that it is still becoming ever more centralizing, interfering and anti-democratic.</a:t>
            </a:r>
          </a:p>
          <a:p>
            <a:endParaRPr lang="fr-FR" dirty="0"/>
          </a:p>
        </p:txBody>
      </p:sp>
    </p:spTree>
    <p:extLst>
      <p:ext uri="{BB962C8B-B14F-4D97-AF65-F5344CB8AC3E}">
        <p14:creationId xmlns:p14="http://schemas.microsoft.com/office/powerpoint/2010/main" val="3857088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C8C4C-7D03-433E-B077-8EDA7FDA4D08}"/>
              </a:ext>
            </a:extLst>
          </p:cNvPr>
          <p:cNvSpPr>
            <a:spLocks noGrp="1"/>
          </p:cNvSpPr>
          <p:nvPr>
            <p:ph type="title"/>
          </p:nvPr>
        </p:nvSpPr>
        <p:spPr/>
        <p:txBody>
          <a:bodyPr/>
          <a:lstStyle/>
          <a:p>
            <a:r>
              <a:rPr lang="fr-FR" dirty="0" err="1"/>
              <a:t>Role</a:t>
            </a:r>
            <a:r>
              <a:rPr lang="fr-FR" dirty="0"/>
              <a:t> of the media</a:t>
            </a:r>
          </a:p>
        </p:txBody>
      </p:sp>
      <p:sp>
        <p:nvSpPr>
          <p:cNvPr id="3" name="Espace réservé du contenu 2">
            <a:extLst>
              <a:ext uri="{FF2B5EF4-FFF2-40B4-BE49-F238E27FC236}">
                <a16:creationId xmlns:a16="http://schemas.microsoft.com/office/drawing/2014/main" id="{102F8AE9-8A08-4B88-8689-51CDA3972F7B}"/>
              </a:ext>
            </a:extLst>
          </p:cNvPr>
          <p:cNvSpPr>
            <a:spLocks noGrp="1"/>
          </p:cNvSpPr>
          <p:nvPr>
            <p:ph idx="1"/>
          </p:nvPr>
        </p:nvSpPr>
        <p:spPr/>
        <p:txBody>
          <a:bodyPr>
            <a:normAutofit/>
          </a:bodyPr>
          <a:lstStyle/>
          <a:p>
            <a:r>
              <a:rPr lang="fr-FR" sz="2000" dirty="0" err="1">
                <a:solidFill>
                  <a:schemeClr val="accent1"/>
                </a:solidFill>
              </a:rPr>
              <a:t>Rhetoric</a:t>
            </a:r>
            <a:r>
              <a:rPr lang="fr-FR" sz="2000" dirty="0">
                <a:solidFill>
                  <a:schemeClr val="accent1"/>
                </a:solidFill>
              </a:rPr>
              <a:t> of </a:t>
            </a:r>
            <a:r>
              <a:rPr lang="fr-FR" sz="2000" dirty="0" err="1">
                <a:solidFill>
                  <a:schemeClr val="accent1"/>
                </a:solidFill>
              </a:rPr>
              <a:t>excess</a:t>
            </a:r>
            <a:r>
              <a:rPr lang="fr-FR" sz="2000" dirty="0">
                <a:solidFill>
                  <a:schemeClr val="accent1"/>
                </a:solidFill>
              </a:rPr>
              <a:t> / Strong </a:t>
            </a:r>
            <a:r>
              <a:rPr lang="fr-FR" sz="2000" dirty="0" err="1">
                <a:solidFill>
                  <a:schemeClr val="accent1"/>
                </a:solidFill>
              </a:rPr>
              <a:t>personalities</a:t>
            </a:r>
            <a:endParaRPr lang="fr-FR" sz="2000" dirty="0">
              <a:solidFill>
                <a:schemeClr val="accent1"/>
              </a:solidFill>
            </a:endParaRPr>
          </a:p>
          <a:p>
            <a:endParaRPr lang="fr-FR" sz="2000" dirty="0">
              <a:solidFill>
                <a:schemeClr val="accent1"/>
              </a:solidFill>
            </a:endParaRPr>
          </a:p>
          <a:p>
            <a:r>
              <a:rPr lang="fr-FR" sz="2000" dirty="0" err="1">
                <a:solidFill>
                  <a:schemeClr val="accent1"/>
                </a:solidFill>
              </a:rPr>
              <a:t>Myths</a:t>
            </a:r>
            <a:r>
              <a:rPr lang="fr-FR" sz="2000" dirty="0">
                <a:solidFill>
                  <a:schemeClr val="accent1"/>
                </a:solidFill>
              </a:rPr>
              <a:t> versus </a:t>
            </a:r>
            <a:r>
              <a:rPr lang="fr-FR" sz="2000" dirty="0" err="1">
                <a:solidFill>
                  <a:schemeClr val="accent1"/>
                </a:solidFill>
              </a:rPr>
              <a:t>facts</a:t>
            </a:r>
            <a:r>
              <a:rPr lang="fr-FR" sz="2000" dirty="0">
                <a:solidFill>
                  <a:schemeClr val="accent1"/>
                </a:solidFill>
              </a:rPr>
              <a:t>: Post-</a:t>
            </a:r>
            <a:r>
              <a:rPr lang="fr-FR" sz="2000" dirty="0" err="1">
                <a:solidFill>
                  <a:schemeClr val="accent1"/>
                </a:solidFill>
              </a:rPr>
              <a:t>factual</a:t>
            </a:r>
            <a:r>
              <a:rPr lang="fr-FR" sz="2000" dirty="0">
                <a:solidFill>
                  <a:schemeClr val="accent1"/>
                </a:solidFill>
              </a:rPr>
              <a:t> </a:t>
            </a:r>
            <a:r>
              <a:rPr lang="fr-FR" sz="2000" dirty="0" err="1">
                <a:solidFill>
                  <a:schemeClr val="accent1"/>
                </a:solidFill>
              </a:rPr>
              <a:t>democracy</a:t>
            </a:r>
            <a:endParaRPr lang="fr-FR" sz="2000" dirty="0">
              <a:solidFill>
                <a:schemeClr val="accent1"/>
              </a:solidFill>
            </a:endParaRPr>
          </a:p>
          <a:p>
            <a:endParaRPr lang="fr-FR" sz="2000" dirty="0">
              <a:solidFill>
                <a:schemeClr val="accent1"/>
              </a:solidFill>
            </a:endParaRPr>
          </a:p>
          <a:p>
            <a:r>
              <a:rPr lang="fr-FR" sz="2000" dirty="0">
                <a:solidFill>
                  <a:schemeClr val="accent1"/>
                </a:solidFill>
              </a:rPr>
              <a:t>Very </a:t>
            </a:r>
            <a:r>
              <a:rPr lang="fr-FR" sz="2000" dirty="0" err="1">
                <a:solidFill>
                  <a:schemeClr val="accent1"/>
                </a:solidFill>
              </a:rPr>
              <a:t>influential</a:t>
            </a:r>
            <a:r>
              <a:rPr lang="fr-FR" sz="2000" dirty="0">
                <a:solidFill>
                  <a:schemeClr val="accent1"/>
                </a:solidFill>
              </a:rPr>
              <a:t> </a:t>
            </a:r>
            <a:r>
              <a:rPr lang="fr-FR" sz="2000" dirty="0" err="1">
                <a:solidFill>
                  <a:schemeClr val="accent1"/>
                </a:solidFill>
              </a:rPr>
              <a:t>popular</a:t>
            </a:r>
            <a:r>
              <a:rPr lang="fr-FR" sz="2000" dirty="0">
                <a:solidFill>
                  <a:schemeClr val="accent1"/>
                </a:solidFill>
              </a:rPr>
              <a:t> </a:t>
            </a:r>
            <a:r>
              <a:rPr lang="fr-FR" sz="2000" dirty="0" err="1">
                <a:solidFill>
                  <a:schemeClr val="accent1"/>
                </a:solidFill>
              </a:rPr>
              <a:t>press</a:t>
            </a:r>
            <a:endParaRPr lang="fr-FR" sz="2000" dirty="0">
              <a:solidFill>
                <a:schemeClr val="accent1"/>
              </a:solidFill>
            </a:endParaRPr>
          </a:p>
        </p:txBody>
      </p:sp>
    </p:spTree>
    <p:extLst>
      <p:ext uri="{BB962C8B-B14F-4D97-AF65-F5344CB8AC3E}">
        <p14:creationId xmlns:p14="http://schemas.microsoft.com/office/powerpoint/2010/main" val="2793920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5AD3DC-F191-4476-B984-8122E2517CD3}"/>
              </a:ext>
            </a:extLst>
          </p:cNvPr>
          <p:cNvSpPr>
            <a:spLocks noGrp="1"/>
          </p:cNvSpPr>
          <p:nvPr>
            <p:ph type="title"/>
          </p:nvPr>
        </p:nvSpPr>
        <p:spPr/>
        <p:txBody>
          <a:bodyPr/>
          <a:lstStyle/>
          <a:p>
            <a:r>
              <a:rPr lang="fr-FR" dirty="0" err="1"/>
              <a:t>Populist</a:t>
            </a:r>
            <a:r>
              <a:rPr lang="fr-FR" dirty="0"/>
              <a:t> </a:t>
            </a:r>
            <a:r>
              <a:rPr lang="fr-FR" dirty="0" err="1"/>
              <a:t>rebellion</a:t>
            </a:r>
            <a:r>
              <a:rPr lang="fr-FR" dirty="0"/>
              <a:t>?</a:t>
            </a:r>
          </a:p>
        </p:txBody>
      </p:sp>
      <p:sp>
        <p:nvSpPr>
          <p:cNvPr id="3" name="Espace réservé du contenu 2">
            <a:extLst>
              <a:ext uri="{FF2B5EF4-FFF2-40B4-BE49-F238E27FC236}">
                <a16:creationId xmlns:a16="http://schemas.microsoft.com/office/drawing/2014/main" id="{DDC8171F-7AE1-43B3-97AF-CE393C753984}"/>
              </a:ext>
            </a:extLst>
          </p:cNvPr>
          <p:cNvSpPr>
            <a:spLocks noGrp="1"/>
          </p:cNvSpPr>
          <p:nvPr>
            <p:ph idx="1"/>
          </p:nvPr>
        </p:nvSpPr>
        <p:spPr/>
        <p:txBody>
          <a:bodyPr/>
          <a:lstStyle/>
          <a:p>
            <a:r>
              <a:rPr lang="fr-FR" sz="2000" dirty="0">
                <a:solidFill>
                  <a:schemeClr val="accent1"/>
                </a:solidFill>
              </a:rPr>
              <a:t>Elite and </a:t>
            </a:r>
            <a:r>
              <a:rPr lang="fr-FR" sz="2000" dirty="0" err="1">
                <a:solidFill>
                  <a:schemeClr val="accent1"/>
                </a:solidFill>
              </a:rPr>
              <a:t>aloof</a:t>
            </a:r>
            <a:endParaRPr lang="fr-FR" sz="2000" dirty="0">
              <a:solidFill>
                <a:schemeClr val="accent1"/>
              </a:solidFill>
            </a:endParaRPr>
          </a:p>
          <a:p>
            <a:endParaRPr lang="fr-FR" sz="2000" dirty="0">
              <a:solidFill>
                <a:schemeClr val="accent1"/>
              </a:solidFill>
            </a:endParaRPr>
          </a:p>
          <a:p>
            <a:r>
              <a:rPr lang="fr-FR" sz="2000" dirty="0">
                <a:solidFill>
                  <a:schemeClr val="accent1"/>
                </a:solidFill>
              </a:rPr>
              <a:t>The Elites versus the people</a:t>
            </a:r>
          </a:p>
          <a:p>
            <a:endParaRPr lang="fr-FR" sz="2000" dirty="0">
              <a:solidFill>
                <a:schemeClr val="accent1"/>
              </a:solidFill>
            </a:endParaRPr>
          </a:p>
          <a:p>
            <a:r>
              <a:rPr lang="fr-FR" sz="2000" dirty="0" err="1">
                <a:solidFill>
                  <a:schemeClr val="accent1"/>
                </a:solidFill>
              </a:rPr>
              <a:t>Bullingdon</a:t>
            </a:r>
            <a:r>
              <a:rPr lang="fr-FR" sz="2000" dirty="0">
                <a:solidFill>
                  <a:schemeClr val="accent1"/>
                </a:solidFill>
              </a:rPr>
              <a:t> club</a:t>
            </a:r>
          </a:p>
          <a:p>
            <a:endParaRPr lang="fr-FR" dirty="0"/>
          </a:p>
          <a:p>
            <a:endParaRPr lang="fr-FR" dirty="0"/>
          </a:p>
        </p:txBody>
      </p:sp>
    </p:spTree>
    <p:extLst>
      <p:ext uri="{BB962C8B-B14F-4D97-AF65-F5344CB8AC3E}">
        <p14:creationId xmlns:p14="http://schemas.microsoft.com/office/powerpoint/2010/main" val="2659350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CFA7C2-EBE7-4618-9E0E-1B50354CEE9F}"/>
              </a:ext>
            </a:extLst>
          </p:cNvPr>
          <p:cNvSpPr>
            <a:spLocks noGrp="1"/>
          </p:cNvSpPr>
          <p:nvPr>
            <p:ph type="title"/>
          </p:nvPr>
        </p:nvSpPr>
        <p:spPr/>
        <p:txBody>
          <a:bodyPr/>
          <a:lstStyle/>
          <a:p>
            <a:r>
              <a:rPr lang="fr-FR" dirty="0"/>
              <a:t>The migration factor</a:t>
            </a:r>
          </a:p>
        </p:txBody>
      </p:sp>
      <p:sp>
        <p:nvSpPr>
          <p:cNvPr id="3" name="Espace réservé du contenu 2">
            <a:extLst>
              <a:ext uri="{FF2B5EF4-FFF2-40B4-BE49-F238E27FC236}">
                <a16:creationId xmlns:a16="http://schemas.microsoft.com/office/drawing/2014/main" id="{CDE62AE5-5057-4907-88FD-F33A322BE940}"/>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115807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EAF4C7-128E-44B1-A185-0AC98CE3CF62}"/>
              </a:ext>
            </a:extLst>
          </p:cNvPr>
          <p:cNvSpPr>
            <a:spLocks noGrp="1"/>
          </p:cNvSpPr>
          <p:nvPr>
            <p:ph type="title"/>
          </p:nvPr>
        </p:nvSpPr>
        <p:spPr/>
        <p:txBody>
          <a:bodyPr/>
          <a:lstStyle/>
          <a:p>
            <a:r>
              <a:rPr lang="fr-FR" dirty="0"/>
              <a:t>The UKIP Factor</a:t>
            </a:r>
          </a:p>
        </p:txBody>
      </p:sp>
      <p:pic>
        <p:nvPicPr>
          <p:cNvPr id="9" name="Espace réservé du contenu 8">
            <a:extLst>
              <a:ext uri="{FF2B5EF4-FFF2-40B4-BE49-F238E27FC236}">
                <a16:creationId xmlns:a16="http://schemas.microsoft.com/office/drawing/2014/main" id="{B9154CBC-2410-E8C1-02A3-5A9567913A64}"/>
              </a:ext>
            </a:extLst>
          </p:cNvPr>
          <p:cNvPicPr>
            <a:picLocks noGrp="1" noChangeAspect="1"/>
          </p:cNvPicPr>
          <p:nvPr>
            <p:ph idx="1"/>
          </p:nvPr>
        </p:nvPicPr>
        <p:blipFill>
          <a:blip r:embed="rId2"/>
          <a:stretch>
            <a:fillRect/>
          </a:stretch>
        </p:blipFill>
        <p:spPr>
          <a:xfrm>
            <a:off x="520117" y="2304894"/>
            <a:ext cx="3240664" cy="4102659"/>
          </a:xfrm>
          <a:prstGeom prst="rect">
            <a:avLst/>
          </a:prstGeom>
        </p:spPr>
      </p:pic>
      <p:pic>
        <p:nvPicPr>
          <p:cNvPr id="10" name="Image 9">
            <a:extLst>
              <a:ext uri="{FF2B5EF4-FFF2-40B4-BE49-F238E27FC236}">
                <a16:creationId xmlns:a16="http://schemas.microsoft.com/office/drawing/2014/main" id="{FBCB85B9-B4BB-B4C1-F5A8-EF6439ECEA82}"/>
              </a:ext>
            </a:extLst>
          </p:cNvPr>
          <p:cNvPicPr>
            <a:picLocks noChangeAspect="1"/>
          </p:cNvPicPr>
          <p:nvPr/>
        </p:nvPicPr>
        <p:blipFill>
          <a:blip r:embed="rId3"/>
          <a:stretch>
            <a:fillRect/>
          </a:stretch>
        </p:blipFill>
        <p:spPr>
          <a:xfrm>
            <a:off x="4549629" y="1885625"/>
            <a:ext cx="5743662" cy="4594930"/>
          </a:xfrm>
          <a:prstGeom prst="rect">
            <a:avLst/>
          </a:prstGeom>
        </p:spPr>
      </p:pic>
    </p:spTree>
    <p:extLst>
      <p:ext uri="{BB962C8B-B14F-4D97-AF65-F5344CB8AC3E}">
        <p14:creationId xmlns:p14="http://schemas.microsoft.com/office/powerpoint/2010/main" val="2623568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D500B42-D8BB-4364-86E0-6C075EACA33A}"/>
              </a:ext>
            </a:extLst>
          </p:cNvPr>
          <p:cNvPicPr>
            <a:picLocks noChangeAspect="1"/>
          </p:cNvPicPr>
          <p:nvPr/>
        </p:nvPicPr>
        <p:blipFill>
          <a:blip r:embed="rId2"/>
          <a:stretch>
            <a:fillRect/>
          </a:stretch>
        </p:blipFill>
        <p:spPr>
          <a:xfrm>
            <a:off x="1089914" y="166232"/>
            <a:ext cx="10012172" cy="6525536"/>
          </a:xfrm>
          <a:prstGeom prst="rect">
            <a:avLst/>
          </a:prstGeom>
        </p:spPr>
      </p:pic>
    </p:spTree>
    <p:extLst>
      <p:ext uri="{BB962C8B-B14F-4D97-AF65-F5344CB8AC3E}">
        <p14:creationId xmlns:p14="http://schemas.microsoft.com/office/powerpoint/2010/main" val="408465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E38072-E1A9-80BC-0650-48EDD3254515}"/>
              </a:ext>
            </a:extLst>
          </p:cNvPr>
          <p:cNvPicPr>
            <a:picLocks noChangeAspect="1"/>
          </p:cNvPicPr>
          <p:nvPr/>
        </p:nvPicPr>
        <p:blipFill>
          <a:blip r:embed="rId2"/>
          <a:stretch>
            <a:fillRect/>
          </a:stretch>
        </p:blipFill>
        <p:spPr>
          <a:xfrm>
            <a:off x="1233182" y="1135650"/>
            <a:ext cx="8162058" cy="5009646"/>
          </a:xfrm>
          <a:prstGeom prst="rect">
            <a:avLst/>
          </a:prstGeom>
        </p:spPr>
      </p:pic>
      <p:sp>
        <p:nvSpPr>
          <p:cNvPr id="5" name="ZoneTexte 4">
            <a:extLst>
              <a:ext uri="{FF2B5EF4-FFF2-40B4-BE49-F238E27FC236}">
                <a16:creationId xmlns:a16="http://schemas.microsoft.com/office/drawing/2014/main" id="{4112D669-A8B6-9B6E-0E70-D727113C8B18}"/>
              </a:ext>
            </a:extLst>
          </p:cNvPr>
          <p:cNvSpPr txBox="1"/>
          <p:nvPr/>
        </p:nvSpPr>
        <p:spPr>
          <a:xfrm>
            <a:off x="5018714" y="6039965"/>
            <a:ext cx="6094602" cy="369332"/>
          </a:xfrm>
          <a:prstGeom prst="rect">
            <a:avLst/>
          </a:prstGeom>
          <a:noFill/>
        </p:spPr>
        <p:txBody>
          <a:bodyPr wrap="square">
            <a:spAutoFit/>
          </a:bodyPr>
          <a:lstStyle/>
          <a:p>
            <a:r>
              <a:rPr lang="fr-FR" dirty="0"/>
              <a:t>https://www.bbc.com/news/uk-politics-21170265</a:t>
            </a:r>
          </a:p>
        </p:txBody>
      </p:sp>
    </p:spTree>
    <p:extLst>
      <p:ext uri="{BB962C8B-B14F-4D97-AF65-F5344CB8AC3E}">
        <p14:creationId xmlns:p14="http://schemas.microsoft.com/office/powerpoint/2010/main" val="727679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F1539C8-A756-4858-9FA3-DDCBE5D2449E}"/>
              </a:ext>
            </a:extLst>
          </p:cNvPr>
          <p:cNvPicPr>
            <a:picLocks noChangeAspect="1"/>
          </p:cNvPicPr>
          <p:nvPr/>
        </p:nvPicPr>
        <p:blipFill>
          <a:blip r:embed="rId2"/>
          <a:stretch>
            <a:fillRect/>
          </a:stretch>
        </p:blipFill>
        <p:spPr>
          <a:xfrm>
            <a:off x="1677798" y="253114"/>
            <a:ext cx="7774966" cy="6109936"/>
          </a:xfrm>
          <a:prstGeom prst="rect">
            <a:avLst/>
          </a:prstGeom>
        </p:spPr>
      </p:pic>
    </p:spTree>
    <p:extLst>
      <p:ext uri="{BB962C8B-B14F-4D97-AF65-F5344CB8AC3E}">
        <p14:creationId xmlns:p14="http://schemas.microsoft.com/office/powerpoint/2010/main" val="850518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735044-671C-20DF-FBB8-9BD631EED703}"/>
              </a:ext>
            </a:extLst>
          </p:cNvPr>
          <p:cNvPicPr>
            <a:picLocks noChangeAspect="1"/>
          </p:cNvPicPr>
          <p:nvPr/>
        </p:nvPicPr>
        <p:blipFill>
          <a:blip r:embed="rId2"/>
          <a:stretch>
            <a:fillRect/>
          </a:stretch>
        </p:blipFill>
        <p:spPr>
          <a:xfrm>
            <a:off x="615058" y="1039299"/>
            <a:ext cx="3947317" cy="5662606"/>
          </a:xfrm>
          <a:prstGeom prst="rect">
            <a:avLst/>
          </a:prstGeom>
        </p:spPr>
      </p:pic>
      <p:pic>
        <p:nvPicPr>
          <p:cNvPr id="5" name="Picture 4">
            <a:extLst>
              <a:ext uri="{FF2B5EF4-FFF2-40B4-BE49-F238E27FC236}">
                <a16:creationId xmlns:a16="http://schemas.microsoft.com/office/drawing/2014/main" id="{F65FC630-CAB3-BA9B-C7B3-BD43E10C7BD9}"/>
              </a:ext>
            </a:extLst>
          </p:cNvPr>
          <p:cNvPicPr>
            <a:picLocks noChangeAspect="1"/>
          </p:cNvPicPr>
          <p:nvPr/>
        </p:nvPicPr>
        <p:blipFill>
          <a:blip r:embed="rId3"/>
          <a:stretch>
            <a:fillRect/>
          </a:stretch>
        </p:blipFill>
        <p:spPr>
          <a:xfrm>
            <a:off x="5532246" y="1039299"/>
            <a:ext cx="4563034" cy="5273203"/>
          </a:xfrm>
          <a:prstGeom prst="rect">
            <a:avLst/>
          </a:prstGeom>
        </p:spPr>
      </p:pic>
    </p:spTree>
    <p:extLst>
      <p:ext uri="{BB962C8B-B14F-4D97-AF65-F5344CB8AC3E}">
        <p14:creationId xmlns:p14="http://schemas.microsoft.com/office/powerpoint/2010/main" val="3764523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DD0A53-AEB4-94B4-71B0-BE8415EC2741}"/>
              </a:ext>
            </a:extLst>
          </p:cNvPr>
          <p:cNvPicPr>
            <a:picLocks noChangeAspect="1"/>
          </p:cNvPicPr>
          <p:nvPr/>
        </p:nvPicPr>
        <p:blipFill>
          <a:blip r:embed="rId2"/>
          <a:stretch>
            <a:fillRect/>
          </a:stretch>
        </p:blipFill>
        <p:spPr>
          <a:xfrm>
            <a:off x="3176336" y="811650"/>
            <a:ext cx="4646353" cy="5762470"/>
          </a:xfrm>
          <a:prstGeom prst="rect">
            <a:avLst/>
          </a:prstGeom>
        </p:spPr>
      </p:pic>
    </p:spTree>
    <p:extLst>
      <p:ext uri="{BB962C8B-B14F-4D97-AF65-F5344CB8AC3E}">
        <p14:creationId xmlns:p14="http://schemas.microsoft.com/office/powerpoint/2010/main" val="2571322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s://media.pri.org/s3fs-public/styles/story_main/public/story/images/RTX2I01M%202016-6-27.jpg?itok=Rt_d6D6C">
            <a:extLst>
              <a:ext uri="{FF2B5EF4-FFF2-40B4-BE49-F238E27FC236}">
                <a16:creationId xmlns:a16="http://schemas.microsoft.com/office/drawing/2014/main" id="{38A6C8E5-0ADD-401D-A1CB-8EDEC95ADD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46246" y="1434518"/>
            <a:ext cx="7627515" cy="4295163"/>
          </a:xfrm>
          <a:prstGeom prst="rect">
            <a:avLst/>
          </a:prstGeom>
          <a:noFill/>
          <a:ln>
            <a:noFill/>
          </a:ln>
        </p:spPr>
      </p:pic>
    </p:spTree>
    <p:extLst>
      <p:ext uri="{BB962C8B-B14F-4D97-AF65-F5344CB8AC3E}">
        <p14:creationId xmlns:p14="http://schemas.microsoft.com/office/powerpoint/2010/main" val="1751955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DMINISTRADORES AMAZONICOS">
            <a:extLst>
              <a:ext uri="{FF2B5EF4-FFF2-40B4-BE49-F238E27FC236}">
                <a16:creationId xmlns:a16="http://schemas.microsoft.com/office/drawing/2014/main" id="{4E4D62C0-93E8-0D42-8F81-AC26E51EF6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2023" y="1233183"/>
            <a:ext cx="7579946" cy="5049860"/>
          </a:xfrm>
          <a:prstGeom prst="rect">
            <a:avLst/>
          </a:prstGeom>
          <a:noFill/>
          <a:ln>
            <a:noFill/>
          </a:ln>
        </p:spPr>
      </p:pic>
    </p:spTree>
    <p:extLst>
      <p:ext uri="{BB962C8B-B14F-4D97-AF65-F5344CB8AC3E}">
        <p14:creationId xmlns:p14="http://schemas.microsoft.com/office/powerpoint/2010/main" val="825623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8A78D1-FC5F-407E-AB73-67AC6033F2C6}"/>
              </a:ext>
            </a:extLst>
          </p:cNvPr>
          <p:cNvSpPr>
            <a:spLocks noGrp="1"/>
          </p:cNvSpPr>
          <p:nvPr>
            <p:ph type="title"/>
          </p:nvPr>
        </p:nvSpPr>
        <p:spPr/>
        <p:txBody>
          <a:bodyPr/>
          <a:lstStyle/>
          <a:p>
            <a:r>
              <a:rPr lang="fr-FR" dirty="0"/>
              <a:t>A « </a:t>
            </a:r>
            <a:r>
              <a:rPr lang="fr-FR" dirty="0" err="1"/>
              <a:t>botched</a:t>
            </a:r>
            <a:r>
              <a:rPr lang="fr-FR" dirty="0"/>
              <a:t> </a:t>
            </a:r>
            <a:r>
              <a:rPr lang="fr-FR" dirty="0" err="1"/>
              <a:t>campaign</a:t>
            </a:r>
            <a:r>
              <a:rPr lang="fr-FR" dirty="0"/>
              <a:t> »?</a:t>
            </a:r>
          </a:p>
        </p:txBody>
      </p:sp>
      <p:sp>
        <p:nvSpPr>
          <p:cNvPr id="3" name="Espace réservé du contenu 2">
            <a:extLst>
              <a:ext uri="{FF2B5EF4-FFF2-40B4-BE49-F238E27FC236}">
                <a16:creationId xmlns:a16="http://schemas.microsoft.com/office/drawing/2014/main" id="{9CB5FBA0-9E36-4D1B-9F7E-77A09259FFA9}"/>
              </a:ext>
            </a:extLst>
          </p:cNvPr>
          <p:cNvSpPr>
            <a:spLocks noGrp="1"/>
          </p:cNvSpPr>
          <p:nvPr>
            <p:ph idx="1"/>
          </p:nvPr>
        </p:nvSpPr>
        <p:spPr/>
        <p:txBody>
          <a:bodyPr>
            <a:normAutofit/>
          </a:bodyPr>
          <a:lstStyle/>
          <a:p>
            <a:r>
              <a:rPr lang="fr-FR" sz="2000" dirty="0" err="1">
                <a:solidFill>
                  <a:schemeClr val="accent1"/>
                </a:solidFill>
              </a:rPr>
              <a:t>Officially</a:t>
            </a:r>
            <a:r>
              <a:rPr lang="fr-FR" sz="2000" dirty="0">
                <a:solidFill>
                  <a:schemeClr val="accent1"/>
                </a:solidFill>
              </a:rPr>
              <a:t> </a:t>
            </a:r>
            <a:r>
              <a:rPr lang="fr-FR" sz="2000" dirty="0" err="1">
                <a:solidFill>
                  <a:schemeClr val="accent1"/>
                </a:solidFill>
              </a:rPr>
              <a:t>started</a:t>
            </a:r>
            <a:r>
              <a:rPr lang="fr-FR" sz="2000" dirty="0">
                <a:solidFill>
                  <a:schemeClr val="accent1"/>
                </a:solidFill>
              </a:rPr>
              <a:t> on April 15</a:t>
            </a:r>
          </a:p>
          <a:p>
            <a:endParaRPr lang="fr-FR" sz="2000" dirty="0">
              <a:solidFill>
                <a:schemeClr val="accent1"/>
              </a:solidFill>
            </a:endParaRPr>
          </a:p>
          <a:p>
            <a:r>
              <a:rPr lang="fr-FR" sz="2000" dirty="0">
                <a:solidFill>
                  <a:schemeClr val="accent1"/>
                </a:solidFill>
              </a:rPr>
              <a:t>David </a:t>
            </a:r>
            <a:r>
              <a:rPr lang="fr-FR" sz="2000" dirty="0" err="1">
                <a:solidFill>
                  <a:schemeClr val="accent1"/>
                </a:solidFill>
              </a:rPr>
              <a:t>Cameron’s</a:t>
            </a:r>
            <a:r>
              <a:rPr lang="fr-FR" sz="2000" dirty="0">
                <a:solidFill>
                  <a:schemeClr val="accent1"/>
                </a:solidFill>
              </a:rPr>
              <a:t> Great </a:t>
            </a:r>
            <a:r>
              <a:rPr lang="fr-FR" sz="2000" dirty="0" err="1">
                <a:solidFill>
                  <a:schemeClr val="accent1"/>
                </a:solidFill>
              </a:rPr>
              <a:t>Miscalculation</a:t>
            </a:r>
            <a:endParaRPr lang="fr-FR" sz="2000" dirty="0">
              <a:solidFill>
                <a:schemeClr val="accent1"/>
              </a:solidFill>
            </a:endParaRPr>
          </a:p>
          <a:p>
            <a:endParaRPr lang="fr-FR" sz="2000" dirty="0">
              <a:solidFill>
                <a:schemeClr val="accent1"/>
              </a:solidFill>
            </a:endParaRPr>
          </a:p>
          <a:p>
            <a:r>
              <a:rPr lang="fr-FR" sz="2000" dirty="0">
                <a:solidFill>
                  <a:schemeClr val="accent1"/>
                </a:solidFill>
              </a:rPr>
              <a:t>Boris Johnson and Michael </a:t>
            </a:r>
            <a:r>
              <a:rPr lang="fr-FR" sz="2000" dirty="0" err="1">
                <a:solidFill>
                  <a:schemeClr val="accent1"/>
                </a:solidFill>
              </a:rPr>
              <a:t>Gove</a:t>
            </a:r>
            <a:r>
              <a:rPr lang="fr-FR" sz="2000" dirty="0">
                <a:solidFill>
                  <a:schemeClr val="accent1"/>
                </a:solidFill>
              </a:rPr>
              <a:t> for </a:t>
            </a:r>
            <a:r>
              <a:rPr lang="fr-FR" sz="2000" dirty="0" err="1">
                <a:solidFill>
                  <a:schemeClr val="accent1"/>
                </a:solidFill>
              </a:rPr>
              <a:t>leave</a:t>
            </a:r>
            <a:endParaRPr lang="fr-FR" sz="2000" dirty="0">
              <a:solidFill>
                <a:schemeClr val="accent1"/>
              </a:solidFill>
            </a:endParaRPr>
          </a:p>
          <a:p>
            <a:endParaRPr lang="fr-FR" sz="2000" dirty="0">
              <a:solidFill>
                <a:schemeClr val="accent1"/>
              </a:solidFill>
            </a:endParaRPr>
          </a:p>
          <a:p>
            <a:r>
              <a:rPr lang="fr-FR" sz="2000" dirty="0">
                <a:solidFill>
                  <a:schemeClr val="accent1"/>
                </a:solidFill>
              </a:rPr>
              <a:t>Equivocating on the part of Labour</a:t>
            </a:r>
          </a:p>
        </p:txBody>
      </p:sp>
    </p:spTree>
    <p:extLst>
      <p:ext uri="{BB962C8B-B14F-4D97-AF65-F5344CB8AC3E}">
        <p14:creationId xmlns:p14="http://schemas.microsoft.com/office/powerpoint/2010/main" val="4219449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9928891-E782-1ED7-36CA-00B920A5F131}"/>
              </a:ext>
            </a:extLst>
          </p:cNvPr>
          <p:cNvSpPr txBox="1"/>
          <p:nvPr/>
        </p:nvSpPr>
        <p:spPr>
          <a:xfrm>
            <a:off x="0" y="0"/>
            <a:ext cx="12126286" cy="6559168"/>
          </a:xfrm>
          <a:prstGeom prst="rect">
            <a:avLst/>
          </a:prstGeom>
          <a:noFill/>
        </p:spPr>
        <p:txBody>
          <a:bodyPr wrap="square">
            <a:spAutoFit/>
          </a:bodyPr>
          <a:lstStyle/>
          <a:p>
            <a:pPr algn="ctr">
              <a:lnSpc>
                <a:spcPct val="107000"/>
              </a:lnSpc>
              <a:spcAft>
                <a:spcPts val="800"/>
              </a:spcAft>
            </a:pPr>
            <a:r>
              <a:rPr lang="en-GB" sz="2000" b="1" kern="1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Brexit timeline: events leading to the UK’s exit from the European Union</a:t>
            </a:r>
          </a:p>
          <a:p>
            <a:pPr algn="ctr">
              <a:lnSpc>
                <a:spcPct val="107000"/>
              </a:lnSpc>
              <a:spcAft>
                <a:spcPts val="800"/>
              </a:spcAft>
            </a:pP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Published Wednesday, 06 January, 2021</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kern="100" dirty="0">
                <a:effectLst/>
                <a:latin typeface="Calibri" panose="020F0502020204030204" pitchFamily="34" charset="0"/>
                <a:ea typeface="Calibri" panose="020F0502020204030204" pitchFamily="34" charset="0"/>
                <a:cs typeface="Times New Roman" panose="02020603050405020304" pitchFamily="18" charset="0"/>
              </a:rPr>
              <a:t>In a referendum held on 23 June 2016,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the majority of those who voted chose to leave the European Union.</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On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29 March 2017</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in writing to European Council President Donald Tusk,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the Prime Minister formally triggered Article 50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and began the two-year countdown to the UK formally leaving the EU (commonly known as ‘Brexit’).</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The UK had long been expected to leave the European Union at 11pm on 29 March 2019</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However, following a House of Commons vote on 14 March 2019, the Government sought permission from the EU to extend Article 50 and agree a later Brexit date.</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On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20 March 2019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the Prime Minister wrote to European Council President Donald Tusk,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asking to extend Article 50 until 30 June 2019</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Following a European Council meeting the next day, EU27 leaders agreed to grant an extension.</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On 2 April 2019, the Prime Minister announced she will seek a further extension to the Article 50 process and offered to meet the Leader of the Opposition to agree a deal that can win the support of MPs.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At a meeting of the European Council on 10 April 2019, the UK and EU27 agreed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to extend Article 50 until 31 October 2019.</a:t>
            </a:r>
            <a:endParaRPr lang="fr-FR"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On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19 October 2019</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the Prime Minister’s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new Brexit deal was lost on amendment in the Commons</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In accordance with the </a:t>
            </a:r>
            <a:r>
              <a:rPr lang="en-GB" sz="1400" i="1" kern="100" dirty="0">
                <a:effectLst/>
                <a:latin typeface="Calibri" panose="020F0502020204030204" pitchFamily="34" charset="0"/>
                <a:ea typeface="Calibri" panose="020F0502020204030204" pitchFamily="34" charset="0"/>
                <a:cs typeface="Times New Roman" panose="02020603050405020304" pitchFamily="18" charset="0"/>
              </a:rPr>
              <a:t>European Union (Withdrawal) (No. 2) Act 2019</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 commonly known as the ‘Benn Act’ – the Prime Minister wrote to European Council president Donald Tusk, to request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an extension to the Brexit process</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On 28 October 2019, EU Ambassadors agreed a further Brexit extension to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31 January 2020.</a:t>
            </a:r>
            <a:endParaRPr lang="fr-FR"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On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12 December 2019, </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Boris Johnson won a majority in the UK General Election and reaffirmed his commitment to ‘get Brexit done‘ by 31 January 2020.</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On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23 January 2020</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the European Union (Withdrawal Agreement) Act 2020 received Royal Assent</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This is the legislation that will implement the withdrawal agreement negotiated by the UK and the EU.</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kern="1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11pm on 31 January 2020, the UK left the EU and entered a transition period.</a:t>
            </a:r>
            <a:endParaRPr lang="fr-FR" sz="1600" b="1" kern="1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kern="1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11pm on 31 December 2020, the transition period ended and the United Kingdom left the EU single market and customs union.</a:t>
            </a:r>
            <a:endParaRPr lang="fr-FR" sz="1600" b="1" kern="1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1270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B1E211-32E7-AE4E-40BB-D012A302C0E0}"/>
              </a:ext>
            </a:extLst>
          </p:cNvPr>
          <p:cNvSpPr>
            <a:spLocks noGrp="1"/>
          </p:cNvSpPr>
          <p:nvPr>
            <p:ph type="title"/>
          </p:nvPr>
        </p:nvSpPr>
        <p:spPr/>
        <p:txBody>
          <a:bodyPr/>
          <a:lstStyle/>
          <a:p>
            <a:r>
              <a:rPr lang="fr-FR" dirty="0" err="1"/>
              <a:t>What</a:t>
            </a:r>
            <a:r>
              <a:rPr lang="fr-FR" dirty="0"/>
              <a:t> Next ? </a:t>
            </a:r>
          </a:p>
        </p:txBody>
      </p:sp>
      <p:pic>
        <p:nvPicPr>
          <p:cNvPr id="5" name="Espace réservé du contenu 4">
            <a:extLst>
              <a:ext uri="{FF2B5EF4-FFF2-40B4-BE49-F238E27FC236}">
                <a16:creationId xmlns:a16="http://schemas.microsoft.com/office/drawing/2014/main" id="{40AB83A2-F493-ECC5-5892-683066AEC855}"/>
              </a:ext>
            </a:extLst>
          </p:cNvPr>
          <p:cNvPicPr>
            <a:picLocks noGrp="1" noChangeAspect="1"/>
          </p:cNvPicPr>
          <p:nvPr>
            <p:ph idx="1"/>
          </p:nvPr>
        </p:nvPicPr>
        <p:blipFill>
          <a:blip r:embed="rId2"/>
          <a:stretch>
            <a:fillRect/>
          </a:stretch>
        </p:blipFill>
        <p:spPr>
          <a:xfrm>
            <a:off x="2711116" y="1762275"/>
            <a:ext cx="6112042" cy="5060731"/>
          </a:xfrm>
        </p:spPr>
      </p:pic>
    </p:spTree>
    <p:extLst>
      <p:ext uri="{BB962C8B-B14F-4D97-AF65-F5344CB8AC3E}">
        <p14:creationId xmlns:p14="http://schemas.microsoft.com/office/powerpoint/2010/main" val="1712486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633822D-AF0F-B9D9-EBFF-2A0005B8A3C9}"/>
              </a:ext>
            </a:extLst>
          </p:cNvPr>
          <p:cNvSpPr txBox="1"/>
          <p:nvPr/>
        </p:nvSpPr>
        <p:spPr>
          <a:xfrm>
            <a:off x="593557" y="1187116"/>
            <a:ext cx="9930063" cy="5122941"/>
          </a:xfrm>
          <a:prstGeom prst="rect">
            <a:avLst/>
          </a:prstGeom>
          <a:noFill/>
        </p:spPr>
        <p:txBody>
          <a:bodyPr wrap="square">
            <a:spAutoFit/>
          </a:bodyPr>
          <a:lstStyle/>
          <a:p>
            <a:pPr algn="l" fontAlgn="base">
              <a:lnSpc>
                <a:spcPct val="150000"/>
              </a:lnSpc>
            </a:pPr>
            <a:r>
              <a:rPr lang="en-US" sz="2000" b="0" i="0" u="none" strike="noStrike" dirty="0">
                <a:solidFill>
                  <a:srgbClr val="202224"/>
                </a:solidFill>
                <a:effectLst/>
                <a:latin typeface="BBC Reith Serif"/>
              </a:rPr>
              <a:t>Early in 2025, Prime Minister Sir Keir Starmer has been invited to an informal summit of EU leaders. It's the first such invitation for the UK since the bitter days of the Brexit negotiations.</a:t>
            </a:r>
          </a:p>
          <a:p>
            <a:pPr algn="l" fontAlgn="base">
              <a:lnSpc>
                <a:spcPct val="150000"/>
              </a:lnSpc>
            </a:pPr>
            <a:r>
              <a:rPr lang="en-US" sz="2000" b="0" i="0" u="none" strike="noStrike" dirty="0">
                <a:solidFill>
                  <a:srgbClr val="202224"/>
                </a:solidFill>
                <a:effectLst/>
                <a:latin typeface="BBC Reith Serif"/>
              </a:rPr>
              <a:t>The focus of the February meeting is future security and </a:t>
            </a:r>
            <a:r>
              <a:rPr lang="en-US" sz="2000" b="0" i="0" u="none" strike="noStrike" dirty="0" err="1">
                <a:solidFill>
                  <a:srgbClr val="202224"/>
                </a:solidFill>
                <a:effectLst/>
                <a:latin typeface="BBC Reith Serif"/>
              </a:rPr>
              <a:t>defence</a:t>
            </a:r>
            <a:r>
              <a:rPr lang="en-US" sz="2000" b="0" i="0" u="none" strike="noStrike" dirty="0">
                <a:solidFill>
                  <a:srgbClr val="202224"/>
                </a:solidFill>
                <a:effectLst/>
                <a:latin typeface="BBC Reith Serif"/>
              </a:rPr>
              <a:t> co-operation. The backdrop: the volatile state of the world from Europe's perspective.</a:t>
            </a:r>
          </a:p>
          <a:p>
            <a:pPr algn="l" fontAlgn="base">
              <a:lnSpc>
                <a:spcPct val="150000"/>
              </a:lnSpc>
            </a:pPr>
            <a:r>
              <a:rPr lang="en-US" sz="2000" b="0" i="0" u="none" strike="noStrike" dirty="0">
                <a:solidFill>
                  <a:srgbClr val="202224"/>
                </a:solidFill>
                <a:effectLst/>
                <a:latin typeface="BBC Reith Serif"/>
              </a:rPr>
              <a:t>Wars rage in the Middle East and in Europe - with Russia aided in its assault on Ukraine by Iran, North Korea and China.</a:t>
            </a:r>
          </a:p>
          <a:p>
            <a:pPr algn="l" fontAlgn="base">
              <a:lnSpc>
                <a:spcPct val="150000"/>
              </a:lnSpc>
            </a:pPr>
            <a:r>
              <a:rPr lang="en-US" sz="2000" b="0" i="0" u="none" strike="noStrike" dirty="0">
                <a:solidFill>
                  <a:srgbClr val="202224"/>
                </a:solidFill>
                <a:effectLst/>
                <a:latin typeface="BBC Reith Serif"/>
              </a:rPr>
              <a:t>Adding to the uncertainty haunting this continent, Donald Trump is poised to re-enter the White House.</a:t>
            </a:r>
          </a:p>
          <a:p>
            <a:pPr algn="l" fontAlgn="base">
              <a:lnSpc>
                <a:spcPct val="150000"/>
              </a:lnSpc>
            </a:pPr>
            <a:r>
              <a:rPr lang="en-US" sz="2000" b="0" i="0" u="none" strike="noStrike" dirty="0">
                <a:solidFill>
                  <a:srgbClr val="202224"/>
                </a:solidFill>
                <a:effectLst/>
                <a:latin typeface="BBC Reith Serif"/>
              </a:rPr>
              <a:t>He threatens Western cohesion with his pledge to slap punitive tariffs on imports - a big worry to the EU and the UK - and to potentially walk away from Nato, the transatlantic </a:t>
            </a:r>
            <a:r>
              <a:rPr lang="en-US" sz="2000" b="0" i="0" u="none" strike="noStrike" dirty="0" err="1">
                <a:solidFill>
                  <a:srgbClr val="202224"/>
                </a:solidFill>
                <a:effectLst/>
                <a:latin typeface="BBC Reith Serif"/>
              </a:rPr>
              <a:t>defence</a:t>
            </a:r>
            <a:r>
              <a:rPr lang="en-US" sz="2000" b="0" i="0" u="none" strike="noStrike" dirty="0">
                <a:solidFill>
                  <a:srgbClr val="202224"/>
                </a:solidFill>
                <a:effectLst/>
                <a:latin typeface="BBC Reith Serif"/>
              </a:rPr>
              <a:t> alliance Europeans have relied on for security, since its founding after World War Two.</a:t>
            </a:r>
          </a:p>
        </p:txBody>
      </p:sp>
    </p:spTree>
    <p:extLst>
      <p:ext uri="{BB962C8B-B14F-4D97-AF65-F5344CB8AC3E}">
        <p14:creationId xmlns:p14="http://schemas.microsoft.com/office/powerpoint/2010/main" val="405011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C9CC0FD-09ED-FE98-4E04-C9A0D91F0FA5}"/>
              </a:ext>
            </a:extLst>
          </p:cNvPr>
          <p:cNvSpPr txBox="1"/>
          <p:nvPr/>
        </p:nvSpPr>
        <p:spPr>
          <a:xfrm>
            <a:off x="1219200" y="571664"/>
            <a:ext cx="8871284" cy="6286336"/>
          </a:xfrm>
          <a:prstGeom prst="rect">
            <a:avLst/>
          </a:prstGeom>
          <a:noFill/>
        </p:spPr>
        <p:txBody>
          <a:bodyPr wrap="square">
            <a:spAutoFit/>
          </a:bodyPr>
          <a:lstStyle/>
          <a:p>
            <a:pPr algn="l" fontAlgn="base">
              <a:lnSpc>
                <a:spcPts val="2700"/>
              </a:lnSpc>
              <a:spcBef>
                <a:spcPts val="1800"/>
              </a:spcBef>
              <a:spcAft>
                <a:spcPts val="1200"/>
              </a:spcAft>
            </a:pPr>
            <a:r>
              <a:rPr lang="en-US" sz="2400" b="1" i="0" u="none" strike="noStrike" dirty="0">
                <a:solidFill>
                  <a:schemeClr val="accent2">
                    <a:lumMod val="75000"/>
                  </a:schemeClr>
                </a:solidFill>
                <a:effectLst/>
                <a:latin typeface="BBC Reith Serif"/>
              </a:rPr>
              <a:t>Threats a reminder of shared values</a:t>
            </a:r>
          </a:p>
          <a:p>
            <a:pPr algn="l" fontAlgn="base">
              <a:lnSpc>
                <a:spcPts val="1950"/>
              </a:lnSpc>
              <a:spcAft>
                <a:spcPts val="1200"/>
              </a:spcAft>
            </a:pPr>
            <a:r>
              <a:rPr lang="en-US" b="0" i="0" u="none" strike="noStrike" dirty="0">
                <a:solidFill>
                  <a:srgbClr val="202224"/>
                </a:solidFill>
                <a:effectLst/>
                <a:latin typeface="BBC Reith Serif"/>
              </a:rPr>
              <a:t>These threats to security and to trade revenues have helped remind the EU and the UK of the common values they share in unpredictable times.</a:t>
            </a:r>
          </a:p>
          <a:p>
            <a:pPr algn="l" fontAlgn="base">
              <a:lnSpc>
                <a:spcPts val="1950"/>
              </a:lnSpc>
              <a:spcAft>
                <a:spcPts val="1200"/>
              </a:spcAft>
            </a:pPr>
            <a:r>
              <a:rPr lang="en-US" b="0" i="0" u="none" strike="noStrike" dirty="0">
                <a:solidFill>
                  <a:srgbClr val="202224"/>
                </a:solidFill>
                <a:effectLst/>
                <a:latin typeface="BBC Reith Serif"/>
              </a:rPr>
              <a:t>The EU felt weakened by Brexit in 2016. It meant losing a big economy and its only significant military power apart from France.</a:t>
            </a:r>
          </a:p>
          <a:p>
            <a:pPr algn="l" fontAlgn="base">
              <a:lnSpc>
                <a:spcPts val="1950"/>
              </a:lnSpc>
              <a:spcAft>
                <a:spcPts val="1200"/>
              </a:spcAft>
            </a:pPr>
            <a:r>
              <a:rPr lang="en-US" b="0" i="0" u="none" strike="noStrike" dirty="0">
                <a:solidFill>
                  <a:srgbClr val="202224"/>
                </a:solidFill>
                <a:effectLst/>
                <a:latin typeface="BBC Reith Serif"/>
              </a:rPr>
              <a:t>As for post-Brexit UK, now free from the rules of EU membership, it's also now a far smaller power on the world stage.</a:t>
            </a:r>
          </a:p>
          <a:p>
            <a:pPr algn="l" fontAlgn="base">
              <a:lnSpc>
                <a:spcPts val="1950"/>
              </a:lnSpc>
              <a:spcAft>
                <a:spcPts val="1200"/>
              </a:spcAft>
            </a:pPr>
            <a:r>
              <a:rPr lang="en-US" b="0" i="0" u="none" strike="noStrike" dirty="0">
                <a:solidFill>
                  <a:srgbClr val="202224"/>
                </a:solidFill>
                <a:effectLst/>
                <a:latin typeface="BBC Reith Serif"/>
              </a:rPr>
              <a:t>And, closer to home, the </a:t>
            </a:r>
            <a:r>
              <a:rPr lang="en-US" b="0" i="0" u="none" strike="noStrike" dirty="0" err="1">
                <a:solidFill>
                  <a:srgbClr val="202224"/>
                </a:solidFill>
                <a:effectLst/>
                <a:latin typeface="BBC Reith Serif"/>
              </a:rPr>
              <a:t>Labour</a:t>
            </a:r>
            <a:r>
              <a:rPr lang="en-US" b="0" i="0" u="none" strike="noStrike" dirty="0">
                <a:solidFill>
                  <a:srgbClr val="202224"/>
                </a:solidFill>
                <a:effectLst/>
                <a:latin typeface="BBC Reith Serif"/>
              </a:rPr>
              <a:t> government has </a:t>
            </a:r>
            <a:r>
              <a:rPr lang="en-US" b="0" i="0" u="none" strike="noStrike" dirty="0" err="1">
                <a:solidFill>
                  <a:srgbClr val="202224"/>
                </a:solidFill>
                <a:effectLst/>
                <a:latin typeface="BBC Reith Serif"/>
              </a:rPr>
              <a:t>realised</a:t>
            </a:r>
            <a:r>
              <a:rPr lang="en-US" b="0" i="0" u="none" strike="noStrike" dirty="0">
                <a:solidFill>
                  <a:srgbClr val="202224"/>
                </a:solidFill>
                <a:effectLst/>
                <a:latin typeface="BBC Reith Serif"/>
              </a:rPr>
              <a:t> Europe is key to delivering on a number of priority pledges to the UK public.</a:t>
            </a:r>
          </a:p>
          <a:p>
            <a:pPr algn="l" fontAlgn="base">
              <a:lnSpc>
                <a:spcPts val="1950"/>
              </a:lnSpc>
              <a:spcAft>
                <a:spcPts val="1200"/>
              </a:spcAft>
            </a:pPr>
            <a:r>
              <a:rPr lang="en-US" b="0" i="0" u="none" strike="noStrike" dirty="0">
                <a:solidFill>
                  <a:srgbClr val="202224"/>
                </a:solidFill>
                <a:effectLst/>
                <a:latin typeface="BBC Reith Serif"/>
              </a:rPr>
              <a:t>"The economy, </a:t>
            </a:r>
            <a:r>
              <a:rPr lang="en-US" b="0" i="0" u="none" strike="noStrike" dirty="0" err="1">
                <a:solidFill>
                  <a:srgbClr val="202224"/>
                </a:solidFill>
                <a:effectLst/>
                <a:latin typeface="BBC Reith Serif"/>
              </a:rPr>
              <a:t>defence</a:t>
            </a:r>
            <a:r>
              <a:rPr lang="en-US" b="0" i="0" u="none" strike="noStrike" dirty="0">
                <a:solidFill>
                  <a:srgbClr val="202224"/>
                </a:solidFill>
                <a:effectLst/>
                <a:latin typeface="BBC Reith Serif"/>
              </a:rPr>
              <a:t>, migration... there's a European element to all of this, making EU relations important for the whole government agenda. Things which will make a success of this government are tied up with Europe," says Mark Leonard, the director of the European Council on Foreign Relations.</a:t>
            </a:r>
          </a:p>
          <a:p>
            <a:pPr algn="l" fontAlgn="base">
              <a:lnSpc>
                <a:spcPts val="1950"/>
              </a:lnSpc>
              <a:spcAft>
                <a:spcPts val="1200"/>
              </a:spcAft>
            </a:pPr>
            <a:r>
              <a:rPr lang="en-US" b="0" i="0" u="none" strike="noStrike" dirty="0" err="1">
                <a:solidFill>
                  <a:srgbClr val="202224"/>
                </a:solidFill>
                <a:effectLst/>
                <a:latin typeface="BBC Reith Serif"/>
              </a:rPr>
              <a:t>Labour</a:t>
            </a:r>
            <a:r>
              <a:rPr lang="en-US" b="0" i="0" u="none" strike="noStrike" dirty="0">
                <a:solidFill>
                  <a:srgbClr val="202224"/>
                </a:solidFill>
                <a:effectLst/>
                <a:latin typeface="BBC Reith Serif"/>
              </a:rPr>
              <a:t> has repeatedly promised an "ambitious reset" of EU-UK relations.</a:t>
            </a:r>
          </a:p>
          <a:p>
            <a:pPr algn="l" fontAlgn="base">
              <a:lnSpc>
                <a:spcPts val="1950"/>
              </a:lnSpc>
              <a:spcAft>
                <a:spcPts val="1200"/>
              </a:spcAft>
            </a:pPr>
            <a:r>
              <a:rPr lang="en-US" b="0" i="0" u="none" strike="noStrike" dirty="0">
                <a:solidFill>
                  <a:srgbClr val="202224"/>
                </a:solidFill>
                <a:effectLst/>
                <a:latin typeface="BBC Reith Serif"/>
              </a:rPr>
              <a:t>There has been lots of shuttle diplomacy and symbolism since it won the general election in the summer.</a:t>
            </a:r>
          </a:p>
          <a:p>
            <a:pPr algn="l" fontAlgn="base">
              <a:lnSpc>
                <a:spcPts val="1950"/>
              </a:lnSpc>
              <a:spcAft>
                <a:spcPts val="1200"/>
              </a:spcAft>
            </a:pPr>
            <a:r>
              <a:rPr lang="en-US" b="0" i="0" u="none" strike="noStrike" dirty="0">
                <a:solidFill>
                  <a:srgbClr val="202224"/>
                </a:solidFill>
                <a:effectLst/>
                <a:latin typeface="BBC Reith Serif"/>
              </a:rPr>
              <a:t>Foreign Secretary David Lammy attended a meeting of EU Foreign Ministers, Chancellor Rachel Reeves gave a speech at a summit of EU finance ministers, and the prime minister popped over to Brussels for a sit-down with EU Commission Chief Ursula von der Leyen.</a:t>
            </a:r>
          </a:p>
        </p:txBody>
      </p:sp>
    </p:spTree>
    <p:extLst>
      <p:ext uri="{BB962C8B-B14F-4D97-AF65-F5344CB8AC3E}">
        <p14:creationId xmlns:p14="http://schemas.microsoft.com/office/powerpoint/2010/main" val="3748264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24E8AFA-8F3A-0F36-4EC5-E836E840FD77}"/>
              </a:ext>
            </a:extLst>
          </p:cNvPr>
          <p:cNvPicPr>
            <a:picLocks noChangeAspect="1"/>
          </p:cNvPicPr>
          <p:nvPr/>
        </p:nvPicPr>
        <p:blipFill>
          <a:blip r:embed="rId2"/>
          <a:stretch>
            <a:fillRect/>
          </a:stretch>
        </p:blipFill>
        <p:spPr>
          <a:xfrm>
            <a:off x="667862" y="952153"/>
            <a:ext cx="5677807" cy="2982283"/>
          </a:xfrm>
          <a:prstGeom prst="rect">
            <a:avLst/>
          </a:prstGeom>
        </p:spPr>
      </p:pic>
      <p:pic>
        <p:nvPicPr>
          <p:cNvPr id="5" name="Image 4">
            <a:extLst>
              <a:ext uri="{FF2B5EF4-FFF2-40B4-BE49-F238E27FC236}">
                <a16:creationId xmlns:a16="http://schemas.microsoft.com/office/drawing/2014/main" id="{CF0BDA73-3D39-6D7C-8487-438AC146B6F2}"/>
              </a:ext>
            </a:extLst>
          </p:cNvPr>
          <p:cNvPicPr>
            <a:picLocks noChangeAspect="1"/>
          </p:cNvPicPr>
          <p:nvPr/>
        </p:nvPicPr>
        <p:blipFill>
          <a:blip r:embed="rId3"/>
          <a:stretch>
            <a:fillRect/>
          </a:stretch>
        </p:blipFill>
        <p:spPr>
          <a:xfrm>
            <a:off x="6570085" y="2706222"/>
            <a:ext cx="4706007" cy="3324689"/>
          </a:xfrm>
          <a:prstGeom prst="rect">
            <a:avLst/>
          </a:prstGeom>
        </p:spPr>
      </p:pic>
      <p:sp>
        <p:nvSpPr>
          <p:cNvPr id="7" name="ZoneTexte 6">
            <a:extLst>
              <a:ext uri="{FF2B5EF4-FFF2-40B4-BE49-F238E27FC236}">
                <a16:creationId xmlns:a16="http://schemas.microsoft.com/office/drawing/2014/main" id="{A8AE4452-D822-451E-B375-CFB20CE9C0C7}"/>
              </a:ext>
            </a:extLst>
          </p:cNvPr>
          <p:cNvSpPr txBox="1"/>
          <p:nvPr/>
        </p:nvSpPr>
        <p:spPr>
          <a:xfrm>
            <a:off x="475483" y="4965957"/>
            <a:ext cx="6094602" cy="1561005"/>
          </a:xfrm>
          <a:prstGeom prst="rect">
            <a:avLst/>
          </a:prstGeom>
          <a:noFill/>
        </p:spPr>
        <p:txBody>
          <a:bodyPr wrap="square">
            <a:spAutoFit/>
          </a:bodyPr>
          <a:lstStyle/>
          <a:p>
            <a:pPr>
              <a:lnSpc>
                <a:spcPct val="107000"/>
              </a:lnSpc>
              <a:spcAft>
                <a:spcPts val="800"/>
              </a:spcAft>
            </a:pPr>
            <a:r>
              <a:rPr lang="fr-F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https://www.gov.uk/government/publications/why-the-government-believes-that-voting-to-remain-in-the-european-union-is-the-best-decision-for-the-uk/why-the-government-believes-that-voting-to-remain-in-the-european-union-is-the-best-decision-for-the-uk</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9890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E791B1F-060E-570B-FD3B-85A73C4B3D38}"/>
              </a:ext>
            </a:extLst>
          </p:cNvPr>
          <p:cNvSpPr txBox="1"/>
          <p:nvPr/>
        </p:nvSpPr>
        <p:spPr>
          <a:xfrm>
            <a:off x="673769" y="1233156"/>
            <a:ext cx="10042358" cy="4850046"/>
          </a:xfrm>
          <a:prstGeom prst="rect">
            <a:avLst/>
          </a:prstGeom>
          <a:noFill/>
        </p:spPr>
        <p:txBody>
          <a:bodyPr wrap="square">
            <a:spAutoFit/>
          </a:bodyPr>
          <a:lstStyle/>
          <a:p>
            <a:pPr algn="l" fontAlgn="base">
              <a:lnSpc>
                <a:spcPts val="2700"/>
              </a:lnSpc>
              <a:spcBef>
                <a:spcPts val="1800"/>
              </a:spcBef>
              <a:spcAft>
                <a:spcPts val="1200"/>
              </a:spcAft>
            </a:pPr>
            <a:r>
              <a:rPr lang="en-US" sz="2400" b="1" i="0" u="none" strike="noStrike" dirty="0">
                <a:solidFill>
                  <a:schemeClr val="accent2">
                    <a:lumMod val="75000"/>
                  </a:schemeClr>
                </a:solidFill>
                <a:effectLst/>
                <a:latin typeface="BBC Reith Serif"/>
              </a:rPr>
              <a:t>Goodwill in Brussels but </a:t>
            </a:r>
            <a:r>
              <a:rPr lang="en-US" sz="2400" b="1" i="0" u="none" strike="noStrike" dirty="0" err="1">
                <a:solidFill>
                  <a:schemeClr val="accent2">
                    <a:lumMod val="75000"/>
                  </a:schemeClr>
                </a:solidFill>
                <a:effectLst/>
                <a:latin typeface="BBC Reith Serif"/>
              </a:rPr>
              <a:t>scepticism</a:t>
            </a:r>
            <a:r>
              <a:rPr lang="en-US" sz="2400" b="1" i="0" u="none" strike="noStrike" dirty="0">
                <a:solidFill>
                  <a:schemeClr val="accent2">
                    <a:lumMod val="75000"/>
                  </a:schemeClr>
                </a:solidFill>
                <a:effectLst/>
                <a:latin typeface="BBC Reith Serif"/>
              </a:rPr>
              <a:t> too</a:t>
            </a:r>
          </a:p>
          <a:p>
            <a:pPr algn="l" fontAlgn="base">
              <a:lnSpc>
                <a:spcPts val="1950"/>
              </a:lnSpc>
              <a:spcAft>
                <a:spcPts val="1200"/>
              </a:spcAft>
            </a:pPr>
            <a:r>
              <a:rPr lang="en-US" b="0" i="0" u="none" strike="noStrike" dirty="0">
                <a:solidFill>
                  <a:srgbClr val="202224"/>
                </a:solidFill>
                <a:effectLst/>
                <a:latin typeface="BBC Reith Serif"/>
              </a:rPr>
              <a:t>But what does this "reset" really mean? What can we expect in 2025?</a:t>
            </a:r>
          </a:p>
          <a:p>
            <a:pPr algn="l" fontAlgn="base">
              <a:lnSpc>
                <a:spcPts val="1950"/>
              </a:lnSpc>
              <a:spcAft>
                <a:spcPts val="1200"/>
              </a:spcAft>
            </a:pPr>
            <a:r>
              <a:rPr lang="en-US" b="0" i="0" u="none" strike="noStrike" dirty="0">
                <a:solidFill>
                  <a:srgbClr val="202224"/>
                </a:solidFill>
                <a:effectLst/>
                <a:latin typeface="BBC Reith Serif"/>
              </a:rPr>
              <a:t>Might the UK government allow some freedom of movement in exchange for economic benefits on EU trade?</a:t>
            </a:r>
          </a:p>
          <a:p>
            <a:pPr algn="l" fontAlgn="base">
              <a:lnSpc>
                <a:spcPts val="1950"/>
              </a:lnSpc>
              <a:spcAft>
                <a:spcPts val="1200"/>
              </a:spcAft>
            </a:pPr>
            <a:r>
              <a:rPr lang="en-US" b="0" i="0" u="none" strike="noStrike" dirty="0">
                <a:solidFill>
                  <a:srgbClr val="202224"/>
                </a:solidFill>
                <a:effectLst/>
                <a:latin typeface="BBC Reith Serif"/>
              </a:rPr>
              <a:t>An EU-UK summit is planned for spring, and a number of political figures and high-level diplomats from EU member states and the UK spoke to me on condition of anonymity ahead of bilateral negotiations getting started.</a:t>
            </a:r>
          </a:p>
          <a:p>
            <a:pPr algn="l" fontAlgn="base">
              <a:lnSpc>
                <a:spcPts val="1950"/>
              </a:lnSpc>
              <a:spcAft>
                <a:spcPts val="1200"/>
              </a:spcAft>
            </a:pPr>
            <a:r>
              <a:rPr lang="en-US" b="0" i="0" u="none" strike="noStrike" dirty="0">
                <a:solidFill>
                  <a:srgbClr val="202224"/>
                </a:solidFill>
                <a:effectLst/>
                <a:latin typeface="BBC Reith Serif"/>
              </a:rPr>
              <a:t>I kept hearing of the "enormous amount of goodwill" in the EU towards the new </a:t>
            </a:r>
            <a:r>
              <a:rPr lang="en-US" b="0" i="0" u="none" strike="noStrike" dirty="0" err="1">
                <a:solidFill>
                  <a:srgbClr val="202224"/>
                </a:solidFill>
                <a:effectLst/>
                <a:latin typeface="BBC Reith Serif"/>
              </a:rPr>
              <a:t>Labour</a:t>
            </a:r>
            <a:r>
              <a:rPr lang="en-US" b="0" i="0" u="none" strike="noStrike" dirty="0">
                <a:solidFill>
                  <a:srgbClr val="202224"/>
                </a:solidFill>
                <a:effectLst/>
                <a:latin typeface="BBC Reith Serif"/>
              </a:rPr>
              <a:t> government with its oft-repeated "reset" enthusiasm.</a:t>
            </a:r>
          </a:p>
          <a:p>
            <a:pPr algn="l" fontAlgn="base">
              <a:lnSpc>
                <a:spcPts val="1950"/>
              </a:lnSpc>
              <a:spcAft>
                <a:spcPts val="1200"/>
              </a:spcAft>
            </a:pPr>
            <a:r>
              <a:rPr lang="en-US" b="0" i="0" u="none" strike="noStrike" dirty="0">
                <a:solidFill>
                  <a:srgbClr val="202224"/>
                </a:solidFill>
                <a:effectLst/>
                <a:latin typeface="BBC Reith Serif"/>
              </a:rPr>
              <a:t>At the same time though, there is a clear note of Brussels </a:t>
            </a:r>
            <a:r>
              <a:rPr lang="en-US" b="0" i="0" u="none" strike="noStrike" dirty="0" err="1">
                <a:solidFill>
                  <a:srgbClr val="202224"/>
                </a:solidFill>
                <a:effectLst/>
                <a:latin typeface="BBC Reith Serif"/>
              </a:rPr>
              <a:t>scepticism</a:t>
            </a:r>
            <a:r>
              <a:rPr lang="en-US" b="0" i="0" u="none" strike="noStrike" dirty="0">
                <a:solidFill>
                  <a:srgbClr val="202224"/>
                </a:solidFill>
                <a:effectLst/>
                <a:latin typeface="BBC Reith Serif"/>
              </a:rPr>
              <a:t> the </a:t>
            </a:r>
            <a:r>
              <a:rPr lang="en-US" b="0" i="0" u="none" strike="noStrike" dirty="0" err="1">
                <a:solidFill>
                  <a:srgbClr val="202224"/>
                </a:solidFill>
                <a:effectLst/>
                <a:latin typeface="BBC Reith Serif"/>
              </a:rPr>
              <a:t>Labour</a:t>
            </a:r>
            <a:r>
              <a:rPr lang="en-US" b="0" i="0" u="none" strike="noStrike" dirty="0">
                <a:solidFill>
                  <a:srgbClr val="202224"/>
                </a:solidFill>
                <a:effectLst/>
                <a:latin typeface="BBC Reith Serif"/>
              </a:rPr>
              <a:t> government would do well to take heed of, if it wants to see tangible results.</a:t>
            </a:r>
          </a:p>
          <a:p>
            <a:pPr algn="l" fontAlgn="base">
              <a:lnSpc>
                <a:spcPts val="1950"/>
              </a:lnSpc>
              <a:spcAft>
                <a:spcPts val="1200"/>
              </a:spcAft>
            </a:pPr>
            <a:r>
              <a:rPr lang="en-US" b="0" i="0" u="none" strike="noStrike" dirty="0">
                <a:solidFill>
                  <a:srgbClr val="202224"/>
                </a:solidFill>
                <a:effectLst/>
                <a:latin typeface="BBC Reith Serif"/>
              </a:rPr>
              <a:t>"The headspace is there. The appetite is there in Europe for closer UK relations," one EU figure told me.</a:t>
            </a:r>
          </a:p>
          <a:p>
            <a:pPr algn="l" fontAlgn="base">
              <a:lnSpc>
                <a:spcPts val="1950"/>
              </a:lnSpc>
              <a:spcAft>
                <a:spcPts val="1200"/>
              </a:spcAft>
            </a:pPr>
            <a:r>
              <a:rPr lang="en-US" b="0" i="0" u="none" strike="noStrike" dirty="0">
                <a:solidFill>
                  <a:srgbClr val="202224"/>
                </a:solidFill>
                <a:effectLst/>
                <a:latin typeface="BBC Reith Serif"/>
              </a:rPr>
              <a:t>"What's less clear is what London is really interested in - and what trade-offs it's willing to make to get there. That's key and that appears not to have been bottomed out in London yet."</a:t>
            </a:r>
          </a:p>
        </p:txBody>
      </p:sp>
    </p:spTree>
    <p:extLst>
      <p:ext uri="{BB962C8B-B14F-4D97-AF65-F5344CB8AC3E}">
        <p14:creationId xmlns:p14="http://schemas.microsoft.com/office/powerpoint/2010/main" val="1798626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5989E32-61E5-BBA4-D1F5-594E77DD9081}"/>
              </a:ext>
            </a:extLst>
          </p:cNvPr>
          <p:cNvSpPr txBox="1"/>
          <p:nvPr/>
        </p:nvSpPr>
        <p:spPr>
          <a:xfrm>
            <a:off x="761999" y="2186007"/>
            <a:ext cx="10788316" cy="3426579"/>
          </a:xfrm>
          <a:prstGeom prst="rect">
            <a:avLst/>
          </a:prstGeom>
          <a:noFill/>
        </p:spPr>
        <p:txBody>
          <a:bodyPr wrap="square">
            <a:spAutoFit/>
          </a:bodyPr>
          <a:lstStyle/>
          <a:p>
            <a:pPr algn="l" fontAlgn="base">
              <a:lnSpc>
                <a:spcPts val="1950"/>
              </a:lnSpc>
            </a:pPr>
            <a:r>
              <a:rPr lang="en-US" b="0" i="0" u="none" strike="noStrike" dirty="0">
                <a:solidFill>
                  <a:srgbClr val="202224"/>
                </a:solidFill>
                <a:effectLst/>
                <a:latin typeface="BBC Reith Serif"/>
              </a:rPr>
              <a:t>The </a:t>
            </a:r>
            <a:r>
              <a:rPr lang="en-US" b="0" i="0" u="none" strike="noStrike" dirty="0" err="1">
                <a:solidFill>
                  <a:srgbClr val="202224"/>
                </a:solidFill>
                <a:effectLst/>
                <a:latin typeface="BBC Reith Serif"/>
              </a:rPr>
              <a:t>defence</a:t>
            </a:r>
            <a:r>
              <a:rPr lang="en-US" b="0" i="0" u="none" strike="noStrike" dirty="0">
                <a:solidFill>
                  <a:srgbClr val="202224"/>
                </a:solidFill>
                <a:effectLst/>
                <a:latin typeface="BBC Reith Serif"/>
              </a:rPr>
              <a:t> and security arrangement I have mentioned is the proverbial "low-hanging fruit" as far as an EU-UK reset is concerned.</a:t>
            </a:r>
          </a:p>
          <a:p>
            <a:pPr algn="l" fontAlgn="base">
              <a:lnSpc>
                <a:spcPts val="1950"/>
              </a:lnSpc>
            </a:pPr>
            <a:r>
              <a:rPr lang="en-US" b="0" i="0" u="none" strike="noStrike" dirty="0">
                <a:solidFill>
                  <a:srgbClr val="202224"/>
                </a:solidFill>
                <a:effectLst/>
                <a:latin typeface="BBC Reith Serif"/>
              </a:rPr>
              <a:t>It's relatively easy to </a:t>
            </a:r>
            <a:r>
              <a:rPr lang="en-US" b="0" i="0" u="none" strike="noStrike" dirty="0" err="1">
                <a:solidFill>
                  <a:srgbClr val="202224"/>
                </a:solidFill>
                <a:effectLst/>
                <a:latin typeface="BBC Reith Serif"/>
              </a:rPr>
              <a:t>formalise</a:t>
            </a:r>
            <a:r>
              <a:rPr lang="en-US" b="0" i="0" u="none" strike="noStrike" dirty="0">
                <a:solidFill>
                  <a:srgbClr val="202224"/>
                </a:solidFill>
                <a:effectLst/>
                <a:latin typeface="BBC Reith Serif"/>
              </a:rPr>
              <a:t> what is already happening: co-operation over Russia sanctions for example, as well as discussions - already taking place inside Nato - over military and </a:t>
            </a:r>
            <a:r>
              <a:rPr lang="en-US" b="0" i="0" u="none" strike="noStrike" dirty="0" err="1">
                <a:solidFill>
                  <a:srgbClr val="202224"/>
                </a:solidFill>
                <a:effectLst/>
                <a:latin typeface="BBC Reith Serif"/>
              </a:rPr>
              <a:t>defence</a:t>
            </a:r>
            <a:r>
              <a:rPr lang="en-US" b="0" i="0" u="none" strike="noStrike" dirty="0">
                <a:solidFill>
                  <a:srgbClr val="202224"/>
                </a:solidFill>
                <a:effectLst/>
                <a:latin typeface="BBC Reith Serif"/>
              </a:rPr>
              <a:t> capabilities and how to best protect Europe against cyber-attacks and attacks on key installations like energy infrastructure in the North Sea.</a:t>
            </a:r>
          </a:p>
          <a:p>
            <a:pPr algn="l" fontAlgn="base">
              <a:lnSpc>
                <a:spcPts val="1950"/>
              </a:lnSpc>
            </a:pPr>
            <a:r>
              <a:rPr lang="en-US" b="0" i="0" u="none" strike="noStrike" dirty="0">
                <a:solidFill>
                  <a:srgbClr val="202224"/>
                </a:solidFill>
                <a:effectLst/>
                <a:latin typeface="BBC Reith Serif"/>
              </a:rPr>
              <a:t>It's seen as a win-win agreement.</a:t>
            </a:r>
          </a:p>
          <a:p>
            <a:pPr algn="l" fontAlgn="base">
              <a:lnSpc>
                <a:spcPts val="1950"/>
              </a:lnSpc>
            </a:pPr>
            <a:r>
              <a:rPr lang="en-US" b="0" i="0" u="none" strike="noStrike" dirty="0">
                <a:solidFill>
                  <a:srgbClr val="202224"/>
                </a:solidFill>
                <a:effectLst/>
                <a:latin typeface="BBC Reith Serif"/>
              </a:rPr>
              <a:t>And there is no proposal to make a </a:t>
            </a:r>
            <a:r>
              <a:rPr lang="en-US" b="0" i="0" u="none" strike="noStrike" dirty="0" err="1">
                <a:solidFill>
                  <a:srgbClr val="202224"/>
                </a:solidFill>
                <a:effectLst/>
                <a:latin typeface="BBC Reith Serif"/>
              </a:rPr>
              <a:t>defence</a:t>
            </a:r>
            <a:r>
              <a:rPr lang="en-US" b="0" i="0" u="none" strike="noStrike" dirty="0">
                <a:solidFill>
                  <a:srgbClr val="202224"/>
                </a:solidFill>
                <a:effectLst/>
                <a:latin typeface="BBC Reith Serif"/>
              </a:rPr>
              <a:t> pact legally binding.</a:t>
            </a:r>
          </a:p>
          <a:p>
            <a:pPr algn="l" fontAlgn="base">
              <a:lnSpc>
                <a:spcPts val="1950"/>
              </a:lnSpc>
            </a:pPr>
            <a:r>
              <a:rPr lang="en-US" b="0" i="0" u="none" strike="noStrike" dirty="0">
                <a:solidFill>
                  <a:srgbClr val="202224"/>
                </a:solidFill>
                <a:effectLst/>
                <a:latin typeface="BBC Reith Serif"/>
              </a:rPr>
              <a:t>The </a:t>
            </a:r>
            <a:r>
              <a:rPr lang="en-US" b="0" i="0" u="none" strike="noStrike" dirty="0" err="1">
                <a:solidFill>
                  <a:srgbClr val="202224"/>
                </a:solidFill>
                <a:effectLst/>
                <a:latin typeface="BBC Reith Serif"/>
              </a:rPr>
              <a:t>Labour</a:t>
            </a:r>
            <a:r>
              <a:rPr lang="en-US" b="0" i="0" u="none" strike="noStrike" dirty="0">
                <a:solidFill>
                  <a:srgbClr val="202224"/>
                </a:solidFill>
                <a:effectLst/>
                <a:latin typeface="BBC Reith Serif"/>
              </a:rPr>
              <a:t> government does not have to worry here about being seen - by the political opposition or those in the UK who voted Leave - as attempting to "roll back Brexit". And it is sensitive about this potential accusation.</a:t>
            </a:r>
          </a:p>
          <a:p>
            <a:pPr algn="l" fontAlgn="base">
              <a:lnSpc>
                <a:spcPts val="1950"/>
              </a:lnSpc>
            </a:pPr>
            <a:r>
              <a:rPr lang="en-US" b="0" i="0" u="none" strike="noStrike" dirty="0">
                <a:solidFill>
                  <a:srgbClr val="202224"/>
                </a:solidFill>
                <a:effectLst/>
                <a:latin typeface="BBC Reith Serif"/>
              </a:rPr>
              <a:t>But </a:t>
            </a:r>
            <a:r>
              <a:rPr lang="en-US" b="0" i="0" u="none" strike="noStrike" dirty="0" err="1">
                <a:solidFill>
                  <a:srgbClr val="202224"/>
                </a:solidFill>
                <a:effectLst/>
                <a:latin typeface="BBC Reith Serif"/>
              </a:rPr>
              <a:t>Labour</a:t>
            </a:r>
            <a:r>
              <a:rPr lang="en-US" b="0" i="0" u="none" strike="noStrike" dirty="0">
                <a:solidFill>
                  <a:srgbClr val="202224"/>
                </a:solidFill>
                <a:effectLst/>
                <a:latin typeface="BBC Reith Serif"/>
              </a:rPr>
              <a:t> has also made promises on trade and the economy: to "make Brexit work" and to "tear down" the trade barriers hard Brexit imposed. The Office for Budget Responsibility reckons Brexit will cost the UK economy 4% of GDP in the long term.</a:t>
            </a:r>
          </a:p>
          <a:p>
            <a:pPr algn="l" fontAlgn="base">
              <a:lnSpc>
                <a:spcPts val="1950"/>
              </a:lnSpc>
            </a:pPr>
            <a:r>
              <a:rPr lang="en-US" b="0" i="0" u="none" strike="noStrike" dirty="0" err="1">
                <a:solidFill>
                  <a:srgbClr val="202224"/>
                </a:solidFill>
                <a:effectLst/>
                <a:latin typeface="BBC Reith Serif"/>
              </a:rPr>
              <a:t>Labour</a:t>
            </a:r>
            <a:r>
              <a:rPr lang="en-US" b="0" i="0" u="none" strike="noStrike" dirty="0">
                <a:solidFill>
                  <a:srgbClr val="202224"/>
                </a:solidFill>
                <a:effectLst/>
                <a:latin typeface="BBC Reith Serif"/>
              </a:rPr>
              <a:t> wants to avoid that, but that's not as straightforward as it might sound.</a:t>
            </a:r>
          </a:p>
        </p:txBody>
      </p:sp>
      <p:sp>
        <p:nvSpPr>
          <p:cNvPr id="7" name="ZoneTexte 6">
            <a:extLst>
              <a:ext uri="{FF2B5EF4-FFF2-40B4-BE49-F238E27FC236}">
                <a16:creationId xmlns:a16="http://schemas.microsoft.com/office/drawing/2014/main" id="{B93A6B1B-9EAD-3D26-95BD-8AE3F117BB53}"/>
              </a:ext>
            </a:extLst>
          </p:cNvPr>
          <p:cNvSpPr txBox="1"/>
          <p:nvPr/>
        </p:nvSpPr>
        <p:spPr>
          <a:xfrm>
            <a:off x="761998" y="870555"/>
            <a:ext cx="6096000" cy="1146468"/>
          </a:xfrm>
          <a:prstGeom prst="rect">
            <a:avLst/>
          </a:prstGeom>
          <a:noFill/>
        </p:spPr>
        <p:txBody>
          <a:bodyPr wrap="square">
            <a:spAutoFit/>
          </a:bodyPr>
          <a:lstStyle/>
          <a:p>
            <a:pPr algn="l" fontAlgn="base">
              <a:lnSpc>
                <a:spcPts val="2700"/>
              </a:lnSpc>
              <a:spcBef>
                <a:spcPts val="1800"/>
              </a:spcBef>
              <a:spcAft>
                <a:spcPts val="1200"/>
              </a:spcAft>
            </a:pPr>
            <a:r>
              <a:rPr lang="en-US" sz="2400" b="1" i="0" u="none" strike="noStrike" dirty="0" err="1">
                <a:solidFill>
                  <a:schemeClr val="accent2">
                    <a:lumMod val="75000"/>
                  </a:schemeClr>
                </a:solidFill>
                <a:effectLst/>
                <a:latin typeface="BBC Reith Serif"/>
              </a:rPr>
              <a:t>Defence</a:t>
            </a:r>
            <a:r>
              <a:rPr lang="en-US" sz="2400" b="1" i="0" u="none" strike="noStrike" dirty="0">
                <a:solidFill>
                  <a:schemeClr val="accent2">
                    <a:lumMod val="75000"/>
                  </a:schemeClr>
                </a:solidFill>
                <a:effectLst/>
                <a:latin typeface="BBC Reith Serif"/>
              </a:rPr>
              <a:t> and security a win-win agreement</a:t>
            </a:r>
          </a:p>
          <a:p>
            <a:br>
              <a:rPr lang="en-US" dirty="0">
                <a:effectLst/>
              </a:rPr>
            </a:br>
            <a:endParaRPr lang="fr-FR" dirty="0"/>
          </a:p>
        </p:txBody>
      </p:sp>
    </p:spTree>
    <p:extLst>
      <p:ext uri="{BB962C8B-B14F-4D97-AF65-F5344CB8AC3E}">
        <p14:creationId xmlns:p14="http://schemas.microsoft.com/office/powerpoint/2010/main" val="1234485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D128C0F-A78B-1C6C-7293-B482F9B37F1C}"/>
              </a:ext>
            </a:extLst>
          </p:cNvPr>
          <p:cNvSpPr txBox="1"/>
          <p:nvPr/>
        </p:nvSpPr>
        <p:spPr>
          <a:xfrm>
            <a:off x="737937" y="1080921"/>
            <a:ext cx="10716126" cy="4696157"/>
          </a:xfrm>
          <a:prstGeom prst="rect">
            <a:avLst/>
          </a:prstGeom>
          <a:noFill/>
        </p:spPr>
        <p:txBody>
          <a:bodyPr wrap="square">
            <a:spAutoFit/>
          </a:bodyPr>
          <a:lstStyle/>
          <a:p>
            <a:pPr algn="l" fontAlgn="base">
              <a:lnSpc>
                <a:spcPts val="2700"/>
              </a:lnSpc>
              <a:spcBef>
                <a:spcPts val="1800"/>
              </a:spcBef>
              <a:spcAft>
                <a:spcPts val="1200"/>
              </a:spcAft>
            </a:pPr>
            <a:r>
              <a:rPr lang="en-US" sz="2400" b="1" i="0" u="none" strike="noStrike" dirty="0">
                <a:solidFill>
                  <a:schemeClr val="accent2">
                    <a:lumMod val="75000"/>
                  </a:schemeClr>
                </a:solidFill>
                <a:effectLst/>
                <a:latin typeface="BBC Reith Serif"/>
              </a:rPr>
              <a:t>No 'backdoor' for UK to EU trade deals</a:t>
            </a:r>
          </a:p>
          <a:p>
            <a:pPr algn="l" fontAlgn="base">
              <a:lnSpc>
                <a:spcPts val="1950"/>
              </a:lnSpc>
              <a:spcAft>
                <a:spcPts val="1200"/>
              </a:spcAft>
            </a:pPr>
            <a:r>
              <a:rPr lang="en-US" b="0" i="0" u="none" strike="noStrike" dirty="0">
                <a:solidFill>
                  <a:srgbClr val="202224"/>
                </a:solidFill>
                <a:effectLst/>
                <a:latin typeface="BBC Reith Serif"/>
              </a:rPr>
              <a:t>EU figures say they're confused by the UK government proclaiming an "ambitious" reset while insisting on maintaining restrictive post-Brexit red lines.</a:t>
            </a:r>
          </a:p>
          <a:p>
            <a:pPr algn="l" fontAlgn="base">
              <a:lnSpc>
                <a:spcPts val="1950"/>
              </a:lnSpc>
              <a:spcAft>
                <a:spcPts val="1200"/>
              </a:spcAft>
            </a:pPr>
            <a:r>
              <a:rPr lang="en-US" b="0" i="0" u="none" strike="noStrike" dirty="0">
                <a:solidFill>
                  <a:srgbClr val="202224"/>
                </a:solidFill>
                <a:effectLst/>
                <a:latin typeface="BBC Reith Serif"/>
              </a:rPr>
              <a:t>A recent working paper setting out EU interests noted there were "limited economic gains on offer" because of the UK ruling out rejoining the EU's customs union or single market or accepting the free movement of people.</a:t>
            </a:r>
          </a:p>
          <a:p>
            <a:pPr algn="l" fontAlgn="base">
              <a:lnSpc>
                <a:spcPts val="1950"/>
              </a:lnSpc>
              <a:spcAft>
                <a:spcPts val="1200"/>
              </a:spcAft>
            </a:pPr>
            <a:r>
              <a:rPr lang="en-US" b="0" i="0" u="none" strike="noStrike" dirty="0">
                <a:solidFill>
                  <a:srgbClr val="202224"/>
                </a:solidFill>
                <a:effectLst/>
                <a:latin typeface="BBC Reith Serif"/>
              </a:rPr>
              <a:t>Some in the EU suspect the UK government believes it can get a quid pro quo on trade for </a:t>
            </a:r>
            <a:r>
              <a:rPr lang="en-US" b="0" i="0" u="none" strike="noStrike" dirty="0" err="1">
                <a:solidFill>
                  <a:srgbClr val="202224"/>
                </a:solidFill>
                <a:effectLst/>
                <a:latin typeface="BBC Reith Serif"/>
              </a:rPr>
              <a:t>defence</a:t>
            </a:r>
            <a:r>
              <a:rPr lang="en-US" b="0" i="0" u="none" strike="noStrike" dirty="0">
                <a:solidFill>
                  <a:srgbClr val="202224"/>
                </a:solidFill>
                <a:effectLst/>
                <a:latin typeface="BBC Reith Serif"/>
              </a:rPr>
              <a:t>. That they say, is never going to happen.</a:t>
            </a:r>
          </a:p>
          <a:p>
            <a:pPr algn="l" fontAlgn="base">
              <a:lnSpc>
                <a:spcPts val="1950"/>
              </a:lnSpc>
              <a:spcAft>
                <a:spcPts val="1200"/>
              </a:spcAft>
            </a:pPr>
            <a:r>
              <a:rPr lang="en-US" b="0" i="0" u="none" strike="noStrike" dirty="0">
                <a:solidFill>
                  <a:srgbClr val="202224"/>
                </a:solidFill>
                <a:effectLst/>
                <a:latin typeface="BBC Reith Serif"/>
              </a:rPr>
              <a:t>"The UK is mistaken if it thinks it can use an agreement on </a:t>
            </a:r>
            <a:r>
              <a:rPr lang="en-US" b="0" i="0" u="none" strike="noStrike" dirty="0" err="1">
                <a:solidFill>
                  <a:srgbClr val="202224"/>
                </a:solidFill>
                <a:effectLst/>
                <a:latin typeface="BBC Reith Serif"/>
              </a:rPr>
              <a:t>defence</a:t>
            </a:r>
            <a:r>
              <a:rPr lang="en-US" b="0" i="0" u="none" strike="noStrike" dirty="0">
                <a:solidFill>
                  <a:srgbClr val="202224"/>
                </a:solidFill>
                <a:effectLst/>
                <a:latin typeface="BBC Reith Serif"/>
              </a:rPr>
              <a:t> as a backdoor to getting sweet deals with us on trade," an EU diplomat told me.</a:t>
            </a:r>
          </a:p>
          <a:p>
            <a:pPr algn="l" fontAlgn="base">
              <a:lnSpc>
                <a:spcPts val="1950"/>
              </a:lnSpc>
              <a:spcAft>
                <a:spcPts val="1200"/>
              </a:spcAft>
            </a:pPr>
            <a:r>
              <a:rPr lang="en-US" b="0" i="0" u="none" strike="noStrike" dirty="0">
                <a:solidFill>
                  <a:srgbClr val="202224"/>
                </a:solidFill>
                <a:effectLst/>
                <a:latin typeface="BBC Reith Serif"/>
              </a:rPr>
              <a:t>"For us, it's like being in a weird tug of war. With the devil on one EU shoulder and an angel on the other. In terms of values, there is more that unites us than divides us with the UK.</a:t>
            </a:r>
          </a:p>
          <a:p>
            <a:pPr algn="l" fontAlgn="base">
              <a:lnSpc>
                <a:spcPts val="1950"/>
              </a:lnSpc>
              <a:spcAft>
                <a:spcPts val="1200"/>
              </a:spcAft>
            </a:pPr>
            <a:r>
              <a:rPr lang="en-US" b="0" i="0" u="none" strike="noStrike" dirty="0">
                <a:solidFill>
                  <a:srgbClr val="202224"/>
                </a:solidFill>
                <a:effectLst/>
                <a:latin typeface="BBC Reith Serif"/>
              </a:rPr>
              <a:t>"The EU wants to take action to get the UK closer, but on the other hand, we can't do away with technical minutiae that are the foundation of the EU. We can't make special deals, even if that limits the relationship with the UK."</a:t>
            </a:r>
          </a:p>
        </p:txBody>
      </p:sp>
    </p:spTree>
    <p:extLst>
      <p:ext uri="{BB962C8B-B14F-4D97-AF65-F5344CB8AC3E}">
        <p14:creationId xmlns:p14="http://schemas.microsoft.com/office/powerpoint/2010/main" val="2284151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253A576-F8EF-465D-5042-9EE641BFAF6D}"/>
              </a:ext>
            </a:extLst>
          </p:cNvPr>
          <p:cNvSpPr txBox="1"/>
          <p:nvPr/>
        </p:nvSpPr>
        <p:spPr>
          <a:xfrm>
            <a:off x="481263" y="828451"/>
            <a:ext cx="11053011" cy="4657685"/>
          </a:xfrm>
          <a:prstGeom prst="rect">
            <a:avLst/>
          </a:prstGeom>
          <a:noFill/>
        </p:spPr>
        <p:txBody>
          <a:bodyPr wrap="square">
            <a:spAutoFit/>
          </a:bodyPr>
          <a:lstStyle/>
          <a:p>
            <a:pPr algn="l" fontAlgn="base">
              <a:lnSpc>
                <a:spcPts val="2700"/>
              </a:lnSpc>
              <a:spcBef>
                <a:spcPts val="1800"/>
              </a:spcBef>
              <a:spcAft>
                <a:spcPts val="1200"/>
              </a:spcAft>
            </a:pPr>
            <a:r>
              <a:rPr lang="en-US" sz="2800" b="1" i="0" u="none" strike="noStrike" dirty="0">
                <a:solidFill>
                  <a:schemeClr val="accent2">
                    <a:lumMod val="75000"/>
                  </a:schemeClr>
                </a:solidFill>
                <a:effectLst/>
                <a:latin typeface="BBC Reith Serif"/>
              </a:rPr>
              <a:t>EU looks for return of youth mobility scheme</a:t>
            </a:r>
          </a:p>
          <a:p>
            <a:pPr algn="l" fontAlgn="base">
              <a:lnSpc>
                <a:spcPts val="2700"/>
              </a:lnSpc>
              <a:spcBef>
                <a:spcPts val="1800"/>
              </a:spcBef>
              <a:spcAft>
                <a:spcPts val="1200"/>
              </a:spcAft>
            </a:pPr>
            <a:endParaRPr lang="en-US" b="0" i="0" u="none" strike="noStrike" dirty="0">
              <a:solidFill>
                <a:srgbClr val="202224"/>
              </a:solidFill>
              <a:effectLst/>
              <a:latin typeface="BBC Reith Serif"/>
            </a:endParaRPr>
          </a:p>
          <a:p>
            <a:pPr algn="l" fontAlgn="base">
              <a:lnSpc>
                <a:spcPts val="1950"/>
              </a:lnSpc>
              <a:spcAft>
                <a:spcPts val="1200"/>
              </a:spcAft>
            </a:pPr>
            <a:r>
              <a:rPr lang="en-US" b="0" i="0" u="none" strike="noStrike" dirty="0">
                <a:solidFill>
                  <a:srgbClr val="202224"/>
                </a:solidFill>
                <a:effectLst/>
                <a:latin typeface="BBC Reith Serif"/>
              </a:rPr>
              <a:t>The key to any compromise that </a:t>
            </a:r>
            <a:r>
              <a:rPr lang="en-US" b="0" i="0" u="none" strike="noStrike" dirty="0" err="1">
                <a:solidFill>
                  <a:srgbClr val="202224"/>
                </a:solidFill>
                <a:effectLst/>
                <a:latin typeface="BBC Reith Serif"/>
              </a:rPr>
              <a:t>Labour</a:t>
            </a:r>
            <a:r>
              <a:rPr lang="en-US" b="0" i="0" u="none" strike="noStrike" dirty="0">
                <a:solidFill>
                  <a:srgbClr val="202224"/>
                </a:solidFill>
                <a:effectLst/>
                <a:latin typeface="BBC Reith Serif"/>
              </a:rPr>
              <a:t> might make with the EU going forward will be: Can they sell the result back home as a win for the British public?</a:t>
            </a:r>
          </a:p>
          <a:p>
            <a:pPr algn="l" fontAlgn="base">
              <a:lnSpc>
                <a:spcPts val="1950"/>
              </a:lnSpc>
              <a:spcAft>
                <a:spcPts val="1200"/>
              </a:spcAft>
            </a:pPr>
            <a:r>
              <a:rPr lang="en-US" b="0" i="0" u="none" strike="noStrike" dirty="0">
                <a:solidFill>
                  <a:srgbClr val="202224"/>
                </a:solidFill>
                <a:effectLst/>
                <a:latin typeface="BBC Reith Serif"/>
              </a:rPr>
              <a:t>The EU will push hard for long term fishing rights in UK waters.</a:t>
            </a:r>
          </a:p>
          <a:p>
            <a:pPr algn="l" fontAlgn="base">
              <a:lnSpc>
                <a:spcPts val="1950"/>
              </a:lnSpc>
              <a:spcAft>
                <a:spcPts val="1200"/>
              </a:spcAft>
            </a:pPr>
            <a:r>
              <a:rPr lang="en-US" b="0" i="0" u="none" strike="noStrike" dirty="0">
                <a:solidFill>
                  <a:srgbClr val="202224"/>
                </a:solidFill>
                <a:effectLst/>
                <a:latin typeface="BBC Reith Serif"/>
              </a:rPr>
              <a:t>It also wants a Youth Mobility Scheme, allowing 18-30 year olds to work and/or study in the UK or the EU for up to three years, paying local fees at university if they choose the study option.</a:t>
            </a:r>
          </a:p>
          <a:p>
            <a:pPr algn="l" fontAlgn="base">
              <a:lnSpc>
                <a:spcPts val="1950"/>
              </a:lnSpc>
              <a:spcAft>
                <a:spcPts val="1200"/>
              </a:spcAft>
            </a:pPr>
            <a:r>
              <a:rPr lang="en-US" b="0" i="0" u="none" strike="noStrike" dirty="0">
                <a:solidFill>
                  <a:srgbClr val="202224"/>
                </a:solidFill>
                <a:effectLst/>
                <a:latin typeface="BBC Reith Serif"/>
              </a:rPr>
              <a:t>The UK government insists there will be no return to freedom of movement with the EU.</a:t>
            </a:r>
          </a:p>
          <a:p>
            <a:pPr algn="l" fontAlgn="base">
              <a:lnSpc>
                <a:spcPts val="1950"/>
              </a:lnSpc>
              <a:spcAft>
                <a:spcPts val="1200"/>
              </a:spcAft>
            </a:pPr>
            <a:r>
              <a:rPr lang="en-US" b="0" i="0" u="none" strike="noStrike" dirty="0">
                <a:solidFill>
                  <a:srgbClr val="202224"/>
                </a:solidFill>
                <a:effectLst/>
                <a:latin typeface="BBC Reith Serif"/>
              </a:rPr>
              <a:t>Migration is a hot button issue. But it's notable that </a:t>
            </a:r>
            <a:r>
              <a:rPr lang="en-US" b="0" i="0" u="none" strike="noStrike" dirty="0" err="1">
                <a:solidFill>
                  <a:srgbClr val="202224"/>
                </a:solidFill>
                <a:effectLst/>
                <a:latin typeface="BBC Reith Serif"/>
              </a:rPr>
              <a:t>Labour</a:t>
            </a:r>
            <a:r>
              <a:rPr lang="en-US" b="0" i="0" u="none" strike="noStrike" dirty="0">
                <a:solidFill>
                  <a:srgbClr val="202224"/>
                </a:solidFill>
                <a:effectLst/>
                <a:latin typeface="BBC Reith Serif"/>
              </a:rPr>
              <a:t> has not explicitly ruled out the youth scheme. They've only said they've "no plans" to go for it.</a:t>
            </a:r>
          </a:p>
          <a:p>
            <a:pPr algn="l" fontAlgn="base">
              <a:lnSpc>
                <a:spcPts val="1950"/>
              </a:lnSpc>
              <a:spcAft>
                <a:spcPts val="1200"/>
              </a:spcAft>
            </a:pPr>
            <a:r>
              <a:rPr lang="en-US" b="0" i="0" u="none" strike="noStrike" dirty="0">
                <a:solidFill>
                  <a:srgbClr val="202224"/>
                </a:solidFill>
                <a:effectLst/>
                <a:latin typeface="BBC Reith Serif"/>
              </a:rPr>
              <a:t>On youth mobility, the assumption is that more EU youngsters would take advantage of a mobility scheme than UK citizens because of language barriers.</a:t>
            </a:r>
          </a:p>
        </p:txBody>
      </p:sp>
    </p:spTree>
    <p:extLst>
      <p:ext uri="{BB962C8B-B14F-4D97-AF65-F5344CB8AC3E}">
        <p14:creationId xmlns:p14="http://schemas.microsoft.com/office/powerpoint/2010/main" val="3688051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F1A0FC6-B288-5111-52F6-957E54789F81}"/>
              </a:ext>
            </a:extLst>
          </p:cNvPr>
          <p:cNvSpPr txBox="1"/>
          <p:nvPr/>
        </p:nvSpPr>
        <p:spPr>
          <a:xfrm>
            <a:off x="1042736" y="2474762"/>
            <a:ext cx="11004885" cy="3939540"/>
          </a:xfrm>
          <a:prstGeom prst="rect">
            <a:avLst/>
          </a:prstGeom>
          <a:noFill/>
        </p:spPr>
        <p:txBody>
          <a:bodyPr wrap="square">
            <a:spAutoFit/>
          </a:bodyPr>
          <a:lstStyle/>
          <a:p>
            <a:pPr algn="l" fontAlgn="base">
              <a:lnSpc>
                <a:spcPts val="1950"/>
              </a:lnSpc>
            </a:pPr>
            <a:r>
              <a:rPr lang="en-US" b="0" i="0" u="none" strike="noStrike" dirty="0">
                <a:solidFill>
                  <a:srgbClr val="202224"/>
                </a:solidFill>
                <a:effectLst/>
                <a:latin typeface="BBC Reith Serif"/>
              </a:rPr>
              <a:t>The EU and UK are both interested in better co-operation and coordination on energy and climate.</a:t>
            </a:r>
          </a:p>
          <a:p>
            <a:pPr algn="l" fontAlgn="base">
              <a:lnSpc>
                <a:spcPts val="1950"/>
              </a:lnSpc>
            </a:pPr>
            <a:r>
              <a:rPr lang="en-US" b="0" i="0" u="none" strike="noStrike" dirty="0">
                <a:solidFill>
                  <a:srgbClr val="202224"/>
                </a:solidFill>
                <a:effectLst/>
                <a:latin typeface="BBC Reith Serif"/>
              </a:rPr>
              <a:t>Sir Keir also labelled this a priority.</a:t>
            </a:r>
          </a:p>
          <a:p>
            <a:pPr algn="l" fontAlgn="base">
              <a:lnSpc>
                <a:spcPts val="1950"/>
              </a:lnSpc>
            </a:pPr>
            <a:r>
              <a:rPr lang="en-US" b="0" i="0" u="none" strike="noStrike" dirty="0">
                <a:solidFill>
                  <a:srgbClr val="202224"/>
                </a:solidFill>
                <a:effectLst/>
                <a:latin typeface="BBC Reith Serif"/>
              </a:rPr>
              <a:t>Linking carbon emissions trading schemes, as the EU does with a number of other countries, would mean the UK avoiding EU carbon border adjustment mechanism (CBAM) implications - a cost feared by UK businesses.</a:t>
            </a:r>
          </a:p>
          <a:p>
            <a:pPr algn="l" fontAlgn="base">
              <a:lnSpc>
                <a:spcPts val="1950"/>
              </a:lnSpc>
            </a:pPr>
            <a:r>
              <a:rPr lang="en-US" b="0" i="0" u="none" strike="noStrike" dirty="0">
                <a:solidFill>
                  <a:srgbClr val="202224"/>
                </a:solidFill>
                <a:effectLst/>
                <a:latin typeface="BBC Reith Serif"/>
              </a:rPr>
              <a:t>And removing post-Brexit blockages on the electricity market would deliver €44bn (£36bn) in savings to EU and UK consumers by 2040 and reduce investment costs in North Sea wind by 16%, according to Baringa business consultancy.</a:t>
            </a:r>
          </a:p>
          <a:p>
            <a:pPr algn="l" fontAlgn="base">
              <a:lnSpc>
                <a:spcPts val="1950"/>
              </a:lnSpc>
            </a:pPr>
            <a:r>
              <a:rPr lang="en-US" b="0" i="0" u="none" strike="noStrike" dirty="0">
                <a:solidFill>
                  <a:srgbClr val="202224"/>
                </a:solidFill>
                <a:effectLst/>
                <a:latin typeface="BBC Reith Serif"/>
              </a:rPr>
              <a:t>The North Sea basin comprises the UK plus EU member states Belgium, Denmark, Germany and the Netherlands and Single Market member Norway. It's one of the most promising regions in the world for offshore wind.</a:t>
            </a:r>
          </a:p>
          <a:p>
            <a:pPr algn="l" fontAlgn="base">
              <a:lnSpc>
                <a:spcPts val="1950"/>
              </a:lnSpc>
            </a:pPr>
            <a:r>
              <a:rPr lang="en-US" b="0" i="0" u="none" strike="noStrike" dirty="0">
                <a:solidFill>
                  <a:srgbClr val="202224"/>
                </a:solidFill>
                <a:effectLst/>
                <a:latin typeface="BBC Reith Serif"/>
              </a:rPr>
              <a:t>On illegal migration, the EU says it's open to co-operating more closely with the UK. It wants the UK to crack down more on people working illegally in the country.</a:t>
            </a:r>
          </a:p>
          <a:p>
            <a:pPr algn="l" fontAlgn="base">
              <a:lnSpc>
                <a:spcPts val="1950"/>
              </a:lnSpc>
            </a:pPr>
            <a:r>
              <a:rPr lang="en-US" b="0" i="0" u="none" strike="noStrike" dirty="0">
                <a:solidFill>
                  <a:srgbClr val="202224"/>
                </a:solidFill>
                <a:effectLst/>
                <a:latin typeface="BBC Reith Serif"/>
              </a:rPr>
              <a:t>France complains that the ease with which it says irregular migrants can disappear and make a living is a major a pull-factor to the UK for economic migrants.</a:t>
            </a:r>
          </a:p>
          <a:p>
            <a:pPr algn="l" fontAlgn="base">
              <a:lnSpc>
                <a:spcPts val="1950"/>
              </a:lnSpc>
            </a:pPr>
            <a:r>
              <a:rPr lang="en-US" b="0" i="0" u="none" strike="noStrike" dirty="0">
                <a:solidFill>
                  <a:srgbClr val="202224"/>
                </a:solidFill>
                <a:effectLst/>
                <a:latin typeface="BBC Reith Serif"/>
              </a:rPr>
              <a:t>The EU has ruled out the UK being able to send migrants, arriving illegally on its shores aboard small boats, back to the EU countries they set off from.</a:t>
            </a:r>
          </a:p>
        </p:txBody>
      </p:sp>
      <p:sp>
        <p:nvSpPr>
          <p:cNvPr id="5" name="ZoneTexte 4">
            <a:extLst>
              <a:ext uri="{FF2B5EF4-FFF2-40B4-BE49-F238E27FC236}">
                <a16:creationId xmlns:a16="http://schemas.microsoft.com/office/drawing/2014/main" id="{45B8B39C-3CD8-7C89-27E7-04CA6A1BDCDF}"/>
              </a:ext>
            </a:extLst>
          </p:cNvPr>
          <p:cNvSpPr txBox="1"/>
          <p:nvPr/>
        </p:nvSpPr>
        <p:spPr>
          <a:xfrm>
            <a:off x="898358" y="790344"/>
            <a:ext cx="6096000" cy="1146468"/>
          </a:xfrm>
          <a:prstGeom prst="rect">
            <a:avLst/>
          </a:prstGeom>
          <a:noFill/>
        </p:spPr>
        <p:txBody>
          <a:bodyPr wrap="square">
            <a:spAutoFit/>
          </a:bodyPr>
          <a:lstStyle/>
          <a:p>
            <a:pPr algn="l" fontAlgn="base">
              <a:lnSpc>
                <a:spcPts val="2700"/>
              </a:lnSpc>
              <a:spcBef>
                <a:spcPts val="1800"/>
              </a:spcBef>
              <a:spcAft>
                <a:spcPts val="1200"/>
              </a:spcAft>
            </a:pPr>
            <a:r>
              <a:rPr lang="fr-FR" sz="2800" b="1" i="0" u="none" strike="noStrike" dirty="0" err="1">
                <a:solidFill>
                  <a:schemeClr val="accent2">
                    <a:lumMod val="75000"/>
                  </a:schemeClr>
                </a:solidFill>
                <a:effectLst/>
                <a:latin typeface="BBC Reith Serif"/>
              </a:rPr>
              <a:t>Climate</a:t>
            </a:r>
            <a:r>
              <a:rPr lang="fr-FR" sz="2800" b="1" i="0" u="none" strike="noStrike" dirty="0">
                <a:solidFill>
                  <a:schemeClr val="accent2">
                    <a:lumMod val="75000"/>
                  </a:schemeClr>
                </a:solidFill>
                <a:effectLst/>
                <a:latin typeface="BBC Reith Serif"/>
              </a:rPr>
              <a:t> change and </a:t>
            </a:r>
            <a:r>
              <a:rPr lang="fr-FR" sz="2800" b="1" i="0" u="none" strike="noStrike" dirty="0" err="1">
                <a:solidFill>
                  <a:schemeClr val="accent2">
                    <a:lumMod val="75000"/>
                  </a:schemeClr>
                </a:solidFill>
                <a:effectLst/>
                <a:latin typeface="BBC Reith Serif"/>
              </a:rPr>
              <a:t>illegal</a:t>
            </a:r>
            <a:r>
              <a:rPr lang="fr-FR" sz="2800" b="1" i="0" u="none" strike="noStrike" dirty="0">
                <a:solidFill>
                  <a:schemeClr val="accent2">
                    <a:lumMod val="75000"/>
                  </a:schemeClr>
                </a:solidFill>
                <a:effectLst/>
                <a:latin typeface="BBC Reith Serif"/>
              </a:rPr>
              <a:t> migration</a:t>
            </a:r>
          </a:p>
          <a:p>
            <a:br>
              <a:rPr lang="fr-FR" dirty="0">
                <a:effectLst/>
              </a:rPr>
            </a:br>
            <a:endParaRPr lang="fr-FR" dirty="0"/>
          </a:p>
        </p:txBody>
      </p:sp>
    </p:spTree>
    <p:extLst>
      <p:ext uri="{BB962C8B-B14F-4D97-AF65-F5344CB8AC3E}">
        <p14:creationId xmlns:p14="http://schemas.microsoft.com/office/powerpoint/2010/main" val="3799367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DC461EB-4ACC-31D1-26F0-17F6B9D377FD}"/>
              </a:ext>
            </a:extLst>
          </p:cNvPr>
          <p:cNvSpPr txBox="1"/>
          <p:nvPr/>
        </p:nvSpPr>
        <p:spPr>
          <a:xfrm>
            <a:off x="368968" y="820198"/>
            <a:ext cx="11823032" cy="5773375"/>
          </a:xfrm>
          <a:prstGeom prst="rect">
            <a:avLst/>
          </a:prstGeom>
          <a:noFill/>
        </p:spPr>
        <p:txBody>
          <a:bodyPr wrap="square">
            <a:spAutoFit/>
          </a:bodyPr>
          <a:lstStyle/>
          <a:p>
            <a:pPr algn="l" fontAlgn="base">
              <a:lnSpc>
                <a:spcPts val="2700"/>
              </a:lnSpc>
              <a:spcBef>
                <a:spcPts val="1800"/>
              </a:spcBef>
              <a:spcAft>
                <a:spcPts val="1200"/>
              </a:spcAft>
            </a:pPr>
            <a:r>
              <a:rPr lang="en-US" sz="2400" b="1" i="0" u="none" strike="noStrike" dirty="0">
                <a:solidFill>
                  <a:schemeClr val="accent2">
                    <a:lumMod val="75000"/>
                  </a:schemeClr>
                </a:solidFill>
                <a:effectLst/>
                <a:latin typeface="BBC Reith Serif"/>
              </a:rPr>
              <a:t>Voters moving faster than their governments</a:t>
            </a:r>
          </a:p>
          <a:p>
            <a:pPr algn="l" fontAlgn="base">
              <a:lnSpc>
                <a:spcPts val="1950"/>
              </a:lnSpc>
              <a:spcAft>
                <a:spcPts val="1200"/>
              </a:spcAft>
            </a:pPr>
            <a:r>
              <a:rPr lang="en-US" b="0" i="0" u="none" strike="noStrike" dirty="0">
                <a:solidFill>
                  <a:srgbClr val="202224"/>
                </a:solidFill>
                <a:effectLst/>
                <a:latin typeface="BBC Reith Serif"/>
              </a:rPr>
              <a:t>Whatever the developments in EU-UK relations in 2025 and beyond, they are likely to happen slowly because of political concerns and because negotiations have a habit of getting bogged down in detail.</a:t>
            </a:r>
          </a:p>
          <a:p>
            <a:pPr algn="l" fontAlgn="base">
              <a:lnSpc>
                <a:spcPts val="1950"/>
              </a:lnSpc>
              <a:spcAft>
                <a:spcPts val="1200"/>
              </a:spcAft>
            </a:pPr>
            <a:r>
              <a:rPr lang="en-US" b="0" i="0" u="none" strike="noStrike" dirty="0">
                <a:solidFill>
                  <a:srgbClr val="202224"/>
                </a:solidFill>
                <a:effectLst/>
                <a:latin typeface="BBC Reith Serif"/>
              </a:rPr>
              <a:t>In direct contrast, a recent poll by YouGov and </a:t>
            </a:r>
            <a:r>
              <a:rPr lang="en-US" b="0" i="0" u="none" strike="noStrike" dirty="0" err="1">
                <a:solidFill>
                  <a:srgbClr val="202224"/>
                </a:solidFill>
                <a:effectLst/>
                <a:latin typeface="BBC Reith Serif"/>
              </a:rPr>
              <a:t>Datapraxis</a:t>
            </a:r>
            <a:r>
              <a:rPr lang="en-US" b="0" i="0" u="none" strike="noStrike" dirty="0">
                <a:solidFill>
                  <a:srgbClr val="202224"/>
                </a:solidFill>
                <a:effectLst/>
                <a:latin typeface="BBC Reith Serif"/>
              </a:rPr>
              <a:t> for the European Council of Foreign Relations suggests voters in the EU and UK are far more gung-ho than leaders in Brussels and London about jumping over previous political taboos to strengthen ties.</a:t>
            </a:r>
          </a:p>
          <a:p>
            <a:pPr algn="l" fontAlgn="base">
              <a:lnSpc>
                <a:spcPts val="1950"/>
              </a:lnSpc>
              <a:spcAft>
                <a:spcPts val="1200"/>
              </a:spcAft>
            </a:pPr>
            <a:r>
              <a:rPr lang="en-US" b="0" i="0" u="none" strike="noStrike" dirty="0">
                <a:solidFill>
                  <a:srgbClr val="202224"/>
                </a:solidFill>
                <a:effectLst/>
                <a:latin typeface="BBC Reith Serif"/>
              </a:rPr>
              <a:t>The poll found that around half of those asked in the UK believe greater engagement with the EU is the best way to boost the UK economy (50%), strengthen its security (53%) and effectively manage migration (58%).</a:t>
            </a:r>
          </a:p>
          <a:p>
            <a:pPr algn="l" fontAlgn="base">
              <a:lnSpc>
                <a:spcPts val="1950"/>
              </a:lnSpc>
              <a:spcAft>
                <a:spcPts val="1200"/>
              </a:spcAft>
            </a:pPr>
            <a:r>
              <a:rPr lang="en-US" b="0" i="0" u="none" strike="noStrike" dirty="0">
                <a:solidFill>
                  <a:srgbClr val="202224"/>
                </a:solidFill>
                <a:effectLst/>
                <a:latin typeface="BBC Reith Serif"/>
              </a:rPr>
              <a:t>When asked who the UK government should </a:t>
            </a:r>
            <a:r>
              <a:rPr lang="en-US" b="0" i="0" u="none" strike="noStrike" dirty="0" err="1">
                <a:solidFill>
                  <a:srgbClr val="202224"/>
                </a:solidFill>
                <a:effectLst/>
                <a:latin typeface="BBC Reith Serif"/>
              </a:rPr>
              <a:t>prioritise</a:t>
            </a:r>
            <a:r>
              <a:rPr lang="en-US" b="0" i="0" u="none" strike="noStrike" dirty="0">
                <a:solidFill>
                  <a:srgbClr val="202224"/>
                </a:solidFill>
                <a:effectLst/>
                <a:latin typeface="BBC Reith Serif"/>
              </a:rPr>
              <a:t> relations with, 50% choose Europe and only 17% the US.</a:t>
            </a:r>
          </a:p>
          <a:p>
            <a:pPr algn="l" fontAlgn="base">
              <a:lnSpc>
                <a:spcPts val="1950"/>
              </a:lnSpc>
              <a:spcAft>
                <a:spcPts val="1200"/>
              </a:spcAft>
            </a:pPr>
            <a:r>
              <a:rPr lang="en-US" b="0" i="0" u="none" strike="noStrike" dirty="0">
                <a:solidFill>
                  <a:srgbClr val="202224"/>
                </a:solidFill>
                <a:effectLst/>
                <a:latin typeface="BBC Reith Serif"/>
              </a:rPr>
              <a:t>A huge 68% of respondents in Britain see a benefit in reintroducing cross-Channel freedom of movement in exchange for access to the European single market.</a:t>
            </a:r>
          </a:p>
          <a:p>
            <a:pPr algn="l" fontAlgn="base">
              <a:lnSpc>
                <a:spcPts val="1950"/>
              </a:lnSpc>
              <a:spcAft>
                <a:spcPts val="1200"/>
              </a:spcAft>
            </a:pPr>
            <a:r>
              <a:rPr lang="en-US" b="0" i="0" u="none" strike="noStrike" dirty="0">
                <a:solidFill>
                  <a:srgbClr val="202224"/>
                </a:solidFill>
                <a:effectLst/>
                <a:latin typeface="BBC Reith Serif"/>
              </a:rPr>
              <a:t>The desire for co-operation, and willingness to forgo previous red lines, is also reciprocated in Europe.</a:t>
            </a:r>
          </a:p>
          <a:p>
            <a:pPr algn="l" fontAlgn="base">
              <a:lnSpc>
                <a:spcPts val="1950"/>
              </a:lnSpc>
              <a:spcAft>
                <a:spcPts val="1200"/>
              </a:spcAft>
            </a:pPr>
            <a:r>
              <a:rPr lang="en-US" b="0" i="0" u="none" strike="noStrike" dirty="0">
                <a:solidFill>
                  <a:srgbClr val="202224"/>
                </a:solidFill>
                <a:effectLst/>
                <a:latin typeface="BBC Reith Serif"/>
              </a:rPr>
              <a:t>A majority of voters in Poland (54%) and Germany (53%) – and a prevailing opinion in Spain (43%), Italy (42%) and France (41%) – believe the EU should grant the UK special access to certain parts of the European single market to secure a closer security-based relationship.</a:t>
            </a:r>
          </a:p>
          <a:p>
            <a:pPr algn="l" fontAlgn="base">
              <a:lnSpc>
                <a:spcPts val="1950"/>
              </a:lnSpc>
              <a:spcAft>
                <a:spcPts val="1200"/>
              </a:spcAft>
            </a:pPr>
            <a:r>
              <a:rPr lang="en-US" b="0" i="0" u="none" strike="noStrike" dirty="0">
                <a:solidFill>
                  <a:srgbClr val="202224"/>
                </a:solidFill>
                <a:effectLst/>
                <a:latin typeface="BBC Reith Serif"/>
              </a:rPr>
              <a:t>Geopolitical threats and uncertainties appear to be shifting public opinion dramatically. Will the political class in the UK and EU choose to keep up?</a:t>
            </a:r>
          </a:p>
        </p:txBody>
      </p:sp>
    </p:spTree>
    <p:extLst>
      <p:ext uri="{BB962C8B-B14F-4D97-AF65-F5344CB8AC3E}">
        <p14:creationId xmlns:p14="http://schemas.microsoft.com/office/powerpoint/2010/main" val="1372428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6FB77-60AC-982D-48DD-4ED083CB7EC0}"/>
              </a:ext>
            </a:extLst>
          </p:cNvPr>
          <p:cNvSpPr>
            <a:spLocks noGrp="1"/>
          </p:cNvSpPr>
          <p:nvPr>
            <p:ph type="title"/>
          </p:nvPr>
        </p:nvSpPr>
        <p:spPr/>
        <p:txBody>
          <a:bodyPr/>
          <a:lstStyle/>
          <a:p>
            <a:r>
              <a:rPr lang="fr-FR" dirty="0"/>
              <a:t>The </a:t>
            </a:r>
            <a:r>
              <a:rPr lang="fr-FR" dirty="0" err="1"/>
              <a:t>bloomberg</a:t>
            </a:r>
            <a:r>
              <a:rPr lang="fr-FR" dirty="0"/>
              <a:t> speech </a:t>
            </a:r>
            <a:r>
              <a:rPr lang="fr-FR" dirty="0" err="1"/>
              <a:t>ten</a:t>
            </a:r>
            <a:r>
              <a:rPr lang="fr-FR" dirty="0"/>
              <a:t> </a:t>
            </a:r>
            <a:r>
              <a:rPr lang="fr-FR" dirty="0" err="1"/>
              <a:t>years</a:t>
            </a:r>
            <a:r>
              <a:rPr lang="fr-FR" dirty="0"/>
              <a:t> on</a:t>
            </a:r>
          </a:p>
        </p:txBody>
      </p:sp>
      <p:sp>
        <p:nvSpPr>
          <p:cNvPr id="3" name="Espace réservé du contenu 2">
            <a:extLst>
              <a:ext uri="{FF2B5EF4-FFF2-40B4-BE49-F238E27FC236}">
                <a16:creationId xmlns:a16="http://schemas.microsoft.com/office/drawing/2014/main" id="{E58CA8BD-83DD-64BB-615A-BBAA058AF44A}"/>
              </a:ext>
            </a:extLst>
          </p:cNvPr>
          <p:cNvSpPr>
            <a:spLocks noGrp="1"/>
          </p:cNvSpPr>
          <p:nvPr>
            <p:ph idx="1"/>
          </p:nvPr>
        </p:nvSpPr>
        <p:spPr/>
        <p:txBody>
          <a:bodyPr>
            <a:normAutofit lnSpcReduction="10000"/>
          </a:bodyPr>
          <a:lstStyle/>
          <a:p>
            <a:pPr algn="l"/>
            <a:r>
              <a:rPr lang="en-US" b="0" i="0" dirty="0">
                <a:solidFill>
                  <a:srgbClr val="393F49"/>
                </a:solidFill>
                <a:effectLst/>
                <a:latin typeface="SourceSansPro"/>
              </a:rPr>
              <a:t>January 23 2023</a:t>
            </a:r>
          </a:p>
          <a:p>
            <a:pPr algn="l"/>
            <a:r>
              <a:rPr lang="en-US" b="0" i="0" dirty="0">
                <a:solidFill>
                  <a:srgbClr val="393F49"/>
                </a:solidFill>
                <a:effectLst/>
                <a:latin typeface="SourceSansPro"/>
              </a:rPr>
              <a:t>It’s a decade on from David Cameron making his ‘Bloomberg speech’, so named because it was at the Bloomberg office in London where – on the 23rd January 2013 – Cameron committed to a policy of renegotiating the UK’s membership of the EU, followed by an in/out referendum in the next Conservative party manifesto. </a:t>
            </a:r>
          </a:p>
          <a:p>
            <a:pPr algn="l"/>
            <a:r>
              <a:rPr lang="en-US" b="0" i="0" dirty="0">
                <a:solidFill>
                  <a:srgbClr val="393F49"/>
                </a:solidFill>
                <a:effectLst/>
                <a:latin typeface="SourceSansPro"/>
              </a:rPr>
              <a:t>Cameron won a majority at the 2015 general election, on that manifesto, and duly commenced his renegotiation and referendum strategy. </a:t>
            </a:r>
          </a:p>
          <a:p>
            <a:pPr algn="l"/>
            <a:r>
              <a:rPr lang="en-US" b="0" i="0" dirty="0">
                <a:solidFill>
                  <a:srgbClr val="393F49"/>
                </a:solidFill>
                <a:effectLst/>
                <a:latin typeface="SourceSansPro"/>
              </a:rPr>
              <a:t>The renegotiation he achieved – while significant to the then prime minister and his team – was judged underwhelming and swiftly forgotten in the referendum campaign that followed. When ‘Leave’ won the referendum, Cameron announced his resignation as prime minister – a little over a year after winning a majority, and three and a half years after the Bloomberg speech. </a:t>
            </a:r>
          </a:p>
          <a:p>
            <a:pPr algn="l"/>
            <a:r>
              <a:rPr lang="en-US" dirty="0">
                <a:solidFill>
                  <a:srgbClr val="393F49"/>
                </a:solidFill>
                <a:latin typeface="SourceSansPro"/>
              </a:rPr>
              <a:t>WHY DID HE COMMIT TO A REFERENDUM?</a:t>
            </a:r>
            <a:endParaRPr lang="en-US" b="0" i="0" dirty="0">
              <a:solidFill>
                <a:srgbClr val="393F49"/>
              </a:solidFill>
              <a:effectLst/>
              <a:latin typeface="SourceSansPro"/>
            </a:endParaRPr>
          </a:p>
          <a:p>
            <a:pPr marL="0" indent="0">
              <a:buNone/>
            </a:pPr>
            <a:endParaRPr lang="fr-FR" dirty="0"/>
          </a:p>
        </p:txBody>
      </p:sp>
    </p:spTree>
    <p:extLst>
      <p:ext uri="{BB962C8B-B14F-4D97-AF65-F5344CB8AC3E}">
        <p14:creationId xmlns:p14="http://schemas.microsoft.com/office/powerpoint/2010/main" val="239732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4C93FE2-748F-B134-2657-05295DC0ADEF}"/>
              </a:ext>
            </a:extLst>
          </p:cNvPr>
          <p:cNvSpPr txBox="1"/>
          <p:nvPr/>
        </p:nvSpPr>
        <p:spPr>
          <a:xfrm>
            <a:off x="352338" y="1190966"/>
            <a:ext cx="10947633" cy="830997"/>
          </a:xfrm>
          <a:prstGeom prst="rect">
            <a:avLst/>
          </a:prstGeom>
          <a:noFill/>
        </p:spPr>
        <p:txBody>
          <a:bodyPr wrap="square">
            <a:spAutoFit/>
          </a:bodyPr>
          <a:lstStyle/>
          <a:p>
            <a:pPr algn="ctr"/>
            <a:r>
              <a:rPr lang="en-US" sz="2400" b="1" i="0" dirty="0">
                <a:solidFill>
                  <a:srgbClr val="393F49"/>
                </a:solidFill>
                <a:effectLst/>
                <a:latin typeface="SourceSansPro"/>
              </a:rPr>
              <a:t>There are broadly three main pressures David Cameron faced as Prime Minister when he reached this decision</a:t>
            </a:r>
            <a:endParaRPr lang="fr-FR" sz="2400" b="1" dirty="0"/>
          </a:p>
        </p:txBody>
      </p:sp>
      <p:sp>
        <p:nvSpPr>
          <p:cNvPr id="7" name="ZoneTexte 6">
            <a:extLst>
              <a:ext uri="{FF2B5EF4-FFF2-40B4-BE49-F238E27FC236}">
                <a16:creationId xmlns:a16="http://schemas.microsoft.com/office/drawing/2014/main" id="{0B2252D6-F2B6-937A-44D4-76ADEFC65924}"/>
              </a:ext>
            </a:extLst>
          </p:cNvPr>
          <p:cNvSpPr txBox="1"/>
          <p:nvPr/>
        </p:nvSpPr>
        <p:spPr>
          <a:xfrm>
            <a:off x="352338" y="3107932"/>
            <a:ext cx="10058400" cy="3600986"/>
          </a:xfrm>
          <a:prstGeom prst="rect">
            <a:avLst/>
          </a:prstGeom>
          <a:noFill/>
        </p:spPr>
        <p:txBody>
          <a:bodyPr wrap="square">
            <a:spAutoFit/>
          </a:bodyPr>
          <a:lstStyle/>
          <a:p>
            <a:pPr marL="285750" indent="-285750" algn="l">
              <a:buFont typeface="Wingdings" panose="05000000000000000000" pitchFamily="2" charset="2"/>
              <a:buChar char="§"/>
            </a:pPr>
            <a:r>
              <a:rPr lang="en-US" sz="2400" b="0" i="0" dirty="0">
                <a:solidFill>
                  <a:schemeClr val="accent3">
                    <a:lumMod val="75000"/>
                  </a:schemeClr>
                </a:solidFill>
                <a:effectLst/>
                <a:latin typeface="SourceSansPro"/>
              </a:rPr>
              <a:t>A 'party' pressure - that is from increasing Euroscepticism on the Conservative backbenches.</a:t>
            </a:r>
          </a:p>
          <a:p>
            <a:pPr marL="285750" indent="-285750" algn="l">
              <a:buFont typeface="Wingdings" panose="05000000000000000000" pitchFamily="2" charset="2"/>
              <a:buChar char="§"/>
            </a:pPr>
            <a:endParaRPr lang="en-US" sz="2400" dirty="0">
              <a:solidFill>
                <a:schemeClr val="accent3">
                  <a:lumMod val="75000"/>
                </a:schemeClr>
              </a:solidFill>
              <a:latin typeface="SourceSansPro"/>
            </a:endParaRPr>
          </a:p>
          <a:p>
            <a:pPr marL="285750" indent="-285750">
              <a:buFont typeface="Wingdings" panose="05000000000000000000" pitchFamily="2" charset="2"/>
              <a:buChar char="§"/>
            </a:pPr>
            <a:r>
              <a:rPr lang="en-US" sz="2400" b="0" i="0" dirty="0">
                <a:solidFill>
                  <a:schemeClr val="accent3">
                    <a:lumMod val="75000"/>
                  </a:schemeClr>
                </a:solidFill>
                <a:effectLst/>
                <a:latin typeface="SourceSansPro"/>
              </a:rPr>
              <a:t>An 'electoral' pressure - often </a:t>
            </a:r>
            <a:r>
              <a:rPr lang="en-US" sz="2400" b="0" i="0" dirty="0" err="1">
                <a:solidFill>
                  <a:schemeClr val="accent3">
                    <a:lumMod val="75000"/>
                  </a:schemeClr>
                </a:solidFill>
                <a:effectLst/>
                <a:latin typeface="SourceSansPro"/>
              </a:rPr>
              <a:t>centred</a:t>
            </a:r>
            <a:r>
              <a:rPr lang="en-US" sz="2400" b="0" i="0" dirty="0">
                <a:solidFill>
                  <a:schemeClr val="accent3">
                    <a:lumMod val="75000"/>
                  </a:schemeClr>
                </a:solidFill>
                <a:effectLst/>
                <a:latin typeface="SourceSansPro"/>
              </a:rPr>
              <a:t> on perceptions that Nigel Farage and UKIP would damage the Conservative Party's chances at a general election.</a:t>
            </a:r>
          </a:p>
          <a:p>
            <a:pPr marL="285750" indent="-285750">
              <a:buFont typeface="Wingdings" panose="05000000000000000000" pitchFamily="2" charset="2"/>
              <a:buChar char="§"/>
            </a:pPr>
            <a:endParaRPr lang="en-US" sz="2400" dirty="0">
              <a:solidFill>
                <a:schemeClr val="accent3">
                  <a:lumMod val="75000"/>
                </a:schemeClr>
              </a:solidFill>
              <a:latin typeface="SourceSansPro"/>
            </a:endParaRPr>
          </a:p>
          <a:p>
            <a:pPr marL="285750" indent="-285750">
              <a:buFont typeface="Wingdings" panose="05000000000000000000" pitchFamily="2" charset="2"/>
              <a:buChar char="§"/>
            </a:pPr>
            <a:r>
              <a:rPr lang="en-US" sz="2400" b="0" i="0" dirty="0">
                <a:solidFill>
                  <a:schemeClr val="accent3">
                    <a:lumMod val="75000"/>
                  </a:schemeClr>
                </a:solidFill>
                <a:effectLst/>
                <a:latin typeface="SourceSansPro"/>
              </a:rPr>
              <a:t>A lesser-known 'policy' pressure - where Cameron became increasingly concerned that an 'ever closer union' within the EU risked the UK's interests. </a:t>
            </a:r>
          </a:p>
          <a:p>
            <a:pPr marL="285750" indent="-285750">
              <a:buFont typeface="Wingdings" panose="05000000000000000000" pitchFamily="2" charset="2"/>
              <a:buChar char="§"/>
            </a:pPr>
            <a:endParaRPr lang="en-US" b="0" i="0" dirty="0">
              <a:solidFill>
                <a:schemeClr val="accent3">
                  <a:lumMod val="75000"/>
                </a:schemeClr>
              </a:solidFill>
              <a:effectLst/>
              <a:latin typeface="SourceSansPro"/>
            </a:endParaRPr>
          </a:p>
          <a:p>
            <a:pPr marL="285750" indent="-285750" algn="l">
              <a:buFont typeface="Wingdings" panose="05000000000000000000" pitchFamily="2" charset="2"/>
              <a:buChar char="§"/>
            </a:pPr>
            <a:endParaRPr lang="en-US" b="0" i="0" dirty="0">
              <a:solidFill>
                <a:schemeClr val="accent3">
                  <a:lumMod val="75000"/>
                </a:schemeClr>
              </a:solidFill>
              <a:effectLst/>
              <a:latin typeface="SourceSansPro"/>
            </a:endParaRPr>
          </a:p>
        </p:txBody>
      </p:sp>
    </p:spTree>
    <p:extLst>
      <p:ext uri="{BB962C8B-B14F-4D97-AF65-F5344CB8AC3E}">
        <p14:creationId xmlns:p14="http://schemas.microsoft.com/office/powerpoint/2010/main" val="938610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626940-2E7E-4153-8AA3-095E1918C67D}"/>
              </a:ext>
            </a:extLst>
          </p:cNvPr>
          <p:cNvSpPr>
            <a:spLocks noGrp="1"/>
          </p:cNvSpPr>
          <p:nvPr>
            <p:ph type="title"/>
          </p:nvPr>
        </p:nvSpPr>
        <p:spPr/>
        <p:txBody>
          <a:bodyPr/>
          <a:lstStyle/>
          <a:p>
            <a:r>
              <a:rPr lang="fr-FR" dirty="0"/>
              <a:t>The Question</a:t>
            </a:r>
          </a:p>
        </p:txBody>
      </p:sp>
      <p:pic>
        <p:nvPicPr>
          <p:cNvPr id="9218" name="Picture 2" descr="https://upload.wikimedia.org/wikipedia/commons/e/ee/2016_EU_Referendum_Ballot_Paper.jpg">
            <a:extLst>
              <a:ext uri="{FF2B5EF4-FFF2-40B4-BE49-F238E27FC236}">
                <a16:creationId xmlns:a16="http://schemas.microsoft.com/office/drawing/2014/main" id="{296D5119-907E-4C38-B452-B1BC72025F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87321" y="2181225"/>
            <a:ext cx="5217358" cy="367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570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F8DA14-C2D8-4174-A0EF-F1859BC42C4A}"/>
              </a:ext>
            </a:extLst>
          </p:cNvPr>
          <p:cNvSpPr>
            <a:spLocks noGrp="1"/>
          </p:cNvSpPr>
          <p:nvPr>
            <p:ph type="title"/>
          </p:nvPr>
        </p:nvSpPr>
        <p:spPr/>
        <p:txBody>
          <a:bodyPr/>
          <a:lstStyle/>
          <a:p>
            <a:r>
              <a:rPr lang="fr-FR" dirty="0"/>
              <a:t>The </a:t>
            </a:r>
            <a:r>
              <a:rPr lang="fr-FR" dirty="0" err="1"/>
              <a:t>Results</a:t>
            </a:r>
            <a:endParaRPr lang="fr-FR" dirty="0"/>
          </a:p>
        </p:txBody>
      </p:sp>
      <p:pic>
        <p:nvPicPr>
          <p:cNvPr id="4" name="Espace réservé du contenu 3" descr="A detailed map of results of the Brexit vote">
            <a:hlinkClick r:id="rId2"/>
            <a:extLst>
              <a:ext uri="{FF2B5EF4-FFF2-40B4-BE49-F238E27FC236}">
                <a16:creationId xmlns:a16="http://schemas.microsoft.com/office/drawing/2014/main" id="{DF68050B-D224-4ED8-8C26-22134BA08A76}"/>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337321" y="2181225"/>
            <a:ext cx="5517357" cy="3678238"/>
          </a:xfrm>
          <a:prstGeom prst="rect">
            <a:avLst/>
          </a:prstGeom>
          <a:noFill/>
          <a:ln>
            <a:noFill/>
          </a:ln>
        </p:spPr>
      </p:pic>
    </p:spTree>
    <p:extLst>
      <p:ext uri="{BB962C8B-B14F-4D97-AF65-F5344CB8AC3E}">
        <p14:creationId xmlns:p14="http://schemas.microsoft.com/office/powerpoint/2010/main" val="130201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3781B-7A36-4844-87B3-295C7BE5B238}"/>
              </a:ext>
            </a:extLst>
          </p:cNvPr>
          <p:cNvSpPr>
            <a:spLocks noGrp="1"/>
          </p:cNvSpPr>
          <p:nvPr>
            <p:ph type="title"/>
          </p:nvPr>
        </p:nvSpPr>
        <p:spPr/>
        <p:txBody>
          <a:bodyPr/>
          <a:lstStyle/>
          <a:p>
            <a:r>
              <a:rPr lang="fr-FR" dirty="0"/>
              <a:t>Front pages on June 24 2016</a:t>
            </a:r>
          </a:p>
        </p:txBody>
      </p:sp>
      <p:pic>
        <p:nvPicPr>
          <p:cNvPr id="1026" name="Picture 2" descr="https://www.telerama.fr/sites/tr_master/files/styles/l-_970x630/public/assets/images/medias_portfolio/502/grand6151.jpg?itok=cJjyWLBf">
            <a:extLst>
              <a:ext uri="{FF2B5EF4-FFF2-40B4-BE49-F238E27FC236}">
                <a16:creationId xmlns:a16="http://schemas.microsoft.com/office/drawing/2014/main" id="{445440DD-9A0A-414E-9C17-5E982EBDF4B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913943" y="2227263"/>
            <a:ext cx="2757063" cy="3633787"/>
          </a:xfrm>
          <a:prstGeom prst="rect">
            <a:avLst/>
          </a:prstGeom>
          <a:noFill/>
          <a:extLst>
            <a:ext uri="{909E8E84-426E-40DD-AFC4-6F175D3DCCD1}">
              <a14:hiddenFill xmlns:a14="http://schemas.microsoft.com/office/drawing/2010/main">
                <a:solidFill>
                  <a:srgbClr val="FFFFFF"/>
                </a:solidFill>
              </a14:hiddenFill>
            </a:ext>
          </a:extLst>
        </p:spPr>
      </p:pic>
      <p:pic>
        <p:nvPicPr>
          <p:cNvPr id="6" name="Espace réservé du contenu 5" descr="https://www.telerama.fr/sites/tr_master/files/styles/l-_970x630/public/assets/images/medias_portfolio/502/grand6149.jpg?itok=vAgJtTeL">
            <a:extLst>
              <a:ext uri="{FF2B5EF4-FFF2-40B4-BE49-F238E27FC236}">
                <a16:creationId xmlns:a16="http://schemas.microsoft.com/office/drawing/2014/main" id="{554983E0-5699-4CA7-927B-42ED710F276B}"/>
              </a:ext>
            </a:extLst>
          </p:cNvP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538297" y="2227263"/>
            <a:ext cx="2722456" cy="3633787"/>
          </a:xfrm>
          <a:prstGeom prst="rect">
            <a:avLst/>
          </a:prstGeom>
          <a:noFill/>
          <a:ln>
            <a:noFill/>
          </a:ln>
        </p:spPr>
      </p:pic>
    </p:spTree>
    <p:extLst>
      <p:ext uri="{BB962C8B-B14F-4D97-AF65-F5344CB8AC3E}">
        <p14:creationId xmlns:p14="http://schemas.microsoft.com/office/powerpoint/2010/main" val="1482024367"/>
      </p:ext>
    </p:extLst>
  </p:cSld>
  <p:clrMapOvr>
    <a:masterClrMapping/>
  </p:clrMapOvr>
</p:sld>
</file>

<file path=ppt/theme/theme1.xml><?xml version="1.0" encoding="utf-8"?>
<a:theme xmlns:a="http://schemas.openxmlformats.org/drawingml/2006/main" name="Dividende">
  <a:themeElements>
    <a:clrScheme name="Dividende">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TM03457464[[fn=Dividende]]</Template>
  <TotalTime>713</TotalTime>
  <Words>3422</Words>
  <Application>Microsoft Office PowerPoint</Application>
  <PresentationFormat>Widescreen</PresentationFormat>
  <Paragraphs>173</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BBC Reith Serif</vt:lpstr>
      <vt:lpstr>Calibri</vt:lpstr>
      <vt:lpstr>DomaineDisplaySemibold</vt:lpstr>
      <vt:lpstr>Gill Sans MT</vt:lpstr>
      <vt:lpstr>SourceSansPro</vt:lpstr>
      <vt:lpstr>Wingdings</vt:lpstr>
      <vt:lpstr>Wingdings 2</vt:lpstr>
      <vt:lpstr>Dividende</vt:lpstr>
      <vt:lpstr>BREXIT </vt:lpstr>
      <vt:lpstr>Events Leading up to the referendum</vt:lpstr>
      <vt:lpstr>PowerPoint Presentation</vt:lpstr>
      <vt:lpstr>PowerPoint Presentation</vt:lpstr>
      <vt:lpstr>The bloomberg speech ten years on</vt:lpstr>
      <vt:lpstr>PowerPoint Presentation</vt:lpstr>
      <vt:lpstr>The Question</vt:lpstr>
      <vt:lpstr>The Results</vt:lpstr>
      <vt:lpstr>Front pages on June 24 2016</vt:lpstr>
      <vt:lpstr>The Brexiteers</vt:lpstr>
      <vt:lpstr>The Leave camp – Brexiteers / ters</vt:lpstr>
      <vt:lpstr>PowerPoint Presentation</vt:lpstr>
      <vt:lpstr>The Remain Camp – The Remainers</vt:lpstr>
      <vt:lpstr>PowerPoint Presentation</vt:lpstr>
      <vt:lpstr>In Scotland</vt:lpstr>
      <vt:lpstr>PowerPoint Presentation</vt:lpstr>
      <vt:lpstr>A few Headlines</vt:lpstr>
      <vt:lpstr>On a different note</vt:lpstr>
      <vt:lpstr>BREXIT</vt:lpstr>
      <vt:lpstr>Tory Eurosceptics gaining ground</vt:lpstr>
      <vt:lpstr>Deeply rooted distrust of Brussels</vt:lpstr>
      <vt:lpstr>From Super-Market to Orwellian Super-State: growth of newspaper scepticism</vt:lpstr>
      <vt:lpstr>PowerPoint Presentation</vt:lpstr>
      <vt:lpstr>May 9,2016 Boris Johnson’s Speech on EU Referendum - Extracts</vt:lpstr>
      <vt:lpstr>Role of the media</vt:lpstr>
      <vt:lpstr>Populist rebellion?</vt:lpstr>
      <vt:lpstr>The migration factor</vt:lpstr>
      <vt:lpstr>The UKIP Factor</vt:lpstr>
      <vt:lpstr>PowerPoint Presentation</vt:lpstr>
      <vt:lpstr>PowerPoint Presentation</vt:lpstr>
      <vt:lpstr>PowerPoint Presentation</vt:lpstr>
      <vt:lpstr>PowerPoint Presentation</vt:lpstr>
      <vt:lpstr>PowerPoint Presentation</vt:lpstr>
      <vt:lpstr>PowerPoint Presentation</vt:lpstr>
      <vt:lpstr>A « botched campaign »?</vt:lpstr>
      <vt:lpstr>PowerPoint Presentation</vt:lpstr>
      <vt:lpstr>What Next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BREXIT</dc:title>
  <dc:creator>TCHOUK2018</dc:creator>
  <cp:lastModifiedBy>Good Com</cp:lastModifiedBy>
  <cp:revision>27</cp:revision>
  <dcterms:created xsi:type="dcterms:W3CDTF">2019-02-01T08:51:40Z</dcterms:created>
  <dcterms:modified xsi:type="dcterms:W3CDTF">2025-10-03T11:28:23Z</dcterms:modified>
</cp:coreProperties>
</file>