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263" r:id="rId2"/>
    <p:sldId id="267" r:id="rId3"/>
    <p:sldId id="284" r:id="rId4"/>
    <p:sldId id="286" r:id="rId5"/>
    <p:sldId id="299" r:id="rId6"/>
    <p:sldId id="296" r:id="rId7"/>
    <p:sldId id="287" r:id="rId8"/>
    <p:sldId id="288" r:id="rId9"/>
    <p:sldId id="292" r:id="rId10"/>
    <p:sldId id="307" r:id="rId11"/>
    <p:sldId id="277" r:id="rId12"/>
    <p:sldId id="278" r:id="rId13"/>
    <p:sldId id="279" r:id="rId14"/>
    <p:sldId id="280" r:id="rId15"/>
    <p:sldId id="281" r:id="rId16"/>
    <p:sldId id="282" r:id="rId17"/>
    <p:sldId id="283" r:id="rId18"/>
    <p:sldId id="310" r:id="rId19"/>
    <p:sldId id="311" r:id="rId20"/>
    <p:sldId id="285" r:id="rId21"/>
    <p:sldId id="302" r:id="rId22"/>
    <p:sldId id="305" r:id="rId23"/>
    <p:sldId id="306" r:id="rId24"/>
    <p:sldId id="303" r:id="rId25"/>
    <p:sldId id="309" r:id="rId26"/>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00CC00"/>
    <a:srgbClr val="CC0099"/>
    <a:srgbClr val="008000"/>
    <a:srgbClr val="4F9707"/>
    <a:srgbClr val="333399"/>
    <a:srgbClr val="9CC2E5"/>
    <a:srgbClr val="66FF66"/>
    <a:srgbClr val="0000FF"/>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721" autoAdjust="0"/>
    <p:restoredTop sz="87074" autoAdjust="0"/>
  </p:normalViewPr>
  <p:slideViewPr>
    <p:cSldViewPr snapToGrid="0">
      <p:cViewPr varScale="1">
        <p:scale>
          <a:sx n="70" d="100"/>
          <a:sy n="70" d="100"/>
        </p:scale>
        <p:origin x="78" y="186"/>
      </p:cViewPr>
      <p:guideLst>
        <p:guide orient="horz" pos="2160"/>
        <p:guide pos="3840"/>
      </p:guideLst>
    </p:cSldViewPr>
  </p:slideViewPr>
  <p:outlineViewPr>
    <p:cViewPr>
      <p:scale>
        <a:sx n="33" d="100"/>
        <a:sy n="33" d="100"/>
      </p:scale>
      <p:origin x="0" y="0"/>
    </p:cViewPr>
  </p:outlineViewPr>
  <p:notesTextViewPr>
    <p:cViewPr>
      <p:scale>
        <a:sx n="20" d="100"/>
        <a:sy n="20" d="100"/>
      </p:scale>
      <p:origin x="0" y="0"/>
    </p:cViewPr>
  </p:notesTextViewPr>
  <p:sorterViewPr>
    <p:cViewPr>
      <p:scale>
        <a:sx n="66" d="100"/>
        <a:sy n="66" d="100"/>
      </p:scale>
      <p:origin x="0" y="0"/>
    </p:cViewPr>
  </p:sorterViewPr>
  <p:notesViewPr>
    <p:cSldViewPr snapToGrid="0">
      <p:cViewPr varScale="1">
        <p:scale>
          <a:sx n="52" d="100"/>
          <a:sy n="52" d="100"/>
        </p:scale>
        <p:origin x="-2892"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45CF060-E5EC-417F-9C3E-54AD1EC03CA0}" type="datetimeFigureOut">
              <a:rPr lang="fr-FR" smtClean="0"/>
              <a:pPr/>
              <a:t>27/09/2021</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8F3609D-DE50-444D-958B-F62CB9E62A74}" type="slidenum">
              <a:rPr lang="fr-FR" smtClean="0"/>
              <a:pPr/>
              <a:t>‹N°›</a:t>
            </a:fld>
            <a:endParaRPr lang="fr-FR"/>
          </a:p>
        </p:txBody>
      </p:sp>
    </p:spTree>
    <p:extLst>
      <p:ext uri="{BB962C8B-B14F-4D97-AF65-F5344CB8AC3E}">
        <p14:creationId xmlns:p14="http://schemas.microsoft.com/office/powerpoint/2010/main" val="19614370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E5E123-41BE-4365-B68E-FFE8843AAC6A}" type="datetimeFigureOut">
              <a:rPr lang="fr-FR" smtClean="0"/>
              <a:pPr/>
              <a:t>27/09/2021</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D1AB3C-28CE-4CDA-B0F2-DECF99163A3E}" type="slidenum">
              <a:rPr lang="fr-FR" smtClean="0"/>
              <a:pPr/>
              <a:t>‹N°›</a:t>
            </a:fld>
            <a:endParaRPr lang="fr-FR"/>
          </a:p>
        </p:txBody>
      </p:sp>
    </p:spTree>
    <p:extLst>
      <p:ext uri="{BB962C8B-B14F-4D97-AF65-F5344CB8AC3E}">
        <p14:creationId xmlns:p14="http://schemas.microsoft.com/office/powerpoint/2010/main" val="29645802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Mais avant de commencer à réfléchir à comment répondre pour atteindre notre objectif, il s’est agit de structurer une vision des différents éléments intervenant dans le processus d’apprentissage.</a:t>
            </a:r>
          </a:p>
          <a:p>
            <a:endParaRPr lang="fr-FR" dirty="0"/>
          </a:p>
        </p:txBody>
      </p:sp>
      <p:sp>
        <p:nvSpPr>
          <p:cNvPr id="4" name="Espace réservé du numéro de diapositive 3"/>
          <p:cNvSpPr>
            <a:spLocks noGrp="1"/>
          </p:cNvSpPr>
          <p:nvPr>
            <p:ph type="sldNum" sz="quarter" idx="10"/>
          </p:nvPr>
        </p:nvSpPr>
        <p:spPr/>
        <p:txBody>
          <a:bodyPr/>
          <a:lstStyle/>
          <a:p>
            <a:fld id="{D6D1AB3C-28CE-4CDA-B0F2-DECF99163A3E}" type="slidenum">
              <a:rPr lang="fr-FR" smtClean="0"/>
              <a:pPr/>
              <a:t>1</a:t>
            </a:fld>
            <a:endParaRPr lang="fr-FR"/>
          </a:p>
        </p:txBody>
      </p:sp>
    </p:spTree>
    <p:extLst>
      <p:ext uri="{BB962C8B-B14F-4D97-AF65-F5344CB8AC3E}">
        <p14:creationId xmlns:p14="http://schemas.microsoft.com/office/powerpoint/2010/main" val="37704418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Mais avant de commencer à réfléchir à comment répondre pour atteindre notre objectif, il s’est agit de structurer une vision des différents éléments intervenant dans le processus d’apprentissage.</a:t>
            </a:r>
          </a:p>
          <a:p>
            <a:endParaRPr lang="fr-FR" dirty="0"/>
          </a:p>
        </p:txBody>
      </p:sp>
      <p:sp>
        <p:nvSpPr>
          <p:cNvPr id="4" name="Espace réservé du numéro de diapositive 3"/>
          <p:cNvSpPr>
            <a:spLocks noGrp="1"/>
          </p:cNvSpPr>
          <p:nvPr>
            <p:ph type="sldNum" sz="quarter" idx="10"/>
          </p:nvPr>
        </p:nvSpPr>
        <p:spPr/>
        <p:txBody>
          <a:bodyPr/>
          <a:lstStyle/>
          <a:p>
            <a:fld id="{D6D1AB3C-28CE-4CDA-B0F2-DECF99163A3E}" type="slidenum">
              <a:rPr lang="fr-FR" smtClean="0"/>
              <a:pPr/>
              <a:t>17</a:t>
            </a:fld>
            <a:endParaRPr lang="fr-FR"/>
          </a:p>
        </p:txBody>
      </p:sp>
    </p:spTree>
    <p:extLst>
      <p:ext uri="{BB962C8B-B14F-4D97-AF65-F5344CB8AC3E}">
        <p14:creationId xmlns:p14="http://schemas.microsoft.com/office/powerpoint/2010/main" val="1833805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Mais avant de commencer à réfléchir à comment répondre pour atteindre notre objectif, il s’est agit de structurer une vision des différents éléments intervenant dans le processus d’apprentissage.</a:t>
            </a:r>
          </a:p>
          <a:p>
            <a:endParaRPr lang="fr-FR" dirty="0"/>
          </a:p>
        </p:txBody>
      </p:sp>
      <p:sp>
        <p:nvSpPr>
          <p:cNvPr id="4" name="Espace réservé du numéro de diapositive 3"/>
          <p:cNvSpPr>
            <a:spLocks noGrp="1"/>
          </p:cNvSpPr>
          <p:nvPr>
            <p:ph type="sldNum" sz="quarter" idx="10"/>
          </p:nvPr>
        </p:nvSpPr>
        <p:spPr/>
        <p:txBody>
          <a:bodyPr/>
          <a:lstStyle/>
          <a:p>
            <a:fld id="{D6D1AB3C-28CE-4CDA-B0F2-DECF99163A3E}" type="slidenum">
              <a:rPr lang="fr-FR" smtClean="0"/>
              <a:pPr/>
              <a:t>2</a:t>
            </a:fld>
            <a:endParaRPr lang="fr-FR"/>
          </a:p>
        </p:txBody>
      </p:sp>
    </p:spTree>
    <p:extLst>
      <p:ext uri="{BB962C8B-B14F-4D97-AF65-F5344CB8AC3E}">
        <p14:creationId xmlns:p14="http://schemas.microsoft.com/office/powerpoint/2010/main" val="37704418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Mais avant de commencer à réfléchir à comment répondre pour atteindre notre objectif, il s’est agit de structurer une vision des différents éléments intervenant dans le processus d’apprentissage.</a:t>
            </a:r>
          </a:p>
          <a:p>
            <a:endParaRPr lang="fr-FR" dirty="0"/>
          </a:p>
        </p:txBody>
      </p:sp>
      <p:sp>
        <p:nvSpPr>
          <p:cNvPr id="4" name="Espace réservé du numéro de diapositive 3"/>
          <p:cNvSpPr>
            <a:spLocks noGrp="1"/>
          </p:cNvSpPr>
          <p:nvPr>
            <p:ph type="sldNum" sz="quarter" idx="10"/>
          </p:nvPr>
        </p:nvSpPr>
        <p:spPr/>
        <p:txBody>
          <a:bodyPr/>
          <a:lstStyle/>
          <a:p>
            <a:fld id="{D6D1AB3C-28CE-4CDA-B0F2-DECF99163A3E}" type="slidenum">
              <a:rPr lang="fr-FR" smtClean="0"/>
              <a:pPr/>
              <a:t>3</a:t>
            </a:fld>
            <a:endParaRPr lang="fr-FR"/>
          </a:p>
        </p:txBody>
      </p:sp>
    </p:spTree>
    <p:extLst>
      <p:ext uri="{BB962C8B-B14F-4D97-AF65-F5344CB8AC3E}">
        <p14:creationId xmlns:p14="http://schemas.microsoft.com/office/powerpoint/2010/main" val="26338847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Mais avant de commencer à réfléchir à comment répondre pour atteindre notre objectif, il s’est agit de structurer une vision des différents éléments intervenant dans le processus d’apprentissage.</a:t>
            </a:r>
          </a:p>
          <a:p>
            <a:endParaRPr lang="fr-FR" dirty="0"/>
          </a:p>
        </p:txBody>
      </p:sp>
      <p:sp>
        <p:nvSpPr>
          <p:cNvPr id="4" name="Espace réservé du numéro de diapositive 3"/>
          <p:cNvSpPr>
            <a:spLocks noGrp="1"/>
          </p:cNvSpPr>
          <p:nvPr>
            <p:ph type="sldNum" sz="quarter" idx="10"/>
          </p:nvPr>
        </p:nvSpPr>
        <p:spPr/>
        <p:txBody>
          <a:bodyPr/>
          <a:lstStyle/>
          <a:p>
            <a:fld id="{D6D1AB3C-28CE-4CDA-B0F2-DECF99163A3E}" type="slidenum">
              <a:rPr lang="fr-FR" smtClean="0"/>
              <a:pPr/>
              <a:t>11</a:t>
            </a:fld>
            <a:endParaRPr lang="fr-FR"/>
          </a:p>
        </p:txBody>
      </p:sp>
    </p:spTree>
    <p:extLst>
      <p:ext uri="{BB962C8B-B14F-4D97-AF65-F5344CB8AC3E}">
        <p14:creationId xmlns:p14="http://schemas.microsoft.com/office/powerpoint/2010/main" val="3688795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Mais avant de commencer à réfléchir à comment répondre pour atteindre notre objectif, il s’est agit de structurer une vision des différents éléments intervenant dans le processus d’apprentissage.</a:t>
            </a:r>
          </a:p>
          <a:p>
            <a:endParaRPr lang="fr-FR" dirty="0"/>
          </a:p>
        </p:txBody>
      </p:sp>
      <p:sp>
        <p:nvSpPr>
          <p:cNvPr id="4" name="Espace réservé du numéro de diapositive 3"/>
          <p:cNvSpPr>
            <a:spLocks noGrp="1"/>
          </p:cNvSpPr>
          <p:nvPr>
            <p:ph type="sldNum" sz="quarter" idx="10"/>
          </p:nvPr>
        </p:nvSpPr>
        <p:spPr/>
        <p:txBody>
          <a:bodyPr/>
          <a:lstStyle/>
          <a:p>
            <a:fld id="{D6D1AB3C-28CE-4CDA-B0F2-DECF99163A3E}" type="slidenum">
              <a:rPr lang="fr-FR" smtClean="0"/>
              <a:pPr/>
              <a:t>12</a:t>
            </a:fld>
            <a:endParaRPr lang="fr-FR"/>
          </a:p>
        </p:txBody>
      </p:sp>
    </p:spTree>
    <p:extLst>
      <p:ext uri="{BB962C8B-B14F-4D97-AF65-F5344CB8AC3E}">
        <p14:creationId xmlns:p14="http://schemas.microsoft.com/office/powerpoint/2010/main" val="23958956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Mais avant de commencer à réfléchir à comment répondre pour atteindre notre objectif, il s’est agit de structurer une vision des différents éléments intervenant dans le processus d’apprentissage.</a:t>
            </a:r>
          </a:p>
          <a:p>
            <a:endParaRPr lang="fr-FR" dirty="0"/>
          </a:p>
        </p:txBody>
      </p:sp>
      <p:sp>
        <p:nvSpPr>
          <p:cNvPr id="4" name="Espace réservé du numéro de diapositive 3"/>
          <p:cNvSpPr>
            <a:spLocks noGrp="1"/>
          </p:cNvSpPr>
          <p:nvPr>
            <p:ph type="sldNum" sz="quarter" idx="10"/>
          </p:nvPr>
        </p:nvSpPr>
        <p:spPr/>
        <p:txBody>
          <a:bodyPr/>
          <a:lstStyle/>
          <a:p>
            <a:fld id="{D6D1AB3C-28CE-4CDA-B0F2-DECF99163A3E}" type="slidenum">
              <a:rPr lang="fr-FR" smtClean="0"/>
              <a:pPr/>
              <a:t>13</a:t>
            </a:fld>
            <a:endParaRPr lang="fr-FR"/>
          </a:p>
        </p:txBody>
      </p:sp>
    </p:spTree>
    <p:extLst>
      <p:ext uri="{BB962C8B-B14F-4D97-AF65-F5344CB8AC3E}">
        <p14:creationId xmlns:p14="http://schemas.microsoft.com/office/powerpoint/2010/main" val="36777222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Mais avant de commencer à réfléchir à comment répondre pour atteindre notre objectif, il s’est agit de structurer une vision des différents éléments intervenant dans le processus d’apprentissage.</a:t>
            </a:r>
          </a:p>
          <a:p>
            <a:endParaRPr lang="fr-FR" dirty="0"/>
          </a:p>
        </p:txBody>
      </p:sp>
      <p:sp>
        <p:nvSpPr>
          <p:cNvPr id="4" name="Espace réservé du numéro de diapositive 3"/>
          <p:cNvSpPr>
            <a:spLocks noGrp="1"/>
          </p:cNvSpPr>
          <p:nvPr>
            <p:ph type="sldNum" sz="quarter" idx="10"/>
          </p:nvPr>
        </p:nvSpPr>
        <p:spPr/>
        <p:txBody>
          <a:bodyPr/>
          <a:lstStyle/>
          <a:p>
            <a:fld id="{D6D1AB3C-28CE-4CDA-B0F2-DECF99163A3E}" type="slidenum">
              <a:rPr lang="fr-FR" smtClean="0"/>
              <a:pPr/>
              <a:t>14</a:t>
            </a:fld>
            <a:endParaRPr lang="fr-FR"/>
          </a:p>
        </p:txBody>
      </p:sp>
    </p:spTree>
    <p:extLst>
      <p:ext uri="{BB962C8B-B14F-4D97-AF65-F5344CB8AC3E}">
        <p14:creationId xmlns:p14="http://schemas.microsoft.com/office/powerpoint/2010/main" val="26264682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Mais avant de commencer à réfléchir à comment répondre pour atteindre notre objectif, il s’est agit de structurer une vision des différents éléments intervenant dans le processus d’apprentissage.</a:t>
            </a:r>
          </a:p>
          <a:p>
            <a:endParaRPr lang="fr-FR" dirty="0"/>
          </a:p>
        </p:txBody>
      </p:sp>
      <p:sp>
        <p:nvSpPr>
          <p:cNvPr id="4" name="Espace réservé du numéro de diapositive 3"/>
          <p:cNvSpPr>
            <a:spLocks noGrp="1"/>
          </p:cNvSpPr>
          <p:nvPr>
            <p:ph type="sldNum" sz="quarter" idx="10"/>
          </p:nvPr>
        </p:nvSpPr>
        <p:spPr/>
        <p:txBody>
          <a:bodyPr/>
          <a:lstStyle/>
          <a:p>
            <a:fld id="{D6D1AB3C-28CE-4CDA-B0F2-DECF99163A3E}" type="slidenum">
              <a:rPr lang="fr-FR" smtClean="0"/>
              <a:pPr/>
              <a:t>15</a:t>
            </a:fld>
            <a:endParaRPr lang="fr-FR"/>
          </a:p>
        </p:txBody>
      </p:sp>
    </p:spTree>
    <p:extLst>
      <p:ext uri="{BB962C8B-B14F-4D97-AF65-F5344CB8AC3E}">
        <p14:creationId xmlns:p14="http://schemas.microsoft.com/office/powerpoint/2010/main" val="4321029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Mais avant de commencer à réfléchir à comment répondre pour atteindre notre objectif, il s’est agit de structurer une vision des différents éléments intervenant dans le processus d’apprentissage.</a:t>
            </a:r>
          </a:p>
          <a:p>
            <a:endParaRPr lang="fr-FR" dirty="0"/>
          </a:p>
        </p:txBody>
      </p:sp>
      <p:sp>
        <p:nvSpPr>
          <p:cNvPr id="4" name="Espace réservé du numéro de diapositive 3"/>
          <p:cNvSpPr>
            <a:spLocks noGrp="1"/>
          </p:cNvSpPr>
          <p:nvPr>
            <p:ph type="sldNum" sz="quarter" idx="10"/>
          </p:nvPr>
        </p:nvSpPr>
        <p:spPr/>
        <p:txBody>
          <a:bodyPr/>
          <a:lstStyle/>
          <a:p>
            <a:fld id="{D6D1AB3C-28CE-4CDA-B0F2-DECF99163A3E}" type="slidenum">
              <a:rPr lang="fr-FR" smtClean="0"/>
              <a:pPr/>
              <a:t>16</a:t>
            </a:fld>
            <a:endParaRPr lang="fr-FR"/>
          </a:p>
        </p:txBody>
      </p:sp>
    </p:spTree>
    <p:extLst>
      <p:ext uri="{BB962C8B-B14F-4D97-AF65-F5344CB8AC3E}">
        <p14:creationId xmlns:p14="http://schemas.microsoft.com/office/powerpoint/2010/main" val="38700712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00634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1325563"/>
          </a:xfrm>
          <a:prstGeom prst="rect">
            <a:avLst/>
          </a:prstGeom>
        </p:spPr>
        <p:txBody>
          <a:bodyPr/>
          <a:lstStyle/>
          <a:p>
            <a:r>
              <a:rPr lang="fr-FR"/>
              <a:t>Modifiez le style du titre</a:t>
            </a:r>
          </a:p>
        </p:txBody>
      </p:sp>
      <p:sp>
        <p:nvSpPr>
          <p:cNvPr id="3" name="Espace réservé du texte vertical 2"/>
          <p:cNvSpPr>
            <a:spLocks noGrp="1"/>
          </p:cNvSpPr>
          <p:nvPr>
            <p:ph type="body" orient="vert" idx="1"/>
          </p:nvPr>
        </p:nvSpPr>
        <p:spPr>
          <a:xfrm>
            <a:off x="838200" y="1825625"/>
            <a:ext cx="10515600" cy="4351338"/>
          </a:xfrm>
          <a:prstGeom prst="rect">
            <a:avLst/>
          </a:prstGeo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a:xfrm>
            <a:off x="838200" y="6356350"/>
            <a:ext cx="2743200" cy="365125"/>
          </a:xfrm>
          <a:prstGeom prst="rect">
            <a:avLst/>
          </a:prstGeom>
        </p:spPr>
        <p:txBody>
          <a:bodyPr/>
          <a:lstStyle/>
          <a:p>
            <a:fld id="{A7AFF1D6-701A-4ED6-BA9B-B0B681B0643E}" type="datetimeFigureOut">
              <a:rPr lang="fr-FR" smtClean="0"/>
              <a:pPr/>
              <a:t>27/09/2021</a:t>
            </a:fld>
            <a:endParaRPr lang="fr-FR" dirty="0"/>
          </a:p>
        </p:txBody>
      </p:sp>
      <p:sp>
        <p:nvSpPr>
          <p:cNvPr id="5" name="Espace réservé du pied de page 4"/>
          <p:cNvSpPr>
            <a:spLocks noGrp="1"/>
          </p:cNvSpPr>
          <p:nvPr>
            <p:ph type="ftr" sz="quarter" idx="11"/>
          </p:nvPr>
        </p:nvSpPr>
        <p:spPr>
          <a:xfrm>
            <a:off x="4038600" y="6356350"/>
            <a:ext cx="4114800" cy="365125"/>
          </a:xfrm>
          <a:prstGeom prst="rect">
            <a:avLst/>
          </a:prstGeom>
        </p:spPr>
        <p:txBody>
          <a:bodyPr/>
          <a:lstStyle/>
          <a:p>
            <a:endParaRPr lang="fr-FR" dirty="0"/>
          </a:p>
        </p:txBody>
      </p:sp>
      <p:sp>
        <p:nvSpPr>
          <p:cNvPr id="6" name="Espace réservé du numéro de diapositive 5"/>
          <p:cNvSpPr>
            <a:spLocks noGrp="1"/>
          </p:cNvSpPr>
          <p:nvPr>
            <p:ph type="sldNum" sz="quarter" idx="12"/>
          </p:nvPr>
        </p:nvSpPr>
        <p:spPr>
          <a:xfrm>
            <a:off x="8610600" y="6356350"/>
            <a:ext cx="2743200" cy="365125"/>
          </a:xfrm>
          <a:prstGeom prst="rect">
            <a:avLst/>
          </a:prstGeom>
        </p:spPr>
        <p:txBody>
          <a:bodyPr/>
          <a:lstStyle/>
          <a:p>
            <a:fld id="{1CEB7011-E3E1-485B-9A85-E81936B3B6EC}" type="slidenum">
              <a:rPr lang="fr-FR" smtClean="0"/>
              <a:pPr/>
              <a:t>‹N°›</a:t>
            </a:fld>
            <a:endParaRPr lang="fr-FR" dirty="0"/>
          </a:p>
        </p:txBody>
      </p:sp>
    </p:spTree>
    <p:extLst>
      <p:ext uri="{BB962C8B-B14F-4D97-AF65-F5344CB8AC3E}">
        <p14:creationId xmlns:p14="http://schemas.microsoft.com/office/powerpoint/2010/main" val="2114932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a:prstGeom prst="rect">
            <a:avLst/>
          </a:prstGeo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a:prstGeom prst="rect">
            <a:avLst/>
          </a:prstGeo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a:xfrm>
            <a:off x="838200" y="6356350"/>
            <a:ext cx="2743200" cy="365125"/>
          </a:xfrm>
          <a:prstGeom prst="rect">
            <a:avLst/>
          </a:prstGeom>
        </p:spPr>
        <p:txBody>
          <a:bodyPr/>
          <a:lstStyle/>
          <a:p>
            <a:fld id="{A7AFF1D6-701A-4ED6-BA9B-B0B681B0643E}" type="datetimeFigureOut">
              <a:rPr lang="fr-FR" smtClean="0"/>
              <a:pPr/>
              <a:t>27/09/2021</a:t>
            </a:fld>
            <a:endParaRPr lang="fr-FR" dirty="0"/>
          </a:p>
        </p:txBody>
      </p:sp>
      <p:sp>
        <p:nvSpPr>
          <p:cNvPr id="5" name="Espace réservé du pied de page 4"/>
          <p:cNvSpPr>
            <a:spLocks noGrp="1"/>
          </p:cNvSpPr>
          <p:nvPr>
            <p:ph type="ftr" sz="quarter" idx="11"/>
          </p:nvPr>
        </p:nvSpPr>
        <p:spPr>
          <a:xfrm>
            <a:off x="4038600" y="6356350"/>
            <a:ext cx="4114800" cy="365125"/>
          </a:xfrm>
          <a:prstGeom prst="rect">
            <a:avLst/>
          </a:prstGeom>
        </p:spPr>
        <p:txBody>
          <a:bodyPr/>
          <a:lstStyle/>
          <a:p>
            <a:endParaRPr lang="fr-FR" dirty="0"/>
          </a:p>
        </p:txBody>
      </p:sp>
      <p:sp>
        <p:nvSpPr>
          <p:cNvPr id="6" name="Espace réservé du numéro de diapositive 5"/>
          <p:cNvSpPr>
            <a:spLocks noGrp="1"/>
          </p:cNvSpPr>
          <p:nvPr>
            <p:ph type="sldNum" sz="quarter" idx="12"/>
          </p:nvPr>
        </p:nvSpPr>
        <p:spPr>
          <a:xfrm>
            <a:off x="8610600" y="6356350"/>
            <a:ext cx="2743200" cy="365125"/>
          </a:xfrm>
          <a:prstGeom prst="rect">
            <a:avLst/>
          </a:prstGeom>
        </p:spPr>
        <p:txBody>
          <a:bodyPr/>
          <a:lstStyle/>
          <a:p>
            <a:fld id="{1CEB7011-E3E1-485B-9A85-E81936B3B6EC}" type="slidenum">
              <a:rPr lang="fr-FR" smtClean="0"/>
              <a:pPr/>
              <a:t>‹N°›</a:t>
            </a:fld>
            <a:endParaRPr lang="fr-FR" dirty="0"/>
          </a:p>
        </p:txBody>
      </p:sp>
    </p:spTree>
    <p:extLst>
      <p:ext uri="{BB962C8B-B14F-4D97-AF65-F5344CB8AC3E}">
        <p14:creationId xmlns:p14="http://schemas.microsoft.com/office/powerpoint/2010/main" val="35093492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4" name="ZoneTexte 3"/>
          <p:cNvSpPr txBox="1"/>
          <p:nvPr userDrawn="1"/>
        </p:nvSpPr>
        <p:spPr>
          <a:xfrm>
            <a:off x="781127" y="14748"/>
            <a:ext cx="4469299" cy="383458"/>
          </a:xfrm>
          <a:prstGeom prst="rect">
            <a:avLst/>
          </a:prstGeom>
          <a:noFill/>
        </p:spPr>
        <p:txBody>
          <a:bodyPr wrap="square" rtlCol="0">
            <a:spAutoFit/>
          </a:bodyPr>
          <a:lstStyle/>
          <a:p>
            <a:r>
              <a:rPr lang="fr-FR" dirty="0">
                <a:solidFill>
                  <a:srgbClr val="001642"/>
                </a:solidFill>
                <a:latin typeface="Segoe UI" panose="020B0502040204020203" pitchFamily="34" charset="0"/>
                <a:cs typeface="Segoe UI" panose="020B0502040204020203" pitchFamily="34" charset="0"/>
              </a:rPr>
              <a:t>Modélisation des actions mécaniques</a:t>
            </a:r>
          </a:p>
        </p:txBody>
      </p:sp>
    </p:spTree>
    <p:extLst>
      <p:ext uri="{BB962C8B-B14F-4D97-AF65-F5344CB8AC3E}">
        <p14:creationId xmlns:p14="http://schemas.microsoft.com/office/powerpoint/2010/main" val="10725701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a:prstGeom prst="rect">
            <a:avLst/>
          </a:prstGeo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a:xfrm>
            <a:off x="838200" y="6356350"/>
            <a:ext cx="2743200" cy="365125"/>
          </a:xfrm>
          <a:prstGeom prst="rect">
            <a:avLst/>
          </a:prstGeom>
        </p:spPr>
        <p:txBody>
          <a:bodyPr/>
          <a:lstStyle/>
          <a:p>
            <a:fld id="{A7AFF1D6-701A-4ED6-BA9B-B0B681B0643E}" type="datetimeFigureOut">
              <a:rPr lang="fr-FR" smtClean="0"/>
              <a:pPr/>
              <a:t>27/09/2021</a:t>
            </a:fld>
            <a:endParaRPr lang="fr-FR" dirty="0"/>
          </a:p>
        </p:txBody>
      </p:sp>
      <p:sp>
        <p:nvSpPr>
          <p:cNvPr id="5" name="Espace réservé du pied de page 4"/>
          <p:cNvSpPr>
            <a:spLocks noGrp="1"/>
          </p:cNvSpPr>
          <p:nvPr>
            <p:ph type="ftr" sz="quarter" idx="11"/>
          </p:nvPr>
        </p:nvSpPr>
        <p:spPr>
          <a:xfrm>
            <a:off x="4038600" y="6356350"/>
            <a:ext cx="4114800" cy="365125"/>
          </a:xfrm>
          <a:prstGeom prst="rect">
            <a:avLst/>
          </a:prstGeom>
        </p:spPr>
        <p:txBody>
          <a:bodyPr/>
          <a:lstStyle/>
          <a:p>
            <a:endParaRPr lang="fr-FR" dirty="0"/>
          </a:p>
        </p:txBody>
      </p:sp>
      <p:sp>
        <p:nvSpPr>
          <p:cNvPr id="6" name="Espace réservé du numéro de diapositive 5"/>
          <p:cNvSpPr>
            <a:spLocks noGrp="1"/>
          </p:cNvSpPr>
          <p:nvPr>
            <p:ph type="sldNum" sz="quarter" idx="12"/>
          </p:nvPr>
        </p:nvSpPr>
        <p:spPr>
          <a:xfrm>
            <a:off x="8610600" y="6356350"/>
            <a:ext cx="2743200" cy="365125"/>
          </a:xfrm>
          <a:prstGeom prst="rect">
            <a:avLst/>
          </a:prstGeom>
        </p:spPr>
        <p:txBody>
          <a:bodyPr/>
          <a:lstStyle/>
          <a:p>
            <a:fld id="{1CEB7011-E3E1-485B-9A85-E81936B3B6EC}" type="slidenum">
              <a:rPr lang="fr-FR" smtClean="0"/>
              <a:pPr/>
              <a:t>‹N°›</a:t>
            </a:fld>
            <a:endParaRPr lang="fr-FR" dirty="0"/>
          </a:p>
        </p:txBody>
      </p:sp>
    </p:spTree>
    <p:extLst>
      <p:ext uri="{BB962C8B-B14F-4D97-AF65-F5344CB8AC3E}">
        <p14:creationId xmlns:p14="http://schemas.microsoft.com/office/powerpoint/2010/main" val="40246944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1325563"/>
          </a:xfrm>
          <a:prstGeom prst="rect">
            <a:avLst/>
          </a:prstGeom>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a:prstGeom prst="rect">
            <a:avLst/>
          </a:prstGeo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a:prstGeom prst="rect">
            <a:avLst/>
          </a:prstGeo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a:xfrm>
            <a:off x="838200" y="6356350"/>
            <a:ext cx="2743200" cy="365125"/>
          </a:xfrm>
          <a:prstGeom prst="rect">
            <a:avLst/>
          </a:prstGeom>
        </p:spPr>
        <p:txBody>
          <a:bodyPr/>
          <a:lstStyle/>
          <a:p>
            <a:fld id="{A7AFF1D6-701A-4ED6-BA9B-B0B681B0643E}" type="datetimeFigureOut">
              <a:rPr lang="fr-FR" smtClean="0"/>
              <a:pPr/>
              <a:t>27/09/2021</a:t>
            </a:fld>
            <a:endParaRPr lang="fr-FR" dirty="0"/>
          </a:p>
        </p:txBody>
      </p:sp>
      <p:sp>
        <p:nvSpPr>
          <p:cNvPr id="6" name="Espace réservé du pied de page 5"/>
          <p:cNvSpPr>
            <a:spLocks noGrp="1"/>
          </p:cNvSpPr>
          <p:nvPr>
            <p:ph type="ftr" sz="quarter" idx="11"/>
          </p:nvPr>
        </p:nvSpPr>
        <p:spPr>
          <a:xfrm>
            <a:off x="4038600" y="6356350"/>
            <a:ext cx="4114800" cy="365125"/>
          </a:xfrm>
          <a:prstGeom prst="rect">
            <a:avLst/>
          </a:prstGeom>
        </p:spPr>
        <p:txBody>
          <a:bodyPr/>
          <a:lstStyle/>
          <a:p>
            <a:endParaRPr lang="fr-FR" dirty="0"/>
          </a:p>
        </p:txBody>
      </p:sp>
      <p:sp>
        <p:nvSpPr>
          <p:cNvPr id="7" name="Espace réservé du numéro de diapositive 6"/>
          <p:cNvSpPr>
            <a:spLocks noGrp="1"/>
          </p:cNvSpPr>
          <p:nvPr>
            <p:ph type="sldNum" sz="quarter" idx="12"/>
          </p:nvPr>
        </p:nvSpPr>
        <p:spPr>
          <a:xfrm>
            <a:off x="8610600" y="6356350"/>
            <a:ext cx="2743200" cy="365125"/>
          </a:xfrm>
          <a:prstGeom prst="rect">
            <a:avLst/>
          </a:prstGeom>
        </p:spPr>
        <p:txBody>
          <a:bodyPr/>
          <a:lstStyle/>
          <a:p>
            <a:fld id="{1CEB7011-E3E1-485B-9A85-E81936B3B6EC}" type="slidenum">
              <a:rPr lang="fr-FR" smtClean="0"/>
              <a:pPr/>
              <a:t>‹N°›</a:t>
            </a:fld>
            <a:endParaRPr lang="fr-FR" dirty="0"/>
          </a:p>
        </p:txBody>
      </p:sp>
    </p:spTree>
    <p:extLst>
      <p:ext uri="{BB962C8B-B14F-4D97-AF65-F5344CB8AC3E}">
        <p14:creationId xmlns:p14="http://schemas.microsoft.com/office/powerpoint/2010/main" val="36129223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839788" y="2505075"/>
            <a:ext cx="5157787" cy="3684588"/>
          </a:xfrm>
          <a:prstGeom prst="rect">
            <a:avLst/>
          </a:prstGeo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72200" y="2505075"/>
            <a:ext cx="5183188" cy="3684588"/>
          </a:xfrm>
          <a:prstGeom prst="rect">
            <a:avLst/>
          </a:prstGeo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a:xfrm>
            <a:off x="838200" y="6356350"/>
            <a:ext cx="2743200" cy="365125"/>
          </a:xfrm>
          <a:prstGeom prst="rect">
            <a:avLst/>
          </a:prstGeom>
        </p:spPr>
        <p:txBody>
          <a:bodyPr/>
          <a:lstStyle/>
          <a:p>
            <a:fld id="{A7AFF1D6-701A-4ED6-BA9B-B0B681B0643E}" type="datetimeFigureOut">
              <a:rPr lang="fr-FR" smtClean="0"/>
              <a:pPr/>
              <a:t>27/09/2021</a:t>
            </a:fld>
            <a:endParaRPr lang="fr-FR" dirty="0"/>
          </a:p>
        </p:txBody>
      </p:sp>
      <p:sp>
        <p:nvSpPr>
          <p:cNvPr id="8" name="Espace réservé du pied de page 7"/>
          <p:cNvSpPr>
            <a:spLocks noGrp="1"/>
          </p:cNvSpPr>
          <p:nvPr>
            <p:ph type="ftr" sz="quarter" idx="11"/>
          </p:nvPr>
        </p:nvSpPr>
        <p:spPr>
          <a:xfrm>
            <a:off x="4038600" y="6356350"/>
            <a:ext cx="4114800" cy="365125"/>
          </a:xfrm>
          <a:prstGeom prst="rect">
            <a:avLst/>
          </a:prstGeom>
        </p:spPr>
        <p:txBody>
          <a:bodyPr/>
          <a:lstStyle/>
          <a:p>
            <a:endParaRPr lang="fr-FR" dirty="0"/>
          </a:p>
        </p:txBody>
      </p:sp>
      <p:sp>
        <p:nvSpPr>
          <p:cNvPr id="9" name="Espace réservé du numéro de diapositive 8"/>
          <p:cNvSpPr>
            <a:spLocks noGrp="1"/>
          </p:cNvSpPr>
          <p:nvPr>
            <p:ph type="sldNum" sz="quarter" idx="12"/>
          </p:nvPr>
        </p:nvSpPr>
        <p:spPr>
          <a:xfrm>
            <a:off x="8610600" y="6356350"/>
            <a:ext cx="2743200" cy="365125"/>
          </a:xfrm>
          <a:prstGeom prst="rect">
            <a:avLst/>
          </a:prstGeom>
        </p:spPr>
        <p:txBody>
          <a:bodyPr/>
          <a:lstStyle/>
          <a:p>
            <a:fld id="{1CEB7011-E3E1-485B-9A85-E81936B3B6EC}" type="slidenum">
              <a:rPr lang="fr-FR" smtClean="0"/>
              <a:pPr/>
              <a:t>‹N°›</a:t>
            </a:fld>
            <a:endParaRPr lang="fr-FR" dirty="0"/>
          </a:p>
        </p:txBody>
      </p:sp>
    </p:spTree>
    <p:extLst>
      <p:ext uri="{BB962C8B-B14F-4D97-AF65-F5344CB8AC3E}">
        <p14:creationId xmlns:p14="http://schemas.microsoft.com/office/powerpoint/2010/main" val="39198832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1325563"/>
          </a:xfrm>
          <a:prstGeom prst="rect">
            <a:avLst/>
          </a:prstGeom>
        </p:spPr>
        <p:txBody>
          <a:bodyPr/>
          <a:lstStyle/>
          <a:p>
            <a:r>
              <a:rPr lang="fr-FR"/>
              <a:t>Modifiez le style du titre</a:t>
            </a:r>
          </a:p>
        </p:txBody>
      </p:sp>
      <p:sp>
        <p:nvSpPr>
          <p:cNvPr id="3" name="Espace réservé de la date 2"/>
          <p:cNvSpPr>
            <a:spLocks noGrp="1"/>
          </p:cNvSpPr>
          <p:nvPr>
            <p:ph type="dt" sz="half" idx="10"/>
          </p:nvPr>
        </p:nvSpPr>
        <p:spPr>
          <a:xfrm>
            <a:off x="838200" y="6356350"/>
            <a:ext cx="2743200" cy="365125"/>
          </a:xfrm>
          <a:prstGeom prst="rect">
            <a:avLst/>
          </a:prstGeom>
        </p:spPr>
        <p:txBody>
          <a:bodyPr/>
          <a:lstStyle/>
          <a:p>
            <a:fld id="{A7AFF1D6-701A-4ED6-BA9B-B0B681B0643E}" type="datetimeFigureOut">
              <a:rPr lang="fr-FR" smtClean="0"/>
              <a:pPr/>
              <a:t>27/09/2021</a:t>
            </a:fld>
            <a:endParaRPr lang="fr-FR" dirty="0"/>
          </a:p>
        </p:txBody>
      </p:sp>
      <p:sp>
        <p:nvSpPr>
          <p:cNvPr id="4" name="Espace réservé du pied de page 3"/>
          <p:cNvSpPr>
            <a:spLocks noGrp="1"/>
          </p:cNvSpPr>
          <p:nvPr>
            <p:ph type="ftr" sz="quarter" idx="11"/>
          </p:nvPr>
        </p:nvSpPr>
        <p:spPr>
          <a:xfrm>
            <a:off x="4038600" y="6356350"/>
            <a:ext cx="4114800" cy="365125"/>
          </a:xfrm>
          <a:prstGeom prst="rect">
            <a:avLst/>
          </a:prstGeom>
        </p:spPr>
        <p:txBody>
          <a:bodyPr/>
          <a:lstStyle/>
          <a:p>
            <a:endParaRPr lang="fr-FR" dirty="0"/>
          </a:p>
        </p:txBody>
      </p:sp>
      <p:sp>
        <p:nvSpPr>
          <p:cNvPr id="5" name="Espace réservé du numéro de diapositive 4"/>
          <p:cNvSpPr>
            <a:spLocks noGrp="1"/>
          </p:cNvSpPr>
          <p:nvPr>
            <p:ph type="sldNum" sz="quarter" idx="12"/>
          </p:nvPr>
        </p:nvSpPr>
        <p:spPr>
          <a:xfrm>
            <a:off x="8610600" y="6356350"/>
            <a:ext cx="2743200" cy="365125"/>
          </a:xfrm>
          <a:prstGeom prst="rect">
            <a:avLst/>
          </a:prstGeom>
        </p:spPr>
        <p:txBody>
          <a:bodyPr/>
          <a:lstStyle/>
          <a:p>
            <a:fld id="{1CEB7011-E3E1-485B-9A85-E81936B3B6EC}" type="slidenum">
              <a:rPr lang="fr-FR" smtClean="0"/>
              <a:pPr/>
              <a:t>‹N°›</a:t>
            </a:fld>
            <a:endParaRPr lang="fr-FR" dirty="0"/>
          </a:p>
        </p:txBody>
      </p:sp>
    </p:spTree>
    <p:extLst>
      <p:ext uri="{BB962C8B-B14F-4D97-AF65-F5344CB8AC3E}">
        <p14:creationId xmlns:p14="http://schemas.microsoft.com/office/powerpoint/2010/main" val="25014877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838200" y="6356350"/>
            <a:ext cx="2743200" cy="365125"/>
          </a:xfrm>
          <a:prstGeom prst="rect">
            <a:avLst/>
          </a:prstGeom>
        </p:spPr>
        <p:txBody>
          <a:bodyPr/>
          <a:lstStyle/>
          <a:p>
            <a:fld id="{A7AFF1D6-701A-4ED6-BA9B-B0B681B0643E}" type="datetimeFigureOut">
              <a:rPr lang="fr-FR" smtClean="0"/>
              <a:pPr/>
              <a:t>27/09/2021</a:t>
            </a:fld>
            <a:endParaRPr lang="fr-FR" dirty="0"/>
          </a:p>
        </p:txBody>
      </p:sp>
      <p:sp>
        <p:nvSpPr>
          <p:cNvPr id="3" name="Espace réservé du pied de page 2"/>
          <p:cNvSpPr>
            <a:spLocks noGrp="1"/>
          </p:cNvSpPr>
          <p:nvPr>
            <p:ph type="ftr" sz="quarter" idx="11"/>
          </p:nvPr>
        </p:nvSpPr>
        <p:spPr>
          <a:xfrm>
            <a:off x="4038600" y="6356350"/>
            <a:ext cx="4114800" cy="365125"/>
          </a:xfrm>
          <a:prstGeom prst="rect">
            <a:avLst/>
          </a:prstGeom>
        </p:spPr>
        <p:txBody>
          <a:bodyPr/>
          <a:lstStyle/>
          <a:p>
            <a:endParaRPr lang="fr-FR" dirty="0"/>
          </a:p>
        </p:txBody>
      </p:sp>
      <p:sp>
        <p:nvSpPr>
          <p:cNvPr id="4" name="Espace réservé du numéro de diapositive 3"/>
          <p:cNvSpPr>
            <a:spLocks noGrp="1"/>
          </p:cNvSpPr>
          <p:nvPr>
            <p:ph type="sldNum" sz="quarter" idx="12"/>
          </p:nvPr>
        </p:nvSpPr>
        <p:spPr>
          <a:xfrm>
            <a:off x="8610600" y="6356350"/>
            <a:ext cx="2743200" cy="365125"/>
          </a:xfrm>
          <a:prstGeom prst="rect">
            <a:avLst/>
          </a:prstGeom>
        </p:spPr>
        <p:txBody>
          <a:bodyPr/>
          <a:lstStyle/>
          <a:p>
            <a:fld id="{1CEB7011-E3E1-485B-9A85-E81936B3B6EC}" type="slidenum">
              <a:rPr lang="fr-FR" smtClean="0"/>
              <a:pPr/>
              <a:t>‹N°›</a:t>
            </a:fld>
            <a:endParaRPr lang="fr-FR" dirty="0"/>
          </a:p>
        </p:txBody>
      </p:sp>
    </p:spTree>
    <p:extLst>
      <p:ext uri="{BB962C8B-B14F-4D97-AF65-F5344CB8AC3E}">
        <p14:creationId xmlns:p14="http://schemas.microsoft.com/office/powerpoint/2010/main" val="9648398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a:prstGeom prst="rect">
            <a:avLst/>
          </a:prstGeo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a:xfrm>
            <a:off x="838200" y="6356350"/>
            <a:ext cx="2743200" cy="365125"/>
          </a:xfrm>
          <a:prstGeom prst="rect">
            <a:avLst/>
          </a:prstGeom>
        </p:spPr>
        <p:txBody>
          <a:bodyPr/>
          <a:lstStyle/>
          <a:p>
            <a:fld id="{A7AFF1D6-701A-4ED6-BA9B-B0B681B0643E}" type="datetimeFigureOut">
              <a:rPr lang="fr-FR" smtClean="0"/>
              <a:pPr/>
              <a:t>27/09/2021</a:t>
            </a:fld>
            <a:endParaRPr lang="fr-FR" dirty="0"/>
          </a:p>
        </p:txBody>
      </p:sp>
      <p:sp>
        <p:nvSpPr>
          <p:cNvPr id="6" name="Espace réservé du pied de page 5"/>
          <p:cNvSpPr>
            <a:spLocks noGrp="1"/>
          </p:cNvSpPr>
          <p:nvPr>
            <p:ph type="ftr" sz="quarter" idx="11"/>
          </p:nvPr>
        </p:nvSpPr>
        <p:spPr>
          <a:xfrm>
            <a:off x="4038600" y="6356350"/>
            <a:ext cx="4114800" cy="365125"/>
          </a:xfrm>
          <a:prstGeom prst="rect">
            <a:avLst/>
          </a:prstGeom>
        </p:spPr>
        <p:txBody>
          <a:bodyPr/>
          <a:lstStyle/>
          <a:p>
            <a:endParaRPr lang="fr-FR" dirty="0"/>
          </a:p>
        </p:txBody>
      </p:sp>
      <p:sp>
        <p:nvSpPr>
          <p:cNvPr id="7" name="Espace réservé du numéro de diapositive 6"/>
          <p:cNvSpPr>
            <a:spLocks noGrp="1"/>
          </p:cNvSpPr>
          <p:nvPr>
            <p:ph type="sldNum" sz="quarter" idx="12"/>
          </p:nvPr>
        </p:nvSpPr>
        <p:spPr>
          <a:xfrm>
            <a:off x="8610600" y="6356350"/>
            <a:ext cx="2743200" cy="365125"/>
          </a:xfrm>
          <a:prstGeom prst="rect">
            <a:avLst/>
          </a:prstGeom>
        </p:spPr>
        <p:txBody>
          <a:bodyPr/>
          <a:lstStyle/>
          <a:p>
            <a:fld id="{1CEB7011-E3E1-485B-9A85-E81936B3B6EC}" type="slidenum">
              <a:rPr lang="fr-FR" smtClean="0"/>
              <a:pPr/>
              <a:t>‹N°›</a:t>
            </a:fld>
            <a:endParaRPr lang="fr-FR" dirty="0"/>
          </a:p>
        </p:txBody>
      </p:sp>
    </p:spTree>
    <p:extLst>
      <p:ext uri="{BB962C8B-B14F-4D97-AF65-F5344CB8AC3E}">
        <p14:creationId xmlns:p14="http://schemas.microsoft.com/office/powerpoint/2010/main" val="9370516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a:prstGeom prst="rect">
            <a:avLst/>
          </a:prstGeo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a:xfrm>
            <a:off x="838200" y="6356350"/>
            <a:ext cx="2743200" cy="365125"/>
          </a:xfrm>
          <a:prstGeom prst="rect">
            <a:avLst/>
          </a:prstGeom>
        </p:spPr>
        <p:txBody>
          <a:bodyPr/>
          <a:lstStyle/>
          <a:p>
            <a:fld id="{A7AFF1D6-701A-4ED6-BA9B-B0B681B0643E}" type="datetimeFigureOut">
              <a:rPr lang="fr-FR" smtClean="0"/>
              <a:pPr/>
              <a:t>27/09/2021</a:t>
            </a:fld>
            <a:endParaRPr lang="fr-FR" dirty="0"/>
          </a:p>
        </p:txBody>
      </p:sp>
      <p:sp>
        <p:nvSpPr>
          <p:cNvPr id="6" name="Espace réservé du pied de page 5"/>
          <p:cNvSpPr>
            <a:spLocks noGrp="1"/>
          </p:cNvSpPr>
          <p:nvPr>
            <p:ph type="ftr" sz="quarter" idx="11"/>
          </p:nvPr>
        </p:nvSpPr>
        <p:spPr>
          <a:xfrm>
            <a:off x="4038600" y="6356350"/>
            <a:ext cx="4114800" cy="365125"/>
          </a:xfrm>
          <a:prstGeom prst="rect">
            <a:avLst/>
          </a:prstGeom>
        </p:spPr>
        <p:txBody>
          <a:bodyPr/>
          <a:lstStyle/>
          <a:p>
            <a:endParaRPr lang="fr-FR" dirty="0"/>
          </a:p>
        </p:txBody>
      </p:sp>
      <p:sp>
        <p:nvSpPr>
          <p:cNvPr id="7" name="Espace réservé du numéro de diapositive 6"/>
          <p:cNvSpPr>
            <a:spLocks noGrp="1"/>
          </p:cNvSpPr>
          <p:nvPr>
            <p:ph type="sldNum" sz="quarter" idx="12"/>
          </p:nvPr>
        </p:nvSpPr>
        <p:spPr>
          <a:xfrm>
            <a:off x="8610600" y="6356350"/>
            <a:ext cx="2743200" cy="365125"/>
          </a:xfrm>
          <a:prstGeom prst="rect">
            <a:avLst/>
          </a:prstGeom>
        </p:spPr>
        <p:txBody>
          <a:bodyPr/>
          <a:lstStyle/>
          <a:p>
            <a:fld id="{1CEB7011-E3E1-485B-9A85-E81936B3B6EC}" type="slidenum">
              <a:rPr lang="fr-FR" smtClean="0"/>
              <a:pPr/>
              <a:t>‹N°›</a:t>
            </a:fld>
            <a:endParaRPr lang="fr-FR" dirty="0"/>
          </a:p>
        </p:txBody>
      </p:sp>
    </p:spTree>
    <p:extLst>
      <p:ext uri="{BB962C8B-B14F-4D97-AF65-F5344CB8AC3E}">
        <p14:creationId xmlns:p14="http://schemas.microsoft.com/office/powerpoint/2010/main" val="14437475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8" name="Forme libre 17"/>
          <p:cNvSpPr/>
          <p:nvPr userDrawn="1"/>
        </p:nvSpPr>
        <p:spPr>
          <a:xfrm>
            <a:off x="33689" y="0"/>
            <a:ext cx="11185852" cy="419980"/>
          </a:xfrm>
          <a:custGeom>
            <a:avLst/>
            <a:gdLst>
              <a:gd name="connsiteX0" fmla="*/ 0 w 11185852"/>
              <a:gd name="connsiteY0" fmla="*/ 0 h 419980"/>
              <a:gd name="connsiteX1" fmla="*/ 11185852 w 11185852"/>
              <a:gd name="connsiteY1" fmla="*/ 0 h 419980"/>
              <a:gd name="connsiteX2" fmla="*/ 10765872 w 11185852"/>
              <a:gd name="connsiteY2" fmla="*/ 419980 h 419980"/>
              <a:gd name="connsiteX3" fmla="*/ 0 w 11185852"/>
              <a:gd name="connsiteY3" fmla="*/ 419980 h 419980"/>
            </a:gdLst>
            <a:ahLst/>
            <a:cxnLst>
              <a:cxn ang="0">
                <a:pos x="connsiteX0" y="connsiteY0"/>
              </a:cxn>
              <a:cxn ang="0">
                <a:pos x="connsiteX1" y="connsiteY1"/>
              </a:cxn>
              <a:cxn ang="0">
                <a:pos x="connsiteX2" y="connsiteY2"/>
              </a:cxn>
              <a:cxn ang="0">
                <a:pos x="connsiteX3" y="connsiteY3"/>
              </a:cxn>
            </a:cxnLst>
            <a:rect l="l" t="t" r="r" b="b"/>
            <a:pathLst>
              <a:path w="11185852" h="419980">
                <a:moveTo>
                  <a:pt x="0" y="0"/>
                </a:moveTo>
                <a:lnTo>
                  <a:pt x="11185852" y="0"/>
                </a:lnTo>
                <a:lnTo>
                  <a:pt x="10765872" y="419980"/>
                </a:lnTo>
                <a:lnTo>
                  <a:pt x="0" y="419980"/>
                </a:lnTo>
                <a:close/>
              </a:path>
            </a:pathLst>
          </a:custGeom>
          <a:gradFill flip="none" rotWithShape="1">
            <a:gsLst>
              <a:gs pos="9000">
                <a:srgbClr val="00B0F0"/>
              </a:gs>
              <a:gs pos="0">
                <a:srgbClr val="003E54"/>
              </a:gs>
              <a:gs pos="100000">
                <a:schemeClr val="bg1"/>
              </a:gs>
              <a:gs pos="93000">
                <a:srgbClr val="00B0F0"/>
              </a:gs>
            </a:gsLst>
            <a:lin ang="0" scaled="1"/>
            <a:tileRect/>
          </a:gradFill>
          <a:ln>
            <a:noFill/>
          </a:ln>
          <a:effectLst/>
          <a:scene3d>
            <a:camera prst="orthographicFront"/>
            <a:lightRig rig="threePt" dir="t"/>
          </a:scene3d>
          <a:sp3d extrusionH="19050">
            <a:bevelT w="203200"/>
            <a:bevelB w="698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Rectangle 28"/>
          <p:cNvSpPr/>
          <p:nvPr userDrawn="1"/>
        </p:nvSpPr>
        <p:spPr>
          <a:xfrm>
            <a:off x="1" y="-377371"/>
            <a:ext cx="344966" cy="7235371"/>
          </a:xfrm>
          <a:prstGeom prst="rect">
            <a:avLst/>
          </a:prstGeom>
          <a:gradFill flip="none" rotWithShape="1">
            <a:gsLst>
              <a:gs pos="0">
                <a:srgbClr val="33F3FF"/>
              </a:gs>
              <a:gs pos="20000">
                <a:srgbClr val="050046"/>
              </a:gs>
            </a:gsLst>
            <a:lin ang="13500000" scaled="1"/>
            <a:tileRect/>
          </a:gradFill>
          <a:ln>
            <a:noFill/>
          </a:ln>
          <a:effectLst>
            <a:outerShdw blurRad="50800" dist="12700" algn="l" rotWithShape="0">
              <a:prstClr val="black">
                <a:alpha val="40000"/>
              </a:prstClr>
            </a:outerShdw>
          </a:effectLst>
          <a:scene3d>
            <a:camera prst="orthographicFront">
              <a:rot lat="0" lon="0" rev="0"/>
            </a:camera>
            <a:lightRig rig="balanced" dir="t">
              <a:rot lat="0" lon="0" rev="8700000"/>
            </a:lightRig>
          </a:scene3d>
          <a:sp3d>
            <a:bevelT w="1841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p:cNvSpPr txBox="1">
            <a:spLocks noChangeArrowheads="1"/>
          </p:cNvSpPr>
          <p:nvPr userDrawn="1"/>
        </p:nvSpPr>
        <p:spPr bwMode="auto">
          <a:xfrm rot="16200000">
            <a:off x="-3256001" y="3228946"/>
            <a:ext cx="6858002" cy="400110"/>
          </a:xfrm>
          <a:prstGeom prst="rect">
            <a:avLst/>
          </a:prstGeom>
          <a:noFill/>
          <a:ln>
            <a:noFill/>
          </a:ln>
          <a:effectLst/>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fr-FR" altLang="fr-FR" sz="2000" b="1" i="0" kern="1200" spc="600" dirty="0">
                <a:solidFill>
                  <a:schemeClr val="bg1"/>
                </a:solidFill>
                <a:effectLst/>
                <a:latin typeface="Calibri" panose="020F0502020204030204" pitchFamily="34" charset="0"/>
                <a:ea typeface="+mn-ea"/>
                <a:cs typeface="+mn-cs"/>
              </a:rPr>
              <a:t>S</a:t>
            </a:r>
            <a:r>
              <a:rPr lang="fr-FR" altLang="fr-FR" sz="1800" b="0" i="0" kern="1200" spc="600" dirty="0">
                <a:solidFill>
                  <a:srgbClr val="9CC2E5"/>
                </a:solidFill>
                <a:effectLst/>
                <a:latin typeface="Calibri" panose="020F0502020204030204" pitchFamily="34" charset="0"/>
                <a:ea typeface="+mn-ea"/>
                <a:cs typeface="+mn-cs"/>
              </a:rPr>
              <a:t>TATIQUE</a:t>
            </a:r>
            <a:r>
              <a:rPr lang="fr-FR" altLang="fr-FR" sz="2000" b="0" i="0" kern="1200" spc="600" dirty="0">
                <a:solidFill>
                  <a:srgbClr val="9CC2E5"/>
                </a:solidFill>
                <a:effectLst/>
                <a:latin typeface="Calibri" panose="020F0502020204030204" pitchFamily="34" charset="0"/>
                <a:ea typeface="+mn-ea"/>
                <a:cs typeface="+mn-cs"/>
              </a:rPr>
              <a:t> </a:t>
            </a:r>
            <a:r>
              <a:rPr lang="fr-FR" altLang="fr-FR" sz="1800" b="0" i="0" kern="1200" spc="600" dirty="0">
                <a:solidFill>
                  <a:srgbClr val="9CC2E5"/>
                </a:solidFill>
                <a:effectLst/>
                <a:latin typeface="Calibri" panose="020F0502020204030204" pitchFamily="34" charset="0"/>
                <a:ea typeface="+mn-ea"/>
                <a:cs typeface="+mn-cs"/>
              </a:rPr>
              <a:t>DU</a:t>
            </a:r>
            <a:r>
              <a:rPr lang="fr-FR" altLang="fr-FR" sz="2000" b="0" i="0" kern="1200" spc="600" dirty="0">
                <a:solidFill>
                  <a:schemeClr val="tx1"/>
                </a:solidFill>
                <a:effectLst/>
                <a:latin typeface="Calibri" panose="020F0502020204030204" pitchFamily="34" charset="0"/>
                <a:ea typeface="+mn-ea"/>
                <a:cs typeface="+mn-cs"/>
              </a:rPr>
              <a:t> </a:t>
            </a:r>
            <a:r>
              <a:rPr lang="fr-FR" altLang="fr-FR" sz="2000" b="1" i="0" kern="1200" spc="600" dirty="0">
                <a:solidFill>
                  <a:schemeClr val="bg1"/>
                </a:solidFill>
                <a:effectLst/>
                <a:latin typeface="Calibri" panose="020F0502020204030204" pitchFamily="34" charset="0"/>
                <a:ea typeface="+mn-ea"/>
                <a:cs typeface="+mn-cs"/>
              </a:rPr>
              <a:t>S</a:t>
            </a:r>
            <a:r>
              <a:rPr lang="fr-FR" altLang="fr-FR" sz="1800" b="0" i="0" kern="1200" spc="600" dirty="0">
                <a:solidFill>
                  <a:srgbClr val="9CC2E5"/>
                </a:solidFill>
                <a:effectLst/>
                <a:latin typeface="Calibri" panose="020F0502020204030204" pitchFamily="34" charset="0"/>
                <a:ea typeface="+mn-ea"/>
                <a:cs typeface="+mn-cs"/>
              </a:rPr>
              <a:t>OLIDE</a:t>
            </a:r>
            <a:endParaRPr lang="fr-FR" altLang="fr-FR" sz="1200" b="0" i="0" kern="1200" spc="600" dirty="0">
              <a:solidFill>
                <a:srgbClr val="9CC2E5"/>
              </a:solidFill>
              <a:effectLst/>
              <a:latin typeface="Calibri" panose="020F0502020204030204" pitchFamily="34" charset="0"/>
              <a:ea typeface="+mn-ea"/>
              <a:cs typeface="+mn-cs"/>
            </a:endParaRPr>
          </a:p>
        </p:txBody>
      </p:sp>
      <p:sp>
        <p:nvSpPr>
          <p:cNvPr id="5" name="Forme libre 4"/>
          <p:cNvSpPr/>
          <p:nvPr userDrawn="1"/>
        </p:nvSpPr>
        <p:spPr>
          <a:xfrm>
            <a:off x="11928746" y="6599011"/>
            <a:ext cx="327910" cy="285750"/>
          </a:xfrm>
          <a:custGeom>
            <a:avLst/>
            <a:gdLst>
              <a:gd name="connsiteX0" fmla="*/ 885372 w 1016000"/>
              <a:gd name="connsiteY0" fmla="*/ 0 h 885372"/>
              <a:gd name="connsiteX1" fmla="*/ 0 w 1016000"/>
              <a:gd name="connsiteY1" fmla="*/ 885372 h 885372"/>
              <a:gd name="connsiteX2" fmla="*/ 1016000 w 1016000"/>
              <a:gd name="connsiteY2" fmla="*/ 885372 h 885372"/>
              <a:gd name="connsiteX3" fmla="*/ 885372 w 1016000"/>
              <a:gd name="connsiteY3" fmla="*/ 0 h 885372"/>
            </a:gdLst>
            <a:ahLst/>
            <a:cxnLst>
              <a:cxn ang="0">
                <a:pos x="connsiteX0" y="connsiteY0"/>
              </a:cxn>
              <a:cxn ang="0">
                <a:pos x="connsiteX1" y="connsiteY1"/>
              </a:cxn>
              <a:cxn ang="0">
                <a:pos x="connsiteX2" y="connsiteY2"/>
              </a:cxn>
              <a:cxn ang="0">
                <a:pos x="connsiteX3" y="connsiteY3"/>
              </a:cxn>
            </a:cxnLst>
            <a:rect l="l" t="t" r="r" b="b"/>
            <a:pathLst>
              <a:path w="1016000" h="885372">
                <a:moveTo>
                  <a:pt x="885372" y="0"/>
                </a:moveTo>
                <a:lnTo>
                  <a:pt x="0" y="885372"/>
                </a:lnTo>
                <a:lnTo>
                  <a:pt x="1016000" y="885372"/>
                </a:lnTo>
                <a:lnTo>
                  <a:pt x="885372" y="0"/>
                </a:lnTo>
                <a:close/>
              </a:path>
            </a:pathLst>
          </a:custGeom>
          <a:gradFill flip="none" rotWithShape="1">
            <a:gsLst>
              <a:gs pos="40000">
                <a:srgbClr val="00B0F0"/>
              </a:gs>
              <a:gs pos="10000">
                <a:srgbClr val="003E54"/>
              </a:gs>
              <a:gs pos="100000">
                <a:schemeClr val="bg1"/>
              </a:gs>
              <a:gs pos="69000">
                <a:srgbClr val="00B0F0"/>
              </a:gs>
            </a:gsLst>
            <a:lin ang="81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183550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24.png"/><Relationship Id="rId5" Type="http://schemas.openxmlformats.org/officeDocument/2006/relationships/image" Target="../media/image23.wmf"/><Relationship Id="rId4" Type="http://schemas.openxmlformats.org/officeDocument/2006/relationships/oleObject" Target="../embeddings/oleObject2.bin"/></Relationships>
</file>

<file path=ppt/slides/_rels/slide12.xml.rels><?xml version="1.0" encoding="UTF-8" standalone="yes"?>
<Relationships xmlns="http://schemas.openxmlformats.org/package/2006/relationships"><Relationship Id="rId8" Type="http://schemas.openxmlformats.org/officeDocument/2006/relationships/image" Target="../media/image710.png"/><Relationship Id="rId3" Type="http://schemas.openxmlformats.org/officeDocument/2006/relationships/image" Target="../media/image25.png"/><Relationship Id="rId7" Type="http://schemas.openxmlformats.org/officeDocument/2006/relationships/image" Target="../media/image610.png"/><Relationship Id="rId12" Type="http://schemas.openxmlformats.org/officeDocument/2006/relationships/image" Target="../media/image3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5.jpg"/><Relationship Id="rId11" Type="http://schemas.openxmlformats.org/officeDocument/2006/relationships/image" Target="../media/image31.png"/><Relationship Id="rId5" Type="http://schemas.openxmlformats.org/officeDocument/2006/relationships/image" Target="../media/image24.jpg"/><Relationship Id="rId10" Type="http://schemas.openxmlformats.org/officeDocument/2006/relationships/image" Target="../media/image30.png"/><Relationship Id="rId4" Type="http://schemas.openxmlformats.org/officeDocument/2006/relationships/image" Target="../media/image510.png"/><Relationship Id="rId9" Type="http://schemas.openxmlformats.org/officeDocument/2006/relationships/image" Target="../media/image28.png"/></Relationships>
</file>

<file path=ppt/slides/_rels/slide13.xml.rels><?xml version="1.0" encoding="UTF-8" standalone="yes"?>
<Relationships xmlns="http://schemas.openxmlformats.org/package/2006/relationships"><Relationship Id="rId8" Type="http://schemas.openxmlformats.org/officeDocument/2006/relationships/image" Target="../media/image27.jpg"/><Relationship Id="rId13" Type="http://schemas.openxmlformats.org/officeDocument/2006/relationships/image" Target="../media/image32.png"/><Relationship Id="rId3" Type="http://schemas.openxmlformats.org/officeDocument/2006/relationships/notesSlide" Target="../notesSlides/notesSlide6.xml"/><Relationship Id="rId7" Type="http://schemas.openxmlformats.org/officeDocument/2006/relationships/image" Target="../media/image26.wmf"/><Relationship Id="rId12" Type="http://schemas.openxmlformats.org/officeDocument/2006/relationships/image" Target="../media/image31.pn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3.bin"/><Relationship Id="rId11" Type="http://schemas.openxmlformats.org/officeDocument/2006/relationships/image" Target="../media/image30.png"/><Relationship Id="rId5" Type="http://schemas.openxmlformats.org/officeDocument/2006/relationships/image" Target="../media/image27.png"/><Relationship Id="rId10" Type="http://schemas.openxmlformats.org/officeDocument/2006/relationships/image" Target="../media/image34.png"/><Relationship Id="rId4" Type="http://schemas.openxmlformats.org/officeDocument/2006/relationships/image" Target="../media/image33.png"/><Relationship Id="rId9" Type="http://schemas.openxmlformats.org/officeDocument/2006/relationships/image" Target="../media/image1510.png"/><Relationship Id="rId14" Type="http://schemas.openxmlformats.org/officeDocument/2006/relationships/image" Target="../media/image35.png"/></Relationships>
</file>

<file path=ppt/slides/_rels/slide14.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0.png"/><Relationship Id="rId3" Type="http://schemas.openxmlformats.org/officeDocument/2006/relationships/image" Target="../media/image37.png"/><Relationship Id="rId7" Type="http://schemas.openxmlformats.org/officeDocument/2006/relationships/image" Target="../media/image210.png"/><Relationship Id="rId12" Type="http://schemas.openxmlformats.org/officeDocument/2006/relationships/image" Target="../media/image39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9.jpg"/><Relationship Id="rId11" Type="http://schemas.openxmlformats.org/officeDocument/2006/relationships/image" Target="../media/image380.png"/><Relationship Id="rId5" Type="http://schemas.openxmlformats.org/officeDocument/2006/relationships/image" Target="../media/image28.jpg"/><Relationship Id="rId15" Type="http://schemas.openxmlformats.org/officeDocument/2006/relationships/image" Target="../media/image42.png"/><Relationship Id="rId10" Type="http://schemas.openxmlformats.org/officeDocument/2006/relationships/image" Target="../media/image370.png"/><Relationship Id="rId4" Type="http://schemas.openxmlformats.org/officeDocument/2006/relationships/image" Target="../media/image36.png"/><Relationship Id="rId9" Type="http://schemas.openxmlformats.org/officeDocument/2006/relationships/image" Target="../media/image31.png"/><Relationship Id="rId14" Type="http://schemas.openxmlformats.org/officeDocument/2006/relationships/image" Target="../media/image41.png"/></Relationships>
</file>

<file path=ppt/slides/_rels/slide15.xml.rels><?xml version="1.0" encoding="UTF-8" standalone="yes"?>
<Relationships xmlns="http://schemas.openxmlformats.org/package/2006/relationships"><Relationship Id="rId8" Type="http://schemas.openxmlformats.org/officeDocument/2006/relationships/image" Target="../media/image310.png"/><Relationship Id="rId13" Type="http://schemas.openxmlformats.org/officeDocument/2006/relationships/image" Target="../media/image380.png"/><Relationship Id="rId3" Type="http://schemas.openxmlformats.org/officeDocument/2006/relationships/image" Target="../media/image412.png"/><Relationship Id="rId12" Type="http://schemas.openxmlformats.org/officeDocument/2006/relationships/image" Target="../media/image43.png"/><Relationship Id="rId2" Type="http://schemas.openxmlformats.org/officeDocument/2006/relationships/notesSlide" Target="../notesSlides/notesSlide8.xml"/><Relationship Id="rId1" Type="http://schemas.openxmlformats.org/officeDocument/2006/relationships/slideLayout" Target="../slideLayouts/slideLayout2.xml"/><Relationship Id="rId11" Type="http://schemas.openxmlformats.org/officeDocument/2006/relationships/image" Target="../media/image421.png"/><Relationship Id="rId5" Type="http://schemas.openxmlformats.org/officeDocument/2006/relationships/image" Target="../media/image31.jpg"/><Relationship Id="rId15" Type="http://schemas.openxmlformats.org/officeDocument/2006/relationships/image" Target="../media/image46.png"/><Relationship Id="rId10" Type="http://schemas.openxmlformats.org/officeDocument/2006/relationships/image" Target="../media/image30.png"/><Relationship Id="rId4" Type="http://schemas.openxmlformats.org/officeDocument/2006/relationships/image" Target="../media/image30.jpg"/><Relationship Id="rId9" Type="http://schemas.openxmlformats.org/officeDocument/2006/relationships/image" Target="../media/image320.png"/><Relationship Id="rId14" Type="http://schemas.openxmlformats.org/officeDocument/2006/relationships/image" Target="../media/image44.png"/></Relationships>
</file>

<file path=ppt/slides/_rels/slide16.xml.rels><?xml version="1.0" encoding="UTF-8" standalone="yes"?>
<Relationships xmlns="http://schemas.openxmlformats.org/package/2006/relationships"><Relationship Id="rId13" Type="http://schemas.openxmlformats.org/officeDocument/2006/relationships/image" Target="../media/image390.png"/><Relationship Id="rId18" Type="http://schemas.openxmlformats.org/officeDocument/2006/relationships/image" Target="../media/image54.png"/><Relationship Id="rId3" Type="http://schemas.openxmlformats.org/officeDocument/2006/relationships/image" Target="../media/image47.png"/><Relationship Id="rId21" Type="http://schemas.openxmlformats.org/officeDocument/2006/relationships/image" Target="../media/image480.png"/><Relationship Id="rId7" Type="http://schemas.openxmlformats.org/officeDocument/2006/relationships/image" Target="../media/image420.png"/><Relationship Id="rId12" Type="http://schemas.openxmlformats.org/officeDocument/2006/relationships/image" Target="../media/image44.png"/><Relationship Id="rId17" Type="http://schemas.openxmlformats.org/officeDocument/2006/relationships/image" Target="../media/image53.png"/><Relationship Id="rId2" Type="http://schemas.openxmlformats.org/officeDocument/2006/relationships/notesSlide" Target="../notesSlides/notesSlide9.xml"/><Relationship Id="rId16" Type="http://schemas.openxmlformats.org/officeDocument/2006/relationships/image" Target="../media/image52.png"/><Relationship Id="rId20" Type="http://schemas.openxmlformats.org/officeDocument/2006/relationships/image" Target="../media/image470.png"/><Relationship Id="rId1" Type="http://schemas.openxmlformats.org/officeDocument/2006/relationships/slideLayout" Target="../slideLayouts/slideLayout2.xml"/><Relationship Id="rId6" Type="http://schemas.openxmlformats.org/officeDocument/2006/relationships/image" Target="../media/image410.png"/><Relationship Id="rId11" Type="http://schemas.openxmlformats.org/officeDocument/2006/relationships/image" Target="../media/image46.png"/><Relationship Id="rId5" Type="http://schemas.openxmlformats.org/officeDocument/2006/relationships/image" Target="../media/image48.png"/><Relationship Id="rId15" Type="http://schemas.openxmlformats.org/officeDocument/2006/relationships/image" Target="../media/image51.png"/><Relationship Id="rId10" Type="http://schemas.openxmlformats.org/officeDocument/2006/relationships/image" Target="../media/image370.png"/><Relationship Id="rId19" Type="http://schemas.openxmlformats.org/officeDocument/2006/relationships/image" Target="../media/image55.png"/><Relationship Id="rId4" Type="http://schemas.openxmlformats.org/officeDocument/2006/relationships/image" Target="../media/image38.png"/><Relationship Id="rId9" Type="http://schemas.openxmlformats.org/officeDocument/2006/relationships/image" Target="../media/image301.png"/><Relationship Id="rId14" Type="http://schemas.openxmlformats.org/officeDocument/2006/relationships/image" Target="../media/image490.png"/><Relationship Id="rId22" Type="http://schemas.openxmlformats.org/officeDocument/2006/relationships/image" Target="../media/image56.png"/></Relationships>
</file>

<file path=ppt/slides/_rels/slide17.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44.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62.png"/><Relationship Id="rId5" Type="http://schemas.openxmlformats.org/officeDocument/2006/relationships/image" Target="../media/image440.png"/><Relationship Id="rId4" Type="http://schemas.openxmlformats.org/officeDocument/2006/relationships/image" Target="../media/image511.png"/></Relationships>
</file>

<file path=ppt/slides/_rels/slide18.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64.png"/><Relationship Id="rId7" Type="http://schemas.openxmlformats.org/officeDocument/2006/relationships/image" Target="../media/image68.png"/><Relationship Id="rId2" Type="http://schemas.openxmlformats.org/officeDocument/2006/relationships/image" Target="../media/image63.png"/><Relationship Id="rId1" Type="http://schemas.openxmlformats.org/officeDocument/2006/relationships/slideLayout" Target="../slideLayouts/slideLayout2.xml"/><Relationship Id="rId6" Type="http://schemas.openxmlformats.org/officeDocument/2006/relationships/image" Target="../media/image67.png"/><Relationship Id="rId11" Type="http://schemas.openxmlformats.org/officeDocument/2006/relationships/image" Target="../media/image73.png"/><Relationship Id="rId5" Type="http://schemas.openxmlformats.org/officeDocument/2006/relationships/image" Target="../media/image66.png"/><Relationship Id="rId10" Type="http://schemas.openxmlformats.org/officeDocument/2006/relationships/image" Target="../media/image72.png"/><Relationship Id="rId4" Type="http://schemas.openxmlformats.org/officeDocument/2006/relationships/image" Target="../media/image65.png"/><Relationship Id="rId9" Type="http://schemas.openxmlformats.org/officeDocument/2006/relationships/image" Target="../media/image71.png"/></Relationships>
</file>

<file path=ppt/slides/_rels/slide19.xml.rels><?xml version="1.0" encoding="UTF-8" standalone="yes"?>
<Relationships xmlns="http://schemas.openxmlformats.org/package/2006/relationships"><Relationship Id="rId8" Type="http://schemas.openxmlformats.org/officeDocument/2006/relationships/image" Target="../media/image89.png"/><Relationship Id="rId13" Type="http://schemas.openxmlformats.org/officeDocument/2006/relationships/image" Target="../media/image492.png"/><Relationship Id="rId26" Type="http://schemas.openxmlformats.org/officeDocument/2006/relationships/image" Target="../media/image95.png"/><Relationship Id="rId3" Type="http://schemas.openxmlformats.org/officeDocument/2006/relationships/image" Target="../media/image84.png"/><Relationship Id="rId21" Type="http://schemas.openxmlformats.org/officeDocument/2006/relationships/image" Target="../media/image491.png"/><Relationship Id="rId7" Type="http://schemas.openxmlformats.org/officeDocument/2006/relationships/image" Target="../media/image88.png"/><Relationship Id="rId12" Type="http://schemas.openxmlformats.org/officeDocument/2006/relationships/image" Target="../media/image93.png"/><Relationship Id="rId25" Type="http://schemas.openxmlformats.org/officeDocument/2006/relationships/image" Target="../media/image97.png"/><Relationship Id="rId2" Type="http://schemas.openxmlformats.org/officeDocument/2006/relationships/image" Target="../media/image83.png"/><Relationship Id="rId20" Type="http://schemas.openxmlformats.org/officeDocument/2006/relationships/image" Target="../media/image470.png"/><Relationship Id="rId1" Type="http://schemas.openxmlformats.org/officeDocument/2006/relationships/slideLayout" Target="../slideLayouts/slideLayout2.xml"/><Relationship Id="rId6" Type="http://schemas.openxmlformats.org/officeDocument/2006/relationships/image" Target="../media/image87.png"/><Relationship Id="rId11" Type="http://schemas.openxmlformats.org/officeDocument/2006/relationships/image" Target="../media/image92.png"/><Relationship Id="rId24" Type="http://schemas.openxmlformats.org/officeDocument/2006/relationships/image" Target="../media/image96.png"/><Relationship Id="rId5" Type="http://schemas.openxmlformats.org/officeDocument/2006/relationships/image" Target="../media/image86.png"/><Relationship Id="rId23" Type="http://schemas.openxmlformats.org/officeDocument/2006/relationships/image" Target="../media/image570.png"/><Relationship Id="rId10" Type="http://schemas.openxmlformats.org/officeDocument/2006/relationships/image" Target="../media/image91.png"/><Relationship Id="rId4" Type="http://schemas.openxmlformats.org/officeDocument/2006/relationships/image" Target="../media/image85.png"/><Relationship Id="rId9" Type="http://schemas.openxmlformats.org/officeDocument/2006/relationships/image" Target="../media/image90.png"/><Relationship Id="rId22" Type="http://schemas.openxmlformats.org/officeDocument/2006/relationships/image" Target="../media/image56.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153.png"/><Relationship Id="rId13" Type="http://schemas.openxmlformats.org/officeDocument/2006/relationships/image" Target="../media/image161.png"/><Relationship Id="rId3" Type="http://schemas.openxmlformats.org/officeDocument/2006/relationships/image" Target="../media/image57.png"/><Relationship Id="rId7" Type="http://schemas.openxmlformats.org/officeDocument/2006/relationships/image" Target="../media/image152.png"/><Relationship Id="rId12" Type="http://schemas.openxmlformats.org/officeDocument/2006/relationships/image" Target="../media/image680.png"/><Relationship Id="rId2" Type="http://schemas.openxmlformats.org/officeDocument/2006/relationships/image" Target="../media/image660.png"/><Relationship Id="rId1" Type="http://schemas.openxmlformats.org/officeDocument/2006/relationships/slideLayout" Target="../slideLayouts/slideLayout2.xml"/><Relationship Id="rId6" Type="http://schemas.openxmlformats.org/officeDocument/2006/relationships/image" Target="../media/image159.png"/><Relationship Id="rId11" Type="http://schemas.openxmlformats.org/officeDocument/2006/relationships/image" Target="../media/image157.png"/><Relationship Id="rId5" Type="http://schemas.openxmlformats.org/officeDocument/2006/relationships/image" Target="../media/image158.png"/><Relationship Id="rId15" Type="http://schemas.openxmlformats.org/officeDocument/2006/relationships/image" Target="../media/image163.png"/><Relationship Id="rId10" Type="http://schemas.openxmlformats.org/officeDocument/2006/relationships/image" Target="../media/image155.png"/><Relationship Id="rId9" Type="http://schemas.openxmlformats.org/officeDocument/2006/relationships/image" Target="../media/image154.png"/><Relationship Id="rId14" Type="http://schemas.openxmlformats.org/officeDocument/2006/relationships/image" Target="../media/image700.png"/></Relationships>
</file>

<file path=ppt/slides/_rels/slide22.xml.rels><?xml version="1.0" encoding="UTF-8" standalone="yes"?>
<Relationships xmlns="http://schemas.openxmlformats.org/package/2006/relationships"><Relationship Id="rId8" Type="http://schemas.openxmlformats.org/officeDocument/2006/relationships/image" Target="../media/image720.png"/><Relationship Id="rId3" Type="http://schemas.openxmlformats.org/officeDocument/2006/relationships/image" Target="../media/image57.png"/><Relationship Id="rId7" Type="http://schemas.openxmlformats.org/officeDocument/2006/relationships/image" Target="../media/image164.png"/><Relationship Id="rId2" Type="http://schemas.openxmlformats.org/officeDocument/2006/relationships/image" Target="../media/image711.png"/><Relationship Id="rId1" Type="http://schemas.openxmlformats.org/officeDocument/2006/relationships/slideLayout" Target="../slideLayouts/slideLayout2.xml"/><Relationship Id="rId6" Type="http://schemas.openxmlformats.org/officeDocument/2006/relationships/image" Target="../media/image159.png"/><Relationship Id="rId11" Type="http://schemas.openxmlformats.org/officeDocument/2006/relationships/image" Target="../media/image168.png"/><Relationship Id="rId5" Type="http://schemas.openxmlformats.org/officeDocument/2006/relationships/image" Target="../media/image158.png"/><Relationship Id="rId10" Type="http://schemas.openxmlformats.org/officeDocument/2006/relationships/image" Target="../media/image167.png"/><Relationship Id="rId9" Type="http://schemas.openxmlformats.org/officeDocument/2006/relationships/image" Target="../media/image850.png"/></Relationships>
</file>

<file path=ppt/slides/_rels/slide23.xml.rels><?xml version="1.0" encoding="UTF-8" standalone="yes"?>
<Relationships xmlns="http://schemas.openxmlformats.org/package/2006/relationships"><Relationship Id="rId8" Type="http://schemas.openxmlformats.org/officeDocument/2006/relationships/image" Target="../media/image170.png"/><Relationship Id="rId13" Type="http://schemas.openxmlformats.org/officeDocument/2006/relationships/image" Target="../media/image730.png"/><Relationship Id="rId3" Type="http://schemas.openxmlformats.org/officeDocument/2006/relationships/image" Target="../media/image116.png"/><Relationship Id="rId7" Type="http://schemas.openxmlformats.org/officeDocument/2006/relationships/image" Target="../media/image171.png"/><Relationship Id="rId12" Type="http://schemas.openxmlformats.org/officeDocument/2006/relationships/image" Target="../media/image175.png"/><Relationship Id="rId2" Type="http://schemas.openxmlformats.org/officeDocument/2006/relationships/image" Target="../media/image57.png"/><Relationship Id="rId1" Type="http://schemas.openxmlformats.org/officeDocument/2006/relationships/slideLayout" Target="../slideLayouts/slideLayout2.xml"/><Relationship Id="rId11" Type="http://schemas.openxmlformats.org/officeDocument/2006/relationships/image" Target="../media/image174.png"/><Relationship Id="rId5" Type="http://schemas.openxmlformats.org/officeDocument/2006/relationships/image" Target="../media/image117.png"/><Relationship Id="rId10" Type="http://schemas.openxmlformats.org/officeDocument/2006/relationships/image" Target="../media/image173.png"/><Relationship Id="rId4" Type="http://schemas.openxmlformats.org/officeDocument/2006/relationships/image" Target="../media/image1680.png"/><Relationship Id="rId9" Type="http://schemas.openxmlformats.org/officeDocument/2006/relationships/image" Target="../media/image172.png"/><Relationship Id="rId14" Type="http://schemas.openxmlformats.org/officeDocument/2006/relationships/image" Target="../media/image119.png"/></Relationships>
</file>

<file path=ppt/slides/_rels/slide24.xml.rels><?xml version="1.0" encoding="UTF-8" standalone="yes"?>
<Relationships xmlns="http://schemas.openxmlformats.org/package/2006/relationships"><Relationship Id="rId8" Type="http://schemas.openxmlformats.org/officeDocument/2006/relationships/image" Target="../media/image1680.png"/><Relationship Id="rId13" Type="http://schemas.openxmlformats.org/officeDocument/2006/relationships/image" Target="../media/image94.png"/><Relationship Id="rId18" Type="http://schemas.openxmlformats.org/officeDocument/2006/relationships/image" Target="../media/image100.png"/><Relationship Id="rId26" Type="http://schemas.openxmlformats.org/officeDocument/2006/relationships/image" Target="../media/image151.png"/><Relationship Id="rId7" Type="http://schemas.openxmlformats.org/officeDocument/2006/relationships/image" Target="../media/image1670.png"/><Relationship Id="rId12" Type="http://schemas.openxmlformats.org/officeDocument/2006/relationships/image" Target="../media/image940.png"/><Relationship Id="rId17" Type="http://schemas.openxmlformats.org/officeDocument/2006/relationships/image" Target="../media/image98.png"/><Relationship Id="rId25" Type="http://schemas.openxmlformats.org/officeDocument/2006/relationships/image" Target="../media/image101.png"/><Relationship Id="rId33" Type="http://schemas.openxmlformats.org/officeDocument/2006/relationships/image" Target="../media/image106.png"/><Relationship Id="rId2" Type="http://schemas.openxmlformats.org/officeDocument/2006/relationships/image" Target="../media/image57.png"/><Relationship Id="rId16" Type="http://schemas.openxmlformats.org/officeDocument/2006/relationships/image" Target="../media/image173.png"/><Relationship Id="rId20" Type="http://schemas.openxmlformats.org/officeDocument/2006/relationships/image" Target="../media/image102.png"/><Relationship Id="rId29" Type="http://schemas.openxmlformats.org/officeDocument/2006/relationships/image" Target="../media/image189.png"/><Relationship Id="rId1" Type="http://schemas.openxmlformats.org/officeDocument/2006/relationships/slideLayout" Target="../slideLayouts/slideLayout2.xml"/><Relationship Id="rId11" Type="http://schemas.openxmlformats.org/officeDocument/2006/relationships/image" Target="../media/image179.png"/><Relationship Id="rId24" Type="http://schemas.openxmlformats.org/officeDocument/2006/relationships/image" Target="../media/image124.png"/><Relationship Id="rId32" Type="http://schemas.openxmlformats.org/officeDocument/2006/relationships/image" Target="../media/image108.png"/><Relationship Id="rId23" Type="http://schemas.openxmlformats.org/officeDocument/2006/relationships/image" Target="../media/image103.png"/><Relationship Id="rId28" Type="http://schemas.openxmlformats.org/officeDocument/2006/relationships/image" Target="../media/image105.png"/><Relationship Id="rId19" Type="http://schemas.openxmlformats.org/officeDocument/2006/relationships/image" Target="../media/image99.png"/><Relationship Id="rId31" Type="http://schemas.openxmlformats.org/officeDocument/2006/relationships/image" Target="../media/image107.png"/><Relationship Id="rId22" Type="http://schemas.openxmlformats.org/officeDocument/2006/relationships/image" Target="../media/image1100.png"/><Relationship Id="rId27" Type="http://schemas.openxmlformats.org/officeDocument/2006/relationships/image" Target="../media/image104.png"/><Relationship Id="rId30" Type="http://schemas.openxmlformats.org/officeDocument/2006/relationships/image" Target="../media/image190.png"/></Relationships>
</file>

<file path=ppt/slides/_rels/slide25.xml.rels><?xml version="1.0" encoding="UTF-8" standalone="yes"?>
<Relationships xmlns="http://schemas.openxmlformats.org/package/2006/relationships"><Relationship Id="rId3" Type="http://schemas.openxmlformats.org/officeDocument/2006/relationships/image" Target="../media/image107.jpeg"/><Relationship Id="rId2" Type="http://schemas.openxmlformats.org/officeDocument/2006/relationships/image" Target="../media/image411.png"/><Relationship Id="rId1" Type="http://schemas.openxmlformats.org/officeDocument/2006/relationships/slideLayout" Target="../slideLayouts/slideLayout2.xml"/><Relationship Id="rId4" Type="http://schemas.openxmlformats.org/officeDocument/2006/relationships/image" Target="../media/image108.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61.png"/><Relationship Id="rId3" Type="http://schemas.openxmlformats.org/officeDocument/2006/relationships/image" Target="../media/image910.png"/><Relationship Id="rId12" Type="http://schemas.openxmlformats.org/officeDocument/2006/relationships/image" Target="../media/image60.png"/><Relationship Id="rId2" Type="http://schemas.openxmlformats.org/officeDocument/2006/relationships/image" Target="../media/image9.jpg"/><Relationship Id="rId1" Type="http://schemas.openxmlformats.org/officeDocument/2006/relationships/slideLayout" Target="../slideLayouts/slideLayout2.xml"/><Relationship Id="rId11" Type="http://schemas.openxmlformats.org/officeDocument/2006/relationships/image" Target="../media/image59.png"/><Relationship Id="rId10" Type="http://schemas.openxmlformats.org/officeDocument/2006/relationships/image" Target="../media/image58.png"/><Relationship Id="rId4" Type="http://schemas.openxmlformats.org/officeDocument/2006/relationships/image" Target="../media/image280.png"/><Relationship Id="rId9" Type="http://schemas.openxmlformats.org/officeDocument/2006/relationships/image" Target="../media/image540.png"/></Relationships>
</file>

<file path=ppt/slides/_rels/slide8.xml.rels><?xml version="1.0" encoding="UTF-8" standalone="yes"?>
<Relationships xmlns="http://schemas.openxmlformats.org/package/2006/relationships"><Relationship Id="rId8" Type="http://schemas.openxmlformats.org/officeDocument/2006/relationships/image" Target="../media/image17.png"/><Relationship Id="rId18" Type="http://schemas.openxmlformats.org/officeDocument/2006/relationships/image" Target="../media/image76.png"/><Relationship Id="rId3" Type="http://schemas.openxmlformats.org/officeDocument/2006/relationships/image" Target="../media/image11.png"/><Relationship Id="rId21" Type="http://schemas.openxmlformats.org/officeDocument/2006/relationships/image" Target="../media/image79.png"/><Relationship Id="rId7" Type="http://schemas.openxmlformats.org/officeDocument/2006/relationships/image" Target="../media/image16.png"/><Relationship Id="rId12" Type="http://schemas.openxmlformats.org/officeDocument/2006/relationships/image" Target="../media/image69.png"/><Relationship Id="rId17" Type="http://schemas.openxmlformats.org/officeDocument/2006/relationships/image" Target="../media/image75.png"/><Relationship Id="rId2" Type="http://schemas.openxmlformats.org/officeDocument/2006/relationships/slideLayout" Target="../slideLayouts/slideLayout2.xml"/><Relationship Id="rId16" Type="http://schemas.openxmlformats.org/officeDocument/2006/relationships/image" Target="../media/image74.png"/><Relationship Id="rId20" Type="http://schemas.openxmlformats.org/officeDocument/2006/relationships/image" Target="../media/image78.png"/><Relationship Id="rId1" Type="http://schemas.openxmlformats.org/officeDocument/2006/relationships/vmlDrawing" Target="../drawings/vmlDrawing1.vml"/><Relationship Id="rId6" Type="http://schemas.openxmlformats.org/officeDocument/2006/relationships/image" Target="../media/image15.png"/><Relationship Id="rId11" Type="http://schemas.openxmlformats.org/officeDocument/2006/relationships/image" Target="../media/image6.png"/><Relationship Id="rId24" Type="http://schemas.openxmlformats.org/officeDocument/2006/relationships/image" Target="../media/image82.png"/><Relationship Id="rId5" Type="http://schemas.openxmlformats.org/officeDocument/2006/relationships/image" Target="../media/image14.png"/><Relationship Id="rId23" Type="http://schemas.openxmlformats.org/officeDocument/2006/relationships/image" Target="../media/image81.png"/><Relationship Id="rId10" Type="http://schemas.openxmlformats.org/officeDocument/2006/relationships/image" Target="../media/image10.wmf"/><Relationship Id="rId19" Type="http://schemas.openxmlformats.org/officeDocument/2006/relationships/image" Target="../media/image77.png"/><Relationship Id="rId4" Type="http://schemas.openxmlformats.org/officeDocument/2006/relationships/image" Target="../media/image13.png"/><Relationship Id="rId9" Type="http://schemas.openxmlformats.org/officeDocument/2006/relationships/oleObject" Target="../embeddings/oleObject1.bin"/><Relationship Id="rId22" Type="http://schemas.openxmlformats.org/officeDocument/2006/relationships/image" Target="../media/image80.png"/></Relationships>
</file>

<file path=ppt/slides/_rels/slide9.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8.png"/><Relationship Id="rId7"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p:cNvGrpSpPr/>
          <p:nvPr/>
        </p:nvGrpSpPr>
        <p:grpSpPr>
          <a:xfrm>
            <a:off x="-285750" y="-476250"/>
            <a:ext cx="13087350" cy="7715250"/>
            <a:chOff x="-285750" y="-476250"/>
            <a:chExt cx="13087350" cy="7715250"/>
          </a:xfrm>
        </p:grpSpPr>
        <p:sp>
          <p:nvSpPr>
            <p:cNvPr id="3" name="Rectangle 2"/>
            <p:cNvSpPr/>
            <p:nvPr/>
          </p:nvSpPr>
          <p:spPr>
            <a:xfrm>
              <a:off x="-285750" y="-476250"/>
              <a:ext cx="13087350" cy="77152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Rectangle 30"/>
            <p:cNvSpPr/>
            <p:nvPr/>
          </p:nvSpPr>
          <p:spPr>
            <a:xfrm>
              <a:off x="-174171" y="829737"/>
              <a:ext cx="12758057" cy="461665"/>
            </a:xfrm>
            <a:prstGeom prst="rect">
              <a:avLst/>
            </a:prstGeom>
            <a:solidFill>
              <a:schemeClr val="bg1">
                <a:lumMod val="95000"/>
              </a:schemeClr>
            </a:solidFill>
            <a:ln w="3175">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Forme libre 17"/>
            <p:cNvSpPr/>
            <p:nvPr/>
          </p:nvSpPr>
          <p:spPr>
            <a:xfrm>
              <a:off x="11928746" y="6599011"/>
              <a:ext cx="327910" cy="285750"/>
            </a:xfrm>
            <a:custGeom>
              <a:avLst/>
              <a:gdLst>
                <a:gd name="connsiteX0" fmla="*/ 885372 w 1016000"/>
                <a:gd name="connsiteY0" fmla="*/ 0 h 885372"/>
                <a:gd name="connsiteX1" fmla="*/ 0 w 1016000"/>
                <a:gd name="connsiteY1" fmla="*/ 885372 h 885372"/>
                <a:gd name="connsiteX2" fmla="*/ 1016000 w 1016000"/>
                <a:gd name="connsiteY2" fmla="*/ 885372 h 885372"/>
                <a:gd name="connsiteX3" fmla="*/ 885372 w 1016000"/>
                <a:gd name="connsiteY3" fmla="*/ 0 h 885372"/>
              </a:gdLst>
              <a:ahLst/>
              <a:cxnLst>
                <a:cxn ang="0">
                  <a:pos x="connsiteX0" y="connsiteY0"/>
                </a:cxn>
                <a:cxn ang="0">
                  <a:pos x="connsiteX1" y="connsiteY1"/>
                </a:cxn>
                <a:cxn ang="0">
                  <a:pos x="connsiteX2" y="connsiteY2"/>
                </a:cxn>
                <a:cxn ang="0">
                  <a:pos x="connsiteX3" y="connsiteY3"/>
                </a:cxn>
              </a:cxnLst>
              <a:rect l="l" t="t" r="r" b="b"/>
              <a:pathLst>
                <a:path w="1016000" h="885372">
                  <a:moveTo>
                    <a:pt x="885372" y="0"/>
                  </a:moveTo>
                  <a:lnTo>
                    <a:pt x="0" y="885372"/>
                  </a:lnTo>
                  <a:lnTo>
                    <a:pt x="1016000" y="885372"/>
                  </a:lnTo>
                  <a:lnTo>
                    <a:pt x="885372" y="0"/>
                  </a:lnTo>
                  <a:close/>
                </a:path>
              </a:pathLst>
            </a:custGeom>
            <a:gradFill flip="none" rotWithShape="1">
              <a:gsLst>
                <a:gs pos="40000">
                  <a:srgbClr val="00B0F0"/>
                </a:gs>
                <a:gs pos="10000">
                  <a:srgbClr val="003E54"/>
                </a:gs>
                <a:gs pos="100000">
                  <a:schemeClr val="bg1"/>
                </a:gs>
                <a:gs pos="69000">
                  <a:srgbClr val="00B0F0"/>
                </a:gs>
              </a:gsLst>
              <a:lin ang="81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ZoneTexte 36"/>
            <p:cNvSpPr txBox="1"/>
            <p:nvPr/>
          </p:nvSpPr>
          <p:spPr>
            <a:xfrm>
              <a:off x="369335" y="6507371"/>
              <a:ext cx="11822665" cy="369332"/>
            </a:xfrm>
            <a:prstGeom prst="rect">
              <a:avLst/>
            </a:prstGeom>
            <a:noFill/>
          </p:spPr>
          <p:txBody>
            <a:bodyPr wrap="square" rtlCol="0">
              <a:spAutoFit/>
            </a:bodyPr>
            <a:lstStyle/>
            <a:p>
              <a:pPr algn="ctr"/>
              <a:r>
                <a:rPr lang="fr-FR" dirty="0">
                  <a:solidFill>
                    <a:schemeClr val="bg1">
                      <a:lumMod val="65000"/>
                    </a:schemeClr>
                  </a:solidFill>
                </a:rPr>
                <a:t>CPGE – Lycée Fabert – METZ</a:t>
              </a:r>
            </a:p>
          </p:txBody>
        </p:sp>
        <p:sp>
          <p:nvSpPr>
            <p:cNvPr id="22" name="Rectangle 21"/>
            <p:cNvSpPr/>
            <p:nvPr/>
          </p:nvSpPr>
          <p:spPr>
            <a:xfrm>
              <a:off x="1686287" y="138181"/>
              <a:ext cx="9672769" cy="523220"/>
            </a:xfrm>
            <a:prstGeom prst="rect">
              <a:avLst/>
            </a:prstGeom>
          </p:spPr>
          <p:txBody>
            <a:bodyPr wrap="square">
              <a:spAutoFit/>
            </a:bodyPr>
            <a:lstStyle/>
            <a:p>
              <a:pPr algn="ctr"/>
              <a:r>
                <a:rPr lang="fr-FR" sz="2700" b="1" dirty="0">
                  <a:solidFill>
                    <a:srgbClr val="003296"/>
                  </a:solidFill>
                  <a:latin typeface="Arial" panose="020B0604020202020204" pitchFamily="34" charset="0"/>
                  <a:ea typeface="Calibri" panose="020F0502020204030204" pitchFamily="34" charset="0"/>
                </a:rPr>
                <a:t>S</a:t>
              </a:r>
              <a:r>
                <a:rPr lang="fr-FR" sz="2700" b="1" dirty="0">
                  <a:solidFill>
                    <a:srgbClr val="5BC0F3"/>
                  </a:solidFill>
                  <a:latin typeface="Arial" panose="020B0604020202020204" pitchFamily="34" charset="0"/>
                  <a:ea typeface="Calibri" panose="020F0502020204030204" pitchFamily="34" charset="0"/>
                </a:rPr>
                <a:t>ciences</a:t>
              </a:r>
              <a:r>
                <a:rPr lang="fr-FR" sz="2700" b="1" dirty="0">
                  <a:solidFill>
                    <a:srgbClr val="9CC2E5"/>
                  </a:solidFill>
                  <a:latin typeface="Arial" panose="020B0604020202020204" pitchFamily="34" charset="0"/>
                  <a:ea typeface="Calibri" panose="020F0502020204030204" pitchFamily="34" charset="0"/>
                </a:rPr>
                <a:t> </a:t>
              </a:r>
              <a:r>
                <a:rPr lang="fr-FR" sz="2700" b="1" dirty="0">
                  <a:solidFill>
                    <a:srgbClr val="003296"/>
                  </a:solidFill>
                  <a:latin typeface="Arial" panose="020B0604020202020204" pitchFamily="34" charset="0"/>
                  <a:ea typeface="Calibri" panose="020F0502020204030204" pitchFamily="34" charset="0"/>
                </a:rPr>
                <a:t>I</a:t>
              </a:r>
              <a:r>
                <a:rPr lang="fr-FR" sz="2700" b="1" dirty="0">
                  <a:solidFill>
                    <a:srgbClr val="5BC0F3"/>
                  </a:solidFill>
                  <a:latin typeface="Arial" panose="020B0604020202020204" pitchFamily="34" charset="0"/>
                  <a:ea typeface="Calibri" panose="020F0502020204030204" pitchFamily="34" charset="0"/>
                </a:rPr>
                <a:t>ndustrielles pour l’</a:t>
              </a:r>
              <a:r>
                <a:rPr lang="fr-FR" sz="2700" b="1" dirty="0">
                  <a:solidFill>
                    <a:srgbClr val="003296"/>
                  </a:solidFill>
                  <a:latin typeface="Arial" panose="020B0604020202020204" pitchFamily="34" charset="0"/>
                  <a:ea typeface="Calibri" panose="020F0502020204030204" pitchFamily="34" charset="0"/>
                </a:rPr>
                <a:t>I</a:t>
              </a:r>
              <a:r>
                <a:rPr lang="fr-FR" sz="2700" b="1" dirty="0">
                  <a:solidFill>
                    <a:srgbClr val="5BC0F3"/>
                  </a:solidFill>
                  <a:latin typeface="Arial" panose="020B0604020202020204" pitchFamily="34" charset="0"/>
                  <a:ea typeface="Calibri" panose="020F0502020204030204" pitchFamily="34" charset="0"/>
                </a:rPr>
                <a:t>ngénieur</a:t>
              </a:r>
              <a:r>
                <a:rPr lang="fr-FR" sz="2700" b="1" dirty="0">
                  <a:solidFill>
                    <a:srgbClr val="505A78"/>
                  </a:solidFill>
                  <a:latin typeface="Arial" panose="020B0604020202020204" pitchFamily="34" charset="0"/>
                  <a:ea typeface="Calibri" panose="020F0502020204030204" pitchFamily="34" charset="0"/>
                </a:rPr>
                <a:t> </a:t>
              </a:r>
              <a:endParaRPr lang="fr-FR" sz="2700" b="1" dirty="0"/>
            </a:p>
          </p:txBody>
        </p:sp>
        <p:sp>
          <p:nvSpPr>
            <p:cNvPr id="23" name="Rectangle 22"/>
            <p:cNvSpPr/>
            <p:nvPr/>
          </p:nvSpPr>
          <p:spPr>
            <a:xfrm>
              <a:off x="1" y="-377371"/>
              <a:ext cx="344966" cy="7235371"/>
            </a:xfrm>
            <a:prstGeom prst="rect">
              <a:avLst/>
            </a:prstGeom>
            <a:gradFill flip="none" rotWithShape="1">
              <a:gsLst>
                <a:gs pos="0">
                  <a:srgbClr val="33F3FF"/>
                </a:gs>
                <a:gs pos="20000">
                  <a:srgbClr val="050046"/>
                </a:gs>
              </a:gsLst>
              <a:lin ang="13500000" scaled="1"/>
              <a:tileRect/>
            </a:gradFill>
            <a:ln>
              <a:noFill/>
            </a:ln>
            <a:effectLst>
              <a:outerShdw blurRad="50800" dist="12700" algn="l" rotWithShape="0">
                <a:prstClr val="black">
                  <a:alpha val="40000"/>
                </a:prstClr>
              </a:outerShdw>
            </a:effectLst>
            <a:scene3d>
              <a:camera prst="orthographicFront">
                <a:rot lat="0" lon="0" rev="0"/>
              </a:camera>
              <a:lightRig rig="balanced" dir="t">
                <a:rot lat="0" lon="0" rev="8700000"/>
              </a:lightRig>
            </a:scene3d>
            <a:sp3d>
              <a:bevelT w="1841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ZoneTexte 23"/>
            <p:cNvSpPr txBox="1">
              <a:spLocks noChangeArrowheads="1"/>
            </p:cNvSpPr>
            <p:nvPr/>
          </p:nvSpPr>
          <p:spPr bwMode="auto">
            <a:xfrm rot="16200000">
              <a:off x="-3256001" y="3244335"/>
              <a:ext cx="6858002" cy="369332"/>
            </a:xfrm>
            <a:prstGeom prst="rect">
              <a:avLst/>
            </a:prstGeom>
            <a:noFill/>
            <a:ln>
              <a:noFill/>
            </a:ln>
            <a:effectLst/>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fr-FR" altLang="fr-FR" sz="1800" b="1" i="0" spc="600" dirty="0">
                  <a:solidFill>
                    <a:schemeClr val="bg1"/>
                  </a:solidFill>
                  <a:effectLst/>
                  <a:latin typeface="+mn-lt"/>
                </a:rPr>
                <a:t>S</a:t>
              </a:r>
              <a:r>
                <a:rPr lang="fr-FR" altLang="fr-FR" sz="1600" b="0" i="0" spc="600" dirty="0">
                  <a:solidFill>
                    <a:srgbClr val="9CC2E5"/>
                  </a:solidFill>
                  <a:effectLst/>
                  <a:latin typeface="+mn-lt"/>
                </a:rPr>
                <a:t>TATIQUE</a:t>
              </a:r>
              <a:r>
                <a:rPr lang="fr-FR" altLang="fr-FR" sz="1800" b="0" i="0" spc="600" dirty="0">
                  <a:solidFill>
                    <a:srgbClr val="9CC2E5"/>
                  </a:solidFill>
                  <a:effectLst/>
                  <a:latin typeface="+mn-lt"/>
                </a:rPr>
                <a:t> </a:t>
              </a:r>
              <a:r>
                <a:rPr lang="fr-FR" altLang="fr-FR" sz="1600" b="0" i="0" spc="600" dirty="0">
                  <a:solidFill>
                    <a:srgbClr val="9CC2E5"/>
                  </a:solidFill>
                  <a:effectLst/>
                  <a:latin typeface="+mn-lt"/>
                </a:rPr>
                <a:t>DU</a:t>
              </a:r>
              <a:r>
                <a:rPr lang="fr-FR" altLang="fr-FR" sz="1800" b="0" i="0" spc="600" dirty="0">
                  <a:solidFill>
                    <a:schemeClr val="tx1"/>
                  </a:solidFill>
                  <a:effectLst/>
                  <a:latin typeface="+mn-lt"/>
                </a:rPr>
                <a:t> </a:t>
              </a:r>
              <a:r>
                <a:rPr lang="fr-FR" altLang="fr-FR" sz="1800" b="1" i="0" spc="600" dirty="0">
                  <a:solidFill>
                    <a:schemeClr val="bg1"/>
                  </a:solidFill>
                  <a:effectLst/>
                  <a:latin typeface="+mn-lt"/>
                </a:rPr>
                <a:t>S</a:t>
              </a:r>
              <a:r>
                <a:rPr lang="fr-FR" altLang="fr-FR" sz="1600" b="0" i="0" spc="600" dirty="0">
                  <a:solidFill>
                    <a:srgbClr val="9CC2E5"/>
                  </a:solidFill>
                  <a:effectLst/>
                  <a:latin typeface="+mn-lt"/>
                </a:rPr>
                <a:t>OLIDE</a:t>
              </a:r>
              <a:endParaRPr lang="fr-FR" altLang="fr-FR" sz="1100" b="0" i="0" spc="600" dirty="0">
                <a:solidFill>
                  <a:srgbClr val="9CC2E5"/>
                </a:solidFill>
                <a:effectLst/>
                <a:latin typeface="+mn-lt"/>
              </a:endParaRPr>
            </a:p>
          </p:txBody>
        </p:sp>
      </p:grpSp>
      <p:sp>
        <p:nvSpPr>
          <p:cNvPr id="30" name="Rectangle 29"/>
          <p:cNvSpPr/>
          <p:nvPr/>
        </p:nvSpPr>
        <p:spPr>
          <a:xfrm>
            <a:off x="357667" y="859233"/>
            <a:ext cx="11834333" cy="430887"/>
          </a:xfrm>
          <a:prstGeom prst="rect">
            <a:avLst/>
          </a:prstGeom>
          <a:ln w="3175">
            <a:noFill/>
          </a:ln>
        </p:spPr>
        <p:txBody>
          <a:bodyPr wrap="square">
            <a:spAutoFit/>
          </a:bodyPr>
          <a:lstStyle/>
          <a:p>
            <a:pPr algn="ctr"/>
            <a:r>
              <a:rPr lang="fr-FR" sz="2200" spc="300" dirty="0">
                <a:solidFill>
                  <a:schemeClr val="tx1">
                    <a:lumMod val="75000"/>
                    <a:lumOff val="25000"/>
                  </a:schemeClr>
                </a:solidFill>
                <a:latin typeface="Segoe UI" panose="020B0502040204020203" pitchFamily="34" charset="0"/>
                <a:ea typeface="Calibri" panose="020F0502020204030204" pitchFamily="34" charset="0"/>
                <a:cs typeface="Segoe UI" panose="020B0502040204020203" pitchFamily="34" charset="0"/>
              </a:rPr>
              <a:t>S</a:t>
            </a:r>
            <a:r>
              <a:rPr lang="fr-FR" spc="300" dirty="0">
                <a:solidFill>
                  <a:srgbClr val="7F7F7F"/>
                </a:solidFill>
                <a:latin typeface="Segoe UI" panose="020B0502040204020203" pitchFamily="34" charset="0"/>
                <a:ea typeface="Calibri" panose="020F0502020204030204" pitchFamily="34" charset="0"/>
                <a:cs typeface="Segoe UI" panose="020B0502040204020203" pitchFamily="34" charset="0"/>
              </a:rPr>
              <a:t>TRUCTURATION</a:t>
            </a:r>
            <a:r>
              <a:rPr lang="fr-FR" sz="2200" spc="300" dirty="0">
                <a:solidFill>
                  <a:srgbClr val="7F7F7F"/>
                </a:solidFill>
                <a:latin typeface="Segoe UI" panose="020B0502040204020203" pitchFamily="34" charset="0"/>
                <a:ea typeface="Calibri" panose="020F0502020204030204" pitchFamily="34" charset="0"/>
                <a:cs typeface="Segoe UI" panose="020B0502040204020203" pitchFamily="34" charset="0"/>
              </a:rPr>
              <a:t> : </a:t>
            </a:r>
            <a:r>
              <a:rPr lang="fr-FR" sz="2200" spc="300" dirty="0">
                <a:solidFill>
                  <a:schemeClr val="tx1">
                    <a:lumMod val="75000"/>
                    <a:lumOff val="25000"/>
                  </a:schemeClr>
                </a:solidFill>
                <a:latin typeface="Segoe UI" panose="020B0502040204020203" pitchFamily="34" charset="0"/>
                <a:ea typeface="Calibri" panose="020F0502020204030204" pitchFamily="34" charset="0"/>
                <a:cs typeface="Segoe UI" panose="020B0502040204020203" pitchFamily="34" charset="0"/>
              </a:rPr>
              <a:t>M</a:t>
            </a:r>
            <a:r>
              <a:rPr lang="fr-FR" sz="2200" spc="300" dirty="0">
                <a:solidFill>
                  <a:schemeClr val="bg1">
                    <a:lumMod val="50000"/>
                  </a:schemeClr>
                </a:solidFill>
                <a:latin typeface="Segoe UI" panose="020B0502040204020203" pitchFamily="34" charset="0"/>
                <a:ea typeface="Calibri" panose="020F0502020204030204" pitchFamily="34" charset="0"/>
                <a:cs typeface="Segoe UI" panose="020B0502040204020203" pitchFamily="34" charset="0"/>
              </a:rPr>
              <a:t>odélisation des </a:t>
            </a:r>
            <a:r>
              <a:rPr lang="fr-FR" sz="2200" spc="300" dirty="0">
                <a:solidFill>
                  <a:schemeClr val="tx1">
                    <a:lumMod val="75000"/>
                    <a:lumOff val="25000"/>
                  </a:schemeClr>
                </a:solidFill>
                <a:latin typeface="Segoe UI" panose="020B0502040204020203" pitchFamily="34" charset="0"/>
                <a:ea typeface="Calibri" panose="020F0502020204030204" pitchFamily="34" charset="0"/>
                <a:cs typeface="Segoe UI" panose="020B0502040204020203" pitchFamily="34" charset="0"/>
              </a:rPr>
              <a:t>A</a:t>
            </a:r>
            <a:r>
              <a:rPr lang="fr-FR" sz="2200" spc="300" dirty="0">
                <a:solidFill>
                  <a:schemeClr val="bg1">
                    <a:lumMod val="50000"/>
                  </a:schemeClr>
                </a:solidFill>
                <a:latin typeface="Segoe UI" panose="020B0502040204020203" pitchFamily="34" charset="0"/>
                <a:ea typeface="Calibri" panose="020F0502020204030204" pitchFamily="34" charset="0"/>
                <a:cs typeface="Segoe UI" panose="020B0502040204020203" pitchFamily="34" charset="0"/>
              </a:rPr>
              <a:t>ctions </a:t>
            </a:r>
            <a:r>
              <a:rPr lang="fr-FR" sz="2200" spc="300" dirty="0">
                <a:solidFill>
                  <a:schemeClr val="tx1">
                    <a:lumMod val="75000"/>
                    <a:lumOff val="25000"/>
                  </a:schemeClr>
                </a:solidFill>
                <a:latin typeface="Segoe UI" panose="020B0502040204020203" pitchFamily="34" charset="0"/>
                <a:ea typeface="Calibri" panose="020F0502020204030204" pitchFamily="34" charset="0"/>
                <a:cs typeface="Segoe UI" panose="020B0502040204020203" pitchFamily="34" charset="0"/>
              </a:rPr>
              <a:t>M</a:t>
            </a:r>
            <a:r>
              <a:rPr lang="fr-FR" sz="2200" spc="300" dirty="0">
                <a:solidFill>
                  <a:schemeClr val="bg1">
                    <a:lumMod val="50000"/>
                  </a:schemeClr>
                </a:solidFill>
                <a:latin typeface="Segoe UI" panose="020B0502040204020203" pitchFamily="34" charset="0"/>
                <a:ea typeface="Calibri" panose="020F0502020204030204" pitchFamily="34" charset="0"/>
                <a:cs typeface="Segoe UI" panose="020B0502040204020203" pitchFamily="34" charset="0"/>
              </a:rPr>
              <a:t>écaniques (</a:t>
            </a:r>
            <a:r>
              <a:rPr lang="fr-FR" sz="2200" spc="300" dirty="0" err="1">
                <a:solidFill>
                  <a:schemeClr val="bg1">
                    <a:lumMod val="50000"/>
                  </a:schemeClr>
                </a:solidFill>
                <a:latin typeface="Segoe UI" panose="020B0502040204020203" pitchFamily="34" charset="0"/>
                <a:ea typeface="Calibri" panose="020F0502020204030204" pitchFamily="34" charset="0"/>
                <a:cs typeface="Segoe UI" panose="020B0502040204020203" pitchFamily="34" charset="0"/>
              </a:rPr>
              <a:t>niv</a:t>
            </a:r>
            <a:r>
              <a:rPr lang="fr-FR" sz="2200" spc="300" dirty="0">
                <a:solidFill>
                  <a:schemeClr val="bg1">
                    <a:lumMod val="50000"/>
                  </a:schemeClr>
                </a:solidFill>
                <a:latin typeface="Segoe UI" panose="020B0502040204020203" pitchFamily="34" charset="0"/>
                <a:ea typeface="Calibri" panose="020F0502020204030204" pitchFamily="34" charset="0"/>
                <a:cs typeface="Segoe UI" panose="020B0502040204020203" pitchFamily="34" charset="0"/>
              </a:rPr>
              <a:t>. 1)</a:t>
            </a:r>
            <a:endParaRPr lang="fr-FR" sz="2200" spc="300" dirty="0">
              <a:solidFill>
                <a:srgbClr val="7F7F7F"/>
              </a:solidFill>
              <a:latin typeface="Segoe UI" panose="020B0502040204020203" pitchFamily="34" charset="0"/>
              <a:cs typeface="Segoe UI" panose="020B0502040204020203" pitchFamily="34" charset="0"/>
            </a:endParaRPr>
          </a:p>
        </p:txBody>
      </p:sp>
      <p:sp>
        <p:nvSpPr>
          <p:cNvPr id="19" name="Rectangle 18"/>
          <p:cNvSpPr/>
          <p:nvPr/>
        </p:nvSpPr>
        <p:spPr>
          <a:xfrm>
            <a:off x="-11667" y="0"/>
            <a:ext cx="12203667" cy="688476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ZoneTexte 34"/>
          <p:cNvSpPr txBox="1"/>
          <p:nvPr/>
        </p:nvSpPr>
        <p:spPr>
          <a:xfrm>
            <a:off x="663677" y="1531151"/>
            <a:ext cx="11265069" cy="3785652"/>
          </a:xfrm>
          <a:prstGeom prst="rect">
            <a:avLst/>
          </a:prstGeom>
          <a:noFill/>
          <a:ln>
            <a:noFill/>
          </a:ln>
        </p:spPr>
        <p:txBody>
          <a:bodyPr wrap="square" rtlCol="0">
            <a:spAutoFit/>
          </a:bodyPr>
          <a:lstStyle/>
          <a:p>
            <a:pPr marL="285750" indent="-285750">
              <a:buFont typeface="Wingdings" panose="05000000000000000000" pitchFamily="2" charset="2"/>
              <a:buChar char="Ø"/>
            </a:pPr>
            <a:r>
              <a:rPr lang="fr-FR" sz="2000" dirty="0">
                <a:solidFill>
                  <a:srgbClr val="002060"/>
                </a:solidFill>
              </a:rPr>
              <a:t>Thème et compétences abordées</a:t>
            </a:r>
          </a:p>
          <a:p>
            <a:pPr marL="285750" indent="-285750">
              <a:buFont typeface="Wingdings" panose="05000000000000000000" pitchFamily="2" charset="2"/>
              <a:buChar char="Ø"/>
            </a:pPr>
            <a:endParaRPr lang="fr-FR" sz="2000" dirty="0">
              <a:solidFill>
                <a:srgbClr val="002060"/>
              </a:solidFill>
            </a:endParaRPr>
          </a:p>
          <a:p>
            <a:pPr marL="285750" indent="-285750">
              <a:buFont typeface="Wingdings" panose="05000000000000000000" pitchFamily="2" charset="2"/>
              <a:buChar char="Ø"/>
            </a:pPr>
            <a:endParaRPr lang="fr-FR" sz="2000" dirty="0">
              <a:solidFill>
                <a:srgbClr val="002060"/>
              </a:solidFill>
            </a:endParaRPr>
          </a:p>
          <a:p>
            <a:pPr marL="285750" indent="-285750">
              <a:buFont typeface="Wingdings" panose="05000000000000000000" pitchFamily="2" charset="2"/>
              <a:buChar char="Ø"/>
            </a:pPr>
            <a:endParaRPr lang="fr-FR" sz="2000" dirty="0">
              <a:solidFill>
                <a:srgbClr val="002060"/>
              </a:solidFill>
            </a:endParaRPr>
          </a:p>
          <a:p>
            <a:pPr marL="285750" indent="-285750">
              <a:buFont typeface="Wingdings" panose="05000000000000000000" pitchFamily="2" charset="2"/>
              <a:buChar char="Ø"/>
            </a:pPr>
            <a:endParaRPr lang="fr-FR" sz="2000" dirty="0">
              <a:solidFill>
                <a:srgbClr val="002060"/>
              </a:solidFill>
            </a:endParaRPr>
          </a:p>
          <a:p>
            <a:endParaRPr lang="fr-FR" sz="2000" dirty="0">
              <a:solidFill>
                <a:srgbClr val="002060"/>
              </a:solidFill>
            </a:endParaRPr>
          </a:p>
          <a:p>
            <a:pPr marL="285750" indent="-285750">
              <a:buFont typeface="Wingdings" panose="05000000000000000000" pitchFamily="2" charset="2"/>
              <a:buChar char="Ø"/>
            </a:pPr>
            <a:endParaRPr lang="fr-FR" sz="2000" dirty="0">
              <a:solidFill>
                <a:srgbClr val="002060"/>
              </a:solidFill>
            </a:endParaRPr>
          </a:p>
          <a:p>
            <a:pPr marL="285750" indent="-285750">
              <a:buFont typeface="Wingdings" panose="05000000000000000000" pitchFamily="2" charset="2"/>
              <a:buChar char="Ø"/>
            </a:pPr>
            <a:endParaRPr lang="fr-FR" sz="2000" dirty="0">
              <a:solidFill>
                <a:srgbClr val="002060"/>
              </a:solidFill>
            </a:endParaRPr>
          </a:p>
          <a:p>
            <a:pPr marL="285750" indent="-285750">
              <a:buFont typeface="Wingdings" panose="05000000000000000000" pitchFamily="2" charset="2"/>
              <a:buChar char="Ø"/>
            </a:pPr>
            <a:endParaRPr lang="fr-FR" sz="2000" dirty="0">
              <a:solidFill>
                <a:srgbClr val="002060"/>
              </a:solidFill>
            </a:endParaRPr>
          </a:p>
          <a:p>
            <a:pPr marL="285750" indent="-285750">
              <a:buFont typeface="Wingdings" panose="05000000000000000000" pitchFamily="2" charset="2"/>
              <a:buChar char="Ø"/>
            </a:pPr>
            <a:r>
              <a:rPr lang="fr-FR" sz="2000" dirty="0">
                <a:solidFill>
                  <a:srgbClr val="002060"/>
                </a:solidFill>
              </a:rPr>
              <a:t>Objectif(s) : </a:t>
            </a:r>
          </a:p>
          <a:p>
            <a:pPr marL="285750" indent="-285750">
              <a:buFont typeface="Wingdings" panose="05000000000000000000" pitchFamily="2" charset="2"/>
              <a:buChar char="Ø"/>
            </a:pPr>
            <a:endParaRPr lang="fr-FR" sz="2000" dirty="0">
              <a:solidFill>
                <a:srgbClr val="002060"/>
              </a:solidFill>
            </a:endParaRPr>
          </a:p>
          <a:p>
            <a:pPr marL="1200150" lvl="2" indent="-285750">
              <a:buFont typeface="Wingdings" panose="05000000000000000000" pitchFamily="2" charset="2"/>
              <a:buChar char="Ø"/>
            </a:pPr>
            <a:r>
              <a:rPr lang="fr-FR" sz="2000" dirty="0">
                <a:solidFill>
                  <a:srgbClr val="002060"/>
                </a:solidFill>
              </a:rPr>
              <a:t>Modélisations des actions mécaniques sous forme de torseur </a:t>
            </a:r>
          </a:p>
        </p:txBody>
      </p:sp>
      <p:pic>
        <p:nvPicPr>
          <p:cNvPr id="25" name="Picture 2" descr="Afficher l'image d'origine">
            <a:extLst>
              <a:ext uri="{FF2B5EF4-FFF2-40B4-BE49-F238E27FC236}">
                <a16:creationId xmlns:a16="http://schemas.microsoft.com/office/drawing/2014/main" id="{AE96729C-31E6-4587-90CB-D69E4C2ACFA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5986" y="176344"/>
            <a:ext cx="1080000" cy="375653"/>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aphicFrame>
        <p:nvGraphicFramePr>
          <p:cNvPr id="6" name="Tableau 5">
            <a:extLst>
              <a:ext uri="{FF2B5EF4-FFF2-40B4-BE49-F238E27FC236}">
                <a16:creationId xmlns:a16="http://schemas.microsoft.com/office/drawing/2014/main" id="{B994CA37-D18D-4021-B403-F1AAB81FEDE5}"/>
              </a:ext>
            </a:extLst>
          </p:cNvPr>
          <p:cNvGraphicFramePr>
            <a:graphicFrameLocks noGrp="1"/>
          </p:cNvGraphicFramePr>
          <p:nvPr>
            <p:extLst>
              <p:ext uri="{D42A27DB-BD31-4B8C-83A1-F6EECF244321}">
                <p14:modId xmlns:p14="http://schemas.microsoft.com/office/powerpoint/2010/main" val="4170868096"/>
              </p:ext>
            </p:extLst>
          </p:nvPr>
        </p:nvGraphicFramePr>
        <p:xfrm>
          <a:off x="1918216" y="2343655"/>
          <a:ext cx="9014110" cy="1335156"/>
        </p:xfrm>
        <a:graphic>
          <a:graphicData uri="http://schemas.openxmlformats.org/drawingml/2006/table">
            <a:tbl>
              <a:tblPr/>
              <a:tblGrid>
                <a:gridCol w="1476148">
                  <a:extLst>
                    <a:ext uri="{9D8B030D-6E8A-4147-A177-3AD203B41FA5}">
                      <a16:colId xmlns:a16="http://schemas.microsoft.com/office/drawing/2014/main" val="2076885984"/>
                    </a:ext>
                  </a:extLst>
                </a:gridCol>
                <a:gridCol w="7537962">
                  <a:extLst>
                    <a:ext uri="{9D8B030D-6E8A-4147-A177-3AD203B41FA5}">
                      <a16:colId xmlns:a16="http://schemas.microsoft.com/office/drawing/2014/main" val="2305555916"/>
                    </a:ext>
                  </a:extLst>
                </a:gridCol>
              </a:tblGrid>
              <a:tr h="387325">
                <a:tc>
                  <a:txBody>
                    <a:bodyPr/>
                    <a:lstStyle/>
                    <a:p>
                      <a:pPr algn="ctr" fontAlgn="b"/>
                      <a:r>
                        <a:rPr lang="fr-FR" sz="1800" b="1" i="0" u="none" strike="noStrike" dirty="0">
                          <a:solidFill>
                            <a:srgbClr val="000000"/>
                          </a:solidFill>
                          <a:effectLst/>
                          <a:latin typeface="Calibri" panose="020F0502020204030204" pitchFamily="34" charset="0"/>
                        </a:rPr>
                        <a:t>Thème(s)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D9FF"/>
                    </a:solidFill>
                  </a:tcPr>
                </a:tc>
                <a:tc>
                  <a:txBody>
                    <a:bodyPr/>
                    <a:lstStyle/>
                    <a:p>
                      <a:pPr algn="ctr" fontAlgn="ctr"/>
                      <a:r>
                        <a:rPr lang="fr-FR" sz="1800" b="0" i="0" u="none" strike="noStrike" dirty="0">
                          <a:solidFill>
                            <a:srgbClr val="000000"/>
                          </a:solidFill>
                          <a:effectLst/>
                          <a:latin typeface="Calibri" panose="020F0502020204030204" pitchFamily="34" charset="0"/>
                        </a:rPr>
                        <a:t>Statique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AF2FE"/>
                    </a:solidFill>
                  </a:tcPr>
                </a:tc>
                <a:extLst>
                  <a:ext uri="{0D108BD9-81ED-4DB2-BD59-A6C34878D82A}">
                    <a16:rowId xmlns:a16="http://schemas.microsoft.com/office/drawing/2014/main" val="3403793833"/>
                  </a:ext>
                </a:extLst>
              </a:tr>
              <a:tr h="43581">
                <a:tc>
                  <a:txBody>
                    <a:bodyPr/>
                    <a:lstStyle/>
                    <a:p>
                      <a:pPr algn="ctr" fontAlgn="b"/>
                      <a:r>
                        <a:rPr lang="fr-FR" sz="1800" b="1" i="0" u="none" strike="noStrike" dirty="0">
                          <a:solidFill>
                            <a:srgbClr val="000000"/>
                          </a:solidFill>
                          <a:effectLst/>
                          <a:latin typeface="Calibri" panose="020F0502020204030204" pitchFamily="34" charset="0"/>
                        </a:rPr>
                        <a:t>Compétences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D9FF"/>
                    </a:solidFill>
                  </a:tcPr>
                </a:tc>
                <a:tc>
                  <a:txBody>
                    <a:bodyPr/>
                    <a:lstStyle/>
                    <a:p>
                      <a:pPr algn="ctr" fontAlgn="b"/>
                      <a:r>
                        <a:rPr lang="fr-FR" sz="1800" b="0" i="0" u="none" strike="noStrike" dirty="0">
                          <a:solidFill>
                            <a:srgbClr val="000000"/>
                          </a:solidFill>
                          <a:effectLst/>
                          <a:latin typeface="Calibri" panose="020F0502020204030204" pitchFamily="34" charset="0"/>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6350" cap="flat" cmpd="sng" algn="ctr">
                      <a:noFill/>
                      <a:prstDash val="solid"/>
                      <a:round/>
                      <a:headEnd type="none" w="med" len="med"/>
                      <a:tailEnd type="none" w="med" len="med"/>
                    </a:lnTlToBr>
                    <a:lnBlToTr w="12700" cmpd="sng">
                      <a:noFill/>
                      <a:prstDash val="solid"/>
                    </a:lnBlToTr>
                    <a:solidFill>
                      <a:srgbClr val="FFFFFF"/>
                    </a:solidFill>
                  </a:tcPr>
                </a:tc>
                <a:extLst>
                  <a:ext uri="{0D108BD9-81ED-4DB2-BD59-A6C34878D82A}">
                    <a16:rowId xmlns:a16="http://schemas.microsoft.com/office/drawing/2014/main" val="3398079276"/>
                  </a:ext>
                </a:extLst>
              </a:tr>
              <a:tr h="663986">
                <a:tc>
                  <a:txBody>
                    <a:bodyPr/>
                    <a:lstStyle/>
                    <a:p>
                      <a:pPr algn="ctr" fontAlgn="ctr"/>
                      <a:r>
                        <a:rPr lang="fr-FR" sz="1800" b="0" i="0" u="none" strike="noStrike" dirty="0">
                          <a:solidFill>
                            <a:srgbClr val="000000"/>
                          </a:solidFill>
                          <a:effectLst/>
                          <a:latin typeface="Calibri" panose="020F0502020204030204" pitchFamily="34" charset="0"/>
                        </a:rPr>
                        <a:t>B06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FFFE"/>
                    </a:solidFill>
                  </a:tcPr>
                </a:tc>
                <a:tc>
                  <a:txBody>
                    <a:bodyPr/>
                    <a:lstStyle/>
                    <a:p>
                      <a:pPr marL="82550" indent="0" algn="l" fontAlgn="ctr"/>
                      <a:r>
                        <a:rPr lang="fr-FR" sz="1800" b="0" i="0" u="none" strike="noStrike" dirty="0">
                          <a:solidFill>
                            <a:srgbClr val="000000"/>
                          </a:solidFill>
                          <a:effectLst/>
                          <a:latin typeface="Calibri" panose="020F0502020204030204" pitchFamily="34" charset="0"/>
                        </a:rPr>
                        <a:t>Associer un modèle à une action mécanique et au contact entre deux solides, à l'aide d'un torseur d'action mécanique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DFFFC"/>
                    </a:solidFill>
                  </a:tcPr>
                </a:tc>
                <a:extLst>
                  <a:ext uri="{0D108BD9-81ED-4DB2-BD59-A6C34878D82A}">
                    <a16:rowId xmlns:a16="http://schemas.microsoft.com/office/drawing/2014/main" val="43819820"/>
                  </a:ext>
                </a:extLst>
              </a:tr>
            </a:tbl>
          </a:graphicData>
        </a:graphic>
      </p:graphicFrame>
    </p:spTree>
    <p:extLst>
      <p:ext uri="{BB962C8B-B14F-4D97-AF65-F5344CB8AC3E}">
        <p14:creationId xmlns:p14="http://schemas.microsoft.com/office/powerpoint/2010/main" val="36014904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e 5">
            <a:extLst>
              <a:ext uri="{FF2B5EF4-FFF2-40B4-BE49-F238E27FC236}">
                <a16:creationId xmlns:a16="http://schemas.microsoft.com/office/drawing/2014/main" id="{8495EEFA-D0A8-42DD-B84C-C5CC9E7F4B96}"/>
              </a:ext>
            </a:extLst>
          </p:cNvPr>
          <p:cNvGrpSpPr/>
          <p:nvPr/>
        </p:nvGrpSpPr>
        <p:grpSpPr>
          <a:xfrm>
            <a:off x="596321" y="730834"/>
            <a:ext cx="11326789" cy="5690988"/>
            <a:chOff x="596321" y="730834"/>
            <a:chExt cx="11326789" cy="5690988"/>
          </a:xfrm>
        </p:grpSpPr>
        <p:grpSp>
          <p:nvGrpSpPr>
            <p:cNvPr id="3" name="Groupe 2">
              <a:extLst>
                <a:ext uri="{FF2B5EF4-FFF2-40B4-BE49-F238E27FC236}">
                  <a16:creationId xmlns:a16="http://schemas.microsoft.com/office/drawing/2014/main" id="{EC982FFF-4265-4AD5-8F47-78E7AB825271}"/>
                </a:ext>
              </a:extLst>
            </p:cNvPr>
            <p:cNvGrpSpPr/>
            <p:nvPr/>
          </p:nvGrpSpPr>
          <p:grpSpPr>
            <a:xfrm>
              <a:off x="596321" y="730834"/>
              <a:ext cx="11326789" cy="5690988"/>
              <a:chOff x="589869" y="1211594"/>
              <a:chExt cx="11310763" cy="5298202"/>
            </a:xfrm>
          </p:grpSpPr>
          <p:sp>
            <p:nvSpPr>
              <p:cNvPr id="4" name="Rectangle à coins arrondis 26">
                <a:extLst>
                  <a:ext uri="{FF2B5EF4-FFF2-40B4-BE49-F238E27FC236}">
                    <a16:creationId xmlns:a16="http://schemas.microsoft.com/office/drawing/2014/main" id="{5C18C149-FF4A-4CCB-A7B7-802C4C806109}"/>
                  </a:ext>
                </a:extLst>
              </p:cNvPr>
              <p:cNvSpPr/>
              <p:nvPr/>
            </p:nvSpPr>
            <p:spPr>
              <a:xfrm>
                <a:off x="589869" y="1227314"/>
                <a:ext cx="11310763" cy="5282482"/>
              </a:xfrm>
              <a:prstGeom prst="roundRect">
                <a:avLst>
                  <a:gd name="adj" fmla="val 0"/>
                </a:avLst>
              </a:prstGeom>
              <a:solidFill>
                <a:schemeClr val="bg1"/>
              </a:solidFill>
              <a:ln w="28575">
                <a:solidFill>
                  <a:srgbClr val="CC00CC"/>
                </a:solid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F49D2AC0-0B54-4986-9647-D918DFF0D392}"/>
                  </a:ext>
                </a:extLst>
              </p:cNvPr>
              <p:cNvSpPr/>
              <p:nvPr/>
            </p:nvSpPr>
            <p:spPr>
              <a:xfrm>
                <a:off x="589869" y="1211594"/>
                <a:ext cx="5114879" cy="343841"/>
              </a:xfrm>
              <a:prstGeom prst="rect">
                <a:avLst/>
              </a:prstGeom>
            </p:spPr>
            <p:txBody>
              <a:bodyPr wrap="none">
                <a:spAutoFit/>
              </a:bodyPr>
              <a:lstStyle/>
              <a:p>
                <a:r>
                  <a:rPr lang="fr-FR" dirty="0">
                    <a:solidFill>
                      <a:srgbClr val="CC00CC"/>
                    </a:solidFill>
                  </a:rPr>
                  <a:t>Action mécanique entre deux solides</a:t>
                </a:r>
              </a:p>
            </p:txBody>
          </p:sp>
        </p:grpSp>
        <p:sp>
          <p:nvSpPr>
            <p:cNvPr id="2" name="ZoneTexte 1">
              <a:extLst>
                <a:ext uri="{FF2B5EF4-FFF2-40B4-BE49-F238E27FC236}">
                  <a16:creationId xmlns:a16="http://schemas.microsoft.com/office/drawing/2014/main" id="{BBA21651-70AD-4555-A530-B4C71D10FBCE}"/>
                </a:ext>
              </a:extLst>
            </p:cNvPr>
            <p:cNvSpPr txBox="1"/>
            <p:nvPr/>
          </p:nvSpPr>
          <p:spPr>
            <a:xfrm>
              <a:off x="928213" y="1041653"/>
              <a:ext cx="10864393" cy="2000548"/>
            </a:xfrm>
            <a:prstGeom prst="rect">
              <a:avLst/>
            </a:prstGeom>
            <a:noFill/>
          </p:spPr>
          <p:txBody>
            <a:bodyPr wrap="square" rtlCol="0">
              <a:spAutoFit/>
            </a:bodyPr>
            <a:lstStyle/>
            <a:p>
              <a:pPr>
                <a:tabLst>
                  <a:tab pos="984250" algn="l"/>
                </a:tabLst>
              </a:pPr>
              <a:r>
                <a:rPr lang="fr-FR" sz="1600" dirty="0"/>
                <a:t>La transmission de puissance dans les mécanismes s’effectue par l’intermédiaire de contact entre solides.</a:t>
              </a:r>
            </a:p>
            <a:p>
              <a:pPr>
                <a:tabLst>
                  <a:tab pos="984250" algn="l"/>
                </a:tabLst>
              </a:pPr>
              <a:endParaRPr lang="fr-FR" sz="600" dirty="0"/>
            </a:p>
            <a:p>
              <a:pPr>
                <a:tabLst>
                  <a:tab pos="984250" algn="l"/>
                </a:tabLst>
              </a:pPr>
              <a:r>
                <a:rPr lang="fr-FR" sz="1600" dirty="0"/>
                <a:t>La modélisation des actions mécaniques induites par ces contacts dépend des hypothèses associées à ces contacts.</a:t>
              </a:r>
            </a:p>
            <a:p>
              <a:pPr>
                <a:tabLst>
                  <a:tab pos="984250" algn="l"/>
                </a:tabLst>
              </a:pPr>
              <a:endParaRPr lang="fr-FR" sz="600" dirty="0"/>
            </a:p>
            <a:p>
              <a:pPr algn="just">
                <a:tabLst>
                  <a:tab pos="984250" algn="l"/>
                </a:tabLst>
              </a:pPr>
              <a:r>
                <a:rPr lang="fr-FR" sz="1600" dirty="0"/>
                <a:t>Ainsi, selon l’étude menée et les objectifs visés, différentes hypothèses vont être retenues pour modéliser les actions mécaniques mises en jeu dans un mécanisme, à savoir :</a:t>
              </a:r>
            </a:p>
            <a:p>
              <a:pPr>
                <a:tabLst>
                  <a:tab pos="984250" algn="l"/>
                </a:tabLst>
              </a:pPr>
              <a:r>
                <a:rPr lang="fr-FR" sz="1600" dirty="0"/>
                <a:t>	- </a:t>
              </a:r>
              <a:r>
                <a:rPr lang="fr-FR" sz="1600" b="1" i="1" dirty="0"/>
                <a:t>hypothèse n°1 : </a:t>
              </a:r>
              <a:r>
                <a:rPr lang="fr-FR" sz="1600" dirty="0"/>
                <a:t>solides indéformables ou déformables ; </a:t>
              </a:r>
            </a:p>
            <a:p>
              <a:pPr>
                <a:tabLst>
                  <a:tab pos="984250" algn="l"/>
                </a:tabLst>
              </a:pPr>
              <a:r>
                <a:rPr lang="fr-FR" sz="1600" dirty="0"/>
                <a:t>	- </a:t>
              </a:r>
              <a:r>
                <a:rPr lang="fr-FR" sz="1600" b="1" i="1" dirty="0"/>
                <a:t>hypothèse n°2 : </a:t>
              </a:r>
              <a:r>
                <a:rPr lang="fr-FR" sz="1600" dirty="0"/>
                <a:t>contact avec frottement ou sans frottement ;</a:t>
              </a:r>
            </a:p>
            <a:p>
              <a:pPr>
                <a:tabLst>
                  <a:tab pos="984250" algn="l"/>
                </a:tabLst>
              </a:pPr>
              <a:r>
                <a:rPr lang="fr-FR" sz="1600" dirty="0"/>
                <a:t>	- </a:t>
              </a:r>
              <a:r>
                <a:rPr lang="fr-FR" sz="1600" b="1" i="1" dirty="0"/>
                <a:t>hypothèse n°3 : </a:t>
              </a:r>
              <a:r>
                <a:rPr lang="fr-FR" sz="1600" dirty="0"/>
                <a:t>nature du contact entre les deux solides.</a:t>
              </a:r>
            </a:p>
          </p:txBody>
        </p:sp>
      </p:grpSp>
      <p:sp>
        <p:nvSpPr>
          <p:cNvPr id="16" name="ZoneTexte 15">
            <a:extLst>
              <a:ext uri="{FF2B5EF4-FFF2-40B4-BE49-F238E27FC236}">
                <a16:creationId xmlns:a16="http://schemas.microsoft.com/office/drawing/2014/main" id="{01E7D26B-DE02-43CD-A3B0-3F94C70CFBC9}"/>
              </a:ext>
            </a:extLst>
          </p:cNvPr>
          <p:cNvSpPr txBox="1"/>
          <p:nvPr/>
        </p:nvSpPr>
        <p:spPr>
          <a:xfrm>
            <a:off x="4803507" y="42458"/>
            <a:ext cx="5899355" cy="307777"/>
          </a:xfrm>
          <a:prstGeom prst="rect">
            <a:avLst/>
          </a:prstGeom>
          <a:noFill/>
        </p:spPr>
        <p:txBody>
          <a:bodyPr wrap="square" rtlCol="0">
            <a:spAutoFit/>
          </a:bodyPr>
          <a:lstStyle/>
          <a:p>
            <a:pPr algn="r"/>
            <a:r>
              <a:rPr lang="fr-FR" sz="1400" dirty="0">
                <a:solidFill>
                  <a:srgbClr val="001642"/>
                </a:solidFill>
                <a:latin typeface="Segoe UI" panose="020B0502040204020203" pitchFamily="34" charset="0"/>
                <a:cs typeface="Segoe UI" panose="020B0502040204020203" pitchFamily="34" charset="0"/>
              </a:rPr>
              <a:t>action mécanique de contact entre solides</a:t>
            </a:r>
          </a:p>
        </p:txBody>
      </p:sp>
      <p:sp>
        <p:nvSpPr>
          <p:cNvPr id="19" name="Organigramme : Alternative 18"/>
          <p:cNvSpPr/>
          <p:nvPr/>
        </p:nvSpPr>
        <p:spPr>
          <a:xfrm>
            <a:off x="1123298" y="3223040"/>
            <a:ext cx="4209771" cy="453731"/>
          </a:xfrm>
          <a:prstGeom prst="flowChartAlternateProcess">
            <a:avLst/>
          </a:prstGeom>
          <a:solidFill>
            <a:srgbClr val="CC00C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t>Solides indéformables et contact sans jeu et  frottement </a:t>
            </a:r>
          </a:p>
        </p:txBody>
      </p:sp>
      <p:sp>
        <p:nvSpPr>
          <p:cNvPr id="20" name="Rectangle à coins arrondis 19"/>
          <p:cNvSpPr/>
          <p:nvPr/>
        </p:nvSpPr>
        <p:spPr>
          <a:xfrm>
            <a:off x="8269811" y="3233529"/>
            <a:ext cx="2376000" cy="432752"/>
          </a:xfrm>
          <a:prstGeom prst="roundRect">
            <a:avLst/>
          </a:prstGeom>
          <a:solidFill>
            <a:srgbClr val="3333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bg1"/>
                </a:solidFill>
              </a:rPr>
              <a:t>Liaisons normalisées</a:t>
            </a:r>
          </a:p>
        </p:txBody>
      </p:sp>
      <p:cxnSp>
        <p:nvCxnSpPr>
          <p:cNvPr id="21" name="Connecteur droit avec flèche 20"/>
          <p:cNvCxnSpPr>
            <a:stCxn id="19" idx="3"/>
            <a:endCxn id="20" idx="1"/>
          </p:cNvCxnSpPr>
          <p:nvPr/>
        </p:nvCxnSpPr>
        <p:spPr>
          <a:xfrm flipV="1">
            <a:off x="5333069" y="3449905"/>
            <a:ext cx="2936742" cy="1"/>
          </a:xfrm>
          <a:prstGeom prst="straightConnector1">
            <a:avLst/>
          </a:prstGeom>
          <a:ln w="19050">
            <a:solidFill>
              <a:srgbClr val="333399"/>
            </a:solidFill>
            <a:tailEnd type="triangle"/>
          </a:ln>
        </p:spPr>
        <p:style>
          <a:lnRef idx="1">
            <a:schemeClr val="accent1"/>
          </a:lnRef>
          <a:fillRef idx="0">
            <a:schemeClr val="accent1"/>
          </a:fillRef>
          <a:effectRef idx="0">
            <a:schemeClr val="accent1"/>
          </a:effectRef>
          <a:fontRef idx="minor">
            <a:schemeClr val="tx1"/>
          </a:fontRef>
        </p:style>
      </p:cxnSp>
      <p:sp>
        <p:nvSpPr>
          <p:cNvPr id="32" name="Organigramme : Alternative 31"/>
          <p:cNvSpPr/>
          <p:nvPr/>
        </p:nvSpPr>
        <p:spPr>
          <a:xfrm>
            <a:off x="1123298" y="4012102"/>
            <a:ext cx="4209771" cy="453731"/>
          </a:xfrm>
          <a:prstGeom prst="flowChartAlternateProcess">
            <a:avLst/>
          </a:prstGeom>
          <a:solidFill>
            <a:srgbClr val="CC00C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t>Solides indéformables et contact ponctuel avec frottement</a:t>
            </a:r>
          </a:p>
        </p:txBody>
      </p:sp>
      <p:sp>
        <p:nvSpPr>
          <p:cNvPr id="33" name="Rectangle à coins arrondis 32"/>
          <p:cNvSpPr/>
          <p:nvPr/>
        </p:nvSpPr>
        <p:spPr>
          <a:xfrm>
            <a:off x="8269811" y="4022591"/>
            <a:ext cx="2376000" cy="432752"/>
          </a:xfrm>
          <a:prstGeom prst="roundRect">
            <a:avLst/>
          </a:prstGeom>
          <a:solidFill>
            <a:srgbClr val="3333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bg1"/>
                </a:solidFill>
              </a:rPr>
              <a:t>Lois de Coulomb</a:t>
            </a:r>
          </a:p>
        </p:txBody>
      </p:sp>
      <p:cxnSp>
        <p:nvCxnSpPr>
          <p:cNvPr id="34" name="Connecteur droit avec flèche 33"/>
          <p:cNvCxnSpPr>
            <a:stCxn id="32" idx="3"/>
            <a:endCxn id="33" idx="1"/>
          </p:cNvCxnSpPr>
          <p:nvPr/>
        </p:nvCxnSpPr>
        <p:spPr>
          <a:xfrm flipV="1">
            <a:off x="5333069" y="4238967"/>
            <a:ext cx="2936742" cy="1"/>
          </a:xfrm>
          <a:prstGeom prst="straightConnector1">
            <a:avLst/>
          </a:prstGeom>
          <a:ln w="19050">
            <a:solidFill>
              <a:srgbClr val="333399"/>
            </a:solidFill>
            <a:tailEnd type="triangle"/>
          </a:ln>
        </p:spPr>
        <p:style>
          <a:lnRef idx="1">
            <a:schemeClr val="accent1"/>
          </a:lnRef>
          <a:fillRef idx="0">
            <a:schemeClr val="accent1"/>
          </a:fillRef>
          <a:effectRef idx="0">
            <a:schemeClr val="accent1"/>
          </a:effectRef>
          <a:fontRef idx="minor">
            <a:schemeClr val="tx1"/>
          </a:fontRef>
        </p:style>
      </p:cxnSp>
      <p:sp>
        <p:nvSpPr>
          <p:cNvPr id="35" name="Organigramme : Alternative 34"/>
          <p:cNvSpPr/>
          <p:nvPr/>
        </p:nvSpPr>
        <p:spPr>
          <a:xfrm>
            <a:off x="1123298" y="5151308"/>
            <a:ext cx="4209771" cy="453731"/>
          </a:xfrm>
          <a:prstGeom prst="flowChartAlternateProcess">
            <a:avLst/>
          </a:prstGeom>
          <a:solidFill>
            <a:srgbClr val="CC00C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t>Solides déformables et contact sans frottement</a:t>
            </a:r>
          </a:p>
        </p:txBody>
      </p:sp>
      <p:sp>
        <p:nvSpPr>
          <p:cNvPr id="38" name="Organigramme : Alternative 37"/>
          <p:cNvSpPr/>
          <p:nvPr/>
        </p:nvSpPr>
        <p:spPr>
          <a:xfrm>
            <a:off x="5845497" y="4747597"/>
            <a:ext cx="1764000" cy="453731"/>
          </a:xfrm>
          <a:prstGeom prst="flowChartAlternateProcess">
            <a:avLst/>
          </a:prstGeom>
          <a:solidFill>
            <a:srgbClr val="CC00C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t>contact ponctuel</a:t>
            </a:r>
          </a:p>
        </p:txBody>
      </p:sp>
      <p:sp>
        <p:nvSpPr>
          <p:cNvPr id="41" name="Organigramme : Alternative 40"/>
          <p:cNvSpPr/>
          <p:nvPr/>
        </p:nvSpPr>
        <p:spPr>
          <a:xfrm>
            <a:off x="5839812" y="5524378"/>
            <a:ext cx="1764000" cy="453731"/>
          </a:xfrm>
          <a:prstGeom prst="flowChartAlternateProcess">
            <a:avLst/>
          </a:prstGeom>
          <a:solidFill>
            <a:srgbClr val="CC00C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t>contact linéique</a:t>
            </a:r>
          </a:p>
        </p:txBody>
      </p:sp>
      <p:grpSp>
        <p:nvGrpSpPr>
          <p:cNvPr id="7" name="Groupe 6">
            <a:extLst>
              <a:ext uri="{FF2B5EF4-FFF2-40B4-BE49-F238E27FC236}">
                <a16:creationId xmlns:a16="http://schemas.microsoft.com/office/drawing/2014/main" id="{73C0A4F8-916C-4078-8688-3A6494B48A24}"/>
              </a:ext>
            </a:extLst>
          </p:cNvPr>
          <p:cNvGrpSpPr/>
          <p:nvPr/>
        </p:nvGrpSpPr>
        <p:grpSpPr>
          <a:xfrm>
            <a:off x="5333069" y="4974463"/>
            <a:ext cx="512428" cy="801862"/>
            <a:chOff x="5333069" y="4974463"/>
            <a:chExt cx="512428" cy="801862"/>
          </a:xfrm>
        </p:grpSpPr>
        <p:cxnSp>
          <p:nvCxnSpPr>
            <p:cNvPr id="44" name="Connecteur en angle 43"/>
            <p:cNvCxnSpPr>
              <a:stCxn id="35" idx="3"/>
              <a:endCxn id="38" idx="1"/>
            </p:cNvCxnSpPr>
            <p:nvPr/>
          </p:nvCxnSpPr>
          <p:spPr>
            <a:xfrm flipV="1">
              <a:off x="5333069" y="4974463"/>
              <a:ext cx="512428" cy="396000"/>
            </a:xfrm>
            <a:prstGeom prst="bentConnector3">
              <a:avLst>
                <a:gd name="adj1" fmla="val 50000"/>
              </a:avLst>
            </a:prstGeom>
            <a:ln w="19050">
              <a:solidFill>
                <a:srgbClr val="333399"/>
              </a:solidFill>
              <a:tailEnd type="triangle"/>
            </a:ln>
          </p:spPr>
          <p:style>
            <a:lnRef idx="1">
              <a:schemeClr val="accent1"/>
            </a:lnRef>
            <a:fillRef idx="0">
              <a:schemeClr val="accent1"/>
            </a:fillRef>
            <a:effectRef idx="0">
              <a:schemeClr val="accent1"/>
            </a:effectRef>
            <a:fontRef idx="minor">
              <a:schemeClr val="tx1"/>
            </a:fontRef>
          </p:style>
        </p:cxnSp>
        <p:cxnSp>
          <p:nvCxnSpPr>
            <p:cNvPr id="47" name="Connecteur en angle 46"/>
            <p:cNvCxnSpPr/>
            <p:nvPr/>
          </p:nvCxnSpPr>
          <p:spPr>
            <a:xfrm>
              <a:off x="5335513" y="5380325"/>
              <a:ext cx="504000" cy="396000"/>
            </a:xfrm>
            <a:prstGeom prst="bentConnector3">
              <a:avLst/>
            </a:prstGeom>
            <a:ln w="19050">
              <a:solidFill>
                <a:srgbClr val="333399"/>
              </a:solidFill>
              <a:tailEnd type="triangle"/>
            </a:ln>
          </p:spPr>
          <p:style>
            <a:lnRef idx="1">
              <a:schemeClr val="accent1"/>
            </a:lnRef>
            <a:fillRef idx="0">
              <a:schemeClr val="accent1"/>
            </a:fillRef>
            <a:effectRef idx="0">
              <a:schemeClr val="accent1"/>
            </a:effectRef>
            <a:fontRef idx="minor">
              <a:schemeClr val="tx1"/>
            </a:fontRef>
          </p:style>
        </p:cxnSp>
      </p:grpSp>
      <p:grpSp>
        <p:nvGrpSpPr>
          <p:cNvPr id="8" name="Groupe 7">
            <a:extLst>
              <a:ext uri="{FF2B5EF4-FFF2-40B4-BE49-F238E27FC236}">
                <a16:creationId xmlns:a16="http://schemas.microsoft.com/office/drawing/2014/main" id="{D2F53A4F-6942-47B2-B646-5AE066A5CB7E}"/>
              </a:ext>
            </a:extLst>
          </p:cNvPr>
          <p:cNvGrpSpPr/>
          <p:nvPr/>
        </p:nvGrpSpPr>
        <p:grpSpPr>
          <a:xfrm>
            <a:off x="7603811" y="4983927"/>
            <a:ext cx="666000" cy="796803"/>
            <a:chOff x="7603811" y="4983927"/>
            <a:chExt cx="666000" cy="796803"/>
          </a:xfrm>
        </p:grpSpPr>
        <p:cxnSp>
          <p:nvCxnSpPr>
            <p:cNvPr id="53" name="Connecteur en angle 52"/>
            <p:cNvCxnSpPr/>
            <p:nvPr/>
          </p:nvCxnSpPr>
          <p:spPr>
            <a:xfrm>
              <a:off x="7603811" y="4983927"/>
              <a:ext cx="666000" cy="288000"/>
            </a:xfrm>
            <a:prstGeom prst="bentConnector3">
              <a:avLst/>
            </a:prstGeom>
            <a:ln w="19050">
              <a:solidFill>
                <a:srgbClr val="333399"/>
              </a:solidFill>
              <a:tailEnd type="triangle"/>
            </a:ln>
          </p:spPr>
          <p:style>
            <a:lnRef idx="1">
              <a:schemeClr val="accent1"/>
            </a:lnRef>
            <a:fillRef idx="0">
              <a:schemeClr val="accent1"/>
            </a:fillRef>
            <a:effectRef idx="0">
              <a:schemeClr val="accent1"/>
            </a:effectRef>
            <a:fontRef idx="minor">
              <a:schemeClr val="tx1"/>
            </a:fontRef>
          </p:style>
        </p:cxnSp>
        <p:cxnSp>
          <p:nvCxnSpPr>
            <p:cNvPr id="58" name="Connecteur en angle 57"/>
            <p:cNvCxnSpPr/>
            <p:nvPr/>
          </p:nvCxnSpPr>
          <p:spPr>
            <a:xfrm flipV="1">
              <a:off x="7603811" y="5492730"/>
              <a:ext cx="666000" cy="288000"/>
            </a:xfrm>
            <a:prstGeom prst="bentConnector3">
              <a:avLst/>
            </a:prstGeom>
            <a:ln w="19050">
              <a:solidFill>
                <a:srgbClr val="333399"/>
              </a:solidFill>
              <a:tailEnd type="triangle"/>
            </a:ln>
          </p:spPr>
          <p:style>
            <a:lnRef idx="1">
              <a:schemeClr val="accent1"/>
            </a:lnRef>
            <a:fillRef idx="0">
              <a:schemeClr val="accent1"/>
            </a:fillRef>
            <a:effectRef idx="0">
              <a:schemeClr val="accent1"/>
            </a:effectRef>
            <a:fontRef idx="minor">
              <a:schemeClr val="tx1"/>
            </a:fontRef>
          </p:style>
        </p:cxnSp>
      </p:grpSp>
      <p:sp>
        <p:nvSpPr>
          <p:cNvPr id="23" name="ZoneTexte 22">
            <a:extLst>
              <a:ext uri="{FF2B5EF4-FFF2-40B4-BE49-F238E27FC236}">
                <a16:creationId xmlns:a16="http://schemas.microsoft.com/office/drawing/2014/main" id="{B50C6269-5F59-496D-8546-09B24F4C50ED}"/>
              </a:ext>
            </a:extLst>
          </p:cNvPr>
          <p:cNvSpPr txBox="1"/>
          <p:nvPr/>
        </p:nvSpPr>
        <p:spPr>
          <a:xfrm>
            <a:off x="-64294" y="6244625"/>
            <a:ext cx="461963" cy="369332"/>
          </a:xfrm>
          <a:prstGeom prst="rect">
            <a:avLst/>
          </a:prstGeom>
          <a:noFill/>
        </p:spPr>
        <p:txBody>
          <a:bodyPr wrap="square" rtlCol="0">
            <a:spAutoFit/>
          </a:bodyPr>
          <a:lstStyle/>
          <a:p>
            <a:pPr algn="ctr"/>
            <a:r>
              <a:rPr lang="fr-FR" dirty="0">
                <a:solidFill>
                  <a:schemeClr val="bg1"/>
                </a:solidFill>
                <a:effectLst>
                  <a:outerShdw blurRad="38100" dist="38100" dir="2700000" algn="tl">
                    <a:srgbClr val="000000">
                      <a:alpha val="43137"/>
                    </a:srgbClr>
                  </a:outerShdw>
                </a:effectLst>
              </a:rPr>
              <a:t>10</a:t>
            </a:r>
          </a:p>
        </p:txBody>
      </p:sp>
      <p:sp>
        <p:nvSpPr>
          <p:cNvPr id="27" name="Rectangle à coins arrondis 35">
            <a:extLst>
              <a:ext uri="{FF2B5EF4-FFF2-40B4-BE49-F238E27FC236}">
                <a16:creationId xmlns:a16="http://schemas.microsoft.com/office/drawing/2014/main" id="{6AAA4004-9A57-46CB-9662-93C5A789E289}"/>
              </a:ext>
            </a:extLst>
          </p:cNvPr>
          <p:cNvSpPr/>
          <p:nvPr/>
        </p:nvSpPr>
        <p:spPr>
          <a:xfrm>
            <a:off x="8275148" y="5171472"/>
            <a:ext cx="2376000" cy="432752"/>
          </a:xfrm>
          <a:prstGeom prst="roundRect">
            <a:avLst/>
          </a:prstGeom>
          <a:solidFill>
            <a:srgbClr val="3333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bg1"/>
                </a:solidFill>
              </a:rPr>
              <a:t>Lois de Hertz</a:t>
            </a:r>
          </a:p>
        </p:txBody>
      </p:sp>
    </p:spTree>
    <p:extLst>
      <p:ext uri="{BB962C8B-B14F-4D97-AF65-F5344CB8AC3E}">
        <p14:creationId xmlns:p14="http://schemas.microsoft.com/office/powerpoint/2010/main" val="3537078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par>
                          <p:cTn id="11" fill="hold">
                            <p:stCondLst>
                              <p:cond delay="0"/>
                            </p:stCondLst>
                            <p:childTnLst>
                              <p:par>
                                <p:cTn id="12" presetID="22" presetClass="entr" presetSubtype="8" fill="hold" nodeType="after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wipe(left)">
                                      <p:cBhvr>
                                        <p:cTn id="14" dur="500"/>
                                        <p:tgtEl>
                                          <p:spTgt spid="21"/>
                                        </p:tgtEl>
                                      </p:cBhvr>
                                    </p:animEffect>
                                  </p:childTnLst>
                                </p:cTn>
                              </p:par>
                            </p:childTnLst>
                          </p:cTn>
                        </p:par>
                        <p:par>
                          <p:cTn id="15" fill="hold">
                            <p:stCondLst>
                              <p:cond delay="500"/>
                            </p:stCondLst>
                            <p:childTnLst>
                              <p:par>
                                <p:cTn id="16" presetID="1" presetClass="entr" presetSubtype="0"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2"/>
                                        </p:tgtEl>
                                        <p:attrNameLst>
                                          <p:attrName>style.visibility</p:attrName>
                                        </p:attrNameLst>
                                      </p:cBhvr>
                                      <p:to>
                                        <p:strVal val="visible"/>
                                      </p:to>
                                    </p:set>
                                  </p:childTnLst>
                                </p:cTn>
                              </p:par>
                            </p:childTnLst>
                          </p:cTn>
                        </p:par>
                        <p:par>
                          <p:cTn id="22" fill="hold">
                            <p:stCondLst>
                              <p:cond delay="0"/>
                            </p:stCondLst>
                            <p:childTnLst>
                              <p:par>
                                <p:cTn id="23" presetID="22" presetClass="entr" presetSubtype="8"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wipe(left)">
                                      <p:cBhvr>
                                        <p:cTn id="25" dur="500"/>
                                        <p:tgtEl>
                                          <p:spTgt spid="34"/>
                                        </p:tgtEl>
                                      </p:cBhvr>
                                    </p:animEffect>
                                  </p:childTnLst>
                                </p:cTn>
                              </p:par>
                            </p:childTnLst>
                          </p:cTn>
                        </p:par>
                        <p:par>
                          <p:cTn id="26" fill="hold">
                            <p:stCondLst>
                              <p:cond delay="500"/>
                            </p:stCondLst>
                            <p:childTnLst>
                              <p:par>
                                <p:cTn id="27" presetID="1" presetClass="entr" presetSubtype="0" fill="hold" grpId="0" nodeType="afterEffect">
                                  <p:stCondLst>
                                    <p:cond delay="0"/>
                                  </p:stCondLst>
                                  <p:childTnLst>
                                    <p:set>
                                      <p:cBhvr>
                                        <p:cTn id="28" dur="1" fill="hold">
                                          <p:stCondLst>
                                            <p:cond delay="0"/>
                                          </p:stCondLst>
                                        </p:cTn>
                                        <p:tgtEl>
                                          <p:spTgt spid="3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5"/>
                                        </p:tgtEl>
                                        <p:attrNameLst>
                                          <p:attrName>style.visibility</p:attrName>
                                        </p:attrNameLst>
                                      </p:cBhvr>
                                      <p:to>
                                        <p:strVal val="visible"/>
                                      </p:to>
                                    </p:set>
                                  </p:childTnLst>
                                </p:cTn>
                              </p:par>
                            </p:childTnLst>
                          </p:cTn>
                        </p:par>
                        <p:par>
                          <p:cTn id="33" fill="hold">
                            <p:stCondLst>
                              <p:cond delay="0"/>
                            </p:stCondLst>
                            <p:childTnLst>
                              <p:par>
                                <p:cTn id="34" presetID="22" presetClass="entr" presetSubtype="8" fill="hold" nodeType="after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wipe(left)">
                                      <p:cBhvr>
                                        <p:cTn id="36" dur="500"/>
                                        <p:tgtEl>
                                          <p:spTgt spid="7"/>
                                        </p:tgtEl>
                                      </p:cBhvr>
                                    </p:animEffect>
                                  </p:childTnLst>
                                </p:cTn>
                              </p:par>
                            </p:childTnLst>
                          </p:cTn>
                        </p:par>
                        <p:par>
                          <p:cTn id="37" fill="hold">
                            <p:stCondLst>
                              <p:cond delay="500"/>
                            </p:stCondLst>
                            <p:childTnLst>
                              <p:par>
                                <p:cTn id="38" presetID="1" presetClass="entr" presetSubtype="0" fill="hold" grpId="0" nodeType="afterEffect">
                                  <p:stCondLst>
                                    <p:cond delay="0"/>
                                  </p:stCondLst>
                                  <p:childTnLst>
                                    <p:set>
                                      <p:cBhvr>
                                        <p:cTn id="39" dur="1" fill="hold">
                                          <p:stCondLst>
                                            <p:cond delay="0"/>
                                          </p:stCondLst>
                                        </p:cTn>
                                        <p:tgtEl>
                                          <p:spTgt spid="38"/>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wipe(left)">
                                      <p:cBhvr>
                                        <p:cTn id="46" dur="500"/>
                                        <p:tgtEl>
                                          <p:spTgt spid="8"/>
                                        </p:tgtEl>
                                      </p:cBhvr>
                                    </p:animEffect>
                                  </p:childTnLst>
                                </p:cTn>
                              </p:par>
                            </p:childTnLst>
                          </p:cTn>
                        </p:par>
                        <p:par>
                          <p:cTn id="47" fill="hold">
                            <p:stCondLst>
                              <p:cond delay="500"/>
                            </p:stCondLst>
                            <p:childTnLst>
                              <p:par>
                                <p:cTn id="48" presetID="1" presetClass="entr" presetSubtype="0"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32" grpId="0" animBg="1"/>
      <p:bldP spid="33" grpId="0" animBg="1"/>
      <p:bldP spid="35" grpId="0" animBg="1"/>
      <p:bldP spid="38" grpId="0" animBg="1"/>
      <p:bldP spid="41" grpId="0" animBg="1"/>
      <p:bldP spid="2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ZoneTexte 11"/>
          <p:cNvSpPr txBox="1"/>
          <p:nvPr/>
        </p:nvSpPr>
        <p:spPr>
          <a:xfrm>
            <a:off x="-64294" y="6244625"/>
            <a:ext cx="461963" cy="369332"/>
          </a:xfrm>
          <a:prstGeom prst="rect">
            <a:avLst/>
          </a:prstGeom>
          <a:noFill/>
        </p:spPr>
        <p:txBody>
          <a:bodyPr wrap="square" rtlCol="0">
            <a:spAutoFit/>
          </a:bodyPr>
          <a:lstStyle/>
          <a:p>
            <a:pPr algn="ctr"/>
            <a:r>
              <a:rPr lang="fr-FR" dirty="0">
                <a:solidFill>
                  <a:schemeClr val="bg1"/>
                </a:solidFill>
                <a:effectLst>
                  <a:outerShdw blurRad="38100" dist="38100" dir="2700000" algn="tl">
                    <a:srgbClr val="000000">
                      <a:alpha val="43137"/>
                    </a:srgbClr>
                  </a:outerShdw>
                </a:effectLst>
              </a:rPr>
              <a:t>11</a:t>
            </a:r>
          </a:p>
        </p:txBody>
      </p:sp>
      <p:sp>
        <p:nvSpPr>
          <p:cNvPr id="24" name="ZoneTexte 23"/>
          <p:cNvSpPr txBox="1"/>
          <p:nvPr/>
        </p:nvSpPr>
        <p:spPr>
          <a:xfrm>
            <a:off x="4803507" y="42458"/>
            <a:ext cx="5899355" cy="307777"/>
          </a:xfrm>
          <a:prstGeom prst="rect">
            <a:avLst/>
          </a:prstGeom>
          <a:noFill/>
        </p:spPr>
        <p:txBody>
          <a:bodyPr wrap="square" rtlCol="0">
            <a:spAutoFit/>
          </a:bodyPr>
          <a:lstStyle/>
          <a:p>
            <a:pPr algn="r"/>
            <a:r>
              <a:rPr lang="fr-FR" sz="1400" dirty="0">
                <a:solidFill>
                  <a:srgbClr val="001642"/>
                </a:solidFill>
                <a:latin typeface="Segoe UI" panose="020B0502040204020203" pitchFamily="34" charset="0"/>
                <a:cs typeface="Segoe UI" panose="020B0502040204020203" pitchFamily="34" charset="0"/>
              </a:rPr>
              <a:t>Liaisons normalisées</a:t>
            </a:r>
          </a:p>
        </p:txBody>
      </p:sp>
      <p:sp>
        <p:nvSpPr>
          <p:cNvPr id="158" name="ZoneTexte 157">
            <a:extLst>
              <a:ext uri="{FF2B5EF4-FFF2-40B4-BE49-F238E27FC236}">
                <a16:creationId xmlns:a16="http://schemas.microsoft.com/office/drawing/2014/main" id="{0DF9F306-E88F-458D-88D9-E6A0137061B7}"/>
              </a:ext>
            </a:extLst>
          </p:cNvPr>
          <p:cNvSpPr txBox="1"/>
          <p:nvPr/>
        </p:nvSpPr>
        <p:spPr>
          <a:xfrm>
            <a:off x="754134" y="1977004"/>
            <a:ext cx="8838658" cy="369332"/>
          </a:xfrm>
          <a:prstGeom prst="rect">
            <a:avLst/>
          </a:prstGeom>
          <a:noFill/>
        </p:spPr>
        <p:txBody>
          <a:bodyPr wrap="square" rtlCol="0">
            <a:spAutoFit/>
          </a:bodyPr>
          <a:lstStyle/>
          <a:p>
            <a:r>
              <a:rPr lang="fr-FR" b="1" dirty="0">
                <a:solidFill>
                  <a:srgbClr val="001642"/>
                </a:solidFill>
              </a:rPr>
              <a:t>Liaison encastrement ou complète</a:t>
            </a:r>
          </a:p>
        </p:txBody>
      </p:sp>
      <p:sp>
        <p:nvSpPr>
          <p:cNvPr id="2" name="ZoneTexte 1">
            <a:extLst>
              <a:ext uri="{FF2B5EF4-FFF2-40B4-BE49-F238E27FC236}">
                <a16:creationId xmlns:a16="http://schemas.microsoft.com/office/drawing/2014/main" id="{C0D0B3D5-2A55-488C-B58B-4AE34B5647E5}"/>
              </a:ext>
            </a:extLst>
          </p:cNvPr>
          <p:cNvSpPr txBox="1"/>
          <p:nvPr/>
        </p:nvSpPr>
        <p:spPr>
          <a:xfrm>
            <a:off x="835329" y="1468858"/>
            <a:ext cx="5456505" cy="400110"/>
          </a:xfrm>
          <a:prstGeom prst="rect">
            <a:avLst/>
          </a:prstGeom>
          <a:noFill/>
        </p:spPr>
        <p:txBody>
          <a:bodyPr wrap="square" rtlCol="0">
            <a:spAutoFit/>
          </a:bodyPr>
          <a:lstStyle/>
          <a:p>
            <a:r>
              <a:rPr lang="fr-FR" sz="2000" b="1" dirty="0"/>
              <a:t>Liaisons à 0 degré de liberté</a:t>
            </a:r>
          </a:p>
        </p:txBody>
      </p:sp>
      <p:grpSp>
        <p:nvGrpSpPr>
          <p:cNvPr id="3" name="Groupe 2">
            <a:extLst>
              <a:ext uri="{FF2B5EF4-FFF2-40B4-BE49-F238E27FC236}">
                <a16:creationId xmlns:a16="http://schemas.microsoft.com/office/drawing/2014/main" id="{B942F700-D9F7-462F-A0B9-D9A8FAAC2B25}"/>
              </a:ext>
            </a:extLst>
          </p:cNvPr>
          <p:cNvGrpSpPr/>
          <p:nvPr/>
        </p:nvGrpSpPr>
        <p:grpSpPr>
          <a:xfrm>
            <a:off x="525535" y="2314997"/>
            <a:ext cx="11557237" cy="1800294"/>
            <a:chOff x="525535" y="1516207"/>
            <a:chExt cx="11557237" cy="1800294"/>
          </a:xfrm>
        </p:grpSpPr>
        <p:sp>
          <p:nvSpPr>
            <p:cNvPr id="97" name="Rectangle à coins arrondis 78">
              <a:extLst>
                <a:ext uri="{FF2B5EF4-FFF2-40B4-BE49-F238E27FC236}">
                  <a16:creationId xmlns:a16="http://schemas.microsoft.com/office/drawing/2014/main" id="{DD261C3B-EFC0-481D-B312-750EC7341E29}"/>
                </a:ext>
              </a:extLst>
            </p:cNvPr>
            <p:cNvSpPr/>
            <p:nvPr/>
          </p:nvSpPr>
          <p:spPr>
            <a:xfrm>
              <a:off x="532161" y="1541765"/>
              <a:ext cx="5614640" cy="1774736"/>
            </a:xfrm>
            <a:prstGeom prst="roundRect">
              <a:avLst>
                <a:gd name="adj" fmla="val 0"/>
              </a:avLst>
            </a:prstGeom>
            <a:solidFill>
              <a:schemeClr val="bg1"/>
            </a:solidFill>
            <a:ln w="28575">
              <a:solidFill>
                <a:srgbClr val="4F9707"/>
              </a:solid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8" name="Rectangle à coins arrondis 78">
              <a:extLst>
                <a:ext uri="{FF2B5EF4-FFF2-40B4-BE49-F238E27FC236}">
                  <a16:creationId xmlns:a16="http://schemas.microsoft.com/office/drawing/2014/main" id="{B2C63F7B-94E5-4699-91FB-414740B1E4AA}"/>
                </a:ext>
              </a:extLst>
            </p:cNvPr>
            <p:cNvSpPr/>
            <p:nvPr/>
          </p:nvSpPr>
          <p:spPr>
            <a:xfrm>
              <a:off x="4178314" y="1910029"/>
              <a:ext cx="1810351" cy="1206820"/>
            </a:xfrm>
            <a:prstGeom prst="roundRect">
              <a:avLst>
                <a:gd name="adj" fmla="val 0"/>
              </a:avLst>
            </a:prstGeom>
            <a:solidFill>
              <a:schemeClr val="bg1"/>
            </a:solidFill>
            <a:ln w="28575">
              <a:solidFill>
                <a:srgbClr val="4F9707"/>
              </a:solid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9" name="Rectangle à coins arrondis 78">
              <a:extLst>
                <a:ext uri="{FF2B5EF4-FFF2-40B4-BE49-F238E27FC236}">
                  <a16:creationId xmlns:a16="http://schemas.microsoft.com/office/drawing/2014/main" id="{C66B085A-65EF-4E9F-97C7-5D95FF4AD624}"/>
                </a:ext>
              </a:extLst>
            </p:cNvPr>
            <p:cNvSpPr/>
            <p:nvPr/>
          </p:nvSpPr>
          <p:spPr>
            <a:xfrm>
              <a:off x="652743" y="1903987"/>
              <a:ext cx="1540435" cy="1206820"/>
            </a:xfrm>
            <a:prstGeom prst="roundRect">
              <a:avLst>
                <a:gd name="adj" fmla="val 0"/>
              </a:avLst>
            </a:prstGeom>
            <a:solidFill>
              <a:schemeClr val="bg1"/>
            </a:solidFill>
            <a:ln w="28575">
              <a:solidFill>
                <a:srgbClr val="4F9707"/>
              </a:solid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0" name="Rectangle à coins arrondis 78">
              <a:extLst>
                <a:ext uri="{FF2B5EF4-FFF2-40B4-BE49-F238E27FC236}">
                  <a16:creationId xmlns:a16="http://schemas.microsoft.com/office/drawing/2014/main" id="{386F976A-3276-4300-BAB8-09F1E3FE97E9}"/>
                </a:ext>
              </a:extLst>
            </p:cNvPr>
            <p:cNvSpPr/>
            <p:nvPr/>
          </p:nvSpPr>
          <p:spPr>
            <a:xfrm>
              <a:off x="2411449" y="1901439"/>
              <a:ext cx="1540435" cy="1206820"/>
            </a:xfrm>
            <a:prstGeom prst="roundRect">
              <a:avLst>
                <a:gd name="adj" fmla="val 0"/>
              </a:avLst>
            </a:prstGeom>
            <a:solidFill>
              <a:schemeClr val="bg1"/>
            </a:solidFill>
            <a:ln w="28575">
              <a:solidFill>
                <a:srgbClr val="4F9707"/>
              </a:solid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1" name="Rectangle 100">
              <a:extLst>
                <a:ext uri="{FF2B5EF4-FFF2-40B4-BE49-F238E27FC236}">
                  <a16:creationId xmlns:a16="http://schemas.microsoft.com/office/drawing/2014/main" id="{F5EB6222-4821-4095-B2BB-5C10CAF370FC}"/>
                </a:ext>
              </a:extLst>
            </p:cNvPr>
            <p:cNvSpPr/>
            <p:nvPr/>
          </p:nvSpPr>
          <p:spPr>
            <a:xfrm>
              <a:off x="525535" y="1516501"/>
              <a:ext cx="3055452" cy="369332"/>
            </a:xfrm>
            <a:prstGeom prst="rect">
              <a:avLst/>
            </a:prstGeom>
          </p:spPr>
          <p:txBody>
            <a:bodyPr wrap="none">
              <a:spAutoFit/>
            </a:bodyPr>
            <a:lstStyle/>
            <a:p>
              <a:r>
                <a:rPr lang="fr-FR" dirty="0">
                  <a:solidFill>
                    <a:srgbClr val="217214"/>
                  </a:solidFill>
                </a:rPr>
                <a:t>Représentations schématiques</a:t>
              </a:r>
              <a:endParaRPr lang="fr-FR" b="1" dirty="0">
                <a:solidFill>
                  <a:srgbClr val="217214"/>
                </a:solidFill>
              </a:endParaRPr>
            </a:p>
          </p:txBody>
        </p:sp>
        <p:sp>
          <p:nvSpPr>
            <p:cNvPr id="102" name="Rectangle à coins arrondis 66">
              <a:extLst>
                <a:ext uri="{FF2B5EF4-FFF2-40B4-BE49-F238E27FC236}">
                  <a16:creationId xmlns:a16="http://schemas.microsoft.com/office/drawing/2014/main" id="{43163BCC-7F58-44BC-85AB-08F11C63332A}"/>
                </a:ext>
              </a:extLst>
            </p:cNvPr>
            <p:cNvSpPr/>
            <p:nvPr/>
          </p:nvSpPr>
          <p:spPr>
            <a:xfrm>
              <a:off x="6250772" y="1541738"/>
              <a:ext cx="5832000" cy="1774763"/>
            </a:xfrm>
            <a:prstGeom prst="roundRect">
              <a:avLst>
                <a:gd name="adj" fmla="val 0"/>
              </a:avLst>
            </a:prstGeom>
            <a:solidFill>
              <a:schemeClr val="bg1"/>
            </a:solidFill>
            <a:ln w="28575">
              <a:solidFill>
                <a:srgbClr val="CC00CC"/>
              </a:solid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3" name="Rectangle 102">
              <a:extLst>
                <a:ext uri="{FF2B5EF4-FFF2-40B4-BE49-F238E27FC236}">
                  <a16:creationId xmlns:a16="http://schemas.microsoft.com/office/drawing/2014/main" id="{CA31996B-13EA-474A-9880-CFAEFB9BF0D6}"/>
                </a:ext>
              </a:extLst>
            </p:cNvPr>
            <p:cNvSpPr/>
            <p:nvPr/>
          </p:nvSpPr>
          <p:spPr>
            <a:xfrm>
              <a:off x="6240066" y="1516207"/>
              <a:ext cx="2662139" cy="369332"/>
            </a:xfrm>
            <a:prstGeom prst="rect">
              <a:avLst/>
            </a:prstGeom>
          </p:spPr>
          <p:txBody>
            <a:bodyPr wrap="none">
              <a:spAutoFit/>
            </a:bodyPr>
            <a:lstStyle/>
            <a:p>
              <a:r>
                <a:rPr lang="fr-FR" dirty="0">
                  <a:solidFill>
                    <a:srgbClr val="CC00CC"/>
                  </a:solidFill>
                </a:rPr>
                <a:t>Torseur action mécanique</a:t>
              </a:r>
              <a:endParaRPr lang="fr-FR" b="1" dirty="0">
                <a:solidFill>
                  <a:srgbClr val="333399"/>
                </a:solidFill>
              </a:endParaRPr>
            </a:p>
          </p:txBody>
        </p:sp>
      </p:grpSp>
      <p:graphicFrame>
        <p:nvGraphicFramePr>
          <p:cNvPr id="4" name="Objet 3">
            <a:extLst>
              <a:ext uri="{FF2B5EF4-FFF2-40B4-BE49-F238E27FC236}">
                <a16:creationId xmlns:a16="http://schemas.microsoft.com/office/drawing/2014/main" id="{8064FA8B-C3D4-418B-852B-BA5893FD9C8B}"/>
              </a:ext>
            </a:extLst>
          </p:cNvPr>
          <p:cNvGraphicFramePr>
            <a:graphicFrameLocks noChangeAspect="1"/>
          </p:cNvGraphicFramePr>
          <p:nvPr>
            <p:extLst>
              <p:ext uri="{D42A27DB-BD31-4B8C-83A1-F6EECF244321}">
                <p14:modId xmlns:p14="http://schemas.microsoft.com/office/powerpoint/2010/main" val="425108644"/>
              </p:ext>
            </p:extLst>
          </p:nvPr>
        </p:nvGraphicFramePr>
        <p:xfrm>
          <a:off x="6032500" y="4130953"/>
          <a:ext cx="127000" cy="190500"/>
        </p:xfrm>
        <a:graphic>
          <a:graphicData uri="http://schemas.openxmlformats.org/presentationml/2006/ole">
            <mc:AlternateContent xmlns:mc="http://schemas.openxmlformats.org/markup-compatibility/2006">
              <mc:Choice xmlns:v="urn:schemas-microsoft-com:vml" Requires="v">
                <p:oleObj spid="_x0000_s9540" name="Equation" r:id="rId4" imgW="126720" imgH="190440" progId="Equation.DSMT4">
                  <p:embed/>
                </p:oleObj>
              </mc:Choice>
              <mc:Fallback>
                <p:oleObj name="Equation" r:id="rId4" imgW="126720" imgH="190440" progId="Equation.DSMT4">
                  <p:embed/>
                  <p:pic>
                    <p:nvPicPr>
                      <p:cNvPr id="0" name=""/>
                      <p:cNvPicPr/>
                      <p:nvPr/>
                    </p:nvPicPr>
                    <p:blipFill>
                      <a:blip r:embed="rId5"/>
                      <a:stretch>
                        <a:fillRect/>
                      </a:stretch>
                    </p:blipFill>
                    <p:spPr>
                      <a:xfrm>
                        <a:off x="6032500" y="4130953"/>
                        <a:ext cx="127000" cy="190500"/>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16" name="ZoneTexte 15">
                <a:extLst>
                  <a:ext uri="{FF2B5EF4-FFF2-40B4-BE49-F238E27FC236}">
                    <a16:creationId xmlns:a16="http://schemas.microsoft.com/office/drawing/2014/main" id="{76D75983-E690-43E1-A55D-57D02788D167}"/>
                  </a:ext>
                </a:extLst>
              </p:cNvPr>
              <p:cNvSpPr txBox="1"/>
              <p:nvPr/>
            </p:nvSpPr>
            <p:spPr>
              <a:xfrm>
                <a:off x="6469880" y="2929081"/>
                <a:ext cx="5393784" cy="749116"/>
              </a:xfrm>
              <a:prstGeom prst="rect">
                <a:avLst/>
              </a:prstGeom>
              <a:noFill/>
            </p:spPr>
            <p:txBody>
              <a:bodyPr wrap="none" lIns="0" tIns="0" rIns="0" bIns="0" rtlCol="0">
                <a:spAutoFit/>
              </a:bodyPr>
              <a:lstStyle/>
              <a:p>
                <a14:m>
                  <m:oMath xmlns:m="http://schemas.openxmlformats.org/officeDocument/2006/math">
                    <m:d>
                      <m:dPr>
                        <m:begChr m:val="{"/>
                        <m:endChr m:val="}"/>
                        <m:ctrlPr>
                          <a:rPr lang="fr-FR" sz="1600" i="1" smtClean="0">
                            <a:latin typeface="Cambria Math" panose="02040503050406030204" pitchFamily="18" charset="0"/>
                          </a:rPr>
                        </m:ctrlPr>
                      </m:dPr>
                      <m:e>
                        <m:sSub>
                          <m:sSubPr>
                            <m:ctrlPr>
                              <a:rPr lang="fr-FR" sz="1600" b="0" i="1" smtClean="0">
                                <a:latin typeface="Cambria Math" panose="02040503050406030204" pitchFamily="18" charset="0"/>
                              </a:rPr>
                            </m:ctrlPr>
                          </m:sSubPr>
                          <m:e>
                            <m:r>
                              <m:rPr>
                                <m:sty m:val="p"/>
                              </m:rPr>
                              <a:rPr lang="fr-FR" sz="1600" b="0" i="0" smtClean="0">
                                <a:latin typeface="Cambria Math" panose="02040503050406030204" pitchFamily="18" charset="0"/>
                              </a:rPr>
                              <m:t>A</m:t>
                            </m:r>
                          </m:e>
                          <m:sub>
                            <m:r>
                              <m:rPr>
                                <m:sty m:val="p"/>
                              </m:rPr>
                              <a:rPr lang="fr-FR" sz="1600" b="0" i="0" smtClean="0">
                                <a:latin typeface="Cambria Math" panose="02040503050406030204" pitchFamily="18" charset="0"/>
                              </a:rPr>
                              <m:t>S</m:t>
                            </m:r>
                            <m:r>
                              <a:rPr lang="fr-FR" sz="1600" b="0" i="0" smtClean="0">
                                <a:latin typeface="Cambria Math" panose="02040503050406030204" pitchFamily="18" charset="0"/>
                              </a:rPr>
                              <m:t>2/</m:t>
                            </m:r>
                            <m:r>
                              <m:rPr>
                                <m:sty m:val="p"/>
                              </m:rPr>
                              <a:rPr lang="fr-FR" sz="1600" b="0" i="0" smtClean="0">
                                <a:latin typeface="Cambria Math" panose="02040503050406030204" pitchFamily="18" charset="0"/>
                              </a:rPr>
                              <m:t>S</m:t>
                            </m:r>
                            <m:r>
                              <a:rPr lang="fr-FR" sz="1600" b="0" i="0" smtClean="0">
                                <a:latin typeface="Cambria Math" panose="02040503050406030204" pitchFamily="18" charset="0"/>
                              </a:rPr>
                              <m:t>1</m:t>
                            </m:r>
                          </m:sub>
                        </m:sSub>
                      </m:e>
                    </m:d>
                    <m:r>
                      <a:rPr lang="fr-FR" sz="1600" b="0" i="0" smtClean="0">
                        <a:latin typeface="Cambria Math" panose="02040503050406030204" pitchFamily="18" charset="0"/>
                      </a:rPr>
                      <m:t>=</m:t>
                    </m:r>
                    <m:sSub>
                      <m:sSubPr>
                        <m:ctrlPr>
                          <a:rPr lang="fr-FR" sz="1600" b="0" i="1" smtClean="0">
                            <a:latin typeface="Cambria Math" panose="02040503050406030204" pitchFamily="18" charset="0"/>
                          </a:rPr>
                        </m:ctrlPr>
                      </m:sSubPr>
                      <m:e>
                        <m:d>
                          <m:dPr>
                            <m:begChr m:val="{"/>
                            <m:endChr m:val="}"/>
                            <m:ctrlPr>
                              <a:rPr lang="fr-FR" sz="1600" i="1">
                                <a:latin typeface="Cambria Math" panose="02040503050406030204" pitchFamily="18" charset="0"/>
                              </a:rPr>
                            </m:ctrlPr>
                          </m:dPr>
                          <m:e>
                            <m:m>
                              <m:mPr>
                                <m:mcs>
                                  <m:mc>
                                    <m:mcPr>
                                      <m:count m:val="2"/>
                                      <m:mcJc m:val="center"/>
                                    </m:mcPr>
                                  </m:mc>
                                </m:mcs>
                                <m:ctrlPr>
                                  <a:rPr lang="fr-FR" sz="1600" i="1">
                                    <a:latin typeface="Cambria Math" panose="02040503050406030204" pitchFamily="18" charset="0"/>
                                  </a:rPr>
                                </m:ctrlPr>
                              </m:mPr>
                              <m:mr>
                                <m:e>
                                  <m:sSub>
                                    <m:sSubPr>
                                      <m:ctrlPr>
                                        <a:rPr lang="fr-FR" sz="1600" i="1">
                                          <a:latin typeface="Cambria Math" panose="02040503050406030204" pitchFamily="18" charset="0"/>
                                        </a:rPr>
                                      </m:ctrlPr>
                                    </m:sSubPr>
                                    <m:e>
                                      <m:r>
                                        <m:rPr>
                                          <m:sty m:val="p"/>
                                        </m:rPr>
                                        <a:rPr lang="fr-FR" sz="1600">
                                          <a:latin typeface="Cambria Math" panose="02040503050406030204" pitchFamily="18" charset="0"/>
                                        </a:rPr>
                                        <m:t>X</m:t>
                                      </m:r>
                                    </m:e>
                                    <m:sub>
                                      <m:r>
                                        <a:rPr lang="fr-FR" sz="1600">
                                          <a:latin typeface="Cambria Math" panose="02040503050406030204" pitchFamily="18" charset="0"/>
                                        </a:rPr>
                                        <m:t>21</m:t>
                                      </m:r>
                                    </m:sub>
                                  </m:sSub>
                                </m:e>
                                <m:e>
                                  <m:sSub>
                                    <m:sSubPr>
                                      <m:ctrlPr>
                                        <a:rPr lang="fr-FR" sz="1600" i="1">
                                          <a:latin typeface="Cambria Math" panose="02040503050406030204" pitchFamily="18" charset="0"/>
                                        </a:rPr>
                                      </m:ctrlPr>
                                    </m:sSubPr>
                                    <m:e>
                                      <m:r>
                                        <m:rPr>
                                          <m:sty m:val="p"/>
                                        </m:rPr>
                                        <a:rPr lang="fr-FR" sz="1600">
                                          <a:latin typeface="Cambria Math" panose="02040503050406030204" pitchFamily="18" charset="0"/>
                                        </a:rPr>
                                        <m:t>L</m:t>
                                      </m:r>
                                    </m:e>
                                    <m:sub>
                                      <m:r>
                                        <a:rPr lang="fr-FR" sz="1600">
                                          <a:latin typeface="Cambria Math" panose="02040503050406030204" pitchFamily="18" charset="0"/>
                                        </a:rPr>
                                        <m:t>21</m:t>
                                      </m:r>
                                    </m:sub>
                                  </m:sSub>
                                </m:e>
                              </m:mr>
                              <m:mr>
                                <m:e>
                                  <m:sSub>
                                    <m:sSubPr>
                                      <m:ctrlPr>
                                        <a:rPr lang="fr-FR" sz="1600" i="1">
                                          <a:latin typeface="Cambria Math" panose="02040503050406030204" pitchFamily="18" charset="0"/>
                                        </a:rPr>
                                      </m:ctrlPr>
                                    </m:sSubPr>
                                    <m:e>
                                      <m:r>
                                        <m:rPr>
                                          <m:sty m:val="p"/>
                                        </m:rPr>
                                        <a:rPr lang="fr-FR" sz="1600">
                                          <a:latin typeface="Cambria Math" panose="02040503050406030204" pitchFamily="18" charset="0"/>
                                        </a:rPr>
                                        <m:t>Y</m:t>
                                      </m:r>
                                    </m:e>
                                    <m:sub>
                                      <m:r>
                                        <a:rPr lang="fr-FR" sz="1600">
                                          <a:latin typeface="Cambria Math" panose="02040503050406030204" pitchFamily="18" charset="0"/>
                                        </a:rPr>
                                        <m:t>21</m:t>
                                      </m:r>
                                    </m:sub>
                                  </m:sSub>
                                </m:e>
                                <m:e>
                                  <m:sSub>
                                    <m:sSubPr>
                                      <m:ctrlPr>
                                        <a:rPr lang="fr-FR" sz="1600" i="1">
                                          <a:latin typeface="Cambria Math" panose="02040503050406030204" pitchFamily="18" charset="0"/>
                                        </a:rPr>
                                      </m:ctrlPr>
                                    </m:sSubPr>
                                    <m:e>
                                      <m:r>
                                        <m:rPr>
                                          <m:sty m:val="p"/>
                                        </m:rPr>
                                        <a:rPr lang="fr-FR" sz="1600">
                                          <a:latin typeface="Cambria Math" panose="02040503050406030204" pitchFamily="18" charset="0"/>
                                        </a:rPr>
                                        <m:t>M</m:t>
                                      </m:r>
                                    </m:e>
                                    <m:sub>
                                      <m:r>
                                        <a:rPr lang="fr-FR" sz="1600">
                                          <a:latin typeface="Cambria Math" panose="02040503050406030204" pitchFamily="18" charset="0"/>
                                        </a:rPr>
                                        <m:t>21</m:t>
                                      </m:r>
                                    </m:sub>
                                  </m:sSub>
                                </m:e>
                              </m:mr>
                              <m:mr>
                                <m:e>
                                  <m:sSub>
                                    <m:sSubPr>
                                      <m:ctrlPr>
                                        <a:rPr lang="fr-FR" sz="1600" i="1">
                                          <a:latin typeface="Cambria Math" panose="02040503050406030204" pitchFamily="18" charset="0"/>
                                        </a:rPr>
                                      </m:ctrlPr>
                                    </m:sSubPr>
                                    <m:e>
                                      <m:r>
                                        <m:rPr>
                                          <m:sty m:val="p"/>
                                        </m:rPr>
                                        <a:rPr lang="fr-FR" sz="1600">
                                          <a:latin typeface="Cambria Math" panose="02040503050406030204" pitchFamily="18" charset="0"/>
                                        </a:rPr>
                                        <m:t>Z</m:t>
                                      </m:r>
                                    </m:e>
                                    <m:sub>
                                      <m:r>
                                        <a:rPr lang="fr-FR" sz="1600">
                                          <a:latin typeface="Cambria Math" panose="02040503050406030204" pitchFamily="18" charset="0"/>
                                        </a:rPr>
                                        <m:t>21</m:t>
                                      </m:r>
                                    </m:sub>
                                  </m:sSub>
                                </m:e>
                                <m:e>
                                  <m:sSub>
                                    <m:sSubPr>
                                      <m:ctrlPr>
                                        <a:rPr lang="fr-FR" sz="1600" i="1">
                                          <a:latin typeface="Cambria Math" panose="02040503050406030204" pitchFamily="18" charset="0"/>
                                        </a:rPr>
                                      </m:ctrlPr>
                                    </m:sSubPr>
                                    <m:e>
                                      <m:r>
                                        <m:rPr>
                                          <m:sty m:val="p"/>
                                        </m:rPr>
                                        <a:rPr lang="fr-FR" sz="1600" b="0" i="0" smtClean="0">
                                          <a:latin typeface="Cambria Math" panose="02040503050406030204" pitchFamily="18" charset="0"/>
                                        </a:rPr>
                                        <m:t>N</m:t>
                                      </m:r>
                                    </m:e>
                                    <m:sub>
                                      <m:r>
                                        <a:rPr lang="fr-FR" sz="1600">
                                          <a:latin typeface="Cambria Math" panose="02040503050406030204" pitchFamily="18" charset="0"/>
                                        </a:rPr>
                                        <m:t>21</m:t>
                                      </m:r>
                                    </m:sub>
                                  </m:sSub>
                                </m:e>
                              </m:mr>
                            </m:m>
                          </m:e>
                        </m:d>
                      </m:e>
                      <m:sub>
                        <m:r>
                          <a:rPr lang="fr-FR" sz="1600" b="0" i="1" smtClean="0">
                            <a:latin typeface="Cambria Math" panose="02040503050406030204" pitchFamily="18" charset="0"/>
                          </a:rPr>
                          <m:t>𝑂</m:t>
                        </m:r>
                        <m:r>
                          <a:rPr lang="fr-FR" sz="1600" b="0" i="1" smtClean="0">
                            <a:latin typeface="Cambria Math" panose="02040503050406030204" pitchFamily="18" charset="0"/>
                          </a:rPr>
                          <m:t>,</m:t>
                        </m:r>
                        <m:r>
                          <a:rPr lang="fr-FR" sz="1600" b="0" i="1" smtClean="0">
                            <a:latin typeface="Cambria Math" panose="02040503050406030204" pitchFamily="18" charset="0"/>
                          </a:rPr>
                          <m:t>𝐵</m:t>
                        </m:r>
                      </m:sub>
                    </m:sSub>
                  </m:oMath>
                </a14:m>
                <a:r>
                  <a:rPr lang="fr-FR" sz="1600" dirty="0"/>
                  <a:t>= </a:t>
                </a:r>
                <a14:m>
                  <m:oMath xmlns:m="http://schemas.openxmlformats.org/officeDocument/2006/math">
                    <m:sSub>
                      <m:sSubPr>
                        <m:ctrlPr>
                          <a:rPr lang="fr-FR" sz="1600" i="1">
                            <a:latin typeface="Cambria Math" panose="02040503050406030204" pitchFamily="18" charset="0"/>
                          </a:rPr>
                        </m:ctrlPr>
                      </m:sSubPr>
                      <m:e>
                        <m:d>
                          <m:dPr>
                            <m:begChr m:val="{"/>
                            <m:endChr m:val="}"/>
                            <m:ctrlPr>
                              <a:rPr lang="fr-FR" sz="1600" i="1">
                                <a:latin typeface="Cambria Math" panose="02040503050406030204" pitchFamily="18" charset="0"/>
                              </a:rPr>
                            </m:ctrlPr>
                          </m:dPr>
                          <m:e>
                            <m:eqArr>
                              <m:eqArrPr>
                                <m:ctrlPr>
                                  <a:rPr lang="fr-FR" sz="1600" i="1">
                                    <a:latin typeface="Cambria Math" panose="02040503050406030204" pitchFamily="18" charset="0"/>
                                  </a:rPr>
                                </m:ctrlPr>
                              </m:eqArrPr>
                              <m:e>
                                <m:acc>
                                  <m:accPr>
                                    <m:chr m:val="⃗"/>
                                    <m:ctrlPr>
                                      <a:rPr lang="fr-FR" sz="1600" i="1" smtClean="0">
                                        <a:latin typeface="Cambria Math" panose="02040503050406030204" pitchFamily="18" charset="0"/>
                                      </a:rPr>
                                    </m:ctrlPr>
                                  </m:accPr>
                                  <m:e>
                                    <m:sSub>
                                      <m:sSubPr>
                                        <m:ctrlPr>
                                          <a:rPr lang="fr-FR" sz="1600" i="1" smtClean="0">
                                            <a:latin typeface="Cambria Math" panose="02040503050406030204" pitchFamily="18" charset="0"/>
                                          </a:rPr>
                                        </m:ctrlPr>
                                      </m:sSubPr>
                                      <m:e>
                                        <m:r>
                                          <a:rPr lang="fr-FR" sz="1600" b="0" i="1" smtClean="0">
                                            <a:latin typeface="Cambria Math" panose="02040503050406030204" pitchFamily="18" charset="0"/>
                                          </a:rPr>
                                          <m:t>𝑅</m:t>
                                        </m:r>
                                      </m:e>
                                      <m:sub>
                                        <m:r>
                                          <a:rPr lang="fr-FR" sz="1600" b="0" i="1" smtClean="0">
                                            <a:latin typeface="Cambria Math" panose="02040503050406030204" pitchFamily="18" charset="0"/>
                                          </a:rPr>
                                          <m:t>21</m:t>
                                        </m:r>
                                      </m:sub>
                                    </m:sSub>
                                  </m:e>
                                </m:acc>
                                <m:r>
                                  <a:rPr lang="fr-FR" sz="1600" b="0" i="1" smtClean="0">
                                    <a:latin typeface="Cambria Math" panose="02040503050406030204" pitchFamily="18" charset="0"/>
                                  </a:rPr>
                                  <m:t>=</m:t>
                                </m:r>
                                <m:sSub>
                                  <m:sSubPr>
                                    <m:ctrlPr>
                                      <a:rPr lang="fr-FR" sz="1600" b="0" i="1" smtClean="0">
                                        <a:latin typeface="Cambria Math" panose="02040503050406030204" pitchFamily="18" charset="0"/>
                                      </a:rPr>
                                    </m:ctrlPr>
                                  </m:sSubPr>
                                  <m:e>
                                    <m:r>
                                      <a:rPr lang="fr-FR" sz="1600" b="0" i="1" smtClean="0">
                                        <a:latin typeface="Cambria Math" panose="02040503050406030204" pitchFamily="18" charset="0"/>
                                      </a:rPr>
                                      <m:t>𝑋</m:t>
                                    </m:r>
                                  </m:e>
                                  <m:sub>
                                    <m:r>
                                      <a:rPr lang="fr-FR" sz="1600" b="0" i="1" smtClean="0">
                                        <a:latin typeface="Cambria Math" panose="02040503050406030204" pitchFamily="18" charset="0"/>
                                      </a:rPr>
                                      <m:t>21</m:t>
                                    </m:r>
                                  </m:sub>
                                </m:sSub>
                                <m:acc>
                                  <m:accPr>
                                    <m:chr m:val="⃗"/>
                                    <m:ctrlPr>
                                      <a:rPr lang="fr-FR" sz="1600" b="0" i="1" smtClean="0">
                                        <a:latin typeface="Cambria Math" panose="02040503050406030204" pitchFamily="18" charset="0"/>
                                      </a:rPr>
                                    </m:ctrlPr>
                                  </m:accPr>
                                  <m:e>
                                    <m:r>
                                      <a:rPr lang="fr-FR" sz="1600" b="0" i="1" smtClean="0">
                                        <a:latin typeface="Cambria Math" panose="02040503050406030204" pitchFamily="18" charset="0"/>
                                      </a:rPr>
                                      <m:t>𝑥</m:t>
                                    </m:r>
                                  </m:e>
                                </m:acc>
                                <m:r>
                                  <a:rPr lang="fr-FR" sz="1600" b="0" i="1" smtClean="0">
                                    <a:latin typeface="Cambria Math" panose="02040503050406030204" pitchFamily="18" charset="0"/>
                                  </a:rPr>
                                  <m:t>+</m:t>
                                </m:r>
                                <m:sSub>
                                  <m:sSubPr>
                                    <m:ctrlPr>
                                      <a:rPr lang="fr-FR" sz="1600" i="1">
                                        <a:latin typeface="Cambria Math" panose="02040503050406030204" pitchFamily="18" charset="0"/>
                                      </a:rPr>
                                    </m:ctrlPr>
                                  </m:sSubPr>
                                  <m:e>
                                    <m:r>
                                      <a:rPr lang="fr-FR" sz="1600" b="0" i="1" smtClean="0">
                                        <a:latin typeface="Cambria Math" panose="02040503050406030204" pitchFamily="18" charset="0"/>
                                      </a:rPr>
                                      <m:t>𝑌</m:t>
                                    </m:r>
                                  </m:e>
                                  <m:sub>
                                    <m:r>
                                      <a:rPr lang="fr-FR" sz="1600" i="1">
                                        <a:latin typeface="Cambria Math" panose="02040503050406030204" pitchFamily="18" charset="0"/>
                                      </a:rPr>
                                      <m:t>21</m:t>
                                    </m:r>
                                  </m:sub>
                                </m:sSub>
                                <m:acc>
                                  <m:accPr>
                                    <m:chr m:val="⃗"/>
                                    <m:ctrlPr>
                                      <a:rPr lang="fr-FR" sz="1600" i="1">
                                        <a:latin typeface="Cambria Math" panose="02040503050406030204" pitchFamily="18" charset="0"/>
                                      </a:rPr>
                                    </m:ctrlPr>
                                  </m:accPr>
                                  <m:e>
                                    <m:r>
                                      <a:rPr lang="fr-FR" sz="1600" b="0" i="1" smtClean="0">
                                        <a:latin typeface="Cambria Math" panose="02040503050406030204" pitchFamily="18" charset="0"/>
                                      </a:rPr>
                                      <m:t>𝑦</m:t>
                                    </m:r>
                                  </m:e>
                                </m:acc>
                                <m:r>
                                  <a:rPr lang="fr-FR" sz="1600" i="1">
                                    <a:latin typeface="Cambria Math" panose="02040503050406030204" pitchFamily="18" charset="0"/>
                                  </a:rPr>
                                  <m:t>+</m:t>
                                </m:r>
                                <m:sSub>
                                  <m:sSubPr>
                                    <m:ctrlPr>
                                      <a:rPr lang="fr-FR" sz="1600" i="1">
                                        <a:latin typeface="Cambria Math" panose="02040503050406030204" pitchFamily="18" charset="0"/>
                                      </a:rPr>
                                    </m:ctrlPr>
                                  </m:sSubPr>
                                  <m:e>
                                    <m:r>
                                      <a:rPr lang="fr-FR" sz="1600" b="0" i="1" smtClean="0">
                                        <a:latin typeface="Cambria Math" panose="02040503050406030204" pitchFamily="18" charset="0"/>
                                      </a:rPr>
                                      <m:t>𝑍</m:t>
                                    </m:r>
                                  </m:e>
                                  <m:sub>
                                    <m:r>
                                      <a:rPr lang="fr-FR" sz="1600" i="1">
                                        <a:latin typeface="Cambria Math" panose="02040503050406030204" pitchFamily="18" charset="0"/>
                                      </a:rPr>
                                      <m:t>21</m:t>
                                    </m:r>
                                  </m:sub>
                                </m:sSub>
                                <m:acc>
                                  <m:accPr>
                                    <m:chr m:val="⃗"/>
                                    <m:ctrlPr>
                                      <a:rPr lang="fr-FR" sz="1600" i="1">
                                        <a:latin typeface="Cambria Math" panose="02040503050406030204" pitchFamily="18" charset="0"/>
                                      </a:rPr>
                                    </m:ctrlPr>
                                  </m:accPr>
                                  <m:e>
                                    <m:r>
                                      <a:rPr lang="fr-FR" sz="1600" b="0" i="1" smtClean="0">
                                        <a:latin typeface="Cambria Math" panose="02040503050406030204" pitchFamily="18" charset="0"/>
                                      </a:rPr>
                                      <m:t>𝑧</m:t>
                                    </m:r>
                                  </m:e>
                                </m:acc>
                              </m:e>
                              <m:e>
                                <m:acc>
                                  <m:accPr>
                                    <m:chr m:val="⃗"/>
                                    <m:ctrlPr>
                                      <a:rPr lang="fr-FR" sz="1600" i="1">
                                        <a:latin typeface="Cambria Math" panose="02040503050406030204" pitchFamily="18" charset="0"/>
                                      </a:rPr>
                                    </m:ctrlPr>
                                  </m:accPr>
                                  <m:e>
                                    <m:sSub>
                                      <m:sSubPr>
                                        <m:ctrlPr>
                                          <a:rPr lang="fr-FR" sz="1600" i="1">
                                            <a:latin typeface="Cambria Math" panose="02040503050406030204" pitchFamily="18" charset="0"/>
                                          </a:rPr>
                                        </m:ctrlPr>
                                      </m:sSubPr>
                                      <m:e>
                                        <m:r>
                                          <a:rPr lang="fr-FR" sz="1600" b="0" i="1" smtClean="0">
                                            <a:latin typeface="Cambria Math" panose="02040503050406030204" pitchFamily="18" charset="0"/>
                                          </a:rPr>
                                          <m:t>𝑀</m:t>
                                        </m:r>
                                      </m:e>
                                      <m:sub>
                                        <m:r>
                                          <a:rPr lang="fr-FR" sz="1600" b="0" i="1" smtClean="0">
                                            <a:latin typeface="Cambria Math" panose="02040503050406030204" pitchFamily="18" charset="0"/>
                                          </a:rPr>
                                          <m:t>𝑂</m:t>
                                        </m:r>
                                        <m:r>
                                          <a:rPr lang="fr-FR" sz="1600" b="0" i="1" smtClean="0">
                                            <a:latin typeface="Cambria Math" panose="02040503050406030204" pitchFamily="18" charset="0"/>
                                          </a:rPr>
                                          <m:t> 21</m:t>
                                        </m:r>
                                      </m:sub>
                                    </m:sSub>
                                  </m:e>
                                </m:acc>
                                <m:r>
                                  <a:rPr lang="fr-FR" sz="1600" i="1">
                                    <a:latin typeface="Cambria Math" panose="02040503050406030204" pitchFamily="18" charset="0"/>
                                  </a:rPr>
                                  <m:t>=</m:t>
                                </m:r>
                                <m:sSub>
                                  <m:sSubPr>
                                    <m:ctrlPr>
                                      <a:rPr lang="fr-FR" sz="1600" i="1">
                                        <a:latin typeface="Cambria Math" panose="02040503050406030204" pitchFamily="18" charset="0"/>
                                      </a:rPr>
                                    </m:ctrlPr>
                                  </m:sSubPr>
                                  <m:e>
                                    <m:r>
                                      <a:rPr lang="fr-FR" sz="1600" b="0" i="1" smtClean="0">
                                        <a:latin typeface="Cambria Math" panose="02040503050406030204" pitchFamily="18" charset="0"/>
                                      </a:rPr>
                                      <m:t>𝐿</m:t>
                                    </m:r>
                                  </m:e>
                                  <m:sub>
                                    <m:r>
                                      <a:rPr lang="fr-FR" sz="1600" i="1">
                                        <a:latin typeface="Cambria Math" panose="02040503050406030204" pitchFamily="18" charset="0"/>
                                      </a:rPr>
                                      <m:t>21</m:t>
                                    </m:r>
                                  </m:sub>
                                </m:sSub>
                                <m:acc>
                                  <m:accPr>
                                    <m:chr m:val="⃗"/>
                                    <m:ctrlPr>
                                      <a:rPr lang="fr-FR" sz="1600" i="1">
                                        <a:latin typeface="Cambria Math" panose="02040503050406030204" pitchFamily="18" charset="0"/>
                                      </a:rPr>
                                    </m:ctrlPr>
                                  </m:accPr>
                                  <m:e>
                                    <m:r>
                                      <a:rPr lang="fr-FR" sz="1600" i="1">
                                        <a:latin typeface="Cambria Math" panose="02040503050406030204" pitchFamily="18" charset="0"/>
                                      </a:rPr>
                                      <m:t>𝑥</m:t>
                                    </m:r>
                                  </m:e>
                                </m:acc>
                                <m:r>
                                  <a:rPr lang="fr-FR" sz="1600" i="1">
                                    <a:latin typeface="Cambria Math" panose="02040503050406030204" pitchFamily="18" charset="0"/>
                                  </a:rPr>
                                  <m:t>+</m:t>
                                </m:r>
                                <m:sSub>
                                  <m:sSubPr>
                                    <m:ctrlPr>
                                      <a:rPr lang="fr-FR" sz="1600" i="1">
                                        <a:latin typeface="Cambria Math" panose="02040503050406030204" pitchFamily="18" charset="0"/>
                                      </a:rPr>
                                    </m:ctrlPr>
                                  </m:sSubPr>
                                  <m:e>
                                    <m:r>
                                      <a:rPr lang="fr-FR" sz="1600" b="0" i="1" smtClean="0">
                                        <a:latin typeface="Cambria Math" panose="02040503050406030204" pitchFamily="18" charset="0"/>
                                      </a:rPr>
                                      <m:t>𝑀</m:t>
                                    </m:r>
                                  </m:e>
                                  <m:sub>
                                    <m:r>
                                      <a:rPr lang="fr-FR" sz="1600" i="1">
                                        <a:latin typeface="Cambria Math" panose="02040503050406030204" pitchFamily="18" charset="0"/>
                                      </a:rPr>
                                      <m:t>21</m:t>
                                    </m:r>
                                  </m:sub>
                                </m:sSub>
                                <m:acc>
                                  <m:accPr>
                                    <m:chr m:val="⃗"/>
                                    <m:ctrlPr>
                                      <a:rPr lang="fr-FR" sz="1600" i="1">
                                        <a:latin typeface="Cambria Math" panose="02040503050406030204" pitchFamily="18" charset="0"/>
                                      </a:rPr>
                                    </m:ctrlPr>
                                  </m:accPr>
                                  <m:e>
                                    <m:r>
                                      <a:rPr lang="fr-FR" sz="1600" b="0" i="1" smtClean="0">
                                        <a:latin typeface="Cambria Math" panose="02040503050406030204" pitchFamily="18" charset="0"/>
                                      </a:rPr>
                                      <m:t>𝑦</m:t>
                                    </m:r>
                                  </m:e>
                                </m:acc>
                                <m:r>
                                  <a:rPr lang="fr-FR" sz="1600" i="1">
                                    <a:latin typeface="Cambria Math" panose="02040503050406030204" pitchFamily="18" charset="0"/>
                                  </a:rPr>
                                  <m:t>+</m:t>
                                </m:r>
                                <m:sSub>
                                  <m:sSubPr>
                                    <m:ctrlPr>
                                      <a:rPr lang="fr-FR" sz="1600" i="1">
                                        <a:latin typeface="Cambria Math" panose="02040503050406030204" pitchFamily="18" charset="0"/>
                                      </a:rPr>
                                    </m:ctrlPr>
                                  </m:sSubPr>
                                  <m:e>
                                    <m:r>
                                      <a:rPr lang="fr-FR" sz="1600" b="0" i="1" smtClean="0">
                                        <a:latin typeface="Cambria Math" panose="02040503050406030204" pitchFamily="18" charset="0"/>
                                      </a:rPr>
                                      <m:t>𝑁</m:t>
                                    </m:r>
                                  </m:e>
                                  <m:sub>
                                    <m:r>
                                      <a:rPr lang="fr-FR" sz="1600" i="1">
                                        <a:latin typeface="Cambria Math" panose="02040503050406030204" pitchFamily="18" charset="0"/>
                                      </a:rPr>
                                      <m:t>21</m:t>
                                    </m:r>
                                  </m:sub>
                                </m:sSub>
                                <m:acc>
                                  <m:accPr>
                                    <m:chr m:val="⃗"/>
                                    <m:ctrlPr>
                                      <a:rPr lang="fr-FR" sz="1600" i="1">
                                        <a:latin typeface="Cambria Math" panose="02040503050406030204" pitchFamily="18" charset="0"/>
                                      </a:rPr>
                                    </m:ctrlPr>
                                  </m:accPr>
                                  <m:e>
                                    <m:r>
                                      <a:rPr lang="fr-FR" sz="1600" b="0" i="1" smtClean="0">
                                        <a:latin typeface="Cambria Math" panose="02040503050406030204" pitchFamily="18" charset="0"/>
                                      </a:rPr>
                                      <m:t>𝑧</m:t>
                                    </m:r>
                                  </m:e>
                                </m:acc>
                              </m:e>
                            </m:eqArr>
                          </m:e>
                        </m:d>
                      </m:e>
                      <m:sub>
                        <m:r>
                          <a:rPr lang="fr-FR" sz="1600" b="0" i="1" smtClean="0">
                            <a:latin typeface="Cambria Math" panose="02040503050406030204" pitchFamily="18" charset="0"/>
                          </a:rPr>
                          <m:t>𝑂</m:t>
                        </m:r>
                        <m:r>
                          <a:rPr lang="fr-FR" sz="1600" i="1">
                            <a:latin typeface="Cambria Math" panose="02040503050406030204" pitchFamily="18" charset="0"/>
                          </a:rPr>
                          <m:t>,</m:t>
                        </m:r>
                        <m:r>
                          <a:rPr lang="fr-FR" sz="1600" i="1">
                            <a:latin typeface="Cambria Math" panose="02040503050406030204" pitchFamily="18" charset="0"/>
                          </a:rPr>
                          <m:t>𝐵</m:t>
                        </m:r>
                      </m:sub>
                    </m:sSub>
                  </m:oMath>
                </a14:m>
                <a:endParaRPr lang="fr-FR" sz="1600" dirty="0"/>
              </a:p>
            </p:txBody>
          </p:sp>
        </mc:Choice>
        <mc:Fallback xmlns="">
          <p:sp>
            <p:nvSpPr>
              <p:cNvPr id="16" name="ZoneTexte 15">
                <a:extLst>
                  <a:ext uri="{FF2B5EF4-FFF2-40B4-BE49-F238E27FC236}">
                    <a16:creationId xmlns:a16="http://schemas.microsoft.com/office/drawing/2014/main" id="{76D75983-E690-43E1-A55D-57D02788D167}"/>
                  </a:ext>
                </a:extLst>
              </p:cNvPr>
              <p:cNvSpPr txBox="1">
                <a:spLocks noRot="1" noChangeAspect="1" noMove="1" noResize="1" noEditPoints="1" noAdjustHandles="1" noChangeArrowheads="1" noChangeShapeType="1" noTextEdit="1"/>
              </p:cNvSpPr>
              <p:nvPr/>
            </p:nvSpPr>
            <p:spPr>
              <a:xfrm>
                <a:off x="6469880" y="2929081"/>
                <a:ext cx="5393784" cy="749116"/>
              </a:xfrm>
              <a:prstGeom prst="rect">
                <a:avLst/>
              </a:prstGeom>
              <a:blipFill>
                <a:blip r:embed="rId6"/>
                <a:stretch>
                  <a:fillRect/>
                </a:stretch>
              </a:blipFill>
            </p:spPr>
            <p:txBody>
              <a:bodyPr/>
              <a:lstStyle/>
              <a:p>
                <a:r>
                  <a:rPr lang="fr-FR">
                    <a:noFill/>
                  </a:rPr>
                  <a:t> </a:t>
                </a:r>
              </a:p>
            </p:txBody>
          </p:sp>
        </mc:Fallback>
      </mc:AlternateContent>
      <p:sp>
        <p:nvSpPr>
          <p:cNvPr id="17" name="Rectangle à coins arrondis 66">
            <a:extLst>
              <a:ext uri="{FF2B5EF4-FFF2-40B4-BE49-F238E27FC236}">
                <a16:creationId xmlns:a16="http://schemas.microsoft.com/office/drawing/2014/main" id="{43163BCC-7F58-44BC-85AB-08F11C63332A}"/>
              </a:ext>
            </a:extLst>
          </p:cNvPr>
          <p:cNvSpPr/>
          <p:nvPr/>
        </p:nvSpPr>
        <p:spPr>
          <a:xfrm>
            <a:off x="532160" y="707392"/>
            <a:ext cx="7184821" cy="542409"/>
          </a:xfrm>
          <a:prstGeom prst="roundRect">
            <a:avLst>
              <a:gd name="adj" fmla="val 0"/>
            </a:avLst>
          </a:prstGeom>
          <a:solidFill>
            <a:schemeClr val="bg1"/>
          </a:solidFill>
          <a:ln w="28575">
            <a:solidFill>
              <a:srgbClr val="CC00CC"/>
            </a:solid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solidFill>
                  <a:schemeClr val="tx1"/>
                </a:solidFill>
              </a:rPr>
              <a:t>Hypothèses : Solides indéformables et contact sans jeu et sans frottement </a:t>
            </a:r>
          </a:p>
        </p:txBody>
      </p:sp>
      <p:sp>
        <p:nvSpPr>
          <p:cNvPr id="71" name="Rectangle 70">
            <a:extLst>
              <a:ext uri="{FF2B5EF4-FFF2-40B4-BE49-F238E27FC236}">
                <a16:creationId xmlns:a16="http://schemas.microsoft.com/office/drawing/2014/main" id="{7A54FEA0-C398-48EF-B233-8526C49DD2B5}"/>
              </a:ext>
            </a:extLst>
          </p:cNvPr>
          <p:cNvSpPr/>
          <p:nvPr/>
        </p:nvSpPr>
        <p:spPr>
          <a:xfrm>
            <a:off x="4567997" y="5183582"/>
            <a:ext cx="217099" cy="358780"/>
          </a:xfrm>
          <a:prstGeom prst="rect">
            <a:avLst/>
          </a:prstGeom>
        </p:spPr>
        <p:txBody>
          <a:bodyPr wrap="none">
            <a:spAutoFit/>
          </a:bodyPr>
          <a:lstStyle/>
          <a:p>
            <a:endParaRPr lang="fr-FR" b="1" dirty="0">
              <a:solidFill>
                <a:srgbClr val="217214"/>
              </a:solidFill>
            </a:endParaRPr>
          </a:p>
        </p:txBody>
      </p:sp>
      <p:grpSp>
        <p:nvGrpSpPr>
          <p:cNvPr id="5" name="Groupe 4">
            <a:extLst>
              <a:ext uri="{FF2B5EF4-FFF2-40B4-BE49-F238E27FC236}">
                <a16:creationId xmlns:a16="http://schemas.microsoft.com/office/drawing/2014/main" id="{7A3BC791-023E-4C52-BDDA-255EC3388B5E}"/>
              </a:ext>
            </a:extLst>
          </p:cNvPr>
          <p:cNvGrpSpPr/>
          <p:nvPr/>
        </p:nvGrpSpPr>
        <p:grpSpPr>
          <a:xfrm>
            <a:off x="4556526" y="3033117"/>
            <a:ext cx="985632" cy="478435"/>
            <a:chOff x="2960774" y="5125249"/>
            <a:chExt cx="469333" cy="293018"/>
          </a:xfrm>
        </p:grpSpPr>
        <p:sp>
          <p:nvSpPr>
            <p:cNvPr id="35" name="Shape 257">
              <a:extLst>
                <a:ext uri="{FF2B5EF4-FFF2-40B4-BE49-F238E27FC236}">
                  <a16:creationId xmlns:a16="http://schemas.microsoft.com/office/drawing/2014/main" id="{BBA4B2BB-0321-4A9B-8BB8-658264E3D0C0}"/>
                </a:ext>
              </a:extLst>
            </p:cNvPr>
            <p:cNvSpPr/>
            <p:nvPr/>
          </p:nvSpPr>
          <p:spPr>
            <a:xfrm>
              <a:off x="3115797" y="5125249"/>
              <a:ext cx="285867" cy="293018"/>
            </a:xfrm>
            <a:custGeom>
              <a:avLst/>
              <a:gdLst/>
              <a:ahLst/>
              <a:cxnLst/>
              <a:rect l="0" t="0" r="0" b="0"/>
              <a:pathLst>
                <a:path w="153162" h="144780">
                  <a:moveTo>
                    <a:pt x="0" y="144780"/>
                  </a:moveTo>
                  <a:lnTo>
                    <a:pt x="153162" y="0"/>
                  </a:lnTo>
                </a:path>
              </a:pathLst>
            </a:custGeom>
            <a:solidFill>
              <a:srgbClr val="FF9900"/>
            </a:solidFill>
            <a:ln w="19050" cap="rnd">
              <a:solidFill>
                <a:srgbClr val="FF9900"/>
              </a:solidFill>
              <a:round/>
            </a:ln>
          </p:spPr>
          <p:style>
            <a:lnRef idx="1">
              <a:srgbClr val="FF0000"/>
            </a:lnRef>
            <a:fillRef idx="0">
              <a:srgbClr val="000000">
                <a:alpha val="0"/>
              </a:srgbClr>
            </a:fillRef>
            <a:effectRef idx="0">
              <a:scrgbClr r="0" g="0" b="0"/>
            </a:effectRef>
            <a:fontRef idx="none"/>
          </p:style>
          <p:txBody>
            <a:bodyPr/>
            <a:lstStyle/>
            <a:p>
              <a:endParaRPr lang="fr-FR"/>
            </a:p>
          </p:txBody>
        </p:sp>
        <p:sp>
          <p:nvSpPr>
            <p:cNvPr id="38" name="Shape 262">
              <a:extLst>
                <a:ext uri="{FF2B5EF4-FFF2-40B4-BE49-F238E27FC236}">
                  <a16:creationId xmlns:a16="http://schemas.microsoft.com/office/drawing/2014/main" id="{333BC9DC-E8A4-4E54-A953-AFFC9D40B162}"/>
                </a:ext>
              </a:extLst>
            </p:cNvPr>
            <p:cNvSpPr/>
            <p:nvPr/>
          </p:nvSpPr>
          <p:spPr>
            <a:xfrm>
              <a:off x="3115797" y="5336530"/>
              <a:ext cx="79645" cy="81736"/>
            </a:xfrm>
            <a:custGeom>
              <a:avLst/>
              <a:gdLst/>
              <a:ahLst/>
              <a:cxnLst/>
              <a:rect l="0" t="0" r="0" b="0"/>
              <a:pathLst>
                <a:path w="42672" h="40386">
                  <a:moveTo>
                    <a:pt x="42672" y="0"/>
                  </a:moveTo>
                  <a:lnTo>
                    <a:pt x="42672" y="40386"/>
                  </a:lnTo>
                  <a:lnTo>
                    <a:pt x="0" y="40386"/>
                  </a:lnTo>
                  <a:lnTo>
                    <a:pt x="42672" y="0"/>
                  </a:lnTo>
                  <a:close/>
                </a:path>
              </a:pathLst>
            </a:custGeom>
            <a:solidFill>
              <a:srgbClr val="FF9900"/>
            </a:solidFill>
            <a:ln w="0" cap="rnd">
              <a:solidFill>
                <a:srgbClr val="FF9900"/>
              </a:solidFill>
              <a:round/>
            </a:ln>
          </p:spPr>
          <p:style>
            <a:lnRef idx="0">
              <a:srgbClr val="000000">
                <a:alpha val="0"/>
              </a:srgbClr>
            </a:lnRef>
            <a:fillRef idx="1">
              <a:srgbClr val="FF0000"/>
            </a:fillRef>
            <a:effectRef idx="0">
              <a:scrgbClr r="0" g="0" b="0"/>
            </a:effectRef>
            <a:fontRef idx="none"/>
          </p:style>
          <p:txBody>
            <a:bodyPr/>
            <a:lstStyle/>
            <a:p>
              <a:endParaRPr lang="fr-FR"/>
            </a:p>
          </p:txBody>
        </p:sp>
        <p:sp>
          <p:nvSpPr>
            <p:cNvPr id="39" name="Shape 264">
              <a:extLst>
                <a:ext uri="{FF2B5EF4-FFF2-40B4-BE49-F238E27FC236}">
                  <a16:creationId xmlns:a16="http://schemas.microsoft.com/office/drawing/2014/main" id="{E3860FB6-96E9-4702-8663-1A279FB51C4C}"/>
                </a:ext>
              </a:extLst>
            </p:cNvPr>
            <p:cNvSpPr/>
            <p:nvPr/>
          </p:nvSpPr>
          <p:spPr>
            <a:xfrm>
              <a:off x="2960774" y="5418267"/>
              <a:ext cx="469333" cy="0"/>
            </a:xfrm>
            <a:custGeom>
              <a:avLst/>
              <a:gdLst/>
              <a:ahLst/>
              <a:cxnLst/>
              <a:rect l="0" t="0" r="0" b="0"/>
              <a:pathLst>
                <a:path w="251460">
                  <a:moveTo>
                    <a:pt x="0" y="0"/>
                  </a:moveTo>
                  <a:lnTo>
                    <a:pt x="251460" y="0"/>
                  </a:lnTo>
                </a:path>
              </a:pathLst>
            </a:custGeom>
            <a:solidFill>
              <a:srgbClr val="FF9900"/>
            </a:solidFill>
            <a:ln w="19050" cap="rnd">
              <a:solidFill>
                <a:srgbClr val="FF9900"/>
              </a:solidFill>
              <a:round/>
            </a:ln>
          </p:spPr>
          <p:style>
            <a:lnRef idx="1">
              <a:srgbClr val="FF0000"/>
            </a:lnRef>
            <a:fillRef idx="0">
              <a:srgbClr val="000000">
                <a:alpha val="0"/>
              </a:srgbClr>
            </a:fillRef>
            <a:effectRef idx="0">
              <a:scrgbClr r="0" g="0" b="0"/>
            </a:effectRef>
            <a:fontRef idx="none"/>
          </p:style>
          <p:txBody>
            <a:bodyPr/>
            <a:lstStyle/>
            <a:p>
              <a:endParaRPr lang="fr-FR"/>
            </a:p>
          </p:txBody>
        </p:sp>
      </p:grpSp>
      <p:grpSp>
        <p:nvGrpSpPr>
          <p:cNvPr id="74" name="Groupe 73">
            <a:extLst>
              <a:ext uri="{FF2B5EF4-FFF2-40B4-BE49-F238E27FC236}">
                <a16:creationId xmlns:a16="http://schemas.microsoft.com/office/drawing/2014/main" id="{08B3C004-4049-4D5E-86FA-0FCC4D4BE347}"/>
              </a:ext>
            </a:extLst>
          </p:cNvPr>
          <p:cNvGrpSpPr/>
          <p:nvPr/>
        </p:nvGrpSpPr>
        <p:grpSpPr>
          <a:xfrm rot="2045736">
            <a:off x="2688850" y="2919469"/>
            <a:ext cx="985632" cy="478435"/>
            <a:chOff x="2960774" y="5125249"/>
            <a:chExt cx="469333" cy="293018"/>
          </a:xfrm>
        </p:grpSpPr>
        <p:sp>
          <p:nvSpPr>
            <p:cNvPr id="75" name="Shape 257">
              <a:extLst>
                <a:ext uri="{FF2B5EF4-FFF2-40B4-BE49-F238E27FC236}">
                  <a16:creationId xmlns:a16="http://schemas.microsoft.com/office/drawing/2014/main" id="{1D4EC276-7124-446C-A8BD-BCA9E76AF22E}"/>
                </a:ext>
              </a:extLst>
            </p:cNvPr>
            <p:cNvSpPr/>
            <p:nvPr/>
          </p:nvSpPr>
          <p:spPr>
            <a:xfrm>
              <a:off x="3115797" y="5125249"/>
              <a:ext cx="285867" cy="293018"/>
            </a:xfrm>
            <a:custGeom>
              <a:avLst/>
              <a:gdLst/>
              <a:ahLst/>
              <a:cxnLst/>
              <a:rect l="0" t="0" r="0" b="0"/>
              <a:pathLst>
                <a:path w="153162" h="144780">
                  <a:moveTo>
                    <a:pt x="0" y="144780"/>
                  </a:moveTo>
                  <a:lnTo>
                    <a:pt x="153162" y="0"/>
                  </a:lnTo>
                </a:path>
              </a:pathLst>
            </a:custGeom>
            <a:solidFill>
              <a:srgbClr val="FF9900"/>
            </a:solidFill>
            <a:ln w="19050" cap="rnd">
              <a:solidFill>
                <a:srgbClr val="FF9900"/>
              </a:solidFill>
              <a:round/>
            </a:ln>
          </p:spPr>
          <p:style>
            <a:lnRef idx="1">
              <a:srgbClr val="FF0000"/>
            </a:lnRef>
            <a:fillRef idx="0">
              <a:srgbClr val="000000">
                <a:alpha val="0"/>
              </a:srgbClr>
            </a:fillRef>
            <a:effectRef idx="0">
              <a:scrgbClr r="0" g="0" b="0"/>
            </a:effectRef>
            <a:fontRef idx="none"/>
          </p:style>
          <p:txBody>
            <a:bodyPr/>
            <a:lstStyle/>
            <a:p>
              <a:endParaRPr lang="fr-FR"/>
            </a:p>
          </p:txBody>
        </p:sp>
        <p:sp>
          <p:nvSpPr>
            <p:cNvPr id="76" name="Shape 262">
              <a:extLst>
                <a:ext uri="{FF2B5EF4-FFF2-40B4-BE49-F238E27FC236}">
                  <a16:creationId xmlns:a16="http://schemas.microsoft.com/office/drawing/2014/main" id="{86FA0430-C64C-4E95-AEBA-B7961E7A805E}"/>
                </a:ext>
              </a:extLst>
            </p:cNvPr>
            <p:cNvSpPr/>
            <p:nvPr/>
          </p:nvSpPr>
          <p:spPr>
            <a:xfrm>
              <a:off x="3115797" y="5336530"/>
              <a:ext cx="79645" cy="81736"/>
            </a:xfrm>
            <a:custGeom>
              <a:avLst/>
              <a:gdLst/>
              <a:ahLst/>
              <a:cxnLst/>
              <a:rect l="0" t="0" r="0" b="0"/>
              <a:pathLst>
                <a:path w="42672" h="40386">
                  <a:moveTo>
                    <a:pt x="42672" y="0"/>
                  </a:moveTo>
                  <a:lnTo>
                    <a:pt x="42672" y="40386"/>
                  </a:lnTo>
                  <a:lnTo>
                    <a:pt x="0" y="40386"/>
                  </a:lnTo>
                  <a:lnTo>
                    <a:pt x="42672" y="0"/>
                  </a:lnTo>
                  <a:close/>
                </a:path>
              </a:pathLst>
            </a:custGeom>
            <a:solidFill>
              <a:srgbClr val="FF9900"/>
            </a:solidFill>
            <a:ln w="0" cap="rnd">
              <a:solidFill>
                <a:srgbClr val="FF9900"/>
              </a:solidFill>
              <a:round/>
            </a:ln>
          </p:spPr>
          <p:style>
            <a:lnRef idx="0">
              <a:srgbClr val="000000">
                <a:alpha val="0"/>
              </a:srgbClr>
            </a:lnRef>
            <a:fillRef idx="1">
              <a:srgbClr val="FF0000"/>
            </a:fillRef>
            <a:effectRef idx="0">
              <a:scrgbClr r="0" g="0" b="0"/>
            </a:effectRef>
            <a:fontRef idx="none"/>
          </p:style>
          <p:txBody>
            <a:bodyPr/>
            <a:lstStyle/>
            <a:p>
              <a:endParaRPr lang="fr-FR"/>
            </a:p>
          </p:txBody>
        </p:sp>
        <p:sp>
          <p:nvSpPr>
            <p:cNvPr id="77" name="Shape 264">
              <a:extLst>
                <a:ext uri="{FF2B5EF4-FFF2-40B4-BE49-F238E27FC236}">
                  <a16:creationId xmlns:a16="http://schemas.microsoft.com/office/drawing/2014/main" id="{505DF8E6-1C9F-4FED-AB74-AB2F62A28406}"/>
                </a:ext>
              </a:extLst>
            </p:cNvPr>
            <p:cNvSpPr/>
            <p:nvPr/>
          </p:nvSpPr>
          <p:spPr>
            <a:xfrm>
              <a:off x="2960774" y="5418267"/>
              <a:ext cx="469333" cy="0"/>
            </a:xfrm>
            <a:custGeom>
              <a:avLst/>
              <a:gdLst/>
              <a:ahLst/>
              <a:cxnLst/>
              <a:rect l="0" t="0" r="0" b="0"/>
              <a:pathLst>
                <a:path w="251460">
                  <a:moveTo>
                    <a:pt x="0" y="0"/>
                  </a:moveTo>
                  <a:lnTo>
                    <a:pt x="251460" y="0"/>
                  </a:lnTo>
                </a:path>
              </a:pathLst>
            </a:custGeom>
            <a:solidFill>
              <a:srgbClr val="FF9900"/>
            </a:solidFill>
            <a:ln w="19050" cap="rnd">
              <a:solidFill>
                <a:srgbClr val="FF9900"/>
              </a:solidFill>
              <a:round/>
            </a:ln>
          </p:spPr>
          <p:style>
            <a:lnRef idx="1">
              <a:srgbClr val="FF0000"/>
            </a:lnRef>
            <a:fillRef idx="0">
              <a:srgbClr val="000000">
                <a:alpha val="0"/>
              </a:srgbClr>
            </a:fillRef>
            <a:effectRef idx="0">
              <a:scrgbClr r="0" g="0" b="0"/>
            </a:effectRef>
            <a:fontRef idx="none"/>
          </p:style>
          <p:txBody>
            <a:bodyPr/>
            <a:lstStyle/>
            <a:p>
              <a:endParaRPr lang="fr-FR"/>
            </a:p>
          </p:txBody>
        </p:sp>
      </p:grpSp>
    </p:spTree>
    <p:extLst>
      <p:ext uri="{BB962C8B-B14F-4D97-AF65-F5344CB8AC3E}">
        <p14:creationId xmlns:p14="http://schemas.microsoft.com/office/powerpoint/2010/main" val="32560319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6" name="Groupe 135">
            <a:extLst>
              <a:ext uri="{FF2B5EF4-FFF2-40B4-BE49-F238E27FC236}">
                <a16:creationId xmlns:a16="http://schemas.microsoft.com/office/drawing/2014/main" id="{392EC32E-F3C7-4A1F-ACDA-C5E87E35BF9D}"/>
              </a:ext>
            </a:extLst>
          </p:cNvPr>
          <p:cNvGrpSpPr/>
          <p:nvPr/>
        </p:nvGrpSpPr>
        <p:grpSpPr>
          <a:xfrm>
            <a:off x="525535" y="1516207"/>
            <a:ext cx="11437337" cy="1800294"/>
            <a:chOff x="525535" y="1516207"/>
            <a:chExt cx="11437337" cy="1800294"/>
          </a:xfrm>
        </p:grpSpPr>
        <p:sp>
          <p:nvSpPr>
            <p:cNvPr id="137" name="Rectangle à coins arrondis 78">
              <a:extLst>
                <a:ext uri="{FF2B5EF4-FFF2-40B4-BE49-F238E27FC236}">
                  <a16:creationId xmlns:a16="http://schemas.microsoft.com/office/drawing/2014/main" id="{2F54AF9A-D29B-4996-BF18-C7C8FE79BD35}"/>
                </a:ext>
              </a:extLst>
            </p:cNvPr>
            <p:cNvSpPr/>
            <p:nvPr/>
          </p:nvSpPr>
          <p:spPr>
            <a:xfrm>
              <a:off x="532161" y="1541765"/>
              <a:ext cx="5614640" cy="1774736"/>
            </a:xfrm>
            <a:prstGeom prst="roundRect">
              <a:avLst>
                <a:gd name="adj" fmla="val 0"/>
              </a:avLst>
            </a:prstGeom>
            <a:solidFill>
              <a:schemeClr val="bg1"/>
            </a:solidFill>
            <a:ln w="28575">
              <a:solidFill>
                <a:srgbClr val="4F9707"/>
              </a:solid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9" name="Rectangle à coins arrondis 78">
              <a:extLst>
                <a:ext uri="{FF2B5EF4-FFF2-40B4-BE49-F238E27FC236}">
                  <a16:creationId xmlns:a16="http://schemas.microsoft.com/office/drawing/2014/main" id="{FB995251-25E9-441E-8DE8-B30B2CD6C795}"/>
                </a:ext>
              </a:extLst>
            </p:cNvPr>
            <p:cNvSpPr/>
            <p:nvPr/>
          </p:nvSpPr>
          <p:spPr>
            <a:xfrm>
              <a:off x="4178314" y="1910029"/>
              <a:ext cx="1810351" cy="1206820"/>
            </a:xfrm>
            <a:prstGeom prst="roundRect">
              <a:avLst>
                <a:gd name="adj" fmla="val 0"/>
              </a:avLst>
            </a:prstGeom>
            <a:solidFill>
              <a:schemeClr val="bg1"/>
            </a:solidFill>
            <a:ln w="28575">
              <a:solidFill>
                <a:srgbClr val="4F9707"/>
              </a:solid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40" name="Rectangle à coins arrondis 78">
              <a:extLst>
                <a:ext uri="{FF2B5EF4-FFF2-40B4-BE49-F238E27FC236}">
                  <a16:creationId xmlns:a16="http://schemas.microsoft.com/office/drawing/2014/main" id="{7F387F27-CC44-43A8-B93A-A94578946B69}"/>
                </a:ext>
              </a:extLst>
            </p:cNvPr>
            <p:cNvSpPr/>
            <p:nvPr/>
          </p:nvSpPr>
          <p:spPr>
            <a:xfrm>
              <a:off x="652743" y="1903987"/>
              <a:ext cx="1540435" cy="1206820"/>
            </a:xfrm>
            <a:prstGeom prst="roundRect">
              <a:avLst>
                <a:gd name="adj" fmla="val 0"/>
              </a:avLst>
            </a:prstGeom>
            <a:solidFill>
              <a:schemeClr val="bg1"/>
            </a:solidFill>
            <a:ln w="28575">
              <a:solidFill>
                <a:srgbClr val="4F9707"/>
              </a:solid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41" name="Rectangle à coins arrondis 78">
              <a:extLst>
                <a:ext uri="{FF2B5EF4-FFF2-40B4-BE49-F238E27FC236}">
                  <a16:creationId xmlns:a16="http://schemas.microsoft.com/office/drawing/2014/main" id="{E856D7F3-49D4-4DD5-854A-5C77BE8BC2FF}"/>
                </a:ext>
              </a:extLst>
            </p:cNvPr>
            <p:cNvSpPr/>
            <p:nvPr/>
          </p:nvSpPr>
          <p:spPr>
            <a:xfrm>
              <a:off x="2411449" y="1901439"/>
              <a:ext cx="1540435" cy="1206820"/>
            </a:xfrm>
            <a:prstGeom prst="roundRect">
              <a:avLst>
                <a:gd name="adj" fmla="val 0"/>
              </a:avLst>
            </a:prstGeom>
            <a:solidFill>
              <a:schemeClr val="bg1"/>
            </a:solidFill>
            <a:ln w="28575">
              <a:solidFill>
                <a:srgbClr val="4F9707"/>
              </a:solid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42" name="Rectangle 141">
              <a:extLst>
                <a:ext uri="{FF2B5EF4-FFF2-40B4-BE49-F238E27FC236}">
                  <a16:creationId xmlns:a16="http://schemas.microsoft.com/office/drawing/2014/main" id="{7D3C8B13-FCCF-4C16-88FB-FB5FDA8281E3}"/>
                </a:ext>
              </a:extLst>
            </p:cNvPr>
            <p:cNvSpPr/>
            <p:nvPr/>
          </p:nvSpPr>
          <p:spPr>
            <a:xfrm>
              <a:off x="525535" y="1516501"/>
              <a:ext cx="3055452" cy="369332"/>
            </a:xfrm>
            <a:prstGeom prst="rect">
              <a:avLst/>
            </a:prstGeom>
          </p:spPr>
          <p:txBody>
            <a:bodyPr wrap="none">
              <a:spAutoFit/>
            </a:bodyPr>
            <a:lstStyle/>
            <a:p>
              <a:r>
                <a:rPr lang="fr-FR" dirty="0">
                  <a:solidFill>
                    <a:srgbClr val="217214"/>
                  </a:solidFill>
                </a:rPr>
                <a:t>Représentations schématiques</a:t>
              </a:r>
              <a:endParaRPr lang="fr-FR" b="1" dirty="0">
                <a:solidFill>
                  <a:srgbClr val="217214"/>
                </a:solidFill>
              </a:endParaRPr>
            </a:p>
          </p:txBody>
        </p:sp>
        <p:sp>
          <p:nvSpPr>
            <p:cNvPr id="143" name="Rectangle à coins arrondis 66">
              <a:extLst>
                <a:ext uri="{FF2B5EF4-FFF2-40B4-BE49-F238E27FC236}">
                  <a16:creationId xmlns:a16="http://schemas.microsoft.com/office/drawing/2014/main" id="{3C90F8F9-2F69-4F0F-AB45-F066B2E563E3}"/>
                </a:ext>
              </a:extLst>
            </p:cNvPr>
            <p:cNvSpPr/>
            <p:nvPr/>
          </p:nvSpPr>
          <p:spPr>
            <a:xfrm>
              <a:off x="6339672" y="1541738"/>
              <a:ext cx="5623200" cy="1774763"/>
            </a:xfrm>
            <a:prstGeom prst="roundRect">
              <a:avLst>
                <a:gd name="adj" fmla="val 0"/>
              </a:avLst>
            </a:prstGeom>
            <a:solidFill>
              <a:schemeClr val="bg1"/>
            </a:solidFill>
            <a:ln w="28575">
              <a:solidFill>
                <a:srgbClr val="CC00CC"/>
              </a:solid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4" name="Rectangle 143">
              <a:extLst>
                <a:ext uri="{FF2B5EF4-FFF2-40B4-BE49-F238E27FC236}">
                  <a16:creationId xmlns:a16="http://schemas.microsoft.com/office/drawing/2014/main" id="{8C875D05-54C3-4662-8710-CC65E8902404}"/>
                </a:ext>
              </a:extLst>
            </p:cNvPr>
            <p:cNvSpPr/>
            <p:nvPr/>
          </p:nvSpPr>
          <p:spPr>
            <a:xfrm>
              <a:off x="6353221" y="1516207"/>
              <a:ext cx="2662139" cy="369332"/>
            </a:xfrm>
            <a:prstGeom prst="rect">
              <a:avLst/>
            </a:prstGeom>
          </p:spPr>
          <p:txBody>
            <a:bodyPr wrap="none">
              <a:spAutoFit/>
            </a:bodyPr>
            <a:lstStyle/>
            <a:p>
              <a:r>
                <a:rPr lang="fr-FR" dirty="0">
                  <a:solidFill>
                    <a:srgbClr val="CC00CC"/>
                  </a:solidFill>
                </a:rPr>
                <a:t>Torseur action mécanique</a:t>
              </a:r>
              <a:endParaRPr lang="fr-FR" b="1" dirty="0">
                <a:solidFill>
                  <a:srgbClr val="333399"/>
                </a:solidFill>
              </a:endParaRPr>
            </a:p>
          </p:txBody>
        </p:sp>
      </p:grpSp>
      <p:sp>
        <p:nvSpPr>
          <p:cNvPr id="12" name="ZoneTexte 11"/>
          <p:cNvSpPr txBox="1"/>
          <p:nvPr/>
        </p:nvSpPr>
        <p:spPr>
          <a:xfrm>
            <a:off x="-64294" y="6244625"/>
            <a:ext cx="461963" cy="369332"/>
          </a:xfrm>
          <a:prstGeom prst="rect">
            <a:avLst/>
          </a:prstGeom>
          <a:noFill/>
        </p:spPr>
        <p:txBody>
          <a:bodyPr wrap="square" rtlCol="0">
            <a:spAutoFit/>
          </a:bodyPr>
          <a:lstStyle/>
          <a:p>
            <a:pPr algn="ctr"/>
            <a:r>
              <a:rPr lang="fr-FR" dirty="0">
                <a:solidFill>
                  <a:schemeClr val="bg1"/>
                </a:solidFill>
                <a:effectLst>
                  <a:outerShdw blurRad="38100" dist="38100" dir="2700000" algn="tl">
                    <a:srgbClr val="000000">
                      <a:alpha val="43137"/>
                    </a:srgbClr>
                  </a:outerShdw>
                </a:effectLst>
              </a:rPr>
              <a:t>12</a:t>
            </a:r>
          </a:p>
        </p:txBody>
      </p:sp>
      <p:grpSp>
        <p:nvGrpSpPr>
          <p:cNvPr id="16" name="Groupe 15">
            <a:extLst>
              <a:ext uri="{FF2B5EF4-FFF2-40B4-BE49-F238E27FC236}">
                <a16:creationId xmlns:a16="http://schemas.microsoft.com/office/drawing/2014/main" id="{B878BB3B-83CC-4D91-AC83-604C698B9957}"/>
              </a:ext>
            </a:extLst>
          </p:cNvPr>
          <p:cNvGrpSpPr/>
          <p:nvPr/>
        </p:nvGrpSpPr>
        <p:grpSpPr>
          <a:xfrm>
            <a:off x="449334" y="1178214"/>
            <a:ext cx="8838658" cy="2138287"/>
            <a:chOff x="836069" y="1067753"/>
            <a:chExt cx="8838658" cy="2138287"/>
          </a:xfrm>
        </p:grpSpPr>
        <p:grpSp>
          <p:nvGrpSpPr>
            <p:cNvPr id="15" name="Groupe 14">
              <a:extLst>
                <a:ext uri="{FF2B5EF4-FFF2-40B4-BE49-F238E27FC236}">
                  <a16:creationId xmlns:a16="http://schemas.microsoft.com/office/drawing/2014/main" id="{44178440-2B94-4C05-8F72-6D9933F28A28}"/>
                </a:ext>
              </a:extLst>
            </p:cNvPr>
            <p:cNvGrpSpPr/>
            <p:nvPr/>
          </p:nvGrpSpPr>
          <p:grpSpPr>
            <a:xfrm>
              <a:off x="912270" y="1406040"/>
              <a:ext cx="5621266" cy="1800000"/>
              <a:chOff x="912270" y="1406040"/>
              <a:chExt cx="5621266" cy="1800000"/>
            </a:xfrm>
          </p:grpSpPr>
          <p:grpSp>
            <p:nvGrpSpPr>
              <p:cNvPr id="112" name="Groupe 111">
                <a:extLst>
                  <a:ext uri="{FF2B5EF4-FFF2-40B4-BE49-F238E27FC236}">
                    <a16:creationId xmlns:a16="http://schemas.microsoft.com/office/drawing/2014/main" id="{545FBA4C-BC4F-4CA4-836C-453C98BAD99F}"/>
                  </a:ext>
                </a:extLst>
              </p:cNvPr>
              <p:cNvGrpSpPr/>
              <p:nvPr/>
            </p:nvGrpSpPr>
            <p:grpSpPr>
              <a:xfrm>
                <a:off x="912270" y="1406040"/>
                <a:ext cx="5621266" cy="1800000"/>
                <a:chOff x="8331916" y="2780664"/>
                <a:chExt cx="3568076" cy="2532124"/>
              </a:xfrm>
            </p:grpSpPr>
            <p:sp>
              <p:nvSpPr>
                <p:cNvPr id="113" name="Rectangle à coins arrondis 78">
                  <a:extLst>
                    <a:ext uri="{FF2B5EF4-FFF2-40B4-BE49-F238E27FC236}">
                      <a16:creationId xmlns:a16="http://schemas.microsoft.com/office/drawing/2014/main" id="{C8C2DC8A-C799-4FEA-87EA-586384CDE48F}"/>
                    </a:ext>
                  </a:extLst>
                </p:cNvPr>
                <p:cNvSpPr/>
                <p:nvPr/>
              </p:nvSpPr>
              <p:spPr>
                <a:xfrm>
                  <a:off x="8336122" y="2816204"/>
                  <a:ext cx="3563870" cy="2496584"/>
                </a:xfrm>
                <a:prstGeom prst="roundRect">
                  <a:avLst>
                    <a:gd name="adj" fmla="val 0"/>
                  </a:avLst>
                </a:prstGeom>
                <a:solidFill>
                  <a:schemeClr val="bg1"/>
                </a:solidFill>
                <a:ln w="28575">
                  <a:solidFill>
                    <a:srgbClr val="4F9707"/>
                  </a:solid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4" name="Rectangle 113">
                  <a:extLst>
                    <a:ext uri="{FF2B5EF4-FFF2-40B4-BE49-F238E27FC236}">
                      <a16:creationId xmlns:a16="http://schemas.microsoft.com/office/drawing/2014/main" id="{F6F1E4B5-E054-4B96-BE26-E43071EBAF87}"/>
                    </a:ext>
                  </a:extLst>
                </p:cNvPr>
                <p:cNvSpPr/>
                <p:nvPr/>
              </p:nvSpPr>
              <p:spPr>
                <a:xfrm>
                  <a:off x="8331916" y="2780664"/>
                  <a:ext cx="1939436" cy="519552"/>
                </a:xfrm>
                <a:prstGeom prst="rect">
                  <a:avLst/>
                </a:prstGeom>
              </p:spPr>
              <p:txBody>
                <a:bodyPr wrap="none">
                  <a:spAutoFit/>
                </a:bodyPr>
                <a:lstStyle/>
                <a:p>
                  <a:r>
                    <a:rPr lang="fr-FR" dirty="0">
                      <a:solidFill>
                        <a:srgbClr val="217214"/>
                      </a:solidFill>
                    </a:rPr>
                    <a:t>Représentations schématiques</a:t>
                  </a:r>
                  <a:endParaRPr lang="fr-FR" b="1" dirty="0">
                    <a:solidFill>
                      <a:srgbClr val="217214"/>
                    </a:solidFill>
                  </a:endParaRPr>
                </a:p>
              </p:txBody>
            </p:sp>
          </p:grpSp>
          <p:grpSp>
            <p:nvGrpSpPr>
              <p:cNvPr id="149" name="Groupe 148">
                <a:extLst>
                  <a:ext uri="{FF2B5EF4-FFF2-40B4-BE49-F238E27FC236}">
                    <a16:creationId xmlns:a16="http://schemas.microsoft.com/office/drawing/2014/main" id="{720E1082-8BA8-41D5-856E-FA7B22A0C7E2}"/>
                  </a:ext>
                </a:extLst>
              </p:cNvPr>
              <p:cNvGrpSpPr/>
              <p:nvPr/>
            </p:nvGrpSpPr>
            <p:grpSpPr>
              <a:xfrm>
                <a:off x="4562964" y="1782388"/>
                <a:ext cx="1812436" cy="1224000"/>
                <a:chOff x="8331916" y="2780664"/>
                <a:chExt cx="3656137" cy="2532124"/>
              </a:xfrm>
            </p:grpSpPr>
            <p:sp>
              <p:nvSpPr>
                <p:cNvPr id="150" name="Rectangle à coins arrondis 78">
                  <a:extLst>
                    <a:ext uri="{FF2B5EF4-FFF2-40B4-BE49-F238E27FC236}">
                      <a16:creationId xmlns:a16="http://schemas.microsoft.com/office/drawing/2014/main" id="{D6C6D675-084A-4CB5-A1F6-C907D95F7292}"/>
                    </a:ext>
                  </a:extLst>
                </p:cNvPr>
                <p:cNvSpPr/>
                <p:nvPr/>
              </p:nvSpPr>
              <p:spPr>
                <a:xfrm>
                  <a:off x="8336122" y="2816204"/>
                  <a:ext cx="3651931" cy="2496584"/>
                </a:xfrm>
                <a:prstGeom prst="roundRect">
                  <a:avLst>
                    <a:gd name="adj" fmla="val 0"/>
                  </a:avLst>
                </a:prstGeom>
                <a:solidFill>
                  <a:schemeClr val="bg1"/>
                </a:solidFill>
                <a:ln w="28575">
                  <a:solidFill>
                    <a:srgbClr val="4F9707"/>
                  </a:solid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51" name="Rectangle 150">
                  <a:extLst>
                    <a:ext uri="{FF2B5EF4-FFF2-40B4-BE49-F238E27FC236}">
                      <a16:creationId xmlns:a16="http://schemas.microsoft.com/office/drawing/2014/main" id="{3089383C-82E6-45E2-B99F-C8CFA74EB3AF}"/>
                    </a:ext>
                  </a:extLst>
                </p:cNvPr>
                <p:cNvSpPr/>
                <p:nvPr/>
              </p:nvSpPr>
              <p:spPr>
                <a:xfrm>
                  <a:off x="8331916" y="2780664"/>
                  <a:ext cx="437944" cy="742218"/>
                </a:xfrm>
                <a:prstGeom prst="rect">
                  <a:avLst/>
                </a:prstGeom>
              </p:spPr>
              <p:txBody>
                <a:bodyPr wrap="none">
                  <a:spAutoFit/>
                </a:bodyPr>
                <a:lstStyle/>
                <a:p>
                  <a:endParaRPr lang="fr-FR" b="1" dirty="0">
                    <a:solidFill>
                      <a:srgbClr val="217214"/>
                    </a:solidFill>
                  </a:endParaRPr>
                </a:p>
              </p:txBody>
            </p:sp>
          </p:grpSp>
          <p:grpSp>
            <p:nvGrpSpPr>
              <p:cNvPr id="21" name="Groupe 20">
                <a:extLst>
                  <a:ext uri="{FF2B5EF4-FFF2-40B4-BE49-F238E27FC236}">
                    <a16:creationId xmlns:a16="http://schemas.microsoft.com/office/drawing/2014/main" id="{1A82A5A4-EDC3-424F-BAF6-5B2781677B9F}"/>
                  </a:ext>
                </a:extLst>
              </p:cNvPr>
              <p:cNvGrpSpPr/>
              <p:nvPr/>
            </p:nvGrpSpPr>
            <p:grpSpPr>
              <a:xfrm>
                <a:off x="1037704" y="1776346"/>
                <a:ext cx="1542209" cy="1224000"/>
                <a:chOff x="8331916" y="2780664"/>
                <a:chExt cx="3656137" cy="2532124"/>
              </a:xfrm>
            </p:grpSpPr>
            <p:sp>
              <p:nvSpPr>
                <p:cNvPr id="22" name="Rectangle à coins arrondis 78">
                  <a:extLst>
                    <a:ext uri="{FF2B5EF4-FFF2-40B4-BE49-F238E27FC236}">
                      <a16:creationId xmlns:a16="http://schemas.microsoft.com/office/drawing/2014/main" id="{75623190-BF24-4C1E-9DA9-16BB4957ED3F}"/>
                    </a:ext>
                  </a:extLst>
                </p:cNvPr>
                <p:cNvSpPr/>
                <p:nvPr/>
              </p:nvSpPr>
              <p:spPr>
                <a:xfrm>
                  <a:off x="8336122" y="2816204"/>
                  <a:ext cx="3651931" cy="2496584"/>
                </a:xfrm>
                <a:prstGeom prst="roundRect">
                  <a:avLst>
                    <a:gd name="adj" fmla="val 0"/>
                  </a:avLst>
                </a:prstGeom>
                <a:solidFill>
                  <a:schemeClr val="bg1"/>
                </a:solidFill>
                <a:ln w="28575">
                  <a:solidFill>
                    <a:srgbClr val="4F9707"/>
                  </a:solid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3" name="Rectangle 22">
                  <a:extLst>
                    <a:ext uri="{FF2B5EF4-FFF2-40B4-BE49-F238E27FC236}">
                      <a16:creationId xmlns:a16="http://schemas.microsoft.com/office/drawing/2014/main" id="{845F4017-74A6-41BB-99EC-F93DD505A6F5}"/>
                    </a:ext>
                  </a:extLst>
                </p:cNvPr>
                <p:cNvSpPr/>
                <p:nvPr/>
              </p:nvSpPr>
              <p:spPr>
                <a:xfrm>
                  <a:off x="8331916" y="2780664"/>
                  <a:ext cx="437944" cy="742218"/>
                </a:xfrm>
                <a:prstGeom prst="rect">
                  <a:avLst/>
                </a:prstGeom>
              </p:spPr>
              <p:txBody>
                <a:bodyPr wrap="none">
                  <a:spAutoFit/>
                </a:bodyPr>
                <a:lstStyle/>
                <a:p>
                  <a:endParaRPr lang="fr-FR" b="1" dirty="0">
                    <a:solidFill>
                      <a:srgbClr val="217214"/>
                    </a:solidFill>
                  </a:endParaRPr>
                </a:p>
              </p:txBody>
            </p:sp>
          </p:grpSp>
          <p:grpSp>
            <p:nvGrpSpPr>
              <p:cNvPr id="107" name="Groupe 106">
                <a:extLst>
                  <a:ext uri="{FF2B5EF4-FFF2-40B4-BE49-F238E27FC236}">
                    <a16:creationId xmlns:a16="http://schemas.microsoft.com/office/drawing/2014/main" id="{55C13F78-C2DE-4362-8E3F-32DFE85BA069}"/>
                  </a:ext>
                </a:extLst>
              </p:cNvPr>
              <p:cNvGrpSpPr/>
              <p:nvPr/>
            </p:nvGrpSpPr>
            <p:grpSpPr>
              <a:xfrm>
                <a:off x="2771010" y="1773798"/>
                <a:ext cx="1542209" cy="1224000"/>
                <a:chOff x="8331916" y="2780664"/>
                <a:chExt cx="3656137" cy="2532124"/>
              </a:xfrm>
            </p:grpSpPr>
            <p:sp>
              <p:nvSpPr>
                <p:cNvPr id="109" name="Rectangle à coins arrondis 78">
                  <a:extLst>
                    <a:ext uri="{FF2B5EF4-FFF2-40B4-BE49-F238E27FC236}">
                      <a16:creationId xmlns:a16="http://schemas.microsoft.com/office/drawing/2014/main" id="{9E01A452-95AA-49FE-BA55-37BB5B45E798}"/>
                    </a:ext>
                  </a:extLst>
                </p:cNvPr>
                <p:cNvSpPr/>
                <p:nvPr/>
              </p:nvSpPr>
              <p:spPr>
                <a:xfrm>
                  <a:off x="8336122" y="2816204"/>
                  <a:ext cx="3651931" cy="2496584"/>
                </a:xfrm>
                <a:prstGeom prst="roundRect">
                  <a:avLst>
                    <a:gd name="adj" fmla="val 0"/>
                  </a:avLst>
                </a:prstGeom>
                <a:solidFill>
                  <a:schemeClr val="bg1"/>
                </a:solidFill>
                <a:ln w="28575">
                  <a:solidFill>
                    <a:srgbClr val="4F9707"/>
                  </a:solid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0" name="Rectangle 109">
                  <a:extLst>
                    <a:ext uri="{FF2B5EF4-FFF2-40B4-BE49-F238E27FC236}">
                      <a16:creationId xmlns:a16="http://schemas.microsoft.com/office/drawing/2014/main" id="{A930E7CD-4197-491A-97EB-E38D0D0C89CD}"/>
                    </a:ext>
                  </a:extLst>
                </p:cNvPr>
                <p:cNvSpPr/>
                <p:nvPr/>
              </p:nvSpPr>
              <p:spPr>
                <a:xfrm>
                  <a:off x="8331916" y="2780664"/>
                  <a:ext cx="437944" cy="742218"/>
                </a:xfrm>
                <a:prstGeom prst="rect">
                  <a:avLst/>
                </a:prstGeom>
              </p:spPr>
              <p:txBody>
                <a:bodyPr wrap="none">
                  <a:spAutoFit/>
                </a:bodyPr>
                <a:lstStyle/>
                <a:p>
                  <a:endParaRPr lang="fr-FR" b="1" dirty="0">
                    <a:solidFill>
                      <a:srgbClr val="217214"/>
                    </a:solidFill>
                  </a:endParaRPr>
                </a:p>
              </p:txBody>
            </p:sp>
          </p:grpSp>
          <p:sp>
            <p:nvSpPr>
              <p:cNvPr id="74" name="Shape 224">
                <a:extLst>
                  <a:ext uri="{FF2B5EF4-FFF2-40B4-BE49-F238E27FC236}">
                    <a16:creationId xmlns:a16="http://schemas.microsoft.com/office/drawing/2014/main" id="{FBC832C4-37BF-4A1D-9E8B-9FF242CB121C}"/>
                  </a:ext>
                </a:extLst>
              </p:cNvPr>
              <p:cNvSpPr/>
              <p:nvPr/>
            </p:nvSpPr>
            <p:spPr>
              <a:xfrm>
                <a:off x="3428339" y="2056980"/>
                <a:ext cx="0" cy="498936"/>
              </a:xfrm>
              <a:custGeom>
                <a:avLst/>
                <a:gdLst/>
                <a:ahLst/>
                <a:cxnLst/>
                <a:rect l="0" t="0" r="0" b="0"/>
                <a:pathLst>
                  <a:path h="384048">
                    <a:moveTo>
                      <a:pt x="0" y="384048"/>
                    </a:moveTo>
                    <a:lnTo>
                      <a:pt x="0" y="0"/>
                    </a:lnTo>
                  </a:path>
                </a:pathLst>
              </a:custGeom>
              <a:ln w="3620" cap="rnd">
                <a:round/>
              </a:ln>
            </p:spPr>
            <p:style>
              <a:lnRef idx="1">
                <a:srgbClr val="000000"/>
              </a:lnRef>
              <a:fillRef idx="0">
                <a:srgbClr val="000000">
                  <a:alpha val="0"/>
                </a:srgbClr>
              </a:fillRef>
              <a:effectRef idx="0">
                <a:scrgbClr r="0" g="0" b="0"/>
              </a:effectRef>
              <a:fontRef idx="none"/>
            </p:style>
            <p:txBody>
              <a:bodyPr/>
              <a:lstStyle/>
              <a:p>
                <a:endParaRPr lang="fr-FR"/>
              </a:p>
            </p:txBody>
          </p:sp>
          <p:sp>
            <p:nvSpPr>
              <p:cNvPr id="75" name="Shape 225">
                <a:extLst>
                  <a:ext uri="{FF2B5EF4-FFF2-40B4-BE49-F238E27FC236}">
                    <a16:creationId xmlns:a16="http://schemas.microsoft.com/office/drawing/2014/main" id="{49EF22C1-6CB1-4A3D-B663-8D6E65328DAD}"/>
                  </a:ext>
                </a:extLst>
              </p:cNvPr>
              <p:cNvSpPr/>
              <p:nvPr/>
            </p:nvSpPr>
            <p:spPr>
              <a:xfrm>
                <a:off x="3405392" y="2056980"/>
                <a:ext cx="44897" cy="67317"/>
              </a:xfrm>
              <a:custGeom>
                <a:avLst/>
                <a:gdLst/>
                <a:ahLst/>
                <a:cxnLst/>
                <a:rect l="0" t="0" r="0" b="0"/>
                <a:pathLst>
                  <a:path w="34290" h="51816">
                    <a:moveTo>
                      <a:pt x="17526" y="0"/>
                    </a:moveTo>
                    <a:lnTo>
                      <a:pt x="34290" y="51816"/>
                    </a:lnTo>
                    <a:lnTo>
                      <a:pt x="17526" y="34290"/>
                    </a:lnTo>
                    <a:lnTo>
                      <a:pt x="0" y="51816"/>
                    </a:lnTo>
                    <a:lnTo>
                      <a:pt x="17526" y="0"/>
                    </a:lnTo>
                    <a:close/>
                  </a:path>
                </a:pathLst>
              </a:custGeom>
              <a:ln w="0" cap="rnd">
                <a:round/>
              </a:ln>
            </p:spPr>
            <p:style>
              <a:lnRef idx="0">
                <a:srgbClr val="000000">
                  <a:alpha val="0"/>
                </a:srgbClr>
              </a:lnRef>
              <a:fillRef idx="1">
                <a:srgbClr val="000000"/>
              </a:fillRef>
              <a:effectRef idx="0">
                <a:scrgbClr r="0" g="0" b="0"/>
              </a:effectRef>
              <a:fontRef idx="none"/>
            </p:style>
            <p:txBody>
              <a:bodyPr/>
              <a:lstStyle/>
              <a:p>
                <a:endParaRPr lang="fr-FR"/>
              </a:p>
            </p:txBody>
          </p:sp>
          <p:sp>
            <p:nvSpPr>
              <p:cNvPr id="76" name="Shape 226">
                <a:extLst>
                  <a:ext uri="{FF2B5EF4-FFF2-40B4-BE49-F238E27FC236}">
                    <a16:creationId xmlns:a16="http://schemas.microsoft.com/office/drawing/2014/main" id="{5FD06013-32CD-4020-843A-49F9F7642D6A}"/>
                  </a:ext>
                </a:extLst>
              </p:cNvPr>
              <p:cNvSpPr/>
              <p:nvPr/>
            </p:nvSpPr>
            <p:spPr>
              <a:xfrm>
                <a:off x="3405392" y="2056980"/>
                <a:ext cx="44897" cy="67317"/>
              </a:xfrm>
              <a:custGeom>
                <a:avLst/>
                <a:gdLst/>
                <a:ahLst/>
                <a:cxnLst/>
                <a:rect l="0" t="0" r="0" b="0"/>
                <a:pathLst>
                  <a:path w="34290" h="51816">
                    <a:moveTo>
                      <a:pt x="17526" y="0"/>
                    </a:moveTo>
                    <a:lnTo>
                      <a:pt x="34290" y="51816"/>
                    </a:lnTo>
                    <a:lnTo>
                      <a:pt x="17526" y="34290"/>
                    </a:lnTo>
                    <a:lnTo>
                      <a:pt x="0" y="51816"/>
                    </a:lnTo>
                    <a:lnTo>
                      <a:pt x="17526" y="0"/>
                    </a:lnTo>
                  </a:path>
                </a:pathLst>
              </a:custGeom>
              <a:ln w="3620" cap="rnd">
                <a:round/>
              </a:ln>
            </p:spPr>
            <p:style>
              <a:lnRef idx="1">
                <a:srgbClr val="000000"/>
              </a:lnRef>
              <a:fillRef idx="0">
                <a:srgbClr val="000000">
                  <a:alpha val="0"/>
                </a:srgbClr>
              </a:fillRef>
              <a:effectRef idx="0">
                <a:scrgbClr r="0" g="0" b="0"/>
              </a:effectRef>
              <a:fontRef idx="none"/>
            </p:style>
            <p:txBody>
              <a:bodyPr/>
              <a:lstStyle/>
              <a:p>
                <a:endParaRPr lang="fr-FR"/>
              </a:p>
            </p:txBody>
          </p:sp>
          <p:sp>
            <p:nvSpPr>
              <p:cNvPr id="77" name="Shape 227">
                <a:extLst>
                  <a:ext uri="{FF2B5EF4-FFF2-40B4-BE49-F238E27FC236}">
                    <a16:creationId xmlns:a16="http://schemas.microsoft.com/office/drawing/2014/main" id="{C9C650CA-B33B-47CF-B99A-6B8635FB43B2}"/>
                  </a:ext>
                </a:extLst>
              </p:cNvPr>
              <p:cNvSpPr/>
              <p:nvPr/>
            </p:nvSpPr>
            <p:spPr>
              <a:xfrm>
                <a:off x="3167937" y="2201513"/>
                <a:ext cx="877984" cy="503885"/>
              </a:xfrm>
              <a:custGeom>
                <a:avLst/>
                <a:gdLst/>
                <a:ahLst/>
                <a:cxnLst/>
                <a:rect l="0" t="0" r="0" b="0"/>
                <a:pathLst>
                  <a:path w="670560" h="387858">
                    <a:moveTo>
                      <a:pt x="0" y="387858"/>
                    </a:moveTo>
                    <a:lnTo>
                      <a:pt x="670560" y="0"/>
                    </a:lnTo>
                  </a:path>
                </a:pathLst>
              </a:custGeom>
              <a:ln w="3620" cap="rnd">
                <a:round/>
              </a:ln>
            </p:spPr>
            <p:style>
              <a:lnRef idx="1">
                <a:srgbClr val="000000"/>
              </a:lnRef>
              <a:fillRef idx="0">
                <a:srgbClr val="000000">
                  <a:alpha val="0"/>
                </a:srgbClr>
              </a:fillRef>
              <a:effectRef idx="0">
                <a:scrgbClr r="0" g="0" b="0"/>
              </a:effectRef>
              <a:fontRef idx="none"/>
            </p:style>
            <p:txBody>
              <a:bodyPr/>
              <a:lstStyle/>
              <a:p>
                <a:endParaRPr lang="fr-FR"/>
              </a:p>
            </p:txBody>
          </p:sp>
          <p:sp>
            <p:nvSpPr>
              <p:cNvPr id="78" name="Shape 228">
                <a:extLst>
                  <a:ext uri="{FF2B5EF4-FFF2-40B4-BE49-F238E27FC236}">
                    <a16:creationId xmlns:a16="http://schemas.microsoft.com/office/drawing/2014/main" id="{75ECA4F5-BB41-405B-A7B0-F4BB695CA723}"/>
                  </a:ext>
                </a:extLst>
              </p:cNvPr>
              <p:cNvSpPr/>
              <p:nvPr/>
            </p:nvSpPr>
            <p:spPr>
              <a:xfrm>
                <a:off x="3977079" y="2201513"/>
                <a:ext cx="68842" cy="52467"/>
              </a:xfrm>
              <a:custGeom>
                <a:avLst/>
                <a:gdLst/>
                <a:ahLst/>
                <a:cxnLst/>
                <a:rect l="0" t="0" r="0" b="0"/>
                <a:pathLst>
                  <a:path w="52578" h="40386">
                    <a:moveTo>
                      <a:pt x="52578" y="0"/>
                    </a:moveTo>
                    <a:lnTo>
                      <a:pt x="16764" y="40386"/>
                    </a:lnTo>
                    <a:lnTo>
                      <a:pt x="22860" y="17526"/>
                    </a:lnTo>
                    <a:lnTo>
                      <a:pt x="0" y="10668"/>
                    </a:lnTo>
                    <a:lnTo>
                      <a:pt x="52578" y="0"/>
                    </a:lnTo>
                    <a:close/>
                  </a:path>
                </a:pathLst>
              </a:custGeom>
              <a:ln w="0" cap="rnd">
                <a:round/>
              </a:ln>
            </p:spPr>
            <p:style>
              <a:lnRef idx="0">
                <a:srgbClr val="000000">
                  <a:alpha val="0"/>
                </a:srgbClr>
              </a:lnRef>
              <a:fillRef idx="1">
                <a:srgbClr val="000000"/>
              </a:fillRef>
              <a:effectRef idx="0">
                <a:scrgbClr r="0" g="0" b="0"/>
              </a:effectRef>
              <a:fontRef idx="none"/>
            </p:style>
            <p:txBody>
              <a:bodyPr/>
              <a:lstStyle/>
              <a:p>
                <a:endParaRPr lang="fr-FR"/>
              </a:p>
            </p:txBody>
          </p:sp>
          <p:sp>
            <p:nvSpPr>
              <p:cNvPr id="83" name="Shape 229">
                <a:extLst>
                  <a:ext uri="{FF2B5EF4-FFF2-40B4-BE49-F238E27FC236}">
                    <a16:creationId xmlns:a16="http://schemas.microsoft.com/office/drawing/2014/main" id="{FF2A1AF1-9343-45FC-8E1E-2334C5DFB7CC}"/>
                  </a:ext>
                </a:extLst>
              </p:cNvPr>
              <p:cNvSpPr/>
              <p:nvPr/>
            </p:nvSpPr>
            <p:spPr>
              <a:xfrm>
                <a:off x="3977079" y="2201513"/>
                <a:ext cx="68842" cy="52467"/>
              </a:xfrm>
              <a:custGeom>
                <a:avLst/>
                <a:gdLst/>
                <a:ahLst/>
                <a:cxnLst/>
                <a:rect l="0" t="0" r="0" b="0"/>
                <a:pathLst>
                  <a:path w="52578" h="40386">
                    <a:moveTo>
                      <a:pt x="52578" y="0"/>
                    </a:moveTo>
                    <a:lnTo>
                      <a:pt x="16764" y="40386"/>
                    </a:lnTo>
                    <a:lnTo>
                      <a:pt x="22860" y="17526"/>
                    </a:lnTo>
                    <a:lnTo>
                      <a:pt x="0" y="10668"/>
                    </a:lnTo>
                    <a:lnTo>
                      <a:pt x="52578" y="0"/>
                    </a:lnTo>
                  </a:path>
                </a:pathLst>
              </a:custGeom>
              <a:ln w="3620" cap="rnd">
                <a:round/>
              </a:ln>
            </p:spPr>
            <p:style>
              <a:lnRef idx="1">
                <a:srgbClr val="000000"/>
              </a:lnRef>
              <a:fillRef idx="0">
                <a:srgbClr val="000000">
                  <a:alpha val="0"/>
                </a:srgbClr>
              </a:fillRef>
              <a:effectRef idx="0">
                <a:scrgbClr r="0" g="0" b="0"/>
              </a:effectRef>
              <a:fontRef idx="none"/>
            </p:style>
            <p:txBody>
              <a:bodyPr/>
              <a:lstStyle/>
              <a:p>
                <a:endParaRPr lang="fr-FR"/>
              </a:p>
            </p:txBody>
          </p:sp>
          <p:sp>
            <p:nvSpPr>
              <p:cNvPr id="84" name="Shape 230">
                <a:extLst>
                  <a:ext uri="{FF2B5EF4-FFF2-40B4-BE49-F238E27FC236}">
                    <a16:creationId xmlns:a16="http://schemas.microsoft.com/office/drawing/2014/main" id="{8B71B02E-2528-480A-ABB1-47B38DE3025D}"/>
                  </a:ext>
                </a:extLst>
              </p:cNvPr>
              <p:cNvSpPr/>
              <p:nvPr/>
            </p:nvSpPr>
            <p:spPr>
              <a:xfrm>
                <a:off x="3428339" y="2555915"/>
                <a:ext cx="463935" cy="265306"/>
              </a:xfrm>
              <a:custGeom>
                <a:avLst/>
                <a:gdLst/>
                <a:ahLst/>
                <a:cxnLst/>
                <a:rect l="0" t="0" r="0" b="0"/>
                <a:pathLst>
                  <a:path w="354330" h="204216">
                    <a:moveTo>
                      <a:pt x="0" y="0"/>
                    </a:moveTo>
                    <a:lnTo>
                      <a:pt x="354330" y="204216"/>
                    </a:lnTo>
                  </a:path>
                </a:pathLst>
              </a:custGeom>
              <a:ln w="3620" cap="rnd">
                <a:round/>
              </a:ln>
            </p:spPr>
            <p:style>
              <a:lnRef idx="1">
                <a:srgbClr val="000000"/>
              </a:lnRef>
              <a:fillRef idx="0">
                <a:srgbClr val="000000">
                  <a:alpha val="0"/>
                </a:srgbClr>
              </a:fillRef>
              <a:effectRef idx="0">
                <a:scrgbClr r="0" g="0" b="0"/>
              </a:effectRef>
              <a:fontRef idx="none"/>
            </p:style>
            <p:txBody>
              <a:bodyPr/>
              <a:lstStyle/>
              <a:p>
                <a:endParaRPr lang="fr-FR" dirty="0"/>
              </a:p>
            </p:txBody>
          </p:sp>
          <p:sp>
            <p:nvSpPr>
              <p:cNvPr id="88" name="Shape 231">
                <a:extLst>
                  <a:ext uri="{FF2B5EF4-FFF2-40B4-BE49-F238E27FC236}">
                    <a16:creationId xmlns:a16="http://schemas.microsoft.com/office/drawing/2014/main" id="{E9AB94CC-EB51-4661-AEC6-52FC93E079E6}"/>
                  </a:ext>
                </a:extLst>
              </p:cNvPr>
              <p:cNvSpPr/>
              <p:nvPr/>
            </p:nvSpPr>
            <p:spPr>
              <a:xfrm>
                <a:off x="3822434" y="2768754"/>
                <a:ext cx="69840" cy="52467"/>
              </a:xfrm>
              <a:custGeom>
                <a:avLst/>
                <a:gdLst/>
                <a:ahLst/>
                <a:cxnLst/>
                <a:rect l="0" t="0" r="0" b="0"/>
                <a:pathLst>
                  <a:path w="53340" h="40386">
                    <a:moveTo>
                      <a:pt x="17526" y="0"/>
                    </a:moveTo>
                    <a:lnTo>
                      <a:pt x="53340" y="40386"/>
                    </a:lnTo>
                    <a:lnTo>
                      <a:pt x="0" y="29718"/>
                    </a:lnTo>
                    <a:lnTo>
                      <a:pt x="23622" y="23622"/>
                    </a:lnTo>
                    <a:lnTo>
                      <a:pt x="17526" y="0"/>
                    </a:lnTo>
                    <a:close/>
                  </a:path>
                </a:pathLst>
              </a:custGeom>
              <a:ln w="0" cap="rnd">
                <a:round/>
              </a:ln>
            </p:spPr>
            <p:style>
              <a:lnRef idx="0">
                <a:srgbClr val="000000">
                  <a:alpha val="0"/>
                </a:srgbClr>
              </a:lnRef>
              <a:fillRef idx="1">
                <a:srgbClr val="000000"/>
              </a:fillRef>
              <a:effectRef idx="0">
                <a:scrgbClr r="0" g="0" b="0"/>
              </a:effectRef>
              <a:fontRef idx="none"/>
            </p:style>
            <p:txBody>
              <a:bodyPr/>
              <a:lstStyle/>
              <a:p>
                <a:endParaRPr lang="fr-FR"/>
              </a:p>
            </p:txBody>
          </p:sp>
          <p:sp>
            <p:nvSpPr>
              <p:cNvPr id="89" name="Shape 232">
                <a:extLst>
                  <a:ext uri="{FF2B5EF4-FFF2-40B4-BE49-F238E27FC236}">
                    <a16:creationId xmlns:a16="http://schemas.microsoft.com/office/drawing/2014/main" id="{95658070-CA67-4D4D-B590-A299184C1D2C}"/>
                  </a:ext>
                </a:extLst>
              </p:cNvPr>
              <p:cNvSpPr/>
              <p:nvPr/>
            </p:nvSpPr>
            <p:spPr>
              <a:xfrm>
                <a:off x="3822434" y="2768754"/>
                <a:ext cx="69840" cy="52467"/>
              </a:xfrm>
              <a:custGeom>
                <a:avLst/>
                <a:gdLst/>
                <a:ahLst/>
                <a:cxnLst/>
                <a:rect l="0" t="0" r="0" b="0"/>
                <a:pathLst>
                  <a:path w="53340" h="40386">
                    <a:moveTo>
                      <a:pt x="53340" y="40386"/>
                    </a:moveTo>
                    <a:lnTo>
                      <a:pt x="0" y="29718"/>
                    </a:lnTo>
                    <a:lnTo>
                      <a:pt x="23622" y="23622"/>
                    </a:lnTo>
                    <a:lnTo>
                      <a:pt x="17526" y="0"/>
                    </a:lnTo>
                    <a:lnTo>
                      <a:pt x="53340" y="40386"/>
                    </a:lnTo>
                  </a:path>
                </a:pathLst>
              </a:custGeom>
              <a:ln w="3620" cap="rnd">
                <a:round/>
              </a:ln>
            </p:spPr>
            <p:style>
              <a:lnRef idx="1">
                <a:srgbClr val="000000"/>
              </a:lnRef>
              <a:fillRef idx="0">
                <a:srgbClr val="000000">
                  <a:alpha val="0"/>
                </a:srgbClr>
              </a:fillRef>
              <a:effectRef idx="0">
                <a:scrgbClr r="0" g="0" b="0"/>
              </a:effectRef>
              <a:fontRef idx="none"/>
            </p:style>
            <p:txBody>
              <a:bodyPr/>
              <a:lstStyle/>
              <a:p>
                <a:endParaRPr lang="fr-FR"/>
              </a:p>
            </p:txBody>
          </p:sp>
          <p:sp>
            <p:nvSpPr>
              <p:cNvPr id="90" name="Rectangle 89">
                <a:extLst>
                  <a:ext uri="{FF2B5EF4-FFF2-40B4-BE49-F238E27FC236}">
                    <a16:creationId xmlns:a16="http://schemas.microsoft.com/office/drawing/2014/main" id="{70A5CDC8-510C-414A-83EF-D5F356F5AC42}"/>
                  </a:ext>
                </a:extLst>
              </p:cNvPr>
              <p:cNvSpPr/>
              <p:nvPr/>
            </p:nvSpPr>
            <p:spPr>
              <a:xfrm>
                <a:off x="3399269" y="2572442"/>
                <a:ext cx="97990" cy="139499"/>
              </a:xfrm>
              <a:prstGeom prst="rect">
                <a:avLst/>
              </a:prstGeom>
              <a:ln>
                <a:noFill/>
              </a:ln>
            </p:spPr>
            <p:txBody>
              <a:bodyPr vert="horz" lIns="0" tIns="0" rIns="0" bIns="0" rtlCol="0">
                <a:noAutofit/>
              </a:bodyPr>
              <a:lstStyle/>
              <a:p>
                <a:pPr marL="6350" indent="-6350">
                  <a:lnSpc>
                    <a:spcPct val="107000"/>
                  </a:lnSpc>
                  <a:spcAft>
                    <a:spcPts val="800"/>
                  </a:spcAft>
                </a:pPr>
                <a:r>
                  <a:rPr lang="fr-FR" sz="900" b="1" dirty="0">
                    <a:solidFill>
                      <a:srgbClr val="000000"/>
                    </a:solidFill>
                    <a:effectLst/>
                    <a:latin typeface="Arial" panose="020B0604020202020204" pitchFamily="34" charset="0"/>
                    <a:ea typeface="Arial" panose="020B0604020202020204" pitchFamily="34" charset="0"/>
                  </a:rPr>
                  <a:t>O</a:t>
                </a:r>
                <a:endParaRPr lang="fr-FR" sz="900" dirty="0">
                  <a:solidFill>
                    <a:srgbClr val="000000"/>
                  </a:solidFill>
                  <a:effectLst/>
                  <a:latin typeface="Times New Roman" panose="02020603050405020304" pitchFamily="18" charset="0"/>
                  <a:ea typeface="Times New Roman" panose="02020603050405020304" pitchFamily="18" charset="0"/>
                </a:endParaRPr>
              </a:p>
            </p:txBody>
          </p:sp>
          <p:sp>
            <p:nvSpPr>
              <p:cNvPr id="91" name="Shape 240">
                <a:extLst>
                  <a:ext uri="{FF2B5EF4-FFF2-40B4-BE49-F238E27FC236}">
                    <a16:creationId xmlns:a16="http://schemas.microsoft.com/office/drawing/2014/main" id="{4FCF7626-A325-4092-A4A7-7F421C0F5D95}"/>
                  </a:ext>
                </a:extLst>
              </p:cNvPr>
              <p:cNvSpPr/>
              <p:nvPr/>
            </p:nvSpPr>
            <p:spPr>
              <a:xfrm>
                <a:off x="3333557" y="2361885"/>
                <a:ext cx="66847" cy="88106"/>
              </a:xfrm>
              <a:custGeom>
                <a:avLst/>
                <a:gdLst/>
                <a:ahLst/>
                <a:cxnLst/>
                <a:rect l="0" t="0" r="0" b="0"/>
                <a:pathLst>
                  <a:path w="51054" h="67818">
                    <a:moveTo>
                      <a:pt x="28956" y="0"/>
                    </a:moveTo>
                    <a:lnTo>
                      <a:pt x="51054" y="37338"/>
                    </a:lnTo>
                    <a:lnTo>
                      <a:pt x="0" y="67818"/>
                    </a:lnTo>
                    <a:lnTo>
                      <a:pt x="28956" y="0"/>
                    </a:lnTo>
                    <a:close/>
                  </a:path>
                </a:pathLst>
              </a:custGeom>
              <a:ln w="0" cap="rnd">
                <a:round/>
              </a:ln>
            </p:spPr>
            <p:style>
              <a:lnRef idx="0">
                <a:srgbClr val="000000">
                  <a:alpha val="0"/>
                </a:srgbClr>
              </a:lnRef>
              <a:fillRef idx="1">
                <a:srgbClr val="0000FF"/>
              </a:fillRef>
              <a:effectRef idx="0">
                <a:scrgbClr r="0" g="0" b="0"/>
              </a:effectRef>
              <a:fontRef idx="none"/>
            </p:style>
            <p:txBody>
              <a:bodyPr/>
              <a:lstStyle/>
              <a:p>
                <a:endParaRPr lang="fr-FR"/>
              </a:p>
            </p:txBody>
          </p:sp>
          <p:grpSp>
            <p:nvGrpSpPr>
              <p:cNvPr id="9" name="Groupe 8">
                <a:extLst>
                  <a:ext uri="{FF2B5EF4-FFF2-40B4-BE49-F238E27FC236}">
                    <a16:creationId xmlns:a16="http://schemas.microsoft.com/office/drawing/2014/main" id="{60A95822-266D-4C37-B996-0D2B84D8C259}"/>
                  </a:ext>
                </a:extLst>
              </p:cNvPr>
              <p:cNvGrpSpPr/>
              <p:nvPr/>
            </p:nvGrpSpPr>
            <p:grpSpPr>
              <a:xfrm>
                <a:off x="3074152" y="1992386"/>
                <a:ext cx="639531" cy="830816"/>
                <a:chOff x="3074152" y="2081286"/>
                <a:chExt cx="639531" cy="830816"/>
              </a:xfrm>
            </p:grpSpPr>
            <p:sp>
              <p:nvSpPr>
                <p:cNvPr id="100" name="Shape 241">
                  <a:extLst>
                    <a:ext uri="{FF2B5EF4-FFF2-40B4-BE49-F238E27FC236}">
                      <a16:creationId xmlns:a16="http://schemas.microsoft.com/office/drawing/2014/main" id="{D3B9172E-BF04-43D6-A6EB-88269F35F0ED}"/>
                    </a:ext>
                  </a:extLst>
                </p:cNvPr>
                <p:cNvSpPr/>
                <p:nvPr/>
              </p:nvSpPr>
              <p:spPr>
                <a:xfrm>
                  <a:off x="3333556" y="2450785"/>
                  <a:ext cx="66846" cy="88106"/>
                </a:xfrm>
                <a:custGeom>
                  <a:avLst/>
                  <a:gdLst/>
                  <a:ahLst/>
                  <a:cxnLst/>
                  <a:rect l="0" t="0" r="0" b="0"/>
                  <a:pathLst>
                    <a:path w="51054" h="67818">
                      <a:moveTo>
                        <a:pt x="28956" y="0"/>
                      </a:moveTo>
                      <a:lnTo>
                        <a:pt x="51054" y="37338"/>
                      </a:lnTo>
                      <a:lnTo>
                        <a:pt x="0" y="67818"/>
                      </a:lnTo>
                      <a:lnTo>
                        <a:pt x="28956" y="0"/>
                      </a:lnTo>
                      <a:close/>
                    </a:path>
                  </a:pathLst>
                </a:custGeom>
                <a:solidFill>
                  <a:srgbClr val="FF9900"/>
                </a:solidFill>
                <a:ln w="0" cap="rnd">
                  <a:solidFill>
                    <a:srgbClr val="FF9900"/>
                  </a:solidFill>
                  <a:round/>
                </a:ln>
              </p:spPr>
              <p:style>
                <a:lnRef idx="0">
                  <a:srgbClr val="000000">
                    <a:alpha val="0"/>
                  </a:srgbClr>
                </a:lnRef>
                <a:fillRef idx="1">
                  <a:srgbClr val="FF0000"/>
                </a:fillRef>
                <a:effectRef idx="0">
                  <a:scrgbClr r="0" g="0" b="0"/>
                </a:effectRef>
                <a:fontRef idx="none"/>
              </p:style>
              <p:txBody>
                <a:bodyPr/>
                <a:lstStyle/>
                <a:p>
                  <a:endParaRPr lang="fr-FR"/>
                </a:p>
              </p:txBody>
            </p:sp>
            <p:sp>
              <p:nvSpPr>
                <p:cNvPr id="101" name="Shape 243">
                  <a:extLst>
                    <a:ext uri="{FF2B5EF4-FFF2-40B4-BE49-F238E27FC236}">
                      <a16:creationId xmlns:a16="http://schemas.microsoft.com/office/drawing/2014/main" id="{F5F0EAB9-ED9F-40E5-979C-4926B00D4169}"/>
                    </a:ext>
                  </a:extLst>
                </p:cNvPr>
                <p:cNvSpPr/>
                <p:nvPr/>
              </p:nvSpPr>
              <p:spPr>
                <a:xfrm>
                  <a:off x="3074152" y="2658675"/>
                  <a:ext cx="187569" cy="253427"/>
                </a:xfrm>
                <a:custGeom>
                  <a:avLst/>
                  <a:gdLst/>
                  <a:ahLst/>
                  <a:cxnLst/>
                  <a:rect l="0" t="0" r="0" b="0"/>
                  <a:pathLst>
                    <a:path w="143256" h="195072">
                      <a:moveTo>
                        <a:pt x="17526" y="3810"/>
                      </a:moveTo>
                      <a:lnTo>
                        <a:pt x="20574" y="2286"/>
                      </a:lnTo>
                      <a:lnTo>
                        <a:pt x="23622" y="1524"/>
                      </a:lnTo>
                      <a:lnTo>
                        <a:pt x="26670" y="762"/>
                      </a:lnTo>
                      <a:lnTo>
                        <a:pt x="29718" y="0"/>
                      </a:lnTo>
                      <a:lnTo>
                        <a:pt x="37338" y="0"/>
                      </a:lnTo>
                      <a:lnTo>
                        <a:pt x="41148" y="762"/>
                      </a:lnTo>
                      <a:lnTo>
                        <a:pt x="44958" y="2286"/>
                      </a:lnTo>
                      <a:lnTo>
                        <a:pt x="48768" y="3048"/>
                      </a:lnTo>
                      <a:lnTo>
                        <a:pt x="53340" y="5334"/>
                      </a:lnTo>
                      <a:lnTo>
                        <a:pt x="57150" y="6858"/>
                      </a:lnTo>
                      <a:lnTo>
                        <a:pt x="61722" y="9144"/>
                      </a:lnTo>
                      <a:lnTo>
                        <a:pt x="65532" y="12192"/>
                      </a:lnTo>
                      <a:lnTo>
                        <a:pt x="70104" y="14478"/>
                      </a:lnTo>
                      <a:lnTo>
                        <a:pt x="74676" y="18288"/>
                      </a:lnTo>
                      <a:lnTo>
                        <a:pt x="78486" y="21336"/>
                      </a:lnTo>
                      <a:lnTo>
                        <a:pt x="83058" y="25146"/>
                      </a:lnTo>
                      <a:lnTo>
                        <a:pt x="86868" y="29718"/>
                      </a:lnTo>
                      <a:lnTo>
                        <a:pt x="91440" y="33528"/>
                      </a:lnTo>
                      <a:lnTo>
                        <a:pt x="95250" y="38100"/>
                      </a:lnTo>
                      <a:lnTo>
                        <a:pt x="99060" y="42672"/>
                      </a:lnTo>
                      <a:lnTo>
                        <a:pt x="102870" y="48006"/>
                      </a:lnTo>
                      <a:lnTo>
                        <a:pt x="106680" y="53340"/>
                      </a:lnTo>
                      <a:lnTo>
                        <a:pt x="110490" y="57912"/>
                      </a:lnTo>
                      <a:lnTo>
                        <a:pt x="114300" y="64008"/>
                      </a:lnTo>
                      <a:lnTo>
                        <a:pt x="117348" y="69342"/>
                      </a:lnTo>
                      <a:lnTo>
                        <a:pt x="120396" y="74676"/>
                      </a:lnTo>
                      <a:lnTo>
                        <a:pt x="123444" y="80772"/>
                      </a:lnTo>
                      <a:lnTo>
                        <a:pt x="126492" y="86106"/>
                      </a:lnTo>
                      <a:lnTo>
                        <a:pt x="128778" y="92202"/>
                      </a:lnTo>
                      <a:lnTo>
                        <a:pt x="131826" y="97536"/>
                      </a:lnTo>
                      <a:lnTo>
                        <a:pt x="133350" y="103632"/>
                      </a:lnTo>
                      <a:lnTo>
                        <a:pt x="135636" y="109728"/>
                      </a:lnTo>
                      <a:lnTo>
                        <a:pt x="137922" y="115062"/>
                      </a:lnTo>
                      <a:lnTo>
                        <a:pt x="139446" y="121158"/>
                      </a:lnTo>
                      <a:lnTo>
                        <a:pt x="140208" y="126492"/>
                      </a:lnTo>
                      <a:lnTo>
                        <a:pt x="141732" y="131826"/>
                      </a:lnTo>
                      <a:lnTo>
                        <a:pt x="142494" y="137922"/>
                      </a:lnTo>
                      <a:lnTo>
                        <a:pt x="142494" y="142494"/>
                      </a:lnTo>
                      <a:lnTo>
                        <a:pt x="143256" y="147828"/>
                      </a:lnTo>
                      <a:lnTo>
                        <a:pt x="143256" y="153162"/>
                      </a:lnTo>
                      <a:lnTo>
                        <a:pt x="142494" y="157734"/>
                      </a:lnTo>
                      <a:lnTo>
                        <a:pt x="142494" y="162306"/>
                      </a:lnTo>
                      <a:lnTo>
                        <a:pt x="141732" y="166116"/>
                      </a:lnTo>
                      <a:lnTo>
                        <a:pt x="140208" y="169926"/>
                      </a:lnTo>
                      <a:lnTo>
                        <a:pt x="139446" y="173736"/>
                      </a:lnTo>
                      <a:lnTo>
                        <a:pt x="137922" y="177546"/>
                      </a:lnTo>
                      <a:lnTo>
                        <a:pt x="136398" y="180594"/>
                      </a:lnTo>
                      <a:lnTo>
                        <a:pt x="134112" y="183642"/>
                      </a:lnTo>
                      <a:lnTo>
                        <a:pt x="131826" y="185928"/>
                      </a:lnTo>
                      <a:lnTo>
                        <a:pt x="129540" y="188213"/>
                      </a:lnTo>
                      <a:lnTo>
                        <a:pt x="126492" y="190500"/>
                      </a:lnTo>
                      <a:lnTo>
                        <a:pt x="124206" y="192024"/>
                      </a:lnTo>
                      <a:lnTo>
                        <a:pt x="121158" y="193548"/>
                      </a:lnTo>
                      <a:lnTo>
                        <a:pt x="118110" y="194310"/>
                      </a:lnTo>
                      <a:lnTo>
                        <a:pt x="114300" y="195072"/>
                      </a:lnTo>
                      <a:lnTo>
                        <a:pt x="107442" y="195072"/>
                      </a:lnTo>
                      <a:lnTo>
                        <a:pt x="103632" y="194310"/>
                      </a:lnTo>
                      <a:lnTo>
                        <a:pt x="96012" y="192786"/>
                      </a:lnTo>
                      <a:lnTo>
                        <a:pt x="92202" y="191262"/>
                      </a:lnTo>
                      <a:lnTo>
                        <a:pt x="87630" y="188976"/>
                      </a:lnTo>
                      <a:lnTo>
                        <a:pt x="83058" y="187452"/>
                      </a:lnTo>
                      <a:lnTo>
                        <a:pt x="79248" y="184403"/>
                      </a:lnTo>
                      <a:lnTo>
                        <a:pt x="74676" y="182118"/>
                      </a:lnTo>
                      <a:lnTo>
                        <a:pt x="70866" y="179070"/>
                      </a:lnTo>
                      <a:lnTo>
                        <a:pt x="66294" y="175260"/>
                      </a:lnTo>
                      <a:lnTo>
                        <a:pt x="62484" y="171450"/>
                      </a:lnTo>
                      <a:lnTo>
                        <a:pt x="57912" y="167640"/>
                      </a:lnTo>
                      <a:lnTo>
                        <a:pt x="53340" y="163830"/>
                      </a:lnTo>
                      <a:lnTo>
                        <a:pt x="49530" y="159258"/>
                      </a:lnTo>
                      <a:lnTo>
                        <a:pt x="45720" y="154686"/>
                      </a:lnTo>
                      <a:lnTo>
                        <a:pt x="41910" y="150113"/>
                      </a:lnTo>
                      <a:lnTo>
                        <a:pt x="38100" y="144780"/>
                      </a:lnTo>
                      <a:lnTo>
                        <a:pt x="34290" y="139446"/>
                      </a:lnTo>
                      <a:lnTo>
                        <a:pt x="30480" y="134112"/>
                      </a:lnTo>
                      <a:lnTo>
                        <a:pt x="26670" y="128778"/>
                      </a:lnTo>
                      <a:lnTo>
                        <a:pt x="23622" y="123444"/>
                      </a:lnTo>
                      <a:lnTo>
                        <a:pt x="20574" y="117348"/>
                      </a:lnTo>
                      <a:lnTo>
                        <a:pt x="17526" y="112013"/>
                      </a:lnTo>
                      <a:lnTo>
                        <a:pt x="12954" y="99822"/>
                      </a:lnTo>
                      <a:lnTo>
                        <a:pt x="9906" y="94488"/>
                      </a:lnTo>
                      <a:lnTo>
                        <a:pt x="7620" y="88392"/>
                      </a:lnTo>
                      <a:lnTo>
                        <a:pt x="6096" y="83058"/>
                      </a:lnTo>
                      <a:lnTo>
                        <a:pt x="4572" y="76962"/>
                      </a:lnTo>
                      <a:lnTo>
                        <a:pt x="3048" y="71628"/>
                      </a:lnTo>
                      <a:lnTo>
                        <a:pt x="2286" y="65532"/>
                      </a:lnTo>
                      <a:lnTo>
                        <a:pt x="762" y="60198"/>
                      </a:lnTo>
                      <a:lnTo>
                        <a:pt x="762" y="54863"/>
                      </a:lnTo>
                      <a:lnTo>
                        <a:pt x="0" y="49530"/>
                      </a:lnTo>
                      <a:lnTo>
                        <a:pt x="0" y="35813"/>
                      </a:lnTo>
                      <a:lnTo>
                        <a:pt x="1524" y="26670"/>
                      </a:lnTo>
                      <a:lnTo>
                        <a:pt x="4572" y="19050"/>
                      </a:lnTo>
                      <a:lnTo>
                        <a:pt x="6096" y="16002"/>
                      </a:lnTo>
                      <a:lnTo>
                        <a:pt x="7620" y="12953"/>
                      </a:lnTo>
                      <a:lnTo>
                        <a:pt x="9906" y="10668"/>
                      </a:lnTo>
                      <a:lnTo>
                        <a:pt x="12192" y="7620"/>
                      </a:lnTo>
                      <a:lnTo>
                        <a:pt x="14478" y="6096"/>
                      </a:lnTo>
                      <a:lnTo>
                        <a:pt x="17526" y="3810"/>
                      </a:lnTo>
                    </a:path>
                  </a:pathLst>
                </a:custGeom>
                <a:ln w="19050" cap="rnd">
                  <a:solidFill>
                    <a:srgbClr val="FF9900"/>
                  </a:solidFill>
                  <a:round/>
                </a:ln>
              </p:spPr>
              <p:style>
                <a:lnRef idx="1">
                  <a:srgbClr val="FF0000"/>
                </a:lnRef>
                <a:fillRef idx="0">
                  <a:srgbClr val="000000">
                    <a:alpha val="0"/>
                  </a:srgbClr>
                </a:fillRef>
                <a:effectRef idx="0">
                  <a:scrgbClr r="0" g="0" b="0"/>
                </a:effectRef>
                <a:fontRef idx="none"/>
              </p:style>
              <p:txBody>
                <a:bodyPr/>
                <a:lstStyle/>
                <a:p>
                  <a:endParaRPr lang="fr-FR"/>
                </a:p>
              </p:txBody>
            </p:sp>
            <p:sp>
              <p:nvSpPr>
                <p:cNvPr id="102" name="Shape 244">
                  <a:extLst>
                    <a:ext uri="{FF2B5EF4-FFF2-40B4-BE49-F238E27FC236}">
                      <a16:creationId xmlns:a16="http://schemas.microsoft.com/office/drawing/2014/main" id="{8B9CB76C-E333-4D9C-8583-6CC02E959AD7}"/>
                    </a:ext>
                  </a:extLst>
                </p:cNvPr>
                <p:cNvSpPr/>
                <p:nvPr/>
              </p:nvSpPr>
              <p:spPr>
                <a:xfrm>
                  <a:off x="3108074" y="2409207"/>
                  <a:ext cx="450964" cy="244518"/>
                </a:xfrm>
                <a:custGeom>
                  <a:avLst/>
                  <a:gdLst/>
                  <a:ahLst/>
                  <a:cxnLst/>
                  <a:rect l="0" t="0" r="0" b="0"/>
                  <a:pathLst>
                    <a:path w="345186" h="199644">
                      <a:moveTo>
                        <a:pt x="0" y="199644"/>
                      </a:moveTo>
                      <a:lnTo>
                        <a:pt x="345186" y="0"/>
                      </a:lnTo>
                    </a:path>
                  </a:pathLst>
                </a:custGeom>
                <a:ln w="19050" cap="rnd">
                  <a:solidFill>
                    <a:srgbClr val="FF9900"/>
                  </a:solidFill>
                  <a:round/>
                </a:ln>
              </p:spPr>
              <p:style>
                <a:lnRef idx="1">
                  <a:srgbClr val="FF0000"/>
                </a:lnRef>
                <a:fillRef idx="0">
                  <a:srgbClr val="000000">
                    <a:alpha val="0"/>
                  </a:srgbClr>
                </a:fillRef>
                <a:effectRef idx="0">
                  <a:scrgbClr r="0" g="0" b="0"/>
                </a:effectRef>
                <a:fontRef idx="none"/>
              </p:style>
              <p:txBody>
                <a:bodyPr/>
                <a:lstStyle/>
                <a:p>
                  <a:endParaRPr lang="fr-FR"/>
                </a:p>
              </p:txBody>
            </p:sp>
            <p:sp>
              <p:nvSpPr>
                <p:cNvPr id="103" name="Shape 245">
                  <a:extLst>
                    <a:ext uri="{FF2B5EF4-FFF2-40B4-BE49-F238E27FC236}">
                      <a16:creationId xmlns:a16="http://schemas.microsoft.com/office/drawing/2014/main" id="{E564BE5C-4685-4618-9BBD-21BC2FE03710}"/>
                    </a:ext>
                  </a:extLst>
                </p:cNvPr>
                <p:cNvSpPr/>
                <p:nvPr/>
              </p:nvSpPr>
              <p:spPr>
                <a:xfrm>
                  <a:off x="3336674" y="2081286"/>
                  <a:ext cx="196549" cy="451418"/>
                </a:xfrm>
                <a:custGeom>
                  <a:avLst/>
                  <a:gdLst/>
                  <a:ahLst/>
                  <a:cxnLst/>
                  <a:rect l="0" t="0" r="0" b="0"/>
                  <a:pathLst>
                    <a:path w="150114" h="347472">
                      <a:moveTo>
                        <a:pt x="0" y="347472"/>
                      </a:moveTo>
                      <a:lnTo>
                        <a:pt x="150114" y="0"/>
                      </a:lnTo>
                    </a:path>
                  </a:pathLst>
                </a:custGeom>
                <a:ln w="19050" cap="rnd">
                  <a:solidFill>
                    <a:srgbClr val="FF9900"/>
                  </a:solidFill>
                  <a:round/>
                </a:ln>
              </p:spPr>
              <p:style>
                <a:lnRef idx="1">
                  <a:srgbClr val="FF0000"/>
                </a:lnRef>
                <a:fillRef idx="0">
                  <a:srgbClr val="000000">
                    <a:alpha val="0"/>
                  </a:srgbClr>
                </a:fillRef>
                <a:effectRef idx="0">
                  <a:scrgbClr r="0" g="0" b="0"/>
                </a:effectRef>
                <a:fontRef idx="none"/>
              </p:style>
              <p:txBody>
                <a:bodyPr/>
                <a:lstStyle/>
                <a:p>
                  <a:endParaRPr lang="fr-FR"/>
                </a:p>
              </p:txBody>
            </p:sp>
            <p:sp>
              <p:nvSpPr>
                <p:cNvPr id="104" name="Shape 246">
                  <a:extLst>
                    <a:ext uri="{FF2B5EF4-FFF2-40B4-BE49-F238E27FC236}">
                      <a16:creationId xmlns:a16="http://schemas.microsoft.com/office/drawing/2014/main" id="{003E8E9C-CAF5-4EE7-A1AE-B4821A99C19D}"/>
                    </a:ext>
                  </a:extLst>
                </p:cNvPr>
                <p:cNvSpPr/>
                <p:nvPr/>
              </p:nvSpPr>
              <p:spPr>
                <a:xfrm>
                  <a:off x="3541079" y="2408215"/>
                  <a:ext cx="172604" cy="247488"/>
                </a:xfrm>
                <a:custGeom>
                  <a:avLst/>
                  <a:gdLst/>
                  <a:ahLst/>
                  <a:cxnLst/>
                  <a:rect l="0" t="0" r="0" b="0"/>
                  <a:pathLst>
                    <a:path w="131826" h="190500">
                      <a:moveTo>
                        <a:pt x="0" y="8382"/>
                      </a:moveTo>
                      <a:lnTo>
                        <a:pt x="2286" y="6858"/>
                      </a:lnTo>
                      <a:lnTo>
                        <a:pt x="4572" y="4573"/>
                      </a:lnTo>
                      <a:lnTo>
                        <a:pt x="7620" y="3049"/>
                      </a:lnTo>
                      <a:lnTo>
                        <a:pt x="10668" y="1525"/>
                      </a:lnTo>
                      <a:lnTo>
                        <a:pt x="13716" y="763"/>
                      </a:lnTo>
                      <a:lnTo>
                        <a:pt x="16764" y="0"/>
                      </a:lnTo>
                      <a:lnTo>
                        <a:pt x="28194" y="0"/>
                      </a:lnTo>
                      <a:lnTo>
                        <a:pt x="32004" y="763"/>
                      </a:lnTo>
                      <a:lnTo>
                        <a:pt x="35814" y="2287"/>
                      </a:lnTo>
                      <a:lnTo>
                        <a:pt x="39624" y="3811"/>
                      </a:lnTo>
                      <a:lnTo>
                        <a:pt x="43434" y="5335"/>
                      </a:lnTo>
                      <a:lnTo>
                        <a:pt x="48006" y="7620"/>
                      </a:lnTo>
                      <a:lnTo>
                        <a:pt x="52578" y="9906"/>
                      </a:lnTo>
                      <a:lnTo>
                        <a:pt x="56388" y="12955"/>
                      </a:lnTo>
                      <a:lnTo>
                        <a:pt x="60960" y="16003"/>
                      </a:lnTo>
                      <a:lnTo>
                        <a:pt x="64770" y="19050"/>
                      </a:lnTo>
                      <a:lnTo>
                        <a:pt x="69342" y="22861"/>
                      </a:lnTo>
                      <a:lnTo>
                        <a:pt x="73914" y="26670"/>
                      </a:lnTo>
                      <a:lnTo>
                        <a:pt x="77724" y="30480"/>
                      </a:lnTo>
                      <a:lnTo>
                        <a:pt x="81534" y="35053"/>
                      </a:lnTo>
                      <a:lnTo>
                        <a:pt x="86106" y="39625"/>
                      </a:lnTo>
                      <a:lnTo>
                        <a:pt x="89916" y="44197"/>
                      </a:lnTo>
                      <a:lnTo>
                        <a:pt x="93726" y="49530"/>
                      </a:lnTo>
                      <a:lnTo>
                        <a:pt x="97536" y="54865"/>
                      </a:lnTo>
                      <a:lnTo>
                        <a:pt x="101346" y="60199"/>
                      </a:lnTo>
                      <a:lnTo>
                        <a:pt x="104394" y="65532"/>
                      </a:lnTo>
                      <a:lnTo>
                        <a:pt x="107442" y="70867"/>
                      </a:lnTo>
                      <a:lnTo>
                        <a:pt x="110490" y="76963"/>
                      </a:lnTo>
                      <a:lnTo>
                        <a:pt x="113538" y="82297"/>
                      </a:lnTo>
                      <a:lnTo>
                        <a:pt x="116586" y="88392"/>
                      </a:lnTo>
                      <a:lnTo>
                        <a:pt x="118872" y="93727"/>
                      </a:lnTo>
                      <a:lnTo>
                        <a:pt x="121159" y="99823"/>
                      </a:lnTo>
                      <a:lnTo>
                        <a:pt x="123444" y="105918"/>
                      </a:lnTo>
                      <a:lnTo>
                        <a:pt x="125730" y="111253"/>
                      </a:lnTo>
                      <a:lnTo>
                        <a:pt x="127254" y="117349"/>
                      </a:lnTo>
                      <a:lnTo>
                        <a:pt x="128778" y="122682"/>
                      </a:lnTo>
                      <a:lnTo>
                        <a:pt x="129540" y="128017"/>
                      </a:lnTo>
                      <a:lnTo>
                        <a:pt x="130302" y="134113"/>
                      </a:lnTo>
                      <a:lnTo>
                        <a:pt x="131064" y="139447"/>
                      </a:lnTo>
                      <a:lnTo>
                        <a:pt x="131826" y="144018"/>
                      </a:lnTo>
                      <a:lnTo>
                        <a:pt x="131826" y="158497"/>
                      </a:lnTo>
                      <a:lnTo>
                        <a:pt x="131064" y="163068"/>
                      </a:lnTo>
                      <a:lnTo>
                        <a:pt x="130302" y="166879"/>
                      </a:lnTo>
                      <a:lnTo>
                        <a:pt x="128778" y="171450"/>
                      </a:lnTo>
                      <a:lnTo>
                        <a:pt x="128016" y="175261"/>
                      </a:lnTo>
                      <a:lnTo>
                        <a:pt x="126492" y="178309"/>
                      </a:lnTo>
                      <a:lnTo>
                        <a:pt x="124206" y="181356"/>
                      </a:lnTo>
                      <a:lnTo>
                        <a:pt x="122682" y="184405"/>
                      </a:lnTo>
                      <a:lnTo>
                        <a:pt x="119634" y="186690"/>
                      </a:lnTo>
                      <a:lnTo>
                        <a:pt x="117348" y="188977"/>
                      </a:lnTo>
                      <a:lnTo>
                        <a:pt x="115062" y="190500"/>
                      </a:lnTo>
                    </a:path>
                  </a:pathLst>
                </a:custGeom>
                <a:ln w="19050" cap="rnd">
                  <a:solidFill>
                    <a:srgbClr val="FF9900"/>
                  </a:solidFill>
                  <a:round/>
                </a:ln>
              </p:spPr>
              <p:style>
                <a:lnRef idx="1">
                  <a:srgbClr val="FF0000"/>
                </a:lnRef>
                <a:fillRef idx="0">
                  <a:srgbClr val="000000">
                    <a:alpha val="0"/>
                  </a:srgbClr>
                </a:fillRef>
                <a:effectRef idx="0">
                  <a:scrgbClr r="0" g="0" b="0"/>
                </a:effectRef>
                <a:fontRef idx="none"/>
              </p:style>
              <p:txBody>
                <a:bodyPr/>
                <a:lstStyle/>
                <a:p>
                  <a:endParaRPr lang="fr-FR" dirty="0"/>
                </a:p>
              </p:txBody>
            </p:sp>
            <p:sp>
              <p:nvSpPr>
                <p:cNvPr id="105" name="Shape 247">
                  <a:extLst>
                    <a:ext uri="{FF2B5EF4-FFF2-40B4-BE49-F238E27FC236}">
                      <a16:creationId xmlns:a16="http://schemas.microsoft.com/office/drawing/2014/main" id="{A1D9CA6B-F8E7-485B-8973-64EB03B2D8B3}"/>
                    </a:ext>
                  </a:extLst>
                </p:cNvPr>
                <p:cNvSpPr/>
                <p:nvPr/>
              </p:nvSpPr>
              <p:spPr>
                <a:xfrm>
                  <a:off x="3242762" y="2655703"/>
                  <a:ext cx="448970" cy="251451"/>
                </a:xfrm>
                <a:custGeom>
                  <a:avLst/>
                  <a:gdLst/>
                  <a:ahLst/>
                  <a:cxnLst/>
                  <a:rect l="0" t="0" r="0" b="0"/>
                  <a:pathLst>
                    <a:path w="345948" h="199644">
                      <a:moveTo>
                        <a:pt x="0" y="199644"/>
                      </a:moveTo>
                      <a:lnTo>
                        <a:pt x="345948" y="0"/>
                      </a:lnTo>
                    </a:path>
                  </a:pathLst>
                </a:custGeom>
                <a:ln w="19050" cap="rnd">
                  <a:solidFill>
                    <a:srgbClr val="FF9900"/>
                  </a:solidFill>
                  <a:round/>
                </a:ln>
              </p:spPr>
              <p:style>
                <a:lnRef idx="1">
                  <a:srgbClr val="FF0000"/>
                </a:lnRef>
                <a:fillRef idx="0">
                  <a:srgbClr val="000000">
                    <a:alpha val="0"/>
                  </a:srgbClr>
                </a:fillRef>
                <a:effectRef idx="0">
                  <a:scrgbClr r="0" g="0" b="0"/>
                </a:effectRef>
                <a:fontRef idx="none"/>
              </p:style>
              <p:txBody>
                <a:bodyPr/>
                <a:lstStyle/>
                <a:p>
                  <a:endParaRPr lang="fr-FR"/>
                </a:p>
              </p:txBody>
            </p:sp>
          </p:grpSp>
          <p:grpSp>
            <p:nvGrpSpPr>
              <p:cNvPr id="93" name="Groupe 92">
                <a:extLst>
                  <a:ext uri="{FF2B5EF4-FFF2-40B4-BE49-F238E27FC236}">
                    <a16:creationId xmlns:a16="http://schemas.microsoft.com/office/drawing/2014/main" id="{2348C387-5CDB-49A5-8932-16CB6D9A7626}"/>
                  </a:ext>
                </a:extLst>
              </p:cNvPr>
              <p:cNvGrpSpPr/>
              <p:nvPr/>
            </p:nvGrpSpPr>
            <p:grpSpPr>
              <a:xfrm>
                <a:off x="2969393" y="2284668"/>
                <a:ext cx="928312" cy="533584"/>
                <a:chOff x="4620440" y="3450566"/>
                <a:chExt cx="708998" cy="410637"/>
              </a:xfrm>
            </p:grpSpPr>
            <p:sp>
              <p:nvSpPr>
                <p:cNvPr id="94" name="Shape 249">
                  <a:extLst>
                    <a:ext uri="{FF2B5EF4-FFF2-40B4-BE49-F238E27FC236}">
                      <a16:creationId xmlns:a16="http://schemas.microsoft.com/office/drawing/2014/main" id="{894E63E1-994B-46B4-9D4D-8BF30FCF61CC}"/>
                    </a:ext>
                  </a:extLst>
                </p:cNvPr>
                <p:cNvSpPr/>
                <p:nvPr/>
              </p:nvSpPr>
              <p:spPr>
                <a:xfrm>
                  <a:off x="4651161" y="3793331"/>
                  <a:ext cx="90239" cy="50007"/>
                </a:xfrm>
                <a:custGeom>
                  <a:avLst/>
                  <a:gdLst/>
                  <a:ahLst/>
                  <a:cxnLst/>
                  <a:rect l="0" t="0" r="0" b="0"/>
                  <a:pathLst>
                    <a:path w="122682" h="70865">
                      <a:moveTo>
                        <a:pt x="0" y="0"/>
                      </a:moveTo>
                      <a:lnTo>
                        <a:pt x="122682" y="70865"/>
                      </a:lnTo>
                    </a:path>
                  </a:pathLst>
                </a:custGeom>
                <a:ln w="19050" cap="rnd">
                  <a:solidFill>
                    <a:srgbClr val="5F5F5F"/>
                  </a:solidFill>
                  <a:round/>
                </a:ln>
              </p:spPr>
              <p:style>
                <a:lnRef idx="1">
                  <a:srgbClr val="0000FF"/>
                </a:lnRef>
                <a:fillRef idx="0">
                  <a:srgbClr val="000000">
                    <a:alpha val="0"/>
                  </a:srgbClr>
                </a:fillRef>
                <a:effectRef idx="0">
                  <a:scrgbClr r="0" g="0" b="0"/>
                </a:effectRef>
                <a:fontRef idx="none"/>
              </p:style>
              <p:txBody>
                <a:bodyPr/>
                <a:lstStyle/>
                <a:p>
                  <a:endParaRPr lang="fr-FR" dirty="0"/>
                </a:p>
              </p:txBody>
            </p:sp>
            <p:grpSp>
              <p:nvGrpSpPr>
                <p:cNvPr id="95" name="Groupe 94">
                  <a:extLst>
                    <a:ext uri="{FF2B5EF4-FFF2-40B4-BE49-F238E27FC236}">
                      <a16:creationId xmlns:a16="http://schemas.microsoft.com/office/drawing/2014/main" id="{F36BA17A-7A32-4985-8A7E-632B3D3E4A5A}"/>
                    </a:ext>
                  </a:extLst>
                </p:cNvPr>
                <p:cNvGrpSpPr/>
                <p:nvPr/>
              </p:nvGrpSpPr>
              <p:grpSpPr>
                <a:xfrm>
                  <a:off x="4620440" y="3450566"/>
                  <a:ext cx="708998" cy="410637"/>
                  <a:chOff x="4620440" y="3450566"/>
                  <a:chExt cx="708998" cy="410637"/>
                </a:xfrm>
              </p:grpSpPr>
              <p:sp>
                <p:nvSpPr>
                  <p:cNvPr id="96" name="Shape 248">
                    <a:extLst>
                      <a:ext uri="{FF2B5EF4-FFF2-40B4-BE49-F238E27FC236}">
                        <a16:creationId xmlns:a16="http://schemas.microsoft.com/office/drawing/2014/main" id="{97E725BC-EE66-47F4-B811-29DF7A6AD8B3}"/>
                      </a:ext>
                    </a:extLst>
                  </p:cNvPr>
                  <p:cNvSpPr/>
                  <p:nvPr/>
                </p:nvSpPr>
                <p:spPr>
                  <a:xfrm>
                    <a:off x="4620440" y="3774352"/>
                    <a:ext cx="151638" cy="86851"/>
                  </a:xfrm>
                  <a:custGeom>
                    <a:avLst/>
                    <a:gdLst/>
                    <a:ahLst/>
                    <a:cxnLst/>
                    <a:rect l="0" t="0" r="0" b="0"/>
                    <a:pathLst>
                      <a:path w="151638" h="86868">
                        <a:moveTo>
                          <a:pt x="0" y="86868"/>
                        </a:moveTo>
                        <a:lnTo>
                          <a:pt x="151638" y="0"/>
                        </a:lnTo>
                      </a:path>
                    </a:pathLst>
                  </a:custGeom>
                  <a:ln w="19050" cap="rnd">
                    <a:solidFill>
                      <a:srgbClr val="5F5F5F"/>
                    </a:solidFill>
                    <a:round/>
                  </a:ln>
                </p:spPr>
                <p:style>
                  <a:lnRef idx="1">
                    <a:srgbClr val="0000FF"/>
                  </a:lnRef>
                  <a:fillRef idx="0">
                    <a:srgbClr val="000000">
                      <a:alpha val="0"/>
                    </a:srgbClr>
                  </a:fillRef>
                  <a:effectRef idx="0">
                    <a:scrgbClr r="0" g="0" b="0"/>
                  </a:effectRef>
                  <a:fontRef idx="none"/>
                </p:style>
                <p:txBody>
                  <a:bodyPr/>
                  <a:lstStyle/>
                  <a:p>
                    <a:endParaRPr lang="fr-FR"/>
                  </a:p>
                </p:txBody>
              </p:sp>
              <p:sp>
                <p:nvSpPr>
                  <p:cNvPr id="97" name="Shape 250">
                    <a:extLst>
                      <a:ext uri="{FF2B5EF4-FFF2-40B4-BE49-F238E27FC236}">
                        <a16:creationId xmlns:a16="http://schemas.microsoft.com/office/drawing/2014/main" id="{B6E00A52-CC66-4F1D-9965-FB3658675D8E}"/>
                      </a:ext>
                    </a:extLst>
                  </p:cNvPr>
                  <p:cNvSpPr/>
                  <p:nvPr/>
                </p:nvSpPr>
                <p:spPr>
                  <a:xfrm>
                    <a:off x="5147744" y="3478755"/>
                    <a:ext cx="123444" cy="71614"/>
                  </a:xfrm>
                  <a:custGeom>
                    <a:avLst/>
                    <a:gdLst/>
                    <a:ahLst/>
                    <a:cxnLst/>
                    <a:rect l="0" t="0" r="0" b="0"/>
                    <a:pathLst>
                      <a:path w="123444" h="71628">
                        <a:moveTo>
                          <a:pt x="0" y="0"/>
                        </a:moveTo>
                        <a:lnTo>
                          <a:pt x="123444" y="71628"/>
                        </a:lnTo>
                      </a:path>
                    </a:pathLst>
                  </a:custGeom>
                  <a:ln w="19050" cap="rnd">
                    <a:solidFill>
                      <a:srgbClr val="5F5F5F"/>
                    </a:solidFill>
                    <a:round/>
                  </a:ln>
                </p:spPr>
                <p:style>
                  <a:lnRef idx="1">
                    <a:srgbClr val="0000FF"/>
                  </a:lnRef>
                  <a:fillRef idx="0">
                    <a:srgbClr val="000000">
                      <a:alpha val="0"/>
                    </a:srgbClr>
                  </a:fillRef>
                  <a:effectRef idx="0">
                    <a:scrgbClr r="0" g="0" b="0"/>
                  </a:effectRef>
                  <a:fontRef idx="none"/>
                </p:style>
                <p:txBody>
                  <a:bodyPr/>
                  <a:lstStyle/>
                  <a:p>
                    <a:endParaRPr lang="fr-FR"/>
                  </a:p>
                </p:txBody>
              </p:sp>
              <p:sp>
                <p:nvSpPr>
                  <p:cNvPr id="98" name="Shape 251">
                    <a:extLst>
                      <a:ext uri="{FF2B5EF4-FFF2-40B4-BE49-F238E27FC236}">
                        <a16:creationId xmlns:a16="http://schemas.microsoft.com/office/drawing/2014/main" id="{502B0A54-73B8-4497-A88B-B95B2F0663CD}"/>
                      </a:ext>
                    </a:extLst>
                  </p:cNvPr>
                  <p:cNvSpPr/>
                  <p:nvPr/>
                </p:nvSpPr>
                <p:spPr>
                  <a:xfrm>
                    <a:off x="5164508" y="3450566"/>
                    <a:ext cx="160782" cy="96754"/>
                  </a:xfrm>
                  <a:custGeom>
                    <a:avLst/>
                    <a:gdLst/>
                    <a:ahLst/>
                    <a:cxnLst/>
                    <a:rect l="0" t="0" r="0" b="0"/>
                    <a:pathLst>
                      <a:path w="118872" h="68580">
                        <a:moveTo>
                          <a:pt x="0" y="68580"/>
                        </a:moveTo>
                        <a:lnTo>
                          <a:pt x="118872" y="0"/>
                        </a:lnTo>
                      </a:path>
                    </a:pathLst>
                  </a:custGeom>
                  <a:ln w="19050" cap="rnd">
                    <a:solidFill>
                      <a:srgbClr val="5F5F5F"/>
                    </a:solidFill>
                    <a:round/>
                  </a:ln>
                </p:spPr>
                <p:style>
                  <a:lnRef idx="1">
                    <a:srgbClr val="0000FF"/>
                  </a:lnRef>
                  <a:fillRef idx="0">
                    <a:srgbClr val="000000">
                      <a:alpha val="0"/>
                    </a:srgbClr>
                  </a:fillRef>
                  <a:effectRef idx="0">
                    <a:scrgbClr r="0" g="0" b="0"/>
                  </a:effectRef>
                  <a:fontRef idx="none"/>
                </p:style>
                <p:txBody>
                  <a:bodyPr/>
                  <a:lstStyle/>
                  <a:p>
                    <a:endParaRPr lang="fr-FR"/>
                  </a:p>
                </p:txBody>
              </p:sp>
              <p:sp>
                <p:nvSpPr>
                  <p:cNvPr id="99" name="Shape 252">
                    <a:extLst>
                      <a:ext uri="{FF2B5EF4-FFF2-40B4-BE49-F238E27FC236}">
                        <a16:creationId xmlns:a16="http://schemas.microsoft.com/office/drawing/2014/main" id="{B7A74DDD-2ABE-49F2-BA34-94D96109E0DB}"/>
                      </a:ext>
                    </a:extLst>
                  </p:cNvPr>
                  <p:cNvSpPr/>
                  <p:nvPr/>
                </p:nvSpPr>
                <p:spPr>
                  <a:xfrm>
                    <a:off x="5329438" y="3451327"/>
                    <a:ext cx="0" cy="216365"/>
                  </a:xfrm>
                  <a:custGeom>
                    <a:avLst/>
                    <a:gdLst/>
                    <a:ahLst/>
                    <a:cxnLst/>
                    <a:rect l="0" t="0" r="0" b="0"/>
                    <a:pathLst>
                      <a:path h="216408">
                        <a:moveTo>
                          <a:pt x="0" y="0"/>
                        </a:moveTo>
                        <a:lnTo>
                          <a:pt x="0" y="216408"/>
                        </a:lnTo>
                      </a:path>
                    </a:pathLst>
                  </a:custGeom>
                  <a:ln w="19050" cap="rnd">
                    <a:solidFill>
                      <a:srgbClr val="5F5F5F"/>
                    </a:solidFill>
                    <a:round/>
                  </a:ln>
                </p:spPr>
                <p:style>
                  <a:lnRef idx="1">
                    <a:srgbClr val="0000FF"/>
                  </a:lnRef>
                  <a:fillRef idx="0">
                    <a:srgbClr val="000000">
                      <a:alpha val="0"/>
                    </a:srgbClr>
                  </a:fillRef>
                  <a:effectRef idx="0">
                    <a:scrgbClr r="0" g="0" b="0"/>
                  </a:effectRef>
                  <a:fontRef idx="none"/>
                </p:style>
                <p:txBody>
                  <a:bodyPr/>
                  <a:lstStyle/>
                  <a:p>
                    <a:endParaRPr lang="fr-FR"/>
                  </a:p>
                </p:txBody>
              </p:sp>
            </p:grpSp>
          </p:grpSp>
          <p:grpSp>
            <p:nvGrpSpPr>
              <p:cNvPr id="119" name="Group 17738">
                <a:extLst>
                  <a:ext uri="{FF2B5EF4-FFF2-40B4-BE49-F238E27FC236}">
                    <a16:creationId xmlns:a16="http://schemas.microsoft.com/office/drawing/2014/main" id="{A9901D77-7268-43CF-A453-B6AE7B4E8B6C}"/>
                  </a:ext>
                </a:extLst>
              </p:cNvPr>
              <p:cNvGrpSpPr/>
              <p:nvPr/>
            </p:nvGrpSpPr>
            <p:grpSpPr>
              <a:xfrm>
                <a:off x="4708372" y="2045694"/>
                <a:ext cx="1425661" cy="634762"/>
                <a:chOff x="0" y="0"/>
                <a:chExt cx="813816" cy="351075"/>
              </a:xfrm>
            </p:grpSpPr>
            <p:sp>
              <p:nvSpPr>
                <p:cNvPr id="120" name="Shape 256">
                  <a:extLst>
                    <a:ext uri="{FF2B5EF4-FFF2-40B4-BE49-F238E27FC236}">
                      <a16:creationId xmlns:a16="http://schemas.microsoft.com/office/drawing/2014/main" id="{7ADB5042-4007-4739-97A0-BE91EF3DDE94}"/>
                    </a:ext>
                  </a:extLst>
                </p:cNvPr>
                <p:cNvSpPr/>
                <p:nvPr/>
              </p:nvSpPr>
              <p:spPr>
                <a:xfrm>
                  <a:off x="758190" y="763"/>
                  <a:ext cx="17526" cy="144780"/>
                </a:xfrm>
                <a:custGeom>
                  <a:avLst/>
                  <a:gdLst/>
                  <a:ahLst/>
                  <a:cxnLst/>
                  <a:rect l="0" t="0" r="0" b="0"/>
                  <a:pathLst>
                    <a:path w="17526" h="144780">
                      <a:moveTo>
                        <a:pt x="0" y="144780"/>
                      </a:moveTo>
                      <a:lnTo>
                        <a:pt x="17526" y="0"/>
                      </a:lnTo>
                    </a:path>
                  </a:pathLst>
                </a:custGeom>
                <a:ln w="19050" cap="rnd">
                  <a:solidFill>
                    <a:srgbClr val="FF9900"/>
                  </a:solidFill>
                  <a:round/>
                </a:ln>
              </p:spPr>
              <p:style>
                <a:lnRef idx="1">
                  <a:srgbClr val="FF0000"/>
                </a:lnRef>
                <a:fillRef idx="0">
                  <a:srgbClr val="000000">
                    <a:alpha val="0"/>
                  </a:srgbClr>
                </a:fillRef>
                <a:effectRef idx="0">
                  <a:scrgbClr r="0" g="0" b="0"/>
                </a:effectRef>
                <a:fontRef idx="none"/>
              </p:style>
              <p:txBody>
                <a:bodyPr/>
                <a:lstStyle/>
                <a:p>
                  <a:endParaRPr lang="fr-FR"/>
                </a:p>
              </p:txBody>
            </p:sp>
            <p:sp>
              <p:nvSpPr>
                <p:cNvPr id="121" name="Shape 257">
                  <a:extLst>
                    <a:ext uri="{FF2B5EF4-FFF2-40B4-BE49-F238E27FC236}">
                      <a16:creationId xmlns:a16="http://schemas.microsoft.com/office/drawing/2014/main" id="{7868DADB-D6E0-416F-92D0-BEB3447C5DEC}"/>
                    </a:ext>
                  </a:extLst>
                </p:cNvPr>
                <p:cNvSpPr/>
                <p:nvPr/>
              </p:nvSpPr>
              <p:spPr>
                <a:xfrm>
                  <a:off x="220980" y="0"/>
                  <a:ext cx="153162" cy="144780"/>
                </a:xfrm>
                <a:custGeom>
                  <a:avLst/>
                  <a:gdLst/>
                  <a:ahLst/>
                  <a:cxnLst/>
                  <a:rect l="0" t="0" r="0" b="0"/>
                  <a:pathLst>
                    <a:path w="153162" h="144780">
                      <a:moveTo>
                        <a:pt x="0" y="144780"/>
                      </a:moveTo>
                      <a:lnTo>
                        <a:pt x="153162" y="0"/>
                      </a:lnTo>
                    </a:path>
                  </a:pathLst>
                </a:custGeom>
                <a:solidFill>
                  <a:srgbClr val="FF9900"/>
                </a:solidFill>
                <a:ln w="19050" cap="rnd">
                  <a:solidFill>
                    <a:srgbClr val="FF9900"/>
                  </a:solidFill>
                  <a:round/>
                </a:ln>
              </p:spPr>
              <p:style>
                <a:lnRef idx="1">
                  <a:srgbClr val="FF0000"/>
                </a:lnRef>
                <a:fillRef idx="0">
                  <a:srgbClr val="000000">
                    <a:alpha val="0"/>
                  </a:srgbClr>
                </a:fillRef>
                <a:effectRef idx="0">
                  <a:scrgbClr r="0" g="0" b="0"/>
                </a:effectRef>
                <a:fontRef idx="none"/>
              </p:style>
              <p:txBody>
                <a:bodyPr/>
                <a:lstStyle/>
                <a:p>
                  <a:endParaRPr lang="fr-FR"/>
                </a:p>
              </p:txBody>
            </p:sp>
            <p:sp>
              <p:nvSpPr>
                <p:cNvPr id="122" name="Shape 258">
                  <a:extLst>
                    <a:ext uri="{FF2B5EF4-FFF2-40B4-BE49-F238E27FC236}">
                      <a16:creationId xmlns:a16="http://schemas.microsoft.com/office/drawing/2014/main" id="{76E9BC30-A037-4A97-A37A-318E73EFF988}"/>
                    </a:ext>
                  </a:extLst>
                </p:cNvPr>
                <p:cNvSpPr/>
                <p:nvPr/>
              </p:nvSpPr>
              <p:spPr>
                <a:xfrm>
                  <a:off x="0" y="208027"/>
                  <a:ext cx="504444" cy="117348"/>
                </a:xfrm>
                <a:custGeom>
                  <a:avLst/>
                  <a:gdLst/>
                  <a:ahLst/>
                  <a:cxnLst/>
                  <a:rect l="0" t="0" r="0" b="0"/>
                  <a:pathLst>
                    <a:path w="504444" h="117348">
                      <a:moveTo>
                        <a:pt x="0" y="0"/>
                      </a:moveTo>
                      <a:lnTo>
                        <a:pt x="504444" y="0"/>
                      </a:lnTo>
                      <a:lnTo>
                        <a:pt x="504444" y="117348"/>
                      </a:lnTo>
                    </a:path>
                  </a:pathLst>
                </a:custGeom>
                <a:ln w="19050" cap="rnd">
                  <a:solidFill>
                    <a:srgbClr val="5F5F5F"/>
                  </a:solidFill>
                  <a:round/>
                </a:ln>
              </p:spPr>
              <p:style>
                <a:lnRef idx="1">
                  <a:srgbClr val="0000FF"/>
                </a:lnRef>
                <a:fillRef idx="0">
                  <a:srgbClr val="000000">
                    <a:alpha val="0"/>
                  </a:srgbClr>
                </a:fillRef>
                <a:effectRef idx="0">
                  <a:scrgbClr r="0" g="0" b="0"/>
                </a:effectRef>
                <a:fontRef idx="none"/>
              </p:style>
              <p:txBody>
                <a:bodyPr/>
                <a:lstStyle/>
                <a:p>
                  <a:endParaRPr lang="fr-FR"/>
                </a:p>
              </p:txBody>
            </p:sp>
            <p:sp>
              <p:nvSpPr>
                <p:cNvPr id="123" name="Shape 259">
                  <a:extLst>
                    <a:ext uri="{FF2B5EF4-FFF2-40B4-BE49-F238E27FC236}">
                      <a16:creationId xmlns:a16="http://schemas.microsoft.com/office/drawing/2014/main" id="{7748D20D-C59F-4CE9-BAFE-9830B9A69C95}"/>
                    </a:ext>
                  </a:extLst>
                </p:cNvPr>
                <p:cNvSpPr/>
                <p:nvPr/>
              </p:nvSpPr>
              <p:spPr>
                <a:xfrm>
                  <a:off x="96774" y="133350"/>
                  <a:ext cx="0" cy="145542"/>
                </a:xfrm>
                <a:custGeom>
                  <a:avLst/>
                  <a:gdLst/>
                  <a:ahLst/>
                  <a:cxnLst/>
                  <a:rect l="0" t="0" r="0" b="0"/>
                  <a:pathLst>
                    <a:path h="145542">
                      <a:moveTo>
                        <a:pt x="0" y="0"/>
                      </a:moveTo>
                      <a:lnTo>
                        <a:pt x="0" y="145542"/>
                      </a:lnTo>
                    </a:path>
                  </a:pathLst>
                </a:custGeom>
                <a:ln w="19050" cap="rnd">
                  <a:solidFill>
                    <a:srgbClr val="5F5F5F"/>
                  </a:solidFill>
                  <a:round/>
                </a:ln>
              </p:spPr>
              <p:style>
                <a:lnRef idx="1">
                  <a:srgbClr val="0000FF"/>
                </a:lnRef>
                <a:fillRef idx="0">
                  <a:srgbClr val="000000">
                    <a:alpha val="0"/>
                  </a:srgbClr>
                </a:fillRef>
                <a:effectRef idx="0">
                  <a:scrgbClr r="0" g="0" b="0"/>
                </a:effectRef>
                <a:fontRef idx="none"/>
              </p:style>
              <p:txBody>
                <a:bodyPr/>
                <a:lstStyle/>
                <a:p>
                  <a:endParaRPr lang="fr-FR"/>
                </a:p>
              </p:txBody>
            </p:sp>
            <p:sp>
              <p:nvSpPr>
                <p:cNvPr id="124" name="Shape 260">
                  <a:extLst>
                    <a:ext uri="{FF2B5EF4-FFF2-40B4-BE49-F238E27FC236}">
                      <a16:creationId xmlns:a16="http://schemas.microsoft.com/office/drawing/2014/main" id="{1338115C-7DFB-41F5-AAFA-747865F3EBE2}"/>
                    </a:ext>
                  </a:extLst>
                </p:cNvPr>
                <p:cNvSpPr/>
                <p:nvPr/>
              </p:nvSpPr>
              <p:spPr>
                <a:xfrm>
                  <a:off x="441198" y="135637"/>
                  <a:ext cx="0" cy="152400"/>
                </a:xfrm>
                <a:custGeom>
                  <a:avLst/>
                  <a:gdLst/>
                  <a:ahLst/>
                  <a:cxnLst/>
                  <a:rect l="0" t="0" r="0" b="0"/>
                  <a:pathLst>
                    <a:path h="152400">
                      <a:moveTo>
                        <a:pt x="0" y="0"/>
                      </a:moveTo>
                      <a:lnTo>
                        <a:pt x="0" y="152400"/>
                      </a:lnTo>
                    </a:path>
                  </a:pathLst>
                </a:custGeom>
                <a:ln w="19050" cap="rnd">
                  <a:solidFill>
                    <a:srgbClr val="5F5F5F"/>
                  </a:solidFill>
                  <a:round/>
                </a:ln>
              </p:spPr>
              <p:style>
                <a:lnRef idx="1">
                  <a:srgbClr val="0000FF"/>
                </a:lnRef>
                <a:fillRef idx="0">
                  <a:srgbClr val="000000">
                    <a:alpha val="0"/>
                  </a:srgbClr>
                </a:fillRef>
                <a:effectRef idx="0">
                  <a:scrgbClr r="0" g="0" b="0"/>
                </a:effectRef>
                <a:fontRef idx="none"/>
              </p:style>
              <p:txBody>
                <a:bodyPr/>
                <a:lstStyle/>
                <a:p>
                  <a:endParaRPr lang="fr-FR"/>
                </a:p>
              </p:txBody>
            </p:sp>
            <p:sp>
              <p:nvSpPr>
                <p:cNvPr id="125" name="Shape 261">
                  <a:extLst>
                    <a:ext uri="{FF2B5EF4-FFF2-40B4-BE49-F238E27FC236}">
                      <a16:creationId xmlns:a16="http://schemas.microsoft.com/office/drawing/2014/main" id="{1694D08C-5BDD-4248-9971-E688495EDD81}"/>
                    </a:ext>
                  </a:extLst>
                </p:cNvPr>
                <p:cNvSpPr/>
                <p:nvPr/>
              </p:nvSpPr>
              <p:spPr>
                <a:xfrm>
                  <a:off x="137922" y="272035"/>
                  <a:ext cx="251460" cy="0"/>
                </a:xfrm>
                <a:custGeom>
                  <a:avLst/>
                  <a:gdLst/>
                  <a:ahLst/>
                  <a:cxnLst/>
                  <a:rect l="0" t="0" r="0" b="0"/>
                  <a:pathLst>
                    <a:path w="251460">
                      <a:moveTo>
                        <a:pt x="0" y="0"/>
                      </a:moveTo>
                      <a:lnTo>
                        <a:pt x="251460" y="0"/>
                      </a:lnTo>
                    </a:path>
                  </a:pathLst>
                </a:custGeom>
                <a:solidFill>
                  <a:srgbClr val="FF9900"/>
                </a:solidFill>
                <a:ln w="19050" cap="rnd">
                  <a:solidFill>
                    <a:srgbClr val="FF9900"/>
                  </a:solidFill>
                  <a:round/>
                </a:ln>
              </p:spPr>
              <p:style>
                <a:lnRef idx="1">
                  <a:srgbClr val="FF0000"/>
                </a:lnRef>
                <a:fillRef idx="0">
                  <a:srgbClr val="000000">
                    <a:alpha val="0"/>
                  </a:srgbClr>
                </a:fillRef>
                <a:effectRef idx="0">
                  <a:scrgbClr r="0" g="0" b="0"/>
                </a:effectRef>
                <a:fontRef idx="none"/>
              </p:style>
              <p:txBody>
                <a:bodyPr/>
                <a:lstStyle/>
                <a:p>
                  <a:endParaRPr lang="fr-FR"/>
                </a:p>
              </p:txBody>
            </p:sp>
            <p:sp>
              <p:nvSpPr>
                <p:cNvPr id="126" name="Shape 262">
                  <a:extLst>
                    <a:ext uri="{FF2B5EF4-FFF2-40B4-BE49-F238E27FC236}">
                      <a16:creationId xmlns:a16="http://schemas.microsoft.com/office/drawing/2014/main" id="{A4BE7655-4ACB-4CC0-A90F-8F26F8A89DC1}"/>
                    </a:ext>
                  </a:extLst>
                </p:cNvPr>
                <p:cNvSpPr/>
                <p:nvPr/>
              </p:nvSpPr>
              <p:spPr>
                <a:xfrm>
                  <a:off x="220980" y="104394"/>
                  <a:ext cx="42672" cy="40386"/>
                </a:xfrm>
                <a:custGeom>
                  <a:avLst/>
                  <a:gdLst/>
                  <a:ahLst/>
                  <a:cxnLst/>
                  <a:rect l="0" t="0" r="0" b="0"/>
                  <a:pathLst>
                    <a:path w="42672" h="40386">
                      <a:moveTo>
                        <a:pt x="42672" y="0"/>
                      </a:moveTo>
                      <a:lnTo>
                        <a:pt x="42672" y="40386"/>
                      </a:lnTo>
                      <a:lnTo>
                        <a:pt x="0" y="40386"/>
                      </a:lnTo>
                      <a:lnTo>
                        <a:pt x="42672" y="0"/>
                      </a:lnTo>
                      <a:close/>
                    </a:path>
                  </a:pathLst>
                </a:custGeom>
                <a:solidFill>
                  <a:srgbClr val="FF9900"/>
                </a:solidFill>
                <a:ln w="0" cap="rnd">
                  <a:solidFill>
                    <a:srgbClr val="FF9900"/>
                  </a:solidFill>
                  <a:round/>
                </a:ln>
              </p:spPr>
              <p:style>
                <a:lnRef idx="0">
                  <a:srgbClr val="000000">
                    <a:alpha val="0"/>
                  </a:srgbClr>
                </a:lnRef>
                <a:fillRef idx="1">
                  <a:srgbClr val="FF0000"/>
                </a:fillRef>
                <a:effectRef idx="0">
                  <a:scrgbClr r="0" g="0" b="0"/>
                </a:effectRef>
                <a:fontRef idx="none"/>
              </p:style>
              <p:txBody>
                <a:bodyPr/>
                <a:lstStyle/>
                <a:p>
                  <a:endParaRPr lang="fr-FR"/>
                </a:p>
              </p:txBody>
            </p:sp>
            <p:sp>
              <p:nvSpPr>
                <p:cNvPr id="127" name="Shape 263">
                  <a:extLst>
                    <a:ext uri="{FF2B5EF4-FFF2-40B4-BE49-F238E27FC236}">
                      <a16:creationId xmlns:a16="http://schemas.microsoft.com/office/drawing/2014/main" id="{4A323D35-01C9-4D57-BD4D-8479C4A3E5EB}"/>
                    </a:ext>
                  </a:extLst>
                </p:cNvPr>
                <p:cNvSpPr/>
                <p:nvPr/>
              </p:nvSpPr>
              <p:spPr>
                <a:xfrm>
                  <a:off x="263652" y="104394"/>
                  <a:ext cx="0" cy="40386"/>
                </a:xfrm>
                <a:custGeom>
                  <a:avLst/>
                  <a:gdLst/>
                  <a:ahLst/>
                  <a:cxnLst/>
                  <a:rect l="0" t="0" r="0" b="0"/>
                  <a:pathLst>
                    <a:path h="40386">
                      <a:moveTo>
                        <a:pt x="0" y="40386"/>
                      </a:moveTo>
                      <a:lnTo>
                        <a:pt x="0" y="0"/>
                      </a:lnTo>
                    </a:path>
                  </a:pathLst>
                </a:custGeom>
                <a:ln w="8839" cap="rnd">
                  <a:solidFill>
                    <a:srgbClr val="FF9900"/>
                  </a:solidFill>
                  <a:round/>
                </a:ln>
              </p:spPr>
              <p:style>
                <a:lnRef idx="1">
                  <a:srgbClr val="FF0000"/>
                </a:lnRef>
                <a:fillRef idx="0">
                  <a:srgbClr val="000000">
                    <a:alpha val="0"/>
                  </a:srgbClr>
                </a:fillRef>
                <a:effectRef idx="0">
                  <a:scrgbClr r="0" g="0" b="0"/>
                </a:effectRef>
                <a:fontRef idx="none"/>
              </p:style>
              <p:txBody>
                <a:bodyPr/>
                <a:lstStyle/>
                <a:p>
                  <a:endParaRPr lang="fr-FR"/>
                </a:p>
              </p:txBody>
            </p:sp>
            <p:sp>
              <p:nvSpPr>
                <p:cNvPr id="128" name="Shape 264">
                  <a:extLst>
                    <a:ext uri="{FF2B5EF4-FFF2-40B4-BE49-F238E27FC236}">
                      <a16:creationId xmlns:a16="http://schemas.microsoft.com/office/drawing/2014/main" id="{1180448C-24DB-4FAB-95DA-73B9F9F9CF26}"/>
                    </a:ext>
                  </a:extLst>
                </p:cNvPr>
                <p:cNvSpPr/>
                <p:nvPr/>
              </p:nvSpPr>
              <p:spPr>
                <a:xfrm>
                  <a:off x="137922" y="144780"/>
                  <a:ext cx="251460" cy="0"/>
                </a:xfrm>
                <a:custGeom>
                  <a:avLst/>
                  <a:gdLst/>
                  <a:ahLst/>
                  <a:cxnLst/>
                  <a:rect l="0" t="0" r="0" b="0"/>
                  <a:pathLst>
                    <a:path w="251460">
                      <a:moveTo>
                        <a:pt x="0" y="0"/>
                      </a:moveTo>
                      <a:lnTo>
                        <a:pt x="251460" y="0"/>
                      </a:lnTo>
                    </a:path>
                  </a:pathLst>
                </a:custGeom>
                <a:solidFill>
                  <a:srgbClr val="FF9900"/>
                </a:solidFill>
                <a:ln w="19050" cap="rnd">
                  <a:solidFill>
                    <a:srgbClr val="FF9900"/>
                  </a:solidFill>
                  <a:round/>
                </a:ln>
              </p:spPr>
              <p:style>
                <a:lnRef idx="1">
                  <a:srgbClr val="FF0000"/>
                </a:lnRef>
                <a:fillRef idx="0">
                  <a:srgbClr val="000000">
                    <a:alpha val="0"/>
                  </a:srgbClr>
                </a:fillRef>
                <a:effectRef idx="0">
                  <a:scrgbClr r="0" g="0" b="0"/>
                </a:effectRef>
                <a:fontRef idx="none"/>
              </p:style>
              <p:txBody>
                <a:bodyPr/>
                <a:lstStyle/>
                <a:p>
                  <a:endParaRPr lang="fr-FR"/>
                </a:p>
              </p:txBody>
            </p:sp>
            <p:sp>
              <p:nvSpPr>
                <p:cNvPr id="129" name="Shape 265">
                  <a:extLst>
                    <a:ext uri="{FF2B5EF4-FFF2-40B4-BE49-F238E27FC236}">
                      <a16:creationId xmlns:a16="http://schemas.microsoft.com/office/drawing/2014/main" id="{57212BB2-BFE9-46C8-809F-AEE22EBC57C5}"/>
                    </a:ext>
                  </a:extLst>
                </p:cNvPr>
                <p:cNvSpPr/>
                <p:nvPr/>
              </p:nvSpPr>
              <p:spPr>
                <a:xfrm>
                  <a:off x="673608" y="264969"/>
                  <a:ext cx="46482" cy="86106"/>
                </a:xfrm>
                <a:custGeom>
                  <a:avLst/>
                  <a:gdLst/>
                  <a:ahLst/>
                  <a:cxnLst/>
                  <a:rect l="0" t="0" r="0" b="0"/>
                  <a:pathLst>
                    <a:path w="46482" h="86106">
                      <a:moveTo>
                        <a:pt x="46482" y="0"/>
                      </a:moveTo>
                      <a:lnTo>
                        <a:pt x="0" y="86106"/>
                      </a:lnTo>
                    </a:path>
                  </a:pathLst>
                </a:custGeom>
                <a:ln w="19050" cap="rnd">
                  <a:solidFill>
                    <a:srgbClr val="5F5F5F"/>
                  </a:solidFill>
                  <a:round/>
                </a:ln>
              </p:spPr>
              <p:style>
                <a:lnRef idx="1">
                  <a:srgbClr val="0000FF"/>
                </a:lnRef>
                <a:fillRef idx="0">
                  <a:srgbClr val="000000">
                    <a:alpha val="0"/>
                  </a:srgbClr>
                </a:fillRef>
                <a:effectRef idx="0">
                  <a:scrgbClr r="0" g="0" b="0"/>
                </a:effectRef>
                <a:fontRef idx="none"/>
              </p:style>
              <p:txBody>
                <a:bodyPr/>
                <a:lstStyle/>
                <a:p>
                  <a:endParaRPr lang="fr-FR"/>
                </a:p>
              </p:txBody>
            </p:sp>
            <p:sp>
              <p:nvSpPr>
                <p:cNvPr id="130" name="Shape 266">
                  <a:extLst>
                    <a:ext uri="{FF2B5EF4-FFF2-40B4-BE49-F238E27FC236}">
                      <a16:creationId xmlns:a16="http://schemas.microsoft.com/office/drawing/2014/main" id="{3F0A11F7-C69C-47B2-8F0F-8A46FCA12D33}"/>
                    </a:ext>
                  </a:extLst>
                </p:cNvPr>
                <p:cNvSpPr/>
                <p:nvPr/>
              </p:nvSpPr>
              <p:spPr>
                <a:xfrm>
                  <a:off x="758190" y="104394"/>
                  <a:ext cx="30480" cy="53340"/>
                </a:xfrm>
                <a:custGeom>
                  <a:avLst/>
                  <a:gdLst/>
                  <a:ahLst/>
                  <a:cxnLst/>
                  <a:rect l="0" t="0" r="0" b="0"/>
                  <a:pathLst>
                    <a:path w="30480" h="53340">
                      <a:moveTo>
                        <a:pt x="5334" y="0"/>
                      </a:moveTo>
                      <a:lnTo>
                        <a:pt x="30480" y="53340"/>
                      </a:lnTo>
                      <a:lnTo>
                        <a:pt x="26670" y="50292"/>
                      </a:lnTo>
                      <a:lnTo>
                        <a:pt x="22860" y="48006"/>
                      </a:lnTo>
                      <a:lnTo>
                        <a:pt x="18288" y="45720"/>
                      </a:lnTo>
                      <a:lnTo>
                        <a:pt x="13716" y="44196"/>
                      </a:lnTo>
                      <a:lnTo>
                        <a:pt x="9906" y="42672"/>
                      </a:lnTo>
                      <a:lnTo>
                        <a:pt x="5334" y="41910"/>
                      </a:lnTo>
                      <a:lnTo>
                        <a:pt x="0" y="41148"/>
                      </a:lnTo>
                      <a:lnTo>
                        <a:pt x="5334" y="0"/>
                      </a:lnTo>
                      <a:close/>
                    </a:path>
                  </a:pathLst>
                </a:custGeom>
                <a:solidFill>
                  <a:srgbClr val="FF9900"/>
                </a:solidFill>
                <a:ln w="0" cap="rnd">
                  <a:solidFill>
                    <a:srgbClr val="FF9900"/>
                  </a:solidFill>
                  <a:round/>
                </a:ln>
              </p:spPr>
              <p:style>
                <a:lnRef idx="0">
                  <a:srgbClr val="000000">
                    <a:alpha val="0"/>
                  </a:srgbClr>
                </a:lnRef>
                <a:fillRef idx="1">
                  <a:srgbClr val="FF0000"/>
                </a:fillRef>
                <a:effectRef idx="0">
                  <a:scrgbClr r="0" g="0" b="0"/>
                </a:effectRef>
                <a:fontRef idx="none"/>
              </p:style>
              <p:txBody>
                <a:bodyPr/>
                <a:lstStyle/>
                <a:p>
                  <a:endParaRPr lang="fr-FR"/>
                </a:p>
              </p:txBody>
            </p:sp>
            <p:sp>
              <p:nvSpPr>
                <p:cNvPr id="131" name="Shape 267">
                  <a:extLst>
                    <a:ext uri="{FF2B5EF4-FFF2-40B4-BE49-F238E27FC236}">
                      <a16:creationId xmlns:a16="http://schemas.microsoft.com/office/drawing/2014/main" id="{097E04AD-5A8F-4F42-89BE-9322B802F3EA}"/>
                    </a:ext>
                  </a:extLst>
                </p:cNvPr>
                <p:cNvSpPr/>
                <p:nvPr/>
              </p:nvSpPr>
              <p:spPr>
                <a:xfrm>
                  <a:off x="763524" y="104394"/>
                  <a:ext cx="25146" cy="53340"/>
                </a:xfrm>
                <a:custGeom>
                  <a:avLst/>
                  <a:gdLst/>
                  <a:ahLst/>
                  <a:cxnLst/>
                  <a:rect l="0" t="0" r="0" b="0"/>
                  <a:pathLst>
                    <a:path w="25146" h="53340">
                      <a:moveTo>
                        <a:pt x="0" y="0"/>
                      </a:moveTo>
                      <a:lnTo>
                        <a:pt x="25146" y="53340"/>
                      </a:lnTo>
                    </a:path>
                  </a:pathLst>
                </a:custGeom>
                <a:solidFill>
                  <a:srgbClr val="FF9900"/>
                </a:solidFill>
                <a:ln w="8839" cap="rnd">
                  <a:solidFill>
                    <a:srgbClr val="FF9900"/>
                  </a:solidFill>
                  <a:round/>
                </a:ln>
              </p:spPr>
              <p:style>
                <a:lnRef idx="1">
                  <a:srgbClr val="FF0000"/>
                </a:lnRef>
                <a:fillRef idx="0">
                  <a:srgbClr val="000000">
                    <a:alpha val="0"/>
                  </a:srgbClr>
                </a:fillRef>
                <a:effectRef idx="0">
                  <a:scrgbClr r="0" g="0" b="0"/>
                </a:effectRef>
                <a:fontRef idx="none"/>
              </p:style>
              <p:txBody>
                <a:bodyPr/>
                <a:lstStyle/>
                <a:p>
                  <a:endParaRPr lang="fr-FR"/>
                </a:p>
              </p:txBody>
            </p:sp>
            <p:sp>
              <p:nvSpPr>
                <p:cNvPr id="132" name="Shape 268">
                  <a:extLst>
                    <a:ext uri="{FF2B5EF4-FFF2-40B4-BE49-F238E27FC236}">
                      <a16:creationId xmlns:a16="http://schemas.microsoft.com/office/drawing/2014/main" id="{678254A6-2803-4564-B75A-566508243B92}"/>
                    </a:ext>
                  </a:extLst>
                </p:cNvPr>
                <p:cNvSpPr/>
                <p:nvPr/>
              </p:nvSpPr>
              <p:spPr>
                <a:xfrm>
                  <a:off x="688086" y="144780"/>
                  <a:ext cx="125730" cy="127254"/>
                </a:xfrm>
                <a:custGeom>
                  <a:avLst/>
                  <a:gdLst/>
                  <a:ahLst/>
                  <a:cxnLst/>
                  <a:rect l="0" t="0" r="0" b="0"/>
                  <a:pathLst>
                    <a:path w="125730" h="127254">
                      <a:moveTo>
                        <a:pt x="125730" y="63247"/>
                      </a:moveTo>
                      <a:lnTo>
                        <a:pt x="125730" y="68580"/>
                      </a:lnTo>
                      <a:lnTo>
                        <a:pt x="124968" y="73152"/>
                      </a:lnTo>
                      <a:lnTo>
                        <a:pt x="123444" y="82297"/>
                      </a:lnTo>
                      <a:lnTo>
                        <a:pt x="121920" y="86106"/>
                      </a:lnTo>
                      <a:lnTo>
                        <a:pt x="119634" y="90678"/>
                      </a:lnTo>
                      <a:lnTo>
                        <a:pt x="118110" y="94488"/>
                      </a:lnTo>
                      <a:lnTo>
                        <a:pt x="115062" y="99060"/>
                      </a:lnTo>
                      <a:lnTo>
                        <a:pt x="112776" y="102109"/>
                      </a:lnTo>
                      <a:lnTo>
                        <a:pt x="106680" y="109728"/>
                      </a:lnTo>
                      <a:lnTo>
                        <a:pt x="102870" y="112776"/>
                      </a:lnTo>
                      <a:lnTo>
                        <a:pt x="99822" y="115062"/>
                      </a:lnTo>
                      <a:lnTo>
                        <a:pt x="96012" y="118110"/>
                      </a:lnTo>
                      <a:lnTo>
                        <a:pt x="91440" y="120397"/>
                      </a:lnTo>
                      <a:lnTo>
                        <a:pt x="87630" y="121920"/>
                      </a:lnTo>
                      <a:lnTo>
                        <a:pt x="83058" y="123444"/>
                      </a:lnTo>
                      <a:lnTo>
                        <a:pt x="78486" y="124968"/>
                      </a:lnTo>
                      <a:lnTo>
                        <a:pt x="74676" y="126492"/>
                      </a:lnTo>
                      <a:lnTo>
                        <a:pt x="70104" y="126492"/>
                      </a:lnTo>
                      <a:lnTo>
                        <a:pt x="64770" y="127254"/>
                      </a:lnTo>
                      <a:lnTo>
                        <a:pt x="60198" y="127254"/>
                      </a:lnTo>
                      <a:lnTo>
                        <a:pt x="55626" y="126492"/>
                      </a:lnTo>
                      <a:lnTo>
                        <a:pt x="51816" y="126492"/>
                      </a:lnTo>
                      <a:lnTo>
                        <a:pt x="47244" y="124968"/>
                      </a:lnTo>
                      <a:lnTo>
                        <a:pt x="42672" y="123444"/>
                      </a:lnTo>
                      <a:lnTo>
                        <a:pt x="38100" y="121920"/>
                      </a:lnTo>
                      <a:lnTo>
                        <a:pt x="34290" y="120397"/>
                      </a:lnTo>
                      <a:lnTo>
                        <a:pt x="29718" y="118110"/>
                      </a:lnTo>
                      <a:lnTo>
                        <a:pt x="25908" y="115062"/>
                      </a:lnTo>
                      <a:lnTo>
                        <a:pt x="22098" y="112776"/>
                      </a:lnTo>
                      <a:lnTo>
                        <a:pt x="19050" y="109728"/>
                      </a:lnTo>
                      <a:lnTo>
                        <a:pt x="12954" y="102109"/>
                      </a:lnTo>
                      <a:lnTo>
                        <a:pt x="9906" y="99060"/>
                      </a:lnTo>
                      <a:lnTo>
                        <a:pt x="7620" y="94488"/>
                      </a:lnTo>
                      <a:lnTo>
                        <a:pt x="6096" y="90678"/>
                      </a:lnTo>
                      <a:lnTo>
                        <a:pt x="3810" y="86106"/>
                      </a:lnTo>
                      <a:lnTo>
                        <a:pt x="2286" y="82297"/>
                      </a:lnTo>
                      <a:lnTo>
                        <a:pt x="762" y="73152"/>
                      </a:lnTo>
                      <a:lnTo>
                        <a:pt x="0" y="68580"/>
                      </a:lnTo>
                      <a:lnTo>
                        <a:pt x="0" y="59436"/>
                      </a:lnTo>
                      <a:lnTo>
                        <a:pt x="762" y="54102"/>
                      </a:lnTo>
                      <a:lnTo>
                        <a:pt x="1524" y="49530"/>
                      </a:lnTo>
                      <a:lnTo>
                        <a:pt x="2286" y="45720"/>
                      </a:lnTo>
                      <a:lnTo>
                        <a:pt x="3810" y="41148"/>
                      </a:lnTo>
                      <a:lnTo>
                        <a:pt x="6096" y="36576"/>
                      </a:lnTo>
                      <a:lnTo>
                        <a:pt x="7620" y="32766"/>
                      </a:lnTo>
                      <a:lnTo>
                        <a:pt x="9906" y="28956"/>
                      </a:lnTo>
                      <a:lnTo>
                        <a:pt x="19050" y="17526"/>
                      </a:lnTo>
                      <a:lnTo>
                        <a:pt x="22098" y="15240"/>
                      </a:lnTo>
                      <a:lnTo>
                        <a:pt x="25908" y="12192"/>
                      </a:lnTo>
                      <a:lnTo>
                        <a:pt x="29718" y="9144"/>
                      </a:lnTo>
                      <a:lnTo>
                        <a:pt x="34290" y="6858"/>
                      </a:lnTo>
                      <a:lnTo>
                        <a:pt x="38100" y="5335"/>
                      </a:lnTo>
                      <a:lnTo>
                        <a:pt x="47244" y="2286"/>
                      </a:lnTo>
                      <a:lnTo>
                        <a:pt x="51816" y="1524"/>
                      </a:lnTo>
                      <a:lnTo>
                        <a:pt x="55626" y="762"/>
                      </a:lnTo>
                      <a:lnTo>
                        <a:pt x="60198" y="0"/>
                      </a:lnTo>
                      <a:lnTo>
                        <a:pt x="64770" y="0"/>
                      </a:lnTo>
                      <a:lnTo>
                        <a:pt x="70104" y="762"/>
                      </a:lnTo>
                      <a:lnTo>
                        <a:pt x="74676" y="1524"/>
                      </a:lnTo>
                      <a:lnTo>
                        <a:pt x="78486" y="2286"/>
                      </a:lnTo>
                      <a:lnTo>
                        <a:pt x="87630" y="5335"/>
                      </a:lnTo>
                      <a:lnTo>
                        <a:pt x="91440" y="6858"/>
                      </a:lnTo>
                      <a:lnTo>
                        <a:pt x="96012" y="9144"/>
                      </a:lnTo>
                      <a:lnTo>
                        <a:pt x="99822" y="12192"/>
                      </a:lnTo>
                      <a:lnTo>
                        <a:pt x="102870" y="15240"/>
                      </a:lnTo>
                      <a:lnTo>
                        <a:pt x="106680" y="17526"/>
                      </a:lnTo>
                      <a:lnTo>
                        <a:pt x="112776" y="25147"/>
                      </a:lnTo>
                      <a:lnTo>
                        <a:pt x="115062" y="28956"/>
                      </a:lnTo>
                      <a:lnTo>
                        <a:pt x="118110" y="32766"/>
                      </a:lnTo>
                      <a:lnTo>
                        <a:pt x="119634" y="36576"/>
                      </a:lnTo>
                      <a:lnTo>
                        <a:pt x="121920" y="41148"/>
                      </a:lnTo>
                      <a:lnTo>
                        <a:pt x="123444" y="45720"/>
                      </a:lnTo>
                      <a:lnTo>
                        <a:pt x="124206" y="49530"/>
                      </a:lnTo>
                      <a:lnTo>
                        <a:pt x="124968" y="54102"/>
                      </a:lnTo>
                      <a:lnTo>
                        <a:pt x="125730" y="59436"/>
                      </a:lnTo>
                      <a:lnTo>
                        <a:pt x="125730" y="63247"/>
                      </a:lnTo>
                    </a:path>
                  </a:pathLst>
                </a:custGeom>
                <a:noFill/>
                <a:ln w="19050" cap="rnd">
                  <a:solidFill>
                    <a:srgbClr val="FF9900"/>
                  </a:solidFill>
                  <a:round/>
                </a:ln>
              </p:spPr>
              <p:style>
                <a:lnRef idx="1">
                  <a:srgbClr val="FF0000"/>
                </a:lnRef>
                <a:fillRef idx="0">
                  <a:srgbClr val="000000">
                    <a:alpha val="0"/>
                  </a:srgbClr>
                </a:fillRef>
                <a:effectRef idx="0">
                  <a:scrgbClr r="0" g="0" b="0"/>
                </a:effectRef>
                <a:fontRef idx="none"/>
              </p:style>
              <p:txBody>
                <a:bodyPr/>
                <a:lstStyle/>
                <a:p>
                  <a:endParaRPr lang="fr-FR"/>
                </a:p>
              </p:txBody>
            </p:sp>
            <p:sp>
              <p:nvSpPr>
                <p:cNvPr id="133" name="Shape 269">
                  <a:extLst>
                    <a:ext uri="{FF2B5EF4-FFF2-40B4-BE49-F238E27FC236}">
                      <a16:creationId xmlns:a16="http://schemas.microsoft.com/office/drawing/2014/main" id="{0EC6C838-41AA-42C1-BED3-6E876616A0C3}"/>
                    </a:ext>
                  </a:extLst>
                </p:cNvPr>
                <p:cNvSpPr/>
                <p:nvPr/>
              </p:nvSpPr>
              <p:spPr>
                <a:xfrm>
                  <a:off x="137922" y="144780"/>
                  <a:ext cx="0" cy="127254"/>
                </a:xfrm>
                <a:custGeom>
                  <a:avLst/>
                  <a:gdLst/>
                  <a:ahLst/>
                  <a:cxnLst/>
                  <a:rect l="0" t="0" r="0" b="0"/>
                  <a:pathLst>
                    <a:path h="127254">
                      <a:moveTo>
                        <a:pt x="0" y="0"/>
                      </a:moveTo>
                      <a:lnTo>
                        <a:pt x="0" y="127254"/>
                      </a:lnTo>
                    </a:path>
                  </a:pathLst>
                </a:custGeom>
                <a:solidFill>
                  <a:srgbClr val="FF9900"/>
                </a:solidFill>
                <a:ln w="19050" cap="rnd">
                  <a:solidFill>
                    <a:srgbClr val="FF9900"/>
                  </a:solidFill>
                  <a:round/>
                </a:ln>
              </p:spPr>
              <p:style>
                <a:lnRef idx="1">
                  <a:srgbClr val="FF0000"/>
                </a:lnRef>
                <a:fillRef idx="0">
                  <a:srgbClr val="000000">
                    <a:alpha val="0"/>
                  </a:srgbClr>
                </a:fillRef>
                <a:effectRef idx="0">
                  <a:scrgbClr r="0" g="0" b="0"/>
                </a:effectRef>
                <a:fontRef idx="none"/>
              </p:style>
              <p:txBody>
                <a:bodyPr/>
                <a:lstStyle/>
                <a:p>
                  <a:endParaRPr lang="fr-FR"/>
                </a:p>
              </p:txBody>
            </p:sp>
            <p:sp>
              <p:nvSpPr>
                <p:cNvPr id="134" name="Shape 270">
                  <a:extLst>
                    <a:ext uri="{FF2B5EF4-FFF2-40B4-BE49-F238E27FC236}">
                      <a16:creationId xmlns:a16="http://schemas.microsoft.com/office/drawing/2014/main" id="{73CC6B1C-266D-4E65-8946-849852CEE4C9}"/>
                    </a:ext>
                  </a:extLst>
                </p:cNvPr>
                <p:cNvSpPr/>
                <p:nvPr/>
              </p:nvSpPr>
              <p:spPr>
                <a:xfrm>
                  <a:off x="389382" y="144780"/>
                  <a:ext cx="0" cy="127254"/>
                </a:xfrm>
                <a:custGeom>
                  <a:avLst/>
                  <a:gdLst/>
                  <a:ahLst/>
                  <a:cxnLst/>
                  <a:rect l="0" t="0" r="0" b="0"/>
                  <a:pathLst>
                    <a:path h="127254">
                      <a:moveTo>
                        <a:pt x="0" y="0"/>
                      </a:moveTo>
                      <a:lnTo>
                        <a:pt x="0" y="127254"/>
                      </a:lnTo>
                    </a:path>
                  </a:pathLst>
                </a:custGeom>
                <a:solidFill>
                  <a:srgbClr val="FF9900"/>
                </a:solidFill>
                <a:ln w="19050" cap="rnd">
                  <a:solidFill>
                    <a:srgbClr val="FF9900"/>
                  </a:solidFill>
                  <a:round/>
                </a:ln>
              </p:spPr>
              <p:style>
                <a:lnRef idx="1">
                  <a:srgbClr val="FF0000"/>
                </a:lnRef>
                <a:fillRef idx="0">
                  <a:srgbClr val="000000">
                    <a:alpha val="0"/>
                  </a:srgbClr>
                </a:fillRef>
                <a:effectRef idx="0">
                  <a:scrgbClr r="0" g="0" b="0"/>
                </a:effectRef>
                <a:fontRef idx="none"/>
              </p:style>
              <p:txBody>
                <a:bodyPr/>
                <a:lstStyle/>
                <a:p>
                  <a:endParaRPr lang="fr-FR"/>
                </a:p>
              </p:txBody>
            </p:sp>
          </p:grpSp>
        </p:grpSp>
        <mc:AlternateContent xmlns:mc="http://schemas.openxmlformats.org/markup-compatibility/2006" xmlns:a14="http://schemas.microsoft.com/office/drawing/2010/main">
          <mc:Choice Requires="a14">
            <p:sp>
              <p:nvSpPr>
                <p:cNvPr id="158" name="ZoneTexte 157">
                  <a:extLst>
                    <a:ext uri="{FF2B5EF4-FFF2-40B4-BE49-F238E27FC236}">
                      <a16:creationId xmlns:a16="http://schemas.microsoft.com/office/drawing/2014/main" id="{0DF9F306-E88F-458D-88D9-E6A0137061B7}"/>
                    </a:ext>
                  </a:extLst>
                </p:cNvPr>
                <p:cNvSpPr txBox="1"/>
                <p:nvPr/>
              </p:nvSpPr>
              <p:spPr>
                <a:xfrm>
                  <a:off x="836069" y="1067753"/>
                  <a:ext cx="8838658" cy="369332"/>
                </a:xfrm>
                <a:prstGeom prst="rect">
                  <a:avLst/>
                </a:prstGeom>
                <a:noFill/>
              </p:spPr>
              <p:txBody>
                <a:bodyPr wrap="square" rtlCol="0">
                  <a:spAutoFit/>
                </a:bodyPr>
                <a:lstStyle/>
                <a:p>
                  <a:r>
                    <a:rPr lang="fr-FR" b="1" dirty="0">
                      <a:solidFill>
                        <a:srgbClr val="001642"/>
                      </a:solidFill>
                    </a:rPr>
                    <a:t>Liaison pivot d’axe (O,</a:t>
                  </a:r>
                  <a14:m>
                    <m:oMath xmlns:m="http://schemas.openxmlformats.org/officeDocument/2006/math">
                      <m:acc>
                        <m:accPr>
                          <m:chr m:val="⃗"/>
                          <m:ctrlPr>
                            <a:rPr lang="fr-FR" b="1" i="1">
                              <a:solidFill>
                                <a:srgbClr val="001642"/>
                              </a:solidFill>
                              <a:latin typeface="Cambria Math" panose="02040503050406030204" pitchFamily="18" charset="0"/>
                            </a:rPr>
                          </m:ctrlPr>
                        </m:accPr>
                        <m:e>
                          <m:r>
                            <a:rPr lang="fr-FR" b="1" i="1">
                              <a:solidFill>
                                <a:srgbClr val="001642"/>
                              </a:solidFill>
                              <a:latin typeface="Cambria Math" panose="02040503050406030204" pitchFamily="18" charset="0"/>
                            </a:rPr>
                            <m:t>𝒙</m:t>
                          </m:r>
                        </m:e>
                      </m:acc>
                    </m:oMath>
                  </a14:m>
                  <a:r>
                    <a:rPr lang="fr-FR" b="1" dirty="0"/>
                    <a:t>)</a:t>
                  </a:r>
                </a:p>
              </p:txBody>
            </p:sp>
          </mc:Choice>
          <mc:Fallback xmlns="">
            <p:sp>
              <p:nvSpPr>
                <p:cNvPr id="158" name="ZoneTexte 157">
                  <a:extLst>
                    <a:ext uri="{FF2B5EF4-FFF2-40B4-BE49-F238E27FC236}">
                      <a16:creationId xmlns:a16="http://schemas.microsoft.com/office/drawing/2014/main" id="{0DF9F306-E88F-458D-88D9-E6A0137061B7}"/>
                    </a:ext>
                  </a:extLst>
                </p:cNvPr>
                <p:cNvSpPr txBox="1">
                  <a:spLocks noRot="1" noChangeAspect="1" noMove="1" noResize="1" noEditPoints="1" noAdjustHandles="1" noChangeArrowheads="1" noChangeShapeType="1" noTextEdit="1"/>
                </p:cNvSpPr>
                <p:nvPr/>
              </p:nvSpPr>
              <p:spPr>
                <a:xfrm>
                  <a:off x="836069" y="1067753"/>
                  <a:ext cx="8838658" cy="369332"/>
                </a:xfrm>
                <a:prstGeom prst="rect">
                  <a:avLst/>
                </a:prstGeom>
                <a:blipFill>
                  <a:blip r:embed="rId3"/>
                  <a:stretch>
                    <a:fillRect l="-621" t="-8197" b="-24590"/>
                  </a:stretch>
                </a:blipFill>
              </p:spPr>
              <p:txBody>
                <a:bodyPr/>
                <a:lstStyle/>
                <a:p>
                  <a:r>
                    <a:rPr lang="fr-FR">
                      <a:noFill/>
                    </a:rPr>
                    <a:t> </a:t>
                  </a:r>
                </a:p>
              </p:txBody>
            </p:sp>
          </mc:Fallback>
        </mc:AlternateContent>
      </p:grpSp>
      <p:grpSp>
        <p:nvGrpSpPr>
          <p:cNvPr id="289" name="Groupe 288">
            <a:extLst>
              <a:ext uri="{FF2B5EF4-FFF2-40B4-BE49-F238E27FC236}">
                <a16:creationId xmlns:a16="http://schemas.microsoft.com/office/drawing/2014/main" id="{41B370A0-4DAA-48F0-9163-F313E4677D60}"/>
              </a:ext>
            </a:extLst>
          </p:cNvPr>
          <p:cNvGrpSpPr/>
          <p:nvPr/>
        </p:nvGrpSpPr>
        <p:grpSpPr>
          <a:xfrm>
            <a:off x="460403" y="3562350"/>
            <a:ext cx="8838658" cy="2138287"/>
            <a:chOff x="752503" y="3126920"/>
            <a:chExt cx="8838658" cy="2138287"/>
          </a:xfrm>
        </p:grpSpPr>
        <p:grpSp>
          <p:nvGrpSpPr>
            <p:cNvPr id="165" name="Groupe 164">
              <a:extLst>
                <a:ext uri="{FF2B5EF4-FFF2-40B4-BE49-F238E27FC236}">
                  <a16:creationId xmlns:a16="http://schemas.microsoft.com/office/drawing/2014/main" id="{26347E5C-CD0D-4674-8183-498297858848}"/>
                </a:ext>
              </a:extLst>
            </p:cNvPr>
            <p:cNvGrpSpPr/>
            <p:nvPr/>
          </p:nvGrpSpPr>
          <p:grpSpPr>
            <a:xfrm>
              <a:off x="828703" y="3465207"/>
              <a:ext cx="5622898" cy="1800000"/>
              <a:chOff x="8331916" y="2780664"/>
              <a:chExt cx="3569112" cy="2532124"/>
            </a:xfrm>
          </p:grpSpPr>
          <p:sp>
            <p:nvSpPr>
              <p:cNvPr id="222" name="Rectangle à coins arrondis 78">
                <a:extLst>
                  <a:ext uri="{FF2B5EF4-FFF2-40B4-BE49-F238E27FC236}">
                    <a16:creationId xmlns:a16="http://schemas.microsoft.com/office/drawing/2014/main" id="{FE0FAC62-BB6A-4D0C-896A-15FD53AD19AE}"/>
                  </a:ext>
                </a:extLst>
              </p:cNvPr>
              <p:cNvSpPr/>
              <p:nvPr/>
            </p:nvSpPr>
            <p:spPr>
              <a:xfrm>
                <a:off x="8336122" y="2816204"/>
                <a:ext cx="3564906" cy="2496584"/>
              </a:xfrm>
              <a:prstGeom prst="roundRect">
                <a:avLst>
                  <a:gd name="adj" fmla="val 0"/>
                </a:avLst>
              </a:prstGeom>
              <a:solidFill>
                <a:schemeClr val="bg1"/>
              </a:solidFill>
              <a:ln w="28575">
                <a:solidFill>
                  <a:srgbClr val="4F9707"/>
                </a:solid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23" name="Rectangle 222">
                <a:extLst>
                  <a:ext uri="{FF2B5EF4-FFF2-40B4-BE49-F238E27FC236}">
                    <a16:creationId xmlns:a16="http://schemas.microsoft.com/office/drawing/2014/main" id="{C67D0248-2539-45BC-B5F8-6366A9E15CF3}"/>
                  </a:ext>
                </a:extLst>
              </p:cNvPr>
              <p:cNvSpPr/>
              <p:nvPr/>
            </p:nvSpPr>
            <p:spPr>
              <a:xfrm>
                <a:off x="8331916" y="2780664"/>
                <a:ext cx="1939436" cy="519552"/>
              </a:xfrm>
              <a:prstGeom prst="rect">
                <a:avLst/>
              </a:prstGeom>
            </p:spPr>
            <p:txBody>
              <a:bodyPr wrap="none">
                <a:spAutoFit/>
              </a:bodyPr>
              <a:lstStyle/>
              <a:p>
                <a:r>
                  <a:rPr lang="fr-FR" dirty="0">
                    <a:solidFill>
                      <a:srgbClr val="217214"/>
                    </a:solidFill>
                  </a:rPr>
                  <a:t>Représentations schématiques</a:t>
                </a:r>
                <a:endParaRPr lang="fr-FR" b="1" dirty="0">
                  <a:solidFill>
                    <a:srgbClr val="217214"/>
                  </a:solidFill>
                </a:endParaRPr>
              </a:p>
            </p:txBody>
          </p:sp>
        </p:grpSp>
        <p:grpSp>
          <p:nvGrpSpPr>
            <p:cNvPr id="166" name="Groupe 165">
              <a:extLst>
                <a:ext uri="{FF2B5EF4-FFF2-40B4-BE49-F238E27FC236}">
                  <a16:creationId xmlns:a16="http://schemas.microsoft.com/office/drawing/2014/main" id="{09F8D53E-2D80-4F54-B832-E1DFEBA5F8E1}"/>
                </a:ext>
              </a:extLst>
            </p:cNvPr>
            <p:cNvGrpSpPr/>
            <p:nvPr/>
          </p:nvGrpSpPr>
          <p:grpSpPr>
            <a:xfrm>
              <a:off x="4479398" y="3841556"/>
              <a:ext cx="1812436" cy="1224000"/>
              <a:chOff x="8331916" y="2780664"/>
              <a:chExt cx="3656137" cy="2532123"/>
            </a:xfrm>
          </p:grpSpPr>
          <p:sp>
            <p:nvSpPr>
              <p:cNvPr id="220" name="Rectangle à coins arrondis 78">
                <a:extLst>
                  <a:ext uri="{FF2B5EF4-FFF2-40B4-BE49-F238E27FC236}">
                    <a16:creationId xmlns:a16="http://schemas.microsoft.com/office/drawing/2014/main" id="{83DEA86F-61AE-4F09-A94C-14900C72C0D6}"/>
                  </a:ext>
                </a:extLst>
              </p:cNvPr>
              <p:cNvSpPr/>
              <p:nvPr/>
            </p:nvSpPr>
            <p:spPr>
              <a:xfrm>
                <a:off x="8336122" y="2816204"/>
                <a:ext cx="3651931" cy="2496583"/>
              </a:xfrm>
              <a:prstGeom prst="roundRect">
                <a:avLst>
                  <a:gd name="adj" fmla="val 0"/>
                </a:avLst>
              </a:prstGeom>
              <a:solidFill>
                <a:schemeClr val="bg1"/>
              </a:solidFill>
              <a:ln w="28575">
                <a:solidFill>
                  <a:srgbClr val="4F9707"/>
                </a:solid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21" name="Rectangle 220">
                <a:extLst>
                  <a:ext uri="{FF2B5EF4-FFF2-40B4-BE49-F238E27FC236}">
                    <a16:creationId xmlns:a16="http://schemas.microsoft.com/office/drawing/2014/main" id="{F080088D-91BE-4418-98CA-776E8B759F10}"/>
                  </a:ext>
                </a:extLst>
              </p:cNvPr>
              <p:cNvSpPr/>
              <p:nvPr/>
            </p:nvSpPr>
            <p:spPr>
              <a:xfrm>
                <a:off x="8331916" y="2780664"/>
                <a:ext cx="437944" cy="742218"/>
              </a:xfrm>
              <a:prstGeom prst="rect">
                <a:avLst/>
              </a:prstGeom>
            </p:spPr>
            <p:txBody>
              <a:bodyPr wrap="none">
                <a:spAutoFit/>
              </a:bodyPr>
              <a:lstStyle/>
              <a:p>
                <a:endParaRPr lang="fr-FR" b="1" dirty="0">
                  <a:solidFill>
                    <a:srgbClr val="217214"/>
                  </a:solidFill>
                </a:endParaRPr>
              </a:p>
            </p:txBody>
          </p:sp>
        </p:grpSp>
        <p:grpSp>
          <p:nvGrpSpPr>
            <p:cNvPr id="167" name="Groupe 166">
              <a:extLst>
                <a:ext uri="{FF2B5EF4-FFF2-40B4-BE49-F238E27FC236}">
                  <a16:creationId xmlns:a16="http://schemas.microsoft.com/office/drawing/2014/main" id="{D6902626-5C32-4CEC-813A-44298B38025A}"/>
                </a:ext>
              </a:extLst>
            </p:cNvPr>
            <p:cNvGrpSpPr/>
            <p:nvPr/>
          </p:nvGrpSpPr>
          <p:grpSpPr>
            <a:xfrm>
              <a:off x="954138" y="3835513"/>
              <a:ext cx="1542209" cy="1224000"/>
              <a:chOff x="8331916" y="2780664"/>
              <a:chExt cx="3656137" cy="2532124"/>
            </a:xfrm>
          </p:grpSpPr>
          <p:sp>
            <p:nvSpPr>
              <p:cNvPr id="218" name="Rectangle à coins arrondis 78">
                <a:extLst>
                  <a:ext uri="{FF2B5EF4-FFF2-40B4-BE49-F238E27FC236}">
                    <a16:creationId xmlns:a16="http://schemas.microsoft.com/office/drawing/2014/main" id="{96E8AA70-938C-44CB-816C-D842F5362656}"/>
                  </a:ext>
                </a:extLst>
              </p:cNvPr>
              <p:cNvSpPr/>
              <p:nvPr/>
            </p:nvSpPr>
            <p:spPr>
              <a:xfrm>
                <a:off x="8336122" y="2816204"/>
                <a:ext cx="3651931" cy="2496584"/>
              </a:xfrm>
              <a:prstGeom prst="roundRect">
                <a:avLst>
                  <a:gd name="adj" fmla="val 0"/>
                </a:avLst>
              </a:prstGeom>
              <a:solidFill>
                <a:schemeClr val="bg1"/>
              </a:solidFill>
              <a:ln w="28575">
                <a:solidFill>
                  <a:srgbClr val="4F9707"/>
                </a:solid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19" name="Rectangle 218">
                <a:extLst>
                  <a:ext uri="{FF2B5EF4-FFF2-40B4-BE49-F238E27FC236}">
                    <a16:creationId xmlns:a16="http://schemas.microsoft.com/office/drawing/2014/main" id="{02D76390-CAF4-43B3-AB35-93038F66CB34}"/>
                  </a:ext>
                </a:extLst>
              </p:cNvPr>
              <p:cNvSpPr/>
              <p:nvPr/>
            </p:nvSpPr>
            <p:spPr>
              <a:xfrm>
                <a:off x="8331916" y="2780664"/>
                <a:ext cx="437944" cy="742218"/>
              </a:xfrm>
              <a:prstGeom prst="rect">
                <a:avLst/>
              </a:prstGeom>
            </p:spPr>
            <p:txBody>
              <a:bodyPr wrap="none">
                <a:spAutoFit/>
              </a:bodyPr>
              <a:lstStyle/>
              <a:p>
                <a:endParaRPr lang="fr-FR" b="1" dirty="0">
                  <a:solidFill>
                    <a:srgbClr val="217214"/>
                  </a:solidFill>
                </a:endParaRPr>
              </a:p>
            </p:txBody>
          </p:sp>
        </p:grpSp>
        <p:sp>
          <p:nvSpPr>
            <p:cNvPr id="217" name="Rectangle 216">
              <a:extLst>
                <a:ext uri="{FF2B5EF4-FFF2-40B4-BE49-F238E27FC236}">
                  <a16:creationId xmlns:a16="http://schemas.microsoft.com/office/drawing/2014/main" id="{F60EF42A-8AD9-4179-B22A-8933C71A9843}"/>
                </a:ext>
              </a:extLst>
            </p:cNvPr>
            <p:cNvSpPr/>
            <p:nvPr/>
          </p:nvSpPr>
          <p:spPr>
            <a:xfrm>
              <a:off x="2687444" y="3832965"/>
              <a:ext cx="184731" cy="358780"/>
            </a:xfrm>
            <a:prstGeom prst="rect">
              <a:avLst/>
            </a:prstGeom>
          </p:spPr>
          <p:txBody>
            <a:bodyPr wrap="none">
              <a:spAutoFit/>
            </a:bodyPr>
            <a:lstStyle/>
            <a:p>
              <a:endParaRPr lang="fr-FR" b="1" dirty="0">
                <a:solidFill>
                  <a:srgbClr val="217214"/>
                </a:solidFill>
              </a:endParaRPr>
            </a:p>
          </p:txBody>
        </p:sp>
        <mc:AlternateContent xmlns:mc="http://schemas.openxmlformats.org/markup-compatibility/2006" xmlns:a14="http://schemas.microsoft.com/office/drawing/2010/main">
          <mc:Choice Requires="a14">
            <p:sp>
              <p:nvSpPr>
                <p:cNvPr id="163" name="ZoneTexte 162">
                  <a:extLst>
                    <a:ext uri="{FF2B5EF4-FFF2-40B4-BE49-F238E27FC236}">
                      <a16:creationId xmlns:a16="http://schemas.microsoft.com/office/drawing/2014/main" id="{43EB3C9A-F439-4B0A-8252-00438366E281}"/>
                    </a:ext>
                  </a:extLst>
                </p:cNvPr>
                <p:cNvSpPr txBox="1"/>
                <p:nvPr/>
              </p:nvSpPr>
              <p:spPr>
                <a:xfrm>
                  <a:off x="752503" y="3126920"/>
                  <a:ext cx="8838658" cy="369332"/>
                </a:xfrm>
                <a:prstGeom prst="rect">
                  <a:avLst/>
                </a:prstGeom>
                <a:noFill/>
              </p:spPr>
              <p:txBody>
                <a:bodyPr wrap="square" rtlCol="0">
                  <a:spAutoFit/>
                </a:bodyPr>
                <a:lstStyle/>
                <a:p>
                  <a:r>
                    <a:rPr lang="fr-FR" b="1" dirty="0">
                      <a:solidFill>
                        <a:srgbClr val="001642"/>
                      </a:solidFill>
                    </a:rPr>
                    <a:t>Liaison glissière de direction </a:t>
                  </a:r>
                  <a14:m>
                    <m:oMath xmlns:m="http://schemas.openxmlformats.org/officeDocument/2006/math">
                      <m:acc>
                        <m:accPr>
                          <m:chr m:val="⃗"/>
                          <m:ctrlPr>
                            <a:rPr lang="fr-FR" b="1" i="1">
                              <a:solidFill>
                                <a:srgbClr val="001642"/>
                              </a:solidFill>
                              <a:latin typeface="Cambria Math" panose="02040503050406030204" pitchFamily="18" charset="0"/>
                            </a:rPr>
                          </m:ctrlPr>
                        </m:accPr>
                        <m:e>
                          <m:r>
                            <a:rPr lang="fr-FR" b="1" i="1">
                              <a:solidFill>
                                <a:srgbClr val="001642"/>
                              </a:solidFill>
                              <a:latin typeface="Cambria Math" panose="02040503050406030204" pitchFamily="18" charset="0"/>
                            </a:rPr>
                            <m:t>𝒙</m:t>
                          </m:r>
                        </m:e>
                      </m:acc>
                    </m:oMath>
                  </a14:m>
                  <a:r>
                    <a:rPr lang="fr-FR" b="1" dirty="0">
                      <a:solidFill>
                        <a:srgbClr val="001642"/>
                      </a:solidFill>
                    </a:rPr>
                    <a:t> </a:t>
                  </a:r>
                </a:p>
              </p:txBody>
            </p:sp>
          </mc:Choice>
          <mc:Fallback xmlns="">
            <p:sp>
              <p:nvSpPr>
                <p:cNvPr id="163" name="ZoneTexte 162">
                  <a:extLst>
                    <a:ext uri="{FF2B5EF4-FFF2-40B4-BE49-F238E27FC236}">
                      <a16:creationId xmlns:a16="http://schemas.microsoft.com/office/drawing/2014/main" id="{43EB3C9A-F439-4B0A-8252-00438366E281}"/>
                    </a:ext>
                  </a:extLst>
                </p:cNvPr>
                <p:cNvSpPr txBox="1">
                  <a:spLocks noRot="1" noChangeAspect="1" noMove="1" noResize="1" noEditPoints="1" noAdjustHandles="1" noChangeArrowheads="1" noChangeShapeType="1" noTextEdit="1"/>
                </p:cNvSpPr>
                <p:nvPr/>
              </p:nvSpPr>
              <p:spPr>
                <a:xfrm>
                  <a:off x="752503" y="3126920"/>
                  <a:ext cx="8838658" cy="369332"/>
                </a:xfrm>
                <a:prstGeom prst="rect">
                  <a:avLst/>
                </a:prstGeom>
                <a:blipFill>
                  <a:blip r:embed="rId4"/>
                  <a:stretch>
                    <a:fillRect l="-621" t="-8197" b="-24590"/>
                  </a:stretch>
                </a:blipFill>
              </p:spPr>
              <p:txBody>
                <a:bodyPr/>
                <a:lstStyle/>
                <a:p>
                  <a:r>
                    <a:rPr lang="fr-FR">
                      <a:noFill/>
                    </a:rPr>
                    <a:t> </a:t>
                  </a:r>
                </a:p>
              </p:txBody>
            </p:sp>
          </mc:Fallback>
        </mc:AlternateContent>
        <p:sp>
          <p:nvSpPr>
            <p:cNvPr id="255" name="Rectangle à coins arrondis 78">
              <a:extLst>
                <a:ext uri="{FF2B5EF4-FFF2-40B4-BE49-F238E27FC236}">
                  <a16:creationId xmlns:a16="http://schemas.microsoft.com/office/drawing/2014/main" id="{571CD091-D7E4-4BE9-AA6A-9E35ADB5A2F1}"/>
                </a:ext>
              </a:extLst>
            </p:cNvPr>
            <p:cNvSpPr/>
            <p:nvPr/>
          </p:nvSpPr>
          <p:spPr>
            <a:xfrm>
              <a:off x="2689218" y="3850145"/>
              <a:ext cx="1540435" cy="1206820"/>
            </a:xfrm>
            <a:prstGeom prst="roundRect">
              <a:avLst>
                <a:gd name="adj" fmla="val 0"/>
              </a:avLst>
            </a:prstGeom>
            <a:solidFill>
              <a:schemeClr val="bg1"/>
            </a:solidFill>
            <a:ln w="28575">
              <a:solidFill>
                <a:srgbClr val="4F9707"/>
              </a:solid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17" name="Groupe 16">
              <a:extLst>
                <a:ext uri="{FF2B5EF4-FFF2-40B4-BE49-F238E27FC236}">
                  <a16:creationId xmlns:a16="http://schemas.microsoft.com/office/drawing/2014/main" id="{3E2FD7A5-F12A-47A3-A914-EB55FE9345D1}"/>
                </a:ext>
              </a:extLst>
            </p:cNvPr>
            <p:cNvGrpSpPr/>
            <p:nvPr/>
          </p:nvGrpSpPr>
          <p:grpSpPr>
            <a:xfrm>
              <a:off x="2839916" y="4000862"/>
              <a:ext cx="1200569" cy="830903"/>
              <a:chOff x="2779809" y="5648843"/>
              <a:chExt cx="1200569" cy="830903"/>
            </a:xfrm>
          </p:grpSpPr>
          <p:sp>
            <p:nvSpPr>
              <p:cNvPr id="243" name="Shape 431">
                <a:extLst>
                  <a:ext uri="{FF2B5EF4-FFF2-40B4-BE49-F238E27FC236}">
                    <a16:creationId xmlns:a16="http://schemas.microsoft.com/office/drawing/2014/main" id="{C1D308C0-7F05-495F-A35D-7959FF617D15}"/>
                  </a:ext>
                </a:extLst>
              </p:cNvPr>
              <p:cNvSpPr/>
              <p:nvPr/>
            </p:nvSpPr>
            <p:spPr>
              <a:xfrm>
                <a:off x="3023827" y="5803184"/>
                <a:ext cx="956551" cy="535964"/>
              </a:xfrm>
              <a:custGeom>
                <a:avLst/>
                <a:gdLst/>
                <a:ahLst/>
                <a:cxnLst/>
                <a:rect l="0" t="0" r="0" b="0"/>
                <a:pathLst>
                  <a:path w="672084" h="386334">
                    <a:moveTo>
                      <a:pt x="0" y="386334"/>
                    </a:moveTo>
                    <a:lnTo>
                      <a:pt x="672084" y="0"/>
                    </a:lnTo>
                  </a:path>
                </a:pathLst>
              </a:custGeom>
              <a:ln w="3810" cap="rnd">
                <a:round/>
              </a:ln>
            </p:spPr>
            <p:style>
              <a:lnRef idx="1">
                <a:srgbClr val="000000"/>
              </a:lnRef>
              <a:fillRef idx="0">
                <a:srgbClr val="000000">
                  <a:alpha val="0"/>
                </a:srgbClr>
              </a:fillRef>
              <a:effectRef idx="0">
                <a:scrgbClr r="0" g="0" b="0"/>
              </a:effectRef>
              <a:fontRef idx="none"/>
            </p:style>
            <p:txBody>
              <a:bodyPr/>
              <a:lstStyle/>
              <a:p>
                <a:endParaRPr lang="fr-FR"/>
              </a:p>
            </p:txBody>
          </p:sp>
          <p:sp>
            <p:nvSpPr>
              <p:cNvPr id="226" name="Shape 414">
                <a:extLst>
                  <a:ext uri="{FF2B5EF4-FFF2-40B4-BE49-F238E27FC236}">
                    <a16:creationId xmlns:a16="http://schemas.microsoft.com/office/drawing/2014/main" id="{2CB11686-88D6-4DF8-A59D-04B1319E9BA1}"/>
                  </a:ext>
                </a:extLst>
              </p:cNvPr>
              <p:cNvSpPr/>
              <p:nvPr/>
            </p:nvSpPr>
            <p:spPr>
              <a:xfrm>
                <a:off x="3039010" y="6279949"/>
                <a:ext cx="88931" cy="49685"/>
              </a:xfrm>
              <a:custGeom>
                <a:avLst/>
                <a:gdLst/>
                <a:ahLst/>
                <a:cxnLst/>
                <a:rect l="0" t="0" r="0" b="0"/>
                <a:pathLst>
                  <a:path w="62484" h="35814">
                    <a:moveTo>
                      <a:pt x="62484" y="0"/>
                    </a:moveTo>
                    <a:lnTo>
                      <a:pt x="0" y="35814"/>
                    </a:lnTo>
                  </a:path>
                </a:pathLst>
              </a:custGeom>
              <a:ln w="4953" cap="rnd">
                <a:solidFill>
                  <a:srgbClr val="FF9900"/>
                </a:solidFill>
                <a:round/>
              </a:ln>
            </p:spPr>
            <p:style>
              <a:lnRef idx="1">
                <a:srgbClr val="FF0000"/>
              </a:lnRef>
              <a:fillRef idx="0">
                <a:srgbClr val="000000">
                  <a:alpha val="0"/>
                </a:srgbClr>
              </a:fillRef>
              <a:effectRef idx="0">
                <a:scrgbClr r="0" g="0" b="0"/>
              </a:effectRef>
              <a:fontRef idx="none"/>
            </p:style>
            <p:txBody>
              <a:bodyPr/>
              <a:lstStyle/>
              <a:p>
                <a:endParaRPr lang="fr-FR"/>
              </a:p>
            </p:txBody>
          </p:sp>
          <p:sp>
            <p:nvSpPr>
              <p:cNvPr id="228" name="Shape 416">
                <a:extLst>
                  <a:ext uri="{FF2B5EF4-FFF2-40B4-BE49-F238E27FC236}">
                    <a16:creationId xmlns:a16="http://schemas.microsoft.com/office/drawing/2014/main" id="{95C1F502-8363-4429-B379-BADF6B039591}"/>
                  </a:ext>
                </a:extLst>
              </p:cNvPr>
              <p:cNvSpPr/>
              <p:nvPr/>
            </p:nvSpPr>
            <p:spPr>
              <a:xfrm>
                <a:off x="3675625" y="5899383"/>
                <a:ext cx="129060" cy="81398"/>
              </a:xfrm>
              <a:custGeom>
                <a:avLst/>
                <a:gdLst/>
                <a:ahLst/>
                <a:cxnLst/>
                <a:rect l="0" t="0" r="0" b="0"/>
                <a:pathLst>
                  <a:path w="187452" h="108204">
                    <a:moveTo>
                      <a:pt x="0" y="108204"/>
                    </a:moveTo>
                    <a:lnTo>
                      <a:pt x="187452" y="0"/>
                    </a:lnTo>
                  </a:path>
                </a:pathLst>
              </a:custGeom>
              <a:ln w="19050" cap="rnd">
                <a:solidFill>
                  <a:srgbClr val="5F5F5F"/>
                </a:solidFill>
                <a:round/>
              </a:ln>
            </p:spPr>
            <p:style>
              <a:lnRef idx="1">
                <a:srgbClr val="0000FF"/>
              </a:lnRef>
              <a:fillRef idx="0">
                <a:srgbClr val="000000">
                  <a:alpha val="0"/>
                </a:srgbClr>
              </a:fillRef>
              <a:effectRef idx="0">
                <a:scrgbClr r="0" g="0" b="0"/>
              </a:effectRef>
              <a:fontRef idx="none"/>
            </p:style>
            <p:txBody>
              <a:bodyPr/>
              <a:lstStyle/>
              <a:p>
                <a:endParaRPr lang="fr-FR"/>
              </a:p>
            </p:txBody>
          </p:sp>
          <p:sp>
            <p:nvSpPr>
              <p:cNvPr id="229" name="Shape 417">
                <a:extLst>
                  <a:ext uri="{FF2B5EF4-FFF2-40B4-BE49-F238E27FC236}">
                    <a16:creationId xmlns:a16="http://schemas.microsoft.com/office/drawing/2014/main" id="{E3376A45-CA3E-4C67-8C0F-2FA51B70FD9D}"/>
                  </a:ext>
                </a:extLst>
              </p:cNvPr>
              <p:cNvSpPr/>
              <p:nvPr/>
            </p:nvSpPr>
            <p:spPr>
              <a:xfrm>
                <a:off x="3322071" y="5934268"/>
                <a:ext cx="74832" cy="141655"/>
              </a:xfrm>
              <a:custGeom>
                <a:avLst/>
                <a:gdLst/>
                <a:ahLst/>
                <a:cxnLst/>
                <a:rect l="0" t="0" r="0" b="0"/>
                <a:pathLst>
                  <a:path w="52578" h="102108">
                    <a:moveTo>
                      <a:pt x="52578" y="0"/>
                    </a:moveTo>
                    <a:lnTo>
                      <a:pt x="52578" y="71628"/>
                    </a:lnTo>
                    <a:lnTo>
                      <a:pt x="0" y="102108"/>
                    </a:lnTo>
                    <a:lnTo>
                      <a:pt x="52578" y="0"/>
                    </a:lnTo>
                    <a:close/>
                  </a:path>
                </a:pathLst>
              </a:custGeom>
              <a:solidFill>
                <a:srgbClr val="FF9900"/>
              </a:solidFill>
              <a:ln w="0" cap="rnd">
                <a:round/>
              </a:ln>
            </p:spPr>
            <p:style>
              <a:lnRef idx="0">
                <a:srgbClr val="000000">
                  <a:alpha val="0"/>
                </a:srgbClr>
              </a:lnRef>
              <a:fillRef idx="1">
                <a:srgbClr val="FF0000"/>
              </a:fillRef>
              <a:effectRef idx="0">
                <a:scrgbClr r="0" g="0" b="0"/>
              </a:effectRef>
              <a:fontRef idx="none"/>
            </p:style>
            <p:txBody>
              <a:bodyPr/>
              <a:lstStyle/>
              <a:p>
                <a:endParaRPr lang="fr-FR"/>
              </a:p>
            </p:txBody>
          </p:sp>
          <p:sp>
            <p:nvSpPr>
              <p:cNvPr id="230" name="Shape 418">
                <a:extLst>
                  <a:ext uri="{FF2B5EF4-FFF2-40B4-BE49-F238E27FC236}">
                    <a16:creationId xmlns:a16="http://schemas.microsoft.com/office/drawing/2014/main" id="{655CE8F4-EA3D-4CC9-9760-865DF5FDE155}"/>
                  </a:ext>
                </a:extLst>
              </p:cNvPr>
              <p:cNvSpPr/>
              <p:nvPr/>
            </p:nvSpPr>
            <p:spPr>
              <a:xfrm>
                <a:off x="3322071" y="6033638"/>
                <a:ext cx="74832" cy="42285"/>
              </a:xfrm>
              <a:custGeom>
                <a:avLst/>
                <a:gdLst/>
                <a:ahLst/>
                <a:cxnLst/>
                <a:rect l="0" t="0" r="0" b="0"/>
                <a:pathLst>
                  <a:path w="52578" h="30480">
                    <a:moveTo>
                      <a:pt x="0" y="30480"/>
                    </a:moveTo>
                    <a:lnTo>
                      <a:pt x="52578" y="0"/>
                    </a:lnTo>
                  </a:path>
                </a:pathLst>
              </a:custGeom>
              <a:ln w="19050" cap="rnd">
                <a:solidFill>
                  <a:srgbClr val="FF9900"/>
                </a:solidFill>
                <a:round/>
              </a:ln>
            </p:spPr>
            <p:style>
              <a:lnRef idx="1">
                <a:srgbClr val="FF0000"/>
              </a:lnRef>
              <a:fillRef idx="0">
                <a:srgbClr val="000000">
                  <a:alpha val="0"/>
                </a:srgbClr>
              </a:fillRef>
              <a:effectRef idx="0">
                <a:scrgbClr r="0" g="0" b="0"/>
              </a:effectRef>
              <a:fontRef idx="none"/>
            </p:style>
            <p:txBody>
              <a:bodyPr/>
              <a:lstStyle/>
              <a:p>
                <a:endParaRPr lang="fr-FR"/>
              </a:p>
            </p:txBody>
          </p:sp>
          <p:sp>
            <p:nvSpPr>
              <p:cNvPr id="231" name="Shape 419">
                <a:extLst>
                  <a:ext uri="{FF2B5EF4-FFF2-40B4-BE49-F238E27FC236}">
                    <a16:creationId xmlns:a16="http://schemas.microsoft.com/office/drawing/2014/main" id="{6C54BC35-6384-4FE9-AFE8-9953163CE2DF}"/>
                  </a:ext>
                </a:extLst>
              </p:cNvPr>
              <p:cNvSpPr/>
              <p:nvPr/>
            </p:nvSpPr>
            <p:spPr>
              <a:xfrm>
                <a:off x="2950079" y="6180579"/>
                <a:ext cx="177862" cy="299167"/>
              </a:xfrm>
              <a:custGeom>
                <a:avLst/>
                <a:gdLst/>
                <a:ahLst/>
                <a:cxnLst/>
                <a:rect l="0" t="0" r="0" b="0"/>
                <a:pathLst>
                  <a:path w="124968" h="215646">
                    <a:moveTo>
                      <a:pt x="0" y="0"/>
                    </a:moveTo>
                    <a:lnTo>
                      <a:pt x="124968" y="215646"/>
                    </a:lnTo>
                  </a:path>
                </a:pathLst>
              </a:custGeom>
              <a:ln w="4953" cap="rnd">
                <a:solidFill>
                  <a:srgbClr val="FF9900"/>
                </a:solidFill>
                <a:round/>
              </a:ln>
            </p:spPr>
            <p:style>
              <a:lnRef idx="1">
                <a:srgbClr val="FF0000"/>
              </a:lnRef>
              <a:fillRef idx="0">
                <a:srgbClr val="000000">
                  <a:alpha val="0"/>
                </a:srgbClr>
              </a:fillRef>
              <a:effectRef idx="0">
                <a:scrgbClr r="0" g="0" b="0"/>
              </a:effectRef>
              <a:fontRef idx="none"/>
            </p:style>
            <p:txBody>
              <a:bodyPr/>
              <a:lstStyle/>
              <a:p>
                <a:endParaRPr lang="fr-FR"/>
              </a:p>
            </p:txBody>
          </p:sp>
          <p:sp>
            <p:nvSpPr>
              <p:cNvPr id="232" name="Shape 420">
                <a:extLst>
                  <a:ext uri="{FF2B5EF4-FFF2-40B4-BE49-F238E27FC236}">
                    <a16:creationId xmlns:a16="http://schemas.microsoft.com/office/drawing/2014/main" id="{98F827FD-4C1B-4A8D-A309-67C012D452CE}"/>
                  </a:ext>
                </a:extLst>
              </p:cNvPr>
              <p:cNvSpPr/>
              <p:nvPr/>
            </p:nvSpPr>
            <p:spPr>
              <a:xfrm>
                <a:off x="2950079" y="6180579"/>
                <a:ext cx="711448" cy="299167"/>
              </a:xfrm>
              <a:custGeom>
                <a:avLst/>
                <a:gdLst/>
                <a:ahLst/>
                <a:cxnLst/>
                <a:rect l="0" t="0" r="0" b="0"/>
                <a:pathLst>
                  <a:path w="499872" h="215646">
                    <a:moveTo>
                      <a:pt x="124968" y="215646"/>
                    </a:moveTo>
                    <a:lnTo>
                      <a:pt x="0" y="144018"/>
                    </a:lnTo>
                    <a:lnTo>
                      <a:pt x="0" y="0"/>
                    </a:lnTo>
                    <a:lnTo>
                      <a:pt x="124968" y="71628"/>
                    </a:lnTo>
                    <a:lnTo>
                      <a:pt x="124968" y="215646"/>
                    </a:lnTo>
                    <a:lnTo>
                      <a:pt x="499872" y="0"/>
                    </a:lnTo>
                  </a:path>
                </a:pathLst>
              </a:custGeom>
              <a:ln w="19050" cap="rnd">
                <a:solidFill>
                  <a:srgbClr val="FF9900"/>
                </a:solidFill>
                <a:round/>
              </a:ln>
            </p:spPr>
            <p:style>
              <a:lnRef idx="1">
                <a:srgbClr val="FF0000"/>
              </a:lnRef>
              <a:fillRef idx="0">
                <a:srgbClr val="000000">
                  <a:alpha val="0"/>
                </a:srgbClr>
              </a:fillRef>
              <a:effectRef idx="0">
                <a:scrgbClr r="0" g="0" b="0"/>
              </a:effectRef>
              <a:fontRef idx="none"/>
            </p:style>
            <p:txBody>
              <a:bodyPr/>
              <a:lstStyle/>
              <a:p>
                <a:endParaRPr lang="fr-FR"/>
              </a:p>
            </p:txBody>
          </p:sp>
          <p:sp>
            <p:nvSpPr>
              <p:cNvPr id="233" name="Shape 421">
                <a:extLst>
                  <a:ext uri="{FF2B5EF4-FFF2-40B4-BE49-F238E27FC236}">
                    <a16:creationId xmlns:a16="http://schemas.microsoft.com/office/drawing/2014/main" id="{4F6A68B6-C633-4BB5-8F11-B5EFA3026908}"/>
                  </a:ext>
                </a:extLst>
              </p:cNvPr>
              <p:cNvSpPr/>
              <p:nvPr/>
            </p:nvSpPr>
            <p:spPr>
              <a:xfrm>
                <a:off x="3661528" y="5980782"/>
                <a:ext cx="0" cy="199797"/>
              </a:xfrm>
              <a:custGeom>
                <a:avLst/>
                <a:gdLst/>
                <a:ahLst/>
                <a:cxnLst/>
                <a:rect l="0" t="0" r="0" b="0"/>
                <a:pathLst>
                  <a:path h="144018">
                    <a:moveTo>
                      <a:pt x="0" y="0"/>
                    </a:moveTo>
                    <a:lnTo>
                      <a:pt x="0" y="144018"/>
                    </a:lnTo>
                  </a:path>
                </a:pathLst>
              </a:custGeom>
              <a:ln w="19050" cap="rnd">
                <a:solidFill>
                  <a:srgbClr val="FF9900"/>
                </a:solidFill>
                <a:round/>
              </a:ln>
            </p:spPr>
            <p:style>
              <a:lnRef idx="1">
                <a:srgbClr val="FF0000"/>
              </a:lnRef>
              <a:fillRef idx="0">
                <a:srgbClr val="000000">
                  <a:alpha val="0"/>
                </a:srgbClr>
              </a:fillRef>
              <a:effectRef idx="0">
                <a:scrgbClr r="0" g="0" b="0"/>
              </a:effectRef>
              <a:fontRef idx="none"/>
            </p:style>
            <p:txBody>
              <a:bodyPr/>
              <a:lstStyle/>
              <a:p>
                <a:endParaRPr lang="fr-FR"/>
              </a:p>
            </p:txBody>
          </p:sp>
          <p:sp>
            <p:nvSpPr>
              <p:cNvPr id="234" name="Shape 422">
                <a:extLst>
                  <a:ext uri="{FF2B5EF4-FFF2-40B4-BE49-F238E27FC236}">
                    <a16:creationId xmlns:a16="http://schemas.microsoft.com/office/drawing/2014/main" id="{147EFE71-315B-4BF7-9657-6BD4C1975021}"/>
                  </a:ext>
                </a:extLst>
              </p:cNvPr>
              <p:cNvSpPr/>
              <p:nvPr/>
            </p:nvSpPr>
            <p:spPr>
              <a:xfrm>
                <a:off x="3483666" y="5880354"/>
                <a:ext cx="177862" cy="100427"/>
              </a:xfrm>
              <a:custGeom>
                <a:avLst/>
                <a:gdLst/>
                <a:ahLst/>
                <a:cxnLst/>
                <a:rect l="0" t="0" r="0" b="0"/>
                <a:pathLst>
                  <a:path w="124968" h="72390">
                    <a:moveTo>
                      <a:pt x="0" y="0"/>
                    </a:moveTo>
                    <a:lnTo>
                      <a:pt x="124968" y="72390"/>
                    </a:lnTo>
                  </a:path>
                </a:pathLst>
              </a:custGeom>
              <a:ln w="19050" cap="rnd">
                <a:solidFill>
                  <a:srgbClr val="FF9900"/>
                </a:solidFill>
                <a:round/>
              </a:ln>
            </p:spPr>
            <p:style>
              <a:lnRef idx="1">
                <a:srgbClr val="FF0000"/>
              </a:lnRef>
              <a:fillRef idx="0">
                <a:srgbClr val="000000">
                  <a:alpha val="0"/>
                </a:srgbClr>
              </a:fillRef>
              <a:effectRef idx="0">
                <a:scrgbClr r="0" g="0" b="0"/>
              </a:effectRef>
              <a:fontRef idx="none"/>
            </p:style>
            <p:txBody>
              <a:bodyPr/>
              <a:lstStyle/>
              <a:p>
                <a:endParaRPr lang="fr-FR"/>
              </a:p>
            </p:txBody>
          </p:sp>
          <p:sp>
            <p:nvSpPr>
              <p:cNvPr id="235" name="Shape 423">
                <a:extLst>
                  <a:ext uri="{FF2B5EF4-FFF2-40B4-BE49-F238E27FC236}">
                    <a16:creationId xmlns:a16="http://schemas.microsoft.com/office/drawing/2014/main" id="{811E440E-D859-49FE-97F4-2EEB2867305B}"/>
                  </a:ext>
                </a:extLst>
              </p:cNvPr>
              <p:cNvSpPr/>
              <p:nvPr/>
            </p:nvSpPr>
            <p:spPr>
              <a:xfrm>
                <a:off x="3126857" y="5980782"/>
                <a:ext cx="534671" cy="301281"/>
              </a:xfrm>
              <a:custGeom>
                <a:avLst/>
                <a:gdLst/>
                <a:ahLst/>
                <a:cxnLst/>
                <a:rect l="0" t="0" r="0" b="0"/>
                <a:pathLst>
                  <a:path w="375666" h="217170">
                    <a:moveTo>
                      <a:pt x="0" y="217170"/>
                    </a:moveTo>
                    <a:lnTo>
                      <a:pt x="375666" y="0"/>
                    </a:lnTo>
                  </a:path>
                </a:pathLst>
              </a:custGeom>
              <a:ln w="19050" cap="rnd">
                <a:solidFill>
                  <a:srgbClr val="FF9900"/>
                </a:solidFill>
                <a:round/>
              </a:ln>
            </p:spPr>
            <p:style>
              <a:lnRef idx="1">
                <a:srgbClr val="FF0000"/>
              </a:lnRef>
              <a:fillRef idx="0">
                <a:srgbClr val="000000">
                  <a:alpha val="0"/>
                </a:srgbClr>
              </a:fillRef>
              <a:effectRef idx="0">
                <a:scrgbClr r="0" g="0" b="0"/>
              </a:effectRef>
              <a:fontRef idx="none"/>
            </p:style>
            <p:txBody>
              <a:bodyPr/>
              <a:lstStyle/>
              <a:p>
                <a:endParaRPr lang="fr-FR"/>
              </a:p>
            </p:txBody>
          </p:sp>
          <p:sp>
            <p:nvSpPr>
              <p:cNvPr id="236" name="Shape 424">
                <a:extLst>
                  <a:ext uri="{FF2B5EF4-FFF2-40B4-BE49-F238E27FC236}">
                    <a16:creationId xmlns:a16="http://schemas.microsoft.com/office/drawing/2014/main" id="{5AEF2CC2-7B15-455D-A9E0-66CE69940B59}"/>
                  </a:ext>
                </a:extLst>
              </p:cNvPr>
              <p:cNvSpPr/>
              <p:nvPr/>
            </p:nvSpPr>
            <p:spPr>
              <a:xfrm>
                <a:off x="2950079" y="5880354"/>
                <a:ext cx="533586" cy="300224"/>
              </a:xfrm>
              <a:custGeom>
                <a:avLst/>
                <a:gdLst/>
                <a:ahLst/>
                <a:cxnLst/>
                <a:rect l="0" t="0" r="0" b="0"/>
                <a:pathLst>
                  <a:path w="374904" h="216408">
                    <a:moveTo>
                      <a:pt x="0" y="216408"/>
                    </a:moveTo>
                    <a:lnTo>
                      <a:pt x="374904" y="0"/>
                    </a:lnTo>
                  </a:path>
                </a:pathLst>
              </a:custGeom>
              <a:ln w="19050" cap="rnd">
                <a:solidFill>
                  <a:srgbClr val="FF9900"/>
                </a:solidFill>
                <a:round/>
              </a:ln>
            </p:spPr>
            <p:style>
              <a:lnRef idx="1">
                <a:srgbClr val="FF0000"/>
              </a:lnRef>
              <a:fillRef idx="0">
                <a:srgbClr val="000000">
                  <a:alpha val="0"/>
                </a:srgbClr>
              </a:fillRef>
              <a:effectRef idx="0">
                <a:scrgbClr r="0" g="0" b="0"/>
              </a:effectRef>
              <a:fontRef idx="none"/>
            </p:style>
            <p:txBody>
              <a:bodyPr/>
              <a:lstStyle/>
              <a:p>
                <a:endParaRPr lang="fr-FR"/>
              </a:p>
            </p:txBody>
          </p:sp>
          <p:sp>
            <p:nvSpPr>
              <p:cNvPr id="237" name="Shape 425">
                <a:extLst>
                  <a:ext uri="{FF2B5EF4-FFF2-40B4-BE49-F238E27FC236}">
                    <a16:creationId xmlns:a16="http://schemas.microsoft.com/office/drawing/2014/main" id="{9B12E1EB-98A9-4384-9CEC-5AB6F2652A1F}"/>
                  </a:ext>
                </a:extLst>
              </p:cNvPr>
              <p:cNvSpPr/>
              <p:nvPr/>
            </p:nvSpPr>
            <p:spPr>
              <a:xfrm>
                <a:off x="3322071" y="5711214"/>
                <a:ext cx="194130" cy="364709"/>
              </a:xfrm>
              <a:custGeom>
                <a:avLst/>
                <a:gdLst/>
                <a:ahLst/>
                <a:cxnLst/>
                <a:rect l="0" t="0" r="0" b="0"/>
                <a:pathLst>
                  <a:path w="136398" h="262890">
                    <a:moveTo>
                      <a:pt x="0" y="262890"/>
                    </a:moveTo>
                    <a:lnTo>
                      <a:pt x="136398" y="0"/>
                    </a:lnTo>
                  </a:path>
                </a:pathLst>
              </a:custGeom>
              <a:ln w="19050" cap="rnd">
                <a:solidFill>
                  <a:srgbClr val="FF9900"/>
                </a:solidFill>
                <a:round/>
              </a:ln>
            </p:spPr>
            <p:style>
              <a:lnRef idx="1">
                <a:srgbClr val="FF0000"/>
              </a:lnRef>
              <a:fillRef idx="0">
                <a:srgbClr val="000000">
                  <a:alpha val="0"/>
                </a:srgbClr>
              </a:fillRef>
              <a:effectRef idx="0">
                <a:scrgbClr r="0" g="0" b="0"/>
              </a:effectRef>
              <a:fontRef idx="none"/>
            </p:style>
            <p:txBody>
              <a:bodyPr/>
              <a:lstStyle/>
              <a:p>
                <a:endParaRPr lang="fr-FR"/>
              </a:p>
            </p:txBody>
          </p:sp>
          <p:sp>
            <p:nvSpPr>
              <p:cNvPr id="238" name="Shape 426">
                <a:extLst>
                  <a:ext uri="{FF2B5EF4-FFF2-40B4-BE49-F238E27FC236}">
                    <a16:creationId xmlns:a16="http://schemas.microsoft.com/office/drawing/2014/main" id="{A70067BB-E2A9-4DA9-B4CF-6F6DA3EFF7E7}"/>
                  </a:ext>
                </a:extLst>
              </p:cNvPr>
              <p:cNvSpPr/>
              <p:nvPr/>
            </p:nvSpPr>
            <p:spPr>
              <a:xfrm>
                <a:off x="3396904" y="5934268"/>
                <a:ext cx="0" cy="99370"/>
              </a:xfrm>
              <a:custGeom>
                <a:avLst/>
                <a:gdLst/>
                <a:ahLst/>
                <a:cxnLst/>
                <a:rect l="0" t="0" r="0" b="0"/>
                <a:pathLst>
                  <a:path h="71628">
                    <a:moveTo>
                      <a:pt x="0" y="71628"/>
                    </a:moveTo>
                    <a:lnTo>
                      <a:pt x="0" y="0"/>
                    </a:lnTo>
                  </a:path>
                </a:pathLst>
              </a:custGeom>
              <a:ln w="10097" cap="rnd">
                <a:solidFill>
                  <a:srgbClr val="FF9900"/>
                </a:solidFill>
                <a:round/>
              </a:ln>
            </p:spPr>
            <p:style>
              <a:lnRef idx="1">
                <a:srgbClr val="FF0000"/>
              </a:lnRef>
              <a:fillRef idx="0">
                <a:srgbClr val="000000">
                  <a:alpha val="0"/>
                </a:srgbClr>
              </a:fillRef>
              <a:effectRef idx="0">
                <a:scrgbClr r="0" g="0" b="0"/>
              </a:effectRef>
              <a:fontRef idx="none"/>
            </p:style>
            <p:txBody>
              <a:bodyPr/>
              <a:lstStyle/>
              <a:p>
                <a:endParaRPr lang="fr-FR"/>
              </a:p>
            </p:txBody>
          </p:sp>
          <p:sp>
            <p:nvSpPr>
              <p:cNvPr id="239" name="Shape 427">
                <a:extLst>
                  <a:ext uri="{FF2B5EF4-FFF2-40B4-BE49-F238E27FC236}">
                    <a16:creationId xmlns:a16="http://schemas.microsoft.com/office/drawing/2014/main" id="{06363799-6787-45EC-9067-D06B48A05BDB}"/>
                  </a:ext>
                </a:extLst>
              </p:cNvPr>
              <p:cNvSpPr/>
              <p:nvPr/>
            </p:nvSpPr>
            <p:spPr>
              <a:xfrm>
                <a:off x="3804685" y="5899383"/>
                <a:ext cx="0" cy="300224"/>
              </a:xfrm>
              <a:custGeom>
                <a:avLst/>
                <a:gdLst/>
                <a:ahLst/>
                <a:cxnLst/>
                <a:rect l="0" t="0" r="0" b="0"/>
                <a:pathLst>
                  <a:path h="216408">
                    <a:moveTo>
                      <a:pt x="0" y="0"/>
                    </a:moveTo>
                    <a:lnTo>
                      <a:pt x="0" y="216408"/>
                    </a:lnTo>
                  </a:path>
                </a:pathLst>
              </a:custGeom>
              <a:ln w="19050" cap="rnd">
                <a:solidFill>
                  <a:srgbClr val="5F5F5F"/>
                </a:solidFill>
                <a:round/>
              </a:ln>
            </p:spPr>
            <p:style>
              <a:lnRef idx="1">
                <a:srgbClr val="0000FF"/>
              </a:lnRef>
              <a:fillRef idx="0">
                <a:srgbClr val="000000">
                  <a:alpha val="0"/>
                </a:srgbClr>
              </a:fillRef>
              <a:effectRef idx="0">
                <a:scrgbClr r="0" g="0" b="0"/>
              </a:effectRef>
              <a:fontRef idx="none"/>
            </p:style>
            <p:txBody>
              <a:bodyPr/>
              <a:lstStyle/>
              <a:p>
                <a:endParaRPr lang="fr-FR"/>
              </a:p>
            </p:txBody>
          </p:sp>
          <p:sp>
            <p:nvSpPr>
              <p:cNvPr id="240" name="Shape 428">
                <a:extLst>
                  <a:ext uri="{FF2B5EF4-FFF2-40B4-BE49-F238E27FC236}">
                    <a16:creationId xmlns:a16="http://schemas.microsoft.com/office/drawing/2014/main" id="{8C15FCBB-2576-425D-B8F7-2E34C9F5258F}"/>
                  </a:ext>
                </a:extLst>
              </p:cNvPr>
              <p:cNvSpPr/>
              <p:nvPr/>
            </p:nvSpPr>
            <p:spPr>
              <a:xfrm>
                <a:off x="3307973" y="5648843"/>
                <a:ext cx="0" cy="531735"/>
              </a:xfrm>
              <a:custGeom>
                <a:avLst/>
                <a:gdLst/>
                <a:ahLst/>
                <a:cxnLst/>
                <a:rect l="0" t="0" r="0" b="0"/>
                <a:pathLst>
                  <a:path h="383286">
                    <a:moveTo>
                      <a:pt x="0" y="383286"/>
                    </a:moveTo>
                    <a:lnTo>
                      <a:pt x="0" y="0"/>
                    </a:lnTo>
                  </a:path>
                </a:pathLst>
              </a:custGeom>
              <a:ln w="3620" cap="rnd">
                <a:round/>
              </a:ln>
            </p:spPr>
            <p:style>
              <a:lnRef idx="1">
                <a:srgbClr val="000000"/>
              </a:lnRef>
              <a:fillRef idx="0">
                <a:srgbClr val="000000">
                  <a:alpha val="0"/>
                </a:srgbClr>
              </a:fillRef>
              <a:effectRef idx="0">
                <a:scrgbClr r="0" g="0" b="0"/>
              </a:effectRef>
              <a:fontRef idx="none"/>
            </p:style>
            <p:txBody>
              <a:bodyPr/>
              <a:lstStyle/>
              <a:p>
                <a:endParaRPr lang="fr-FR"/>
              </a:p>
            </p:txBody>
          </p:sp>
          <p:sp>
            <p:nvSpPr>
              <p:cNvPr id="241" name="Shape 429">
                <a:extLst>
                  <a:ext uri="{FF2B5EF4-FFF2-40B4-BE49-F238E27FC236}">
                    <a16:creationId xmlns:a16="http://schemas.microsoft.com/office/drawing/2014/main" id="{5078EE91-A711-4EE4-845B-89EED6A266D9}"/>
                  </a:ext>
                </a:extLst>
              </p:cNvPr>
              <p:cNvSpPr/>
              <p:nvPr/>
            </p:nvSpPr>
            <p:spPr>
              <a:xfrm>
                <a:off x="3283029" y="5648843"/>
                <a:ext cx="48804" cy="70828"/>
              </a:xfrm>
              <a:custGeom>
                <a:avLst/>
                <a:gdLst/>
                <a:ahLst/>
                <a:cxnLst/>
                <a:rect l="0" t="0" r="0" b="0"/>
                <a:pathLst>
                  <a:path w="34290" h="51054">
                    <a:moveTo>
                      <a:pt x="17526" y="0"/>
                    </a:moveTo>
                    <a:lnTo>
                      <a:pt x="34290" y="51054"/>
                    </a:lnTo>
                    <a:lnTo>
                      <a:pt x="17526" y="34290"/>
                    </a:lnTo>
                    <a:lnTo>
                      <a:pt x="0" y="51054"/>
                    </a:lnTo>
                    <a:lnTo>
                      <a:pt x="17526" y="0"/>
                    </a:lnTo>
                    <a:close/>
                  </a:path>
                </a:pathLst>
              </a:custGeom>
              <a:ln w="0" cap="rnd">
                <a:round/>
              </a:ln>
            </p:spPr>
            <p:style>
              <a:lnRef idx="0">
                <a:srgbClr val="000000">
                  <a:alpha val="0"/>
                </a:srgbClr>
              </a:lnRef>
              <a:fillRef idx="1">
                <a:srgbClr val="000000"/>
              </a:fillRef>
              <a:effectRef idx="0">
                <a:scrgbClr r="0" g="0" b="0"/>
              </a:effectRef>
              <a:fontRef idx="none"/>
            </p:style>
            <p:txBody>
              <a:bodyPr/>
              <a:lstStyle/>
              <a:p>
                <a:endParaRPr lang="fr-FR"/>
              </a:p>
            </p:txBody>
          </p:sp>
          <p:sp>
            <p:nvSpPr>
              <p:cNvPr id="242" name="Shape 430">
                <a:extLst>
                  <a:ext uri="{FF2B5EF4-FFF2-40B4-BE49-F238E27FC236}">
                    <a16:creationId xmlns:a16="http://schemas.microsoft.com/office/drawing/2014/main" id="{3EC33843-27E3-4233-80D0-43E598616F63}"/>
                  </a:ext>
                </a:extLst>
              </p:cNvPr>
              <p:cNvSpPr/>
              <p:nvPr/>
            </p:nvSpPr>
            <p:spPr>
              <a:xfrm>
                <a:off x="3283029" y="5648843"/>
                <a:ext cx="48804" cy="70828"/>
              </a:xfrm>
              <a:custGeom>
                <a:avLst/>
                <a:gdLst/>
                <a:ahLst/>
                <a:cxnLst/>
                <a:rect l="0" t="0" r="0" b="0"/>
                <a:pathLst>
                  <a:path w="34290" h="51054">
                    <a:moveTo>
                      <a:pt x="17526" y="0"/>
                    </a:moveTo>
                    <a:lnTo>
                      <a:pt x="34290" y="51054"/>
                    </a:lnTo>
                    <a:lnTo>
                      <a:pt x="17526" y="34290"/>
                    </a:lnTo>
                    <a:lnTo>
                      <a:pt x="0" y="51054"/>
                    </a:lnTo>
                    <a:lnTo>
                      <a:pt x="17526" y="0"/>
                    </a:lnTo>
                  </a:path>
                </a:pathLst>
              </a:custGeom>
              <a:ln w="3620" cap="rnd">
                <a:round/>
              </a:ln>
            </p:spPr>
            <p:style>
              <a:lnRef idx="1">
                <a:srgbClr val="000000"/>
              </a:lnRef>
              <a:fillRef idx="0">
                <a:srgbClr val="000000">
                  <a:alpha val="0"/>
                </a:srgbClr>
              </a:fillRef>
              <a:effectRef idx="0">
                <a:scrgbClr r="0" g="0" b="0"/>
              </a:effectRef>
              <a:fontRef idx="none"/>
            </p:style>
            <p:txBody>
              <a:bodyPr/>
              <a:lstStyle/>
              <a:p>
                <a:endParaRPr lang="fr-FR"/>
              </a:p>
            </p:txBody>
          </p:sp>
          <p:sp>
            <p:nvSpPr>
              <p:cNvPr id="244" name="Shape 432">
                <a:extLst>
                  <a:ext uri="{FF2B5EF4-FFF2-40B4-BE49-F238E27FC236}">
                    <a16:creationId xmlns:a16="http://schemas.microsoft.com/office/drawing/2014/main" id="{55124B78-91A3-41A0-BA8F-6A5354EAC7E2}"/>
                  </a:ext>
                </a:extLst>
              </p:cNvPr>
              <p:cNvSpPr/>
              <p:nvPr/>
            </p:nvSpPr>
            <p:spPr>
              <a:xfrm>
                <a:off x="3904461" y="5803184"/>
                <a:ext cx="75917" cy="56028"/>
              </a:xfrm>
              <a:custGeom>
                <a:avLst/>
                <a:gdLst/>
                <a:ahLst/>
                <a:cxnLst/>
                <a:rect l="0" t="0" r="0" b="0"/>
                <a:pathLst>
                  <a:path w="53340" h="40386">
                    <a:moveTo>
                      <a:pt x="53340" y="0"/>
                    </a:moveTo>
                    <a:lnTo>
                      <a:pt x="16764" y="40386"/>
                    </a:lnTo>
                    <a:lnTo>
                      <a:pt x="23622" y="16764"/>
                    </a:lnTo>
                    <a:lnTo>
                      <a:pt x="0" y="10668"/>
                    </a:lnTo>
                    <a:lnTo>
                      <a:pt x="53340" y="0"/>
                    </a:lnTo>
                    <a:close/>
                  </a:path>
                </a:pathLst>
              </a:custGeom>
              <a:ln w="0" cap="rnd">
                <a:round/>
              </a:ln>
            </p:spPr>
            <p:style>
              <a:lnRef idx="0">
                <a:srgbClr val="000000">
                  <a:alpha val="0"/>
                </a:srgbClr>
              </a:lnRef>
              <a:fillRef idx="1">
                <a:srgbClr val="000000"/>
              </a:fillRef>
              <a:effectRef idx="0">
                <a:scrgbClr r="0" g="0" b="0"/>
              </a:effectRef>
              <a:fontRef idx="none"/>
            </p:style>
            <p:txBody>
              <a:bodyPr/>
              <a:lstStyle/>
              <a:p>
                <a:endParaRPr lang="fr-FR"/>
              </a:p>
            </p:txBody>
          </p:sp>
          <p:sp>
            <p:nvSpPr>
              <p:cNvPr id="245" name="Shape 433">
                <a:extLst>
                  <a:ext uri="{FF2B5EF4-FFF2-40B4-BE49-F238E27FC236}">
                    <a16:creationId xmlns:a16="http://schemas.microsoft.com/office/drawing/2014/main" id="{727313AF-E112-4765-AB71-D775E163D5EF}"/>
                  </a:ext>
                </a:extLst>
              </p:cNvPr>
              <p:cNvSpPr/>
              <p:nvPr/>
            </p:nvSpPr>
            <p:spPr>
              <a:xfrm>
                <a:off x="3904461" y="5803184"/>
                <a:ext cx="75917" cy="56028"/>
              </a:xfrm>
              <a:custGeom>
                <a:avLst/>
                <a:gdLst/>
                <a:ahLst/>
                <a:cxnLst/>
                <a:rect l="0" t="0" r="0" b="0"/>
                <a:pathLst>
                  <a:path w="53340" h="40386">
                    <a:moveTo>
                      <a:pt x="53340" y="0"/>
                    </a:moveTo>
                    <a:lnTo>
                      <a:pt x="16764" y="40386"/>
                    </a:lnTo>
                    <a:lnTo>
                      <a:pt x="23622" y="16764"/>
                    </a:lnTo>
                    <a:lnTo>
                      <a:pt x="0" y="10668"/>
                    </a:lnTo>
                    <a:lnTo>
                      <a:pt x="53340" y="0"/>
                    </a:lnTo>
                  </a:path>
                </a:pathLst>
              </a:custGeom>
              <a:ln w="3620" cap="rnd">
                <a:round/>
              </a:ln>
            </p:spPr>
            <p:style>
              <a:lnRef idx="1">
                <a:srgbClr val="000000"/>
              </a:lnRef>
              <a:fillRef idx="0">
                <a:srgbClr val="000000">
                  <a:alpha val="0"/>
                </a:srgbClr>
              </a:fillRef>
              <a:effectRef idx="0">
                <a:scrgbClr r="0" g="0" b="0"/>
              </a:effectRef>
              <a:fontRef idx="none"/>
            </p:style>
            <p:txBody>
              <a:bodyPr/>
              <a:lstStyle/>
              <a:p>
                <a:endParaRPr lang="fr-FR"/>
              </a:p>
            </p:txBody>
          </p:sp>
          <p:sp>
            <p:nvSpPr>
              <p:cNvPr id="246" name="Shape 434">
                <a:extLst>
                  <a:ext uri="{FF2B5EF4-FFF2-40B4-BE49-F238E27FC236}">
                    <a16:creationId xmlns:a16="http://schemas.microsoft.com/office/drawing/2014/main" id="{8AA2207B-CF16-4272-94F9-E076B456DBDE}"/>
                  </a:ext>
                </a:extLst>
              </p:cNvPr>
              <p:cNvSpPr/>
              <p:nvPr/>
            </p:nvSpPr>
            <p:spPr>
              <a:xfrm>
                <a:off x="3307973" y="6180579"/>
                <a:ext cx="504304" cy="283310"/>
              </a:xfrm>
              <a:custGeom>
                <a:avLst/>
                <a:gdLst/>
                <a:ahLst/>
                <a:cxnLst/>
                <a:rect l="0" t="0" r="0" b="0"/>
                <a:pathLst>
                  <a:path w="354330" h="204216">
                    <a:moveTo>
                      <a:pt x="0" y="0"/>
                    </a:moveTo>
                    <a:lnTo>
                      <a:pt x="354330" y="204216"/>
                    </a:lnTo>
                  </a:path>
                </a:pathLst>
              </a:custGeom>
              <a:ln w="3620" cap="rnd">
                <a:round/>
              </a:ln>
            </p:spPr>
            <p:style>
              <a:lnRef idx="1">
                <a:srgbClr val="000000"/>
              </a:lnRef>
              <a:fillRef idx="0">
                <a:srgbClr val="000000">
                  <a:alpha val="0"/>
                </a:srgbClr>
              </a:fillRef>
              <a:effectRef idx="0">
                <a:scrgbClr r="0" g="0" b="0"/>
              </a:effectRef>
              <a:fontRef idx="none"/>
            </p:style>
            <p:txBody>
              <a:bodyPr/>
              <a:lstStyle/>
              <a:p>
                <a:endParaRPr lang="fr-FR"/>
              </a:p>
            </p:txBody>
          </p:sp>
          <p:sp>
            <p:nvSpPr>
              <p:cNvPr id="247" name="Shape 435">
                <a:extLst>
                  <a:ext uri="{FF2B5EF4-FFF2-40B4-BE49-F238E27FC236}">
                    <a16:creationId xmlns:a16="http://schemas.microsoft.com/office/drawing/2014/main" id="{6F61D3FC-8611-40B3-A719-18BF36D8626B}"/>
                  </a:ext>
                </a:extLst>
              </p:cNvPr>
              <p:cNvSpPr/>
              <p:nvPr/>
            </p:nvSpPr>
            <p:spPr>
              <a:xfrm>
                <a:off x="3736360" y="6407861"/>
                <a:ext cx="75917" cy="56028"/>
              </a:xfrm>
              <a:custGeom>
                <a:avLst/>
                <a:gdLst/>
                <a:ahLst/>
                <a:cxnLst/>
                <a:rect l="0" t="0" r="0" b="0"/>
                <a:pathLst>
                  <a:path w="53340" h="40386">
                    <a:moveTo>
                      <a:pt x="17526" y="0"/>
                    </a:moveTo>
                    <a:lnTo>
                      <a:pt x="53340" y="40386"/>
                    </a:lnTo>
                    <a:lnTo>
                      <a:pt x="0" y="29718"/>
                    </a:lnTo>
                    <a:lnTo>
                      <a:pt x="23622" y="22860"/>
                    </a:lnTo>
                    <a:lnTo>
                      <a:pt x="17526" y="0"/>
                    </a:lnTo>
                    <a:close/>
                  </a:path>
                </a:pathLst>
              </a:custGeom>
              <a:ln w="0" cap="rnd">
                <a:round/>
              </a:ln>
            </p:spPr>
            <p:style>
              <a:lnRef idx="0">
                <a:srgbClr val="000000">
                  <a:alpha val="0"/>
                </a:srgbClr>
              </a:lnRef>
              <a:fillRef idx="1">
                <a:srgbClr val="000000"/>
              </a:fillRef>
              <a:effectRef idx="0">
                <a:scrgbClr r="0" g="0" b="0"/>
              </a:effectRef>
              <a:fontRef idx="none"/>
            </p:style>
            <p:txBody>
              <a:bodyPr/>
              <a:lstStyle/>
              <a:p>
                <a:endParaRPr lang="fr-FR"/>
              </a:p>
            </p:txBody>
          </p:sp>
          <p:sp>
            <p:nvSpPr>
              <p:cNvPr id="248" name="Shape 436">
                <a:extLst>
                  <a:ext uri="{FF2B5EF4-FFF2-40B4-BE49-F238E27FC236}">
                    <a16:creationId xmlns:a16="http://schemas.microsoft.com/office/drawing/2014/main" id="{5DB3F481-5F14-4857-90F3-CDDA682B632A}"/>
                  </a:ext>
                </a:extLst>
              </p:cNvPr>
              <p:cNvSpPr/>
              <p:nvPr/>
            </p:nvSpPr>
            <p:spPr>
              <a:xfrm>
                <a:off x="3736360" y="6407861"/>
                <a:ext cx="75917" cy="56028"/>
              </a:xfrm>
              <a:custGeom>
                <a:avLst/>
                <a:gdLst/>
                <a:ahLst/>
                <a:cxnLst/>
                <a:rect l="0" t="0" r="0" b="0"/>
                <a:pathLst>
                  <a:path w="53340" h="40386">
                    <a:moveTo>
                      <a:pt x="53340" y="40386"/>
                    </a:moveTo>
                    <a:lnTo>
                      <a:pt x="0" y="29718"/>
                    </a:lnTo>
                    <a:lnTo>
                      <a:pt x="23622" y="22860"/>
                    </a:lnTo>
                    <a:lnTo>
                      <a:pt x="17526" y="0"/>
                    </a:lnTo>
                    <a:lnTo>
                      <a:pt x="53340" y="40386"/>
                    </a:lnTo>
                  </a:path>
                </a:pathLst>
              </a:custGeom>
              <a:ln w="3620" cap="rnd">
                <a:round/>
              </a:ln>
            </p:spPr>
            <p:style>
              <a:lnRef idx="1">
                <a:srgbClr val="000000"/>
              </a:lnRef>
              <a:fillRef idx="0">
                <a:srgbClr val="000000">
                  <a:alpha val="0"/>
                </a:srgbClr>
              </a:fillRef>
              <a:effectRef idx="0">
                <a:scrgbClr r="0" g="0" b="0"/>
              </a:effectRef>
              <a:fontRef idx="none"/>
            </p:style>
            <p:txBody>
              <a:bodyPr/>
              <a:lstStyle/>
              <a:p>
                <a:endParaRPr lang="fr-FR"/>
              </a:p>
            </p:txBody>
          </p:sp>
          <p:sp>
            <p:nvSpPr>
              <p:cNvPr id="254" name="Rectangle 253">
                <a:extLst>
                  <a:ext uri="{FF2B5EF4-FFF2-40B4-BE49-F238E27FC236}">
                    <a16:creationId xmlns:a16="http://schemas.microsoft.com/office/drawing/2014/main" id="{246D319E-B0A0-4D15-A1D7-FB22A68DE275}"/>
                  </a:ext>
                </a:extLst>
              </p:cNvPr>
              <p:cNvSpPr/>
              <p:nvPr/>
            </p:nvSpPr>
            <p:spPr>
              <a:xfrm>
                <a:off x="3281315" y="6219043"/>
                <a:ext cx="106201" cy="148524"/>
              </a:xfrm>
              <a:prstGeom prst="rect">
                <a:avLst/>
              </a:prstGeom>
              <a:ln>
                <a:noFill/>
              </a:ln>
            </p:spPr>
            <p:txBody>
              <a:bodyPr vert="horz" lIns="0" tIns="0" rIns="0" bIns="0" rtlCol="0">
                <a:noAutofit/>
              </a:bodyPr>
              <a:lstStyle/>
              <a:p>
                <a:pPr marL="6350" indent="-6350">
                  <a:lnSpc>
                    <a:spcPct val="107000"/>
                  </a:lnSpc>
                  <a:spcAft>
                    <a:spcPts val="800"/>
                  </a:spcAft>
                </a:pPr>
                <a:r>
                  <a:rPr lang="fr-FR" sz="900" b="1" dirty="0">
                    <a:solidFill>
                      <a:srgbClr val="000000"/>
                    </a:solidFill>
                    <a:effectLst/>
                    <a:latin typeface="Arial" panose="020B0604020202020204" pitchFamily="34" charset="0"/>
                    <a:ea typeface="Arial" panose="020B0604020202020204" pitchFamily="34" charset="0"/>
                  </a:rPr>
                  <a:t>O</a:t>
                </a:r>
                <a:endParaRPr lang="fr-FR" sz="900" dirty="0">
                  <a:solidFill>
                    <a:srgbClr val="000000"/>
                  </a:solidFill>
                  <a:effectLst/>
                  <a:latin typeface="Times New Roman" panose="02020603050405020304" pitchFamily="18" charset="0"/>
                  <a:ea typeface="Times New Roman" panose="02020603050405020304" pitchFamily="18" charset="0"/>
                </a:endParaRPr>
              </a:p>
            </p:txBody>
          </p:sp>
          <p:sp>
            <p:nvSpPr>
              <p:cNvPr id="227" name="Shape 415">
                <a:extLst>
                  <a:ext uri="{FF2B5EF4-FFF2-40B4-BE49-F238E27FC236}">
                    <a16:creationId xmlns:a16="http://schemas.microsoft.com/office/drawing/2014/main" id="{35C5FF5F-F04D-407B-BCDD-A9B3D8216B3C}"/>
                  </a:ext>
                </a:extLst>
              </p:cNvPr>
              <p:cNvSpPr/>
              <p:nvPr/>
            </p:nvSpPr>
            <p:spPr>
              <a:xfrm>
                <a:off x="2779809" y="6329634"/>
                <a:ext cx="259201" cy="145884"/>
              </a:xfrm>
              <a:custGeom>
                <a:avLst/>
                <a:gdLst/>
                <a:ahLst/>
                <a:cxnLst/>
                <a:rect l="0" t="0" r="0" b="0"/>
                <a:pathLst>
                  <a:path w="182118" h="105156">
                    <a:moveTo>
                      <a:pt x="0" y="105156"/>
                    </a:moveTo>
                    <a:lnTo>
                      <a:pt x="182118" y="0"/>
                    </a:lnTo>
                  </a:path>
                </a:pathLst>
              </a:custGeom>
              <a:ln w="19050" cap="rnd">
                <a:solidFill>
                  <a:srgbClr val="5F5F5F"/>
                </a:solidFill>
                <a:round/>
              </a:ln>
            </p:spPr>
            <p:style>
              <a:lnRef idx="1">
                <a:srgbClr val="0000FF"/>
              </a:lnRef>
              <a:fillRef idx="0">
                <a:srgbClr val="000000">
                  <a:alpha val="0"/>
                </a:srgbClr>
              </a:fillRef>
              <a:effectRef idx="0">
                <a:scrgbClr r="0" g="0" b="0"/>
              </a:effectRef>
              <a:fontRef idx="none"/>
            </p:style>
            <p:txBody>
              <a:bodyPr/>
              <a:lstStyle/>
              <a:p>
                <a:endParaRPr lang="fr-FR"/>
              </a:p>
            </p:txBody>
          </p:sp>
        </p:grpSp>
        <p:grpSp>
          <p:nvGrpSpPr>
            <p:cNvPr id="287" name="Groupe 286">
              <a:extLst>
                <a:ext uri="{FF2B5EF4-FFF2-40B4-BE49-F238E27FC236}">
                  <a16:creationId xmlns:a16="http://schemas.microsoft.com/office/drawing/2014/main" id="{D3D5E51A-F3C2-4BE7-A4D2-A645B7569F82}"/>
                </a:ext>
              </a:extLst>
            </p:cNvPr>
            <p:cNvGrpSpPr/>
            <p:nvPr/>
          </p:nvGrpSpPr>
          <p:grpSpPr>
            <a:xfrm>
              <a:off x="4648184" y="4074696"/>
              <a:ext cx="1430416" cy="729026"/>
              <a:chOff x="4712207" y="4098511"/>
              <a:chExt cx="1342578" cy="651282"/>
            </a:xfrm>
          </p:grpSpPr>
          <p:grpSp>
            <p:nvGrpSpPr>
              <p:cNvPr id="285" name="Groupe 284">
                <a:extLst>
                  <a:ext uri="{FF2B5EF4-FFF2-40B4-BE49-F238E27FC236}">
                    <a16:creationId xmlns:a16="http://schemas.microsoft.com/office/drawing/2014/main" id="{6288F6A3-9F08-46D4-8AD9-7E8AF482D33B}"/>
                  </a:ext>
                </a:extLst>
              </p:cNvPr>
              <p:cNvGrpSpPr/>
              <p:nvPr/>
            </p:nvGrpSpPr>
            <p:grpSpPr>
              <a:xfrm>
                <a:off x="4712207" y="4098511"/>
                <a:ext cx="752943" cy="651282"/>
                <a:chOff x="4712207" y="4104861"/>
                <a:chExt cx="752943" cy="651282"/>
              </a:xfrm>
            </p:grpSpPr>
            <p:sp>
              <p:nvSpPr>
                <p:cNvPr id="190" name="Shape 257">
                  <a:extLst>
                    <a:ext uri="{FF2B5EF4-FFF2-40B4-BE49-F238E27FC236}">
                      <a16:creationId xmlns:a16="http://schemas.microsoft.com/office/drawing/2014/main" id="{FD31AD4E-D65F-4CC3-AACC-7EC3FBD3F372}"/>
                    </a:ext>
                  </a:extLst>
                </p:cNvPr>
                <p:cNvSpPr/>
                <p:nvPr/>
              </p:nvSpPr>
              <p:spPr>
                <a:xfrm>
                  <a:off x="5011924" y="4104861"/>
                  <a:ext cx="268313" cy="261770"/>
                </a:xfrm>
                <a:custGeom>
                  <a:avLst/>
                  <a:gdLst/>
                  <a:ahLst/>
                  <a:cxnLst/>
                  <a:rect l="0" t="0" r="0" b="0"/>
                  <a:pathLst>
                    <a:path w="153162" h="144780">
                      <a:moveTo>
                        <a:pt x="0" y="144780"/>
                      </a:moveTo>
                      <a:lnTo>
                        <a:pt x="153162" y="0"/>
                      </a:lnTo>
                    </a:path>
                  </a:pathLst>
                </a:custGeom>
                <a:solidFill>
                  <a:srgbClr val="FF9900"/>
                </a:solidFill>
                <a:ln w="19050" cap="rnd">
                  <a:solidFill>
                    <a:srgbClr val="FF9900"/>
                  </a:solidFill>
                  <a:round/>
                </a:ln>
              </p:spPr>
              <p:style>
                <a:lnRef idx="1">
                  <a:srgbClr val="FF0000"/>
                </a:lnRef>
                <a:fillRef idx="0">
                  <a:srgbClr val="000000">
                    <a:alpha val="0"/>
                  </a:srgbClr>
                </a:fillRef>
                <a:effectRef idx="0">
                  <a:scrgbClr r="0" g="0" b="0"/>
                </a:effectRef>
                <a:fontRef idx="none"/>
              </p:style>
              <p:txBody>
                <a:bodyPr/>
                <a:lstStyle/>
                <a:p>
                  <a:endParaRPr lang="fr-FR"/>
                </a:p>
              </p:txBody>
            </p:sp>
            <p:sp>
              <p:nvSpPr>
                <p:cNvPr id="193" name="Shape 260">
                  <a:extLst>
                    <a:ext uri="{FF2B5EF4-FFF2-40B4-BE49-F238E27FC236}">
                      <a16:creationId xmlns:a16="http://schemas.microsoft.com/office/drawing/2014/main" id="{0EE196CA-6BA3-4569-944F-04256358868C}"/>
                    </a:ext>
                  </a:extLst>
                </p:cNvPr>
                <p:cNvSpPr/>
                <p:nvPr/>
              </p:nvSpPr>
              <p:spPr>
                <a:xfrm>
                  <a:off x="5465150" y="4480596"/>
                  <a:ext cx="0" cy="275547"/>
                </a:xfrm>
                <a:custGeom>
                  <a:avLst/>
                  <a:gdLst/>
                  <a:ahLst/>
                  <a:cxnLst/>
                  <a:rect l="0" t="0" r="0" b="0"/>
                  <a:pathLst>
                    <a:path h="152400">
                      <a:moveTo>
                        <a:pt x="0" y="0"/>
                      </a:moveTo>
                      <a:lnTo>
                        <a:pt x="0" y="152400"/>
                      </a:lnTo>
                    </a:path>
                  </a:pathLst>
                </a:custGeom>
                <a:ln w="19050" cap="rnd">
                  <a:solidFill>
                    <a:srgbClr val="5F5F5F"/>
                  </a:solidFill>
                  <a:round/>
                </a:ln>
              </p:spPr>
              <p:style>
                <a:lnRef idx="1">
                  <a:srgbClr val="0000FF"/>
                </a:lnRef>
                <a:fillRef idx="0">
                  <a:srgbClr val="000000">
                    <a:alpha val="0"/>
                  </a:srgbClr>
                </a:fillRef>
                <a:effectRef idx="0">
                  <a:scrgbClr r="0" g="0" b="0"/>
                </a:effectRef>
                <a:fontRef idx="none"/>
              </p:style>
              <p:txBody>
                <a:bodyPr/>
                <a:lstStyle/>
                <a:p>
                  <a:endParaRPr lang="fr-FR"/>
                </a:p>
              </p:txBody>
            </p:sp>
            <p:sp>
              <p:nvSpPr>
                <p:cNvPr id="194" name="Shape 261">
                  <a:extLst>
                    <a:ext uri="{FF2B5EF4-FFF2-40B4-BE49-F238E27FC236}">
                      <a16:creationId xmlns:a16="http://schemas.microsoft.com/office/drawing/2014/main" id="{259EF880-9BBE-4EA9-9B3B-B4A72A1AA8FC}"/>
                    </a:ext>
                  </a:extLst>
                </p:cNvPr>
                <p:cNvSpPr/>
                <p:nvPr/>
              </p:nvSpPr>
              <p:spPr>
                <a:xfrm>
                  <a:off x="4866421" y="4596715"/>
                  <a:ext cx="440513" cy="0"/>
                </a:xfrm>
                <a:custGeom>
                  <a:avLst/>
                  <a:gdLst/>
                  <a:ahLst/>
                  <a:cxnLst/>
                  <a:rect l="0" t="0" r="0" b="0"/>
                  <a:pathLst>
                    <a:path w="251460">
                      <a:moveTo>
                        <a:pt x="0" y="0"/>
                      </a:moveTo>
                      <a:lnTo>
                        <a:pt x="251460" y="0"/>
                      </a:lnTo>
                    </a:path>
                  </a:pathLst>
                </a:custGeom>
                <a:solidFill>
                  <a:srgbClr val="FF9900"/>
                </a:solidFill>
                <a:ln w="19050" cap="rnd">
                  <a:solidFill>
                    <a:srgbClr val="FF9900"/>
                  </a:solidFill>
                  <a:round/>
                </a:ln>
              </p:spPr>
              <p:style>
                <a:lnRef idx="1">
                  <a:srgbClr val="FF0000"/>
                </a:lnRef>
                <a:fillRef idx="0">
                  <a:srgbClr val="000000">
                    <a:alpha val="0"/>
                  </a:srgbClr>
                </a:fillRef>
                <a:effectRef idx="0">
                  <a:scrgbClr r="0" g="0" b="0"/>
                </a:effectRef>
                <a:fontRef idx="none"/>
              </p:style>
              <p:txBody>
                <a:bodyPr/>
                <a:lstStyle/>
                <a:p>
                  <a:endParaRPr lang="fr-FR"/>
                </a:p>
              </p:txBody>
            </p:sp>
            <p:sp>
              <p:nvSpPr>
                <p:cNvPr id="195" name="Shape 262">
                  <a:extLst>
                    <a:ext uri="{FF2B5EF4-FFF2-40B4-BE49-F238E27FC236}">
                      <a16:creationId xmlns:a16="http://schemas.microsoft.com/office/drawing/2014/main" id="{B305D5DE-B00D-4878-9121-2FE4873E33DC}"/>
                    </a:ext>
                  </a:extLst>
                </p:cNvPr>
                <p:cNvSpPr/>
                <p:nvPr/>
              </p:nvSpPr>
              <p:spPr>
                <a:xfrm>
                  <a:off x="5011924" y="4293611"/>
                  <a:ext cx="74754" cy="73020"/>
                </a:xfrm>
                <a:custGeom>
                  <a:avLst/>
                  <a:gdLst/>
                  <a:ahLst/>
                  <a:cxnLst/>
                  <a:rect l="0" t="0" r="0" b="0"/>
                  <a:pathLst>
                    <a:path w="42672" h="40386">
                      <a:moveTo>
                        <a:pt x="42672" y="0"/>
                      </a:moveTo>
                      <a:lnTo>
                        <a:pt x="42672" y="40386"/>
                      </a:lnTo>
                      <a:lnTo>
                        <a:pt x="0" y="40386"/>
                      </a:lnTo>
                      <a:lnTo>
                        <a:pt x="42672" y="0"/>
                      </a:lnTo>
                      <a:close/>
                    </a:path>
                  </a:pathLst>
                </a:custGeom>
                <a:solidFill>
                  <a:srgbClr val="FF9900"/>
                </a:solidFill>
                <a:ln w="0" cap="rnd">
                  <a:solidFill>
                    <a:srgbClr val="FF9900"/>
                  </a:solidFill>
                  <a:round/>
                </a:ln>
              </p:spPr>
              <p:style>
                <a:lnRef idx="0">
                  <a:srgbClr val="000000">
                    <a:alpha val="0"/>
                  </a:srgbClr>
                </a:lnRef>
                <a:fillRef idx="1">
                  <a:srgbClr val="FF0000"/>
                </a:fillRef>
                <a:effectRef idx="0">
                  <a:scrgbClr r="0" g="0" b="0"/>
                </a:effectRef>
                <a:fontRef idx="none"/>
              </p:style>
              <p:txBody>
                <a:bodyPr/>
                <a:lstStyle/>
                <a:p>
                  <a:endParaRPr lang="fr-FR"/>
                </a:p>
              </p:txBody>
            </p:sp>
            <p:sp>
              <p:nvSpPr>
                <p:cNvPr id="197" name="Shape 264">
                  <a:extLst>
                    <a:ext uri="{FF2B5EF4-FFF2-40B4-BE49-F238E27FC236}">
                      <a16:creationId xmlns:a16="http://schemas.microsoft.com/office/drawing/2014/main" id="{5F50864E-8A48-45B2-B10F-5D611673969F}"/>
                    </a:ext>
                  </a:extLst>
                </p:cNvPr>
                <p:cNvSpPr/>
                <p:nvPr/>
              </p:nvSpPr>
              <p:spPr>
                <a:xfrm>
                  <a:off x="4866421" y="4366631"/>
                  <a:ext cx="440513" cy="0"/>
                </a:xfrm>
                <a:custGeom>
                  <a:avLst/>
                  <a:gdLst/>
                  <a:ahLst/>
                  <a:cxnLst/>
                  <a:rect l="0" t="0" r="0" b="0"/>
                  <a:pathLst>
                    <a:path w="251460">
                      <a:moveTo>
                        <a:pt x="0" y="0"/>
                      </a:moveTo>
                      <a:lnTo>
                        <a:pt x="251460" y="0"/>
                      </a:lnTo>
                    </a:path>
                  </a:pathLst>
                </a:custGeom>
                <a:solidFill>
                  <a:srgbClr val="FF9900"/>
                </a:solidFill>
                <a:ln w="19050" cap="rnd">
                  <a:solidFill>
                    <a:srgbClr val="FF9900"/>
                  </a:solidFill>
                  <a:round/>
                </a:ln>
              </p:spPr>
              <p:style>
                <a:lnRef idx="1">
                  <a:srgbClr val="FF0000"/>
                </a:lnRef>
                <a:fillRef idx="0">
                  <a:srgbClr val="000000">
                    <a:alpha val="0"/>
                  </a:srgbClr>
                </a:fillRef>
                <a:effectRef idx="0">
                  <a:scrgbClr r="0" g="0" b="0"/>
                </a:effectRef>
                <a:fontRef idx="none"/>
              </p:style>
              <p:txBody>
                <a:bodyPr/>
                <a:lstStyle/>
                <a:p>
                  <a:endParaRPr lang="fr-FR"/>
                </a:p>
              </p:txBody>
            </p:sp>
            <p:sp>
              <p:nvSpPr>
                <p:cNvPr id="202" name="Shape 269">
                  <a:extLst>
                    <a:ext uri="{FF2B5EF4-FFF2-40B4-BE49-F238E27FC236}">
                      <a16:creationId xmlns:a16="http://schemas.microsoft.com/office/drawing/2014/main" id="{E6DB75ED-B6C1-448D-93CD-FC78BE4564CC}"/>
                    </a:ext>
                  </a:extLst>
                </p:cNvPr>
                <p:cNvSpPr/>
                <p:nvPr/>
              </p:nvSpPr>
              <p:spPr>
                <a:xfrm>
                  <a:off x="4866421" y="4366631"/>
                  <a:ext cx="0" cy="230082"/>
                </a:xfrm>
                <a:custGeom>
                  <a:avLst/>
                  <a:gdLst/>
                  <a:ahLst/>
                  <a:cxnLst/>
                  <a:rect l="0" t="0" r="0" b="0"/>
                  <a:pathLst>
                    <a:path h="127254">
                      <a:moveTo>
                        <a:pt x="0" y="0"/>
                      </a:moveTo>
                      <a:lnTo>
                        <a:pt x="0" y="127254"/>
                      </a:lnTo>
                    </a:path>
                  </a:pathLst>
                </a:custGeom>
                <a:solidFill>
                  <a:srgbClr val="FF9900"/>
                </a:solidFill>
                <a:ln w="19050" cap="rnd">
                  <a:solidFill>
                    <a:srgbClr val="FF9900"/>
                  </a:solidFill>
                  <a:round/>
                </a:ln>
              </p:spPr>
              <p:style>
                <a:lnRef idx="1">
                  <a:srgbClr val="FF0000"/>
                </a:lnRef>
                <a:fillRef idx="0">
                  <a:srgbClr val="000000">
                    <a:alpha val="0"/>
                  </a:srgbClr>
                </a:fillRef>
                <a:effectRef idx="0">
                  <a:scrgbClr r="0" g="0" b="0"/>
                </a:effectRef>
                <a:fontRef idx="none"/>
              </p:style>
              <p:txBody>
                <a:bodyPr/>
                <a:lstStyle/>
                <a:p>
                  <a:endParaRPr lang="fr-FR"/>
                </a:p>
              </p:txBody>
            </p:sp>
            <p:sp>
              <p:nvSpPr>
                <p:cNvPr id="203" name="Shape 270">
                  <a:extLst>
                    <a:ext uri="{FF2B5EF4-FFF2-40B4-BE49-F238E27FC236}">
                      <a16:creationId xmlns:a16="http://schemas.microsoft.com/office/drawing/2014/main" id="{9BFD50DC-BD22-4204-A0A2-D9AAF6153F18}"/>
                    </a:ext>
                  </a:extLst>
                </p:cNvPr>
                <p:cNvSpPr/>
                <p:nvPr/>
              </p:nvSpPr>
              <p:spPr>
                <a:xfrm>
                  <a:off x="5306934" y="4366631"/>
                  <a:ext cx="0" cy="230082"/>
                </a:xfrm>
                <a:custGeom>
                  <a:avLst/>
                  <a:gdLst/>
                  <a:ahLst/>
                  <a:cxnLst/>
                  <a:rect l="0" t="0" r="0" b="0"/>
                  <a:pathLst>
                    <a:path h="127254">
                      <a:moveTo>
                        <a:pt x="0" y="0"/>
                      </a:moveTo>
                      <a:lnTo>
                        <a:pt x="0" y="127254"/>
                      </a:lnTo>
                    </a:path>
                  </a:pathLst>
                </a:custGeom>
                <a:solidFill>
                  <a:srgbClr val="FF9900"/>
                </a:solidFill>
                <a:ln w="19050" cap="rnd">
                  <a:solidFill>
                    <a:srgbClr val="FF9900"/>
                  </a:solidFill>
                  <a:round/>
                </a:ln>
              </p:spPr>
              <p:style>
                <a:lnRef idx="1">
                  <a:srgbClr val="FF0000"/>
                </a:lnRef>
                <a:fillRef idx="0">
                  <a:srgbClr val="000000">
                    <a:alpha val="0"/>
                  </a:srgbClr>
                </a:fillRef>
                <a:effectRef idx="0">
                  <a:scrgbClr r="0" g="0" b="0"/>
                </a:effectRef>
                <a:fontRef idx="none"/>
              </p:style>
              <p:txBody>
                <a:bodyPr/>
                <a:lstStyle/>
                <a:p>
                  <a:endParaRPr lang="fr-FR"/>
                </a:p>
              </p:txBody>
            </p:sp>
            <p:sp>
              <p:nvSpPr>
                <p:cNvPr id="275" name="Shape 259">
                  <a:extLst>
                    <a:ext uri="{FF2B5EF4-FFF2-40B4-BE49-F238E27FC236}">
                      <a16:creationId xmlns:a16="http://schemas.microsoft.com/office/drawing/2014/main" id="{CFBCA79F-3352-4B3A-9DF5-971514A6E3FA}"/>
                    </a:ext>
                  </a:extLst>
                </p:cNvPr>
                <p:cNvSpPr/>
                <p:nvPr/>
              </p:nvSpPr>
              <p:spPr>
                <a:xfrm rot="16200000">
                  <a:off x="4784207" y="4411110"/>
                  <a:ext cx="0" cy="144000"/>
                </a:xfrm>
                <a:custGeom>
                  <a:avLst/>
                  <a:gdLst/>
                  <a:ahLst/>
                  <a:cxnLst/>
                  <a:rect l="0" t="0" r="0" b="0"/>
                  <a:pathLst>
                    <a:path h="145542">
                      <a:moveTo>
                        <a:pt x="0" y="0"/>
                      </a:moveTo>
                      <a:lnTo>
                        <a:pt x="0" y="145542"/>
                      </a:lnTo>
                    </a:path>
                  </a:pathLst>
                </a:custGeom>
                <a:ln w="19050" cap="rnd">
                  <a:solidFill>
                    <a:srgbClr val="5F5F5F"/>
                  </a:solidFill>
                  <a:round/>
                </a:ln>
              </p:spPr>
              <p:style>
                <a:lnRef idx="1">
                  <a:srgbClr val="0000FF"/>
                </a:lnRef>
                <a:fillRef idx="0">
                  <a:srgbClr val="000000">
                    <a:alpha val="0"/>
                  </a:srgbClr>
                </a:fillRef>
                <a:effectRef idx="0">
                  <a:scrgbClr r="0" g="0" b="0"/>
                </a:effectRef>
                <a:fontRef idx="none"/>
              </p:style>
              <p:txBody>
                <a:bodyPr/>
                <a:lstStyle/>
                <a:p>
                  <a:endParaRPr lang="fr-FR"/>
                </a:p>
              </p:txBody>
            </p:sp>
            <p:sp>
              <p:nvSpPr>
                <p:cNvPr id="276" name="Shape 259">
                  <a:extLst>
                    <a:ext uri="{FF2B5EF4-FFF2-40B4-BE49-F238E27FC236}">
                      <a16:creationId xmlns:a16="http://schemas.microsoft.com/office/drawing/2014/main" id="{ACD71ABF-5079-4934-A01C-C7CAEAC0B3A8}"/>
                    </a:ext>
                  </a:extLst>
                </p:cNvPr>
                <p:cNvSpPr/>
                <p:nvPr/>
              </p:nvSpPr>
              <p:spPr>
                <a:xfrm rot="16200000">
                  <a:off x="5392944" y="4408597"/>
                  <a:ext cx="0" cy="144000"/>
                </a:xfrm>
                <a:custGeom>
                  <a:avLst/>
                  <a:gdLst/>
                  <a:ahLst/>
                  <a:cxnLst/>
                  <a:rect l="0" t="0" r="0" b="0"/>
                  <a:pathLst>
                    <a:path h="145542">
                      <a:moveTo>
                        <a:pt x="0" y="0"/>
                      </a:moveTo>
                      <a:lnTo>
                        <a:pt x="0" y="145542"/>
                      </a:lnTo>
                    </a:path>
                  </a:pathLst>
                </a:custGeom>
                <a:ln w="19050" cap="rnd">
                  <a:solidFill>
                    <a:srgbClr val="5F5F5F"/>
                  </a:solidFill>
                  <a:round/>
                </a:ln>
              </p:spPr>
              <p:style>
                <a:lnRef idx="1">
                  <a:srgbClr val="0000FF"/>
                </a:lnRef>
                <a:fillRef idx="0">
                  <a:srgbClr val="000000">
                    <a:alpha val="0"/>
                  </a:srgbClr>
                </a:fillRef>
                <a:effectRef idx="0">
                  <a:scrgbClr r="0" g="0" b="0"/>
                </a:effectRef>
                <a:fontRef idx="none"/>
              </p:style>
              <p:txBody>
                <a:bodyPr/>
                <a:lstStyle/>
                <a:p>
                  <a:endParaRPr lang="fr-FR"/>
                </a:p>
              </p:txBody>
            </p:sp>
          </p:grpSp>
          <p:grpSp>
            <p:nvGrpSpPr>
              <p:cNvPr id="286" name="Groupe 285">
                <a:extLst>
                  <a:ext uri="{FF2B5EF4-FFF2-40B4-BE49-F238E27FC236}">
                    <a16:creationId xmlns:a16="http://schemas.microsoft.com/office/drawing/2014/main" id="{BABAA08A-DADF-4170-A6B7-3EB70ACDEBCC}"/>
                  </a:ext>
                </a:extLst>
              </p:cNvPr>
              <p:cNvGrpSpPr/>
              <p:nvPr/>
            </p:nvGrpSpPr>
            <p:grpSpPr>
              <a:xfrm>
                <a:off x="5834952" y="4099891"/>
                <a:ext cx="219833" cy="649902"/>
                <a:chOff x="5834952" y="4099891"/>
                <a:chExt cx="219833" cy="649902"/>
              </a:xfrm>
            </p:grpSpPr>
            <p:sp>
              <p:nvSpPr>
                <p:cNvPr id="189" name="Shape 256">
                  <a:extLst>
                    <a:ext uri="{FF2B5EF4-FFF2-40B4-BE49-F238E27FC236}">
                      <a16:creationId xmlns:a16="http://schemas.microsoft.com/office/drawing/2014/main" id="{74B2C4CB-F42F-442E-BBAF-5B0495A7EAE3}"/>
                    </a:ext>
                  </a:extLst>
                </p:cNvPr>
                <p:cNvSpPr/>
                <p:nvPr/>
              </p:nvSpPr>
              <p:spPr>
                <a:xfrm>
                  <a:off x="5953020" y="4099891"/>
                  <a:ext cx="30702" cy="261770"/>
                </a:xfrm>
                <a:custGeom>
                  <a:avLst/>
                  <a:gdLst/>
                  <a:ahLst/>
                  <a:cxnLst/>
                  <a:rect l="0" t="0" r="0" b="0"/>
                  <a:pathLst>
                    <a:path w="17526" h="144780">
                      <a:moveTo>
                        <a:pt x="0" y="144780"/>
                      </a:moveTo>
                      <a:lnTo>
                        <a:pt x="17526" y="0"/>
                      </a:lnTo>
                    </a:path>
                  </a:pathLst>
                </a:custGeom>
                <a:ln w="19050" cap="rnd">
                  <a:solidFill>
                    <a:srgbClr val="FF9900"/>
                  </a:solidFill>
                  <a:round/>
                </a:ln>
              </p:spPr>
              <p:style>
                <a:lnRef idx="1">
                  <a:srgbClr val="FF0000"/>
                </a:lnRef>
                <a:fillRef idx="0">
                  <a:srgbClr val="000000">
                    <a:alpha val="0"/>
                  </a:srgbClr>
                </a:fillRef>
                <a:effectRef idx="0">
                  <a:scrgbClr r="0" g="0" b="0"/>
                </a:effectRef>
                <a:fontRef idx="none"/>
              </p:style>
              <p:txBody>
                <a:bodyPr/>
                <a:lstStyle/>
                <a:p>
                  <a:endParaRPr lang="fr-FR"/>
                </a:p>
              </p:txBody>
            </p:sp>
            <p:sp>
              <p:nvSpPr>
                <p:cNvPr id="199" name="Shape 266">
                  <a:extLst>
                    <a:ext uri="{FF2B5EF4-FFF2-40B4-BE49-F238E27FC236}">
                      <a16:creationId xmlns:a16="http://schemas.microsoft.com/office/drawing/2014/main" id="{D7C54E65-E455-43DE-99B4-1E47AAC312F4}"/>
                    </a:ext>
                  </a:extLst>
                </p:cNvPr>
                <p:cNvSpPr/>
                <p:nvPr/>
              </p:nvSpPr>
              <p:spPr>
                <a:xfrm rot="20965136">
                  <a:off x="5952874" y="4281198"/>
                  <a:ext cx="53396" cy="96442"/>
                </a:xfrm>
                <a:custGeom>
                  <a:avLst/>
                  <a:gdLst/>
                  <a:ahLst/>
                  <a:cxnLst/>
                  <a:rect l="0" t="0" r="0" b="0"/>
                  <a:pathLst>
                    <a:path w="30480" h="53340">
                      <a:moveTo>
                        <a:pt x="5334" y="0"/>
                      </a:moveTo>
                      <a:lnTo>
                        <a:pt x="30480" y="53340"/>
                      </a:lnTo>
                      <a:lnTo>
                        <a:pt x="26670" y="50292"/>
                      </a:lnTo>
                      <a:lnTo>
                        <a:pt x="22860" y="48006"/>
                      </a:lnTo>
                      <a:lnTo>
                        <a:pt x="18288" y="45720"/>
                      </a:lnTo>
                      <a:lnTo>
                        <a:pt x="13716" y="44196"/>
                      </a:lnTo>
                      <a:lnTo>
                        <a:pt x="9906" y="42672"/>
                      </a:lnTo>
                      <a:lnTo>
                        <a:pt x="5334" y="41910"/>
                      </a:lnTo>
                      <a:lnTo>
                        <a:pt x="0" y="41148"/>
                      </a:lnTo>
                      <a:lnTo>
                        <a:pt x="5334" y="0"/>
                      </a:lnTo>
                      <a:close/>
                    </a:path>
                  </a:pathLst>
                </a:custGeom>
                <a:solidFill>
                  <a:srgbClr val="FF9900"/>
                </a:solidFill>
                <a:ln w="0" cap="rnd">
                  <a:solidFill>
                    <a:srgbClr val="FF9900"/>
                  </a:solidFill>
                  <a:round/>
                </a:ln>
              </p:spPr>
              <p:style>
                <a:lnRef idx="0">
                  <a:srgbClr val="000000">
                    <a:alpha val="0"/>
                  </a:srgbClr>
                </a:lnRef>
                <a:fillRef idx="1">
                  <a:srgbClr val="FF0000"/>
                </a:fillRef>
                <a:effectRef idx="0">
                  <a:scrgbClr r="0" g="0" b="0"/>
                </a:effectRef>
                <a:fontRef idx="none"/>
              </p:style>
              <p:txBody>
                <a:bodyPr/>
                <a:lstStyle/>
                <a:p>
                  <a:endParaRPr lang="fr-FR"/>
                </a:p>
              </p:txBody>
            </p:sp>
            <p:sp>
              <p:nvSpPr>
                <p:cNvPr id="20" name="Rectangle 19">
                  <a:extLst>
                    <a:ext uri="{FF2B5EF4-FFF2-40B4-BE49-F238E27FC236}">
                      <a16:creationId xmlns:a16="http://schemas.microsoft.com/office/drawing/2014/main" id="{19FA5209-323C-44ED-A3FB-E43626152578}"/>
                    </a:ext>
                  </a:extLst>
                </p:cNvPr>
                <p:cNvSpPr/>
                <p:nvPr/>
              </p:nvSpPr>
              <p:spPr>
                <a:xfrm>
                  <a:off x="5834952" y="4366607"/>
                  <a:ext cx="219833" cy="230400"/>
                </a:xfrm>
                <a:prstGeom prst="rect">
                  <a:avLst/>
                </a:prstGeom>
                <a:noFill/>
                <a:ln w="1905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8" name="Shape 265">
                  <a:extLst>
                    <a:ext uri="{FF2B5EF4-FFF2-40B4-BE49-F238E27FC236}">
                      <a16:creationId xmlns:a16="http://schemas.microsoft.com/office/drawing/2014/main" id="{F7F04493-36F4-4EE5-B101-150DAC9EF647}"/>
                    </a:ext>
                  </a:extLst>
                </p:cNvPr>
                <p:cNvSpPr/>
                <p:nvPr/>
              </p:nvSpPr>
              <p:spPr>
                <a:xfrm>
                  <a:off x="5837392" y="4482977"/>
                  <a:ext cx="105343" cy="266816"/>
                </a:xfrm>
                <a:custGeom>
                  <a:avLst/>
                  <a:gdLst/>
                  <a:ahLst/>
                  <a:cxnLst/>
                  <a:rect l="0" t="0" r="0" b="0"/>
                  <a:pathLst>
                    <a:path w="46482" h="86106">
                      <a:moveTo>
                        <a:pt x="46482" y="0"/>
                      </a:moveTo>
                      <a:lnTo>
                        <a:pt x="0" y="86106"/>
                      </a:lnTo>
                    </a:path>
                  </a:pathLst>
                </a:custGeom>
                <a:ln w="19050" cap="rnd">
                  <a:solidFill>
                    <a:srgbClr val="5F5F5F"/>
                  </a:solidFill>
                  <a:round/>
                </a:ln>
              </p:spPr>
              <p:style>
                <a:lnRef idx="1">
                  <a:srgbClr val="0000FF"/>
                </a:lnRef>
                <a:fillRef idx="0">
                  <a:srgbClr val="000000">
                    <a:alpha val="0"/>
                  </a:srgbClr>
                </a:fillRef>
                <a:effectRef idx="0">
                  <a:scrgbClr r="0" g="0" b="0"/>
                </a:effectRef>
                <a:fontRef idx="none"/>
              </p:style>
              <p:txBody>
                <a:bodyPr/>
                <a:lstStyle/>
                <a:p>
                  <a:endParaRPr lang="fr-FR"/>
                </a:p>
              </p:txBody>
            </p:sp>
          </p:grpSp>
        </p:grpSp>
      </p:grpSp>
      <p:sp>
        <p:nvSpPr>
          <p:cNvPr id="2" name="ZoneTexte 1">
            <a:extLst>
              <a:ext uri="{FF2B5EF4-FFF2-40B4-BE49-F238E27FC236}">
                <a16:creationId xmlns:a16="http://schemas.microsoft.com/office/drawing/2014/main" id="{C0D0B3D5-2A55-488C-B58B-4AE34B5647E5}"/>
              </a:ext>
            </a:extLst>
          </p:cNvPr>
          <p:cNvSpPr txBox="1"/>
          <p:nvPr/>
        </p:nvSpPr>
        <p:spPr>
          <a:xfrm>
            <a:off x="835329" y="670068"/>
            <a:ext cx="5456505" cy="400110"/>
          </a:xfrm>
          <a:prstGeom prst="rect">
            <a:avLst/>
          </a:prstGeom>
          <a:noFill/>
        </p:spPr>
        <p:txBody>
          <a:bodyPr wrap="square" rtlCol="0">
            <a:spAutoFit/>
          </a:bodyPr>
          <a:lstStyle/>
          <a:p>
            <a:r>
              <a:rPr lang="fr-FR" sz="2000" b="1" dirty="0"/>
              <a:t>Liaisons à 1 degré de liberté</a:t>
            </a:r>
          </a:p>
        </p:txBody>
      </p:sp>
      <p:cxnSp>
        <p:nvCxnSpPr>
          <p:cNvPr id="135" name="Connecteur droit 134">
            <a:extLst>
              <a:ext uri="{FF2B5EF4-FFF2-40B4-BE49-F238E27FC236}">
                <a16:creationId xmlns:a16="http://schemas.microsoft.com/office/drawing/2014/main" id="{9BD5CBB5-6561-4691-BE89-CD96D5A3F5FE}"/>
              </a:ext>
            </a:extLst>
          </p:cNvPr>
          <p:cNvCxnSpPr>
            <a:cxnSpLocks/>
          </p:cNvCxnSpPr>
          <p:nvPr/>
        </p:nvCxnSpPr>
        <p:spPr>
          <a:xfrm>
            <a:off x="5596881" y="4860078"/>
            <a:ext cx="132374" cy="132005"/>
          </a:xfrm>
          <a:prstGeom prst="line">
            <a:avLst/>
          </a:prstGeom>
          <a:ln>
            <a:solidFill>
              <a:srgbClr val="5F5F5F"/>
            </a:solidFill>
          </a:ln>
        </p:spPr>
        <p:style>
          <a:lnRef idx="1">
            <a:schemeClr val="accent1"/>
          </a:lnRef>
          <a:fillRef idx="0">
            <a:schemeClr val="accent1"/>
          </a:fillRef>
          <a:effectRef idx="0">
            <a:schemeClr val="accent1"/>
          </a:effectRef>
          <a:fontRef idx="minor">
            <a:schemeClr val="tx1"/>
          </a:fontRef>
        </p:style>
      </p:cxnSp>
      <p:cxnSp>
        <p:nvCxnSpPr>
          <p:cNvPr id="138" name="Connecteur droit 137">
            <a:extLst>
              <a:ext uri="{FF2B5EF4-FFF2-40B4-BE49-F238E27FC236}">
                <a16:creationId xmlns:a16="http://schemas.microsoft.com/office/drawing/2014/main" id="{C852EDD4-23EC-46DA-B234-652F247ED964}"/>
              </a:ext>
            </a:extLst>
          </p:cNvPr>
          <p:cNvCxnSpPr>
            <a:cxnSpLocks/>
          </p:cNvCxnSpPr>
          <p:nvPr/>
        </p:nvCxnSpPr>
        <p:spPr>
          <a:xfrm flipV="1">
            <a:off x="5593524" y="4861910"/>
            <a:ext cx="144195" cy="129901"/>
          </a:xfrm>
          <a:prstGeom prst="line">
            <a:avLst/>
          </a:prstGeom>
          <a:ln>
            <a:solidFill>
              <a:srgbClr val="5F5F5F"/>
            </a:solidFill>
          </a:ln>
        </p:spPr>
        <p:style>
          <a:lnRef idx="1">
            <a:schemeClr val="accent1"/>
          </a:lnRef>
          <a:fillRef idx="0">
            <a:schemeClr val="accent1"/>
          </a:fillRef>
          <a:effectRef idx="0">
            <a:schemeClr val="accent1"/>
          </a:effectRef>
          <a:fontRef idx="minor">
            <a:schemeClr val="tx1"/>
          </a:fontRef>
        </p:style>
      </p:cxnSp>
      <p:sp>
        <p:nvSpPr>
          <p:cNvPr id="160" name="Rectangle à coins arrondis 66">
            <a:extLst>
              <a:ext uri="{FF2B5EF4-FFF2-40B4-BE49-F238E27FC236}">
                <a16:creationId xmlns:a16="http://schemas.microsoft.com/office/drawing/2014/main" id="{2479F730-1FE4-4031-8518-305F59E818D2}"/>
              </a:ext>
            </a:extLst>
          </p:cNvPr>
          <p:cNvSpPr/>
          <p:nvPr/>
        </p:nvSpPr>
        <p:spPr>
          <a:xfrm>
            <a:off x="6339672" y="3925901"/>
            <a:ext cx="5626850" cy="1774763"/>
          </a:xfrm>
          <a:prstGeom prst="roundRect">
            <a:avLst>
              <a:gd name="adj" fmla="val 0"/>
            </a:avLst>
          </a:prstGeom>
          <a:solidFill>
            <a:schemeClr val="bg1"/>
          </a:solidFill>
          <a:ln w="28575">
            <a:solidFill>
              <a:srgbClr val="CC00CC"/>
            </a:solid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1" name="Rectangle 160">
            <a:extLst>
              <a:ext uri="{FF2B5EF4-FFF2-40B4-BE49-F238E27FC236}">
                <a16:creationId xmlns:a16="http://schemas.microsoft.com/office/drawing/2014/main" id="{BBBD1540-523F-4F34-A142-6D09E7AA3AA0}"/>
              </a:ext>
            </a:extLst>
          </p:cNvPr>
          <p:cNvSpPr/>
          <p:nvPr/>
        </p:nvSpPr>
        <p:spPr>
          <a:xfrm>
            <a:off x="6353221" y="3900370"/>
            <a:ext cx="2662139" cy="369332"/>
          </a:xfrm>
          <a:prstGeom prst="rect">
            <a:avLst/>
          </a:prstGeom>
        </p:spPr>
        <p:txBody>
          <a:bodyPr wrap="none">
            <a:spAutoFit/>
          </a:bodyPr>
          <a:lstStyle/>
          <a:p>
            <a:r>
              <a:rPr lang="fr-FR" dirty="0">
                <a:solidFill>
                  <a:srgbClr val="CC00CC"/>
                </a:solidFill>
              </a:rPr>
              <a:t>Torseur action mécanique</a:t>
            </a:r>
            <a:endParaRPr lang="fr-FR" b="1" dirty="0">
              <a:solidFill>
                <a:srgbClr val="333399"/>
              </a:solidFill>
            </a:endParaRPr>
          </a:p>
        </p:txBody>
      </p:sp>
      <p:sp>
        <p:nvSpPr>
          <p:cNvPr id="146" name="ZoneTexte 145">
            <a:extLst>
              <a:ext uri="{FF2B5EF4-FFF2-40B4-BE49-F238E27FC236}">
                <a16:creationId xmlns:a16="http://schemas.microsoft.com/office/drawing/2014/main" id="{6FEC5CA2-67CA-463D-95B0-6C7B5C35459B}"/>
              </a:ext>
            </a:extLst>
          </p:cNvPr>
          <p:cNvSpPr txBox="1"/>
          <p:nvPr/>
        </p:nvSpPr>
        <p:spPr>
          <a:xfrm>
            <a:off x="4803507" y="42458"/>
            <a:ext cx="5899355" cy="338554"/>
          </a:xfrm>
          <a:prstGeom prst="rect">
            <a:avLst/>
          </a:prstGeom>
          <a:noFill/>
        </p:spPr>
        <p:txBody>
          <a:bodyPr wrap="square" rtlCol="0">
            <a:spAutoFit/>
          </a:bodyPr>
          <a:lstStyle/>
          <a:p>
            <a:pPr algn="r"/>
            <a:r>
              <a:rPr lang="fr-FR" sz="1600" dirty="0">
                <a:solidFill>
                  <a:srgbClr val="001642"/>
                </a:solidFill>
                <a:latin typeface="Segoe UI" panose="020B0502040204020203" pitchFamily="34" charset="0"/>
                <a:cs typeface="Segoe UI" panose="020B0502040204020203" pitchFamily="34" charset="0"/>
              </a:rPr>
              <a:t>Liaisons normalisées</a:t>
            </a:r>
          </a:p>
        </p:txBody>
      </p:sp>
      <p:pic>
        <p:nvPicPr>
          <p:cNvPr id="145" name="Picture 220">
            <a:extLst>
              <a:ext uri="{FF2B5EF4-FFF2-40B4-BE49-F238E27FC236}">
                <a16:creationId xmlns:a16="http://schemas.microsoft.com/office/drawing/2014/main" id="{3B4A1BBB-AC0D-46A7-96D7-9E07810AC26F}"/>
              </a:ext>
            </a:extLst>
          </p:cNvPr>
          <p:cNvPicPr/>
          <p:nvPr/>
        </p:nvPicPr>
        <p:blipFill>
          <a:blip r:embed="rId5"/>
          <a:stretch>
            <a:fillRect/>
          </a:stretch>
        </p:blipFill>
        <p:spPr>
          <a:xfrm>
            <a:off x="843715" y="2104733"/>
            <a:ext cx="1158240" cy="807720"/>
          </a:xfrm>
          <a:prstGeom prst="rect">
            <a:avLst/>
          </a:prstGeom>
        </p:spPr>
      </p:pic>
      <p:pic>
        <p:nvPicPr>
          <p:cNvPr id="154" name="Picture 410">
            <a:extLst>
              <a:ext uri="{FF2B5EF4-FFF2-40B4-BE49-F238E27FC236}">
                <a16:creationId xmlns:a16="http://schemas.microsoft.com/office/drawing/2014/main" id="{7C2396C6-0B23-4AA2-9FC8-7108ADBF21B1}"/>
              </a:ext>
            </a:extLst>
          </p:cNvPr>
          <p:cNvPicPr/>
          <p:nvPr/>
        </p:nvPicPr>
        <p:blipFill>
          <a:blip r:embed="rId6"/>
          <a:stretch>
            <a:fillRect/>
          </a:stretch>
        </p:blipFill>
        <p:spPr>
          <a:xfrm>
            <a:off x="880553" y="4430597"/>
            <a:ext cx="1139190" cy="828040"/>
          </a:xfrm>
          <a:prstGeom prst="rect">
            <a:avLst/>
          </a:prstGeom>
        </p:spPr>
      </p:pic>
      <mc:AlternateContent xmlns:mc="http://schemas.openxmlformats.org/markup-compatibility/2006" xmlns:a14="http://schemas.microsoft.com/office/drawing/2010/main">
        <mc:Choice Requires="a14">
          <p:sp>
            <p:nvSpPr>
              <p:cNvPr id="155" name="ZoneTexte 154">
                <a:extLst>
                  <a:ext uri="{FF2B5EF4-FFF2-40B4-BE49-F238E27FC236}">
                    <a16:creationId xmlns:a16="http://schemas.microsoft.com/office/drawing/2014/main" id="{CF035EA2-397E-4CD5-BC83-09AFEE524155}"/>
                  </a:ext>
                </a:extLst>
              </p:cNvPr>
              <p:cNvSpPr txBox="1"/>
              <p:nvPr/>
            </p:nvSpPr>
            <p:spPr>
              <a:xfrm>
                <a:off x="6587313" y="2082631"/>
                <a:ext cx="5149743" cy="750718"/>
              </a:xfrm>
              <a:prstGeom prst="rect">
                <a:avLst/>
              </a:prstGeom>
              <a:noFill/>
            </p:spPr>
            <p:txBody>
              <a:bodyPr wrap="none" lIns="0" tIns="0" rIns="0" bIns="0" rtlCol="0">
                <a:spAutoFit/>
              </a:bodyPr>
              <a:lstStyle/>
              <a:p>
                <a14:m>
                  <m:oMath xmlns:m="http://schemas.openxmlformats.org/officeDocument/2006/math">
                    <m:d>
                      <m:dPr>
                        <m:begChr m:val="{"/>
                        <m:endChr m:val="}"/>
                        <m:ctrlPr>
                          <a:rPr lang="fr-FR" sz="1600" i="1" smtClean="0">
                            <a:latin typeface="Cambria Math" panose="02040503050406030204" pitchFamily="18" charset="0"/>
                          </a:rPr>
                        </m:ctrlPr>
                      </m:dPr>
                      <m:e>
                        <m:sSub>
                          <m:sSubPr>
                            <m:ctrlPr>
                              <a:rPr lang="fr-FR" sz="1600" b="0" i="1" smtClean="0">
                                <a:latin typeface="Cambria Math" panose="02040503050406030204" pitchFamily="18" charset="0"/>
                              </a:rPr>
                            </m:ctrlPr>
                          </m:sSubPr>
                          <m:e>
                            <m:r>
                              <m:rPr>
                                <m:sty m:val="p"/>
                              </m:rPr>
                              <a:rPr lang="fr-FR" sz="1600" b="0" i="0" smtClean="0">
                                <a:latin typeface="Cambria Math" panose="02040503050406030204" pitchFamily="18" charset="0"/>
                              </a:rPr>
                              <m:t>A</m:t>
                            </m:r>
                          </m:e>
                          <m:sub>
                            <m:r>
                              <m:rPr>
                                <m:sty m:val="p"/>
                              </m:rPr>
                              <a:rPr lang="fr-FR" sz="1600" b="0" i="0" smtClean="0">
                                <a:latin typeface="Cambria Math" panose="02040503050406030204" pitchFamily="18" charset="0"/>
                              </a:rPr>
                              <m:t>S</m:t>
                            </m:r>
                            <m:r>
                              <a:rPr lang="fr-FR" sz="1600" b="0" i="0" smtClean="0">
                                <a:latin typeface="Cambria Math" panose="02040503050406030204" pitchFamily="18" charset="0"/>
                              </a:rPr>
                              <m:t>2/</m:t>
                            </m:r>
                            <m:r>
                              <m:rPr>
                                <m:sty m:val="p"/>
                              </m:rPr>
                              <a:rPr lang="fr-FR" sz="1600" b="0" i="0" smtClean="0">
                                <a:latin typeface="Cambria Math" panose="02040503050406030204" pitchFamily="18" charset="0"/>
                              </a:rPr>
                              <m:t>S</m:t>
                            </m:r>
                            <m:r>
                              <a:rPr lang="fr-FR" sz="1600" b="0" i="0" smtClean="0">
                                <a:latin typeface="Cambria Math" panose="02040503050406030204" pitchFamily="18" charset="0"/>
                              </a:rPr>
                              <m:t>1</m:t>
                            </m:r>
                          </m:sub>
                        </m:sSub>
                      </m:e>
                    </m:d>
                    <m:r>
                      <a:rPr lang="fr-FR" sz="1600" b="0" i="0" smtClean="0">
                        <a:latin typeface="Cambria Math" panose="02040503050406030204" pitchFamily="18" charset="0"/>
                      </a:rPr>
                      <m:t>=</m:t>
                    </m:r>
                    <m:sSub>
                      <m:sSubPr>
                        <m:ctrlPr>
                          <a:rPr lang="fr-FR" sz="1600" b="0" i="1" smtClean="0">
                            <a:latin typeface="Cambria Math" panose="02040503050406030204" pitchFamily="18" charset="0"/>
                          </a:rPr>
                        </m:ctrlPr>
                      </m:sSubPr>
                      <m:e>
                        <m:d>
                          <m:dPr>
                            <m:begChr m:val="{"/>
                            <m:endChr m:val="}"/>
                            <m:ctrlPr>
                              <a:rPr lang="fr-FR" sz="1600" i="1">
                                <a:latin typeface="Cambria Math" panose="02040503050406030204" pitchFamily="18" charset="0"/>
                              </a:rPr>
                            </m:ctrlPr>
                          </m:dPr>
                          <m:e>
                            <m:m>
                              <m:mPr>
                                <m:mcs>
                                  <m:mc>
                                    <m:mcPr>
                                      <m:count m:val="2"/>
                                      <m:mcJc m:val="center"/>
                                    </m:mcPr>
                                  </m:mc>
                                </m:mcs>
                                <m:ctrlPr>
                                  <a:rPr lang="fr-FR" sz="1600" i="1">
                                    <a:latin typeface="Cambria Math" panose="02040503050406030204" pitchFamily="18" charset="0"/>
                                  </a:rPr>
                                </m:ctrlPr>
                              </m:mPr>
                              <m:mr>
                                <m:e>
                                  <m:sSub>
                                    <m:sSubPr>
                                      <m:ctrlPr>
                                        <a:rPr lang="fr-FR" sz="1600" i="1">
                                          <a:latin typeface="Cambria Math" panose="02040503050406030204" pitchFamily="18" charset="0"/>
                                        </a:rPr>
                                      </m:ctrlPr>
                                    </m:sSubPr>
                                    <m:e>
                                      <m:r>
                                        <m:rPr>
                                          <m:sty m:val="p"/>
                                        </m:rPr>
                                        <a:rPr lang="fr-FR" sz="1600">
                                          <a:latin typeface="Cambria Math" panose="02040503050406030204" pitchFamily="18" charset="0"/>
                                        </a:rPr>
                                        <m:t>X</m:t>
                                      </m:r>
                                    </m:e>
                                    <m:sub>
                                      <m:r>
                                        <a:rPr lang="fr-FR" sz="1600">
                                          <a:latin typeface="Cambria Math" panose="02040503050406030204" pitchFamily="18" charset="0"/>
                                        </a:rPr>
                                        <m:t>21</m:t>
                                      </m:r>
                                    </m:sub>
                                  </m:sSub>
                                </m:e>
                                <m:e>
                                  <m:r>
                                    <a:rPr lang="fr-FR" sz="1600" b="0" i="1" smtClean="0">
                                      <a:latin typeface="Cambria Math" panose="02040503050406030204" pitchFamily="18" charset="0"/>
                                    </a:rPr>
                                    <m:t>0</m:t>
                                  </m:r>
                                </m:e>
                              </m:mr>
                              <m:mr>
                                <m:e>
                                  <m:sSub>
                                    <m:sSubPr>
                                      <m:ctrlPr>
                                        <a:rPr lang="fr-FR" sz="1600" i="1">
                                          <a:latin typeface="Cambria Math" panose="02040503050406030204" pitchFamily="18" charset="0"/>
                                        </a:rPr>
                                      </m:ctrlPr>
                                    </m:sSubPr>
                                    <m:e>
                                      <m:r>
                                        <m:rPr>
                                          <m:sty m:val="p"/>
                                        </m:rPr>
                                        <a:rPr lang="fr-FR" sz="1600">
                                          <a:latin typeface="Cambria Math" panose="02040503050406030204" pitchFamily="18" charset="0"/>
                                        </a:rPr>
                                        <m:t>Y</m:t>
                                      </m:r>
                                    </m:e>
                                    <m:sub>
                                      <m:r>
                                        <a:rPr lang="fr-FR" sz="1600">
                                          <a:latin typeface="Cambria Math" panose="02040503050406030204" pitchFamily="18" charset="0"/>
                                        </a:rPr>
                                        <m:t>21</m:t>
                                      </m:r>
                                    </m:sub>
                                  </m:sSub>
                                </m:e>
                                <m:e>
                                  <m:sSub>
                                    <m:sSubPr>
                                      <m:ctrlPr>
                                        <a:rPr lang="fr-FR" sz="1600" i="1">
                                          <a:latin typeface="Cambria Math" panose="02040503050406030204" pitchFamily="18" charset="0"/>
                                        </a:rPr>
                                      </m:ctrlPr>
                                    </m:sSubPr>
                                    <m:e>
                                      <m:r>
                                        <m:rPr>
                                          <m:sty m:val="p"/>
                                        </m:rPr>
                                        <a:rPr lang="fr-FR" sz="1600">
                                          <a:latin typeface="Cambria Math" panose="02040503050406030204" pitchFamily="18" charset="0"/>
                                        </a:rPr>
                                        <m:t>M</m:t>
                                      </m:r>
                                    </m:e>
                                    <m:sub>
                                      <m:r>
                                        <a:rPr lang="fr-FR" sz="1600">
                                          <a:latin typeface="Cambria Math" panose="02040503050406030204" pitchFamily="18" charset="0"/>
                                        </a:rPr>
                                        <m:t>21</m:t>
                                      </m:r>
                                    </m:sub>
                                  </m:sSub>
                                </m:e>
                              </m:mr>
                              <m:mr>
                                <m:e>
                                  <m:sSub>
                                    <m:sSubPr>
                                      <m:ctrlPr>
                                        <a:rPr lang="fr-FR" sz="1600" i="1">
                                          <a:latin typeface="Cambria Math" panose="02040503050406030204" pitchFamily="18" charset="0"/>
                                        </a:rPr>
                                      </m:ctrlPr>
                                    </m:sSubPr>
                                    <m:e>
                                      <m:r>
                                        <m:rPr>
                                          <m:sty m:val="p"/>
                                        </m:rPr>
                                        <a:rPr lang="fr-FR" sz="1600">
                                          <a:latin typeface="Cambria Math" panose="02040503050406030204" pitchFamily="18" charset="0"/>
                                        </a:rPr>
                                        <m:t>Z</m:t>
                                      </m:r>
                                    </m:e>
                                    <m:sub>
                                      <m:r>
                                        <a:rPr lang="fr-FR" sz="1600">
                                          <a:latin typeface="Cambria Math" panose="02040503050406030204" pitchFamily="18" charset="0"/>
                                        </a:rPr>
                                        <m:t>21</m:t>
                                      </m:r>
                                    </m:sub>
                                  </m:sSub>
                                </m:e>
                                <m:e>
                                  <m:sSub>
                                    <m:sSubPr>
                                      <m:ctrlPr>
                                        <a:rPr lang="fr-FR" sz="1600" i="1">
                                          <a:latin typeface="Cambria Math" panose="02040503050406030204" pitchFamily="18" charset="0"/>
                                        </a:rPr>
                                      </m:ctrlPr>
                                    </m:sSubPr>
                                    <m:e>
                                      <m:r>
                                        <m:rPr>
                                          <m:sty m:val="p"/>
                                        </m:rPr>
                                        <a:rPr lang="fr-FR" sz="1600" b="0" i="0" smtClean="0">
                                          <a:latin typeface="Cambria Math" panose="02040503050406030204" pitchFamily="18" charset="0"/>
                                        </a:rPr>
                                        <m:t>N</m:t>
                                      </m:r>
                                    </m:e>
                                    <m:sub>
                                      <m:r>
                                        <a:rPr lang="fr-FR" sz="1600">
                                          <a:latin typeface="Cambria Math" panose="02040503050406030204" pitchFamily="18" charset="0"/>
                                        </a:rPr>
                                        <m:t>21</m:t>
                                      </m:r>
                                    </m:sub>
                                  </m:sSub>
                                </m:e>
                              </m:mr>
                            </m:m>
                          </m:e>
                        </m:d>
                      </m:e>
                      <m:sub>
                        <m:r>
                          <a:rPr lang="fr-FR" sz="1600" b="0" i="1" smtClean="0">
                            <a:latin typeface="Cambria Math" panose="02040503050406030204" pitchFamily="18" charset="0"/>
                          </a:rPr>
                          <m:t>𝑂</m:t>
                        </m:r>
                        <m:r>
                          <a:rPr lang="fr-FR" sz="1600" b="0" i="1" smtClean="0">
                            <a:latin typeface="Cambria Math" panose="02040503050406030204" pitchFamily="18" charset="0"/>
                          </a:rPr>
                          <m:t>,</m:t>
                        </m:r>
                        <m:r>
                          <a:rPr lang="fr-FR" sz="1600" b="0" i="1" smtClean="0">
                            <a:latin typeface="Cambria Math" panose="02040503050406030204" pitchFamily="18" charset="0"/>
                          </a:rPr>
                          <m:t>𝐵</m:t>
                        </m:r>
                      </m:sub>
                    </m:sSub>
                  </m:oMath>
                </a14:m>
                <a:r>
                  <a:rPr lang="fr-FR" sz="1600" dirty="0"/>
                  <a:t>= </a:t>
                </a:r>
                <a14:m>
                  <m:oMath xmlns:m="http://schemas.openxmlformats.org/officeDocument/2006/math">
                    <m:sSub>
                      <m:sSubPr>
                        <m:ctrlPr>
                          <a:rPr lang="fr-FR" sz="1600" i="1">
                            <a:latin typeface="Cambria Math" panose="02040503050406030204" pitchFamily="18" charset="0"/>
                          </a:rPr>
                        </m:ctrlPr>
                      </m:sSubPr>
                      <m:e>
                        <m:d>
                          <m:dPr>
                            <m:begChr m:val="{"/>
                            <m:endChr m:val="}"/>
                            <m:ctrlPr>
                              <a:rPr lang="fr-FR" sz="1600" i="1">
                                <a:latin typeface="Cambria Math" panose="02040503050406030204" pitchFamily="18" charset="0"/>
                              </a:rPr>
                            </m:ctrlPr>
                          </m:dPr>
                          <m:e>
                            <m:eqArr>
                              <m:eqArrPr>
                                <m:ctrlPr>
                                  <a:rPr lang="fr-FR" sz="1600" i="1">
                                    <a:latin typeface="Cambria Math" panose="02040503050406030204" pitchFamily="18" charset="0"/>
                                  </a:rPr>
                                </m:ctrlPr>
                              </m:eqArrPr>
                              <m:e>
                                <m:acc>
                                  <m:accPr>
                                    <m:chr m:val="⃗"/>
                                    <m:ctrlPr>
                                      <a:rPr lang="fr-FR" sz="1600" i="1" smtClean="0">
                                        <a:latin typeface="Cambria Math" panose="02040503050406030204" pitchFamily="18" charset="0"/>
                                      </a:rPr>
                                    </m:ctrlPr>
                                  </m:accPr>
                                  <m:e>
                                    <m:sSub>
                                      <m:sSubPr>
                                        <m:ctrlPr>
                                          <a:rPr lang="fr-FR" sz="1600" i="1" smtClean="0">
                                            <a:latin typeface="Cambria Math" panose="02040503050406030204" pitchFamily="18" charset="0"/>
                                          </a:rPr>
                                        </m:ctrlPr>
                                      </m:sSubPr>
                                      <m:e>
                                        <m:r>
                                          <a:rPr lang="fr-FR" sz="1600" b="0" i="1" smtClean="0">
                                            <a:latin typeface="Cambria Math" panose="02040503050406030204" pitchFamily="18" charset="0"/>
                                          </a:rPr>
                                          <m:t>𝑅</m:t>
                                        </m:r>
                                      </m:e>
                                      <m:sub>
                                        <m:r>
                                          <a:rPr lang="fr-FR" sz="1600" b="0" i="1" smtClean="0">
                                            <a:latin typeface="Cambria Math" panose="02040503050406030204" pitchFamily="18" charset="0"/>
                                          </a:rPr>
                                          <m:t>21</m:t>
                                        </m:r>
                                      </m:sub>
                                    </m:sSub>
                                  </m:e>
                                </m:acc>
                                <m:r>
                                  <a:rPr lang="fr-FR" sz="1600" b="0" i="1" smtClean="0">
                                    <a:latin typeface="Cambria Math" panose="02040503050406030204" pitchFamily="18" charset="0"/>
                                  </a:rPr>
                                  <m:t>=</m:t>
                                </m:r>
                                <m:sSub>
                                  <m:sSubPr>
                                    <m:ctrlPr>
                                      <a:rPr lang="fr-FR" sz="1600" b="0" i="1" smtClean="0">
                                        <a:latin typeface="Cambria Math" panose="02040503050406030204" pitchFamily="18" charset="0"/>
                                      </a:rPr>
                                    </m:ctrlPr>
                                  </m:sSubPr>
                                  <m:e>
                                    <m:r>
                                      <a:rPr lang="fr-FR" sz="1600" b="0" i="1" smtClean="0">
                                        <a:latin typeface="Cambria Math" panose="02040503050406030204" pitchFamily="18" charset="0"/>
                                      </a:rPr>
                                      <m:t>𝑋</m:t>
                                    </m:r>
                                  </m:e>
                                  <m:sub>
                                    <m:r>
                                      <a:rPr lang="fr-FR" sz="1600" b="0" i="1" smtClean="0">
                                        <a:latin typeface="Cambria Math" panose="02040503050406030204" pitchFamily="18" charset="0"/>
                                      </a:rPr>
                                      <m:t>21</m:t>
                                    </m:r>
                                  </m:sub>
                                </m:sSub>
                                <m:acc>
                                  <m:accPr>
                                    <m:chr m:val="⃗"/>
                                    <m:ctrlPr>
                                      <a:rPr lang="fr-FR" sz="1600" b="0" i="1" smtClean="0">
                                        <a:latin typeface="Cambria Math" panose="02040503050406030204" pitchFamily="18" charset="0"/>
                                      </a:rPr>
                                    </m:ctrlPr>
                                  </m:accPr>
                                  <m:e>
                                    <m:r>
                                      <a:rPr lang="fr-FR" sz="1600" b="0" i="1" smtClean="0">
                                        <a:latin typeface="Cambria Math" panose="02040503050406030204" pitchFamily="18" charset="0"/>
                                      </a:rPr>
                                      <m:t>𝑥</m:t>
                                    </m:r>
                                  </m:e>
                                </m:acc>
                                <m:r>
                                  <a:rPr lang="fr-FR" sz="1600" b="0" i="1" smtClean="0">
                                    <a:latin typeface="Cambria Math" panose="02040503050406030204" pitchFamily="18" charset="0"/>
                                  </a:rPr>
                                  <m:t>+</m:t>
                                </m:r>
                                <m:sSub>
                                  <m:sSubPr>
                                    <m:ctrlPr>
                                      <a:rPr lang="fr-FR" sz="1600" i="1">
                                        <a:latin typeface="Cambria Math" panose="02040503050406030204" pitchFamily="18" charset="0"/>
                                      </a:rPr>
                                    </m:ctrlPr>
                                  </m:sSubPr>
                                  <m:e>
                                    <m:r>
                                      <a:rPr lang="fr-FR" sz="1600" b="0" i="1" smtClean="0">
                                        <a:latin typeface="Cambria Math" panose="02040503050406030204" pitchFamily="18" charset="0"/>
                                      </a:rPr>
                                      <m:t>𝑌</m:t>
                                    </m:r>
                                  </m:e>
                                  <m:sub>
                                    <m:r>
                                      <a:rPr lang="fr-FR" sz="1600" i="1">
                                        <a:latin typeface="Cambria Math" panose="02040503050406030204" pitchFamily="18" charset="0"/>
                                      </a:rPr>
                                      <m:t>21</m:t>
                                    </m:r>
                                  </m:sub>
                                </m:sSub>
                                <m:acc>
                                  <m:accPr>
                                    <m:chr m:val="⃗"/>
                                    <m:ctrlPr>
                                      <a:rPr lang="fr-FR" sz="1600" i="1">
                                        <a:latin typeface="Cambria Math" panose="02040503050406030204" pitchFamily="18" charset="0"/>
                                      </a:rPr>
                                    </m:ctrlPr>
                                  </m:accPr>
                                  <m:e>
                                    <m:r>
                                      <a:rPr lang="fr-FR" sz="1600" b="0" i="1" smtClean="0">
                                        <a:latin typeface="Cambria Math" panose="02040503050406030204" pitchFamily="18" charset="0"/>
                                      </a:rPr>
                                      <m:t>𝑦</m:t>
                                    </m:r>
                                  </m:e>
                                </m:acc>
                                <m:r>
                                  <a:rPr lang="fr-FR" sz="1600" i="1">
                                    <a:latin typeface="Cambria Math" panose="02040503050406030204" pitchFamily="18" charset="0"/>
                                  </a:rPr>
                                  <m:t>+</m:t>
                                </m:r>
                                <m:sSub>
                                  <m:sSubPr>
                                    <m:ctrlPr>
                                      <a:rPr lang="fr-FR" sz="1600" i="1">
                                        <a:latin typeface="Cambria Math" panose="02040503050406030204" pitchFamily="18" charset="0"/>
                                      </a:rPr>
                                    </m:ctrlPr>
                                  </m:sSubPr>
                                  <m:e>
                                    <m:r>
                                      <a:rPr lang="fr-FR" sz="1600" b="0" i="1" smtClean="0">
                                        <a:latin typeface="Cambria Math" panose="02040503050406030204" pitchFamily="18" charset="0"/>
                                      </a:rPr>
                                      <m:t>𝑍</m:t>
                                    </m:r>
                                  </m:e>
                                  <m:sub>
                                    <m:r>
                                      <a:rPr lang="fr-FR" sz="1600" i="1">
                                        <a:latin typeface="Cambria Math" panose="02040503050406030204" pitchFamily="18" charset="0"/>
                                      </a:rPr>
                                      <m:t>21</m:t>
                                    </m:r>
                                  </m:sub>
                                </m:sSub>
                                <m:acc>
                                  <m:accPr>
                                    <m:chr m:val="⃗"/>
                                    <m:ctrlPr>
                                      <a:rPr lang="fr-FR" sz="1600" i="1">
                                        <a:latin typeface="Cambria Math" panose="02040503050406030204" pitchFamily="18" charset="0"/>
                                      </a:rPr>
                                    </m:ctrlPr>
                                  </m:accPr>
                                  <m:e>
                                    <m:r>
                                      <a:rPr lang="fr-FR" sz="1600" b="0" i="1" smtClean="0">
                                        <a:latin typeface="Cambria Math" panose="02040503050406030204" pitchFamily="18" charset="0"/>
                                      </a:rPr>
                                      <m:t>𝑧</m:t>
                                    </m:r>
                                  </m:e>
                                </m:acc>
                              </m:e>
                              <m:e>
                                <m:acc>
                                  <m:accPr>
                                    <m:chr m:val="⃗"/>
                                    <m:ctrlPr>
                                      <a:rPr lang="fr-FR" sz="1600" i="1">
                                        <a:latin typeface="Cambria Math" panose="02040503050406030204" pitchFamily="18" charset="0"/>
                                      </a:rPr>
                                    </m:ctrlPr>
                                  </m:accPr>
                                  <m:e>
                                    <m:sSub>
                                      <m:sSubPr>
                                        <m:ctrlPr>
                                          <a:rPr lang="fr-FR" sz="1600" i="1">
                                            <a:latin typeface="Cambria Math" panose="02040503050406030204" pitchFamily="18" charset="0"/>
                                          </a:rPr>
                                        </m:ctrlPr>
                                      </m:sSubPr>
                                      <m:e>
                                        <m:r>
                                          <a:rPr lang="fr-FR" sz="1600" b="0" i="1" smtClean="0">
                                            <a:latin typeface="Cambria Math" panose="02040503050406030204" pitchFamily="18" charset="0"/>
                                          </a:rPr>
                                          <m:t>𝑀</m:t>
                                        </m:r>
                                      </m:e>
                                      <m:sub>
                                        <m:r>
                                          <a:rPr lang="fr-FR" sz="1600" b="0" i="1" smtClean="0">
                                            <a:latin typeface="Cambria Math" panose="02040503050406030204" pitchFamily="18" charset="0"/>
                                          </a:rPr>
                                          <m:t>𝑂</m:t>
                                        </m:r>
                                        <m:r>
                                          <a:rPr lang="fr-FR" sz="1600" b="0" i="1" smtClean="0">
                                            <a:latin typeface="Cambria Math" panose="02040503050406030204" pitchFamily="18" charset="0"/>
                                          </a:rPr>
                                          <m:t> 21</m:t>
                                        </m:r>
                                      </m:sub>
                                    </m:sSub>
                                  </m:e>
                                </m:acc>
                                <m:r>
                                  <a:rPr lang="fr-FR" sz="1600" i="1">
                                    <a:latin typeface="Cambria Math" panose="02040503050406030204" pitchFamily="18" charset="0"/>
                                  </a:rPr>
                                  <m:t>=</m:t>
                                </m:r>
                                <m:r>
                                  <a:rPr lang="fr-FR" sz="1600" i="1" smtClean="0">
                                    <a:latin typeface="Cambria Math" panose="02040503050406030204" pitchFamily="18" charset="0"/>
                                  </a:rPr>
                                  <m:t>0</m:t>
                                </m:r>
                                <m:acc>
                                  <m:accPr>
                                    <m:chr m:val="⃗"/>
                                    <m:ctrlPr>
                                      <a:rPr lang="fr-FR" sz="1600" i="1">
                                        <a:latin typeface="Cambria Math" panose="02040503050406030204" pitchFamily="18" charset="0"/>
                                      </a:rPr>
                                    </m:ctrlPr>
                                  </m:accPr>
                                  <m:e>
                                    <m:r>
                                      <a:rPr lang="fr-FR" sz="1600" i="1">
                                        <a:latin typeface="Cambria Math" panose="02040503050406030204" pitchFamily="18" charset="0"/>
                                      </a:rPr>
                                      <m:t>𝑥</m:t>
                                    </m:r>
                                  </m:e>
                                </m:acc>
                                <m:r>
                                  <a:rPr lang="fr-FR" sz="1600" i="1">
                                    <a:latin typeface="Cambria Math" panose="02040503050406030204" pitchFamily="18" charset="0"/>
                                  </a:rPr>
                                  <m:t>+</m:t>
                                </m:r>
                                <m:sSub>
                                  <m:sSubPr>
                                    <m:ctrlPr>
                                      <a:rPr lang="fr-FR" sz="1600" i="1">
                                        <a:latin typeface="Cambria Math" panose="02040503050406030204" pitchFamily="18" charset="0"/>
                                      </a:rPr>
                                    </m:ctrlPr>
                                  </m:sSubPr>
                                  <m:e>
                                    <m:r>
                                      <a:rPr lang="fr-FR" sz="1600" b="0" i="1" smtClean="0">
                                        <a:latin typeface="Cambria Math" panose="02040503050406030204" pitchFamily="18" charset="0"/>
                                      </a:rPr>
                                      <m:t>𝑀</m:t>
                                    </m:r>
                                  </m:e>
                                  <m:sub>
                                    <m:r>
                                      <a:rPr lang="fr-FR" sz="1600" i="1">
                                        <a:latin typeface="Cambria Math" panose="02040503050406030204" pitchFamily="18" charset="0"/>
                                      </a:rPr>
                                      <m:t>21</m:t>
                                    </m:r>
                                  </m:sub>
                                </m:sSub>
                                <m:acc>
                                  <m:accPr>
                                    <m:chr m:val="⃗"/>
                                    <m:ctrlPr>
                                      <a:rPr lang="fr-FR" sz="1600" i="1">
                                        <a:latin typeface="Cambria Math" panose="02040503050406030204" pitchFamily="18" charset="0"/>
                                      </a:rPr>
                                    </m:ctrlPr>
                                  </m:accPr>
                                  <m:e>
                                    <m:r>
                                      <a:rPr lang="fr-FR" sz="1600" b="0" i="1" smtClean="0">
                                        <a:latin typeface="Cambria Math" panose="02040503050406030204" pitchFamily="18" charset="0"/>
                                      </a:rPr>
                                      <m:t>𝑦</m:t>
                                    </m:r>
                                  </m:e>
                                </m:acc>
                                <m:r>
                                  <a:rPr lang="fr-FR" sz="1600" i="1">
                                    <a:latin typeface="Cambria Math" panose="02040503050406030204" pitchFamily="18" charset="0"/>
                                  </a:rPr>
                                  <m:t>+</m:t>
                                </m:r>
                                <m:sSub>
                                  <m:sSubPr>
                                    <m:ctrlPr>
                                      <a:rPr lang="fr-FR" sz="1600" i="1">
                                        <a:latin typeface="Cambria Math" panose="02040503050406030204" pitchFamily="18" charset="0"/>
                                      </a:rPr>
                                    </m:ctrlPr>
                                  </m:sSubPr>
                                  <m:e>
                                    <m:r>
                                      <a:rPr lang="fr-FR" sz="1600" b="0" i="1" smtClean="0">
                                        <a:latin typeface="Cambria Math" panose="02040503050406030204" pitchFamily="18" charset="0"/>
                                      </a:rPr>
                                      <m:t>𝑁</m:t>
                                    </m:r>
                                  </m:e>
                                  <m:sub>
                                    <m:r>
                                      <a:rPr lang="fr-FR" sz="1600" i="1">
                                        <a:latin typeface="Cambria Math" panose="02040503050406030204" pitchFamily="18" charset="0"/>
                                      </a:rPr>
                                      <m:t>21</m:t>
                                    </m:r>
                                  </m:sub>
                                </m:sSub>
                                <m:acc>
                                  <m:accPr>
                                    <m:chr m:val="⃗"/>
                                    <m:ctrlPr>
                                      <a:rPr lang="fr-FR" sz="1600" i="1">
                                        <a:latin typeface="Cambria Math" panose="02040503050406030204" pitchFamily="18" charset="0"/>
                                      </a:rPr>
                                    </m:ctrlPr>
                                  </m:accPr>
                                  <m:e>
                                    <m:r>
                                      <a:rPr lang="fr-FR" sz="1600" b="0" i="1" smtClean="0">
                                        <a:latin typeface="Cambria Math" panose="02040503050406030204" pitchFamily="18" charset="0"/>
                                      </a:rPr>
                                      <m:t>𝑧</m:t>
                                    </m:r>
                                  </m:e>
                                </m:acc>
                              </m:e>
                            </m:eqArr>
                          </m:e>
                        </m:d>
                      </m:e>
                      <m:sub>
                        <m:r>
                          <a:rPr lang="fr-FR" sz="1600" b="0" i="1" smtClean="0">
                            <a:latin typeface="Cambria Math" panose="02040503050406030204" pitchFamily="18" charset="0"/>
                          </a:rPr>
                          <m:t>𝑂</m:t>
                        </m:r>
                        <m:r>
                          <a:rPr lang="fr-FR" sz="1600" i="1">
                            <a:latin typeface="Cambria Math" panose="02040503050406030204" pitchFamily="18" charset="0"/>
                          </a:rPr>
                          <m:t>,</m:t>
                        </m:r>
                        <m:r>
                          <a:rPr lang="fr-FR" sz="1600" i="1">
                            <a:latin typeface="Cambria Math" panose="02040503050406030204" pitchFamily="18" charset="0"/>
                          </a:rPr>
                          <m:t>𝐵</m:t>
                        </m:r>
                      </m:sub>
                    </m:sSub>
                  </m:oMath>
                </a14:m>
                <a:endParaRPr lang="fr-FR" sz="1600" dirty="0"/>
              </a:p>
            </p:txBody>
          </p:sp>
        </mc:Choice>
        <mc:Fallback xmlns="">
          <p:sp>
            <p:nvSpPr>
              <p:cNvPr id="155" name="ZoneTexte 154">
                <a:extLst>
                  <a:ext uri="{FF2B5EF4-FFF2-40B4-BE49-F238E27FC236}">
                    <a16:creationId xmlns:a16="http://schemas.microsoft.com/office/drawing/2014/main" id="{CF035EA2-397E-4CD5-BC83-09AFEE524155}"/>
                  </a:ext>
                </a:extLst>
              </p:cNvPr>
              <p:cNvSpPr txBox="1">
                <a:spLocks noRot="1" noChangeAspect="1" noMove="1" noResize="1" noEditPoints="1" noAdjustHandles="1" noChangeArrowheads="1" noChangeShapeType="1" noTextEdit="1"/>
              </p:cNvSpPr>
              <p:nvPr/>
            </p:nvSpPr>
            <p:spPr>
              <a:xfrm>
                <a:off x="6587313" y="2082631"/>
                <a:ext cx="5149743" cy="750718"/>
              </a:xfrm>
              <a:prstGeom prst="rect">
                <a:avLst/>
              </a:prstGeom>
              <a:blipFill>
                <a:blip r:embed="rId7"/>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56" name="ZoneTexte 155">
                <a:extLst>
                  <a:ext uri="{FF2B5EF4-FFF2-40B4-BE49-F238E27FC236}">
                    <a16:creationId xmlns:a16="http://schemas.microsoft.com/office/drawing/2014/main" id="{FF3B20D0-92A5-4102-A9F1-33503CEC20C5}"/>
                  </a:ext>
                </a:extLst>
              </p:cNvPr>
              <p:cNvSpPr txBox="1"/>
              <p:nvPr/>
            </p:nvSpPr>
            <p:spPr>
              <a:xfrm>
                <a:off x="6490505" y="4470059"/>
                <a:ext cx="5411803" cy="750718"/>
              </a:xfrm>
              <a:prstGeom prst="rect">
                <a:avLst/>
              </a:prstGeom>
              <a:noFill/>
            </p:spPr>
            <p:txBody>
              <a:bodyPr wrap="none" lIns="0" tIns="0" rIns="0" bIns="0" rtlCol="0">
                <a:spAutoFit/>
              </a:bodyPr>
              <a:lstStyle/>
              <a:p>
                <a14:m>
                  <m:oMath xmlns:m="http://schemas.openxmlformats.org/officeDocument/2006/math">
                    <m:d>
                      <m:dPr>
                        <m:begChr m:val="{"/>
                        <m:endChr m:val="}"/>
                        <m:ctrlPr>
                          <a:rPr lang="fr-FR" sz="1600" i="1" smtClean="0">
                            <a:latin typeface="Cambria Math" panose="02040503050406030204" pitchFamily="18" charset="0"/>
                          </a:rPr>
                        </m:ctrlPr>
                      </m:dPr>
                      <m:e>
                        <m:sSub>
                          <m:sSubPr>
                            <m:ctrlPr>
                              <a:rPr lang="fr-FR" sz="1600" b="0" i="1" smtClean="0">
                                <a:latin typeface="Cambria Math" panose="02040503050406030204" pitchFamily="18" charset="0"/>
                              </a:rPr>
                            </m:ctrlPr>
                          </m:sSubPr>
                          <m:e>
                            <m:r>
                              <m:rPr>
                                <m:sty m:val="p"/>
                              </m:rPr>
                              <a:rPr lang="fr-FR" sz="1600" b="0" i="0" smtClean="0">
                                <a:latin typeface="Cambria Math" panose="02040503050406030204" pitchFamily="18" charset="0"/>
                              </a:rPr>
                              <m:t>A</m:t>
                            </m:r>
                          </m:e>
                          <m:sub>
                            <m:r>
                              <m:rPr>
                                <m:sty m:val="p"/>
                              </m:rPr>
                              <a:rPr lang="fr-FR" sz="1600" b="0" i="0" smtClean="0">
                                <a:latin typeface="Cambria Math" panose="02040503050406030204" pitchFamily="18" charset="0"/>
                              </a:rPr>
                              <m:t>S</m:t>
                            </m:r>
                            <m:r>
                              <a:rPr lang="fr-FR" sz="1600" b="0" i="0" smtClean="0">
                                <a:latin typeface="Cambria Math" panose="02040503050406030204" pitchFamily="18" charset="0"/>
                              </a:rPr>
                              <m:t>2/</m:t>
                            </m:r>
                            <m:r>
                              <m:rPr>
                                <m:sty m:val="p"/>
                              </m:rPr>
                              <a:rPr lang="fr-FR" sz="1600" b="0" i="0" smtClean="0">
                                <a:latin typeface="Cambria Math" panose="02040503050406030204" pitchFamily="18" charset="0"/>
                              </a:rPr>
                              <m:t>S</m:t>
                            </m:r>
                            <m:r>
                              <a:rPr lang="fr-FR" sz="1600" b="0" i="0" smtClean="0">
                                <a:latin typeface="Cambria Math" panose="02040503050406030204" pitchFamily="18" charset="0"/>
                              </a:rPr>
                              <m:t>1</m:t>
                            </m:r>
                          </m:sub>
                        </m:sSub>
                      </m:e>
                    </m:d>
                    <m:r>
                      <a:rPr lang="fr-FR" sz="1600" b="0" i="0" smtClean="0">
                        <a:latin typeface="Cambria Math" panose="02040503050406030204" pitchFamily="18" charset="0"/>
                      </a:rPr>
                      <m:t>=</m:t>
                    </m:r>
                    <m:sSub>
                      <m:sSubPr>
                        <m:ctrlPr>
                          <a:rPr lang="fr-FR" sz="1600" b="0" i="1" smtClean="0">
                            <a:latin typeface="Cambria Math" panose="02040503050406030204" pitchFamily="18" charset="0"/>
                          </a:rPr>
                        </m:ctrlPr>
                      </m:sSubPr>
                      <m:e>
                        <m:d>
                          <m:dPr>
                            <m:begChr m:val="{"/>
                            <m:endChr m:val="}"/>
                            <m:ctrlPr>
                              <a:rPr lang="fr-FR" sz="1600" i="1">
                                <a:latin typeface="Cambria Math" panose="02040503050406030204" pitchFamily="18" charset="0"/>
                              </a:rPr>
                            </m:ctrlPr>
                          </m:dPr>
                          <m:e>
                            <m:m>
                              <m:mPr>
                                <m:mcs>
                                  <m:mc>
                                    <m:mcPr>
                                      <m:count m:val="2"/>
                                      <m:mcJc m:val="center"/>
                                    </m:mcPr>
                                  </m:mc>
                                </m:mcs>
                                <m:ctrlPr>
                                  <a:rPr lang="fr-FR" sz="1600" i="1">
                                    <a:latin typeface="Cambria Math" panose="02040503050406030204" pitchFamily="18" charset="0"/>
                                  </a:rPr>
                                </m:ctrlPr>
                              </m:mPr>
                              <m:mr>
                                <m:e>
                                  <m:r>
                                    <a:rPr lang="fr-FR" sz="1600" b="0" i="1" smtClean="0">
                                      <a:latin typeface="Cambria Math" panose="02040503050406030204" pitchFamily="18" charset="0"/>
                                    </a:rPr>
                                    <m:t>0</m:t>
                                  </m:r>
                                </m:e>
                                <m:e>
                                  <m:sSub>
                                    <m:sSubPr>
                                      <m:ctrlPr>
                                        <a:rPr lang="fr-FR" sz="1600" i="1">
                                          <a:latin typeface="Cambria Math" panose="02040503050406030204" pitchFamily="18" charset="0"/>
                                        </a:rPr>
                                      </m:ctrlPr>
                                    </m:sSubPr>
                                    <m:e>
                                      <m:r>
                                        <m:rPr>
                                          <m:sty m:val="p"/>
                                        </m:rPr>
                                        <a:rPr lang="fr-FR" sz="1600" b="0" i="0" smtClean="0">
                                          <a:latin typeface="Cambria Math" panose="02040503050406030204" pitchFamily="18" charset="0"/>
                                        </a:rPr>
                                        <m:t>L</m:t>
                                      </m:r>
                                    </m:e>
                                    <m:sub>
                                      <m:r>
                                        <a:rPr lang="fr-FR" sz="1600">
                                          <a:latin typeface="Cambria Math" panose="02040503050406030204" pitchFamily="18" charset="0"/>
                                        </a:rPr>
                                        <m:t>21</m:t>
                                      </m:r>
                                    </m:sub>
                                  </m:sSub>
                                </m:e>
                              </m:mr>
                              <m:mr>
                                <m:e>
                                  <m:sSub>
                                    <m:sSubPr>
                                      <m:ctrlPr>
                                        <a:rPr lang="fr-FR" sz="1600" i="1">
                                          <a:latin typeface="Cambria Math" panose="02040503050406030204" pitchFamily="18" charset="0"/>
                                        </a:rPr>
                                      </m:ctrlPr>
                                    </m:sSubPr>
                                    <m:e>
                                      <m:r>
                                        <m:rPr>
                                          <m:sty m:val="p"/>
                                        </m:rPr>
                                        <a:rPr lang="fr-FR" sz="1600">
                                          <a:latin typeface="Cambria Math" panose="02040503050406030204" pitchFamily="18" charset="0"/>
                                        </a:rPr>
                                        <m:t>Y</m:t>
                                      </m:r>
                                    </m:e>
                                    <m:sub>
                                      <m:r>
                                        <a:rPr lang="fr-FR" sz="1600">
                                          <a:latin typeface="Cambria Math" panose="02040503050406030204" pitchFamily="18" charset="0"/>
                                        </a:rPr>
                                        <m:t>21</m:t>
                                      </m:r>
                                    </m:sub>
                                  </m:sSub>
                                </m:e>
                                <m:e>
                                  <m:sSub>
                                    <m:sSubPr>
                                      <m:ctrlPr>
                                        <a:rPr lang="fr-FR" sz="1600" i="1">
                                          <a:latin typeface="Cambria Math" panose="02040503050406030204" pitchFamily="18" charset="0"/>
                                        </a:rPr>
                                      </m:ctrlPr>
                                    </m:sSubPr>
                                    <m:e>
                                      <m:r>
                                        <m:rPr>
                                          <m:sty m:val="p"/>
                                        </m:rPr>
                                        <a:rPr lang="fr-FR" sz="1600">
                                          <a:latin typeface="Cambria Math" panose="02040503050406030204" pitchFamily="18" charset="0"/>
                                        </a:rPr>
                                        <m:t>M</m:t>
                                      </m:r>
                                    </m:e>
                                    <m:sub>
                                      <m:r>
                                        <a:rPr lang="fr-FR" sz="1600">
                                          <a:latin typeface="Cambria Math" panose="02040503050406030204" pitchFamily="18" charset="0"/>
                                        </a:rPr>
                                        <m:t>21</m:t>
                                      </m:r>
                                    </m:sub>
                                  </m:sSub>
                                </m:e>
                              </m:mr>
                              <m:mr>
                                <m:e>
                                  <m:sSub>
                                    <m:sSubPr>
                                      <m:ctrlPr>
                                        <a:rPr lang="fr-FR" sz="1600" i="1">
                                          <a:latin typeface="Cambria Math" panose="02040503050406030204" pitchFamily="18" charset="0"/>
                                        </a:rPr>
                                      </m:ctrlPr>
                                    </m:sSubPr>
                                    <m:e>
                                      <m:r>
                                        <m:rPr>
                                          <m:sty m:val="p"/>
                                        </m:rPr>
                                        <a:rPr lang="fr-FR" sz="1600">
                                          <a:latin typeface="Cambria Math" panose="02040503050406030204" pitchFamily="18" charset="0"/>
                                        </a:rPr>
                                        <m:t>Z</m:t>
                                      </m:r>
                                    </m:e>
                                    <m:sub>
                                      <m:r>
                                        <a:rPr lang="fr-FR" sz="1600">
                                          <a:latin typeface="Cambria Math" panose="02040503050406030204" pitchFamily="18" charset="0"/>
                                        </a:rPr>
                                        <m:t>21</m:t>
                                      </m:r>
                                    </m:sub>
                                  </m:sSub>
                                </m:e>
                                <m:e>
                                  <m:sSub>
                                    <m:sSubPr>
                                      <m:ctrlPr>
                                        <a:rPr lang="fr-FR" sz="1600" i="1">
                                          <a:latin typeface="Cambria Math" panose="02040503050406030204" pitchFamily="18" charset="0"/>
                                        </a:rPr>
                                      </m:ctrlPr>
                                    </m:sSubPr>
                                    <m:e>
                                      <m:r>
                                        <m:rPr>
                                          <m:sty m:val="p"/>
                                        </m:rPr>
                                        <a:rPr lang="fr-FR" sz="1600" b="0" i="0" smtClean="0">
                                          <a:latin typeface="Cambria Math" panose="02040503050406030204" pitchFamily="18" charset="0"/>
                                        </a:rPr>
                                        <m:t>N</m:t>
                                      </m:r>
                                    </m:e>
                                    <m:sub>
                                      <m:r>
                                        <a:rPr lang="fr-FR" sz="1600">
                                          <a:latin typeface="Cambria Math" panose="02040503050406030204" pitchFamily="18" charset="0"/>
                                        </a:rPr>
                                        <m:t>21</m:t>
                                      </m:r>
                                    </m:sub>
                                  </m:sSub>
                                </m:e>
                              </m:mr>
                            </m:m>
                          </m:e>
                        </m:d>
                      </m:e>
                      <m:sub>
                        <m:r>
                          <a:rPr lang="fr-FR" sz="1600" b="0" i="1" smtClean="0">
                            <a:latin typeface="Cambria Math" panose="02040503050406030204" pitchFamily="18" charset="0"/>
                          </a:rPr>
                          <m:t>𝑂</m:t>
                        </m:r>
                        <m:r>
                          <a:rPr lang="fr-FR" sz="1600" b="0" i="1" smtClean="0">
                            <a:latin typeface="Cambria Math" panose="02040503050406030204" pitchFamily="18" charset="0"/>
                          </a:rPr>
                          <m:t>,</m:t>
                        </m:r>
                        <m:r>
                          <a:rPr lang="fr-FR" sz="1600" b="0" i="1" smtClean="0">
                            <a:latin typeface="Cambria Math" panose="02040503050406030204" pitchFamily="18" charset="0"/>
                          </a:rPr>
                          <m:t>𝐵</m:t>
                        </m:r>
                      </m:sub>
                    </m:sSub>
                  </m:oMath>
                </a14:m>
                <a:r>
                  <a:rPr lang="fr-FR" sz="1600" dirty="0"/>
                  <a:t>= </a:t>
                </a:r>
                <a14:m>
                  <m:oMath xmlns:m="http://schemas.openxmlformats.org/officeDocument/2006/math">
                    <m:sSub>
                      <m:sSubPr>
                        <m:ctrlPr>
                          <a:rPr lang="fr-FR" sz="1600" i="1">
                            <a:latin typeface="Cambria Math" panose="02040503050406030204" pitchFamily="18" charset="0"/>
                          </a:rPr>
                        </m:ctrlPr>
                      </m:sSubPr>
                      <m:e>
                        <m:d>
                          <m:dPr>
                            <m:begChr m:val="{"/>
                            <m:endChr m:val="}"/>
                            <m:ctrlPr>
                              <a:rPr lang="fr-FR" sz="1600" i="1">
                                <a:latin typeface="Cambria Math" panose="02040503050406030204" pitchFamily="18" charset="0"/>
                              </a:rPr>
                            </m:ctrlPr>
                          </m:dPr>
                          <m:e>
                            <m:eqArr>
                              <m:eqArrPr>
                                <m:ctrlPr>
                                  <a:rPr lang="fr-FR" sz="1600" i="1">
                                    <a:latin typeface="Cambria Math" panose="02040503050406030204" pitchFamily="18" charset="0"/>
                                  </a:rPr>
                                </m:ctrlPr>
                              </m:eqArrPr>
                              <m:e>
                                <m:acc>
                                  <m:accPr>
                                    <m:chr m:val="⃗"/>
                                    <m:ctrlPr>
                                      <a:rPr lang="fr-FR" sz="1600" i="1" smtClean="0">
                                        <a:latin typeface="Cambria Math" panose="02040503050406030204" pitchFamily="18" charset="0"/>
                                      </a:rPr>
                                    </m:ctrlPr>
                                  </m:accPr>
                                  <m:e>
                                    <m:sSub>
                                      <m:sSubPr>
                                        <m:ctrlPr>
                                          <a:rPr lang="fr-FR" sz="1600" i="1" smtClean="0">
                                            <a:latin typeface="Cambria Math" panose="02040503050406030204" pitchFamily="18" charset="0"/>
                                          </a:rPr>
                                        </m:ctrlPr>
                                      </m:sSubPr>
                                      <m:e>
                                        <m:r>
                                          <a:rPr lang="fr-FR" sz="1600" b="0" i="1" smtClean="0">
                                            <a:latin typeface="Cambria Math" panose="02040503050406030204" pitchFamily="18" charset="0"/>
                                          </a:rPr>
                                          <m:t>𝑅</m:t>
                                        </m:r>
                                      </m:e>
                                      <m:sub>
                                        <m:r>
                                          <a:rPr lang="fr-FR" sz="1600" b="0" i="1" smtClean="0">
                                            <a:latin typeface="Cambria Math" panose="02040503050406030204" pitchFamily="18" charset="0"/>
                                          </a:rPr>
                                          <m:t>21</m:t>
                                        </m:r>
                                      </m:sub>
                                    </m:sSub>
                                  </m:e>
                                </m:acc>
                                <m:r>
                                  <a:rPr lang="fr-FR" sz="1600" b="0" i="1" smtClean="0">
                                    <a:latin typeface="Cambria Math" panose="02040503050406030204" pitchFamily="18" charset="0"/>
                                  </a:rPr>
                                  <m:t>=0</m:t>
                                </m:r>
                                <m:acc>
                                  <m:accPr>
                                    <m:chr m:val="⃗"/>
                                    <m:ctrlPr>
                                      <a:rPr lang="fr-FR" sz="1600" b="0" i="1" smtClean="0">
                                        <a:latin typeface="Cambria Math" panose="02040503050406030204" pitchFamily="18" charset="0"/>
                                      </a:rPr>
                                    </m:ctrlPr>
                                  </m:accPr>
                                  <m:e>
                                    <m:r>
                                      <a:rPr lang="fr-FR" sz="1600" b="0" i="1" smtClean="0">
                                        <a:latin typeface="Cambria Math" panose="02040503050406030204" pitchFamily="18" charset="0"/>
                                      </a:rPr>
                                      <m:t>𝑥</m:t>
                                    </m:r>
                                  </m:e>
                                </m:acc>
                                <m:r>
                                  <a:rPr lang="fr-FR" sz="1600" b="0" i="1" smtClean="0">
                                    <a:latin typeface="Cambria Math" panose="02040503050406030204" pitchFamily="18" charset="0"/>
                                  </a:rPr>
                                  <m:t>+</m:t>
                                </m:r>
                                <m:sSub>
                                  <m:sSubPr>
                                    <m:ctrlPr>
                                      <a:rPr lang="fr-FR" sz="1600" i="1">
                                        <a:latin typeface="Cambria Math" panose="02040503050406030204" pitchFamily="18" charset="0"/>
                                      </a:rPr>
                                    </m:ctrlPr>
                                  </m:sSubPr>
                                  <m:e>
                                    <m:r>
                                      <a:rPr lang="fr-FR" sz="1600" b="0" i="1" smtClean="0">
                                        <a:latin typeface="Cambria Math" panose="02040503050406030204" pitchFamily="18" charset="0"/>
                                      </a:rPr>
                                      <m:t>𝑌</m:t>
                                    </m:r>
                                  </m:e>
                                  <m:sub>
                                    <m:r>
                                      <a:rPr lang="fr-FR" sz="1600" i="1">
                                        <a:latin typeface="Cambria Math" panose="02040503050406030204" pitchFamily="18" charset="0"/>
                                      </a:rPr>
                                      <m:t>21</m:t>
                                    </m:r>
                                  </m:sub>
                                </m:sSub>
                                <m:acc>
                                  <m:accPr>
                                    <m:chr m:val="⃗"/>
                                    <m:ctrlPr>
                                      <a:rPr lang="fr-FR" sz="1600" i="1">
                                        <a:latin typeface="Cambria Math" panose="02040503050406030204" pitchFamily="18" charset="0"/>
                                      </a:rPr>
                                    </m:ctrlPr>
                                  </m:accPr>
                                  <m:e>
                                    <m:r>
                                      <a:rPr lang="fr-FR" sz="1600" b="0" i="1" smtClean="0">
                                        <a:latin typeface="Cambria Math" panose="02040503050406030204" pitchFamily="18" charset="0"/>
                                      </a:rPr>
                                      <m:t>𝑦</m:t>
                                    </m:r>
                                  </m:e>
                                </m:acc>
                                <m:r>
                                  <a:rPr lang="fr-FR" sz="1600" i="1">
                                    <a:latin typeface="Cambria Math" panose="02040503050406030204" pitchFamily="18" charset="0"/>
                                  </a:rPr>
                                  <m:t>+</m:t>
                                </m:r>
                                <m:sSub>
                                  <m:sSubPr>
                                    <m:ctrlPr>
                                      <a:rPr lang="fr-FR" sz="1600" i="1">
                                        <a:latin typeface="Cambria Math" panose="02040503050406030204" pitchFamily="18" charset="0"/>
                                      </a:rPr>
                                    </m:ctrlPr>
                                  </m:sSubPr>
                                  <m:e>
                                    <m:r>
                                      <a:rPr lang="fr-FR" sz="1600" b="0" i="1" smtClean="0">
                                        <a:latin typeface="Cambria Math" panose="02040503050406030204" pitchFamily="18" charset="0"/>
                                      </a:rPr>
                                      <m:t>𝑍</m:t>
                                    </m:r>
                                  </m:e>
                                  <m:sub>
                                    <m:r>
                                      <a:rPr lang="fr-FR" sz="1600" i="1">
                                        <a:latin typeface="Cambria Math" panose="02040503050406030204" pitchFamily="18" charset="0"/>
                                      </a:rPr>
                                      <m:t>21</m:t>
                                    </m:r>
                                  </m:sub>
                                </m:sSub>
                                <m:acc>
                                  <m:accPr>
                                    <m:chr m:val="⃗"/>
                                    <m:ctrlPr>
                                      <a:rPr lang="fr-FR" sz="1600" i="1">
                                        <a:latin typeface="Cambria Math" panose="02040503050406030204" pitchFamily="18" charset="0"/>
                                      </a:rPr>
                                    </m:ctrlPr>
                                  </m:accPr>
                                  <m:e>
                                    <m:r>
                                      <a:rPr lang="fr-FR" sz="1600" b="0" i="1" smtClean="0">
                                        <a:latin typeface="Cambria Math" panose="02040503050406030204" pitchFamily="18" charset="0"/>
                                      </a:rPr>
                                      <m:t>𝑧</m:t>
                                    </m:r>
                                  </m:e>
                                </m:acc>
                              </m:e>
                              <m:e>
                                <m:acc>
                                  <m:accPr>
                                    <m:chr m:val="⃗"/>
                                    <m:ctrlPr>
                                      <a:rPr lang="fr-FR" sz="1600" i="1">
                                        <a:latin typeface="Cambria Math" panose="02040503050406030204" pitchFamily="18" charset="0"/>
                                      </a:rPr>
                                    </m:ctrlPr>
                                  </m:accPr>
                                  <m:e>
                                    <m:sSub>
                                      <m:sSubPr>
                                        <m:ctrlPr>
                                          <a:rPr lang="fr-FR" sz="1600" i="1">
                                            <a:latin typeface="Cambria Math" panose="02040503050406030204" pitchFamily="18" charset="0"/>
                                          </a:rPr>
                                        </m:ctrlPr>
                                      </m:sSubPr>
                                      <m:e>
                                        <m:r>
                                          <a:rPr lang="fr-FR" sz="1600" b="0" i="1" smtClean="0">
                                            <a:latin typeface="Cambria Math" panose="02040503050406030204" pitchFamily="18" charset="0"/>
                                          </a:rPr>
                                          <m:t>𝑀</m:t>
                                        </m:r>
                                      </m:e>
                                      <m:sub>
                                        <m:r>
                                          <a:rPr lang="fr-FR" sz="1600" b="0" i="1" smtClean="0">
                                            <a:latin typeface="Cambria Math" panose="02040503050406030204" pitchFamily="18" charset="0"/>
                                          </a:rPr>
                                          <m:t>𝑂</m:t>
                                        </m:r>
                                        <m:r>
                                          <a:rPr lang="fr-FR" sz="1600" b="0" i="1" smtClean="0">
                                            <a:latin typeface="Cambria Math" panose="02040503050406030204" pitchFamily="18" charset="0"/>
                                          </a:rPr>
                                          <m:t> 21</m:t>
                                        </m:r>
                                      </m:sub>
                                    </m:sSub>
                                  </m:e>
                                </m:acc>
                                <m:r>
                                  <a:rPr lang="fr-FR" sz="1600" i="1">
                                    <a:latin typeface="Cambria Math" panose="02040503050406030204" pitchFamily="18" charset="0"/>
                                  </a:rPr>
                                  <m:t>=</m:t>
                                </m:r>
                                <m:sSub>
                                  <m:sSubPr>
                                    <m:ctrlPr>
                                      <a:rPr lang="fr-FR" sz="1600" i="1">
                                        <a:latin typeface="Cambria Math" panose="02040503050406030204" pitchFamily="18" charset="0"/>
                                      </a:rPr>
                                    </m:ctrlPr>
                                  </m:sSubPr>
                                  <m:e>
                                    <m:r>
                                      <m:rPr>
                                        <m:sty m:val="p"/>
                                      </m:rPr>
                                      <a:rPr lang="fr-FR" sz="1600">
                                        <a:latin typeface="Cambria Math" panose="02040503050406030204" pitchFamily="18" charset="0"/>
                                      </a:rPr>
                                      <m:t>L</m:t>
                                    </m:r>
                                  </m:e>
                                  <m:sub>
                                    <m:r>
                                      <a:rPr lang="fr-FR" sz="1600">
                                        <a:latin typeface="Cambria Math" panose="02040503050406030204" pitchFamily="18" charset="0"/>
                                      </a:rPr>
                                      <m:t>21</m:t>
                                    </m:r>
                                  </m:sub>
                                </m:sSub>
                                <m:acc>
                                  <m:accPr>
                                    <m:chr m:val="⃗"/>
                                    <m:ctrlPr>
                                      <a:rPr lang="fr-FR" sz="1600" i="1">
                                        <a:latin typeface="Cambria Math" panose="02040503050406030204" pitchFamily="18" charset="0"/>
                                      </a:rPr>
                                    </m:ctrlPr>
                                  </m:accPr>
                                  <m:e>
                                    <m:r>
                                      <a:rPr lang="fr-FR" sz="1600" i="1">
                                        <a:latin typeface="Cambria Math" panose="02040503050406030204" pitchFamily="18" charset="0"/>
                                      </a:rPr>
                                      <m:t>𝑥</m:t>
                                    </m:r>
                                  </m:e>
                                </m:acc>
                                <m:r>
                                  <a:rPr lang="fr-FR" sz="1600" i="1">
                                    <a:latin typeface="Cambria Math" panose="02040503050406030204" pitchFamily="18" charset="0"/>
                                  </a:rPr>
                                  <m:t>+</m:t>
                                </m:r>
                                <m:sSub>
                                  <m:sSubPr>
                                    <m:ctrlPr>
                                      <a:rPr lang="fr-FR" sz="1600" i="1">
                                        <a:latin typeface="Cambria Math" panose="02040503050406030204" pitchFamily="18" charset="0"/>
                                      </a:rPr>
                                    </m:ctrlPr>
                                  </m:sSubPr>
                                  <m:e>
                                    <m:r>
                                      <a:rPr lang="fr-FR" sz="1600" b="0" i="1" smtClean="0">
                                        <a:latin typeface="Cambria Math" panose="02040503050406030204" pitchFamily="18" charset="0"/>
                                      </a:rPr>
                                      <m:t>𝑀</m:t>
                                    </m:r>
                                  </m:e>
                                  <m:sub>
                                    <m:r>
                                      <a:rPr lang="fr-FR" sz="1600" i="1">
                                        <a:latin typeface="Cambria Math" panose="02040503050406030204" pitchFamily="18" charset="0"/>
                                      </a:rPr>
                                      <m:t>21</m:t>
                                    </m:r>
                                  </m:sub>
                                </m:sSub>
                                <m:acc>
                                  <m:accPr>
                                    <m:chr m:val="⃗"/>
                                    <m:ctrlPr>
                                      <a:rPr lang="fr-FR" sz="1600" i="1">
                                        <a:latin typeface="Cambria Math" panose="02040503050406030204" pitchFamily="18" charset="0"/>
                                      </a:rPr>
                                    </m:ctrlPr>
                                  </m:accPr>
                                  <m:e>
                                    <m:r>
                                      <a:rPr lang="fr-FR" sz="1600" b="0" i="1" smtClean="0">
                                        <a:latin typeface="Cambria Math" panose="02040503050406030204" pitchFamily="18" charset="0"/>
                                      </a:rPr>
                                      <m:t>𝑦</m:t>
                                    </m:r>
                                  </m:e>
                                </m:acc>
                                <m:r>
                                  <a:rPr lang="fr-FR" sz="1600" i="1">
                                    <a:latin typeface="Cambria Math" panose="02040503050406030204" pitchFamily="18" charset="0"/>
                                  </a:rPr>
                                  <m:t>+</m:t>
                                </m:r>
                                <m:sSub>
                                  <m:sSubPr>
                                    <m:ctrlPr>
                                      <a:rPr lang="fr-FR" sz="1600" i="1">
                                        <a:latin typeface="Cambria Math" panose="02040503050406030204" pitchFamily="18" charset="0"/>
                                      </a:rPr>
                                    </m:ctrlPr>
                                  </m:sSubPr>
                                  <m:e>
                                    <m:r>
                                      <a:rPr lang="fr-FR" sz="1600" b="0" i="1" smtClean="0">
                                        <a:latin typeface="Cambria Math" panose="02040503050406030204" pitchFamily="18" charset="0"/>
                                      </a:rPr>
                                      <m:t>𝑁</m:t>
                                    </m:r>
                                  </m:e>
                                  <m:sub>
                                    <m:r>
                                      <a:rPr lang="fr-FR" sz="1600" i="1">
                                        <a:latin typeface="Cambria Math" panose="02040503050406030204" pitchFamily="18" charset="0"/>
                                      </a:rPr>
                                      <m:t>21</m:t>
                                    </m:r>
                                  </m:sub>
                                </m:sSub>
                                <m:acc>
                                  <m:accPr>
                                    <m:chr m:val="⃗"/>
                                    <m:ctrlPr>
                                      <a:rPr lang="fr-FR" sz="1600" i="1">
                                        <a:latin typeface="Cambria Math" panose="02040503050406030204" pitchFamily="18" charset="0"/>
                                      </a:rPr>
                                    </m:ctrlPr>
                                  </m:accPr>
                                  <m:e>
                                    <m:r>
                                      <a:rPr lang="fr-FR" sz="1600" b="0" i="1" smtClean="0">
                                        <a:latin typeface="Cambria Math" panose="02040503050406030204" pitchFamily="18" charset="0"/>
                                      </a:rPr>
                                      <m:t>𝑧</m:t>
                                    </m:r>
                                  </m:e>
                                </m:acc>
                              </m:e>
                            </m:eqArr>
                          </m:e>
                        </m:d>
                      </m:e>
                      <m:sub>
                        <m:r>
                          <a:rPr lang="fr-FR" sz="1600" b="0" i="1" smtClean="0">
                            <a:latin typeface="Cambria Math" panose="02040503050406030204" pitchFamily="18" charset="0"/>
                          </a:rPr>
                          <m:t>𝑂</m:t>
                        </m:r>
                        <m:r>
                          <a:rPr lang="fr-FR" sz="1600" i="1">
                            <a:latin typeface="Cambria Math" panose="02040503050406030204" pitchFamily="18" charset="0"/>
                          </a:rPr>
                          <m:t>,</m:t>
                        </m:r>
                        <m:r>
                          <a:rPr lang="fr-FR" sz="1600" i="1">
                            <a:latin typeface="Cambria Math" panose="02040503050406030204" pitchFamily="18" charset="0"/>
                          </a:rPr>
                          <m:t>𝐵</m:t>
                        </m:r>
                      </m:sub>
                    </m:sSub>
                  </m:oMath>
                </a14:m>
                <a:endParaRPr lang="fr-FR" sz="1600" dirty="0"/>
              </a:p>
            </p:txBody>
          </p:sp>
        </mc:Choice>
        <mc:Fallback xmlns="">
          <p:sp>
            <p:nvSpPr>
              <p:cNvPr id="156" name="ZoneTexte 155">
                <a:extLst>
                  <a:ext uri="{FF2B5EF4-FFF2-40B4-BE49-F238E27FC236}">
                    <a16:creationId xmlns:a16="http://schemas.microsoft.com/office/drawing/2014/main" id="{FF3B20D0-92A5-4102-A9F1-33503CEC20C5}"/>
                  </a:ext>
                </a:extLst>
              </p:cNvPr>
              <p:cNvSpPr txBox="1">
                <a:spLocks noRot="1" noChangeAspect="1" noMove="1" noResize="1" noEditPoints="1" noAdjustHandles="1" noChangeArrowheads="1" noChangeShapeType="1" noTextEdit="1"/>
              </p:cNvSpPr>
              <p:nvPr/>
            </p:nvSpPr>
            <p:spPr>
              <a:xfrm>
                <a:off x="6490505" y="4470059"/>
                <a:ext cx="5411803" cy="750718"/>
              </a:xfrm>
              <a:prstGeom prst="rect">
                <a:avLst/>
              </a:prstGeom>
              <a:blipFill>
                <a:blip r:embed="rId8"/>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4" name="ZoneTexte 3">
                <a:extLst>
                  <a:ext uri="{FF2B5EF4-FFF2-40B4-BE49-F238E27FC236}">
                    <a16:creationId xmlns:a16="http://schemas.microsoft.com/office/drawing/2014/main" id="{06D01650-13DC-4E04-90E0-0561100D8776}"/>
                  </a:ext>
                </a:extLst>
              </p:cNvPr>
              <p:cNvSpPr txBox="1"/>
              <p:nvPr/>
            </p:nvSpPr>
            <p:spPr>
              <a:xfrm>
                <a:off x="3668442" y="2133680"/>
                <a:ext cx="121700"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fr-FR" sz="1200" i="1" smtClean="0">
                              <a:latin typeface="Cambria Math" panose="02040503050406030204" pitchFamily="18" charset="0"/>
                            </a:rPr>
                          </m:ctrlPr>
                        </m:accPr>
                        <m:e>
                          <m:r>
                            <a:rPr lang="fr-FR" sz="1200" b="0" i="1" smtClean="0">
                              <a:latin typeface="Cambria Math" panose="02040503050406030204" pitchFamily="18" charset="0"/>
                            </a:rPr>
                            <m:t>𝑥</m:t>
                          </m:r>
                        </m:e>
                      </m:acc>
                    </m:oMath>
                  </m:oMathPara>
                </a14:m>
                <a:endParaRPr lang="fr-FR" sz="1200" dirty="0"/>
              </a:p>
            </p:txBody>
          </p:sp>
        </mc:Choice>
        <mc:Fallback xmlns="">
          <p:sp>
            <p:nvSpPr>
              <p:cNvPr id="4" name="ZoneTexte 3">
                <a:extLst>
                  <a:ext uri="{FF2B5EF4-FFF2-40B4-BE49-F238E27FC236}">
                    <a16:creationId xmlns:a16="http://schemas.microsoft.com/office/drawing/2014/main" id="{06D01650-13DC-4E04-90E0-0561100D8776}"/>
                  </a:ext>
                </a:extLst>
              </p:cNvPr>
              <p:cNvSpPr txBox="1">
                <a:spLocks noRot="1" noChangeAspect="1" noMove="1" noResize="1" noEditPoints="1" noAdjustHandles="1" noChangeArrowheads="1" noChangeShapeType="1" noTextEdit="1"/>
              </p:cNvSpPr>
              <p:nvPr/>
            </p:nvSpPr>
            <p:spPr>
              <a:xfrm>
                <a:off x="3668442" y="2133680"/>
                <a:ext cx="121700" cy="184666"/>
              </a:xfrm>
              <a:prstGeom prst="rect">
                <a:avLst/>
              </a:prstGeom>
              <a:blipFill>
                <a:blip r:embed="rId9"/>
                <a:stretch>
                  <a:fillRect l="-20000" t="-26667" r="-85000"/>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57" name="ZoneTexte 156">
                <a:extLst>
                  <a:ext uri="{FF2B5EF4-FFF2-40B4-BE49-F238E27FC236}">
                    <a16:creationId xmlns:a16="http://schemas.microsoft.com/office/drawing/2014/main" id="{23C3BAE5-9BC7-400F-A08F-033FC6A13A1C}"/>
                  </a:ext>
                </a:extLst>
              </p:cNvPr>
              <p:cNvSpPr txBox="1"/>
              <p:nvPr/>
            </p:nvSpPr>
            <p:spPr>
              <a:xfrm>
                <a:off x="3747242" y="4342781"/>
                <a:ext cx="121700"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fr-FR" sz="1200" i="1" smtClean="0">
                              <a:latin typeface="Cambria Math" panose="02040503050406030204" pitchFamily="18" charset="0"/>
                            </a:rPr>
                          </m:ctrlPr>
                        </m:accPr>
                        <m:e>
                          <m:r>
                            <a:rPr lang="fr-FR" sz="1200" b="0" i="1" smtClean="0">
                              <a:latin typeface="Cambria Math" panose="02040503050406030204" pitchFamily="18" charset="0"/>
                            </a:rPr>
                            <m:t>𝑥</m:t>
                          </m:r>
                        </m:e>
                      </m:acc>
                    </m:oMath>
                  </m:oMathPara>
                </a14:m>
                <a:endParaRPr lang="fr-FR" sz="1200" dirty="0"/>
              </a:p>
            </p:txBody>
          </p:sp>
        </mc:Choice>
        <mc:Fallback xmlns="">
          <p:sp>
            <p:nvSpPr>
              <p:cNvPr id="157" name="ZoneTexte 156">
                <a:extLst>
                  <a:ext uri="{FF2B5EF4-FFF2-40B4-BE49-F238E27FC236}">
                    <a16:creationId xmlns:a16="http://schemas.microsoft.com/office/drawing/2014/main" id="{23C3BAE5-9BC7-400F-A08F-033FC6A13A1C}"/>
                  </a:ext>
                </a:extLst>
              </p:cNvPr>
              <p:cNvSpPr txBox="1">
                <a:spLocks noRot="1" noChangeAspect="1" noMove="1" noResize="1" noEditPoints="1" noAdjustHandles="1" noChangeArrowheads="1" noChangeShapeType="1" noTextEdit="1"/>
              </p:cNvSpPr>
              <p:nvPr/>
            </p:nvSpPr>
            <p:spPr>
              <a:xfrm>
                <a:off x="3747242" y="4342781"/>
                <a:ext cx="121700" cy="184666"/>
              </a:xfrm>
              <a:prstGeom prst="rect">
                <a:avLst/>
              </a:prstGeom>
              <a:blipFill>
                <a:blip r:embed="rId10"/>
                <a:stretch>
                  <a:fillRect l="-20000" t="-25806" r="-85000"/>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47" name="ZoneTexte 146">
                <a:extLst>
                  <a:ext uri="{FF2B5EF4-FFF2-40B4-BE49-F238E27FC236}">
                    <a16:creationId xmlns:a16="http://schemas.microsoft.com/office/drawing/2014/main" id="{391C26F8-D2E9-438B-910F-AECE8C511363}"/>
                  </a:ext>
                </a:extLst>
              </p:cNvPr>
              <p:cNvSpPr txBox="1"/>
              <p:nvPr/>
            </p:nvSpPr>
            <p:spPr>
              <a:xfrm>
                <a:off x="5335566" y="2301938"/>
                <a:ext cx="121700"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fr-FR" sz="1200" i="1" smtClean="0">
                              <a:latin typeface="Cambria Math" panose="02040503050406030204" pitchFamily="18" charset="0"/>
                            </a:rPr>
                          </m:ctrlPr>
                        </m:accPr>
                        <m:e>
                          <m:r>
                            <a:rPr lang="fr-FR" sz="1200" b="0" i="1" smtClean="0">
                              <a:latin typeface="Cambria Math" panose="02040503050406030204" pitchFamily="18" charset="0"/>
                            </a:rPr>
                            <m:t>𝑥</m:t>
                          </m:r>
                        </m:e>
                      </m:acc>
                    </m:oMath>
                  </m:oMathPara>
                </a14:m>
                <a:endParaRPr lang="fr-FR" sz="1200" dirty="0"/>
              </a:p>
            </p:txBody>
          </p:sp>
        </mc:Choice>
        <mc:Fallback xmlns="">
          <p:sp>
            <p:nvSpPr>
              <p:cNvPr id="147" name="ZoneTexte 146">
                <a:extLst>
                  <a:ext uri="{FF2B5EF4-FFF2-40B4-BE49-F238E27FC236}">
                    <a16:creationId xmlns:a16="http://schemas.microsoft.com/office/drawing/2014/main" id="{391C26F8-D2E9-438B-910F-AECE8C511363}"/>
                  </a:ext>
                </a:extLst>
              </p:cNvPr>
              <p:cNvSpPr txBox="1">
                <a:spLocks noRot="1" noChangeAspect="1" noMove="1" noResize="1" noEditPoints="1" noAdjustHandles="1" noChangeArrowheads="1" noChangeShapeType="1" noTextEdit="1"/>
              </p:cNvSpPr>
              <p:nvPr/>
            </p:nvSpPr>
            <p:spPr>
              <a:xfrm>
                <a:off x="5335566" y="2301938"/>
                <a:ext cx="121700" cy="184666"/>
              </a:xfrm>
              <a:prstGeom prst="rect">
                <a:avLst/>
              </a:prstGeom>
              <a:blipFill>
                <a:blip r:embed="rId11"/>
                <a:stretch>
                  <a:fillRect l="-15000" t="-30000" r="-90000"/>
                </a:stretch>
              </a:blipFill>
            </p:spPr>
            <p:txBody>
              <a:bodyPr/>
              <a:lstStyle/>
              <a:p>
                <a:r>
                  <a:rPr lang="fr-FR">
                    <a:noFill/>
                  </a:rPr>
                  <a:t> </a:t>
                </a:r>
              </a:p>
            </p:txBody>
          </p:sp>
        </mc:Fallback>
      </mc:AlternateContent>
      <p:cxnSp>
        <p:nvCxnSpPr>
          <p:cNvPr id="5" name="Connecteur droit avec flèche 4">
            <a:extLst>
              <a:ext uri="{FF2B5EF4-FFF2-40B4-BE49-F238E27FC236}">
                <a16:creationId xmlns:a16="http://schemas.microsoft.com/office/drawing/2014/main" id="{A46CB80B-92CF-4EEB-A28E-A1932C028B44}"/>
              </a:ext>
            </a:extLst>
          </p:cNvPr>
          <p:cNvCxnSpPr/>
          <p:nvPr/>
        </p:nvCxnSpPr>
        <p:spPr>
          <a:xfrm>
            <a:off x="5205333" y="2529461"/>
            <a:ext cx="210978" cy="0"/>
          </a:xfrm>
          <a:prstGeom prst="straightConnector1">
            <a:avLst/>
          </a:prstGeom>
          <a:ln>
            <a:tailEnd type="stealth"/>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48" name="ZoneTexte 147">
                <a:extLst>
                  <a:ext uri="{FF2B5EF4-FFF2-40B4-BE49-F238E27FC236}">
                    <a16:creationId xmlns:a16="http://schemas.microsoft.com/office/drawing/2014/main" id="{6B40630D-4094-4FA0-B6D0-B4019FC53460}"/>
                  </a:ext>
                </a:extLst>
              </p:cNvPr>
              <p:cNvSpPr txBox="1"/>
              <p:nvPr/>
            </p:nvSpPr>
            <p:spPr>
              <a:xfrm>
                <a:off x="5290242" y="4710810"/>
                <a:ext cx="121700"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fr-FR" sz="1200" i="1" smtClean="0">
                              <a:latin typeface="Cambria Math" panose="02040503050406030204" pitchFamily="18" charset="0"/>
                            </a:rPr>
                          </m:ctrlPr>
                        </m:accPr>
                        <m:e>
                          <m:r>
                            <a:rPr lang="fr-FR" sz="1200" b="0" i="1" smtClean="0">
                              <a:latin typeface="Cambria Math" panose="02040503050406030204" pitchFamily="18" charset="0"/>
                            </a:rPr>
                            <m:t>𝑥</m:t>
                          </m:r>
                        </m:e>
                      </m:acc>
                    </m:oMath>
                  </m:oMathPara>
                </a14:m>
                <a:endParaRPr lang="fr-FR" sz="1200" dirty="0"/>
              </a:p>
            </p:txBody>
          </p:sp>
        </mc:Choice>
        <mc:Fallback xmlns="">
          <p:sp>
            <p:nvSpPr>
              <p:cNvPr id="148" name="ZoneTexte 147">
                <a:extLst>
                  <a:ext uri="{FF2B5EF4-FFF2-40B4-BE49-F238E27FC236}">
                    <a16:creationId xmlns:a16="http://schemas.microsoft.com/office/drawing/2014/main" id="{6B40630D-4094-4FA0-B6D0-B4019FC53460}"/>
                  </a:ext>
                </a:extLst>
              </p:cNvPr>
              <p:cNvSpPr txBox="1">
                <a:spLocks noRot="1" noChangeAspect="1" noMove="1" noResize="1" noEditPoints="1" noAdjustHandles="1" noChangeArrowheads="1" noChangeShapeType="1" noTextEdit="1"/>
              </p:cNvSpPr>
              <p:nvPr/>
            </p:nvSpPr>
            <p:spPr>
              <a:xfrm>
                <a:off x="5290242" y="4710810"/>
                <a:ext cx="121700" cy="184666"/>
              </a:xfrm>
              <a:prstGeom prst="rect">
                <a:avLst/>
              </a:prstGeom>
              <a:blipFill>
                <a:blip r:embed="rId12"/>
                <a:stretch>
                  <a:fillRect l="-20000" t="-30000" r="-85000"/>
                </a:stretch>
              </a:blipFill>
            </p:spPr>
            <p:txBody>
              <a:bodyPr/>
              <a:lstStyle/>
              <a:p>
                <a:r>
                  <a:rPr lang="fr-FR">
                    <a:noFill/>
                  </a:rPr>
                  <a:t> </a:t>
                </a:r>
              </a:p>
            </p:txBody>
          </p:sp>
        </mc:Fallback>
      </mc:AlternateContent>
      <p:cxnSp>
        <p:nvCxnSpPr>
          <p:cNvPr id="152" name="Connecteur droit avec flèche 151">
            <a:extLst>
              <a:ext uri="{FF2B5EF4-FFF2-40B4-BE49-F238E27FC236}">
                <a16:creationId xmlns:a16="http://schemas.microsoft.com/office/drawing/2014/main" id="{255214B4-4AC0-4BAA-8958-C4602E528F19}"/>
              </a:ext>
            </a:extLst>
          </p:cNvPr>
          <p:cNvCxnSpPr/>
          <p:nvPr/>
        </p:nvCxnSpPr>
        <p:spPr>
          <a:xfrm>
            <a:off x="5160009" y="4938333"/>
            <a:ext cx="210978" cy="0"/>
          </a:xfrm>
          <a:prstGeom prst="straightConnector1">
            <a:avLst/>
          </a:prstGeom>
          <a:ln>
            <a:tailEnd type="stealth"/>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9616478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e 15">
            <a:extLst>
              <a:ext uri="{FF2B5EF4-FFF2-40B4-BE49-F238E27FC236}">
                <a16:creationId xmlns:a16="http://schemas.microsoft.com/office/drawing/2014/main" id="{B878BB3B-83CC-4D91-AC83-604C698B9957}"/>
              </a:ext>
            </a:extLst>
          </p:cNvPr>
          <p:cNvGrpSpPr/>
          <p:nvPr/>
        </p:nvGrpSpPr>
        <p:grpSpPr>
          <a:xfrm>
            <a:off x="474734" y="1178214"/>
            <a:ext cx="8938034" cy="2387944"/>
            <a:chOff x="836069" y="1067753"/>
            <a:chExt cx="8838658" cy="2387944"/>
          </a:xfrm>
        </p:grpSpPr>
        <p:grpSp>
          <p:nvGrpSpPr>
            <p:cNvPr id="15" name="Groupe 14">
              <a:extLst>
                <a:ext uri="{FF2B5EF4-FFF2-40B4-BE49-F238E27FC236}">
                  <a16:creationId xmlns:a16="http://schemas.microsoft.com/office/drawing/2014/main" id="{44178440-2B94-4C05-8F72-6D9933F28A28}"/>
                </a:ext>
              </a:extLst>
            </p:cNvPr>
            <p:cNvGrpSpPr/>
            <p:nvPr/>
          </p:nvGrpSpPr>
          <p:grpSpPr>
            <a:xfrm>
              <a:off x="912270" y="1406040"/>
              <a:ext cx="5560187" cy="2049657"/>
              <a:chOff x="912270" y="1406040"/>
              <a:chExt cx="5560187" cy="2049657"/>
            </a:xfrm>
          </p:grpSpPr>
          <p:grpSp>
            <p:nvGrpSpPr>
              <p:cNvPr id="112" name="Groupe 111">
                <a:extLst>
                  <a:ext uri="{FF2B5EF4-FFF2-40B4-BE49-F238E27FC236}">
                    <a16:creationId xmlns:a16="http://schemas.microsoft.com/office/drawing/2014/main" id="{545FBA4C-BC4F-4CA4-836C-453C98BAD99F}"/>
                  </a:ext>
                </a:extLst>
              </p:cNvPr>
              <p:cNvGrpSpPr/>
              <p:nvPr/>
            </p:nvGrpSpPr>
            <p:grpSpPr>
              <a:xfrm>
                <a:off x="912270" y="1406040"/>
                <a:ext cx="5560187" cy="2049657"/>
                <a:chOff x="8331916" y="2780664"/>
                <a:chExt cx="3529306" cy="2883326"/>
              </a:xfrm>
            </p:grpSpPr>
            <p:sp>
              <p:nvSpPr>
                <p:cNvPr id="113" name="Rectangle à coins arrondis 78">
                  <a:extLst>
                    <a:ext uri="{FF2B5EF4-FFF2-40B4-BE49-F238E27FC236}">
                      <a16:creationId xmlns:a16="http://schemas.microsoft.com/office/drawing/2014/main" id="{C8C2DC8A-C799-4FEA-87EA-586384CDE48F}"/>
                    </a:ext>
                  </a:extLst>
                </p:cNvPr>
                <p:cNvSpPr/>
                <p:nvPr/>
              </p:nvSpPr>
              <p:spPr>
                <a:xfrm>
                  <a:off x="8336122" y="2816202"/>
                  <a:ext cx="3525100" cy="2847788"/>
                </a:xfrm>
                <a:prstGeom prst="roundRect">
                  <a:avLst>
                    <a:gd name="adj" fmla="val 0"/>
                  </a:avLst>
                </a:prstGeom>
                <a:solidFill>
                  <a:schemeClr val="bg1"/>
                </a:solidFill>
                <a:ln w="28575">
                  <a:solidFill>
                    <a:srgbClr val="4F9707"/>
                  </a:solid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4" name="Rectangle 113">
                  <a:extLst>
                    <a:ext uri="{FF2B5EF4-FFF2-40B4-BE49-F238E27FC236}">
                      <a16:creationId xmlns:a16="http://schemas.microsoft.com/office/drawing/2014/main" id="{F6F1E4B5-E054-4B96-BE26-E43071EBAF87}"/>
                    </a:ext>
                  </a:extLst>
                </p:cNvPr>
                <p:cNvSpPr/>
                <p:nvPr/>
              </p:nvSpPr>
              <p:spPr>
                <a:xfrm>
                  <a:off x="8331916" y="2780664"/>
                  <a:ext cx="1939436" cy="519552"/>
                </a:xfrm>
                <a:prstGeom prst="rect">
                  <a:avLst/>
                </a:prstGeom>
              </p:spPr>
              <p:txBody>
                <a:bodyPr wrap="none">
                  <a:spAutoFit/>
                </a:bodyPr>
                <a:lstStyle/>
                <a:p>
                  <a:r>
                    <a:rPr lang="fr-FR" dirty="0">
                      <a:solidFill>
                        <a:srgbClr val="217214"/>
                      </a:solidFill>
                    </a:rPr>
                    <a:t>Représentations schématiques</a:t>
                  </a:r>
                  <a:endParaRPr lang="fr-FR" b="1" dirty="0">
                    <a:solidFill>
                      <a:srgbClr val="217214"/>
                    </a:solidFill>
                  </a:endParaRPr>
                </a:p>
              </p:txBody>
            </p:sp>
          </p:grpSp>
          <p:grpSp>
            <p:nvGrpSpPr>
              <p:cNvPr id="149" name="Groupe 148">
                <a:extLst>
                  <a:ext uri="{FF2B5EF4-FFF2-40B4-BE49-F238E27FC236}">
                    <a16:creationId xmlns:a16="http://schemas.microsoft.com/office/drawing/2014/main" id="{720E1082-8BA8-41D5-856E-FA7B22A0C7E2}"/>
                  </a:ext>
                </a:extLst>
              </p:cNvPr>
              <p:cNvGrpSpPr/>
              <p:nvPr/>
            </p:nvGrpSpPr>
            <p:grpSpPr>
              <a:xfrm>
                <a:off x="4527371" y="1782388"/>
                <a:ext cx="1810351" cy="1548850"/>
                <a:chOff x="8260119" y="2780664"/>
                <a:chExt cx="3651932" cy="3204151"/>
              </a:xfrm>
            </p:grpSpPr>
            <p:sp>
              <p:nvSpPr>
                <p:cNvPr id="150" name="Rectangle à coins arrondis 78">
                  <a:extLst>
                    <a:ext uri="{FF2B5EF4-FFF2-40B4-BE49-F238E27FC236}">
                      <a16:creationId xmlns:a16="http://schemas.microsoft.com/office/drawing/2014/main" id="{D6C6D675-084A-4CB5-A1F6-C907D95F7292}"/>
                    </a:ext>
                  </a:extLst>
                </p:cNvPr>
                <p:cNvSpPr/>
                <p:nvPr/>
              </p:nvSpPr>
              <p:spPr>
                <a:xfrm>
                  <a:off x="8260119" y="2842476"/>
                  <a:ext cx="3651932" cy="3142339"/>
                </a:xfrm>
                <a:prstGeom prst="roundRect">
                  <a:avLst>
                    <a:gd name="adj" fmla="val 0"/>
                  </a:avLst>
                </a:prstGeom>
                <a:solidFill>
                  <a:schemeClr val="bg1"/>
                </a:solidFill>
                <a:ln w="28575">
                  <a:solidFill>
                    <a:srgbClr val="4F9707"/>
                  </a:solid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51" name="Rectangle 150">
                  <a:extLst>
                    <a:ext uri="{FF2B5EF4-FFF2-40B4-BE49-F238E27FC236}">
                      <a16:creationId xmlns:a16="http://schemas.microsoft.com/office/drawing/2014/main" id="{3089383C-82E6-45E2-B99F-C8CFA74EB3AF}"/>
                    </a:ext>
                  </a:extLst>
                </p:cNvPr>
                <p:cNvSpPr/>
                <p:nvPr/>
              </p:nvSpPr>
              <p:spPr>
                <a:xfrm>
                  <a:off x="8331916" y="2780664"/>
                  <a:ext cx="437944" cy="742218"/>
                </a:xfrm>
                <a:prstGeom prst="rect">
                  <a:avLst/>
                </a:prstGeom>
              </p:spPr>
              <p:txBody>
                <a:bodyPr wrap="none">
                  <a:spAutoFit/>
                </a:bodyPr>
                <a:lstStyle/>
                <a:p>
                  <a:endParaRPr lang="fr-FR" b="1" dirty="0">
                    <a:solidFill>
                      <a:srgbClr val="217214"/>
                    </a:solidFill>
                  </a:endParaRPr>
                </a:p>
              </p:txBody>
            </p:sp>
          </p:grpSp>
          <p:grpSp>
            <p:nvGrpSpPr>
              <p:cNvPr id="21" name="Groupe 20">
                <a:extLst>
                  <a:ext uri="{FF2B5EF4-FFF2-40B4-BE49-F238E27FC236}">
                    <a16:creationId xmlns:a16="http://schemas.microsoft.com/office/drawing/2014/main" id="{1A82A5A4-EDC3-424F-BAF6-5B2781677B9F}"/>
                  </a:ext>
                </a:extLst>
              </p:cNvPr>
              <p:cNvGrpSpPr/>
              <p:nvPr/>
            </p:nvGrpSpPr>
            <p:grpSpPr>
              <a:xfrm>
                <a:off x="1037704" y="1776346"/>
                <a:ext cx="1593165" cy="1341207"/>
                <a:chOff x="8331916" y="2780664"/>
                <a:chExt cx="3776939" cy="2774593"/>
              </a:xfrm>
            </p:grpSpPr>
            <p:sp>
              <p:nvSpPr>
                <p:cNvPr id="22" name="Rectangle à coins arrondis 78">
                  <a:extLst>
                    <a:ext uri="{FF2B5EF4-FFF2-40B4-BE49-F238E27FC236}">
                      <a16:creationId xmlns:a16="http://schemas.microsoft.com/office/drawing/2014/main" id="{75623190-BF24-4C1E-9DA9-16BB4957ED3F}"/>
                    </a:ext>
                  </a:extLst>
                </p:cNvPr>
                <p:cNvSpPr/>
                <p:nvPr/>
              </p:nvSpPr>
              <p:spPr>
                <a:xfrm>
                  <a:off x="8456924" y="3058674"/>
                  <a:ext cx="3651931" cy="2496583"/>
                </a:xfrm>
                <a:prstGeom prst="roundRect">
                  <a:avLst>
                    <a:gd name="adj" fmla="val 0"/>
                  </a:avLst>
                </a:prstGeom>
                <a:solidFill>
                  <a:schemeClr val="bg1"/>
                </a:solidFill>
                <a:ln w="28575">
                  <a:solidFill>
                    <a:srgbClr val="4F9707"/>
                  </a:solid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3" name="Rectangle 22">
                  <a:extLst>
                    <a:ext uri="{FF2B5EF4-FFF2-40B4-BE49-F238E27FC236}">
                      <a16:creationId xmlns:a16="http://schemas.microsoft.com/office/drawing/2014/main" id="{845F4017-74A6-41BB-99EC-F93DD505A6F5}"/>
                    </a:ext>
                  </a:extLst>
                </p:cNvPr>
                <p:cNvSpPr/>
                <p:nvPr/>
              </p:nvSpPr>
              <p:spPr>
                <a:xfrm>
                  <a:off x="8331916" y="2780664"/>
                  <a:ext cx="437944" cy="742218"/>
                </a:xfrm>
                <a:prstGeom prst="rect">
                  <a:avLst/>
                </a:prstGeom>
              </p:spPr>
              <p:txBody>
                <a:bodyPr wrap="none">
                  <a:spAutoFit/>
                </a:bodyPr>
                <a:lstStyle/>
                <a:p>
                  <a:endParaRPr lang="fr-FR" b="1" dirty="0">
                    <a:solidFill>
                      <a:srgbClr val="217214"/>
                    </a:solidFill>
                  </a:endParaRPr>
                </a:p>
              </p:txBody>
            </p:sp>
          </p:grpSp>
          <p:grpSp>
            <p:nvGrpSpPr>
              <p:cNvPr id="107" name="Groupe 106">
                <a:extLst>
                  <a:ext uri="{FF2B5EF4-FFF2-40B4-BE49-F238E27FC236}">
                    <a16:creationId xmlns:a16="http://schemas.microsoft.com/office/drawing/2014/main" id="{55C13F78-C2DE-4362-8E3F-32DFE85BA069}"/>
                  </a:ext>
                </a:extLst>
              </p:cNvPr>
              <p:cNvGrpSpPr/>
              <p:nvPr/>
            </p:nvGrpSpPr>
            <p:grpSpPr>
              <a:xfrm>
                <a:off x="2771011" y="1773798"/>
                <a:ext cx="1593165" cy="1356657"/>
                <a:chOff x="8331916" y="2780664"/>
                <a:chExt cx="3776938" cy="2806554"/>
              </a:xfrm>
            </p:grpSpPr>
            <p:sp>
              <p:nvSpPr>
                <p:cNvPr id="109" name="Rectangle à coins arrondis 78">
                  <a:extLst>
                    <a:ext uri="{FF2B5EF4-FFF2-40B4-BE49-F238E27FC236}">
                      <a16:creationId xmlns:a16="http://schemas.microsoft.com/office/drawing/2014/main" id="{9E01A452-95AA-49FE-BA55-37BB5B45E798}"/>
                    </a:ext>
                  </a:extLst>
                </p:cNvPr>
                <p:cNvSpPr/>
                <p:nvPr/>
              </p:nvSpPr>
              <p:spPr>
                <a:xfrm>
                  <a:off x="8456923" y="3058672"/>
                  <a:ext cx="3651931" cy="2528546"/>
                </a:xfrm>
                <a:prstGeom prst="roundRect">
                  <a:avLst>
                    <a:gd name="adj" fmla="val 0"/>
                  </a:avLst>
                </a:prstGeom>
                <a:solidFill>
                  <a:schemeClr val="bg1"/>
                </a:solidFill>
                <a:ln w="28575">
                  <a:solidFill>
                    <a:srgbClr val="4F9707"/>
                  </a:solid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0" name="Rectangle 109">
                  <a:extLst>
                    <a:ext uri="{FF2B5EF4-FFF2-40B4-BE49-F238E27FC236}">
                      <a16:creationId xmlns:a16="http://schemas.microsoft.com/office/drawing/2014/main" id="{A930E7CD-4197-491A-97EB-E38D0D0C89CD}"/>
                    </a:ext>
                  </a:extLst>
                </p:cNvPr>
                <p:cNvSpPr/>
                <p:nvPr/>
              </p:nvSpPr>
              <p:spPr>
                <a:xfrm>
                  <a:off x="8331916" y="2780664"/>
                  <a:ext cx="437944" cy="742218"/>
                </a:xfrm>
                <a:prstGeom prst="rect">
                  <a:avLst/>
                </a:prstGeom>
              </p:spPr>
              <p:txBody>
                <a:bodyPr wrap="none">
                  <a:spAutoFit/>
                </a:bodyPr>
                <a:lstStyle/>
                <a:p>
                  <a:endParaRPr lang="fr-FR" b="1" dirty="0">
                    <a:solidFill>
                      <a:srgbClr val="217214"/>
                    </a:solidFill>
                  </a:endParaRPr>
                </a:p>
              </p:txBody>
            </p:sp>
          </p:grpSp>
        </p:grpSp>
        <mc:AlternateContent xmlns:mc="http://schemas.openxmlformats.org/markup-compatibility/2006" xmlns:a14="http://schemas.microsoft.com/office/drawing/2010/main">
          <mc:Choice Requires="a14">
            <p:sp>
              <p:nvSpPr>
                <p:cNvPr id="158" name="ZoneTexte 157">
                  <a:extLst>
                    <a:ext uri="{FF2B5EF4-FFF2-40B4-BE49-F238E27FC236}">
                      <a16:creationId xmlns:a16="http://schemas.microsoft.com/office/drawing/2014/main" id="{0DF9F306-E88F-458D-88D9-E6A0137061B7}"/>
                    </a:ext>
                  </a:extLst>
                </p:cNvPr>
                <p:cNvSpPr txBox="1"/>
                <p:nvPr/>
              </p:nvSpPr>
              <p:spPr>
                <a:xfrm>
                  <a:off x="836069" y="1067753"/>
                  <a:ext cx="8838658" cy="646331"/>
                </a:xfrm>
                <a:prstGeom prst="rect">
                  <a:avLst/>
                </a:prstGeom>
                <a:noFill/>
              </p:spPr>
              <p:txBody>
                <a:bodyPr wrap="square" rtlCol="0">
                  <a:spAutoFit/>
                </a:bodyPr>
                <a:lstStyle/>
                <a:p>
                  <a:r>
                    <a:rPr lang="fr-FR" b="1" dirty="0">
                      <a:solidFill>
                        <a:srgbClr val="001642"/>
                      </a:solidFill>
                    </a:rPr>
                    <a:t>Liaison hélicoïdale d’axe (O,</a:t>
                  </a:r>
                  <a14:m>
                    <m:oMath xmlns:m="http://schemas.openxmlformats.org/officeDocument/2006/math">
                      <m:acc>
                        <m:accPr>
                          <m:chr m:val="⃗"/>
                          <m:ctrlPr>
                            <a:rPr lang="fr-FR" b="1" i="1">
                              <a:solidFill>
                                <a:srgbClr val="001642"/>
                              </a:solidFill>
                              <a:latin typeface="Cambria Math" panose="02040503050406030204" pitchFamily="18" charset="0"/>
                            </a:rPr>
                          </m:ctrlPr>
                        </m:accPr>
                        <m:e>
                          <m:r>
                            <a:rPr lang="fr-FR" b="1" i="1">
                              <a:solidFill>
                                <a:srgbClr val="001642"/>
                              </a:solidFill>
                              <a:latin typeface="Cambria Math" panose="02040503050406030204" pitchFamily="18" charset="0"/>
                            </a:rPr>
                            <m:t>𝒙</m:t>
                          </m:r>
                        </m:e>
                      </m:acc>
                    </m:oMath>
                  </a14:m>
                  <a:r>
                    <a:rPr lang="fr-FR" b="1" dirty="0"/>
                    <a:t>)</a:t>
                  </a:r>
                </a:p>
                <a:p>
                  <a:endParaRPr lang="fr-FR" b="1" dirty="0">
                    <a:solidFill>
                      <a:srgbClr val="001642"/>
                    </a:solidFill>
                  </a:endParaRPr>
                </a:p>
              </p:txBody>
            </p:sp>
          </mc:Choice>
          <mc:Fallback xmlns="">
            <p:sp>
              <p:nvSpPr>
                <p:cNvPr id="158" name="ZoneTexte 157">
                  <a:extLst>
                    <a:ext uri="{FF2B5EF4-FFF2-40B4-BE49-F238E27FC236}">
                      <a16:creationId xmlns:a16="http://schemas.microsoft.com/office/drawing/2014/main" id="{0DF9F306-E88F-458D-88D9-E6A0137061B7}"/>
                    </a:ext>
                  </a:extLst>
                </p:cNvPr>
                <p:cNvSpPr txBox="1">
                  <a:spLocks noRot="1" noChangeAspect="1" noMove="1" noResize="1" noEditPoints="1" noAdjustHandles="1" noChangeArrowheads="1" noChangeShapeType="1" noTextEdit="1"/>
                </p:cNvSpPr>
                <p:nvPr/>
              </p:nvSpPr>
              <p:spPr>
                <a:xfrm>
                  <a:off x="836069" y="1067753"/>
                  <a:ext cx="8838658" cy="646331"/>
                </a:xfrm>
                <a:prstGeom prst="rect">
                  <a:avLst/>
                </a:prstGeom>
                <a:blipFill>
                  <a:blip r:embed="rId4"/>
                  <a:stretch>
                    <a:fillRect l="-614" t="-4717"/>
                  </a:stretch>
                </a:blipFill>
              </p:spPr>
              <p:txBody>
                <a:bodyPr/>
                <a:lstStyle/>
                <a:p>
                  <a:r>
                    <a:rPr lang="fr-FR">
                      <a:noFill/>
                    </a:rPr>
                    <a:t> </a:t>
                  </a:r>
                </a:p>
              </p:txBody>
            </p:sp>
          </mc:Fallback>
        </mc:AlternateContent>
      </p:grpSp>
      <p:sp>
        <p:nvSpPr>
          <p:cNvPr id="2" name="ZoneTexte 1">
            <a:extLst>
              <a:ext uri="{FF2B5EF4-FFF2-40B4-BE49-F238E27FC236}">
                <a16:creationId xmlns:a16="http://schemas.microsoft.com/office/drawing/2014/main" id="{C0D0B3D5-2A55-488C-B58B-4AE34B5647E5}"/>
              </a:ext>
            </a:extLst>
          </p:cNvPr>
          <p:cNvSpPr txBox="1"/>
          <p:nvPr/>
        </p:nvSpPr>
        <p:spPr>
          <a:xfrm>
            <a:off x="835329" y="670068"/>
            <a:ext cx="5456505" cy="400110"/>
          </a:xfrm>
          <a:prstGeom prst="rect">
            <a:avLst/>
          </a:prstGeom>
          <a:noFill/>
        </p:spPr>
        <p:txBody>
          <a:bodyPr wrap="square" rtlCol="0">
            <a:spAutoFit/>
          </a:bodyPr>
          <a:lstStyle/>
          <a:p>
            <a:r>
              <a:rPr lang="fr-FR" sz="2000" b="1" dirty="0"/>
              <a:t>Liaisons à 1 degré de liberté</a:t>
            </a:r>
          </a:p>
        </p:txBody>
      </p:sp>
      <p:grpSp>
        <p:nvGrpSpPr>
          <p:cNvPr id="136" name="Group 18983">
            <a:extLst>
              <a:ext uri="{FF2B5EF4-FFF2-40B4-BE49-F238E27FC236}">
                <a16:creationId xmlns:a16="http://schemas.microsoft.com/office/drawing/2014/main" id="{25EC5A00-1FE0-4B13-B763-A0C8DC26C1AB}"/>
              </a:ext>
            </a:extLst>
          </p:cNvPr>
          <p:cNvGrpSpPr/>
          <p:nvPr/>
        </p:nvGrpSpPr>
        <p:grpSpPr>
          <a:xfrm>
            <a:off x="2618555" y="2110097"/>
            <a:ext cx="1122615" cy="931864"/>
            <a:chOff x="0" y="0"/>
            <a:chExt cx="800100" cy="649224"/>
          </a:xfrm>
        </p:grpSpPr>
        <p:sp>
          <p:nvSpPr>
            <p:cNvPr id="137" name="Shape 628">
              <a:extLst>
                <a:ext uri="{FF2B5EF4-FFF2-40B4-BE49-F238E27FC236}">
                  <a16:creationId xmlns:a16="http://schemas.microsoft.com/office/drawing/2014/main" id="{42DB593B-F537-4809-B9F6-7702ECC129C9}"/>
                </a:ext>
              </a:extLst>
            </p:cNvPr>
            <p:cNvSpPr/>
            <p:nvPr/>
          </p:nvSpPr>
          <p:spPr>
            <a:xfrm>
              <a:off x="326136" y="60199"/>
              <a:ext cx="0" cy="384048"/>
            </a:xfrm>
            <a:custGeom>
              <a:avLst/>
              <a:gdLst/>
              <a:ahLst/>
              <a:cxnLst/>
              <a:rect l="0" t="0" r="0" b="0"/>
              <a:pathLst>
                <a:path h="384048">
                  <a:moveTo>
                    <a:pt x="0" y="384048"/>
                  </a:moveTo>
                  <a:lnTo>
                    <a:pt x="0" y="0"/>
                  </a:lnTo>
                </a:path>
              </a:pathLst>
            </a:custGeom>
            <a:ln w="3620" cap="rnd">
              <a:round/>
            </a:ln>
          </p:spPr>
          <p:style>
            <a:lnRef idx="1">
              <a:srgbClr val="000000"/>
            </a:lnRef>
            <a:fillRef idx="0">
              <a:srgbClr val="000000">
                <a:alpha val="0"/>
              </a:srgbClr>
            </a:fillRef>
            <a:effectRef idx="0">
              <a:scrgbClr r="0" g="0" b="0"/>
            </a:effectRef>
            <a:fontRef idx="none"/>
          </p:style>
          <p:txBody>
            <a:bodyPr/>
            <a:lstStyle/>
            <a:p>
              <a:endParaRPr lang="fr-FR"/>
            </a:p>
          </p:txBody>
        </p:sp>
        <p:sp>
          <p:nvSpPr>
            <p:cNvPr id="138" name="Shape 629">
              <a:extLst>
                <a:ext uri="{FF2B5EF4-FFF2-40B4-BE49-F238E27FC236}">
                  <a16:creationId xmlns:a16="http://schemas.microsoft.com/office/drawing/2014/main" id="{AB5C01E1-C293-41A3-BB20-94E7018E255C}"/>
                </a:ext>
              </a:extLst>
            </p:cNvPr>
            <p:cNvSpPr/>
            <p:nvPr/>
          </p:nvSpPr>
          <p:spPr>
            <a:xfrm>
              <a:off x="309372" y="60199"/>
              <a:ext cx="34290" cy="51815"/>
            </a:xfrm>
            <a:custGeom>
              <a:avLst/>
              <a:gdLst/>
              <a:ahLst/>
              <a:cxnLst/>
              <a:rect l="0" t="0" r="0" b="0"/>
              <a:pathLst>
                <a:path w="34290" h="51815">
                  <a:moveTo>
                    <a:pt x="16764" y="0"/>
                  </a:moveTo>
                  <a:lnTo>
                    <a:pt x="34290" y="51815"/>
                  </a:lnTo>
                  <a:lnTo>
                    <a:pt x="16764" y="34290"/>
                  </a:lnTo>
                  <a:lnTo>
                    <a:pt x="0" y="51815"/>
                  </a:lnTo>
                  <a:lnTo>
                    <a:pt x="16764" y="0"/>
                  </a:lnTo>
                  <a:close/>
                </a:path>
              </a:pathLst>
            </a:custGeom>
            <a:ln w="0" cap="rnd">
              <a:round/>
            </a:ln>
          </p:spPr>
          <p:style>
            <a:lnRef idx="0">
              <a:srgbClr val="000000">
                <a:alpha val="0"/>
              </a:srgbClr>
            </a:lnRef>
            <a:fillRef idx="1">
              <a:srgbClr val="000000"/>
            </a:fillRef>
            <a:effectRef idx="0">
              <a:scrgbClr r="0" g="0" b="0"/>
            </a:effectRef>
            <a:fontRef idx="none"/>
          </p:style>
          <p:txBody>
            <a:bodyPr/>
            <a:lstStyle/>
            <a:p>
              <a:endParaRPr lang="fr-FR"/>
            </a:p>
          </p:txBody>
        </p:sp>
        <p:sp>
          <p:nvSpPr>
            <p:cNvPr id="139" name="Shape 630">
              <a:extLst>
                <a:ext uri="{FF2B5EF4-FFF2-40B4-BE49-F238E27FC236}">
                  <a16:creationId xmlns:a16="http://schemas.microsoft.com/office/drawing/2014/main" id="{F7B00133-EDE2-4832-B2BD-B95218428DE6}"/>
                </a:ext>
              </a:extLst>
            </p:cNvPr>
            <p:cNvSpPr/>
            <p:nvPr/>
          </p:nvSpPr>
          <p:spPr>
            <a:xfrm>
              <a:off x="309372" y="60199"/>
              <a:ext cx="34290" cy="51815"/>
            </a:xfrm>
            <a:custGeom>
              <a:avLst/>
              <a:gdLst/>
              <a:ahLst/>
              <a:cxnLst/>
              <a:rect l="0" t="0" r="0" b="0"/>
              <a:pathLst>
                <a:path w="34290" h="51815">
                  <a:moveTo>
                    <a:pt x="16764" y="0"/>
                  </a:moveTo>
                  <a:lnTo>
                    <a:pt x="34290" y="51815"/>
                  </a:lnTo>
                  <a:lnTo>
                    <a:pt x="16764" y="34290"/>
                  </a:lnTo>
                  <a:lnTo>
                    <a:pt x="0" y="51815"/>
                  </a:lnTo>
                  <a:lnTo>
                    <a:pt x="16764" y="0"/>
                  </a:lnTo>
                </a:path>
              </a:pathLst>
            </a:custGeom>
            <a:ln w="3620" cap="rnd">
              <a:round/>
            </a:ln>
          </p:spPr>
          <p:style>
            <a:lnRef idx="1">
              <a:srgbClr val="000000"/>
            </a:lnRef>
            <a:fillRef idx="0">
              <a:srgbClr val="000000">
                <a:alpha val="0"/>
              </a:srgbClr>
            </a:fillRef>
            <a:effectRef idx="0">
              <a:scrgbClr r="0" g="0" b="0"/>
            </a:effectRef>
            <a:fontRef idx="none"/>
          </p:style>
          <p:txBody>
            <a:bodyPr/>
            <a:lstStyle/>
            <a:p>
              <a:endParaRPr lang="fr-FR"/>
            </a:p>
          </p:txBody>
        </p:sp>
        <p:sp>
          <p:nvSpPr>
            <p:cNvPr id="140" name="Shape 631">
              <a:extLst>
                <a:ext uri="{FF2B5EF4-FFF2-40B4-BE49-F238E27FC236}">
                  <a16:creationId xmlns:a16="http://schemas.microsoft.com/office/drawing/2014/main" id="{37BF9884-E33E-4296-A754-7E884C2E0CD0}"/>
                </a:ext>
              </a:extLst>
            </p:cNvPr>
            <p:cNvSpPr/>
            <p:nvPr/>
          </p:nvSpPr>
          <p:spPr>
            <a:xfrm>
              <a:off x="127254" y="171450"/>
              <a:ext cx="672846" cy="387859"/>
            </a:xfrm>
            <a:custGeom>
              <a:avLst/>
              <a:gdLst/>
              <a:ahLst/>
              <a:cxnLst/>
              <a:rect l="0" t="0" r="0" b="0"/>
              <a:pathLst>
                <a:path w="672846" h="387859">
                  <a:moveTo>
                    <a:pt x="0" y="387859"/>
                  </a:moveTo>
                  <a:lnTo>
                    <a:pt x="672846" y="0"/>
                  </a:lnTo>
                </a:path>
              </a:pathLst>
            </a:custGeom>
            <a:ln w="3620" cap="rnd">
              <a:round/>
            </a:ln>
          </p:spPr>
          <p:style>
            <a:lnRef idx="1">
              <a:srgbClr val="000000"/>
            </a:lnRef>
            <a:fillRef idx="0">
              <a:srgbClr val="000000">
                <a:alpha val="0"/>
              </a:srgbClr>
            </a:fillRef>
            <a:effectRef idx="0">
              <a:scrgbClr r="0" g="0" b="0"/>
            </a:effectRef>
            <a:fontRef idx="none"/>
          </p:style>
          <p:txBody>
            <a:bodyPr/>
            <a:lstStyle/>
            <a:p>
              <a:endParaRPr lang="fr-FR"/>
            </a:p>
          </p:txBody>
        </p:sp>
        <p:sp>
          <p:nvSpPr>
            <p:cNvPr id="141" name="Shape 632">
              <a:extLst>
                <a:ext uri="{FF2B5EF4-FFF2-40B4-BE49-F238E27FC236}">
                  <a16:creationId xmlns:a16="http://schemas.microsoft.com/office/drawing/2014/main" id="{C7EF0278-BE6D-4D67-BD4A-C400BD2A3148}"/>
                </a:ext>
              </a:extLst>
            </p:cNvPr>
            <p:cNvSpPr/>
            <p:nvPr/>
          </p:nvSpPr>
          <p:spPr>
            <a:xfrm>
              <a:off x="746760" y="171450"/>
              <a:ext cx="53340" cy="40387"/>
            </a:xfrm>
            <a:custGeom>
              <a:avLst/>
              <a:gdLst/>
              <a:ahLst/>
              <a:cxnLst/>
              <a:rect l="0" t="0" r="0" b="0"/>
              <a:pathLst>
                <a:path w="53340" h="40387">
                  <a:moveTo>
                    <a:pt x="53340" y="0"/>
                  </a:moveTo>
                  <a:lnTo>
                    <a:pt x="17526" y="40387"/>
                  </a:lnTo>
                  <a:lnTo>
                    <a:pt x="23622" y="17526"/>
                  </a:lnTo>
                  <a:lnTo>
                    <a:pt x="0" y="10668"/>
                  </a:lnTo>
                  <a:lnTo>
                    <a:pt x="53340" y="0"/>
                  </a:lnTo>
                  <a:close/>
                </a:path>
              </a:pathLst>
            </a:custGeom>
            <a:ln w="0" cap="rnd">
              <a:round/>
            </a:ln>
          </p:spPr>
          <p:style>
            <a:lnRef idx="0">
              <a:srgbClr val="000000">
                <a:alpha val="0"/>
              </a:srgbClr>
            </a:lnRef>
            <a:fillRef idx="1">
              <a:srgbClr val="000000"/>
            </a:fillRef>
            <a:effectRef idx="0">
              <a:scrgbClr r="0" g="0" b="0"/>
            </a:effectRef>
            <a:fontRef idx="none"/>
          </p:style>
          <p:txBody>
            <a:bodyPr/>
            <a:lstStyle/>
            <a:p>
              <a:endParaRPr lang="fr-FR"/>
            </a:p>
          </p:txBody>
        </p:sp>
        <p:sp>
          <p:nvSpPr>
            <p:cNvPr id="142" name="Shape 633">
              <a:extLst>
                <a:ext uri="{FF2B5EF4-FFF2-40B4-BE49-F238E27FC236}">
                  <a16:creationId xmlns:a16="http://schemas.microsoft.com/office/drawing/2014/main" id="{8E873878-9ED2-4654-8D24-ADC59668AFE8}"/>
                </a:ext>
              </a:extLst>
            </p:cNvPr>
            <p:cNvSpPr/>
            <p:nvPr/>
          </p:nvSpPr>
          <p:spPr>
            <a:xfrm>
              <a:off x="746760" y="171450"/>
              <a:ext cx="53340" cy="40387"/>
            </a:xfrm>
            <a:custGeom>
              <a:avLst/>
              <a:gdLst/>
              <a:ahLst/>
              <a:cxnLst/>
              <a:rect l="0" t="0" r="0" b="0"/>
              <a:pathLst>
                <a:path w="53340" h="40387">
                  <a:moveTo>
                    <a:pt x="53340" y="0"/>
                  </a:moveTo>
                  <a:lnTo>
                    <a:pt x="17526" y="40387"/>
                  </a:lnTo>
                  <a:lnTo>
                    <a:pt x="23622" y="17526"/>
                  </a:lnTo>
                  <a:lnTo>
                    <a:pt x="0" y="10668"/>
                  </a:lnTo>
                  <a:lnTo>
                    <a:pt x="53340" y="0"/>
                  </a:lnTo>
                </a:path>
              </a:pathLst>
            </a:custGeom>
            <a:ln w="3620" cap="rnd">
              <a:round/>
            </a:ln>
          </p:spPr>
          <p:style>
            <a:lnRef idx="1">
              <a:srgbClr val="000000"/>
            </a:lnRef>
            <a:fillRef idx="0">
              <a:srgbClr val="000000">
                <a:alpha val="0"/>
              </a:srgbClr>
            </a:fillRef>
            <a:effectRef idx="0">
              <a:scrgbClr r="0" g="0" b="0"/>
            </a:effectRef>
            <a:fontRef idx="none"/>
          </p:style>
          <p:txBody>
            <a:bodyPr/>
            <a:lstStyle/>
            <a:p>
              <a:endParaRPr lang="fr-FR"/>
            </a:p>
          </p:txBody>
        </p:sp>
        <p:sp>
          <p:nvSpPr>
            <p:cNvPr id="143" name="Shape 634">
              <a:extLst>
                <a:ext uri="{FF2B5EF4-FFF2-40B4-BE49-F238E27FC236}">
                  <a16:creationId xmlns:a16="http://schemas.microsoft.com/office/drawing/2014/main" id="{186A2C4A-09E3-4616-ABB4-D6ED67A27032}"/>
                </a:ext>
              </a:extLst>
            </p:cNvPr>
            <p:cNvSpPr/>
            <p:nvPr/>
          </p:nvSpPr>
          <p:spPr>
            <a:xfrm>
              <a:off x="326136" y="444247"/>
              <a:ext cx="355854" cy="204977"/>
            </a:xfrm>
            <a:custGeom>
              <a:avLst/>
              <a:gdLst/>
              <a:ahLst/>
              <a:cxnLst/>
              <a:rect l="0" t="0" r="0" b="0"/>
              <a:pathLst>
                <a:path w="355854" h="204977">
                  <a:moveTo>
                    <a:pt x="0" y="0"/>
                  </a:moveTo>
                  <a:lnTo>
                    <a:pt x="355854" y="204977"/>
                  </a:lnTo>
                </a:path>
              </a:pathLst>
            </a:custGeom>
            <a:ln w="3620" cap="rnd">
              <a:round/>
            </a:ln>
          </p:spPr>
          <p:style>
            <a:lnRef idx="1">
              <a:srgbClr val="000000"/>
            </a:lnRef>
            <a:fillRef idx="0">
              <a:srgbClr val="000000">
                <a:alpha val="0"/>
              </a:srgbClr>
            </a:fillRef>
            <a:effectRef idx="0">
              <a:scrgbClr r="0" g="0" b="0"/>
            </a:effectRef>
            <a:fontRef idx="none"/>
          </p:style>
          <p:txBody>
            <a:bodyPr/>
            <a:lstStyle/>
            <a:p>
              <a:endParaRPr lang="fr-FR"/>
            </a:p>
          </p:txBody>
        </p:sp>
        <p:sp>
          <p:nvSpPr>
            <p:cNvPr id="144" name="Shape 635">
              <a:extLst>
                <a:ext uri="{FF2B5EF4-FFF2-40B4-BE49-F238E27FC236}">
                  <a16:creationId xmlns:a16="http://schemas.microsoft.com/office/drawing/2014/main" id="{37F505AC-7962-40FB-860A-97B38F828359}"/>
                </a:ext>
              </a:extLst>
            </p:cNvPr>
            <p:cNvSpPr/>
            <p:nvPr/>
          </p:nvSpPr>
          <p:spPr>
            <a:xfrm>
              <a:off x="628650" y="608839"/>
              <a:ext cx="53340" cy="40385"/>
            </a:xfrm>
            <a:custGeom>
              <a:avLst/>
              <a:gdLst/>
              <a:ahLst/>
              <a:cxnLst/>
              <a:rect l="0" t="0" r="0" b="0"/>
              <a:pathLst>
                <a:path w="53340" h="40385">
                  <a:moveTo>
                    <a:pt x="17526" y="0"/>
                  </a:moveTo>
                  <a:lnTo>
                    <a:pt x="53340" y="40385"/>
                  </a:lnTo>
                  <a:lnTo>
                    <a:pt x="0" y="29718"/>
                  </a:lnTo>
                  <a:lnTo>
                    <a:pt x="23622" y="23622"/>
                  </a:lnTo>
                  <a:lnTo>
                    <a:pt x="17526" y="0"/>
                  </a:lnTo>
                  <a:close/>
                </a:path>
              </a:pathLst>
            </a:custGeom>
            <a:ln w="0" cap="rnd">
              <a:round/>
            </a:ln>
          </p:spPr>
          <p:style>
            <a:lnRef idx="0">
              <a:srgbClr val="000000">
                <a:alpha val="0"/>
              </a:srgbClr>
            </a:lnRef>
            <a:fillRef idx="1">
              <a:srgbClr val="000000"/>
            </a:fillRef>
            <a:effectRef idx="0">
              <a:scrgbClr r="0" g="0" b="0"/>
            </a:effectRef>
            <a:fontRef idx="none"/>
          </p:style>
          <p:txBody>
            <a:bodyPr/>
            <a:lstStyle/>
            <a:p>
              <a:endParaRPr lang="fr-FR"/>
            </a:p>
          </p:txBody>
        </p:sp>
        <p:sp>
          <p:nvSpPr>
            <p:cNvPr id="145" name="Shape 636">
              <a:extLst>
                <a:ext uri="{FF2B5EF4-FFF2-40B4-BE49-F238E27FC236}">
                  <a16:creationId xmlns:a16="http://schemas.microsoft.com/office/drawing/2014/main" id="{70AEFC2B-2DC0-4054-94E0-A919D3122DA6}"/>
                </a:ext>
              </a:extLst>
            </p:cNvPr>
            <p:cNvSpPr/>
            <p:nvPr/>
          </p:nvSpPr>
          <p:spPr>
            <a:xfrm>
              <a:off x="628650" y="608839"/>
              <a:ext cx="53340" cy="40385"/>
            </a:xfrm>
            <a:custGeom>
              <a:avLst/>
              <a:gdLst/>
              <a:ahLst/>
              <a:cxnLst/>
              <a:rect l="0" t="0" r="0" b="0"/>
              <a:pathLst>
                <a:path w="53340" h="40385">
                  <a:moveTo>
                    <a:pt x="53340" y="40385"/>
                  </a:moveTo>
                  <a:lnTo>
                    <a:pt x="0" y="29718"/>
                  </a:lnTo>
                  <a:lnTo>
                    <a:pt x="23622" y="23622"/>
                  </a:lnTo>
                  <a:lnTo>
                    <a:pt x="17526" y="0"/>
                  </a:lnTo>
                  <a:lnTo>
                    <a:pt x="53340" y="40385"/>
                  </a:lnTo>
                </a:path>
              </a:pathLst>
            </a:custGeom>
            <a:ln w="3620" cap="rnd">
              <a:round/>
            </a:ln>
          </p:spPr>
          <p:style>
            <a:lnRef idx="1">
              <a:srgbClr val="000000"/>
            </a:lnRef>
            <a:fillRef idx="0">
              <a:srgbClr val="000000">
                <a:alpha val="0"/>
              </a:srgbClr>
            </a:fillRef>
            <a:effectRef idx="0">
              <a:scrgbClr r="0" g="0" b="0"/>
            </a:effectRef>
            <a:fontRef idx="none"/>
          </p:style>
          <p:txBody>
            <a:bodyPr/>
            <a:lstStyle/>
            <a:p>
              <a:endParaRPr lang="fr-FR"/>
            </a:p>
          </p:txBody>
        </p:sp>
        <p:sp>
          <p:nvSpPr>
            <p:cNvPr id="152" name="Rectangle 151">
              <a:extLst>
                <a:ext uri="{FF2B5EF4-FFF2-40B4-BE49-F238E27FC236}">
                  <a16:creationId xmlns:a16="http://schemas.microsoft.com/office/drawing/2014/main" id="{32DA3555-3280-45A8-ADA8-5FDBB0BE7878}"/>
                </a:ext>
              </a:extLst>
            </p:cNvPr>
            <p:cNvSpPr/>
            <p:nvPr/>
          </p:nvSpPr>
          <p:spPr>
            <a:xfrm>
              <a:off x="665226" y="83917"/>
              <a:ext cx="66574" cy="166041"/>
            </a:xfrm>
            <a:prstGeom prst="rect">
              <a:avLst/>
            </a:prstGeom>
            <a:ln>
              <a:noFill/>
            </a:ln>
          </p:spPr>
          <p:txBody>
            <a:bodyPr vert="horz" lIns="0" tIns="0" rIns="0" bIns="0" rtlCol="0">
              <a:noAutofit/>
            </a:bodyPr>
            <a:lstStyle/>
            <a:p>
              <a:pPr marL="6350" indent="-6350">
                <a:lnSpc>
                  <a:spcPct val="107000"/>
                </a:lnSpc>
                <a:spcAft>
                  <a:spcPts val="800"/>
                </a:spcAft>
              </a:pPr>
              <a:endParaRPr lang="fr-FR" sz="1200" dirty="0">
                <a:solidFill>
                  <a:srgbClr val="000000"/>
                </a:solidFill>
                <a:effectLst/>
                <a:latin typeface="Times New Roman" panose="02020603050405020304" pitchFamily="18" charset="0"/>
                <a:ea typeface="Times New Roman" panose="02020603050405020304" pitchFamily="18" charset="0"/>
              </a:endParaRPr>
            </a:p>
          </p:txBody>
        </p:sp>
        <p:sp>
          <p:nvSpPr>
            <p:cNvPr id="156" name="Rectangle 155">
              <a:extLst>
                <a:ext uri="{FF2B5EF4-FFF2-40B4-BE49-F238E27FC236}">
                  <a16:creationId xmlns:a16="http://schemas.microsoft.com/office/drawing/2014/main" id="{7C040B04-80E4-41F2-82BC-E7BE7BD27048}"/>
                </a:ext>
              </a:extLst>
            </p:cNvPr>
            <p:cNvSpPr/>
            <p:nvPr/>
          </p:nvSpPr>
          <p:spPr>
            <a:xfrm>
              <a:off x="302201" y="450883"/>
              <a:ext cx="74806" cy="107329"/>
            </a:xfrm>
            <a:prstGeom prst="rect">
              <a:avLst/>
            </a:prstGeom>
            <a:ln>
              <a:noFill/>
            </a:ln>
          </p:spPr>
          <p:txBody>
            <a:bodyPr vert="horz" lIns="0" tIns="0" rIns="0" bIns="0" rtlCol="0">
              <a:noAutofit/>
            </a:bodyPr>
            <a:lstStyle/>
            <a:p>
              <a:pPr marL="6350" indent="-6350">
                <a:lnSpc>
                  <a:spcPct val="107000"/>
                </a:lnSpc>
                <a:spcAft>
                  <a:spcPts val="800"/>
                </a:spcAft>
              </a:pPr>
              <a:r>
                <a:rPr lang="fr-FR" sz="900" b="1" dirty="0">
                  <a:solidFill>
                    <a:srgbClr val="000000"/>
                  </a:solidFill>
                  <a:effectLst/>
                  <a:latin typeface="Arial" panose="020B0604020202020204" pitchFamily="34" charset="0"/>
                  <a:ea typeface="Arial" panose="020B0604020202020204" pitchFamily="34" charset="0"/>
                </a:rPr>
                <a:t>O</a:t>
              </a:r>
              <a:endParaRPr lang="fr-FR" sz="900" dirty="0">
                <a:solidFill>
                  <a:srgbClr val="000000"/>
                </a:solidFill>
                <a:effectLst/>
                <a:latin typeface="Times New Roman" panose="02020603050405020304" pitchFamily="18" charset="0"/>
                <a:ea typeface="Times New Roman" panose="02020603050405020304" pitchFamily="18" charset="0"/>
              </a:endParaRPr>
            </a:p>
          </p:txBody>
        </p:sp>
        <p:sp>
          <p:nvSpPr>
            <p:cNvPr id="160" name="Shape 644">
              <a:extLst>
                <a:ext uri="{FF2B5EF4-FFF2-40B4-BE49-F238E27FC236}">
                  <a16:creationId xmlns:a16="http://schemas.microsoft.com/office/drawing/2014/main" id="{CD9619DB-8ADA-438D-9C34-8718A4066F7B}"/>
                </a:ext>
              </a:extLst>
            </p:cNvPr>
            <p:cNvSpPr/>
            <p:nvPr/>
          </p:nvSpPr>
          <p:spPr>
            <a:xfrm>
              <a:off x="268224" y="286513"/>
              <a:ext cx="51816" cy="67818"/>
            </a:xfrm>
            <a:custGeom>
              <a:avLst/>
              <a:gdLst/>
              <a:ahLst/>
              <a:cxnLst/>
              <a:rect l="0" t="0" r="0" b="0"/>
              <a:pathLst>
                <a:path w="51816" h="67818">
                  <a:moveTo>
                    <a:pt x="30480" y="0"/>
                  </a:moveTo>
                  <a:lnTo>
                    <a:pt x="51816" y="37337"/>
                  </a:lnTo>
                  <a:lnTo>
                    <a:pt x="0" y="67818"/>
                  </a:lnTo>
                  <a:lnTo>
                    <a:pt x="30480" y="0"/>
                  </a:lnTo>
                  <a:close/>
                </a:path>
              </a:pathLst>
            </a:custGeom>
            <a:ln w="0" cap="rnd">
              <a:round/>
            </a:ln>
          </p:spPr>
          <p:style>
            <a:lnRef idx="0">
              <a:srgbClr val="000000">
                <a:alpha val="0"/>
              </a:srgbClr>
            </a:lnRef>
            <a:fillRef idx="1">
              <a:srgbClr val="0000FF"/>
            </a:fillRef>
            <a:effectRef idx="0">
              <a:scrgbClr r="0" g="0" b="0"/>
            </a:effectRef>
            <a:fontRef idx="none"/>
          </p:style>
          <p:txBody>
            <a:bodyPr/>
            <a:lstStyle/>
            <a:p>
              <a:endParaRPr lang="fr-FR"/>
            </a:p>
          </p:txBody>
        </p:sp>
        <p:sp>
          <p:nvSpPr>
            <p:cNvPr id="161" name="Shape 645">
              <a:extLst>
                <a:ext uri="{FF2B5EF4-FFF2-40B4-BE49-F238E27FC236}">
                  <a16:creationId xmlns:a16="http://schemas.microsoft.com/office/drawing/2014/main" id="{48491B77-C029-457D-B135-78CC8897A05C}"/>
                </a:ext>
              </a:extLst>
            </p:cNvPr>
            <p:cNvSpPr/>
            <p:nvPr/>
          </p:nvSpPr>
          <p:spPr>
            <a:xfrm>
              <a:off x="268224" y="286513"/>
              <a:ext cx="51816" cy="67818"/>
            </a:xfrm>
            <a:custGeom>
              <a:avLst/>
              <a:gdLst/>
              <a:ahLst/>
              <a:cxnLst/>
              <a:rect l="0" t="0" r="0" b="0"/>
              <a:pathLst>
                <a:path w="51816" h="67818">
                  <a:moveTo>
                    <a:pt x="30480" y="0"/>
                  </a:moveTo>
                  <a:lnTo>
                    <a:pt x="51816" y="37337"/>
                  </a:lnTo>
                  <a:lnTo>
                    <a:pt x="0" y="67818"/>
                  </a:lnTo>
                  <a:lnTo>
                    <a:pt x="30480" y="0"/>
                  </a:lnTo>
                  <a:close/>
                </a:path>
              </a:pathLst>
            </a:custGeom>
            <a:solidFill>
              <a:srgbClr val="FF9900"/>
            </a:solidFill>
            <a:ln w="0" cap="rnd">
              <a:round/>
            </a:ln>
          </p:spPr>
          <p:style>
            <a:lnRef idx="0">
              <a:srgbClr val="000000">
                <a:alpha val="0"/>
              </a:srgbClr>
            </a:lnRef>
            <a:fillRef idx="1">
              <a:srgbClr val="FF0000"/>
            </a:fillRef>
            <a:effectRef idx="0">
              <a:scrgbClr r="0" g="0" b="0"/>
            </a:effectRef>
            <a:fontRef idx="none"/>
          </p:style>
          <p:txBody>
            <a:bodyPr/>
            <a:lstStyle/>
            <a:p>
              <a:endParaRPr lang="fr-FR"/>
            </a:p>
          </p:txBody>
        </p:sp>
        <p:sp>
          <p:nvSpPr>
            <p:cNvPr id="169" name="Shape 647">
              <a:extLst>
                <a:ext uri="{FF2B5EF4-FFF2-40B4-BE49-F238E27FC236}">
                  <a16:creationId xmlns:a16="http://schemas.microsoft.com/office/drawing/2014/main" id="{DC9F8078-639F-4F3A-B08E-39D27CB42726}"/>
                </a:ext>
              </a:extLst>
            </p:cNvPr>
            <p:cNvSpPr/>
            <p:nvPr/>
          </p:nvSpPr>
          <p:spPr>
            <a:xfrm>
              <a:off x="80010" y="446532"/>
              <a:ext cx="143256" cy="195072"/>
            </a:xfrm>
            <a:custGeom>
              <a:avLst/>
              <a:gdLst/>
              <a:ahLst/>
              <a:cxnLst/>
              <a:rect l="0" t="0" r="0" b="0"/>
              <a:pathLst>
                <a:path w="143256" h="195072">
                  <a:moveTo>
                    <a:pt x="17526" y="3810"/>
                  </a:moveTo>
                  <a:lnTo>
                    <a:pt x="20574" y="2286"/>
                  </a:lnTo>
                  <a:lnTo>
                    <a:pt x="23622" y="1524"/>
                  </a:lnTo>
                  <a:lnTo>
                    <a:pt x="26670" y="762"/>
                  </a:lnTo>
                  <a:lnTo>
                    <a:pt x="30480" y="0"/>
                  </a:lnTo>
                  <a:lnTo>
                    <a:pt x="37338" y="0"/>
                  </a:lnTo>
                  <a:lnTo>
                    <a:pt x="44958" y="1524"/>
                  </a:lnTo>
                  <a:lnTo>
                    <a:pt x="48768" y="3048"/>
                  </a:lnTo>
                  <a:lnTo>
                    <a:pt x="53340" y="4572"/>
                  </a:lnTo>
                  <a:lnTo>
                    <a:pt x="57150" y="6858"/>
                  </a:lnTo>
                  <a:lnTo>
                    <a:pt x="61722" y="9144"/>
                  </a:lnTo>
                  <a:lnTo>
                    <a:pt x="65532" y="11430"/>
                  </a:lnTo>
                  <a:lnTo>
                    <a:pt x="70104" y="14478"/>
                  </a:lnTo>
                  <a:lnTo>
                    <a:pt x="73914" y="17526"/>
                  </a:lnTo>
                  <a:lnTo>
                    <a:pt x="78486" y="21336"/>
                  </a:lnTo>
                  <a:lnTo>
                    <a:pt x="83058" y="25146"/>
                  </a:lnTo>
                  <a:lnTo>
                    <a:pt x="86868" y="28956"/>
                  </a:lnTo>
                  <a:lnTo>
                    <a:pt x="90678" y="32766"/>
                  </a:lnTo>
                  <a:lnTo>
                    <a:pt x="95250" y="37338"/>
                  </a:lnTo>
                  <a:lnTo>
                    <a:pt x="99060" y="41910"/>
                  </a:lnTo>
                  <a:lnTo>
                    <a:pt x="102870" y="47244"/>
                  </a:lnTo>
                  <a:lnTo>
                    <a:pt x="106680" y="51816"/>
                  </a:lnTo>
                  <a:lnTo>
                    <a:pt x="110490" y="57150"/>
                  </a:lnTo>
                  <a:lnTo>
                    <a:pt x="114300" y="62484"/>
                  </a:lnTo>
                  <a:lnTo>
                    <a:pt x="120396" y="73152"/>
                  </a:lnTo>
                  <a:lnTo>
                    <a:pt x="123444" y="79248"/>
                  </a:lnTo>
                  <a:lnTo>
                    <a:pt x="126492" y="84582"/>
                  </a:lnTo>
                  <a:lnTo>
                    <a:pt x="128778" y="90678"/>
                  </a:lnTo>
                  <a:lnTo>
                    <a:pt x="131826" y="96774"/>
                  </a:lnTo>
                  <a:lnTo>
                    <a:pt x="134112" y="102108"/>
                  </a:lnTo>
                  <a:lnTo>
                    <a:pt x="135636" y="108204"/>
                  </a:lnTo>
                  <a:lnTo>
                    <a:pt x="137922" y="113538"/>
                  </a:lnTo>
                  <a:lnTo>
                    <a:pt x="139446" y="119634"/>
                  </a:lnTo>
                  <a:lnTo>
                    <a:pt x="140208" y="124968"/>
                  </a:lnTo>
                  <a:lnTo>
                    <a:pt x="141732" y="130302"/>
                  </a:lnTo>
                  <a:lnTo>
                    <a:pt x="143256" y="140970"/>
                  </a:lnTo>
                  <a:lnTo>
                    <a:pt x="143256" y="160020"/>
                  </a:lnTo>
                  <a:lnTo>
                    <a:pt x="142494" y="164592"/>
                  </a:lnTo>
                  <a:lnTo>
                    <a:pt x="141732" y="168402"/>
                  </a:lnTo>
                  <a:lnTo>
                    <a:pt x="140208" y="172974"/>
                  </a:lnTo>
                  <a:lnTo>
                    <a:pt x="139446" y="176022"/>
                  </a:lnTo>
                  <a:lnTo>
                    <a:pt x="137160" y="179832"/>
                  </a:lnTo>
                  <a:lnTo>
                    <a:pt x="135636" y="182880"/>
                  </a:lnTo>
                  <a:lnTo>
                    <a:pt x="133350" y="185166"/>
                  </a:lnTo>
                  <a:lnTo>
                    <a:pt x="131064" y="187452"/>
                  </a:lnTo>
                  <a:lnTo>
                    <a:pt x="128778" y="189738"/>
                  </a:lnTo>
                  <a:lnTo>
                    <a:pt x="126492" y="191262"/>
                  </a:lnTo>
                  <a:lnTo>
                    <a:pt x="120396" y="194310"/>
                  </a:lnTo>
                  <a:lnTo>
                    <a:pt x="117348" y="195072"/>
                  </a:lnTo>
                  <a:lnTo>
                    <a:pt x="106680" y="195072"/>
                  </a:lnTo>
                  <a:lnTo>
                    <a:pt x="102870" y="194310"/>
                  </a:lnTo>
                  <a:lnTo>
                    <a:pt x="99060" y="193548"/>
                  </a:lnTo>
                  <a:lnTo>
                    <a:pt x="94488" y="192024"/>
                  </a:lnTo>
                  <a:lnTo>
                    <a:pt x="90678" y="190500"/>
                  </a:lnTo>
                  <a:lnTo>
                    <a:pt x="86868" y="188976"/>
                  </a:lnTo>
                  <a:lnTo>
                    <a:pt x="82296" y="186690"/>
                  </a:lnTo>
                  <a:lnTo>
                    <a:pt x="78486" y="183642"/>
                  </a:lnTo>
                  <a:lnTo>
                    <a:pt x="73914" y="181356"/>
                  </a:lnTo>
                  <a:lnTo>
                    <a:pt x="69342" y="177546"/>
                  </a:lnTo>
                  <a:lnTo>
                    <a:pt x="65532" y="174498"/>
                  </a:lnTo>
                  <a:lnTo>
                    <a:pt x="60960" y="170688"/>
                  </a:lnTo>
                  <a:lnTo>
                    <a:pt x="57150" y="166878"/>
                  </a:lnTo>
                  <a:lnTo>
                    <a:pt x="52578" y="162306"/>
                  </a:lnTo>
                  <a:lnTo>
                    <a:pt x="48768" y="157734"/>
                  </a:lnTo>
                  <a:lnTo>
                    <a:pt x="44958" y="153162"/>
                  </a:lnTo>
                  <a:lnTo>
                    <a:pt x="41148" y="148590"/>
                  </a:lnTo>
                  <a:lnTo>
                    <a:pt x="37338" y="143256"/>
                  </a:lnTo>
                  <a:lnTo>
                    <a:pt x="33528" y="138684"/>
                  </a:lnTo>
                  <a:lnTo>
                    <a:pt x="29718" y="133350"/>
                  </a:lnTo>
                  <a:lnTo>
                    <a:pt x="26670" y="127254"/>
                  </a:lnTo>
                  <a:lnTo>
                    <a:pt x="23622" y="121920"/>
                  </a:lnTo>
                  <a:lnTo>
                    <a:pt x="20574" y="116586"/>
                  </a:lnTo>
                  <a:lnTo>
                    <a:pt x="17526" y="110490"/>
                  </a:lnTo>
                  <a:lnTo>
                    <a:pt x="14478" y="105156"/>
                  </a:lnTo>
                  <a:lnTo>
                    <a:pt x="12192" y="99060"/>
                  </a:lnTo>
                  <a:lnTo>
                    <a:pt x="9906" y="92964"/>
                  </a:lnTo>
                  <a:lnTo>
                    <a:pt x="7620" y="87630"/>
                  </a:lnTo>
                  <a:lnTo>
                    <a:pt x="6096" y="81534"/>
                  </a:lnTo>
                  <a:lnTo>
                    <a:pt x="3048" y="70866"/>
                  </a:lnTo>
                  <a:lnTo>
                    <a:pt x="2286" y="64770"/>
                  </a:lnTo>
                  <a:lnTo>
                    <a:pt x="762" y="54102"/>
                  </a:lnTo>
                  <a:lnTo>
                    <a:pt x="0" y="49530"/>
                  </a:lnTo>
                  <a:lnTo>
                    <a:pt x="0" y="39624"/>
                  </a:lnTo>
                  <a:lnTo>
                    <a:pt x="1524" y="30480"/>
                  </a:lnTo>
                  <a:lnTo>
                    <a:pt x="2286" y="26670"/>
                  </a:lnTo>
                  <a:lnTo>
                    <a:pt x="3048" y="22860"/>
                  </a:lnTo>
                  <a:lnTo>
                    <a:pt x="4572" y="19050"/>
                  </a:lnTo>
                  <a:lnTo>
                    <a:pt x="6096" y="16002"/>
                  </a:lnTo>
                  <a:lnTo>
                    <a:pt x="8382" y="12954"/>
                  </a:lnTo>
                  <a:lnTo>
                    <a:pt x="9906" y="9906"/>
                  </a:lnTo>
                  <a:lnTo>
                    <a:pt x="12192" y="7620"/>
                  </a:lnTo>
                  <a:lnTo>
                    <a:pt x="15240" y="5334"/>
                  </a:lnTo>
                  <a:lnTo>
                    <a:pt x="17526" y="3810"/>
                  </a:lnTo>
                </a:path>
              </a:pathLst>
            </a:custGeom>
            <a:ln w="19050" cap="rnd">
              <a:solidFill>
                <a:srgbClr val="FF9900"/>
              </a:solidFill>
              <a:round/>
            </a:ln>
          </p:spPr>
          <p:style>
            <a:lnRef idx="1">
              <a:srgbClr val="FF0000"/>
            </a:lnRef>
            <a:fillRef idx="0">
              <a:srgbClr val="000000">
                <a:alpha val="0"/>
              </a:srgbClr>
            </a:fillRef>
            <a:effectRef idx="0">
              <a:scrgbClr r="0" g="0" b="0"/>
            </a:effectRef>
            <a:fontRef idx="none"/>
          </p:style>
          <p:txBody>
            <a:bodyPr/>
            <a:lstStyle/>
            <a:p>
              <a:endParaRPr lang="fr-FR"/>
            </a:p>
          </p:txBody>
        </p:sp>
        <p:sp>
          <p:nvSpPr>
            <p:cNvPr id="170" name="Shape 648">
              <a:extLst>
                <a:ext uri="{FF2B5EF4-FFF2-40B4-BE49-F238E27FC236}">
                  <a16:creationId xmlns:a16="http://schemas.microsoft.com/office/drawing/2014/main" id="{BFE880BD-1281-45CB-AD9D-C2DB6CB044FA}"/>
                </a:ext>
              </a:extLst>
            </p:cNvPr>
            <p:cNvSpPr/>
            <p:nvPr/>
          </p:nvSpPr>
          <p:spPr>
            <a:xfrm>
              <a:off x="94488" y="254509"/>
              <a:ext cx="346710" cy="198882"/>
            </a:xfrm>
            <a:custGeom>
              <a:avLst/>
              <a:gdLst/>
              <a:ahLst/>
              <a:cxnLst/>
              <a:rect l="0" t="0" r="0" b="0"/>
              <a:pathLst>
                <a:path w="346710" h="198882">
                  <a:moveTo>
                    <a:pt x="0" y="198882"/>
                  </a:moveTo>
                  <a:lnTo>
                    <a:pt x="346710" y="0"/>
                  </a:lnTo>
                </a:path>
              </a:pathLst>
            </a:custGeom>
            <a:ln w="19050" cap="rnd">
              <a:solidFill>
                <a:srgbClr val="FF9900"/>
              </a:solidFill>
              <a:round/>
            </a:ln>
          </p:spPr>
          <p:style>
            <a:lnRef idx="1">
              <a:srgbClr val="FF0000"/>
            </a:lnRef>
            <a:fillRef idx="0">
              <a:srgbClr val="000000">
                <a:alpha val="0"/>
              </a:srgbClr>
            </a:fillRef>
            <a:effectRef idx="0">
              <a:scrgbClr r="0" g="0" b="0"/>
            </a:effectRef>
            <a:fontRef idx="none"/>
          </p:style>
          <p:txBody>
            <a:bodyPr/>
            <a:lstStyle/>
            <a:p>
              <a:endParaRPr lang="fr-FR"/>
            </a:p>
          </p:txBody>
        </p:sp>
        <p:sp>
          <p:nvSpPr>
            <p:cNvPr id="171" name="Shape 649">
              <a:extLst>
                <a:ext uri="{FF2B5EF4-FFF2-40B4-BE49-F238E27FC236}">
                  <a16:creationId xmlns:a16="http://schemas.microsoft.com/office/drawing/2014/main" id="{767E2823-D27A-49B5-AEEC-9DC3B4471FAA}"/>
                </a:ext>
              </a:extLst>
            </p:cNvPr>
            <p:cNvSpPr/>
            <p:nvPr/>
          </p:nvSpPr>
          <p:spPr>
            <a:xfrm>
              <a:off x="268224" y="0"/>
              <a:ext cx="161544" cy="354330"/>
            </a:xfrm>
            <a:custGeom>
              <a:avLst/>
              <a:gdLst/>
              <a:ahLst/>
              <a:cxnLst/>
              <a:rect l="0" t="0" r="0" b="0"/>
              <a:pathLst>
                <a:path w="161544" h="354330">
                  <a:moveTo>
                    <a:pt x="0" y="354330"/>
                  </a:moveTo>
                  <a:lnTo>
                    <a:pt x="161544" y="0"/>
                  </a:lnTo>
                </a:path>
              </a:pathLst>
            </a:custGeom>
            <a:ln w="19050" cap="rnd">
              <a:solidFill>
                <a:srgbClr val="FF9900"/>
              </a:solidFill>
              <a:round/>
            </a:ln>
          </p:spPr>
          <p:style>
            <a:lnRef idx="1">
              <a:srgbClr val="FF0000"/>
            </a:lnRef>
            <a:fillRef idx="0">
              <a:srgbClr val="000000">
                <a:alpha val="0"/>
              </a:srgbClr>
            </a:fillRef>
            <a:effectRef idx="0">
              <a:scrgbClr r="0" g="0" b="0"/>
            </a:effectRef>
            <a:fontRef idx="none"/>
          </p:style>
          <p:txBody>
            <a:bodyPr/>
            <a:lstStyle/>
            <a:p>
              <a:endParaRPr lang="fr-FR"/>
            </a:p>
          </p:txBody>
        </p:sp>
        <p:sp>
          <p:nvSpPr>
            <p:cNvPr id="173" name="Shape 651">
              <a:extLst>
                <a:ext uri="{FF2B5EF4-FFF2-40B4-BE49-F238E27FC236}">
                  <a16:creationId xmlns:a16="http://schemas.microsoft.com/office/drawing/2014/main" id="{E39B1E84-3E9C-4EC7-818F-F22748CFF5C1}"/>
                </a:ext>
              </a:extLst>
            </p:cNvPr>
            <p:cNvSpPr/>
            <p:nvPr/>
          </p:nvSpPr>
          <p:spPr>
            <a:xfrm>
              <a:off x="195834" y="444247"/>
              <a:ext cx="346710" cy="199644"/>
            </a:xfrm>
            <a:custGeom>
              <a:avLst/>
              <a:gdLst/>
              <a:ahLst/>
              <a:cxnLst/>
              <a:rect l="0" t="0" r="0" b="0"/>
              <a:pathLst>
                <a:path w="346710" h="199644">
                  <a:moveTo>
                    <a:pt x="0" y="199644"/>
                  </a:moveTo>
                  <a:lnTo>
                    <a:pt x="346710" y="0"/>
                  </a:lnTo>
                </a:path>
              </a:pathLst>
            </a:custGeom>
            <a:ln w="19050" cap="rnd">
              <a:solidFill>
                <a:srgbClr val="FF9900"/>
              </a:solidFill>
              <a:round/>
            </a:ln>
          </p:spPr>
          <p:style>
            <a:lnRef idx="1">
              <a:srgbClr val="FF0000"/>
            </a:lnRef>
            <a:fillRef idx="0">
              <a:srgbClr val="000000">
                <a:alpha val="0"/>
              </a:srgbClr>
            </a:fillRef>
            <a:effectRef idx="0">
              <a:scrgbClr r="0" g="0" b="0"/>
            </a:effectRef>
            <a:fontRef idx="none"/>
          </p:style>
          <p:txBody>
            <a:bodyPr/>
            <a:lstStyle/>
            <a:p>
              <a:endParaRPr lang="fr-FR"/>
            </a:p>
          </p:txBody>
        </p:sp>
        <p:sp>
          <p:nvSpPr>
            <p:cNvPr id="174" name="Shape 652">
              <a:extLst>
                <a:ext uri="{FF2B5EF4-FFF2-40B4-BE49-F238E27FC236}">
                  <a16:creationId xmlns:a16="http://schemas.microsoft.com/office/drawing/2014/main" id="{3D287C6A-93DD-411B-8941-B9D383B16B62}"/>
                </a:ext>
              </a:extLst>
            </p:cNvPr>
            <p:cNvSpPr/>
            <p:nvPr/>
          </p:nvSpPr>
          <p:spPr>
            <a:xfrm>
              <a:off x="0" y="544068"/>
              <a:ext cx="151638" cy="87630"/>
            </a:xfrm>
            <a:custGeom>
              <a:avLst/>
              <a:gdLst/>
              <a:ahLst/>
              <a:cxnLst/>
              <a:rect l="0" t="0" r="0" b="0"/>
              <a:pathLst>
                <a:path w="151638" h="87630">
                  <a:moveTo>
                    <a:pt x="0" y="87630"/>
                  </a:moveTo>
                  <a:lnTo>
                    <a:pt x="151638" y="0"/>
                  </a:lnTo>
                </a:path>
              </a:pathLst>
            </a:custGeom>
            <a:ln w="19050" cap="rnd">
              <a:solidFill>
                <a:srgbClr val="5F5F5F"/>
              </a:solidFill>
              <a:round/>
            </a:ln>
          </p:spPr>
          <p:style>
            <a:lnRef idx="1">
              <a:srgbClr val="0000FF"/>
            </a:lnRef>
            <a:fillRef idx="0">
              <a:srgbClr val="000000">
                <a:alpha val="0"/>
              </a:srgbClr>
            </a:fillRef>
            <a:effectRef idx="0">
              <a:scrgbClr r="0" g="0" b="0"/>
            </a:effectRef>
            <a:fontRef idx="none"/>
          </p:style>
          <p:txBody>
            <a:bodyPr/>
            <a:lstStyle/>
            <a:p>
              <a:endParaRPr lang="fr-FR"/>
            </a:p>
          </p:txBody>
        </p:sp>
        <p:sp>
          <p:nvSpPr>
            <p:cNvPr id="175" name="Shape 653">
              <a:extLst>
                <a:ext uri="{FF2B5EF4-FFF2-40B4-BE49-F238E27FC236}">
                  <a16:creationId xmlns:a16="http://schemas.microsoft.com/office/drawing/2014/main" id="{86DA8B47-9203-4D63-9EEF-C5D67F14D54C}"/>
                </a:ext>
              </a:extLst>
            </p:cNvPr>
            <p:cNvSpPr/>
            <p:nvPr/>
          </p:nvSpPr>
          <p:spPr>
            <a:xfrm>
              <a:off x="534924" y="249174"/>
              <a:ext cx="129540" cy="74676"/>
            </a:xfrm>
            <a:custGeom>
              <a:avLst/>
              <a:gdLst/>
              <a:ahLst/>
              <a:cxnLst/>
              <a:rect l="0" t="0" r="0" b="0"/>
              <a:pathLst>
                <a:path w="129540" h="74676">
                  <a:moveTo>
                    <a:pt x="0" y="74676"/>
                  </a:moveTo>
                  <a:lnTo>
                    <a:pt x="129540" y="0"/>
                  </a:lnTo>
                </a:path>
              </a:pathLst>
            </a:custGeom>
            <a:ln w="19050" cap="rnd">
              <a:solidFill>
                <a:srgbClr val="5F5F5F"/>
              </a:solidFill>
              <a:round/>
            </a:ln>
          </p:spPr>
          <p:style>
            <a:lnRef idx="1">
              <a:srgbClr val="0000FF"/>
            </a:lnRef>
            <a:fillRef idx="0">
              <a:srgbClr val="000000">
                <a:alpha val="0"/>
              </a:srgbClr>
            </a:fillRef>
            <a:effectRef idx="0">
              <a:scrgbClr r="0" g="0" b="0"/>
            </a:effectRef>
            <a:fontRef idx="none"/>
          </p:style>
          <p:txBody>
            <a:bodyPr/>
            <a:lstStyle/>
            <a:p>
              <a:endParaRPr lang="fr-FR"/>
            </a:p>
          </p:txBody>
        </p:sp>
        <p:sp>
          <p:nvSpPr>
            <p:cNvPr id="176" name="Shape 654">
              <a:extLst>
                <a:ext uri="{FF2B5EF4-FFF2-40B4-BE49-F238E27FC236}">
                  <a16:creationId xmlns:a16="http://schemas.microsoft.com/office/drawing/2014/main" id="{B277E69A-A691-4CB1-B803-57B57C3B10EF}"/>
                </a:ext>
              </a:extLst>
            </p:cNvPr>
            <p:cNvSpPr/>
            <p:nvPr/>
          </p:nvSpPr>
          <p:spPr>
            <a:xfrm>
              <a:off x="195072" y="383287"/>
              <a:ext cx="200406" cy="146303"/>
            </a:xfrm>
            <a:custGeom>
              <a:avLst/>
              <a:gdLst/>
              <a:ahLst/>
              <a:cxnLst/>
              <a:rect l="0" t="0" r="0" b="0"/>
              <a:pathLst>
                <a:path w="200406" h="146303">
                  <a:moveTo>
                    <a:pt x="0" y="13715"/>
                  </a:moveTo>
                  <a:lnTo>
                    <a:pt x="2286" y="12192"/>
                  </a:lnTo>
                  <a:lnTo>
                    <a:pt x="8382" y="9144"/>
                  </a:lnTo>
                  <a:lnTo>
                    <a:pt x="10668" y="7620"/>
                  </a:lnTo>
                  <a:lnTo>
                    <a:pt x="13716" y="6096"/>
                  </a:lnTo>
                  <a:lnTo>
                    <a:pt x="16764" y="5334"/>
                  </a:lnTo>
                  <a:lnTo>
                    <a:pt x="19050" y="3810"/>
                  </a:lnTo>
                  <a:lnTo>
                    <a:pt x="22098" y="3048"/>
                  </a:lnTo>
                  <a:lnTo>
                    <a:pt x="25146" y="2286"/>
                  </a:lnTo>
                  <a:lnTo>
                    <a:pt x="27432" y="1524"/>
                  </a:lnTo>
                  <a:lnTo>
                    <a:pt x="30480" y="1524"/>
                  </a:lnTo>
                  <a:lnTo>
                    <a:pt x="33528" y="762"/>
                  </a:lnTo>
                  <a:lnTo>
                    <a:pt x="35814" y="762"/>
                  </a:lnTo>
                  <a:lnTo>
                    <a:pt x="38100" y="0"/>
                  </a:lnTo>
                  <a:lnTo>
                    <a:pt x="48006" y="0"/>
                  </a:lnTo>
                  <a:lnTo>
                    <a:pt x="50292" y="762"/>
                  </a:lnTo>
                  <a:lnTo>
                    <a:pt x="55626" y="762"/>
                  </a:lnTo>
                  <a:lnTo>
                    <a:pt x="57912" y="1524"/>
                  </a:lnTo>
                  <a:lnTo>
                    <a:pt x="60198" y="1524"/>
                  </a:lnTo>
                  <a:lnTo>
                    <a:pt x="62484" y="2286"/>
                  </a:lnTo>
                  <a:lnTo>
                    <a:pt x="65532" y="3048"/>
                  </a:lnTo>
                  <a:lnTo>
                    <a:pt x="67818" y="4572"/>
                  </a:lnTo>
                  <a:lnTo>
                    <a:pt x="70866" y="5334"/>
                  </a:lnTo>
                  <a:lnTo>
                    <a:pt x="73914" y="6096"/>
                  </a:lnTo>
                  <a:lnTo>
                    <a:pt x="76200" y="7620"/>
                  </a:lnTo>
                  <a:lnTo>
                    <a:pt x="79248" y="9144"/>
                  </a:lnTo>
                  <a:lnTo>
                    <a:pt x="81534" y="10668"/>
                  </a:lnTo>
                  <a:lnTo>
                    <a:pt x="84582" y="12192"/>
                  </a:lnTo>
                  <a:lnTo>
                    <a:pt x="87630" y="14477"/>
                  </a:lnTo>
                  <a:lnTo>
                    <a:pt x="91440" y="16002"/>
                  </a:lnTo>
                  <a:lnTo>
                    <a:pt x="95250" y="18287"/>
                  </a:lnTo>
                  <a:lnTo>
                    <a:pt x="101346" y="22860"/>
                  </a:lnTo>
                  <a:lnTo>
                    <a:pt x="108204" y="26670"/>
                  </a:lnTo>
                  <a:lnTo>
                    <a:pt x="115062" y="31242"/>
                  </a:lnTo>
                  <a:lnTo>
                    <a:pt x="121158" y="35813"/>
                  </a:lnTo>
                  <a:lnTo>
                    <a:pt x="126492" y="39624"/>
                  </a:lnTo>
                  <a:lnTo>
                    <a:pt x="131064" y="43434"/>
                  </a:lnTo>
                  <a:lnTo>
                    <a:pt x="136398" y="47244"/>
                  </a:lnTo>
                  <a:lnTo>
                    <a:pt x="140970" y="51053"/>
                  </a:lnTo>
                  <a:lnTo>
                    <a:pt x="145542" y="55626"/>
                  </a:lnTo>
                  <a:lnTo>
                    <a:pt x="149352" y="58674"/>
                  </a:lnTo>
                  <a:lnTo>
                    <a:pt x="153162" y="62484"/>
                  </a:lnTo>
                  <a:lnTo>
                    <a:pt x="156972" y="66294"/>
                  </a:lnTo>
                  <a:lnTo>
                    <a:pt x="160020" y="69342"/>
                  </a:lnTo>
                  <a:lnTo>
                    <a:pt x="163068" y="73152"/>
                  </a:lnTo>
                  <a:lnTo>
                    <a:pt x="166116" y="77724"/>
                  </a:lnTo>
                  <a:lnTo>
                    <a:pt x="169164" y="81534"/>
                  </a:lnTo>
                  <a:lnTo>
                    <a:pt x="172212" y="85344"/>
                  </a:lnTo>
                  <a:lnTo>
                    <a:pt x="174498" y="89915"/>
                  </a:lnTo>
                  <a:lnTo>
                    <a:pt x="176784" y="93726"/>
                  </a:lnTo>
                  <a:lnTo>
                    <a:pt x="179832" y="98298"/>
                  </a:lnTo>
                  <a:lnTo>
                    <a:pt x="184404" y="107442"/>
                  </a:lnTo>
                  <a:lnTo>
                    <a:pt x="185928" y="112013"/>
                  </a:lnTo>
                  <a:lnTo>
                    <a:pt x="188214" y="116586"/>
                  </a:lnTo>
                  <a:lnTo>
                    <a:pt x="190500" y="121158"/>
                  </a:lnTo>
                  <a:lnTo>
                    <a:pt x="192786" y="127253"/>
                  </a:lnTo>
                  <a:lnTo>
                    <a:pt x="195072" y="133350"/>
                  </a:lnTo>
                  <a:lnTo>
                    <a:pt x="198120" y="140208"/>
                  </a:lnTo>
                  <a:lnTo>
                    <a:pt x="200406" y="146303"/>
                  </a:lnTo>
                </a:path>
              </a:pathLst>
            </a:custGeom>
            <a:ln w="10097" cap="rnd">
              <a:solidFill>
                <a:srgbClr val="FF9900"/>
              </a:solidFill>
              <a:round/>
            </a:ln>
          </p:spPr>
          <p:style>
            <a:lnRef idx="1">
              <a:srgbClr val="FF0000"/>
            </a:lnRef>
            <a:fillRef idx="0">
              <a:srgbClr val="000000">
                <a:alpha val="0"/>
              </a:srgbClr>
            </a:fillRef>
            <a:effectRef idx="0">
              <a:scrgbClr r="0" g="0" b="0"/>
            </a:effectRef>
            <a:fontRef idx="none"/>
          </p:style>
          <p:txBody>
            <a:bodyPr/>
            <a:lstStyle/>
            <a:p>
              <a:endParaRPr lang="fr-FR"/>
            </a:p>
          </p:txBody>
        </p:sp>
        <p:sp>
          <p:nvSpPr>
            <p:cNvPr id="177" name="Shape 655">
              <a:extLst>
                <a:ext uri="{FF2B5EF4-FFF2-40B4-BE49-F238E27FC236}">
                  <a16:creationId xmlns:a16="http://schemas.microsoft.com/office/drawing/2014/main" id="{7A885F92-4F3D-4080-99A4-9A8AF6054BDF}"/>
                </a:ext>
              </a:extLst>
            </p:cNvPr>
            <p:cNvSpPr/>
            <p:nvPr/>
          </p:nvSpPr>
          <p:spPr>
            <a:xfrm>
              <a:off x="275082" y="334518"/>
              <a:ext cx="200406" cy="145542"/>
            </a:xfrm>
            <a:custGeom>
              <a:avLst/>
              <a:gdLst/>
              <a:ahLst/>
              <a:cxnLst/>
              <a:rect l="0" t="0" r="0" b="0"/>
              <a:pathLst>
                <a:path w="200406" h="145542">
                  <a:moveTo>
                    <a:pt x="0" y="12954"/>
                  </a:moveTo>
                  <a:lnTo>
                    <a:pt x="3048" y="11430"/>
                  </a:lnTo>
                  <a:lnTo>
                    <a:pt x="5334" y="9906"/>
                  </a:lnTo>
                  <a:lnTo>
                    <a:pt x="8382" y="8382"/>
                  </a:lnTo>
                  <a:lnTo>
                    <a:pt x="11430" y="6858"/>
                  </a:lnTo>
                  <a:lnTo>
                    <a:pt x="13716" y="6096"/>
                  </a:lnTo>
                  <a:lnTo>
                    <a:pt x="16764" y="4572"/>
                  </a:lnTo>
                  <a:lnTo>
                    <a:pt x="19812" y="3810"/>
                  </a:lnTo>
                  <a:lnTo>
                    <a:pt x="22098" y="3048"/>
                  </a:lnTo>
                  <a:lnTo>
                    <a:pt x="28194" y="1524"/>
                  </a:lnTo>
                  <a:lnTo>
                    <a:pt x="31242" y="762"/>
                  </a:lnTo>
                  <a:lnTo>
                    <a:pt x="33528" y="0"/>
                  </a:lnTo>
                  <a:lnTo>
                    <a:pt x="53340" y="0"/>
                  </a:lnTo>
                  <a:lnTo>
                    <a:pt x="55626" y="762"/>
                  </a:lnTo>
                  <a:lnTo>
                    <a:pt x="57912" y="762"/>
                  </a:lnTo>
                  <a:lnTo>
                    <a:pt x="60198" y="1524"/>
                  </a:lnTo>
                  <a:lnTo>
                    <a:pt x="62484" y="2286"/>
                  </a:lnTo>
                  <a:lnTo>
                    <a:pt x="65532" y="3048"/>
                  </a:lnTo>
                  <a:lnTo>
                    <a:pt x="68580" y="3810"/>
                  </a:lnTo>
                  <a:lnTo>
                    <a:pt x="70866" y="4572"/>
                  </a:lnTo>
                  <a:lnTo>
                    <a:pt x="73914" y="6096"/>
                  </a:lnTo>
                  <a:lnTo>
                    <a:pt x="76962" y="6858"/>
                  </a:lnTo>
                  <a:lnTo>
                    <a:pt x="79248" y="8382"/>
                  </a:lnTo>
                  <a:lnTo>
                    <a:pt x="82296" y="9906"/>
                  </a:lnTo>
                  <a:lnTo>
                    <a:pt x="84582" y="11430"/>
                  </a:lnTo>
                  <a:lnTo>
                    <a:pt x="88392" y="13716"/>
                  </a:lnTo>
                  <a:lnTo>
                    <a:pt x="91440" y="15240"/>
                  </a:lnTo>
                  <a:lnTo>
                    <a:pt x="95250" y="17526"/>
                  </a:lnTo>
                  <a:lnTo>
                    <a:pt x="102108" y="22098"/>
                  </a:lnTo>
                  <a:lnTo>
                    <a:pt x="108204" y="25908"/>
                  </a:lnTo>
                  <a:lnTo>
                    <a:pt x="115062" y="30480"/>
                  </a:lnTo>
                  <a:lnTo>
                    <a:pt x="121158" y="35052"/>
                  </a:lnTo>
                  <a:lnTo>
                    <a:pt x="126492" y="38862"/>
                  </a:lnTo>
                  <a:lnTo>
                    <a:pt x="131826" y="42672"/>
                  </a:lnTo>
                  <a:lnTo>
                    <a:pt x="136398" y="46482"/>
                  </a:lnTo>
                  <a:lnTo>
                    <a:pt x="140970" y="50292"/>
                  </a:lnTo>
                  <a:lnTo>
                    <a:pt x="145542" y="54864"/>
                  </a:lnTo>
                  <a:lnTo>
                    <a:pt x="149352" y="58674"/>
                  </a:lnTo>
                  <a:lnTo>
                    <a:pt x="153162" y="61722"/>
                  </a:lnTo>
                  <a:lnTo>
                    <a:pt x="156972" y="65532"/>
                  </a:lnTo>
                  <a:lnTo>
                    <a:pt x="160020" y="69342"/>
                  </a:lnTo>
                  <a:lnTo>
                    <a:pt x="163830" y="73152"/>
                  </a:lnTo>
                  <a:lnTo>
                    <a:pt x="166878" y="76962"/>
                  </a:lnTo>
                  <a:lnTo>
                    <a:pt x="169164" y="80772"/>
                  </a:lnTo>
                  <a:lnTo>
                    <a:pt x="172212" y="85344"/>
                  </a:lnTo>
                  <a:lnTo>
                    <a:pt x="174498" y="89154"/>
                  </a:lnTo>
                  <a:lnTo>
                    <a:pt x="177546" y="93726"/>
                  </a:lnTo>
                  <a:lnTo>
                    <a:pt x="179832" y="97536"/>
                  </a:lnTo>
                  <a:lnTo>
                    <a:pt x="182118" y="102108"/>
                  </a:lnTo>
                  <a:lnTo>
                    <a:pt x="184404" y="106680"/>
                  </a:lnTo>
                  <a:lnTo>
                    <a:pt x="186690" y="111252"/>
                  </a:lnTo>
                  <a:lnTo>
                    <a:pt x="188214" y="115824"/>
                  </a:lnTo>
                  <a:lnTo>
                    <a:pt x="190500" y="120396"/>
                  </a:lnTo>
                  <a:lnTo>
                    <a:pt x="193548" y="126492"/>
                  </a:lnTo>
                  <a:lnTo>
                    <a:pt x="195834" y="133350"/>
                  </a:lnTo>
                  <a:lnTo>
                    <a:pt x="198120" y="139446"/>
                  </a:lnTo>
                  <a:lnTo>
                    <a:pt x="200406" y="145542"/>
                  </a:lnTo>
                </a:path>
              </a:pathLst>
            </a:custGeom>
            <a:ln w="10097" cap="rnd">
              <a:solidFill>
                <a:srgbClr val="FF9900"/>
              </a:solidFill>
              <a:round/>
            </a:ln>
          </p:spPr>
          <p:style>
            <a:lnRef idx="1">
              <a:srgbClr val="FF0000"/>
            </a:lnRef>
            <a:fillRef idx="0">
              <a:srgbClr val="000000">
                <a:alpha val="0"/>
              </a:srgbClr>
            </a:fillRef>
            <a:effectRef idx="0">
              <a:scrgbClr r="0" g="0" b="0"/>
            </a:effectRef>
            <a:fontRef idx="none"/>
          </p:style>
          <p:txBody>
            <a:bodyPr/>
            <a:lstStyle/>
            <a:p>
              <a:endParaRPr lang="fr-FR"/>
            </a:p>
          </p:txBody>
        </p:sp>
        <p:sp>
          <p:nvSpPr>
            <p:cNvPr id="178" name="Shape 656">
              <a:extLst>
                <a:ext uri="{FF2B5EF4-FFF2-40B4-BE49-F238E27FC236}">
                  <a16:creationId xmlns:a16="http://schemas.microsoft.com/office/drawing/2014/main" id="{4F45CC64-10F4-483E-BA1D-75516287EBF3}"/>
                </a:ext>
              </a:extLst>
            </p:cNvPr>
            <p:cNvSpPr/>
            <p:nvPr/>
          </p:nvSpPr>
          <p:spPr>
            <a:xfrm>
              <a:off x="355092" y="292609"/>
              <a:ext cx="198120" cy="139446"/>
            </a:xfrm>
            <a:custGeom>
              <a:avLst/>
              <a:gdLst/>
              <a:ahLst/>
              <a:cxnLst/>
              <a:rect l="0" t="0" r="0" b="0"/>
              <a:pathLst>
                <a:path w="198120" h="139446">
                  <a:moveTo>
                    <a:pt x="0" y="12954"/>
                  </a:moveTo>
                  <a:lnTo>
                    <a:pt x="6096" y="9906"/>
                  </a:lnTo>
                  <a:lnTo>
                    <a:pt x="8382" y="8382"/>
                  </a:lnTo>
                  <a:lnTo>
                    <a:pt x="11430" y="6858"/>
                  </a:lnTo>
                  <a:lnTo>
                    <a:pt x="14478" y="6096"/>
                  </a:lnTo>
                  <a:lnTo>
                    <a:pt x="16764" y="4572"/>
                  </a:lnTo>
                  <a:lnTo>
                    <a:pt x="19812" y="3810"/>
                  </a:lnTo>
                  <a:lnTo>
                    <a:pt x="22098" y="3048"/>
                  </a:lnTo>
                  <a:lnTo>
                    <a:pt x="25146" y="2286"/>
                  </a:lnTo>
                  <a:lnTo>
                    <a:pt x="28194" y="1524"/>
                  </a:lnTo>
                  <a:lnTo>
                    <a:pt x="31242" y="762"/>
                  </a:lnTo>
                  <a:lnTo>
                    <a:pt x="34290" y="762"/>
                  </a:lnTo>
                  <a:lnTo>
                    <a:pt x="36576" y="0"/>
                  </a:lnTo>
                  <a:lnTo>
                    <a:pt x="51054" y="0"/>
                  </a:lnTo>
                  <a:lnTo>
                    <a:pt x="53340" y="762"/>
                  </a:lnTo>
                  <a:lnTo>
                    <a:pt x="57912" y="762"/>
                  </a:lnTo>
                  <a:lnTo>
                    <a:pt x="62484" y="2286"/>
                  </a:lnTo>
                  <a:lnTo>
                    <a:pt x="65532" y="3048"/>
                  </a:lnTo>
                  <a:lnTo>
                    <a:pt x="68580" y="3810"/>
                  </a:lnTo>
                  <a:lnTo>
                    <a:pt x="71628" y="5334"/>
                  </a:lnTo>
                  <a:lnTo>
                    <a:pt x="73914" y="6096"/>
                  </a:lnTo>
                  <a:lnTo>
                    <a:pt x="76962" y="7620"/>
                  </a:lnTo>
                  <a:lnTo>
                    <a:pt x="79248" y="8382"/>
                  </a:lnTo>
                  <a:lnTo>
                    <a:pt x="82296" y="9906"/>
                  </a:lnTo>
                  <a:lnTo>
                    <a:pt x="84582" y="11430"/>
                  </a:lnTo>
                  <a:lnTo>
                    <a:pt x="88392" y="13715"/>
                  </a:lnTo>
                  <a:lnTo>
                    <a:pt x="91440" y="16002"/>
                  </a:lnTo>
                  <a:lnTo>
                    <a:pt x="95250" y="18288"/>
                  </a:lnTo>
                  <a:lnTo>
                    <a:pt x="102108" y="22098"/>
                  </a:lnTo>
                  <a:lnTo>
                    <a:pt x="108204" y="26670"/>
                  </a:lnTo>
                  <a:lnTo>
                    <a:pt x="121920" y="35814"/>
                  </a:lnTo>
                  <a:lnTo>
                    <a:pt x="126492" y="39624"/>
                  </a:lnTo>
                  <a:lnTo>
                    <a:pt x="131826" y="43434"/>
                  </a:lnTo>
                  <a:lnTo>
                    <a:pt x="136398" y="47244"/>
                  </a:lnTo>
                  <a:lnTo>
                    <a:pt x="141732" y="51054"/>
                  </a:lnTo>
                  <a:lnTo>
                    <a:pt x="146304" y="54864"/>
                  </a:lnTo>
                  <a:lnTo>
                    <a:pt x="150114" y="58674"/>
                  </a:lnTo>
                  <a:lnTo>
                    <a:pt x="153924" y="62484"/>
                  </a:lnTo>
                  <a:lnTo>
                    <a:pt x="156972" y="65532"/>
                  </a:lnTo>
                  <a:lnTo>
                    <a:pt x="160782" y="69342"/>
                  </a:lnTo>
                  <a:lnTo>
                    <a:pt x="166878" y="76962"/>
                  </a:lnTo>
                  <a:lnTo>
                    <a:pt x="169164" y="80772"/>
                  </a:lnTo>
                  <a:lnTo>
                    <a:pt x="172212" y="84582"/>
                  </a:lnTo>
                  <a:lnTo>
                    <a:pt x="176784" y="92202"/>
                  </a:lnTo>
                  <a:lnTo>
                    <a:pt x="179070" y="96012"/>
                  </a:lnTo>
                  <a:lnTo>
                    <a:pt x="181356" y="101346"/>
                  </a:lnTo>
                  <a:lnTo>
                    <a:pt x="184404" y="106680"/>
                  </a:lnTo>
                  <a:lnTo>
                    <a:pt x="186690" y="112014"/>
                  </a:lnTo>
                  <a:lnTo>
                    <a:pt x="188976" y="117348"/>
                  </a:lnTo>
                  <a:lnTo>
                    <a:pt x="193548" y="128015"/>
                  </a:lnTo>
                  <a:lnTo>
                    <a:pt x="195834" y="134112"/>
                  </a:lnTo>
                  <a:lnTo>
                    <a:pt x="198120" y="139446"/>
                  </a:lnTo>
                </a:path>
              </a:pathLst>
            </a:custGeom>
            <a:ln w="10097" cap="rnd">
              <a:solidFill>
                <a:srgbClr val="FF9900"/>
              </a:solidFill>
              <a:round/>
            </a:ln>
          </p:spPr>
          <p:style>
            <a:lnRef idx="1">
              <a:srgbClr val="FF0000"/>
            </a:lnRef>
            <a:fillRef idx="0">
              <a:srgbClr val="000000">
                <a:alpha val="0"/>
              </a:srgbClr>
            </a:fillRef>
            <a:effectRef idx="0">
              <a:scrgbClr r="0" g="0" b="0"/>
            </a:effectRef>
            <a:fontRef idx="none"/>
          </p:style>
          <p:txBody>
            <a:bodyPr/>
            <a:lstStyle/>
            <a:p>
              <a:endParaRPr lang="fr-FR"/>
            </a:p>
          </p:txBody>
        </p:sp>
        <p:sp>
          <p:nvSpPr>
            <p:cNvPr id="179" name="Shape 657">
              <a:extLst>
                <a:ext uri="{FF2B5EF4-FFF2-40B4-BE49-F238E27FC236}">
                  <a16:creationId xmlns:a16="http://schemas.microsoft.com/office/drawing/2014/main" id="{4CD7F347-E9DD-4E25-A29C-B360269F5AF6}"/>
                </a:ext>
              </a:extLst>
            </p:cNvPr>
            <p:cNvSpPr/>
            <p:nvPr/>
          </p:nvSpPr>
          <p:spPr>
            <a:xfrm>
              <a:off x="121920" y="425197"/>
              <a:ext cx="201168" cy="146303"/>
            </a:xfrm>
            <a:custGeom>
              <a:avLst/>
              <a:gdLst/>
              <a:ahLst/>
              <a:cxnLst/>
              <a:rect l="0" t="0" r="0" b="0"/>
              <a:pathLst>
                <a:path w="201168" h="146303">
                  <a:moveTo>
                    <a:pt x="0" y="12953"/>
                  </a:moveTo>
                  <a:lnTo>
                    <a:pt x="9144" y="8382"/>
                  </a:lnTo>
                  <a:lnTo>
                    <a:pt x="11430" y="7620"/>
                  </a:lnTo>
                  <a:lnTo>
                    <a:pt x="14478" y="6096"/>
                  </a:lnTo>
                  <a:lnTo>
                    <a:pt x="16764" y="5334"/>
                  </a:lnTo>
                  <a:lnTo>
                    <a:pt x="19812" y="3810"/>
                  </a:lnTo>
                  <a:lnTo>
                    <a:pt x="22860" y="3048"/>
                  </a:lnTo>
                  <a:lnTo>
                    <a:pt x="25908" y="2286"/>
                  </a:lnTo>
                  <a:lnTo>
                    <a:pt x="28194" y="1524"/>
                  </a:lnTo>
                  <a:lnTo>
                    <a:pt x="31242" y="762"/>
                  </a:lnTo>
                  <a:lnTo>
                    <a:pt x="34290" y="762"/>
                  </a:lnTo>
                  <a:lnTo>
                    <a:pt x="36576" y="0"/>
                  </a:lnTo>
                  <a:lnTo>
                    <a:pt x="51054" y="0"/>
                  </a:lnTo>
                  <a:lnTo>
                    <a:pt x="53340" y="762"/>
                  </a:lnTo>
                  <a:lnTo>
                    <a:pt x="55626" y="762"/>
                  </a:lnTo>
                  <a:lnTo>
                    <a:pt x="57912" y="1524"/>
                  </a:lnTo>
                  <a:lnTo>
                    <a:pt x="60960" y="1524"/>
                  </a:lnTo>
                  <a:lnTo>
                    <a:pt x="63246" y="2286"/>
                  </a:lnTo>
                  <a:lnTo>
                    <a:pt x="66294" y="3048"/>
                  </a:lnTo>
                  <a:lnTo>
                    <a:pt x="68580" y="3810"/>
                  </a:lnTo>
                  <a:lnTo>
                    <a:pt x="71628" y="5334"/>
                  </a:lnTo>
                  <a:lnTo>
                    <a:pt x="74676" y="6096"/>
                  </a:lnTo>
                  <a:lnTo>
                    <a:pt x="76962" y="7620"/>
                  </a:lnTo>
                  <a:lnTo>
                    <a:pt x="80010" y="9144"/>
                  </a:lnTo>
                  <a:lnTo>
                    <a:pt x="82296" y="9906"/>
                  </a:lnTo>
                  <a:lnTo>
                    <a:pt x="85344" y="11430"/>
                  </a:lnTo>
                  <a:lnTo>
                    <a:pt x="88392" y="13716"/>
                  </a:lnTo>
                  <a:lnTo>
                    <a:pt x="92202" y="16002"/>
                  </a:lnTo>
                  <a:lnTo>
                    <a:pt x="95250" y="18288"/>
                  </a:lnTo>
                  <a:lnTo>
                    <a:pt x="102108" y="22098"/>
                  </a:lnTo>
                  <a:lnTo>
                    <a:pt x="108966" y="26670"/>
                  </a:lnTo>
                  <a:lnTo>
                    <a:pt x="115824" y="31242"/>
                  </a:lnTo>
                  <a:lnTo>
                    <a:pt x="121920" y="35814"/>
                  </a:lnTo>
                  <a:lnTo>
                    <a:pt x="127254" y="38862"/>
                  </a:lnTo>
                  <a:lnTo>
                    <a:pt x="131826" y="43434"/>
                  </a:lnTo>
                  <a:lnTo>
                    <a:pt x="137160" y="47244"/>
                  </a:lnTo>
                  <a:lnTo>
                    <a:pt x="141732" y="51053"/>
                  </a:lnTo>
                  <a:lnTo>
                    <a:pt x="146304" y="54864"/>
                  </a:lnTo>
                  <a:lnTo>
                    <a:pt x="153924" y="62484"/>
                  </a:lnTo>
                  <a:lnTo>
                    <a:pt x="156972" y="65532"/>
                  </a:lnTo>
                  <a:lnTo>
                    <a:pt x="160782" y="69342"/>
                  </a:lnTo>
                  <a:lnTo>
                    <a:pt x="163830" y="73152"/>
                  </a:lnTo>
                  <a:lnTo>
                    <a:pt x="166878" y="76962"/>
                  </a:lnTo>
                  <a:lnTo>
                    <a:pt x="169926" y="81534"/>
                  </a:lnTo>
                  <a:lnTo>
                    <a:pt x="172974" y="85344"/>
                  </a:lnTo>
                  <a:lnTo>
                    <a:pt x="175260" y="89153"/>
                  </a:lnTo>
                  <a:lnTo>
                    <a:pt x="179832" y="98298"/>
                  </a:lnTo>
                  <a:lnTo>
                    <a:pt x="182118" y="102108"/>
                  </a:lnTo>
                  <a:lnTo>
                    <a:pt x="185166" y="106680"/>
                  </a:lnTo>
                  <a:lnTo>
                    <a:pt x="186690" y="111252"/>
                  </a:lnTo>
                  <a:lnTo>
                    <a:pt x="188976" y="116586"/>
                  </a:lnTo>
                  <a:lnTo>
                    <a:pt x="191262" y="121158"/>
                  </a:lnTo>
                  <a:lnTo>
                    <a:pt x="193548" y="127253"/>
                  </a:lnTo>
                  <a:lnTo>
                    <a:pt x="195834" y="133350"/>
                  </a:lnTo>
                  <a:lnTo>
                    <a:pt x="198882" y="139446"/>
                  </a:lnTo>
                  <a:lnTo>
                    <a:pt x="201168" y="146303"/>
                  </a:lnTo>
                </a:path>
              </a:pathLst>
            </a:custGeom>
            <a:ln w="10097" cap="rnd">
              <a:solidFill>
                <a:srgbClr val="FF9900"/>
              </a:solidFill>
              <a:round/>
            </a:ln>
          </p:spPr>
          <p:style>
            <a:lnRef idx="1">
              <a:srgbClr val="FF0000"/>
            </a:lnRef>
            <a:fillRef idx="0">
              <a:srgbClr val="000000">
                <a:alpha val="0"/>
              </a:srgbClr>
            </a:fillRef>
            <a:effectRef idx="0">
              <a:scrgbClr r="0" g="0" b="0"/>
            </a:effectRef>
            <a:fontRef idx="none"/>
          </p:style>
          <p:txBody>
            <a:bodyPr/>
            <a:lstStyle/>
            <a:p>
              <a:endParaRPr lang="fr-FR"/>
            </a:p>
          </p:txBody>
        </p:sp>
        <p:sp>
          <p:nvSpPr>
            <p:cNvPr id="180" name="Shape 658">
              <a:extLst>
                <a:ext uri="{FF2B5EF4-FFF2-40B4-BE49-F238E27FC236}">
                  <a16:creationId xmlns:a16="http://schemas.microsoft.com/office/drawing/2014/main" id="{48CEF5D2-7C04-4344-95EA-DFFEE0A464DB}"/>
                </a:ext>
              </a:extLst>
            </p:cNvPr>
            <p:cNvSpPr/>
            <p:nvPr/>
          </p:nvSpPr>
          <p:spPr>
            <a:xfrm>
              <a:off x="664464" y="249174"/>
              <a:ext cx="0" cy="210313"/>
            </a:xfrm>
            <a:custGeom>
              <a:avLst/>
              <a:gdLst/>
              <a:ahLst/>
              <a:cxnLst/>
              <a:rect l="0" t="0" r="0" b="0"/>
              <a:pathLst>
                <a:path h="210313">
                  <a:moveTo>
                    <a:pt x="0" y="0"/>
                  </a:moveTo>
                  <a:lnTo>
                    <a:pt x="0" y="210313"/>
                  </a:lnTo>
                </a:path>
              </a:pathLst>
            </a:custGeom>
            <a:ln w="19050" cap="rnd">
              <a:solidFill>
                <a:srgbClr val="5F5F5F"/>
              </a:solidFill>
              <a:round/>
            </a:ln>
          </p:spPr>
          <p:style>
            <a:lnRef idx="1">
              <a:srgbClr val="0000FF"/>
            </a:lnRef>
            <a:fillRef idx="0">
              <a:srgbClr val="000000">
                <a:alpha val="0"/>
              </a:srgbClr>
            </a:fillRef>
            <a:effectRef idx="0">
              <a:scrgbClr r="0" g="0" b="0"/>
            </a:effectRef>
            <a:fontRef idx="none"/>
          </p:style>
          <p:txBody>
            <a:bodyPr/>
            <a:lstStyle/>
            <a:p>
              <a:endParaRPr lang="fr-FR"/>
            </a:p>
          </p:txBody>
        </p:sp>
        <p:sp>
          <p:nvSpPr>
            <p:cNvPr id="172" name="Shape 650">
              <a:extLst>
                <a:ext uri="{FF2B5EF4-FFF2-40B4-BE49-F238E27FC236}">
                  <a16:creationId xmlns:a16="http://schemas.microsoft.com/office/drawing/2014/main" id="{82A91BEB-5FFE-47A8-AB70-F110AE52458D}"/>
                </a:ext>
              </a:extLst>
            </p:cNvPr>
            <p:cNvSpPr/>
            <p:nvPr/>
          </p:nvSpPr>
          <p:spPr>
            <a:xfrm>
              <a:off x="426720" y="253747"/>
              <a:ext cx="132588" cy="190500"/>
            </a:xfrm>
            <a:custGeom>
              <a:avLst/>
              <a:gdLst/>
              <a:ahLst/>
              <a:cxnLst/>
              <a:rect l="0" t="0" r="0" b="0"/>
              <a:pathLst>
                <a:path w="132588" h="190500">
                  <a:moveTo>
                    <a:pt x="0" y="8382"/>
                  </a:moveTo>
                  <a:lnTo>
                    <a:pt x="2286" y="6096"/>
                  </a:lnTo>
                  <a:lnTo>
                    <a:pt x="5334" y="4572"/>
                  </a:lnTo>
                  <a:lnTo>
                    <a:pt x="7620" y="3048"/>
                  </a:lnTo>
                  <a:lnTo>
                    <a:pt x="10668" y="1524"/>
                  </a:lnTo>
                  <a:lnTo>
                    <a:pt x="13716" y="762"/>
                  </a:lnTo>
                  <a:lnTo>
                    <a:pt x="17526" y="0"/>
                  </a:lnTo>
                  <a:lnTo>
                    <a:pt x="28194" y="0"/>
                  </a:lnTo>
                  <a:lnTo>
                    <a:pt x="32004" y="762"/>
                  </a:lnTo>
                  <a:lnTo>
                    <a:pt x="35814" y="2286"/>
                  </a:lnTo>
                  <a:lnTo>
                    <a:pt x="40386" y="3810"/>
                  </a:lnTo>
                  <a:lnTo>
                    <a:pt x="44196" y="5334"/>
                  </a:lnTo>
                  <a:lnTo>
                    <a:pt x="48768" y="7620"/>
                  </a:lnTo>
                  <a:lnTo>
                    <a:pt x="52578" y="9906"/>
                  </a:lnTo>
                  <a:lnTo>
                    <a:pt x="57150" y="12192"/>
                  </a:lnTo>
                  <a:lnTo>
                    <a:pt x="60960" y="15240"/>
                  </a:lnTo>
                  <a:lnTo>
                    <a:pt x="65532" y="19050"/>
                  </a:lnTo>
                  <a:lnTo>
                    <a:pt x="70104" y="22860"/>
                  </a:lnTo>
                  <a:lnTo>
                    <a:pt x="73914" y="26670"/>
                  </a:lnTo>
                  <a:lnTo>
                    <a:pt x="78486" y="30480"/>
                  </a:lnTo>
                  <a:lnTo>
                    <a:pt x="82296" y="35052"/>
                  </a:lnTo>
                  <a:lnTo>
                    <a:pt x="86868" y="39624"/>
                  </a:lnTo>
                  <a:lnTo>
                    <a:pt x="90678" y="44196"/>
                  </a:lnTo>
                  <a:lnTo>
                    <a:pt x="94488" y="49530"/>
                  </a:lnTo>
                  <a:lnTo>
                    <a:pt x="98298" y="54102"/>
                  </a:lnTo>
                  <a:lnTo>
                    <a:pt x="101346" y="59436"/>
                  </a:lnTo>
                  <a:lnTo>
                    <a:pt x="105156" y="65532"/>
                  </a:lnTo>
                  <a:lnTo>
                    <a:pt x="108204" y="70866"/>
                  </a:lnTo>
                  <a:lnTo>
                    <a:pt x="111252" y="76962"/>
                  </a:lnTo>
                  <a:lnTo>
                    <a:pt x="114300" y="82296"/>
                  </a:lnTo>
                  <a:lnTo>
                    <a:pt x="117348" y="88392"/>
                  </a:lnTo>
                  <a:lnTo>
                    <a:pt x="119634" y="93726"/>
                  </a:lnTo>
                  <a:lnTo>
                    <a:pt x="121920" y="99822"/>
                  </a:lnTo>
                  <a:lnTo>
                    <a:pt x="124206" y="105156"/>
                  </a:lnTo>
                  <a:lnTo>
                    <a:pt x="126492" y="111252"/>
                  </a:lnTo>
                  <a:lnTo>
                    <a:pt x="128016" y="117348"/>
                  </a:lnTo>
                  <a:lnTo>
                    <a:pt x="129540" y="122682"/>
                  </a:lnTo>
                  <a:lnTo>
                    <a:pt x="131064" y="133350"/>
                  </a:lnTo>
                  <a:lnTo>
                    <a:pt x="131826" y="139446"/>
                  </a:lnTo>
                  <a:lnTo>
                    <a:pt x="132588" y="144018"/>
                  </a:lnTo>
                  <a:lnTo>
                    <a:pt x="132588" y="158496"/>
                  </a:lnTo>
                  <a:lnTo>
                    <a:pt x="131064" y="167640"/>
                  </a:lnTo>
                  <a:lnTo>
                    <a:pt x="129540" y="171450"/>
                  </a:lnTo>
                  <a:lnTo>
                    <a:pt x="128778" y="175260"/>
                  </a:lnTo>
                  <a:lnTo>
                    <a:pt x="127254" y="178308"/>
                  </a:lnTo>
                  <a:lnTo>
                    <a:pt x="124968" y="181356"/>
                  </a:lnTo>
                  <a:lnTo>
                    <a:pt x="123444" y="184403"/>
                  </a:lnTo>
                  <a:lnTo>
                    <a:pt x="121158" y="186690"/>
                  </a:lnTo>
                  <a:lnTo>
                    <a:pt x="118110" y="188976"/>
                  </a:lnTo>
                  <a:lnTo>
                    <a:pt x="115824" y="190500"/>
                  </a:lnTo>
                </a:path>
              </a:pathLst>
            </a:custGeom>
            <a:ln w="19050" cap="rnd">
              <a:solidFill>
                <a:srgbClr val="FF9900"/>
              </a:solidFill>
              <a:round/>
            </a:ln>
          </p:spPr>
          <p:style>
            <a:lnRef idx="1">
              <a:srgbClr val="FF0000"/>
            </a:lnRef>
            <a:fillRef idx="0">
              <a:srgbClr val="000000">
                <a:alpha val="0"/>
              </a:srgbClr>
            </a:fillRef>
            <a:effectRef idx="0">
              <a:scrgbClr r="0" g="0" b="0"/>
            </a:effectRef>
            <a:fontRef idx="none"/>
          </p:style>
          <p:txBody>
            <a:bodyPr/>
            <a:lstStyle/>
            <a:p>
              <a:endParaRPr lang="fr-FR"/>
            </a:p>
          </p:txBody>
        </p:sp>
      </p:grpSp>
      <p:grpSp>
        <p:nvGrpSpPr>
          <p:cNvPr id="4" name="Groupe 3">
            <a:extLst>
              <a:ext uri="{FF2B5EF4-FFF2-40B4-BE49-F238E27FC236}">
                <a16:creationId xmlns:a16="http://schemas.microsoft.com/office/drawing/2014/main" id="{AD03E931-C569-41BB-8A13-36D1A37D5B9E}"/>
              </a:ext>
            </a:extLst>
          </p:cNvPr>
          <p:cNvGrpSpPr/>
          <p:nvPr/>
        </p:nvGrpSpPr>
        <p:grpSpPr>
          <a:xfrm>
            <a:off x="4325377" y="1991253"/>
            <a:ext cx="1504279" cy="610799"/>
            <a:chOff x="4630177" y="2052213"/>
            <a:chExt cx="1504279" cy="610799"/>
          </a:xfrm>
        </p:grpSpPr>
        <p:sp>
          <p:nvSpPr>
            <p:cNvPr id="182" name="Shape 662">
              <a:extLst>
                <a:ext uri="{FF2B5EF4-FFF2-40B4-BE49-F238E27FC236}">
                  <a16:creationId xmlns:a16="http://schemas.microsoft.com/office/drawing/2014/main" id="{D9B48622-9ABA-4E7C-A164-1DD87BD9D9A9}"/>
                </a:ext>
              </a:extLst>
            </p:cNvPr>
            <p:cNvSpPr/>
            <p:nvPr/>
          </p:nvSpPr>
          <p:spPr>
            <a:xfrm>
              <a:off x="5875097" y="2514262"/>
              <a:ext cx="86920" cy="148750"/>
            </a:xfrm>
            <a:custGeom>
              <a:avLst/>
              <a:gdLst/>
              <a:ahLst/>
              <a:cxnLst/>
              <a:rect l="0" t="0" r="0" b="0"/>
              <a:pathLst>
                <a:path w="47244" h="86106">
                  <a:moveTo>
                    <a:pt x="47244" y="0"/>
                  </a:moveTo>
                  <a:lnTo>
                    <a:pt x="0" y="86106"/>
                  </a:lnTo>
                </a:path>
              </a:pathLst>
            </a:custGeom>
            <a:ln w="19050" cap="rnd">
              <a:solidFill>
                <a:srgbClr val="5F5F5F"/>
              </a:solidFill>
              <a:round/>
            </a:ln>
          </p:spPr>
          <p:style>
            <a:lnRef idx="1">
              <a:srgbClr val="0000FF"/>
            </a:lnRef>
            <a:fillRef idx="0">
              <a:srgbClr val="000000">
                <a:alpha val="0"/>
              </a:srgbClr>
            </a:fillRef>
            <a:effectRef idx="0">
              <a:scrgbClr r="0" g="0" b="0"/>
            </a:effectRef>
            <a:fontRef idx="none"/>
          </p:style>
          <p:txBody>
            <a:bodyPr/>
            <a:lstStyle/>
            <a:p>
              <a:endParaRPr lang="fr-FR"/>
            </a:p>
          </p:txBody>
        </p:sp>
        <p:sp>
          <p:nvSpPr>
            <p:cNvPr id="183" name="Shape 663">
              <a:extLst>
                <a:ext uri="{FF2B5EF4-FFF2-40B4-BE49-F238E27FC236}">
                  <a16:creationId xmlns:a16="http://schemas.microsoft.com/office/drawing/2014/main" id="{4F82CFCC-C82D-450F-9AF9-8177FAD3FDCF}"/>
                </a:ext>
              </a:extLst>
            </p:cNvPr>
            <p:cNvSpPr/>
            <p:nvPr/>
          </p:nvSpPr>
          <p:spPr>
            <a:xfrm>
              <a:off x="6032114" y="2235189"/>
              <a:ext cx="56077" cy="93463"/>
            </a:xfrm>
            <a:custGeom>
              <a:avLst/>
              <a:gdLst/>
              <a:ahLst/>
              <a:cxnLst/>
              <a:rect l="0" t="0" r="0" b="0"/>
              <a:pathLst>
                <a:path w="30480" h="54102">
                  <a:moveTo>
                    <a:pt x="5334" y="0"/>
                  </a:moveTo>
                  <a:lnTo>
                    <a:pt x="30480" y="54102"/>
                  </a:lnTo>
                  <a:lnTo>
                    <a:pt x="26670" y="51054"/>
                  </a:lnTo>
                  <a:lnTo>
                    <a:pt x="22860" y="48768"/>
                  </a:lnTo>
                  <a:lnTo>
                    <a:pt x="18288" y="46482"/>
                  </a:lnTo>
                  <a:lnTo>
                    <a:pt x="13716" y="44958"/>
                  </a:lnTo>
                  <a:lnTo>
                    <a:pt x="9144" y="43434"/>
                  </a:lnTo>
                  <a:lnTo>
                    <a:pt x="4572" y="41910"/>
                  </a:lnTo>
                  <a:lnTo>
                    <a:pt x="0" y="41148"/>
                  </a:lnTo>
                  <a:lnTo>
                    <a:pt x="5334" y="0"/>
                  </a:lnTo>
                  <a:close/>
                </a:path>
              </a:pathLst>
            </a:custGeom>
            <a:solidFill>
              <a:srgbClr val="FF9900"/>
            </a:solidFill>
            <a:ln w="0" cap="rnd">
              <a:round/>
            </a:ln>
          </p:spPr>
          <p:style>
            <a:lnRef idx="0">
              <a:srgbClr val="000000">
                <a:alpha val="0"/>
              </a:srgbClr>
            </a:lnRef>
            <a:fillRef idx="1">
              <a:srgbClr val="FF0000"/>
            </a:fillRef>
            <a:effectRef idx="0">
              <a:scrgbClr r="0" g="0" b="0"/>
            </a:effectRef>
            <a:fontRef idx="none"/>
          </p:style>
          <p:txBody>
            <a:bodyPr/>
            <a:lstStyle/>
            <a:p>
              <a:endParaRPr lang="fr-FR"/>
            </a:p>
          </p:txBody>
        </p:sp>
        <p:sp>
          <p:nvSpPr>
            <p:cNvPr id="186" name="Shape 664">
              <a:extLst>
                <a:ext uri="{FF2B5EF4-FFF2-40B4-BE49-F238E27FC236}">
                  <a16:creationId xmlns:a16="http://schemas.microsoft.com/office/drawing/2014/main" id="{30075ABA-B551-47D3-80D3-41297403FC90}"/>
                </a:ext>
              </a:extLst>
            </p:cNvPr>
            <p:cNvSpPr/>
            <p:nvPr/>
          </p:nvSpPr>
          <p:spPr>
            <a:xfrm>
              <a:off x="6041928" y="2235189"/>
              <a:ext cx="46264" cy="93463"/>
            </a:xfrm>
            <a:custGeom>
              <a:avLst/>
              <a:gdLst/>
              <a:ahLst/>
              <a:cxnLst/>
              <a:rect l="0" t="0" r="0" b="0"/>
              <a:pathLst>
                <a:path w="25146" h="54102">
                  <a:moveTo>
                    <a:pt x="0" y="0"/>
                  </a:moveTo>
                  <a:lnTo>
                    <a:pt x="25146" y="54102"/>
                  </a:lnTo>
                </a:path>
              </a:pathLst>
            </a:custGeom>
            <a:ln w="19050" cap="rnd">
              <a:solidFill>
                <a:srgbClr val="FF9900"/>
              </a:solidFill>
              <a:round/>
            </a:ln>
          </p:spPr>
          <p:style>
            <a:lnRef idx="1">
              <a:srgbClr val="FF0000"/>
            </a:lnRef>
            <a:fillRef idx="0">
              <a:srgbClr val="000000">
                <a:alpha val="0"/>
              </a:srgbClr>
            </a:fillRef>
            <a:effectRef idx="0">
              <a:scrgbClr r="0" g="0" b="0"/>
            </a:effectRef>
            <a:fontRef idx="none"/>
          </p:style>
          <p:txBody>
            <a:bodyPr/>
            <a:lstStyle/>
            <a:p>
              <a:endParaRPr lang="fr-FR"/>
            </a:p>
          </p:txBody>
        </p:sp>
        <p:sp>
          <p:nvSpPr>
            <p:cNvPr id="191" name="Shape 665">
              <a:extLst>
                <a:ext uri="{FF2B5EF4-FFF2-40B4-BE49-F238E27FC236}">
                  <a16:creationId xmlns:a16="http://schemas.microsoft.com/office/drawing/2014/main" id="{6B03CF8A-7F13-4730-AC3A-F218C3BE4572}"/>
                </a:ext>
              </a:extLst>
            </p:cNvPr>
            <p:cNvSpPr/>
            <p:nvPr/>
          </p:nvSpPr>
          <p:spPr>
            <a:xfrm>
              <a:off x="5901734" y="2306273"/>
              <a:ext cx="232722" cy="221151"/>
            </a:xfrm>
            <a:custGeom>
              <a:avLst/>
              <a:gdLst/>
              <a:ahLst/>
              <a:cxnLst/>
              <a:rect l="0" t="0" r="0" b="0"/>
              <a:pathLst>
                <a:path w="126492" h="128016">
                  <a:moveTo>
                    <a:pt x="126492" y="64008"/>
                  </a:moveTo>
                  <a:lnTo>
                    <a:pt x="126492" y="73152"/>
                  </a:lnTo>
                  <a:lnTo>
                    <a:pt x="124968" y="77725"/>
                  </a:lnTo>
                  <a:lnTo>
                    <a:pt x="124206" y="82297"/>
                  </a:lnTo>
                  <a:lnTo>
                    <a:pt x="122682" y="86868"/>
                  </a:lnTo>
                  <a:lnTo>
                    <a:pt x="121158" y="90678"/>
                  </a:lnTo>
                  <a:lnTo>
                    <a:pt x="118872" y="95250"/>
                  </a:lnTo>
                  <a:lnTo>
                    <a:pt x="116586" y="99060"/>
                  </a:lnTo>
                  <a:lnTo>
                    <a:pt x="110490" y="106680"/>
                  </a:lnTo>
                  <a:lnTo>
                    <a:pt x="107442" y="109728"/>
                  </a:lnTo>
                  <a:lnTo>
                    <a:pt x="103632" y="112776"/>
                  </a:lnTo>
                  <a:lnTo>
                    <a:pt x="100584" y="115825"/>
                  </a:lnTo>
                  <a:lnTo>
                    <a:pt x="96774" y="118873"/>
                  </a:lnTo>
                  <a:lnTo>
                    <a:pt x="92202" y="121159"/>
                  </a:lnTo>
                  <a:lnTo>
                    <a:pt x="88392" y="122682"/>
                  </a:lnTo>
                  <a:lnTo>
                    <a:pt x="83820" y="124968"/>
                  </a:lnTo>
                  <a:lnTo>
                    <a:pt x="79248" y="125730"/>
                  </a:lnTo>
                  <a:lnTo>
                    <a:pt x="74676" y="127254"/>
                  </a:lnTo>
                  <a:lnTo>
                    <a:pt x="70104" y="128016"/>
                  </a:lnTo>
                  <a:lnTo>
                    <a:pt x="56388" y="128016"/>
                  </a:lnTo>
                  <a:lnTo>
                    <a:pt x="51816" y="127254"/>
                  </a:lnTo>
                  <a:lnTo>
                    <a:pt x="47244" y="125730"/>
                  </a:lnTo>
                  <a:lnTo>
                    <a:pt x="42672" y="124968"/>
                  </a:lnTo>
                  <a:lnTo>
                    <a:pt x="38862" y="122682"/>
                  </a:lnTo>
                  <a:lnTo>
                    <a:pt x="34290" y="121159"/>
                  </a:lnTo>
                  <a:lnTo>
                    <a:pt x="30480" y="118873"/>
                  </a:lnTo>
                  <a:lnTo>
                    <a:pt x="25908" y="115825"/>
                  </a:lnTo>
                  <a:lnTo>
                    <a:pt x="22860" y="112776"/>
                  </a:lnTo>
                  <a:lnTo>
                    <a:pt x="19050" y="109728"/>
                  </a:lnTo>
                  <a:lnTo>
                    <a:pt x="16002" y="106680"/>
                  </a:lnTo>
                  <a:lnTo>
                    <a:pt x="12954" y="102870"/>
                  </a:lnTo>
                  <a:lnTo>
                    <a:pt x="10668" y="99060"/>
                  </a:lnTo>
                  <a:lnTo>
                    <a:pt x="7620" y="95250"/>
                  </a:lnTo>
                  <a:lnTo>
                    <a:pt x="6096" y="90678"/>
                  </a:lnTo>
                  <a:lnTo>
                    <a:pt x="3810" y="86868"/>
                  </a:lnTo>
                  <a:lnTo>
                    <a:pt x="2286" y="82297"/>
                  </a:lnTo>
                  <a:lnTo>
                    <a:pt x="1524" y="77725"/>
                  </a:lnTo>
                  <a:lnTo>
                    <a:pt x="0" y="73152"/>
                  </a:lnTo>
                  <a:lnTo>
                    <a:pt x="0" y="54864"/>
                  </a:lnTo>
                  <a:lnTo>
                    <a:pt x="1524" y="50292"/>
                  </a:lnTo>
                  <a:lnTo>
                    <a:pt x="2286" y="45720"/>
                  </a:lnTo>
                  <a:lnTo>
                    <a:pt x="3810" y="41149"/>
                  </a:lnTo>
                  <a:lnTo>
                    <a:pt x="6096" y="36576"/>
                  </a:lnTo>
                  <a:lnTo>
                    <a:pt x="7620" y="32766"/>
                  </a:lnTo>
                  <a:lnTo>
                    <a:pt x="10668" y="28194"/>
                  </a:lnTo>
                  <a:lnTo>
                    <a:pt x="12954" y="24385"/>
                  </a:lnTo>
                  <a:lnTo>
                    <a:pt x="16002" y="21336"/>
                  </a:lnTo>
                  <a:lnTo>
                    <a:pt x="19050" y="17526"/>
                  </a:lnTo>
                  <a:lnTo>
                    <a:pt x="22860" y="14478"/>
                  </a:lnTo>
                  <a:lnTo>
                    <a:pt x="25908" y="11430"/>
                  </a:lnTo>
                  <a:lnTo>
                    <a:pt x="30480" y="9144"/>
                  </a:lnTo>
                  <a:lnTo>
                    <a:pt x="34290" y="6858"/>
                  </a:lnTo>
                  <a:lnTo>
                    <a:pt x="38862" y="4573"/>
                  </a:lnTo>
                  <a:lnTo>
                    <a:pt x="42672" y="3049"/>
                  </a:lnTo>
                  <a:lnTo>
                    <a:pt x="47244" y="1525"/>
                  </a:lnTo>
                  <a:lnTo>
                    <a:pt x="51816" y="762"/>
                  </a:lnTo>
                  <a:lnTo>
                    <a:pt x="56388" y="0"/>
                  </a:lnTo>
                  <a:lnTo>
                    <a:pt x="70104" y="0"/>
                  </a:lnTo>
                  <a:lnTo>
                    <a:pt x="79248" y="1525"/>
                  </a:lnTo>
                  <a:lnTo>
                    <a:pt x="83820" y="3049"/>
                  </a:lnTo>
                  <a:lnTo>
                    <a:pt x="88392" y="4573"/>
                  </a:lnTo>
                  <a:lnTo>
                    <a:pt x="92202" y="6858"/>
                  </a:lnTo>
                  <a:lnTo>
                    <a:pt x="96774" y="9144"/>
                  </a:lnTo>
                  <a:lnTo>
                    <a:pt x="100584" y="11430"/>
                  </a:lnTo>
                  <a:lnTo>
                    <a:pt x="103632" y="14478"/>
                  </a:lnTo>
                  <a:lnTo>
                    <a:pt x="107442" y="17526"/>
                  </a:lnTo>
                  <a:lnTo>
                    <a:pt x="110490" y="21336"/>
                  </a:lnTo>
                  <a:lnTo>
                    <a:pt x="113538" y="24385"/>
                  </a:lnTo>
                  <a:lnTo>
                    <a:pt x="116586" y="28194"/>
                  </a:lnTo>
                  <a:lnTo>
                    <a:pt x="118872" y="32766"/>
                  </a:lnTo>
                  <a:lnTo>
                    <a:pt x="121158" y="36576"/>
                  </a:lnTo>
                  <a:lnTo>
                    <a:pt x="122682" y="41149"/>
                  </a:lnTo>
                  <a:lnTo>
                    <a:pt x="124206" y="45720"/>
                  </a:lnTo>
                  <a:lnTo>
                    <a:pt x="124968" y="50292"/>
                  </a:lnTo>
                  <a:lnTo>
                    <a:pt x="126492" y="54864"/>
                  </a:lnTo>
                  <a:lnTo>
                    <a:pt x="126492" y="64008"/>
                  </a:lnTo>
                </a:path>
              </a:pathLst>
            </a:custGeom>
            <a:ln w="19050" cap="rnd">
              <a:solidFill>
                <a:srgbClr val="FF9900"/>
              </a:solidFill>
              <a:round/>
            </a:ln>
          </p:spPr>
          <p:style>
            <a:lnRef idx="1">
              <a:srgbClr val="FF0000"/>
            </a:lnRef>
            <a:fillRef idx="0">
              <a:srgbClr val="000000">
                <a:alpha val="0"/>
              </a:srgbClr>
            </a:fillRef>
            <a:effectRef idx="0">
              <a:scrgbClr r="0" g="0" b="0"/>
            </a:effectRef>
            <a:fontRef idx="none"/>
          </p:style>
          <p:txBody>
            <a:bodyPr/>
            <a:lstStyle/>
            <a:p>
              <a:endParaRPr lang="fr-FR"/>
            </a:p>
          </p:txBody>
        </p:sp>
        <p:sp>
          <p:nvSpPr>
            <p:cNvPr id="192" name="Shape 666">
              <a:extLst>
                <a:ext uri="{FF2B5EF4-FFF2-40B4-BE49-F238E27FC236}">
                  <a16:creationId xmlns:a16="http://schemas.microsoft.com/office/drawing/2014/main" id="{E1F0EB1F-B28B-4B2E-A87F-73E065CAD54A}"/>
                </a:ext>
              </a:extLst>
            </p:cNvPr>
            <p:cNvSpPr/>
            <p:nvPr/>
          </p:nvSpPr>
          <p:spPr>
            <a:xfrm>
              <a:off x="6032114" y="2054846"/>
              <a:ext cx="32245" cy="251427"/>
            </a:xfrm>
            <a:custGeom>
              <a:avLst/>
              <a:gdLst/>
              <a:ahLst/>
              <a:cxnLst/>
              <a:rect l="0" t="0" r="0" b="0"/>
              <a:pathLst>
                <a:path w="17526" h="145542">
                  <a:moveTo>
                    <a:pt x="0" y="145542"/>
                  </a:moveTo>
                  <a:lnTo>
                    <a:pt x="17526" y="0"/>
                  </a:lnTo>
                </a:path>
              </a:pathLst>
            </a:custGeom>
            <a:ln w="19050" cap="rnd">
              <a:solidFill>
                <a:srgbClr val="FF9900"/>
              </a:solidFill>
              <a:round/>
            </a:ln>
          </p:spPr>
          <p:style>
            <a:lnRef idx="1">
              <a:srgbClr val="FF0000"/>
            </a:lnRef>
            <a:fillRef idx="0">
              <a:srgbClr val="000000">
                <a:alpha val="0"/>
              </a:srgbClr>
            </a:fillRef>
            <a:effectRef idx="0">
              <a:scrgbClr r="0" g="0" b="0"/>
            </a:effectRef>
            <a:fontRef idx="none"/>
          </p:style>
          <p:txBody>
            <a:bodyPr/>
            <a:lstStyle/>
            <a:p>
              <a:endParaRPr lang="fr-FR"/>
            </a:p>
          </p:txBody>
        </p:sp>
        <p:sp>
          <p:nvSpPr>
            <p:cNvPr id="196" name="Shape 667">
              <a:extLst>
                <a:ext uri="{FF2B5EF4-FFF2-40B4-BE49-F238E27FC236}">
                  <a16:creationId xmlns:a16="http://schemas.microsoft.com/office/drawing/2014/main" id="{51750E29-B229-4303-A2BD-87AEDE251793}"/>
                </a:ext>
              </a:extLst>
            </p:cNvPr>
            <p:cNvSpPr/>
            <p:nvPr/>
          </p:nvSpPr>
          <p:spPr>
            <a:xfrm>
              <a:off x="4630177" y="2414218"/>
              <a:ext cx="255153" cy="0"/>
            </a:xfrm>
            <a:custGeom>
              <a:avLst/>
              <a:gdLst/>
              <a:ahLst/>
              <a:cxnLst/>
              <a:rect l="0" t="0" r="0" b="0"/>
              <a:pathLst>
                <a:path w="138684">
                  <a:moveTo>
                    <a:pt x="0" y="0"/>
                  </a:moveTo>
                  <a:lnTo>
                    <a:pt x="138684" y="0"/>
                  </a:lnTo>
                </a:path>
              </a:pathLst>
            </a:custGeom>
            <a:ln w="19050" cap="rnd">
              <a:solidFill>
                <a:srgbClr val="5F5F5F"/>
              </a:solidFill>
              <a:round/>
            </a:ln>
          </p:spPr>
          <p:style>
            <a:lnRef idx="1">
              <a:srgbClr val="0000FF"/>
            </a:lnRef>
            <a:fillRef idx="0">
              <a:srgbClr val="000000">
                <a:alpha val="0"/>
              </a:srgbClr>
            </a:fillRef>
            <a:effectRef idx="0">
              <a:scrgbClr r="0" g="0" b="0"/>
            </a:effectRef>
            <a:fontRef idx="none"/>
          </p:style>
          <p:txBody>
            <a:bodyPr/>
            <a:lstStyle/>
            <a:p>
              <a:endParaRPr lang="fr-FR"/>
            </a:p>
          </p:txBody>
        </p:sp>
        <p:sp>
          <p:nvSpPr>
            <p:cNvPr id="200" name="Shape 668">
              <a:extLst>
                <a:ext uri="{FF2B5EF4-FFF2-40B4-BE49-F238E27FC236}">
                  <a16:creationId xmlns:a16="http://schemas.microsoft.com/office/drawing/2014/main" id="{35A2C1A2-896F-4D14-904B-C215C95B9232}"/>
                </a:ext>
              </a:extLst>
            </p:cNvPr>
            <p:cNvSpPr/>
            <p:nvPr/>
          </p:nvSpPr>
          <p:spPr>
            <a:xfrm>
              <a:off x="5566671" y="2416850"/>
              <a:ext cx="0" cy="202722"/>
            </a:xfrm>
            <a:custGeom>
              <a:avLst/>
              <a:gdLst/>
              <a:ahLst/>
              <a:cxnLst/>
              <a:rect l="0" t="0" r="0" b="0"/>
              <a:pathLst>
                <a:path h="117348">
                  <a:moveTo>
                    <a:pt x="0" y="0"/>
                  </a:moveTo>
                  <a:lnTo>
                    <a:pt x="0" y="117348"/>
                  </a:lnTo>
                </a:path>
              </a:pathLst>
            </a:custGeom>
            <a:ln w="19050" cap="rnd">
              <a:solidFill>
                <a:srgbClr val="5F5F5F"/>
              </a:solidFill>
              <a:round/>
            </a:ln>
          </p:spPr>
          <p:style>
            <a:lnRef idx="1">
              <a:srgbClr val="0000FF"/>
            </a:lnRef>
            <a:fillRef idx="0">
              <a:srgbClr val="000000">
                <a:alpha val="0"/>
              </a:srgbClr>
            </a:fillRef>
            <a:effectRef idx="0">
              <a:scrgbClr r="0" g="0" b="0"/>
            </a:effectRef>
            <a:fontRef idx="none"/>
          </p:style>
          <p:txBody>
            <a:bodyPr/>
            <a:lstStyle/>
            <a:p>
              <a:endParaRPr lang="fr-FR"/>
            </a:p>
          </p:txBody>
        </p:sp>
        <p:sp>
          <p:nvSpPr>
            <p:cNvPr id="204" name="Shape 670">
              <a:extLst>
                <a:ext uri="{FF2B5EF4-FFF2-40B4-BE49-F238E27FC236}">
                  <a16:creationId xmlns:a16="http://schemas.microsoft.com/office/drawing/2014/main" id="{9451A6BF-53B3-4251-8D89-A85D8F3F9297}"/>
                </a:ext>
              </a:extLst>
            </p:cNvPr>
            <p:cNvSpPr/>
            <p:nvPr/>
          </p:nvSpPr>
          <p:spPr>
            <a:xfrm>
              <a:off x="5040945" y="2235189"/>
              <a:ext cx="78508" cy="69768"/>
            </a:xfrm>
            <a:custGeom>
              <a:avLst/>
              <a:gdLst/>
              <a:ahLst/>
              <a:cxnLst/>
              <a:rect l="0" t="0" r="0" b="0"/>
              <a:pathLst>
                <a:path w="42672" h="40386">
                  <a:moveTo>
                    <a:pt x="42672" y="0"/>
                  </a:moveTo>
                  <a:lnTo>
                    <a:pt x="42672" y="40386"/>
                  </a:lnTo>
                  <a:lnTo>
                    <a:pt x="0" y="40386"/>
                  </a:lnTo>
                  <a:lnTo>
                    <a:pt x="42672" y="0"/>
                  </a:lnTo>
                  <a:close/>
                </a:path>
              </a:pathLst>
            </a:custGeom>
            <a:solidFill>
              <a:srgbClr val="FF9900"/>
            </a:solidFill>
            <a:ln w="0" cap="rnd">
              <a:round/>
            </a:ln>
          </p:spPr>
          <p:style>
            <a:lnRef idx="0">
              <a:srgbClr val="000000">
                <a:alpha val="0"/>
              </a:srgbClr>
            </a:lnRef>
            <a:fillRef idx="1">
              <a:srgbClr val="FF0000"/>
            </a:fillRef>
            <a:effectRef idx="0">
              <a:scrgbClr r="0" g="0" b="0"/>
            </a:effectRef>
            <a:fontRef idx="none"/>
          </p:style>
          <p:txBody>
            <a:bodyPr/>
            <a:lstStyle/>
            <a:p>
              <a:endParaRPr lang="fr-FR"/>
            </a:p>
          </p:txBody>
        </p:sp>
        <p:sp>
          <p:nvSpPr>
            <p:cNvPr id="205" name="Shape 671">
              <a:extLst>
                <a:ext uri="{FF2B5EF4-FFF2-40B4-BE49-F238E27FC236}">
                  <a16:creationId xmlns:a16="http://schemas.microsoft.com/office/drawing/2014/main" id="{4B742381-57AF-4917-91C3-5AB0944984A8}"/>
                </a:ext>
              </a:extLst>
            </p:cNvPr>
            <p:cNvSpPr/>
            <p:nvPr/>
          </p:nvSpPr>
          <p:spPr>
            <a:xfrm>
              <a:off x="5040945" y="2052213"/>
              <a:ext cx="283191" cy="252744"/>
            </a:xfrm>
            <a:custGeom>
              <a:avLst/>
              <a:gdLst/>
              <a:ahLst/>
              <a:cxnLst/>
              <a:rect l="0" t="0" r="0" b="0"/>
              <a:pathLst>
                <a:path w="153924" h="146304">
                  <a:moveTo>
                    <a:pt x="0" y="146304"/>
                  </a:moveTo>
                  <a:lnTo>
                    <a:pt x="153924" y="0"/>
                  </a:lnTo>
                </a:path>
              </a:pathLst>
            </a:custGeom>
            <a:ln w="19050" cap="rnd">
              <a:solidFill>
                <a:srgbClr val="FF9900"/>
              </a:solidFill>
              <a:round/>
            </a:ln>
          </p:spPr>
          <p:style>
            <a:lnRef idx="1">
              <a:srgbClr val="FF0000"/>
            </a:lnRef>
            <a:fillRef idx="0">
              <a:srgbClr val="000000">
                <a:alpha val="0"/>
              </a:srgbClr>
            </a:fillRef>
            <a:effectRef idx="0">
              <a:scrgbClr r="0" g="0" b="0"/>
            </a:effectRef>
            <a:fontRef idx="none"/>
          </p:style>
          <p:txBody>
            <a:bodyPr/>
            <a:lstStyle/>
            <a:p>
              <a:endParaRPr lang="fr-FR"/>
            </a:p>
          </p:txBody>
        </p:sp>
        <p:sp>
          <p:nvSpPr>
            <p:cNvPr id="207" name="Shape 673">
              <a:extLst>
                <a:ext uri="{FF2B5EF4-FFF2-40B4-BE49-F238E27FC236}">
                  <a16:creationId xmlns:a16="http://schemas.microsoft.com/office/drawing/2014/main" id="{63CE712B-3A82-49EE-8CB7-E0278C50482B}"/>
                </a:ext>
              </a:extLst>
            </p:cNvPr>
            <p:cNvSpPr/>
            <p:nvPr/>
          </p:nvSpPr>
          <p:spPr>
            <a:xfrm>
              <a:off x="4885330" y="2304957"/>
              <a:ext cx="468247" cy="0"/>
            </a:xfrm>
            <a:custGeom>
              <a:avLst/>
              <a:gdLst/>
              <a:ahLst/>
              <a:cxnLst/>
              <a:rect l="0" t="0" r="0" b="0"/>
              <a:pathLst>
                <a:path w="254508">
                  <a:moveTo>
                    <a:pt x="0" y="0"/>
                  </a:moveTo>
                  <a:lnTo>
                    <a:pt x="254508" y="0"/>
                  </a:lnTo>
                </a:path>
              </a:pathLst>
            </a:custGeom>
            <a:ln w="19050" cap="rnd">
              <a:solidFill>
                <a:srgbClr val="FF9900"/>
              </a:solidFill>
              <a:round/>
            </a:ln>
          </p:spPr>
          <p:style>
            <a:lnRef idx="1">
              <a:srgbClr val="FF0000"/>
            </a:lnRef>
            <a:fillRef idx="0">
              <a:srgbClr val="000000">
                <a:alpha val="0"/>
              </a:srgbClr>
            </a:fillRef>
            <a:effectRef idx="0">
              <a:scrgbClr r="0" g="0" b="0"/>
            </a:effectRef>
            <a:fontRef idx="none"/>
          </p:style>
          <p:txBody>
            <a:bodyPr/>
            <a:lstStyle/>
            <a:p>
              <a:endParaRPr lang="fr-FR"/>
            </a:p>
          </p:txBody>
        </p:sp>
        <p:sp>
          <p:nvSpPr>
            <p:cNvPr id="210" name="Shape 676">
              <a:extLst>
                <a:ext uri="{FF2B5EF4-FFF2-40B4-BE49-F238E27FC236}">
                  <a16:creationId xmlns:a16="http://schemas.microsoft.com/office/drawing/2014/main" id="{0FF8D453-16EB-4D6F-9606-4BB8B0EB63D6}"/>
                </a:ext>
              </a:extLst>
            </p:cNvPr>
            <p:cNvSpPr/>
            <p:nvPr/>
          </p:nvSpPr>
          <p:spPr>
            <a:xfrm>
              <a:off x="5353576" y="2416850"/>
              <a:ext cx="213094" cy="0"/>
            </a:xfrm>
            <a:custGeom>
              <a:avLst/>
              <a:gdLst/>
              <a:ahLst/>
              <a:cxnLst/>
              <a:rect l="0" t="0" r="0" b="0"/>
              <a:pathLst>
                <a:path w="115824">
                  <a:moveTo>
                    <a:pt x="0" y="0"/>
                  </a:moveTo>
                  <a:lnTo>
                    <a:pt x="115824" y="0"/>
                  </a:lnTo>
                </a:path>
              </a:pathLst>
            </a:custGeom>
            <a:ln w="19050" cap="rnd">
              <a:solidFill>
                <a:srgbClr val="5F5F5F"/>
              </a:solidFill>
              <a:round/>
            </a:ln>
          </p:spPr>
          <p:style>
            <a:lnRef idx="1">
              <a:srgbClr val="0000FF"/>
            </a:lnRef>
            <a:fillRef idx="0">
              <a:srgbClr val="000000">
                <a:alpha val="0"/>
              </a:srgbClr>
            </a:fillRef>
            <a:effectRef idx="0">
              <a:scrgbClr r="0" g="0" b="0"/>
            </a:effectRef>
            <a:fontRef idx="none"/>
          </p:style>
          <p:txBody>
            <a:bodyPr/>
            <a:lstStyle/>
            <a:p>
              <a:endParaRPr lang="fr-FR"/>
            </a:p>
          </p:txBody>
        </p:sp>
        <p:sp>
          <p:nvSpPr>
            <p:cNvPr id="211" name="Shape 677">
              <a:extLst>
                <a:ext uri="{FF2B5EF4-FFF2-40B4-BE49-F238E27FC236}">
                  <a16:creationId xmlns:a16="http://schemas.microsoft.com/office/drawing/2014/main" id="{7C902304-826D-43D1-A7FD-7735A3422792}"/>
                </a:ext>
              </a:extLst>
            </p:cNvPr>
            <p:cNvSpPr/>
            <p:nvPr/>
          </p:nvSpPr>
          <p:spPr>
            <a:xfrm>
              <a:off x="5283480" y="2365510"/>
              <a:ext cx="65891" cy="96095"/>
            </a:xfrm>
            <a:custGeom>
              <a:avLst/>
              <a:gdLst/>
              <a:ahLst/>
              <a:cxnLst/>
              <a:rect l="0" t="0" r="0" b="0"/>
              <a:pathLst>
                <a:path w="35814" h="55626">
                  <a:moveTo>
                    <a:pt x="0" y="55626"/>
                  </a:moveTo>
                  <a:lnTo>
                    <a:pt x="1524" y="54864"/>
                  </a:lnTo>
                  <a:lnTo>
                    <a:pt x="2286" y="54864"/>
                  </a:lnTo>
                  <a:lnTo>
                    <a:pt x="3048" y="54102"/>
                  </a:lnTo>
                  <a:lnTo>
                    <a:pt x="4572" y="53340"/>
                  </a:lnTo>
                  <a:lnTo>
                    <a:pt x="6096" y="51816"/>
                  </a:lnTo>
                  <a:lnTo>
                    <a:pt x="6858" y="50292"/>
                  </a:lnTo>
                  <a:lnTo>
                    <a:pt x="9906" y="47244"/>
                  </a:lnTo>
                  <a:lnTo>
                    <a:pt x="10668" y="44958"/>
                  </a:lnTo>
                  <a:lnTo>
                    <a:pt x="12192" y="42672"/>
                  </a:lnTo>
                  <a:lnTo>
                    <a:pt x="12954" y="40386"/>
                  </a:lnTo>
                  <a:lnTo>
                    <a:pt x="14478" y="35814"/>
                  </a:lnTo>
                  <a:lnTo>
                    <a:pt x="16002" y="32004"/>
                  </a:lnTo>
                  <a:lnTo>
                    <a:pt x="17526" y="28194"/>
                  </a:lnTo>
                  <a:lnTo>
                    <a:pt x="19050" y="25908"/>
                  </a:lnTo>
                  <a:lnTo>
                    <a:pt x="19812" y="22860"/>
                  </a:lnTo>
                  <a:lnTo>
                    <a:pt x="20574" y="20574"/>
                  </a:lnTo>
                  <a:lnTo>
                    <a:pt x="21336" y="18288"/>
                  </a:lnTo>
                  <a:lnTo>
                    <a:pt x="22098" y="16002"/>
                  </a:lnTo>
                  <a:lnTo>
                    <a:pt x="22860" y="13716"/>
                  </a:lnTo>
                  <a:lnTo>
                    <a:pt x="23622" y="11430"/>
                  </a:lnTo>
                  <a:lnTo>
                    <a:pt x="25146" y="8382"/>
                  </a:lnTo>
                  <a:lnTo>
                    <a:pt x="25908" y="6096"/>
                  </a:lnTo>
                  <a:lnTo>
                    <a:pt x="26670" y="4572"/>
                  </a:lnTo>
                  <a:lnTo>
                    <a:pt x="27432" y="3810"/>
                  </a:lnTo>
                  <a:lnTo>
                    <a:pt x="28194" y="3048"/>
                  </a:lnTo>
                  <a:lnTo>
                    <a:pt x="28956" y="2286"/>
                  </a:lnTo>
                  <a:lnTo>
                    <a:pt x="30480" y="1524"/>
                  </a:lnTo>
                  <a:lnTo>
                    <a:pt x="31242" y="762"/>
                  </a:lnTo>
                  <a:lnTo>
                    <a:pt x="32766" y="762"/>
                  </a:lnTo>
                  <a:lnTo>
                    <a:pt x="34290" y="0"/>
                  </a:lnTo>
                  <a:lnTo>
                    <a:pt x="35814" y="0"/>
                  </a:lnTo>
                </a:path>
              </a:pathLst>
            </a:custGeom>
            <a:ln w="19050" cap="rnd">
              <a:solidFill>
                <a:srgbClr val="5F5F5F"/>
              </a:solidFill>
              <a:round/>
            </a:ln>
          </p:spPr>
          <p:style>
            <a:lnRef idx="1">
              <a:srgbClr val="0000FF"/>
            </a:lnRef>
            <a:fillRef idx="0">
              <a:srgbClr val="000000">
                <a:alpha val="0"/>
              </a:srgbClr>
            </a:fillRef>
            <a:effectRef idx="0">
              <a:scrgbClr r="0" g="0" b="0"/>
            </a:effectRef>
            <a:fontRef idx="none"/>
          </p:style>
          <p:txBody>
            <a:bodyPr/>
            <a:lstStyle/>
            <a:p>
              <a:endParaRPr lang="fr-FR"/>
            </a:p>
          </p:txBody>
        </p:sp>
        <p:sp>
          <p:nvSpPr>
            <p:cNvPr id="212" name="Shape 678">
              <a:extLst>
                <a:ext uri="{FF2B5EF4-FFF2-40B4-BE49-F238E27FC236}">
                  <a16:creationId xmlns:a16="http://schemas.microsoft.com/office/drawing/2014/main" id="{5E383247-76DC-4B0B-8C24-E36F46AE0078}"/>
                </a:ext>
              </a:extLst>
            </p:cNvPr>
            <p:cNvSpPr/>
            <p:nvPr/>
          </p:nvSpPr>
          <p:spPr>
            <a:xfrm>
              <a:off x="5218991" y="2365510"/>
              <a:ext cx="64489" cy="96095"/>
            </a:xfrm>
            <a:custGeom>
              <a:avLst/>
              <a:gdLst/>
              <a:ahLst/>
              <a:cxnLst/>
              <a:rect l="0" t="0" r="0" b="0"/>
              <a:pathLst>
                <a:path w="35052" h="55626">
                  <a:moveTo>
                    <a:pt x="35052" y="55626"/>
                  </a:moveTo>
                  <a:lnTo>
                    <a:pt x="34290" y="54864"/>
                  </a:lnTo>
                  <a:lnTo>
                    <a:pt x="32766" y="54864"/>
                  </a:lnTo>
                  <a:lnTo>
                    <a:pt x="30480" y="52578"/>
                  </a:lnTo>
                  <a:lnTo>
                    <a:pt x="28956" y="51816"/>
                  </a:lnTo>
                  <a:lnTo>
                    <a:pt x="28194" y="50292"/>
                  </a:lnTo>
                  <a:lnTo>
                    <a:pt x="26670" y="48768"/>
                  </a:lnTo>
                  <a:lnTo>
                    <a:pt x="25908" y="47244"/>
                  </a:lnTo>
                  <a:lnTo>
                    <a:pt x="25146" y="44958"/>
                  </a:lnTo>
                  <a:lnTo>
                    <a:pt x="23622" y="42672"/>
                  </a:lnTo>
                  <a:lnTo>
                    <a:pt x="22860" y="40386"/>
                  </a:lnTo>
                  <a:lnTo>
                    <a:pt x="21336" y="35814"/>
                  </a:lnTo>
                  <a:lnTo>
                    <a:pt x="19050" y="32004"/>
                  </a:lnTo>
                  <a:lnTo>
                    <a:pt x="17526" y="28194"/>
                  </a:lnTo>
                  <a:lnTo>
                    <a:pt x="16764" y="25908"/>
                  </a:lnTo>
                  <a:lnTo>
                    <a:pt x="16002" y="22860"/>
                  </a:lnTo>
                  <a:lnTo>
                    <a:pt x="15240" y="20574"/>
                  </a:lnTo>
                  <a:lnTo>
                    <a:pt x="14478" y="18288"/>
                  </a:lnTo>
                  <a:lnTo>
                    <a:pt x="13716" y="16002"/>
                  </a:lnTo>
                  <a:lnTo>
                    <a:pt x="12954" y="13716"/>
                  </a:lnTo>
                  <a:lnTo>
                    <a:pt x="12192" y="11430"/>
                  </a:lnTo>
                  <a:lnTo>
                    <a:pt x="10668" y="8382"/>
                  </a:lnTo>
                  <a:lnTo>
                    <a:pt x="9906" y="6096"/>
                  </a:lnTo>
                  <a:lnTo>
                    <a:pt x="9144" y="4572"/>
                  </a:lnTo>
                  <a:lnTo>
                    <a:pt x="8382" y="3810"/>
                  </a:lnTo>
                  <a:lnTo>
                    <a:pt x="6858" y="3048"/>
                  </a:lnTo>
                  <a:lnTo>
                    <a:pt x="5334" y="1524"/>
                  </a:lnTo>
                  <a:lnTo>
                    <a:pt x="3810" y="762"/>
                  </a:lnTo>
                  <a:lnTo>
                    <a:pt x="3048" y="762"/>
                  </a:lnTo>
                  <a:lnTo>
                    <a:pt x="1524" y="0"/>
                  </a:lnTo>
                  <a:lnTo>
                    <a:pt x="0" y="0"/>
                  </a:lnTo>
                </a:path>
              </a:pathLst>
            </a:custGeom>
            <a:ln w="19050" cap="rnd">
              <a:solidFill>
                <a:srgbClr val="5F5F5F"/>
              </a:solidFill>
              <a:round/>
            </a:ln>
          </p:spPr>
          <p:style>
            <a:lnRef idx="1">
              <a:srgbClr val="0000FF"/>
            </a:lnRef>
            <a:fillRef idx="0">
              <a:srgbClr val="000000">
                <a:alpha val="0"/>
              </a:srgbClr>
            </a:fillRef>
            <a:effectRef idx="0">
              <a:scrgbClr r="0" g="0" b="0"/>
            </a:effectRef>
            <a:fontRef idx="none"/>
          </p:style>
          <p:txBody>
            <a:bodyPr/>
            <a:lstStyle/>
            <a:p>
              <a:endParaRPr lang="fr-FR"/>
            </a:p>
          </p:txBody>
        </p:sp>
        <p:sp>
          <p:nvSpPr>
            <p:cNvPr id="213" name="Shape 679">
              <a:extLst>
                <a:ext uri="{FF2B5EF4-FFF2-40B4-BE49-F238E27FC236}">
                  <a16:creationId xmlns:a16="http://schemas.microsoft.com/office/drawing/2014/main" id="{46C570B4-37B3-471B-89DE-F8E8AAA37981}"/>
                </a:ext>
              </a:extLst>
            </p:cNvPr>
            <p:cNvSpPr/>
            <p:nvPr/>
          </p:nvSpPr>
          <p:spPr>
            <a:xfrm>
              <a:off x="5148894" y="2365510"/>
              <a:ext cx="64489" cy="96095"/>
            </a:xfrm>
            <a:custGeom>
              <a:avLst/>
              <a:gdLst/>
              <a:ahLst/>
              <a:cxnLst/>
              <a:rect l="0" t="0" r="0" b="0"/>
              <a:pathLst>
                <a:path w="35052" h="55626">
                  <a:moveTo>
                    <a:pt x="0" y="55626"/>
                  </a:moveTo>
                  <a:lnTo>
                    <a:pt x="762" y="54864"/>
                  </a:lnTo>
                  <a:lnTo>
                    <a:pt x="2286" y="54864"/>
                  </a:lnTo>
                  <a:lnTo>
                    <a:pt x="3048" y="54102"/>
                  </a:lnTo>
                  <a:lnTo>
                    <a:pt x="3810" y="53340"/>
                  </a:lnTo>
                  <a:lnTo>
                    <a:pt x="4572" y="52578"/>
                  </a:lnTo>
                  <a:lnTo>
                    <a:pt x="6096" y="51816"/>
                  </a:lnTo>
                  <a:lnTo>
                    <a:pt x="6858" y="50292"/>
                  </a:lnTo>
                  <a:lnTo>
                    <a:pt x="7620" y="48768"/>
                  </a:lnTo>
                  <a:lnTo>
                    <a:pt x="9144" y="47244"/>
                  </a:lnTo>
                  <a:lnTo>
                    <a:pt x="9906" y="44958"/>
                  </a:lnTo>
                  <a:lnTo>
                    <a:pt x="11430" y="42672"/>
                  </a:lnTo>
                  <a:lnTo>
                    <a:pt x="12192" y="40386"/>
                  </a:lnTo>
                  <a:lnTo>
                    <a:pt x="13716" y="35814"/>
                  </a:lnTo>
                  <a:lnTo>
                    <a:pt x="16002" y="32004"/>
                  </a:lnTo>
                  <a:lnTo>
                    <a:pt x="17526" y="28194"/>
                  </a:lnTo>
                  <a:lnTo>
                    <a:pt x="18288" y="25908"/>
                  </a:lnTo>
                  <a:lnTo>
                    <a:pt x="19050" y="22860"/>
                  </a:lnTo>
                  <a:lnTo>
                    <a:pt x="19812" y="20574"/>
                  </a:lnTo>
                  <a:lnTo>
                    <a:pt x="20574" y="18288"/>
                  </a:lnTo>
                  <a:lnTo>
                    <a:pt x="21336" y="16002"/>
                  </a:lnTo>
                  <a:lnTo>
                    <a:pt x="22098" y="13716"/>
                  </a:lnTo>
                  <a:lnTo>
                    <a:pt x="22860" y="11430"/>
                  </a:lnTo>
                  <a:lnTo>
                    <a:pt x="24384" y="8382"/>
                  </a:lnTo>
                  <a:lnTo>
                    <a:pt x="25146" y="6096"/>
                  </a:lnTo>
                  <a:lnTo>
                    <a:pt x="25908" y="4572"/>
                  </a:lnTo>
                  <a:lnTo>
                    <a:pt x="26670" y="3810"/>
                  </a:lnTo>
                  <a:lnTo>
                    <a:pt x="27432" y="3048"/>
                  </a:lnTo>
                  <a:lnTo>
                    <a:pt x="28956" y="2286"/>
                  </a:lnTo>
                  <a:lnTo>
                    <a:pt x="29718" y="1524"/>
                  </a:lnTo>
                  <a:lnTo>
                    <a:pt x="31242" y="762"/>
                  </a:lnTo>
                  <a:lnTo>
                    <a:pt x="32004" y="762"/>
                  </a:lnTo>
                  <a:lnTo>
                    <a:pt x="33528" y="0"/>
                  </a:lnTo>
                  <a:lnTo>
                    <a:pt x="35052" y="0"/>
                  </a:lnTo>
                </a:path>
              </a:pathLst>
            </a:custGeom>
            <a:ln w="19050" cap="rnd">
              <a:solidFill>
                <a:srgbClr val="5F5F5F"/>
              </a:solidFill>
              <a:round/>
            </a:ln>
          </p:spPr>
          <p:style>
            <a:lnRef idx="1">
              <a:srgbClr val="0000FF"/>
            </a:lnRef>
            <a:fillRef idx="0">
              <a:srgbClr val="000000">
                <a:alpha val="0"/>
              </a:srgbClr>
            </a:fillRef>
            <a:effectRef idx="0">
              <a:scrgbClr r="0" g="0" b="0"/>
            </a:effectRef>
            <a:fontRef idx="none"/>
          </p:style>
          <p:txBody>
            <a:bodyPr/>
            <a:lstStyle/>
            <a:p>
              <a:endParaRPr lang="fr-FR"/>
            </a:p>
          </p:txBody>
        </p:sp>
        <p:sp>
          <p:nvSpPr>
            <p:cNvPr id="214" name="Shape 680">
              <a:extLst>
                <a:ext uri="{FF2B5EF4-FFF2-40B4-BE49-F238E27FC236}">
                  <a16:creationId xmlns:a16="http://schemas.microsoft.com/office/drawing/2014/main" id="{0ABC214B-25DC-4E8C-A411-05626C7B4FAD}"/>
                </a:ext>
              </a:extLst>
            </p:cNvPr>
            <p:cNvSpPr/>
            <p:nvPr/>
          </p:nvSpPr>
          <p:spPr>
            <a:xfrm>
              <a:off x="5083003" y="2365510"/>
              <a:ext cx="65891" cy="96095"/>
            </a:xfrm>
            <a:custGeom>
              <a:avLst/>
              <a:gdLst/>
              <a:ahLst/>
              <a:cxnLst/>
              <a:rect l="0" t="0" r="0" b="0"/>
              <a:pathLst>
                <a:path w="35814" h="55626">
                  <a:moveTo>
                    <a:pt x="35814" y="55626"/>
                  </a:moveTo>
                  <a:lnTo>
                    <a:pt x="34290" y="54864"/>
                  </a:lnTo>
                  <a:lnTo>
                    <a:pt x="33528" y="54864"/>
                  </a:lnTo>
                  <a:lnTo>
                    <a:pt x="32004" y="54102"/>
                  </a:lnTo>
                  <a:lnTo>
                    <a:pt x="29718" y="51816"/>
                  </a:lnTo>
                  <a:lnTo>
                    <a:pt x="28956" y="50292"/>
                  </a:lnTo>
                  <a:lnTo>
                    <a:pt x="25908" y="47244"/>
                  </a:lnTo>
                  <a:lnTo>
                    <a:pt x="25146" y="44958"/>
                  </a:lnTo>
                  <a:lnTo>
                    <a:pt x="23622" y="42672"/>
                  </a:lnTo>
                  <a:lnTo>
                    <a:pt x="22860" y="40386"/>
                  </a:lnTo>
                  <a:lnTo>
                    <a:pt x="21336" y="35814"/>
                  </a:lnTo>
                  <a:lnTo>
                    <a:pt x="19812" y="32004"/>
                  </a:lnTo>
                  <a:lnTo>
                    <a:pt x="17526" y="28194"/>
                  </a:lnTo>
                  <a:lnTo>
                    <a:pt x="16764" y="25908"/>
                  </a:lnTo>
                  <a:lnTo>
                    <a:pt x="16002" y="22860"/>
                  </a:lnTo>
                  <a:lnTo>
                    <a:pt x="15240" y="20574"/>
                  </a:lnTo>
                  <a:lnTo>
                    <a:pt x="14478" y="18288"/>
                  </a:lnTo>
                  <a:lnTo>
                    <a:pt x="13716" y="16002"/>
                  </a:lnTo>
                  <a:lnTo>
                    <a:pt x="12954" y="13716"/>
                  </a:lnTo>
                  <a:lnTo>
                    <a:pt x="12192" y="11430"/>
                  </a:lnTo>
                  <a:lnTo>
                    <a:pt x="10668" y="8382"/>
                  </a:lnTo>
                  <a:lnTo>
                    <a:pt x="9906" y="6096"/>
                  </a:lnTo>
                  <a:lnTo>
                    <a:pt x="9144" y="4572"/>
                  </a:lnTo>
                  <a:lnTo>
                    <a:pt x="8382" y="3810"/>
                  </a:lnTo>
                  <a:lnTo>
                    <a:pt x="7620" y="3048"/>
                  </a:lnTo>
                  <a:lnTo>
                    <a:pt x="6096" y="2286"/>
                  </a:lnTo>
                  <a:lnTo>
                    <a:pt x="4572" y="762"/>
                  </a:lnTo>
                  <a:lnTo>
                    <a:pt x="3048" y="762"/>
                  </a:lnTo>
                  <a:lnTo>
                    <a:pt x="1524" y="0"/>
                  </a:lnTo>
                  <a:lnTo>
                    <a:pt x="0" y="0"/>
                  </a:lnTo>
                </a:path>
              </a:pathLst>
            </a:custGeom>
            <a:ln w="19050" cap="rnd">
              <a:solidFill>
                <a:srgbClr val="5F5F5F"/>
              </a:solidFill>
              <a:round/>
            </a:ln>
          </p:spPr>
          <p:style>
            <a:lnRef idx="1">
              <a:srgbClr val="0000FF"/>
            </a:lnRef>
            <a:fillRef idx="0">
              <a:srgbClr val="000000">
                <a:alpha val="0"/>
              </a:srgbClr>
            </a:fillRef>
            <a:effectRef idx="0">
              <a:scrgbClr r="0" g="0" b="0"/>
            </a:effectRef>
            <a:fontRef idx="none"/>
          </p:style>
          <p:txBody>
            <a:bodyPr/>
            <a:lstStyle/>
            <a:p>
              <a:endParaRPr lang="fr-FR"/>
            </a:p>
          </p:txBody>
        </p:sp>
        <p:sp>
          <p:nvSpPr>
            <p:cNvPr id="215" name="Shape 681">
              <a:extLst>
                <a:ext uri="{FF2B5EF4-FFF2-40B4-BE49-F238E27FC236}">
                  <a16:creationId xmlns:a16="http://schemas.microsoft.com/office/drawing/2014/main" id="{94AC70DF-65E4-4368-896E-9510CA7D3741}"/>
                </a:ext>
              </a:extLst>
            </p:cNvPr>
            <p:cNvSpPr/>
            <p:nvPr/>
          </p:nvSpPr>
          <p:spPr>
            <a:xfrm>
              <a:off x="5018514" y="2365510"/>
              <a:ext cx="64489" cy="96095"/>
            </a:xfrm>
            <a:custGeom>
              <a:avLst/>
              <a:gdLst/>
              <a:ahLst/>
              <a:cxnLst/>
              <a:rect l="0" t="0" r="0" b="0"/>
              <a:pathLst>
                <a:path w="35052" h="55626">
                  <a:moveTo>
                    <a:pt x="0" y="55626"/>
                  </a:moveTo>
                  <a:lnTo>
                    <a:pt x="762" y="54864"/>
                  </a:lnTo>
                  <a:lnTo>
                    <a:pt x="2286" y="54864"/>
                  </a:lnTo>
                  <a:lnTo>
                    <a:pt x="3048" y="54102"/>
                  </a:lnTo>
                  <a:lnTo>
                    <a:pt x="4572" y="53340"/>
                  </a:lnTo>
                  <a:lnTo>
                    <a:pt x="6096" y="51816"/>
                  </a:lnTo>
                  <a:lnTo>
                    <a:pt x="6858" y="50292"/>
                  </a:lnTo>
                  <a:lnTo>
                    <a:pt x="8382" y="48768"/>
                  </a:lnTo>
                  <a:lnTo>
                    <a:pt x="9144" y="47244"/>
                  </a:lnTo>
                  <a:lnTo>
                    <a:pt x="10668" y="44958"/>
                  </a:lnTo>
                  <a:lnTo>
                    <a:pt x="11430" y="42672"/>
                  </a:lnTo>
                  <a:lnTo>
                    <a:pt x="12954" y="40386"/>
                  </a:lnTo>
                  <a:lnTo>
                    <a:pt x="14478" y="35814"/>
                  </a:lnTo>
                  <a:lnTo>
                    <a:pt x="16002" y="32004"/>
                  </a:lnTo>
                  <a:lnTo>
                    <a:pt x="17526" y="28194"/>
                  </a:lnTo>
                  <a:lnTo>
                    <a:pt x="19050" y="25908"/>
                  </a:lnTo>
                  <a:lnTo>
                    <a:pt x="19812" y="22860"/>
                  </a:lnTo>
                  <a:lnTo>
                    <a:pt x="20574" y="20574"/>
                  </a:lnTo>
                  <a:lnTo>
                    <a:pt x="21336" y="18288"/>
                  </a:lnTo>
                  <a:lnTo>
                    <a:pt x="22098" y="16002"/>
                  </a:lnTo>
                  <a:lnTo>
                    <a:pt x="22860" y="13716"/>
                  </a:lnTo>
                  <a:lnTo>
                    <a:pt x="22860" y="11430"/>
                  </a:lnTo>
                  <a:lnTo>
                    <a:pt x="24384" y="8382"/>
                  </a:lnTo>
                  <a:lnTo>
                    <a:pt x="25908" y="6096"/>
                  </a:lnTo>
                  <a:lnTo>
                    <a:pt x="26670" y="4572"/>
                  </a:lnTo>
                  <a:lnTo>
                    <a:pt x="27432" y="3810"/>
                  </a:lnTo>
                  <a:lnTo>
                    <a:pt x="28194" y="3048"/>
                  </a:lnTo>
                  <a:lnTo>
                    <a:pt x="28956" y="2286"/>
                  </a:lnTo>
                  <a:lnTo>
                    <a:pt x="30480" y="1524"/>
                  </a:lnTo>
                  <a:lnTo>
                    <a:pt x="31242" y="762"/>
                  </a:lnTo>
                  <a:lnTo>
                    <a:pt x="32766" y="762"/>
                  </a:lnTo>
                  <a:lnTo>
                    <a:pt x="34290" y="0"/>
                  </a:lnTo>
                  <a:lnTo>
                    <a:pt x="35052" y="0"/>
                  </a:lnTo>
                </a:path>
              </a:pathLst>
            </a:custGeom>
            <a:ln w="19050" cap="rnd">
              <a:solidFill>
                <a:srgbClr val="5F5F5F"/>
              </a:solidFill>
              <a:round/>
            </a:ln>
          </p:spPr>
          <p:style>
            <a:lnRef idx="1">
              <a:srgbClr val="0000FF"/>
            </a:lnRef>
            <a:fillRef idx="0">
              <a:srgbClr val="000000">
                <a:alpha val="0"/>
              </a:srgbClr>
            </a:fillRef>
            <a:effectRef idx="0">
              <a:scrgbClr r="0" g="0" b="0"/>
            </a:effectRef>
            <a:fontRef idx="none"/>
          </p:style>
          <p:txBody>
            <a:bodyPr/>
            <a:lstStyle/>
            <a:p>
              <a:endParaRPr lang="fr-FR"/>
            </a:p>
          </p:txBody>
        </p:sp>
        <p:sp>
          <p:nvSpPr>
            <p:cNvPr id="216" name="Shape 682">
              <a:extLst>
                <a:ext uri="{FF2B5EF4-FFF2-40B4-BE49-F238E27FC236}">
                  <a16:creationId xmlns:a16="http://schemas.microsoft.com/office/drawing/2014/main" id="{D453333C-5226-4CB0-8B2E-000C7CD2BD66}"/>
                </a:ext>
              </a:extLst>
            </p:cNvPr>
            <p:cNvSpPr/>
            <p:nvPr/>
          </p:nvSpPr>
          <p:spPr>
            <a:xfrm>
              <a:off x="4954024" y="2365510"/>
              <a:ext cx="64489" cy="96095"/>
            </a:xfrm>
            <a:custGeom>
              <a:avLst/>
              <a:gdLst/>
              <a:ahLst/>
              <a:cxnLst/>
              <a:rect l="0" t="0" r="0" b="0"/>
              <a:pathLst>
                <a:path w="35052" h="55626">
                  <a:moveTo>
                    <a:pt x="35052" y="55626"/>
                  </a:moveTo>
                  <a:lnTo>
                    <a:pt x="34290" y="54864"/>
                  </a:lnTo>
                  <a:lnTo>
                    <a:pt x="32766" y="54864"/>
                  </a:lnTo>
                  <a:lnTo>
                    <a:pt x="31242" y="53340"/>
                  </a:lnTo>
                  <a:lnTo>
                    <a:pt x="29718" y="52578"/>
                  </a:lnTo>
                  <a:lnTo>
                    <a:pt x="28956" y="51816"/>
                  </a:lnTo>
                  <a:lnTo>
                    <a:pt x="28194" y="50292"/>
                  </a:lnTo>
                  <a:lnTo>
                    <a:pt x="26670" y="48768"/>
                  </a:lnTo>
                  <a:lnTo>
                    <a:pt x="25908" y="47244"/>
                  </a:lnTo>
                  <a:lnTo>
                    <a:pt x="24384" y="44958"/>
                  </a:lnTo>
                  <a:lnTo>
                    <a:pt x="23622" y="42672"/>
                  </a:lnTo>
                  <a:lnTo>
                    <a:pt x="22860" y="40386"/>
                  </a:lnTo>
                  <a:lnTo>
                    <a:pt x="20574" y="35814"/>
                  </a:lnTo>
                  <a:lnTo>
                    <a:pt x="19050" y="32004"/>
                  </a:lnTo>
                  <a:lnTo>
                    <a:pt x="17526" y="28194"/>
                  </a:lnTo>
                  <a:lnTo>
                    <a:pt x="16764" y="25908"/>
                  </a:lnTo>
                  <a:lnTo>
                    <a:pt x="16002" y="22860"/>
                  </a:lnTo>
                  <a:lnTo>
                    <a:pt x="14478" y="20574"/>
                  </a:lnTo>
                  <a:lnTo>
                    <a:pt x="13716" y="18288"/>
                  </a:lnTo>
                  <a:lnTo>
                    <a:pt x="12954" y="16002"/>
                  </a:lnTo>
                  <a:lnTo>
                    <a:pt x="12954" y="13716"/>
                  </a:lnTo>
                  <a:lnTo>
                    <a:pt x="12192" y="11430"/>
                  </a:lnTo>
                  <a:lnTo>
                    <a:pt x="10668" y="8382"/>
                  </a:lnTo>
                  <a:lnTo>
                    <a:pt x="9906" y="6096"/>
                  </a:lnTo>
                  <a:lnTo>
                    <a:pt x="8382" y="4572"/>
                  </a:lnTo>
                  <a:lnTo>
                    <a:pt x="7620" y="3810"/>
                  </a:lnTo>
                  <a:lnTo>
                    <a:pt x="6858" y="3048"/>
                  </a:lnTo>
                  <a:lnTo>
                    <a:pt x="5334" y="1524"/>
                  </a:lnTo>
                  <a:lnTo>
                    <a:pt x="3810" y="762"/>
                  </a:lnTo>
                  <a:lnTo>
                    <a:pt x="3048" y="762"/>
                  </a:lnTo>
                  <a:lnTo>
                    <a:pt x="1524" y="0"/>
                  </a:lnTo>
                  <a:lnTo>
                    <a:pt x="0" y="0"/>
                  </a:lnTo>
                </a:path>
              </a:pathLst>
            </a:custGeom>
            <a:ln w="19050" cap="rnd">
              <a:solidFill>
                <a:srgbClr val="5F5F5F"/>
              </a:solidFill>
              <a:round/>
            </a:ln>
          </p:spPr>
          <p:style>
            <a:lnRef idx="1">
              <a:srgbClr val="0000FF"/>
            </a:lnRef>
            <a:fillRef idx="0">
              <a:srgbClr val="000000">
                <a:alpha val="0"/>
              </a:srgbClr>
            </a:fillRef>
            <a:effectRef idx="0">
              <a:scrgbClr r="0" g="0" b="0"/>
            </a:effectRef>
            <a:fontRef idx="none"/>
          </p:style>
          <p:txBody>
            <a:bodyPr/>
            <a:lstStyle/>
            <a:p>
              <a:endParaRPr lang="fr-FR"/>
            </a:p>
          </p:txBody>
        </p:sp>
        <p:sp>
          <p:nvSpPr>
            <p:cNvPr id="225" name="Shape 683">
              <a:extLst>
                <a:ext uri="{FF2B5EF4-FFF2-40B4-BE49-F238E27FC236}">
                  <a16:creationId xmlns:a16="http://schemas.microsoft.com/office/drawing/2014/main" id="{27E689AF-7709-4CE1-BAD0-DA51EAAD79E1}"/>
                </a:ext>
              </a:extLst>
            </p:cNvPr>
            <p:cNvSpPr/>
            <p:nvPr/>
          </p:nvSpPr>
          <p:spPr>
            <a:xfrm>
              <a:off x="4889535" y="2365510"/>
              <a:ext cx="64489" cy="96095"/>
            </a:xfrm>
            <a:custGeom>
              <a:avLst/>
              <a:gdLst/>
              <a:ahLst/>
              <a:cxnLst/>
              <a:rect l="0" t="0" r="0" b="0"/>
              <a:pathLst>
                <a:path w="35052" h="55626">
                  <a:moveTo>
                    <a:pt x="0" y="55626"/>
                  </a:moveTo>
                  <a:lnTo>
                    <a:pt x="762" y="54864"/>
                  </a:lnTo>
                  <a:lnTo>
                    <a:pt x="1524" y="54864"/>
                  </a:lnTo>
                  <a:lnTo>
                    <a:pt x="3048" y="54102"/>
                  </a:lnTo>
                  <a:lnTo>
                    <a:pt x="4572" y="52578"/>
                  </a:lnTo>
                  <a:lnTo>
                    <a:pt x="6096" y="51816"/>
                  </a:lnTo>
                  <a:lnTo>
                    <a:pt x="6858" y="50292"/>
                  </a:lnTo>
                  <a:lnTo>
                    <a:pt x="7620" y="48768"/>
                  </a:lnTo>
                  <a:lnTo>
                    <a:pt x="9144" y="47244"/>
                  </a:lnTo>
                  <a:lnTo>
                    <a:pt x="9906" y="44958"/>
                  </a:lnTo>
                  <a:lnTo>
                    <a:pt x="11430" y="42672"/>
                  </a:lnTo>
                  <a:lnTo>
                    <a:pt x="12192" y="40386"/>
                  </a:lnTo>
                  <a:lnTo>
                    <a:pt x="13716" y="35814"/>
                  </a:lnTo>
                  <a:lnTo>
                    <a:pt x="16002" y="32004"/>
                  </a:lnTo>
                  <a:lnTo>
                    <a:pt x="17526" y="28194"/>
                  </a:lnTo>
                  <a:lnTo>
                    <a:pt x="18288" y="25908"/>
                  </a:lnTo>
                  <a:lnTo>
                    <a:pt x="19050" y="22860"/>
                  </a:lnTo>
                  <a:lnTo>
                    <a:pt x="19812" y="20574"/>
                  </a:lnTo>
                  <a:lnTo>
                    <a:pt x="20574" y="18288"/>
                  </a:lnTo>
                  <a:lnTo>
                    <a:pt x="21336" y="16002"/>
                  </a:lnTo>
                  <a:lnTo>
                    <a:pt x="22098" y="13716"/>
                  </a:lnTo>
                  <a:lnTo>
                    <a:pt x="22860" y="11430"/>
                  </a:lnTo>
                  <a:lnTo>
                    <a:pt x="23622" y="9906"/>
                  </a:lnTo>
                  <a:lnTo>
                    <a:pt x="24384" y="8382"/>
                  </a:lnTo>
                  <a:lnTo>
                    <a:pt x="25146" y="6096"/>
                  </a:lnTo>
                  <a:lnTo>
                    <a:pt x="25908" y="4572"/>
                  </a:lnTo>
                  <a:lnTo>
                    <a:pt x="26670" y="3810"/>
                  </a:lnTo>
                  <a:lnTo>
                    <a:pt x="28194" y="3048"/>
                  </a:lnTo>
                  <a:lnTo>
                    <a:pt x="29718" y="1524"/>
                  </a:lnTo>
                  <a:lnTo>
                    <a:pt x="31242" y="762"/>
                  </a:lnTo>
                  <a:lnTo>
                    <a:pt x="32004" y="762"/>
                  </a:lnTo>
                  <a:lnTo>
                    <a:pt x="33528" y="0"/>
                  </a:lnTo>
                  <a:lnTo>
                    <a:pt x="35052" y="0"/>
                  </a:lnTo>
                </a:path>
              </a:pathLst>
            </a:custGeom>
            <a:ln w="19050" cap="rnd">
              <a:solidFill>
                <a:srgbClr val="5F5F5F"/>
              </a:solidFill>
              <a:round/>
            </a:ln>
          </p:spPr>
          <p:style>
            <a:lnRef idx="1">
              <a:srgbClr val="0000FF"/>
            </a:lnRef>
            <a:fillRef idx="0">
              <a:srgbClr val="000000">
                <a:alpha val="0"/>
              </a:srgbClr>
            </a:fillRef>
            <a:effectRef idx="0">
              <a:scrgbClr r="0" g="0" b="0"/>
            </a:effectRef>
            <a:fontRef idx="none"/>
          </p:style>
          <p:txBody>
            <a:bodyPr/>
            <a:lstStyle/>
            <a:p>
              <a:endParaRPr lang="fr-FR"/>
            </a:p>
          </p:txBody>
        </p:sp>
        <p:sp>
          <p:nvSpPr>
            <p:cNvPr id="249" name="Shape 684">
              <a:extLst>
                <a:ext uri="{FF2B5EF4-FFF2-40B4-BE49-F238E27FC236}">
                  <a16:creationId xmlns:a16="http://schemas.microsoft.com/office/drawing/2014/main" id="{F1B18DA0-56A3-4A46-B224-E4C1750B930F}"/>
                </a:ext>
              </a:extLst>
            </p:cNvPr>
            <p:cNvSpPr/>
            <p:nvPr/>
          </p:nvSpPr>
          <p:spPr>
            <a:xfrm>
              <a:off x="5947998" y="2351032"/>
              <a:ext cx="140194" cy="131637"/>
            </a:xfrm>
            <a:custGeom>
              <a:avLst/>
              <a:gdLst/>
              <a:ahLst/>
              <a:cxnLst/>
              <a:rect l="0" t="0" r="0" b="0"/>
              <a:pathLst>
                <a:path w="76200" h="76200">
                  <a:moveTo>
                    <a:pt x="0" y="38100"/>
                  </a:moveTo>
                  <a:lnTo>
                    <a:pt x="0" y="41910"/>
                  </a:lnTo>
                  <a:lnTo>
                    <a:pt x="762" y="44958"/>
                  </a:lnTo>
                  <a:lnTo>
                    <a:pt x="1524" y="48768"/>
                  </a:lnTo>
                  <a:lnTo>
                    <a:pt x="2286" y="51816"/>
                  </a:lnTo>
                  <a:lnTo>
                    <a:pt x="3810" y="55626"/>
                  </a:lnTo>
                  <a:lnTo>
                    <a:pt x="6096" y="58674"/>
                  </a:lnTo>
                  <a:lnTo>
                    <a:pt x="8382" y="61722"/>
                  </a:lnTo>
                  <a:lnTo>
                    <a:pt x="9906" y="64008"/>
                  </a:lnTo>
                  <a:lnTo>
                    <a:pt x="12954" y="66294"/>
                  </a:lnTo>
                  <a:lnTo>
                    <a:pt x="15240" y="69342"/>
                  </a:lnTo>
                  <a:lnTo>
                    <a:pt x="18288" y="70866"/>
                  </a:lnTo>
                  <a:lnTo>
                    <a:pt x="22098" y="72390"/>
                  </a:lnTo>
                  <a:lnTo>
                    <a:pt x="25146" y="73914"/>
                  </a:lnTo>
                  <a:lnTo>
                    <a:pt x="28194" y="75438"/>
                  </a:lnTo>
                  <a:lnTo>
                    <a:pt x="32004" y="76200"/>
                  </a:lnTo>
                  <a:lnTo>
                    <a:pt x="42672" y="76200"/>
                  </a:lnTo>
                  <a:lnTo>
                    <a:pt x="46482" y="75438"/>
                  </a:lnTo>
                  <a:lnTo>
                    <a:pt x="49530" y="74676"/>
                  </a:lnTo>
                  <a:lnTo>
                    <a:pt x="52578" y="73151"/>
                  </a:lnTo>
                  <a:lnTo>
                    <a:pt x="56388" y="71627"/>
                  </a:lnTo>
                  <a:lnTo>
                    <a:pt x="59436" y="70103"/>
                  </a:lnTo>
                  <a:lnTo>
                    <a:pt x="62484" y="67818"/>
                  </a:lnTo>
                  <a:lnTo>
                    <a:pt x="64770" y="65532"/>
                  </a:lnTo>
                  <a:lnTo>
                    <a:pt x="67056" y="63246"/>
                  </a:lnTo>
                  <a:lnTo>
                    <a:pt x="69342" y="60198"/>
                  </a:lnTo>
                  <a:lnTo>
                    <a:pt x="71628" y="57150"/>
                  </a:lnTo>
                  <a:lnTo>
                    <a:pt x="73152" y="54101"/>
                  </a:lnTo>
                  <a:lnTo>
                    <a:pt x="73914" y="50292"/>
                  </a:lnTo>
                  <a:lnTo>
                    <a:pt x="75438" y="47244"/>
                  </a:lnTo>
                  <a:lnTo>
                    <a:pt x="76200" y="43434"/>
                  </a:lnTo>
                  <a:lnTo>
                    <a:pt x="76200" y="32766"/>
                  </a:lnTo>
                  <a:lnTo>
                    <a:pt x="75438" y="28956"/>
                  </a:lnTo>
                  <a:lnTo>
                    <a:pt x="73914" y="25908"/>
                  </a:lnTo>
                  <a:lnTo>
                    <a:pt x="73152" y="22098"/>
                  </a:lnTo>
                  <a:lnTo>
                    <a:pt x="71628" y="19050"/>
                  </a:lnTo>
                  <a:lnTo>
                    <a:pt x="69342" y="16001"/>
                  </a:lnTo>
                  <a:lnTo>
                    <a:pt x="67056" y="12953"/>
                  </a:lnTo>
                  <a:lnTo>
                    <a:pt x="64770" y="10668"/>
                  </a:lnTo>
                  <a:lnTo>
                    <a:pt x="62484" y="8382"/>
                  </a:lnTo>
                  <a:lnTo>
                    <a:pt x="59436" y="6096"/>
                  </a:lnTo>
                  <a:lnTo>
                    <a:pt x="56388" y="3810"/>
                  </a:lnTo>
                  <a:lnTo>
                    <a:pt x="53340" y="2286"/>
                  </a:lnTo>
                  <a:lnTo>
                    <a:pt x="49530" y="1524"/>
                  </a:lnTo>
                  <a:lnTo>
                    <a:pt x="46482" y="0"/>
                  </a:lnTo>
                  <a:lnTo>
                    <a:pt x="42672" y="0"/>
                  </a:lnTo>
                </a:path>
              </a:pathLst>
            </a:custGeom>
            <a:ln w="19050" cap="rnd">
              <a:solidFill>
                <a:srgbClr val="5F5F5F"/>
              </a:solidFill>
              <a:round/>
            </a:ln>
          </p:spPr>
          <p:style>
            <a:lnRef idx="1">
              <a:srgbClr val="0000FF"/>
            </a:lnRef>
            <a:fillRef idx="0">
              <a:srgbClr val="000000">
                <a:alpha val="0"/>
              </a:srgbClr>
            </a:fillRef>
            <a:effectRef idx="0">
              <a:scrgbClr r="0" g="0" b="0"/>
            </a:effectRef>
            <a:fontRef idx="none"/>
          </p:style>
          <p:txBody>
            <a:bodyPr/>
            <a:lstStyle/>
            <a:p>
              <a:endParaRPr lang="fr-FR"/>
            </a:p>
          </p:txBody>
        </p:sp>
        <p:sp>
          <p:nvSpPr>
            <p:cNvPr id="201" name="Shape 669">
              <a:extLst>
                <a:ext uri="{FF2B5EF4-FFF2-40B4-BE49-F238E27FC236}">
                  <a16:creationId xmlns:a16="http://schemas.microsoft.com/office/drawing/2014/main" id="{33EA9F0B-F436-4CE4-ADB1-4F133A798C16}"/>
                </a:ext>
              </a:extLst>
            </p:cNvPr>
            <p:cNvSpPr/>
            <p:nvPr/>
          </p:nvSpPr>
          <p:spPr>
            <a:xfrm>
              <a:off x="4885330" y="2527424"/>
              <a:ext cx="468247" cy="0"/>
            </a:xfrm>
            <a:custGeom>
              <a:avLst/>
              <a:gdLst/>
              <a:ahLst/>
              <a:cxnLst/>
              <a:rect l="0" t="0" r="0" b="0"/>
              <a:pathLst>
                <a:path w="254508">
                  <a:moveTo>
                    <a:pt x="0" y="0"/>
                  </a:moveTo>
                  <a:lnTo>
                    <a:pt x="254508" y="0"/>
                  </a:lnTo>
                </a:path>
              </a:pathLst>
            </a:custGeom>
            <a:ln w="19050" cap="rnd">
              <a:solidFill>
                <a:srgbClr val="FF9900"/>
              </a:solidFill>
              <a:round/>
            </a:ln>
          </p:spPr>
          <p:style>
            <a:lnRef idx="1">
              <a:srgbClr val="FF0000"/>
            </a:lnRef>
            <a:fillRef idx="0">
              <a:srgbClr val="000000">
                <a:alpha val="0"/>
              </a:srgbClr>
            </a:fillRef>
            <a:effectRef idx="0">
              <a:scrgbClr r="0" g="0" b="0"/>
            </a:effectRef>
            <a:fontRef idx="none"/>
          </p:style>
          <p:txBody>
            <a:bodyPr/>
            <a:lstStyle/>
            <a:p>
              <a:endParaRPr lang="fr-FR"/>
            </a:p>
          </p:txBody>
        </p:sp>
        <p:sp>
          <p:nvSpPr>
            <p:cNvPr id="208" name="Shape 674">
              <a:extLst>
                <a:ext uri="{FF2B5EF4-FFF2-40B4-BE49-F238E27FC236}">
                  <a16:creationId xmlns:a16="http://schemas.microsoft.com/office/drawing/2014/main" id="{1B518FF5-315D-489E-A6F2-48E486BF0374}"/>
                </a:ext>
              </a:extLst>
            </p:cNvPr>
            <p:cNvSpPr/>
            <p:nvPr/>
          </p:nvSpPr>
          <p:spPr>
            <a:xfrm>
              <a:off x="4885330" y="2304957"/>
              <a:ext cx="0" cy="222467"/>
            </a:xfrm>
            <a:custGeom>
              <a:avLst/>
              <a:gdLst/>
              <a:ahLst/>
              <a:cxnLst/>
              <a:rect l="0" t="0" r="0" b="0"/>
              <a:pathLst>
                <a:path h="128778">
                  <a:moveTo>
                    <a:pt x="0" y="0"/>
                  </a:moveTo>
                  <a:lnTo>
                    <a:pt x="0" y="128778"/>
                  </a:lnTo>
                </a:path>
              </a:pathLst>
            </a:custGeom>
            <a:ln w="19050" cap="rnd">
              <a:solidFill>
                <a:srgbClr val="FF9900"/>
              </a:solidFill>
              <a:round/>
            </a:ln>
          </p:spPr>
          <p:style>
            <a:lnRef idx="1">
              <a:srgbClr val="FF0000"/>
            </a:lnRef>
            <a:fillRef idx="0">
              <a:srgbClr val="000000">
                <a:alpha val="0"/>
              </a:srgbClr>
            </a:fillRef>
            <a:effectRef idx="0">
              <a:scrgbClr r="0" g="0" b="0"/>
            </a:effectRef>
            <a:fontRef idx="none"/>
          </p:style>
          <p:txBody>
            <a:bodyPr/>
            <a:lstStyle/>
            <a:p>
              <a:endParaRPr lang="fr-FR"/>
            </a:p>
          </p:txBody>
        </p:sp>
        <p:sp>
          <p:nvSpPr>
            <p:cNvPr id="209" name="Shape 675">
              <a:extLst>
                <a:ext uri="{FF2B5EF4-FFF2-40B4-BE49-F238E27FC236}">
                  <a16:creationId xmlns:a16="http://schemas.microsoft.com/office/drawing/2014/main" id="{C80E2E19-B79A-462E-B8BC-971284AF9511}"/>
                </a:ext>
              </a:extLst>
            </p:cNvPr>
            <p:cNvSpPr/>
            <p:nvPr/>
          </p:nvSpPr>
          <p:spPr>
            <a:xfrm>
              <a:off x="5353576" y="2304957"/>
              <a:ext cx="0" cy="222467"/>
            </a:xfrm>
            <a:custGeom>
              <a:avLst/>
              <a:gdLst/>
              <a:ahLst/>
              <a:cxnLst/>
              <a:rect l="0" t="0" r="0" b="0"/>
              <a:pathLst>
                <a:path h="128778">
                  <a:moveTo>
                    <a:pt x="0" y="0"/>
                  </a:moveTo>
                  <a:lnTo>
                    <a:pt x="0" y="128778"/>
                  </a:lnTo>
                </a:path>
              </a:pathLst>
            </a:custGeom>
            <a:ln w="19050" cap="rnd">
              <a:solidFill>
                <a:srgbClr val="FF9900"/>
              </a:solidFill>
              <a:round/>
            </a:ln>
          </p:spPr>
          <p:style>
            <a:lnRef idx="1">
              <a:srgbClr val="FF0000"/>
            </a:lnRef>
            <a:fillRef idx="0">
              <a:srgbClr val="000000">
                <a:alpha val="0"/>
              </a:srgbClr>
            </a:fillRef>
            <a:effectRef idx="0">
              <a:scrgbClr r="0" g="0" b="0"/>
            </a:effectRef>
            <a:fontRef idx="none"/>
          </p:style>
          <p:txBody>
            <a:bodyPr/>
            <a:lstStyle/>
            <a:p>
              <a:endParaRPr lang="fr-FR"/>
            </a:p>
          </p:txBody>
        </p:sp>
      </p:grpSp>
      <p:grpSp>
        <p:nvGrpSpPr>
          <p:cNvPr id="3" name="Groupe 2">
            <a:extLst>
              <a:ext uri="{FF2B5EF4-FFF2-40B4-BE49-F238E27FC236}">
                <a16:creationId xmlns:a16="http://schemas.microsoft.com/office/drawing/2014/main" id="{0E37E29F-AF4C-4EA6-B7BF-010032A1E844}"/>
              </a:ext>
            </a:extLst>
          </p:cNvPr>
          <p:cNvGrpSpPr/>
          <p:nvPr/>
        </p:nvGrpSpPr>
        <p:grpSpPr>
          <a:xfrm>
            <a:off x="4343520" y="2693256"/>
            <a:ext cx="1504278" cy="610798"/>
            <a:chOff x="4661020" y="2944716"/>
            <a:chExt cx="1504278" cy="610798"/>
          </a:xfrm>
        </p:grpSpPr>
        <p:sp>
          <p:nvSpPr>
            <p:cNvPr id="251" name="Shape 688">
              <a:extLst>
                <a:ext uri="{FF2B5EF4-FFF2-40B4-BE49-F238E27FC236}">
                  <a16:creationId xmlns:a16="http://schemas.microsoft.com/office/drawing/2014/main" id="{C7A2054D-65D1-4D16-B70E-A689F20E7091}"/>
                </a:ext>
              </a:extLst>
            </p:cNvPr>
            <p:cNvSpPr/>
            <p:nvPr/>
          </p:nvSpPr>
          <p:spPr>
            <a:xfrm>
              <a:off x="5905940" y="3406764"/>
              <a:ext cx="86920" cy="148750"/>
            </a:xfrm>
            <a:custGeom>
              <a:avLst/>
              <a:gdLst/>
              <a:ahLst/>
              <a:cxnLst/>
              <a:rect l="0" t="0" r="0" b="0"/>
              <a:pathLst>
                <a:path w="47244" h="86106">
                  <a:moveTo>
                    <a:pt x="47244" y="0"/>
                  </a:moveTo>
                  <a:lnTo>
                    <a:pt x="0" y="86106"/>
                  </a:lnTo>
                </a:path>
              </a:pathLst>
            </a:custGeom>
            <a:ln w="19050" cap="rnd">
              <a:solidFill>
                <a:srgbClr val="5F5F5F"/>
              </a:solidFill>
              <a:round/>
            </a:ln>
          </p:spPr>
          <p:style>
            <a:lnRef idx="1">
              <a:srgbClr val="0000FF"/>
            </a:lnRef>
            <a:fillRef idx="0">
              <a:srgbClr val="000000">
                <a:alpha val="0"/>
              </a:srgbClr>
            </a:fillRef>
            <a:effectRef idx="0">
              <a:scrgbClr r="0" g="0" b="0"/>
            </a:effectRef>
            <a:fontRef idx="none"/>
          </p:style>
          <p:txBody>
            <a:bodyPr/>
            <a:lstStyle/>
            <a:p>
              <a:endParaRPr lang="fr-FR"/>
            </a:p>
          </p:txBody>
        </p:sp>
        <p:sp>
          <p:nvSpPr>
            <p:cNvPr id="252" name="Shape 689">
              <a:extLst>
                <a:ext uri="{FF2B5EF4-FFF2-40B4-BE49-F238E27FC236}">
                  <a16:creationId xmlns:a16="http://schemas.microsoft.com/office/drawing/2014/main" id="{18F98C56-2FF2-428B-8CDC-64824CB5EA69}"/>
                </a:ext>
              </a:extLst>
            </p:cNvPr>
            <p:cNvSpPr/>
            <p:nvPr/>
          </p:nvSpPr>
          <p:spPr>
            <a:xfrm>
              <a:off x="6062957" y="3127691"/>
              <a:ext cx="56077" cy="93463"/>
            </a:xfrm>
            <a:custGeom>
              <a:avLst/>
              <a:gdLst/>
              <a:ahLst/>
              <a:cxnLst/>
              <a:rect l="0" t="0" r="0" b="0"/>
              <a:pathLst>
                <a:path w="30480" h="54102">
                  <a:moveTo>
                    <a:pt x="5334" y="0"/>
                  </a:moveTo>
                  <a:lnTo>
                    <a:pt x="30480" y="54102"/>
                  </a:lnTo>
                  <a:lnTo>
                    <a:pt x="26670" y="51054"/>
                  </a:lnTo>
                  <a:lnTo>
                    <a:pt x="22860" y="48768"/>
                  </a:lnTo>
                  <a:lnTo>
                    <a:pt x="18288" y="46482"/>
                  </a:lnTo>
                  <a:lnTo>
                    <a:pt x="13716" y="44958"/>
                  </a:lnTo>
                  <a:lnTo>
                    <a:pt x="9144" y="43435"/>
                  </a:lnTo>
                  <a:lnTo>
                    <a:pt x="4572" y="41911"/>
                  </a:lnTo>
                  <a:lnTo>
                    <a:pt x="0" y="41148"/>
                  </a:lnTo>
                  <a:lnTo>
                    <a:pt x="5334" y="0"/>
                  </a:lnTo>
                  <a:close/>
                </a:path>
              </a:pathLst>
            </a:custGeom>
            <a:solidFill>
              <a:srgbClr val="FF9900"/>
            </a:solidFill>
            <a:ln w="0" cap="rnd">
              <a:round/>
            </a:ln>
          </p:spPr>
          <p:style>
            <a:lnRef idx="0">
              <a:srgbClr val="000000">
                <a:alpha val="0"/>
              </a:srgbClr>
            </a:lnRef>
            <a:fillRef idx="1">
              <a:srgbClr val="FF0000"/>
            </a:fillRef>
            <a:effectRef idx="0">
              <a:scrgbClr r="0" g="0" b="0"/>
            </a:effectRef>
            <a:fontRef idx="none"/>
          </p:style>
          <p:txBody>
            <a:bodyPr/>
            <a:lstStyle/>
            <a:p>
              <a:endParaRPr lang="fr-FR"/>
            </a:p>
          </p:txBody>
        </p:sp>
        <p:sp>
          <p:nvSpPr>
            <p:cNvPr id="253" name="Shape 690">
              <a:extLst>
                <a:ext uri="{FF2B5EF4-FFF2-40B4-BE49-F238E27FC236}">
                  <a16:creationId xmlns:a16="http://schemas.microsoft.com/office/drawing/2014/main" id="{0F7E48F0-D044-4682-B6F6-1643FE692A12}"/>
                </a:ext>
              </a:extLst>
            </p:cNvPr>
            <p:cNvSpPr/>
            <p:nvPr/>
          </p:nvSpPr>
          <p:spPr>
            <a:xfrm>
              <a:off x="6072770" y="3127691"/>
              <a:ext cx="46264" cy="93463"/>
            </a:xfrm>
            <a:custGeom>
              <a:avLst/>
              <a:gdLst/>
              <a:ahLst/>
              <a:cxnLst/>
              <a:rect l="0" t="0" r="0" b="0"/>
              <a:pathLst>
                <a:path w="25146" h="54102">
                  <a:moveTo>
                    <a:pt x="0" y="0"/>
                  </a:moveTo>
                  <a:lnTo>
                    <a:pt x="25146" y="54102"/>
                  </a:lnTo>
                </a:path>
              </a:pathLst>
            </a:custGeom>
            <a:ln w="19050" cap="rnd">
              <a:solidFill>
                <a:srgbClr val="FF9900"/>
              </a:solidFill>
              <a:round/>
            </a:ln>
          </p:spPr>
          <p:style>
            <a:lnRef idx="1">
              <a:srgbClr val="FF0000"/>
            </a:lnRef>
            <a:fillRef idx="0">
              <a:srgbClr val="000000">
                <a:alpha val="0"/>
              </a:srgbClr>
            </a:fillRef>
            <a:effectRef idx="0">
              <a:scrgbClr r="0" g="0" b="0"/>
            </a:effectRef>
            <a:fontRef idx="none"/>
          </p:style>
          <p:txBody>
            <a:bodyPr/>
            <a:lstStyle/>
            <a:p>
              <a:endParaRPr lang="fr-FR"/>
            </a:p>
          </p:txBody>
        </p:sp>
        <p:sp>
          <p:nvSpPr>
            <p:cNvPr id="256" name="Shape 691">
              <a:extLst>
                <a:ext uri="{FF2B5EF4-FFF2-40B4-BE49-F238E27FC236}">
                  <a16:creationId xmlns:a16="http://schemas.microsoft.com/office/drawing/2014/main" id="{62206BB5-FC81-44E5-AF3F-DE1E8C3FFC1C}"/>
                </a:ext>
              </a:extLst>
            </p:cNvPr>
            <p:cNvSpPr/>
            <p:nvPr/>
          </p:nvSpPr>
          <p:spPr>
            <a:xfrm>
              <a:off x="5932576" y="3198775"/>
              <a:ext cx="232722" cy="221151"/>
            </a:xfrm>
            <a:custGeom>
              <a:avLst/>
              <a:gdLst/>
              <a:ahLst/>
              <a:cxnLst/>
              <a:rect l="0" t="0" r="0" b="0"/>
              <a:pathLst>
                <a:path w="126492" h="128016">
                  <a:moveTo>
                    <a:pt x="126492" y="64008"/>
                  </a:moveTo>
                  <a:lnTo>
                    <a:pt x="126492" y="73152"/>
                  </a:lnTo>
                  <a:lnTo>
                    <a:pt x="124968" y="77724"/>
                  </a:lnTo>
                  <a:lnTo>
                    <a:pt x="124206" y="82297"/>
                  </a:lnTo>
                  <a:lnTo>
                    <a:pt x="122682" y="86868"/>
                  </a:lnTo>
                  <a:lnTo>
                    <a:pt x="121158" y="90678"/>
                  </a:lnTo>
                  <a:lnTo>
                    <a:pt x="118872" y="95250"/>
                  </a:lnTo>
                  <a:lnTo>
                    <a:pt x="116586" y="99061"/>
                  </a:lnTo>
                  <a:lnTo>
                    <a:pt x="110490" y="106680"/>
                  </a:lnTo>
                  <a:lnTo>
                    <a:pt x="107442" y="109728"/>
                  </a:lnTo>
                  <a:lnTo>
                    <a:pt x="103632" y="112776"/>
                  </a:lnTo>
                  <a:lnTo>
                    <a:pt x="100584" y="115824"/>
                  </a:lnTo>
                  <a:lnTo>
                    <a:pt x="96774" y="118873"/>
                  </a:lnTo>
                  <a:lnTo>
                    <a:pt x="92202" y="121159"/>
                  </a:lnTo>
                  <a:lnTo>
                    <a:pt x="88392" y="122682"/>
                  </a:lnTo>
                  <a:lnTo>
                    <a:pt x="83820" y="124968"/>
                  </a:lnTo>
                  <a:lnTo>
                    <a:pt x="79248" y="125730"/>
                  </a:lnTo>
                  <a:lnTo>
                    <a:pt x="74676" y="127254"/>
                  </a:lnTo>
                  <a:lnTo>
                    <a:pt x="70104" y="128016"/>
                  </a:lnTo>
                  <a:lnTo>
                    <a:pt x="56388" y="128016"/>
                  </a:lnTo>
                  <a:lnTo>
                    <a:pt x="51816" y="127254"/>
                  </a:lnTo>
                  <a:lnTo>
                    <a:pt x="47244" y="125730"/>
                  </a:lnTo>
                  <a:lnTo>
                    <a:pt x="42672" y="124968"/>
                  </a:lnTo>
                  <a:lnTo>
                    <a:pt x="38862" y="122682"/>
                  </a:lnTo>
                  <a:lnTo>
                    <a:pt x="34290" y="121159"/>
                  </a:lnTo>
                  <a:lnTo>
                    <a:pt x="30480" y="118873"/>
                  </a:lnTo>
                  <a:lnTo>
                    <a:pt x="25908" y="115824"/>
                  </a:lnTo>
                  <a:lnTo>
                    <a:pt x="22860" y="112776"/>
                  </a:lnTo>
                  <a:lnTo>
                    <a:pt x="19050" y="109728"/>
                  </a:lnTo>
                  <a:lnTo>
                    <a:pt x="16002" y="106680"/>
                  </a:lnTo>
                  <a:lnTo>
                    <a:pt x="12954" y="102870"/>
                  </a:lnTo>
                  <a:lnTo>
                    <a:pt x="10668" y="99061"/>
                  </a:lnTo>
                  <a:lnTo>
                    <a:pt x="7620" y="95250"/>
                  </a:lnTo>
                  <a:lnTo>
                    <a:pt x="6096" y="90678"/>
                  </a:lnTo>
                  <a:lnTo>
                    <a:pt x="3810" y="86868"/>
                  </a:lnTo>
                  <a:lnTo>
                    <a:pt x="2286" y="82297"/>
                  </a:lnTo>
                  <a:lnTo>
                    <a:pt x="1524" y="77724"/>
                  </a:lnTo>
                  <a:lnTo>
                    <a:pt x="0" y="73152"/>
                  </a:lnTo>
                  <a:lnTo>
                    <a:pt x="0" y="54864"/>
                  </a:lnTo>
                  <a:lnTo>
                    <a:pt x="1524" y="50292"/>
                  </a:lnTo>
                  <a:lnTo>
                    <a:pt x="2286" y="45720"/>
                  </a:lnTo>
                  <a:lnTo>
                    <a:pt x="3810" y="41149"/>
                  </a:lnTo>
                  <a:lnTo>
                    <a:pt x="6096" y="36576"/>
                  </a:lnTo>
                  <a:lnTo>
                    <a:pt x="7620" y="32766"/>
                  </a:lnTo>
                  <a:lnTo>
                    <a:pt x="10668" y="28194"/>
                  </a:lnTo>
                  <a:lnTo>
                    <a:pt x="12954" y="24385"/>
                  </a:lnTo>
                  <a:lnTo>
                    <a:pt x="16002" y="21337"/>
                  </a:lnTo>
                  <a:lnTo>
                    <a:pt x="19050" y="17526"/>
                  </a:lnTo>
                  <a:lnTo>
                    <a:pt x="22860" y="14478"/>
                  </a:lnTo>
                  <a:lnTo>
                    <a:pt x="25908" y="11430"/>
                  </a:lnTo>
                  <a:lnTo>
                    <a:pt x="30480" y="9144"/>
                  </a:lnTo>
                  <a:lnTo>
                    <a:pt x="34290" y="6858"/>
                  </a:lnTo>
                  <a:lnTo>
                    <a:pt x="38862" y="4573"/>
                  </a:lnTo>
                  <a:lnTo>
                    <a:pt x="42672" y="3049"/>
                  </a:lnTo>
                  <a:lnTo>
                    <a:pt x="47244" y="1524"/>
                  </a:lnTo>
                  <a:lnTo>
                    <a:pt x="56388" y="0"/>
                  </a:lnTo>
                  <a:lnTo>
                    <a:pt x="70104" y="0"/>
                  </a:lnTo>
                  <a:lnTo>
                    <a:pt x="74676" y="763"/>
                  </a:lnTo>
                  <a:lnTo>
                    <a:pt x="79248" y="1524"/>
                  </a:lnTo>
                  <a:lnTo>
                    <a:pt x="83820" y="3049"/>
                  </a:lnTo>
                  <a:lnTo>
                    <a:pt x="88392" y="4573"/>
                  </a:lnTo>
                  <a:lnTo>
                    <a:pt x="92202" y="6858"/>
                  </a:lnTo>
                  <a:lnTo>
                    <a:pt x="96774" y="9144"/>
                  </a:lnTo>
                  <a:lnTo>
                    <a:pt x="100584" y="11430"/>
                  </a:lnTo>
                  <a:lnTo>
                    <a:pt x="103632" y="14478"/>
                  </a:lnTo>
                  <a:lnTo>
                    <a:pt x="107442" y="17526"/>
                  </a:lnTo>
                  <a:lnTo>
                    <a:pt x="110490" y="21337"/>
                  </a:lnTo>
                  <a:lnTo>
                    <a:pt x="113538" y="24385"/>
                  </a:lnTo>
                  <a:lnTo>
                    <a:pt x="116586" y="28194"/>
                  </a:lnTo>
                  <a:lnTo>
                    <a:pt x="118872" y="32766"/>
                  </a:lnTo>
                  <a:lnTo>
                    <a:pt x="121158" y="36576"/>
                  </a:lnTo>
                  <a:lnTo>
                    <a:pt x="124206" y="45720"/>
                  </a:lnTo>
                  <a:lnTo>
                    <a:pt x="124968" y="50292"/>
                  </a:lnTo>
                  <a:lnTo>
                    <a:pt x="126492" y="54864"/>
                  </a:lnTo>
                  <a:lnTo>
                    <a:pt x="126492" y="64008"/>
                  </a:lnTo>
                </a:path>
              </a:pathLst>
            </a:custGeom>
            <a:ln w="19050" cap="rnd">
              <a:solidFill>
                <a:srgbClr val="FF9900"/>
              </a:solidFill>
              <a:round/>
            </a:ln>
          </p:spPr>
          <p:style>
            <a:lnRef idx="1">
              <a:srgbClr val="FF0000"/>
            </a:lnRef>
            <a:fillRef idx="0">
              <a:srgbClr val="000000">
                <a:alpha val="0"/>
              </a:srgbClr>
            </a:fillRef>
            <a:effectRef idx="0">
              <a:scrgbClr r="0" g="0" b="0"/>
            </a:effectRef>
            <a:fontRef idx="none"/>
          </p:style>
          <p:txBody>
            <a:bodyPr/>
            <a:lstStyle/>
            <a:p>
              <a:endParaRPr lang="fr-FR"/>
            </a:p>
          </p:txBody>
        </p:sp>
        <p:sp>
          <p:nvSpPr>
            <p:cNvPr id="257" name="Shape 692">
              <a:extLst>
                <a:ext uri="{FF2B5EF4-FFF2-40B4-BE49-F238E27FC236}">
                  <a16:creationId xmlns:a16="http://schemas.microsoft.com/office/drawing/2014/main" id="{BD38C9AF-62D5-449D-BB05-4D9D89BEAB74}"/>
                </a:ext>
              </a:extLst>
            </p:cNvPr>
            <p:cNvSpPr/>
            <p:nvPr/>
          </p:nvSpPr>
          <p:spPr>
            <a:xfrm>
              <a:off x="6062957" y="2947349"/>
              <a:ext cx="32245" cy="251427"/>
            </a:xfrm>
            <a:custGeom>
              <a:avLst/>
              <a:gdLst/>
              <a:ahLst/>
              <a:cxnLst/>
              <a:rect l="0" t="0" r="0" b="0"/>
              <a:pathLst>
                <a:path w="17526" h="145542">
                  <a:moveTo>
                    <a:pt x="0" y="145542"/>
                  </a:moveTo>
                  <a:lnTo>
                    <a:pt x="17526" y="0"/>
                  </a:lnTo>
                </a:path>
              </a:pathLst>
            </a:custGeom>
            <a:ln w="19050" cap="rnd">
              <a:solidFill>
                <a:srgbClr val="FF9900"/>
              </a:solidFill>
              <a:round/>
            </a:ln>
          </p:spPr>
          <p:style>
            <a:lnRef idx="1">
              <a:srgbClr val="FF0000"/>
            </a:lnRef>
            <a:fillRef idx="0">
              <a:srgbClr val="000000">
                <a:alpha val="0"/>
              </a:srgbClr>
            </a:fillRef>
            <a:effectRef idx="0">
              <a:scrgbClr r="0" g="0" b="0"/>
            </a:effectRef>
            <a:fontRef idx="none"/>
          </p:style>
          <p:txBody>
            <a:bodyPr/>
            <a:lstStyle/>
            <a:p>
              <a:endParaRPr lang="fr-FR"/>
            </a:p>
          </p:txBody>
        </p:sp>
        <p:sp>
          <p:nvSpPr>
            <p:cNvPr id="258" name="Shape 693">
              <a:extLst>
                <a:ext uri="{FF2B5EF4-FFF2-40B4-BE49-F238E27FC236}">
                  <a16:creationId xmlns:a16="http://schemas.microsoft.com/office/drawing/2014/main" id="{CAE1EBC1-D660-4306-9C81-A25B7B640A58}"/>
                </a:ext>
              </a:extLst>
            </p:cNvPr>
            <p:cNvSpPr/>
            <p:nvPr/>
          </p:nvSpPr>
          <p:spPr>
            <a:xfrm>
              <a:off x="4661020" y="3306719"/>
              <a:ext cx="255153" cy="0"/>
            </a:xfrm>
            <a:custGeom>
              <a:avLst/>
              <a:gdLst/>
              <a:ahLst/>
              <a:cxnLst/>
              <a:rect l="0" t="0" r="0" b="0"/>
              <a:pathLst>
                <a:path w="138684">
                  <a:moveTo>
                    <a:pt x="0" y="0"/>
                  </a:moveTo>
                  <a:lnTo>
                    <a:pt x="138684" y="0"/>
                  </a:lnTo>
                </a:path>
              </a:pathLst>
            </a:custGeom>
            <a:ln w="19050" cap="rnd">
              <a:solidFill>
                <a:srgbClr val="5F5F5F"/>
              </a:solidFill>
              <a:round/>
            </a:ln>
          </p:spPr>
          <p:style>
            <a:lnRef idx="1">
              <a:srgbClr val="0000FF"/>
            </a:lnRef>
            <a:fillRef idx="0">
              <a:srgbClr val="000000">
                <a:alpha val="0"/>
              </a:srgbClr>
            </a:fillRef>
            <a:effectRef idx="0">
              <a:scrgbClr r="0" g="0" b="0"/>
            </a:effectRef>
            <a:fontRef idx="none"/>
          </p:style>
          <p:txBody>
            <a:bodyPr/>
            <a:lstStyle/>
            <a:p>
              <a:endParaRPr lang="fr-FR"/>
            </a:p>
          </p:txBody>
        </p:sp>
        <p:sp>
          <p:nvSpPr>
            <p:cNvPr id="259" name="Shape 694">
              <a:extLst>
                <a:ext uri="{FF2B5EF4-FFF2-40B4-BE49-F238E27FC236}">
                  <a16:creationId xmlns:a16="http://schemas.microsoft.com/office/drawing/2014/main" id="{2F38848F-908A-4D5A-A7BF-992FEC8BF9FA}"/>
                </a:ext>
              </a:extLst>
            </p:cNvPr>
            <p:cNvSpPr/>
            <p:nvPr/>
          </p:nvSpPr>
          <p:spPr>
            <a:xfrm>
              <a:off x="5597514" y="3309352"/>
              <a:ext cx="0" cy="202722"/>
            </a:xfrm>
            <a:custGeom>
              <a:avLst/>
              <a:gdLst/>
              <a:ahLst/>
              <a:cxnLst/>
              <a:rect l="0" t="0" r="0" b="0"/>
              <a:pathLst>
                <a:path h="117348">
                  <a:moveTo>
                    <a:pt x="0" y="0"/>
                  </a:moveTo>
                  <a:lnTo>
                    <a:pt x="0" y="117348"/>
                  </a:lnTo>
                </a:path>
              </a:pathLst>
            </a:custGeom>
            <a:ln w="19050" cap="rnd">
              <a:solidFill>
                <a:srgbClr val="5F5F5F"/>
              </a:solidFill>
              <a:round/>
            </a:ln>
          </p:spPr>
          <p:style>
            <a:lnRef idx="1">
              <a:srgbClr val="0000FF"/>
            </a:lnRef>
            <a:fillRef idx="0">
              <a:srgbClr val="000000">
                <a:alpha val="0"/>
              </a:srgbClr>
            </a:fillRef>
            <a:effectRef idx="0">
              <a:scrgbClr r="0" g="0" b="0"/>
            </a:effectRef>
            <a:fontRef idx="none"/>
          </p:style>
          <p:txBody>
            <a:bodyPr/>
            <a:lstStyle/>
            <a:p>
              <a:endParaRPr lang="fr-FR"/>
            </a:p>
          </p:txBody>
        </p:sp>
        <p:sp>
          <p:nvSpPr>
            <p:cNvPr id="261" name="Shape 696">
              <a:extLst>
                <a:ext uri="{FF2B5EF4-FFF2-40B4-BE49-F238E27FC236}">
                  <a16:creationId xmlns:a16="http://schemas.microsoft.com/office/drawing/2014/main" id="{05FD109C-50B0-4353-A2C3-2E764B8BDFF0}"/>
                </a:ext>
              </a:extLst>
            </p:cNvPr>
            <p:cNvSpPr/>
            <p:nvPr/>
          </p:nvSpPr>
          <p:spPr>
            <a:xfrm>
              <a:off x="5071787" y="3127691"/>
              <a:ext cx="78508" cy="69770"/>
            </a:xfrm>
            <a:custGeom>
              <a:avLst/>
              <a:gdLst/>
              <a:ahLst/>
              <a:cxnLst/>
              <a:rect l="0" t="0" r="0" b="0"/>
              <a:pathLst>
                <a:path w="42672" h="40387">
                  <a:moveTo>
                    <a:pt x="42672" y="0"/>
                  </a:moveTo>
                  <a:lnTo>
                    <a:pt x="42672" y="40387"/>
                  </a:lnTo>
                  <a:lnTo>
                    <a:pt x="0" y="40387"/>
                  </a:lnTo>
                  <a:lnTo>
                    <a:pt x="42672" y="0"/>
                  </a:lnTo>
                  <a:close/>
                </a:path>
              </a:pathLst>
            </a:custGeom>
            <a:solidFill>
              <a:srgbClr val="FF9900"/>
            </a:solidFill>
            <a:ln w="0" cap="rnd">
              <a:round/>
            </a:ln>
          </p:spPr>
          <p:style>
            <a:lnRef idx="0">
              <a:srgbClr val="000000">
                <a:alpha val="0"/>
              </a:srgbClr>
            </a:lnRef>
            <a:fillRef idx="1">
              <a:srgbClr val="FF0000"/>
            </a:fillRef>
            <a:effectRef idx="0">
              <a:scrgbClr r="0" g="0" b="0"/>
            </a:effectRef>
            <a:fontRef idx="none"/>
          </p:style>
          <p:txBody>
            <a:bodyPr/>
            <a:lstStyle/>
            <a:p>
              <a:endParaRPr lang="fr-FR"/>
            </a:p>
          </p:txBody>
        </p:sp>
        <p:sp>
          <p:nvSpPr>
            <p:cNvPr id="262" name="Shape 697">
              <a:extLst>
                <a:ext uri="{FF2B5EF4-FFF2-40B4-BE49-F238E27FC236}">
                  <a16:creationId xmlns:a16="http://schemas.microsoft.com/office/drawing/2014/main" id="{F8033BF4-BDF0-4B95-A0F4-0957595CFE0C}"/>
                </a:ext>
              </a:extLst>
            </p:cNvPr>
            <p:cNvSpPr/>
            <p:nvPr/>
          </p:nvSpPr>
          <p:spPr>
            <a:xfrm>
              <a:off x="5071787" y="2944716"/>
              <a:ext cx="283191" cy="252744"/>
            </a:xfrm>
            <a:custGeom>
              <a:avLst/>
              <a:gdLst/>
              <a:ahLst/>
              <a:cxnLst/>
              <a:rect l="0" t="0" r="0" b="0"/>
              <a:pathLst>
                <a:path w="153924" h="146304">
                  <a:moveTo>
                    <a:pt x="0" y="146304"/>
                  </a:moveTo>
                  <a:lnTo>
                    <a:pt x="153924" y="0"/>
                  </a:lnTo>
                </a:path>
              </a:pathLst>
            </a:custGeom>
            <a:ln w="19050" cap="rnd">
              <a:solidFill>
                <a:srgbClr val="FF9900"/>
              </a:solidFill>
              <a:round/>
            </a:ln>
          </p:spPr>
          <p:style>
            <a:lnRef idx="1">
              <a:srgbClr val="FF0000"/>
            </a:lnRef>
            <a:fillRef idx="0">
              <a:srgbClr val="000000">
                <a:alpha val="0"/>
              </a:srgbClr>
            </a:fillRef>
            <a:effectRef idx="0">
              <a:scrgbClr r="0" g="0" b="0"/>
            </a:effectRef>
            <a:fontRef idx="none"/>
          </p:style>
          <p:txBody>
            <a:bodyPr/>
            <a:lstStyle/>
            <a:p>
              <a:endParaRPr lang="fr-FR"/>
            </a:p>
          </p:txBody>
        </p:sp>
        <p:sp>
          <p:nvSpPr>
            <p:cNvPr id="267" name="Shape 702">
              <a:extLst>
                <a:ext uri="{FF2B5EF4-FFF2-40B4-BE49-F238E27FC236}">
                  <a16:creationId xmlns:a16="http://schemas.microsoft.com/office/drawing/2014/main" id="{6FD99550-1F90-47A2-B2F0-D7388C42B34D}"/>
                </a:ext>
              </a:extLst>
            </p:cNvPr>
            <p:cNvSpPr/>
            <p:nvPr/>
          </p:nvSpPr>
          <p:spPr>
            <a:xfrm>
              <a:off x="5384419" y="3309352"/>
              <a:ext cx="213094" cy="0"/>
            </a:xfrm>
            <a:custGeom>
              <a:avLst/>
              <a:gdLst/>
              <a:ahLst/>
              <a:cxnLst/>
              <a:rect l="0" t="0" r="0" b="0"/>
              <a:pathLst>
                <a:path w="115824">
                  <a:moveTo>
                    <a:pt x="0" y="0"/>
                  </a:moveTo>
                  <a:lnTo>
                    <a:pt x="115824" y="0"/>
                  </a:lnTo>
                </a:path>
              </a:pathLst>
            </a:custGeom>
            <a:ln w="19050" cap="rnd">
              <a:solidFill>
                <a:srgbClr val="5F5F5F"/>
              </a:solidFill>
              <a:round/>
            </a:ln>
          </p:spPr>
          <p:style>
            <a:lnRef idx="1">
              <a:srgbClr val="0000FF"/>
            </a:lnRef>
            <a:fillRef idx="0">
              <a:srgbClr val="000000">
                <a:alpha val="0"/>
              </a:srgbClr>
            </a:fillRef>
            <a:effectRef idx="0">
              <a:scrgbClr r="0" g="0" b="0"/>
            </a:effectRef>
            <a:fontRef idx="none"/>
          </p:style>
          <p:txBody>
            <a:bodyPr/>
            <a:lstStyle/>
            <a:p>
              <a:endParaRPr lang="fr-FR"/>
            </a:p>
          </p:txBody>
        </p:sp>
        <p:sp>
          <p:nvSpPr>
            <p:cNvPr id="268" name="Shape 703">
              <a:extLst>
                <a:ext uri="{FF2B5EF4-FFF2-40B4-BE49-F238E27FC236}">
                  <a16:creationId xmlns:a16="http://schemas.microsoft.com/office/drawing/2014/main" id="{BA7E42F3-9D9C-4616-8223-E7521321BC0D}"/>
                </a:ext>
              </a:extLst>
            </p:cNvPr>
            <p:cNvSpPr/>
            <p:nvPr/>
          </p:nvSpPr>
          <p:spPr>
            <a:xfrm>
              <a:off x="5978840" y="3243533"/>
              <a:ext cx="140194" cy="131637"/>
            </a:xfrm>
            <a:custGeom>
              <a:avLst/>
              <a:gdLst/>
              <a:ahLst/>
              <a:cxnLst/>
              <a:rect l="0" t="0" r="0" b="0"/>
              <a:pathLst>
                <a:path w="76200" h="76200">
                  <a:moveTo>
                    <a:pt x="0" y="38100"/>
                  </a:moveTo>
                  <a:lnTo>
                    <a:pt x="0" y="41910"/>
                  </a:lnTo>
                  <a:lnTo>
                    <a:pt x="762" y="44958"/>
                  </a:lnTo>
                  <a:lnTo>
                    <a:pt x="1524" y="48768"/>
                  </a:lnTo>
                  <a:lnTo>
                    <a:pt x="2286" y="51815"/>
                  </a:lnTo>
                  <a:lnTo>
                    <a:pt x="3810" y="55626"/>
                  </a:lnTo>
                  <a:lnTo>
                    <a:pt x="6096" y="58674"/>
                  </a:lnTo>
                  <a:lnTo>
                    <a:pt x="8382" y="61722"/>
                  </a:lnTo>
                  <a:lnTo>
                    <a:pt x="9906" y="64008"/>
                  </a:lnTo>
                  <a:lnTo>
                    <a:pt x="12954" y="66294"/>
                  </a:lnTo>
                  <a:lnTo>
                    <a:pt x="15240" y="69342"/>
                  </a:lnTo>
                  <a:lnTo>
                    <a:pt x="18288" y="70865"/>
                  </a:lnTo>
                  <a:lnTo>
                    <a:pt x="22098" y="72390"/>
                  </a:lnTo>
                  <a:lnTo>
                    <a:pt x="28194" y="75438"/>
                  </a:lnTo>
                  <a:lnTo>
                    <a:pt x="32004" y="76200"/>
                  </a:lnTo>
                  <a:lnTo>
                    <a:pt x="42672" y="76200"/>
                  </a:lnTo>
                  <a:lnTo>
                    <a:pt x="46482" y="75438"/>
                  </a:lnTo>
                  <a:lnTo>
                    <a:pt x="49530" y="74676"/>
                  </a:lnTo>
                  <a:lnTo>
                    <a:pt x="52578" y="73152"/>
                  </a:lnTo>
                  <a:lnTo>
                    <a:pt x="56388" y="71628"/>
                  </a:lnTo>
                  <a:lnTo>
                    <a:pt x="59436" y="70104"/>
                  </a:lnTo>
                  <a:lnTo>
                    <a:pt x="62484" y="67818"/>
                  </a:lnTo>
                  <a:lnTo>
                    <a:pt x="64770" y="65532"/>
                  </a:lnTo>
                  <a:lnTo>
                    <a:pt x="67056" y="63246"/>
                  </a:lnTo>
                  <a:lnTo>
                    <a:pt x="69342" y="60198"/>
                  </a:lnTo>
                  <a:lnTo>
                    <a:pt x="71628" y="57150"/>
                  </a:lnTo>
                  <a:lnTo>
                    <a:pt x="73153" y="54102"/>
                  </a:lnTo>
                  <a:lnTo>
                    <a:pt x="73914" y="50292"/>
                  </a:lnTo>
                  <a:lnTo>
                    <a:pt x="75438" y="47244"/>
                  </a:lnTo>
                  <a:lnTo>
                    <a:pt x="76200" y="43434"/>
                  </a:lnTo>
                  <a:lnTo>
                    <a:pt x="76200" y="32765"/>
                  </a:lnTo>
                  <a:lnTo>
                    <a:pt x="75438" y="28956"/>
                  </a:lnTo>
                  <a:lnTo>
                    <a:pt x="73914" y="25908"/>
                  </a:lnTo>
                  <a:lnTo>
                    <a:pt x="73153" y="22098"/>
                  </a:lnTo>
                  <a:lnTo>
                    <a:pt x="71628" y="19050"/>
                  </a:lnTo>
                  <a:lnTo>
                    <a:pt x="67056" y="12954"/>
                  </a:lnTo>
                  <a:lnTo>
                    <a:pt x="64770" y="10668"/>
                  </a:lnTo>
                  <a:lnTo>
                    <a:pt x="62484" y="8382"/>
                  </a:lnTo>
                  <a:lnTo>
                    <a:pt x="59436" y="6096"/>
                  </a:lnTo>
                  <a:lnTo>
                    <a:pt x="56388" y="3810"/>
                  </a:lnTo>
                  <a:lnTo>
                    <a:pt x="53340" y="2286"/>
                  </a:lnTo>
                  <a:lnTo>
                    <a:pt x="49530" y="1524"/>
                  </a:lnTo>
                  <a:lnTo>
                    <a:pt x="46482" y="0"/>
                  </a:lnTo>
                  <a:lnTo>
                    <a:pt x="42672" y="0"/>
                  </a:lnTo>
                </a:path>
              </a:pathLst>
            </a:custGeom>
            <a:ln w="19050" cap="rnd">
              <a:solidFill>
                <a:srgbClr val="5F5F5F"/>
              </a:solidFill>
              <a:round/>
            </a:ln>
          </p:spPr>
          <p:style>
            <a:lnRef idx="1">
              <a:srgbClr val="0000FF"/>
            </a:lnRef>
            <a:fillRef idx="0">
              <a:srgbClr val="000000">
                <a:alpha val="0"/>
              </a:srgbClr>
            </a:fillRef>
            <a:effectRef idx="0">
              <a:scrgbClr r="0" g="0" b="0"/>
            </a:effectRef>
            <a:fontRef idx="none"/>
          </p:style>
          <p:txBody>
            <a:bodyPr/>
            <a:lstStyle/>
            <a:p>
              <a:endParaRPr lang="fr-FR"/>
            </a:p>
          </p:txBody>
        </p:sp>
        <p:sp>
          <p:nvSpPr>
            <p:cNvPr id="269" name="Shape 704">
              <a:extLst>
                <a:ext uri="{FF2B5EF4-FFF2-40B4-BE49-F238E27FC236}">
                  <a16:creationId xmlns:a16="http://schemas.microsoft.com/office/drawing/2014/main" id="{3FBABCF8-7166-4A88-A6FE-F7DCBF6F969C}"/>
                </a:ext>
              </a:extLst>
            </p:cNvPr>
            <p:cNvSpPr/>
            <p:nvPr/>
          </p:nvSpPr>
          <p:spPr>
            <a:xfrm>
              <a:off x="4916172" y="3197460"/>
              <a:ext cx="468247" cy="222466"/>
            </a:xfrm>
            <a:custGeom>
              <a:avLst/>
              <a:gdLst/>
              <a:ahLst/>
              <a:cxnLst/>
              <a:rect l="0" t="0" r="0" b="0"/>
              <a:pathLst>
                <a:path w="254508" h="128777">
                  <a:moveTo>
                    <a:pt x="0" y="0"/>
                  </a:moveTo>
                  <a:lnTo>
                    <a:pt x="254508" y="128777"/>
                  </a:lnTo>
                </a:path>
              </a:pathLst>
            </a:custGeom>
            <a:ln w="19050" cap="rnd">
              <a:solidFill>
                <a:srgbClr val="5F5F5F"/>
              </a:solidFill>
              <a:round/>
            </a:ln>
          </p:spPr>
          <p:style>
            <a:lnRef idx="1">
              <a:srgbClr val="0000FF"/>
            </a:lnRef>
            <a:fillRef idx="0">
              <a:srgbClr val="000000">
                <a:alpha val="0"/>
              </a:srgbClr>
            </a:fillRef>
            <a:effectRef idx="0">
              <a:scrgbClr r="0" g="0" b="0"/>
            </a:effectRef>
            <a:fontRef idx="none"/>
          </p:style>
          <p:txBody>
            <a:bodyPr/>
            <a:lstStyle/>
            <a:p>
              <a:endParaRPr lang="fr-FR"/>
            </a:p>
          </p:txBody>
        </p:sp>
        <p:sp>
          <p:nvSpPr>
            <p:cNvPr id="260" name="Shape 695">
              <a:extLst>
                <a:ext uri="{FF2B5EF4-FFF2-40B4-BE49-F238E27FC236}">
                  <a16:creationId xmlns:a16="http://schemas.microsoft.com/office/drawing/2014/main" id="{29312969-8531-47EE-A1CB-1FD78F577318}"/>
                </a:ext>
              </a:extLst>
            </p:cNvPr>
            <p:cNvSpPr/>
            <p:nvPr/>
          </p:nvSpPr>
          <p:spPr>
            <a:xfrm>
              <a:off x="4916172" y="3419926"/>
              <a:ext cx="468247" cy="0"/>
            </a:xfrm>
            <a:custGeom>
              <a:avLst/>
              <a:gdLst/>
              <a:ahLst/>
              <a:cxnLst/>
              <a:rect l="0" t="0" r="0" b="0"/>
              <a:pathLst>
                <a:path w="254508">
                  <a:moveTo>
                    <a:pt x="0" y="0"/>
                  </a:moveTo>
                  <a:lnTo>
                    <a:pt x="254508" y="0"/>
                  </a:lnTo>
                </a:path>
              </a:pathLst>
            </a:custGeom>
            <a:ln w="19050" cap="rnd">
              <a:solidFill>
                <a:srgbClr val="FF9900"/>
              </a:solidFill>
              <a:round/>
            </a:ln>
          </p:spPr>
          <p:style>
            <a:lnRef idx="1">
              <a:srgbClr val="FF0000"/>
            </a:lnRef>
            <a:fillRef idx="0">
              <a:srgbClr val="000000">
                <a:alpha val="0"/>
              </a:srgbClr>
            </a:fillRef>
            <a:effectRef idx="0">
              <a:scrgbClr r="0" g="0" b="0"/>
            </a:effectRef>
            <a:fontRef idx="none"/>
          </p:style>
          <p:txBody>
            <a:bodyPr/>
            <a:lstStyle/>
            <a:p>
              <a:endParaRPr lang="fr-FR"/>
            </a:p>
          </p:txBody>
        </p:sp>
        <p:sp>
          <p:nvSpPr>
            <p:cNvPr id="264" name="Shape 699">
              <a:extLst>
                <a:ext uri="{FF2B5EF4-FFF2-40B4-BE49-F238E27FC236}">
                  <a16:creationId xmlns:a16="http://schemas.microsoft.com/office/drawing/2014/main" id="{615D375F-8734-4ECB-B7D2-F0B58ACA2192}"/>
                </a:ext>
              </a:extLst>
            </p:cNvPr>
            <p:cNvSpPr/>
            <p:nvPr/>
          </p:nvSpPr>
          <p:spPr>
            <a:xfrm>
              <a:off x="4916172" y="3197460"/>
              <a:ext cx="468247" cy="0"/>
            </a:xfrm>
            <a:custGeom>
              <a:avLst/>
              <a:gdLst/>
              <a:ahLst/>
              <a:cxnLst/>
              <a:rect l="0" t="0" r="0" b="0"/>
              <a:pathLst>
                <a:path w="254508">
                  <a:moveTo>
                    <a:pt x="0" y="0"/>
                  </a:moveTo>
                  <a:lnTo>
                    <a:pt x="254508" y="0"/>
                  </a:lnTo>
                </a:path>
              </a:pathLst>
            </a:custGeom>
            <a:ln w="19050" cap="rnd">
              <a:solidFill>
                <a:srgbClr val="FF9900"/>
              </a:solidFill>
              <a:round/>
            </a:ln>
          </p:spPr>
          <p:style>
            <a:lnRef idx="1">
              <a:srgbClr val="FF0000"/>
            </a:lnRef>
            <a:fillRef idx="0">
              <a:srgbClr val="000000">
                <a:alpha val="0"/>
              </a:srgbClr>
            </a:fillRef>
            <a:effectRef idx="0">
              <a:scrgbClr r="0" g="0" b="0"/>
            </a:effectRef>
            <a:fontRef idx="none"/>
          </p:style>
          <p:txBody>
            <a:bodyPr/>
            <a:lstStyle/>
            <a:p>
              <a:endParaRPr lang="fr-FR" dirty="0"/>
            </a:p>
          </p:txBody>
        </p:sp>
        <p:sp>
          <p:nvSpPr>
            <p:cNvPr id="265" name="Shape 700">
              <a:extLst>
                <a:ext uri="{FF2B5EF4-FFF2-40B4-BE49-F238E27FC236}">
                  <a16:creationId xmlns:a16="http://schemas.microsoft.com/office/drawing/2014/main" id="{86B04FAB-1AE2-4705-8E1F-FDDCF3EA19ED}"/>
                </a:ext>
              </a:extLst>
            </p:cNvPr>
            <p:cNvSpPr/>
            <p:nvPr/>
          </p:nvSpPr>
          <p:spPr>
            <a:xfrm>
              <a:off x="4916172" y="3197460"/>
              <a:ext cx="0" cy="222466"/>
            </a:xfrm>
            <a:custGeom>
              <a:avLst/>
              <a:gdLst/>
              <a:ahLst/>
              <a:cxnLst/>
              <a:rect l="0" t="0" r="0" b="0"/>
              <a:pathLst>
                <a:path h="128777">
                  <a:moveTo>
                    <a:pt x="0" y="0"/>
                  </a:moveTo>
                  <a:lnTo>
                    <a:pt x="0" y="128777"/>
                  </a:lnTo>
                </a:path>
              </a:pathLst>
            </a:custGeom>
            <a:ln w="19050" cap="rnd">
              <a:solidFill>
                <a:srgbClr val="FF9900"/>
              </a:solidFill>
              <a:round/>
            </a:ln>
          </p:spPr>
          <p:style>
            <a:lnRef idx="1">
              <a:srgbClr val="FF0000"/>
            </a:lnRef>
            <a:fillRef idx="0">
              <a:srgbClr val="000000">
                <a:alpha val="0"/>
              </a:srgbClr>
            </a:fillRef>
            <a:effectRef idx="0">
              <a:scrgbClr r="0" g="0" b="0"/>
            </a:effectRef>
            <a:fontRef idx="none"/>
          </p:style>
          <p:txBody>
            <a:bodyPr/>
            <a:lstStyle/>
            <a:p>
              <a:endParaRPr lang="fr-FR"/>
            </a:p>
          </p:txBody>
        </p:sp>
        <p:sp>
          <p:nvSpPr>
            <p:cNvPr id="266" name="Shape 701">
              <a:extLst>
                <a:ext uri="{FF2B5EF4-FFF2-40B4-BE49-F238E27FC236}">
                  <a16:creationId xmlns:a16="http://schemas.microsoft.com/office/drawing/2014/main" id="{3CB245E7-6389-42CA-8D6D-E661F6E8EA25}"/>
                </a:ext>
              </a:extLst>
            </p:cNvPr>
            <p:cNvSpPr/>
            <p:nvPr/>
          </p:nvSpPr>
          <p:spPr>
            <a:xfrm>
              <a:off x="5384419" y="3197460"/>
              <a:ext cx="0" cy="222466"/>
            </a:xfrm>
            <a:custGeom>
              <a:avLst/>
              <a:gdLst/>
              <a:ahLst/>
              <a:cxnLst/>
              <a:rect l="0" t="0" r="0" b="0"/>
              <a:pathLst>
                <a:path h="128777">
                  <a:moveTo>
                    <a:pt x="0" y="0"/>
                  </a:moveTo>
                  <a:lnTo>
                    <a:pt x="0" y="128777"/>
                  </a:lnTo>
                </a:path>
              </a:pathLst>
            </a:custGeom>
            <a:ln w="19050" cap="rnd">
              <a:solidFill>
                <a:srgbClr val="FF9900"/>
              </a:solidFill>
              <a:round/>
            </a:ln>
          </p:spPr>
          <p:style>
            <a:lnRef idx="1">
              <a:srgbClr val="FF0000"/>
            </a:lnRef>
            <a:fillRef idx="0">
              <a:srgbClr val="000000">
                <a:alpha val="0"/>
              </a:srgbClr>
            </a:fillRef>
            <a:effectRef idx="0">
              <a:scrgbClr r="0" g="0" b="0"/>
            </a:effectRef>
            <a:fontRef idx="none"/>
          </p:style>
          <p:txBody>
            <a:bodyPr/>
            <a:lstStyle/>
            <a:p>
              <a:endParaRPr lang="fr-FR"/>
            </a:p>
          </p:txBody>
        </p:sp>
      </p:grpSp>
      <p:sp>
        <p:nvSpPr>
          <p:cNvPr id="95" name="ZoneTexte 94">
            <a:extLst>
              <a:ext uri="{FF2B5EF4-FFF2-40B4-BE49-F238E27FC236}">
                <a16:creationId xmlns:a16="http://schemas.microsoft.com/office/drawing/2014/main" id="{C61B918F-7167-4EB1-AC98-C103CDD0CDD3}"/>
              </a:ext>
            </a:extLst>
          </p:cNvPr>
          <p:cNvSpPr txBox="1"/>
          <p:nvPr/>
        </p:nvSpPr>
        <p:spPr>
          <a:xfrm>
            <a:off x="-64294" y="6244625"/>
            <a:ext cx="461963" cy="369332"/>
          </a:xfrm>
          <a:prstGeom prst="rect">
            <a:avLst/>
          </a:prstGeom>
          <a:noFill/>
        </p:spPr>
        <p:txBody>
          <a:bodyPr wrap="square" rtlCol="0">
            <a:spAutoFit/>
          </a:bodyPr>
          <a:lstStyle/>
          <a:p>
            <a:pPr algn="ctr"/>
            <a:r>
              <a:rPr lang="fr-FR" dirty="0">
                <a:solidFill>
                  <a:schemeClr val="bg1"/>
                </a:solidFill>
                <a:effectLst>
                  <a:outerShdw blurRad="38100" dist="38100" dir="2700000" algn="tl">
                    <a:srgbClr val="000000">
                      <a:alpha val="43137"/>
                    </a:srgbClr>
                  </a:outerShdw>
                </a:effectLst>
              </a:rPr>
              <a:t>13</a:t>
            </a:r>
          </a:p>
        </p:txBody>
      </p:sp>
      <p:sp>
        <p:nvSpPr>
          <p:cNvPr id="220" name="Rectangle à coins arrondis 66">
            <a:extLst>
              <a:ext uri="{FF2B5EF4-FFF2-40B4-BE49-F238E27FC236}">
                <a16:creationId xmlns:a16="http://schemas.microsoft.com/office/drawing/2014/main" id="{458E3D2B-4975-4734-9F47-746ABB6B0EA9}"/>
              </a:ext>
            </a:extLst>
          </p:cNvPr>
          <p:cNvSpPr/>
          <p:nvPr/>
        </p:nvSpPr>
        <p:spPr>
          <a:xfrm>
            <a:off x="6341043" y="1537626"/>
            <a:ext cx="5626850" cy="2367623"/>
          </a:xfrm>
          <a:prstGeom prst="roundRect">
            <a:avLst>
              <a:gd name="adj" fmla="val 0"/>
            </a:avLst>
          </a:prstGeom>
          <a:solidFill>
            <a:schemeClr val="bg1"/>
          </a:solidFill>
          <a:ln w="28575">
            <a:solidFill>
              <a:srgbClr val="CC00CC"/>
            </a:solid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1" name="Rectangle 220">
            <a:extLst>
              <a:ext uri="{FF2B5EF4-FFF2-40B4-BE49-F238E27FC236}">
                <a16:creationId xmlns:a16="http://schemas.microsoft.com/office/drawing/2014/main" id="{BE2266C8-76A9-4A72-8ECD-076C6F2E7E85}"/>
              </a:ext>
            </a:extLst>
          </p:cNvPr>
          <p:cNvSpPr/>
          <p:nvPr/>
        </p:nvSpPr>
        <p:spPr>
          <a:xfrm>
            <a:off x="6354592" y="1512096"/>
            <a:ext cx="2662139" cy="369332"/>
          </a:xfrm>
          <a:prstGeom prst="rect">
            <a:avLst/>
          </a:prstGeom>
        </p:spPr>
        <p:txBody>
          <a:bodyPr wrap="none">
            <a:spAutoFit/>
          </a:bodyPr>
          <a:lstStyle/>
          <a:p>
            <a:r>
              <a:rPr lang="fr-FR" dirty="0">
                <a:solidFill>
                  <a:srgbClr val="CC00CC"/>
                </a:solidFill>
              </a:rPr>
              <a:t>Torseur action mécanique</a:t>
            </a:r>
            <a:endParaRPr lang="fr-FR" b="1" dirty="0">
              <a:solidFill>
                <a:srgbClr val="333399"/>
              </a:solidFill>
            </a:endParaRPr>
          </a:p>
        </p:txBody>
      </p:sp>
      <mc:AlternateContent xmlns:mc="http://schemas.openxmlformats.org/markup-compatibility/2006" xmlns:a14="http://schemas.microsoft.com/office/drawing/2010/main">
        <mc:Choice Requires="a14">
          <p:sp>
            <p:nvSpPr>
              <p:cNvPr id="5" name="ZoneTexte 4">
                <a:extLst>
                  <a:ext uri="{FF2B5EF4-FFF2-40B4-BE49-F238E27FC236}">
                    <a16:creationId xmlns:a16="http://schemas.microsoft.com/office/drawing/2014/main" id="{7D9CD04B-9A11-4BE6-B726-B0FEB515AEFD}"/>
                  </a:ext>
                </a:extLst>
              </p:cNvPr>
              <p:cNvSpPr txBox="1"/>
              <p:nvPr/>
            </p:nvSpPr>
            <p:spPr>
              <a:xfrm>
                <a:off x="9331704" y="2928978"/>
                <a:ext cx="2058198" cy="369332"/>
              </a:xfrm>
              <a:prstGeom prst="rect">
                <a:avLst/>
              </a:prstGeom>
              <a:noFill/>
            </p:spPr>
            <p:txBody>
              <a:bodyPr wrap="square" rtlCol="0">
                <a:spAutoFit/>
              </a:bodyPr>
              <a:lstStyle/>
              <a:p>
                <a14:m>
                  <m:oMath xmlns:m="http://schemas.openxmlformats.org/officeDocument/2006/math">
                    <m:r>
                      <a:rPr lang="fr-FR" b="0" i="1" smtClean="0">
                        <a:latin typeface="Cambria Math" panose="02040503050406030204" pitchFamily="18" charset="0"/>
                      </a:rPr>
                      <m:t>𝑝</m:t>
                    </m:r>
                  </m:oMath>
                </a14:m>
                <a:r>
                  <a:rPr lang="fr-FR" dirty="0"/>
                  <a:t> : pas (m/tr)</a:t>
                </a:r>
              </a:p>
            </p:txBody>
          </p:sp>
        </mc:Choice>
        <mc:Fallback xmlns="">
          <p:sp>
            <p:nvSpPr>
              <p:cNvPr id="5" name="ZoneTexte 4">
                <a:extLst>
                  <a:ext uri="{FF2B5EF4-FFF2-40B4-BE49-F238E27FC236}">
                    <a16:creationId xmlns:a16="http://schemas.microsoft.com/office/drawing/2014/main" id="{7D9CD04B-9A11-4BE6-B726-B0FEB515AEFD}"/>
                  </a:ext>
                </a:extLst>
              </p:cNvPr>
              <p:cNvSpPr txBox="1">
                <a:spLocks noRot="1" noChangeAspect="1" noMove="1" noResize="1" noEditPoints="1" noAdjustHandles="1" noChangeArrowheads="1" noChangeShapeType="1" noTextEdit="1"/>
              </p:cNvSpPr>
              <p:nvPr/>
            </p:nvSpPr>
            <p:spPr>
              <a:xfrm>
                <a:off x="9331704" y="2928978"/>
                <a:ext cx="2058198" cy="369332"/>
              </a:xfrm>
              <a:prstGeom prst="rect">
                <a:avLst/>
              </a:prstGeom>
              <a:blipFill>
                <a:blip r:embed="rId5"/>
                <a:stretch>
                  <a:fillRect t="-8197" b="-24590"/>
                </a:stretch>
              </a:blipFill>
            </p:spPr>
            <p:txBody>
              <a:bodyPr/>
              <a:lstStyle/>
              <a:p>
                <a:r>
                  <a:rPr lang="fr-FR">
                    <a:noFill/>
                  </a:rPr>
                  <a:t> </a:t>
                </a:r>
              </a:p>
            </p:txBody>
          </p:sp>
        </mc:Fallback>
      </mc:AlternateContent>
      <p:sp>
        <p:nvSpPr>
          <p:cNvPr id="96" name="ZoneTexte 95">
            <a:extLst>
              <a:ext uri="{FF2B5EF4-FFF2-40B4-BE49-F238E27FC236}">
                <a16:creationId xmlns:a16="http://schemas.microsoft.com/office/drawing/2014/main" id="{7851F0EF-15E5-485E-B3ED-DD31B0F4B8D7}"/>
              </a:ext>
            </a:extLst>
          </p:cNvPr>
          <p:cNvSpPr txBox="1"/>
          <p:nvPr/>
        </p:nvSpPr>
        <p:spPr>
          <a:xfrm>
            <a:off x="4803507" y="42458"/>
            <a:ext cx="5899355" cy="338554"/>
          </a:xfrm>
          <a:prstGeom prst="rect">
            <a:avLst/>
          </a:prstGeom>
          <a:noFill/>
        </p:spPr>
        <p:txBody>
          <a:bodyPr wrap="square" rtlCol="0">
            <a:spAutoFit/>
          </a:bodyPr>
          <a:lstStyle/>
          <a:p>
            <a:pPr algn="r"/>
            <a:r>
              <a:rPr lang="fr-FR" sz="1600" dirty="0">
                <a:solidFill>
                  <a:srgbClr val="001642"/>
                </a:solidFill>
                <a:latin typeface="Segoe UI" panose="020B0502040204020203" pitchFamily="34" charset="0"/>
                <a:cs typeface="Segoe UI" panose="020B0502040204020203" pitchFamily="34" charset="0"/>
              </a:rPr>
              <a:t>Liaisons normalisées</a:t>
            </a:r>
          </a:p>
        </p:txBody>
      </p:sp>
      <p:graphicFrame>
        <p:nvGraphicFramePr>
          <p:cNvPr id="7" name="Objet 6">
            <a:extLst>
              <a:ext uri="{FF2B5EF4-FFF2-40B4-BE49-F238E27FC236}">
                <a16:creationId xmlns:a16="http://schemas.microsoft.com/office/drawing/2014/main" id="{E315BA39-A9BE-4856-985B-E4C9F07E1131}"/>
              </a:ext>
            </a:extLst>
          </p:cNvPr>
          <p:cNvGraphicFramePr>
            <a:graphicFrameLocks noChangeAspect="1"/>
          </p:cNvGraphicFramePr>
          <p:nvPr>
            <p:extLst>
              <p:ext uri="{D42A27DB-BD31-4B8C-83A1-F6EECF244321}">
                <p14:modId xmlns:p14="http://schemas.microsoft.com/office/powerpoint/2010/main" val="3228707480"/>
              </p:ext>
            </p:extLst>
          </p:nvPr>
        </p:nvGraphicFramePr>
        <p:xfrm>
          <a:off x="6026150" y="3319463"/>
          <a:ext cx="139700" cy="215900"/>
        </p:xfrm>
        <a:graphic>
          <a:graphicData uri="http://schemas.openxmlformats.org/presentationml/2006/ole">
            <mc:AlternateContent xmlns:mc="http://schemas.openxmlformats.org/markup-compatibility/2006">
              <mc:Choice xmlns:v="urn:schemas-microsoft-com:vml" Requires="v">
                <p:oleObj spid="_x0000_s11861" name="Equation" r:id="rId6" imgW="139680" imgH="215640" progId="Equation.DSMT4">
                  <p:embed/>
                </p:oleObj>
              </mc:Choice>
              <mc:Fallback>
                <p:oleObj name="Equation" r:id="rId6" imgW="139680" imgH="215640" progId="Equation.DSMT4">
                  <p:embed/>
                  <p:pic>
                    <p:nvPicPr>
                      <p:cNvPr id="0" name=""/>
                      <p:cNvPicPr/>
                      <p:nvPr/>
                    </p:nvPicPr>
                    <p:blipFill>
                      <a:blip r:embed="rId7"/>
                      <a:stretch>
                        <a:fillRect/>
                      </a:stretch>
                    </p:blipFill>
                    <p:spPr>
                      <a:xfrm>
                        <a:off x="6026150" y="3319463"/>
                        <a:ext cx="139700" cy="215900"/>
                      </a:xfrm>
                      <a:prstGeom prst="rect">
                        <a:avLst/>
                      </a:prstGeom>
                    </p:spPr>
                  </p:pic>
                </p:oleObj>
              </mc:Fallback>
            </mc:AlternateContent>
          </a:graphicData>
        </a:graphic>
      </p:graphicFrame>
      <p:pic>
        <p:nvPicPr>
          <p:cNvPr id="97" name="Picture 624">
            <a:extLst>
              <a:ext uri="{FF2B5EF4-FFF2-40B4-BE49-F238E27FC236}">
                <a16:creationId xmlns:a16="http://schemas.microsoft.com/office/drawing/2014/main" id="{EB202D32-7239-4779-AA0A-18471DD35907}"/>
              </a:ext>
            </a:extLst>
          </p:cNvPr>
          <p:cNvPicPr/>
          <p:nvPr/>
        </p:nvPicPr>
        <p:blipFill>
          <a:blip r:embed="rId8"/>
          <a:stretch>
            <a:fillRect/>
          </a:stretch>
        </p:blipFill>
        <p:spPr>
          <a:xfrm>
            <a:off x="923599" y="2149875"/>
            <a:ext cx="1176655" cy="880745"/>
          </a:xfrm>
          <a:prstGeom prst="rect">
            <a:avLst/>
          </a:prstGeom>
        </p:spPr>
      </p:pic>
      <mc:AlternateContent xmlns:mc="http://schemas.openxmlformats.org/markup-compatibility/2006" xmlns:a14="http://schemas.microsoft.com/office/drawing/2010/main">
        <mc:Choice Requires="a14">
          <p:sp>
            <p:nvSpPr>
              <p:cNvPr id="98" name="ZoneTexte 97">
                <a:extLst>
                  <a:ext uri="{FF2B5EF4-FFF2-40B4-BE49-F238E27FC236}">
                    <a16:creationId xmlns:a16="http://schemas.microsoft.com/office/drawing/2014/main" id="{A710A4FE-96A5-41C3-A046-3D21C8A8A18F}"/>
                  </a:ext>
                </a:extLst>
              </p:cNvPr>
              <p:cNvSpPr txBox="1"/>
              <p:nvPr/>
            </p:nvSpPr>
            <p:spPr>
              <a:xfrm>
                <a:off x="6521019" y="2061369"/>
                <a:ext cx="5456430" cy="749116"/>
              </a:xfrm>
              <a:prstGeom prst="rect">
                <a:avLst/>
              </a:prstGeom>
              <a:noFill/>
            </p:spPr>
            <p:txBody>
              <a:bodyPr wrap="none" lIns="0" tIns="0" rIns="0" bIns="0" rtlCol="0">
                <a:spAutoFit/>
              </a:bodyPr>
              <a:lstStyle/>
              <a:p>
                <a14:m>
                  <m:oMath xmlns:m="http://schemas.openxmlformats.org/officeDocument/2006/math">
                    <m:d>
                      <m:dPr>
                        <m:begChr m:val="{"/>
                        <m:endChr m:val="}"/>
                        <m:ctrlPr>
                          <a:rPr lang="fr-FR" sz="1600" i="1" smtClean="0">
                            <a:latin typeface="Cambria Math" panose="02040503050406030204" pitchFamily="18" charset="0"/>
                          </a:rPr>
                        </m:ctrlPr>
                      </m:dPr>
                      <m:e>
                        <m:sSub>
                          <m:sSubPr>
                            <m:ctrlPr>
                              <a:rPr lang="fr-FR" sz="1600" b="0" i="1" smtClean="0">
                                <a:latin typeface="Cambria Math" panose="02040503050406030204" pitchFamily="18" charset="0"/>
                              </a:rPr>
                            </m:ctrlPr>
                          </m:sSubPr>
                          <m:e>
                            <m:r>
                              <m:rPr>
                                <m:sty m:val="p"/>
                              </m:rPr>
                              <a:rPr lang="fr-FR" sz="1600" b="0" i="0" smtClean="0">
                                <a:latin typeface="Cambria Math" panose="02040503050406030204" pitchFamily="18" charset="0"/>
                              </a:rPr>
                              <m:t>A</m:t>
                            </m:r>
                          </m:e>
                          <m:sub>
                            <m:r>
                              <m:rPr>
                                <m:sty m:val="p"/>
                              </m:rPr>
                              <a:rPr lang="fr-FR" sz="1600" b="0" i="0" smtClean="0">
                                <a:latin typeface="Cambria Math" panose="02040503050406030204" pitchFamily="18" charset="0"/>
                              </a:rPr>
                              <m:t>S</m:t>
                            </m:r>
                            <m:r>
                              <a:rPr lang="fr-FR" sz="1600" b="0" i="0" smtClean="0">
                                <a:latin typeface="Cambria Math" panose="02040503050406030204" pitchFamily="18" charset="0"/>
                              </a:rPr>
                              <m:t>2/</m:t>
                            </m:r>
                            <m:r>
                              <m:rPr>
                                <m:sty m:val="p"/>
                              </m:rPr>
                              <a:rPr lang="fr-FR" sz="1600" b="0" i="0" smtClean="0">
                                <a:latin typeface="Cambria Math" panose="02040503050406030204" pitchFamily="18" charset="0"/>
                              </a:rPr>
                              <m:t>S</m:t>
                            </m:r>
                            <m:r>
                              <a:rPr lang="fr-FR" sz="1600" b="0" i="0" smtClean="0">
                                <a:latin typeface="Cambria Math" panose="02040503050406030204" pitchFamily="18" charset="0"/>
                              </a:rPr>
                              <m:t>1</m:t>
                            </m:r>
                          </m:sub>
                        </m:sSub>
                      </m:e>
                    </m:d>
                    <m:r>
                      <a:rPr lang="fr-FR" sz="1600" b="0" i="0" smtClean="0">
                        <a:latin typeface="Cambria Math" panose="02040503050406030204" pitchFamily="18" charset="0"/>
                      </a:rPr>
                      <m:t>=</m:t>
                    </m:r>
                    <m:sSub>
                      <m:sSubPr>
                        <m:ctrlPr>
                          <a:rPr lang="fr-FR" sz="1600" b="0" i="1" smtClean="0">
                            <a:latin typeface="Cambria Math" panose="02040503050406030204" pitchFamily="18" charset="0"/>
                          </a:rPr>
                        </m:ctrlPr>
                      </m:sSubPr>
                      <m:e>
                        <m:d>
                          <m:dPr>
                            <m:begChr m:val="{"/>
                            <m:endChr m:val="}"/>
                            <m:ctrlPr>
                              <a:rPr lang="fr-FR" sz="1600" i="1">
                                <a:latin typeface="Cambria Math" panose="02040503050406030204" pitchFamily="18" charset="0"/>
                              </a:rPr>
                            </m:ctrlPr>
                          </m:dPr>
                          <m:e>
                            <m:m>
                              <m:mPr>
                                <m:mcs>
                                  <m:mc>
                                    <m:mcPr>
                                      <m:count m:val="2"/>
                                      <m:mcJc m:val="center"/>
                                    </m:mcPr>
                                  </m:mc>
                                </m:mcs>
                                <m:ctrlPr>
                                  <a:rPr lang="fr-FR" sz="1600" i="1">
                                    <a:latin typeface="Cambria Math" panose="02040503050406030204" pitchFamily="18" charset="0"/>
                                  </a:rPr>
                                </m:ctrlPr>
                              </m:mPr>
                              <m:mr>
                                <m:e>
                                  <m:sSub>
                                    <m:sSubPr>
                                      <m:ctrlPr>
                                        <a:rPr lang="fr-FR" sz="1600" i="1">
                                          <a:latin typeface="Cambria Math" panose="02040503050406030204" pitchFamily="18" charset="0"/>
                                        </a:rPr>
                                      </m:ctrlPr>
                                    </m:sSubPr>
                                    <m:e>
                                      <m:r>
                                        <m:rPr>
                                          <m:sty m:val="p"/>
                                        </m:rPr>
                                        <a:rPr lang="fr-FR" sz="1600">
                                          <a:latin typeface="Cambria Math" panose="02040503050406030204" pitchFamily="18" charset="0"/>
                                        </a:rPr>
                                        <m:t>X</m:t>
                                      </m:r>
                                    </m:e>
                                    <m:sub>
                                      <m:r>
                                        <a:rPr lang="fr-FR" sz="1600">
                                          <a:latin typeface="Cambria Math" panose="02040503050406030204" pitchFamily="18" charset="0"/>
                                        </a:rPr>
                                        <m:t>21</m:t>
                                      </m:r>
                                    </m:sub>
                                  </m:sSub>
                                </m:e>
                                <m:e>
                                  <m:sSub>
                                    <m:sSubPr>
                                      <m:ctrlPr>
                                        <a:rPr lang="fr-FR" sz="1600" i="1">
                                          <a:latin typeface="Cambria Math" panose="02040503050406030204" pitchFamily="18" charset="0"/>
                                        </a:rPr>
                                      </m:ctrlPr>
                                    </m:sSubPr>
                                    <m:e>
                                      <m:r>
                                        <m:rPr>
                                          <m:sty m:val="p"/>
                                        </m:rPr>
                                        <a:rPr lang="fr-FR" sz="1600" b="0" i="0" smtClean="0">
                                          <a:latin typeface="Cambria Math" panose="02040503050406030204" pitchFamily="18" charset="0"/>
                                        </a:rPr>
                                        <m:t>L</m:t>
                                      </m:r>
                                    </m:e>
                                    <m:sub>
                                      <m:r>
                                        <a:rPr lang="fr-FR" sz="1600">
                                          <a:latin typeface="Cambria Math" panose="02040503050406030204" pitchFamily="18" charset="0"/>
                                        </a:rPr>
                                        <m:t>21</m:t>
                                      </m:r>
                                    </m:sub>
                                  </m:sSub>
                                </m:e>
                              </m:mr>
                              <m:mr>
                                <m:e>
                                  <m:sSub>
                                    <m:sSubPr>
                                      <m:ctrlPr>
                                        <a:rPr lang="fr-FR" sz="1600" i="1">
                                          <a:latin typeface="Cambria Math" panose="02040503050406030204" pitchFamily="18" charset="0"/>
                                        </a:rPr>
                                      </m:ctrlPr>
                                    </m:sSubPr>
                                    <m:e>
                                      <m:r>
                                        <m:rPr>
                                          <m:sty m:val="p"/>
                                        </m:rPr>
                                        <a:rPr lang="fr-FR" sz="1600">
                                          <a:latin typeface="Cambria Math" panose="02040503050406030204" pitchFamily="18" charset="0"/>
                                        </a:rPr>
                                        <m:t>Y</m:t>
                                      </m:r>
                                    </m:e>
                                    <m:sub>
                                      <m:r>
                                        <a:rPr lang="fr-FR" sz="1600">
                                          <a:latin typeface="Cambria Math" panose="02040503050406030204" pitchFamily="18" charset="0"/>
                                        </a:rPr>
                                        <m:t>21</m:t>
                                      </m:r>
                                    </m:sub>
                                  </m:sSub>
                                </m:e>
                                <m:e>
                                  <m:sSub>
                                    <m:sSubPr>
                                      <m:ctrlPr>
                                        <a:rPr lang="fr-FR" sz="1600" i="1">
                                          <a:latin typeface="Cambria Math" panose="02040503050406030204" pitchFamily="18" charset="0"/>
                                        </a:rPr>
                                      </m:ctrlPr>
                                    </m:sSubPr>
                                    <m:e>
                                      <m:r>
                                        <m:rPr>
                                          <m:sty m:val="p"/>
                                        </m:rPr>
                                        <a:rPr lang="fr-FR" sz="1600">
                                          <a:latin typeface="Cambria Math" panose="02040503050406030204" pitchFamily="18" charset="0"/>
                                        </a:rPr>
                                        <m:t>M</m:t>
                                      </m:r>
                                    </m:e>
                                    <m:sub>
                                      <m:r>
                                        <a:rPr lang="fr-FR" sz="1600">
                                          <a:latin typeface="Cambria Math" panose="02040503050406030204" pitchFamily="18" charset="0"/>
                                        </a:rPr>
                                        <m:t>21</m:t>
                                      </m:r>
                                    </m:sub>
                                  </m:sSub>
                                </m:e>
                              </m:mr>
                              <m:mr>
                                <m:e>
                                  <m:sSub>
                                    <m:sSubPr>
                                      <m:ctrlPr>
                                        <a:rPr lang="fr-FR" sz="1600" i="1">
                                          <a:latin typeface="Cambria Math" panose="02040503050406030204" pitchFamily="18" charset="0"/>
                                        </a:rPr>
                                      </m:ctrlPr>
                                    </m:sSubPr>
                                    <m:e>
                                      <m:r>
                                        <m:rPr>
                                          <m:sty m:val="p"/>
                                        </m:rPr>
                                        <a:rPr lang="fr-FR" sz="1600">
                                          <a:latin typeface="Cambria Math" panose="02040503050406030204" pitchFamily="18" charset="0"/>
                                        </a:rPr>
                                        <m:t>Z</m:t>
                                      </m:r>
                                    </m:e>
                                    <m:sub>
                                      <m:r>
                                        <a:rPr lang="fr-FR" sz="1600">
                                          <a:latin typeface="Cambria Math" panose="02040503050406030204" pitchFamily="18" charset="0"/>
                                        </a:rPr>
                                        <m:t>21</m:t>
                                      </m:r>
                                    </m:sub>
                                  </m:sSub>
                                </m:e>
                                <m:e>
                                  <m:sSub>
                                    <m:sSubPr>
                                      <m:ctrlPr>
                                        <a:rPr lang="fr-FR" sz="1600" i="1">
                                          <a:latin typeface="Cambria Math" panose="02040503050406030204" pitchFamily="18" charset="0"/>
                                        </a:rPr>
                                      </m:ctrlPr>
                                    </m:sSubPr>
                                    <m:e>
                                      <m:r>
                                        <m:rPr>
                                          <m:sty m:val="p"/>
                                        </m:rPr>
                                        <a:rPr lang="fr-FR" sz="1600" b="0" i="0" smtClean="0">
                                          <a:latin typeface="Cambria Math" panose="02040503050406030204" pitchFamily="18" charset="0"/>
                                        </a:rPr>
                                        <m:t>N</m:t>
                                      </m:r>
                                    </m:e>
                                    <m:sub>
                                      <m:r>
                                        <a:rPr lang="fr-FR" sz="1600">
                                          <a:latin typeface="Cambria Math" panose="02040503050406030204" pitchFamily="18" charset="0"/>
                                        </a:rPr>
                                        <m:t>21</m:t>
                                      </m:r>
                                    </m:sub>
                                  </m:sSub>
                                </m:e>
                              </m:mr>
                            </m:m>
                          </m:e>
                        </m:d>
                      </m:e>
                      <m:sub>
                        <m:r>
                          <a:rPr lang="fr-FR" sz="1600" b="0" i="1" smtClean="0">
                            <a:latin typeface="Cambria Math" panose="02040503050406030204" pitchFamily="18" charset="0"/>
                          </a:rPr>
                          <m:t>𝑂</m:t>
                        </m:r>
                        <m:r>
                          <a:rPr lang="fr-FR" sz="1600" b="0" i="1" smtClean="0">
                            <a:latin typeface="Cambria Math" panose="02040503050406030204" pitchFamily="18" charset="0"/>
                          </a:rPr>
                          <m:t>,</m:t>
                        </m:r>
                        <m:r>
                          <a:rPr lang="fr-FR" sz="1600" b="0" i="1" smtClean="0">
                            <a:latin typeface="Cambria Math" panose="02040503050406030204" pitchFamily="18" charset="0"/>
                          </a:rPr>
                          <m:t>𝐵</m:t>
                        </m:r>
                      </m:sub>
                    </m:sSub>
                  </m:oMath>
                </a14:m>
                <a:r>
                  <a:rPr lang="fr-FR" sz="1600" dirty="0"/>
                  <a:t>= </a:t>
                </a:r>
                <a14:m>
                  <m:oMath xmlns:m="http://schemas.openxmlformats.org/officeDocument/2006/math">
                    <m:sSub>
                      <m:sSubPr>
                        <m:ctrlPr>
                          <a:rPr lang="fr-FR" sz="1600" i="1">
                            <a:latin typeface="Cambria Math" panose="02040503050406030204" pitchFamily="18" charset="0"/>
                          </a:rPr>
                        </m:ctrlPr>
                      </m:sSubPr>
                      <m:e>
                        <m:d>
                          <m:dPr>
                            <m:begChr m:val="{"/>
                            <m:endChr m:val="}"/>
                            <m:ctrlPr>
                              <a:rPr lang="fr-FR" sz="1600" i="1">
                                <a:latin typeface="Cambria Math" panose="02040503050406030204" pitchFamily="18" charset="0"/>
                              </a:rPr>
                            </m:ctrlPr>
                          </m:dPr>
                          <m:e>
                            <m:eqArr>
                              <m:eqArrPr>
                                <m:ctrlPr>
                                  <a:rPr lang="fr-FR" sz="1600" i="1">
                                    <a:latin typeface="Cambria Math" panose="02040503050406030204" pitchFamily="18" charset="0"/>
                                  </a:rPr>
                                </m:ctrlPr>
                              </m:eqArrPr>
                              <m:e>
                                <m:acc>
                                  <m:accPr>
                                    <m:chr m:val="⃗"/>
                                    <m:ctrlPr>
                                      <a:rPr lang="fr-FR" sz="1600" i="1" smtClean="0">
                                        <a:latin typeface="Cambria Math" panose="02040503050406030204" pitchFamily="18" charset="0"/>
                                      </a:rPr>
                                    </m:ctrlPr>
                                  </m:accPr>
                                  <m:e>
                                    <m:sSub>
                                      <m:sSubPr>
                                        <m:ctrlPr>
                                          <a:rPr lang="fr-FR" sz="1600" i="1" smtClean="0">
                                            <a:latin typeface="Cambria Math" panose="02040503050406030204" pitchFamily="18" charset="0"/>
                                          </a:rPr>
                                        </m:ctrlPr>
                                      </m:sSubPr>
                                      <m:e>
                                        <m:r>
                                          <a:rPr lang="fr-FR" sz="1600" b="0" i="1" smtClean="0">
                                            <a:latin typeface="Cambria Math" panose="02040503050406030204" pitchFamily="18" charset="0"/>
                                          </a:rPr>
                                          <m:t>𝑅</m:t>
                                        </m:r>
                                      </m:e>
                                      <m:sub>
                                        <m:r>
                                          <a:rPr lang="fr-FR" sz="1600" b="0" i="1" smtClean="0">
                                            <a:latin typeface="Cambria Math" panose="02040503050406030204" pitchFamily="18" charset="0"/>
                                          </a:rPr>
                                          <m:t>21</m:t>
                                        </m:r>
                                      </m:sub>
                                    </m:sSub>
                                  </m:e>
                                </m:acc>
                                <m:r>
                                  <a:rPr lang="fr-FR" sz="1600" b="0" i="1" smtClean="0">
                                    <a:latin typeface="Cambria Math" panose="02040503050406030204" pitchFamily="18" charset="0"/>
                                  </a:rPr>
                                  <m:t>=</m:t>
                                </m:r>
                                <m:sSub>
                                  <m:sSubPr>
                                    <m:ctrlPr>
                                      <a:rPr lang="fr-FR" sz="1600" b="0" i="1" smtClean="0">
                                        <a:latin typeface="Cambria Math" panose="02040503050406030204" pitchFamily="18" charset="0"/>
                                      </a:rPr>
                                    </m:ctrlPr>
                                  </m:sSubPr>
                                  <m:e>
                                    <m:r>
                                      <a:rPr lang="fr-FR" sz="1600" b="0" i="1" smtClean="0">
                                        <a:latin typeface="Cambria Math" panose="02040503050406030204" pitchFamily="18" charset="0"/>
                                      </a:rPr>
                                      <m:t>𝑋</m:t>
                                    </m:r>
                                  </m:e>
                                  <m:sub>
                                    <m:r>
                                      <a:rPr lang="fr-FR" sz="1600" b="0" i="1" smtClean="0">
                                        <a:latin typeface="Cambria Math" panose="02040503050406030204" pitchFamily="18" charset="0"/>
                                      </a:rPr>
                                      <m:t>21</m:t>
                                    </m:r>
                                  </m:sub>
                                </m:sSub>
                                <m:acc>
                                  <m:accPr>
                                    <m:chr m:val="⃗"/>
                                    <m:ctrlPr>
                                      <a:rPr lang="fr-FR" sz="1600" b="0" i="1" smtClean="0">
                                        <a:latin typeface="Cambria Math" panose="02040503050406030204" pitchFamily="18" charset="0"/>
                                      </a:rPr>
                                    </m:ctrlPr>
                                  </m:accPr>
                                  <m:e>
                                    <m:r>
                                      <a:rPr lang="fr-FR" sz="1600" b="0" i="1" smtClean="0">
                                        <a:latin typeface="Cambria Math" panose="02040503050406030204" pitchFamily="18" charset="0"/>
                                      </a:rPr>
                                      <m:t>𝑥</m:t>
                                    </m:r>
                                  </m:e>
                                </m:acc>
                                <m:r>
                                  <a:rPr lang="fr-FR" sz="1600" b="0" i="1" smtClean="0">
                                    <a:latin typeface="Cambria Math" panose="02040503050406030204" pitchFamily="18" charset="0"/>
                                  </a:rPr>
                                  <m:t>+</m:t>
                                </m:r>
                                <m:sSub>
                                  <m:sSubPr>
                                    <m:ctrlPr>
                                      <a:rPr lang="fr-FR" sz="1600" i="1">
                                        <a:latin typeface="Cambria Math" panose="02040503050406030204" pitchFamily="18" charset="0"/>
                                      </a:rPr>
                                    </m:ctrlPr>
                                  </m:sSubPr>
                                  <m:e>
                                    <m:r>
                                      <a:rPr lang="fr-FR" sz="1600" b="0" i="1" smtClean="0">
                                        <a:latin typeface="Cambria Math" panose="02040503050406030204" pitchFamily="18" charset="0"/>
                                      </a:rPr>
                                      <m:t>𝑌</m:t>
                                    </m:r>
                                  </m:e>
                                  <m:sub>
                                    <m:r>
                                      <a:rPr lang="fr-FR" sz="1600" i="1">
                                        <a:latin typeface="Cambria Math" panose="02040503050406030204" pitchFamily="18" charset="0"/>
                                      </a:rPr>
                                      <m:t>21</m:t>
                                    </m:r>
                                  </m:sub>
                                </m:sSub>
                                <m:acc>
                                  <m:accPr>
                                    <m:chr m:val="⃗"/>
                                    <m:ctrlPr>
                                      <a:rPr lang="fr-FR" sz="1600" i="1">
                                        <a:latin typeface="Cambria Math" panose="02040503050406030204" pitchFamily="18" charset="0"/>
                                      </a:rPr>
                                    </m:ctrlPr>
                                  </m:accPr>
                                  <m:e>
                                    <m:r>
                                      <a:rPr lang="fr-FR" sz="1600" b="0" i="1" smtClean="0">
                                        <a:latin typeface="Cambria Math" panose="02040503050406030204" pitchFamily="18" charset="0"/>
                                      </a:rPr>
                                      <m:t>𝑦</m:t>
                                    </m:r>
                                  </m:e>
                                </m:acc>
                                <m:r>
                                  <a:rPr lang="fr-FR" sz="1600" i="1">
                                    <a:latin typeface="Cambria Math" panose="02040503050406030204" pitchFamily="18" charset="0"/>
                                  </a:rPr>
                                  <m:t>+</m:t>
                                </m:r>
                                <m:sSub>
                                  <m:sSubPr>
                                    <m:ctrlPr>
                                      <a:rPr lang="fr-FR" sz="1600" i="1">
                                        <a:latin typeface="Cambria Math" panose="02040503050406030204" pitchFamily="18" charset="0"/>
                                      </a:rPr>
                                    </m:ctrlPr>
                                  </m:sSubPr>
                                  <m:e>
                                    <m:r>
                                      <a:rPr lang="fr-FR" sz="1600" b="0" i="1" smtClean="0">
                                        <a:latin typeface="Cambria Math" panose="02040503050406030204" pitchFamily="18" charset="0"/>
                                      </a:rPr>
                                      <m:t>𝑍</m:t>
                                    </m:r>
                                  </m:e>
                                  <m:sub>
                                    <m:r>
                                      <a:rPr lang="fr-FR" sz="1600" i="1">
                                        <a:latin typeface="Cambria Math" panose="02040503050406030204" pitchFamily="18" charset="0"/>
                                      </a:rPr>
                                      <m:t>21</m:t>
                                    </m:r>
                                  </m:sub>
                                </m:sSub>
                                <m:acc>
                                  <m:accPr>
                                    <m:chr m:val="⃗"/>
                                    <m:ctrlPr>
                                      <a:rPr lang="fr-FR" sz="1600" i="1">
                                        <a:latin typeface="Cambria Math" panose="02040503050406030204" pitchFamily="18" charset="0"/>
                                      </a:rPr>
                                    </m:ctrlPr>
                                  </m:accPr>
                                  <m:e>
                                    <m:r>
                                      <a:rPr lang="fr-FR" sz="1600" b="0" i="1" smtClean="0">
                                        <a:latin typeface="Cambria Math" panose="02040503050406030204" pitchFamily="18" charset="0"/>
                                      </a:rPr>
                                      <m:t>𝑧</m:t>
                                    </m:r>
                                  </m:e>
                                </m:acc>
                              </m:e>
                              <m:e>
                                <m:acc>
                                  <m:accPr>
                                    <m:chr m:val="⃗"/>
                                    <m:ctrlPr>
                                      <a:rPr lang="fr-FR" sz="1600" i="1">
                                        <a:latin typeface="Cambria Math" panose="02040503050406030204" pitchFamily="18" charset="0"/>
                                      </a:rPr>
                                    </m:ctrlPr>
                                  </m:accPr>
                                  <m:e>
                                    <m:sSub>
                                      <m:sSubPr>
                                        <m:ctrlPr>
                                          <a:rPr lang="fr-FR" sz="1600" i="1">
                                            <a:latin typeface="Cambria Math" panose="02040503050406030204" pitchFamily="18" charset="0"/>
                                          </a:rPr>
                                        </m:ctrlPr>
                                      </m:sSubPr>
                                      <m:e>
                                        <m:r>
                                          <a:rPr lang="fr-FR" sz="1600" b="0" i="1" smtClean="0">
                                            <a:latin typeface="Cambria Math" panose="02040503050406030204" pitchFamily="18" charset="0"/>
                                          </a:rPr>
                                          <m:t>𝑀</m:t>
                                        </m:r>
                                      </m:e>
                                      <m:sub>
                                        <m:r>
                                          <a:rPr lang="fr-FR" sz="1600" b="0" i="1" smtClean="0">
                                            <a:latin typeface="Cambria Math" panose="02040503050406030204" pitchFamily="18" charset="0"/>
                                          </a:rPr>
                                          <m:t>𝑂</m:t>
                                        </m:r>
                                        <m:r>
                                          <a:rPr lang="fr-FR" sz="1600" b="0" i="1" smtClean="0">
                                            <a:latin typeface="Cambria Math" panose="02040503050406030204" pitchFamily="18" charset="0"/>
                                          </a:rPr>
                                          <m:t> 21</m:t>
                                        </m:r>
                                      </m:sub>
                                    </m:sSub>
                                  </m:e>
                                </m:acc>
                                <m:r>
                                  <a:rPr lang="fr-FR" sz="1600" i="1">
                                    <a:latin typeface="Cambria Math" panose="02040503050406030204" pitchFamily="18" charset="0"/>
                                  </a:rPr>
                                  <m:t>=</m:t>
                                </m:r>
                                <m:sSub>
                                  <m:sSubPr>
                                    <m:ctrlPr>
                                      <a:rPr lang="fr-FR" sz="1600" i="1">
                                        <a:latin typeface="Cambria Math" panose="02040503050406030204" pitchFamily="18" charset="0"/>
                                      </a:rPr>
                                    </m:ctrlPr>
                                  </m:sSubPr>
                                  <m:e>
                                    <m:r>
                                      <m:rPr>
                                        <m:sty m:val="p"/>
                                      </m:rPr>
                                      <a:rPr lang="fr-FR" sz="1600">
                                        <a:latin typeface="Cambria Math" panose="02040503050406030204" pitchFamily="18" charset="0"/>
                                      </a:rPr>
                                      <m:t>L</m:t>
                                    </m:r>
                                  </m:e>
                                  <m:sub>
                                    <m:r>
                                      <a:rPr lang="fr-FR" sz="1600">
                                        <a:latin typeface="Cambria Math" panose="02040503050406030204" pitchFamily="18" charset="0"/>
                                      </a:rPr>
                                      <m:t>21</m:t>
                                    </m:r>
                                  </m:sub>
                                </m:sSub>
                                <m:acc>
                                  <m:accPr>
                                    <m:chr m:val="⃗"/>
                                    <m:ctrlPr>
                                      <a:rPr lang="fr-FR" sz="1600" i="1">
                                        <a:latin typeface="Cambria Math" panose="02040503050406030204" pitchFamily="18" charset="0"/>
                                      </a:rPr>
                                    </m:ctrlPr>
                                  </m:accPr>
                                  <m:e>
                                    <m:r>
                                      <a:rPr lang="fr-FR" sz="1600" i="1">
                                        <a:latin typeface="Cambria Math" panose="02040503050406030204" pitchFamily="18" charset="0"/>
                                      </a:rPr>
                                      <m:t>𝑥</m:t>
                                    </m:r>
                                  </m:e>
                                </m:acc>
                                <m:r>
                                  <a:rPr lang="fr-FR" sz="1600" i="1">
                                    <a:latin typeface="Cambria Math" panose="02040503050406030204" pitchFamily="18" charset="0"/>
                                  </a:rPr>
                                  <m:t>+</m:t>
                                </m:r>
                                <m:sSub>
                                  <m:sSubPr>
                                    <m:ctrlPr>
                                      <a:rPr lang="fr-FR" sz="1600" i="1">
                                        <a:latin typeface="Cambria Math" panose="02040503050406030204" pitchFamily="18" charset="0"/>
                                      </a:rPr>
                                    </m:ctrlPr>
                                  </m:sSubPr>
                                  <m:e>
                                    <m:r>
                                      <a:rPr lang="fr-FR" sz="1600" b="0" i="1" smtClean="0">
                                        <a:latin typeface="Cambria Math" panose="02040503050406030204" pitchFamily="18" charset="0"/>
                                      </a:rPr>
                                      <m:t>𝑀</m:t>
                                    </m:r>
                                  </m:e>
                                  <m:sub>
                                    <m:r>
                                      <a:rPr lang="fr-FR" sz="1600" i="1">
                                        <a:latin typeface="Cambria Math" panose="02040503050406030204" pitchFamily="18" charset="0"/>
                                      </a:rPr>
                                      <m:t>21</m:t>
                                    </m:r>
                                  </m:sub>
                                </m:sSub>
                                <m:acc>
                                  <m:accPr>
                                    <m:chr m:val="⃗"/>
                                    <m:ctrlPr>
                                      <a:rPr lang="fr-FR" sz="1600" i="1">
                                        <a:latin typeface="Cambria Math" panose="02040503050406030204" pitchFamily="18" charset="0"/>
                                      </a:rPr>
                                    </m:ctrlPr>
                                  </m:accPr>
                                  <m:e>
                                    <m:r>
                                      <a:rPr lang="fr-FR" sz="1600" b="0" i="1" smtClean="0">
                                        <a:latin typeface="Cambria Math" panose="02040503050406030204" pitchFamily="18" charset="0"/>
                                      </a:rPr>
                                      <m:t>𝑦</m:t>
                                    </m:r>
                                  </m:e>
                                </m:acc>
                                <m:r>
                                  <a:rPr lang="fr-FR" sz="1600" i="1">
                                    <a:latin typeface="Cambria Math" panose="02040503050406030204" pitchFamily="18" charset="0"/>
                                  </a:rPr>
                                  <m:t>+</m:t>
                                </m:r>
                                <m:sSub>
                                  <m:sSubPr>
                                    <m:ctrlPr>
                                      <a:rPr lang="fr-FR" sz="1600" i="1">
                                        <a:latin typeface="Cambria Math" panose="02040503050406030204" pitchFamily="18" charset="0"/>
                                      </a:rPr>
                                    </m:ctrlPr>
                                  </m:sSubPr>
                                  <m:e>
                                    <m:r>
                                      <a:rPr lang="fr-FR" sz="1600" b="0" i="1" smtClean="0">
                                        <a:latin typeface="Cambria Math" panose="02040503050406030204" pitchFamily="18" charset="0"/>
                                      </a:rPr>
                                      <m:t>𝑁</m:t>
                                    </m:r>
                                  </m:e>
                                  <m:sub>
                                    <m:r>
                                      <a:rPr lang="fr-FR" sz="1600" i="1">
                                        <a:latin typeface="Cambria Math" panose="02040503050406030204" pitchFamily="18" charset="0"/>
                                      </a:rPr>
                                      <m:t>21</m:t>
                                    </m:r>
                                  </m:sub>
                                </m:sSub>
                                <m:acc>
                                  <m:accPr>
                                    <m:chr m:val="⃗"/>
                                    <m:ctrlPr>
                                      <a:rPr lang="fr-FR" sz="1600" i="1">
                                        <a:latin typeface="Cambria Math" panose="02040503050406030204" pitchFamily="18" charset="0"/>
                                      </a:rPr>
                                    </m:ctrlPr>
                                  </m:accPr>
                                  <m:e>
                                    <m:r>
                                      <a:rPr lang="fr-FR" sz="1600" b="0" i="1" smtClean="0">
                                        <a:latin typeface="Cambria Math" panose="02040503050406030204" pitchFamily="18" charset="0"/>
                                      </a:rPr>
                                      <m:t>𝑧</m:t>
                                    </m:r>
                                  </m:e>
                                </m:acc>
                              </m:e>
                            </m:eqArr>
                          </m:e>
                        </m:d>
                      </m:e>
                      <m:sub>
                        <m:r>
                          <a:rPr lang="fr-FR" sz="1600" b="0" i="1" smtClean="0">
                            <a:latin typeface="Cambria Math" panose="02040503050406030204" pitchFamily="18" charset="0"/>
                          </a:rPr>
                          <m:t>𝑂</m:t>
                        </m:r>
                        <m:r>
                          <a:rPr lang="fr-FR" sz="1600" i="1">
                            <a:latin typeface="Cambria Math" panose="02040503050406030204" pitchFamily="18" charset="0"/>
                          </a:rPr>
                          <m:t>,</m:t>
                        </m:r>
                        <m:r>
                          <a:rPr lang="fr-FR" sz="1600" i="1">
                            <a:latin typeface="Cambria Math" panose="02040503050406030204" pitchFamily="18" charset="0"/>
                          </a:rPr>
                          <m:t>𝐵</m:t>
                        </m:r>
                      </m:sub>
                    </m:sSub>
                  </m:oMath>
                </a14:m>
                <a:endParaRPr lang="fr-FR" sz="1600" dirty="0"/>
              </a:p>
            </p:txBody>
          </p:sp>
        </mc:Choice>
        <mc:Fallback xmlns="">
          <p:sp>
            <p:nvSpPr>
              <p:cNvPr id="98" name="ZoneTexte 97">
                <a:extLst>
                  <a:ext uri="{FF2B5EF4-FFF2-40B4-BE49-F238E27FC236}">
                    <a16:creationId xmlns:a16="http://schemas.microsoft.com/office/drawing/2014/main" id="{A710A4FE-96A5-41C3-A046-3D21C8A8A18F}"/>
                  </a:ext>
                </a:extLst>
              </p:cNvPr>
              <p:cNvSpPr txBox="1">
                <a:spLocks noRot="1" noChangeAspect="1" noMove="1" noResize="1" noEditPoints="1" noAdjustHandles="1" noChangeArrowheads="1" noChangeShapeType="1" noTextEdit="1"/>
              </p:cNvSpPr>
              <p:nvPr/>
            </p:nvSpPr>
            <p:spPr>
              <a:xfrm>
                <a:off x="6521019" y="2061369"/>
                <a:ext cx="5456430" cy="749116"/>
              </a:xfrm>
              <a:prstGeom prst="rect">
                <a:avLst/>
              </a:prstGeom>
              <a:blipFill>
                <a:blip r:embed="rId9"/>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6" name="ZoneTexte 5">
                <a:extLst>
                  <a:ext uri="{FF2B5EF4-FFF2-40B4-BE49-F238E27FC236}">
                    <a16:creationId xmlns:a16="http://schemas.microsoft.com/office/drawing/2014/main" id="{89EA0059-7F17-4D32-9EFF-7ED475D2F0A8}"/>
                  </a:ext>
                </a:extLst>
              </p:cNvPr>
              <p:cNvSpPr txBox="1"/>
              <p:nvPr/>
            </p:nvSpPr>
            <p:spPr>
              <a:xfrm>
                <a:off x="7685661" y="2862880"/>
                <a:ext cx="1546385" cy="47442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fr-FR" i="1" smtClean="0">
                              <a:latin typeface="Cambria Math" panose="02040503050406030204" pitchFamily="18" charset="0"/>
                            </a:rPr>
                          </m:ctrlPr>
                        </m:sSubPr>
                        <m:e>
                          <m:r>
                            <a:rPr lang="fr-FR" b="0" i="1" smtClean="0">
                              <a:latin typeface="Cambria Math" panose="02040503050406030204" pitchFamily="18" charset="0"/>
                            </a:rPr>
                            <m:t>𝐿</m:t>
                          </m:r>
                        </m:e>
                        <m:sub>
                          <m:r>
                            <a:rPr lang="fr-FR" b="0" i="1" smtClean="0">
                              <a:latin typeface="Cambria Math" panose="02040503050406030204" pitchFamily="18" charset="0"/>
                            </a:rPr>
                            <m:t>21</m:t>
                          </m:r>
                        </m:sub>
                      </m:sSub>
                      <m:r>
                        <a:rPr lang="fr-FR" b="0" i="1" smtClean="0">
                          <a:latin typeface="Cambria Math" panose="02040503050406030204" pitchFamily="18" charset="0"/>
                        </a:rPr>
                        <m:t>=</m:t>
                      </m:r>
                      <m:r>
                        <a:rPr lang="fr-FR" b="0" i="1" smtClean="0">
                          <a:latin typeface="Cambria Math" panose="02040503050406030204" pitchFamily="18" charset="0"/>
                          <a:ea typeface="Cambria Math" panose="02040503050406030204" pitchFamily="18" charset="0"/>
                        </a:rPr>
                        <m:t>±</m:t>
                      </m:r>
                      <m:f>
                        <m:fPr>
                          <m:ctrlPr>
                            <a:rPr lang="fr-FR" b="0" i="1" smtClean="0">
                              <a:latin typeface="Cambria Math" panose="02040503050406030204" pitchFamily="18" charset="0"/>
                            </a:rPr>
                          </m:ctrlPr>
                        </m:fPr>
                        <m:num>
                          <m:r>
                            <a:rPr lang="fr-FR" b="0" i="1" smtClean="0">
                              <a:latin typeface="Cambria Math" panose="02040503050406030204" pitchFamily="18" charset="0"/>
                            </a:rPr>
                            <m:t>𝑝</m:t>
                          </m:r>
                        </m:num>
                        <m:den>
                          <m:r>
                            <a:rPr lang="fr-FR" b="0" i="1" smtClean="0">
                              <a:latin typeface="Cambria Math" panose="02040503050406030204" pitchFamily="18" charset="0"/>
                            </a:rPr>
                            <m:t>2</m:t>
                          </m:r>
                          <m:r>
                            <a:rPr lang="fr-FR" b="0" i="1" smtClean="0">
                              <a:latin typeface="Cambria Math" panose="02040503050406030204" pitchFamily="18" charset="0"/>
                              <a:ea typeface="Cambria Math" panose="02040503050406030204" pitchFamily="18" charset="0"/>
                            </a:rPr>
                            <m:t>𝜋</m:t>
                          </m:r>
                        </m:den>
                      </m:f>
                      <m:sSub>
                        <m:sSubPr>
                          <m:ctrlPr>
                            <a:rPr lang="fr-FR" b="0" i="1" smtClean="0">
                              <a:latin typeface="Cambria Math" panose="02040503050406030204" pitchFamily="18" charset="0"/>
                            </a:rPr>
                          </m:ctrlPr>
                        </m:sSubPr>
                        <m:e>
                          <m:r>
                            <a:rPr lang="fr-FR" b="0" i="1" smtClean="0">
                              <a:latin typeface="Cambria Math" panose="02040503050406030204" pitchFamily="18" charset="0"/>
                            </a:rPr>
                            <m:t>𝑋</m:t>
                          </m:r>
                        </m:e>
                        <m:sub>
                          <m:r>
                            <a:rPr lang="fr-FR" b="0" i="1" smtClean="0">
                              <a:latin typeface="Cambria Math" panose="02040503050406030204" pitchFamily="18" charset="0"/>
                            </a:rPr>
                            <m:t>21</m:t>
                          </m:r>
                        </m:sub>
                      </m:sSub>
                    </m:oMath>
                  </m:oMathPara>
                </a14:m>
                <a:endParaRPr lang="fr-FR" dirty="0"/>
              </a:p>
            </p:txBody>
          </p:sp>
        </mc:Choice>
        <mc:Fallback xmlns="">
          <p:sp>
            <p:nvSpPr>
              <p:cNvPr id="6" name="ZoneTexte 5">
                <a:extLst>
                  <a:ext uri="{FF2B5EF4-FFF2-40B4-BE49-F238E27FC236}">
                    <a16:creationId xmlns:a16="http://schemas.microsoft.com/office/drawing/2014/main" id="{89EA0059-7F17-4D32-9EFF-7ED475D2F0A8}"/>
                  </a:ext>
                </a:extLst>
              </p:cNvPr>
              <p:cNvSpPr txBox="1">
                <a:spLocks noRot="1" noChangeAspect="1" noMove="1" noResize="1" noEditPoints="1" noAdjustHandles="1" noChangeArrowheads="1" noChangeShapeType="1" noTextEdit="1"/>
              </p:cNvSpPr>
              <p:nvPr/>
            </p:nvSpPr>
            <p:spPr>
              <a:xfrm>
                <a:off x="7685661" y="2862880"/>
                <a:ext cx="1546385" cy="474425"/>
              </a:xfrm>
              <a:prstGeom prst="rect">
                <a:avLst/>
              </a:prstGeom>
              <a:blipFill>
                <a:blip r:embed="rId10"/>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00" name="ZoneTexte 99">
                <a:extLst>
                  <a:ext uri="{FF2B5EF4-FFF2-40B4-BE49-F238E27FC236}">
                    <a16:creationId xmlns:a16="http://schemas.microsoft.com/office/drawing/2014/main" id="{3F1A2F2F-6EFF-47A3-9ED0-932F9839CEC1}"/>
                  </a:ext>
                </a:extLst>
              </p:cNvPr>
              <p:cNvSpPr txBox="1"/>
              <p:nvPr/>
            </p:nvSpPr>
            <p:spPr>
              <a:xfrm>
                <a:off x="3783987" y="2129845"/>
                <a:ext cx="121700"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fr-FR" sz="1200" i="1" smtClean="0">
                              <a:latin typeface="Cambria Math" panose="02040503050406030204" pitchFamily="18" charset="0"/>
                            </a:rPr>
                          </m:ctrlPr>
                        </m:accPr>
                        <m:e>
                          <m:r>
                            <a:rPr lang="fr-FR" sz="1200" b="0" i="1" smtClean="0">
                              <a:latin typeface="Cambria Math" panose="02040503050406030204" pitchFamily="18" charset="0"/>
                            </a:rPr>
                            <m:t>𝑥</m:t>
                          </m:r>
                        </m:e>
                      </m:acc>
                    </m:oMath>
                  </m:oMathPara>
                </a14:m>
                <a:endParaRPr lang="fr-FR" sz="1200" dirty="0"/>
              </a:p>
            </p:txBody>
          </p:sp>
        </mc:Choice>
        <mc:Fallback xmlns="">
          <p:sp>
            <p:nvSpPr>
              <p:cNvPr id="100" name="ZoneTexte 99">
                <a:extLst>
                  <a:ext uri="{FF2B5EF4-FFF2-40B4-BE49-F238E27FC236}">
                    <a16:creationId xmlns:a16="http://schemas.microsoft.com/office/drawing/2014/main" id="{3F1A2F2F-6EFF-47A3-9ED0-932F9839CEC1}"/>
                  </a:ext>
                </a:extLst>
              </p:cNvPr>
              <p:cNvSpPr txBox="1">
                <a:spLocks noRot="1" noChangeAspect="1" noMove="1" noResize="1" noEditPoints="1" noAdjustHandles="1" noChangeArrowheads="1" noChangeShapeType="1" noTextEdit="1"/>
              </p:cNvSpPr>
              <p:nvPr/>
            </p:nvSpPr>
            <p:spPr>
              <a:xfrm>
                <a:off x="3783987" y="2129845"/>
                <a:ext cx="121700" cy="184666"/>
              </a:xfrm>
              <a:prstGeom prst="rect">
                <a:avLst/>
              </a:prstGeom>
              <a:blipFill>
                <a:blip r:embed="rId11"/>
                <a:stretch>
                  <a:fillRect l="-20000" t="-25806" r="-85000"/>
                </a:stretch>
              </a:blipFill>
            </p:spPr>
            <p:txBody>
              <a:bodyPr/>
              <a:lstStyle/>
              <a:p>
                <a:r>
                  <a:rPr lang="fr-FR">
                    <a:noFill/>
                  </a:rPr>
                  <a:t> </a:t>
                </a:r>
              </a:p>
            </p:txBody>
          </p:sp>
        </mc:Fallback>
      </mc:AlternateContent>
      <p:sp>
        <p:nvSpPr>
          <p:cNvPr id="101" name="ZoneTexte 100">
            <a:extLst>
              <a:ext uri="{FF2B5EF4-FFF2-40B4-BE49-F238E27FC236}">
                <a16:creationId xmlns:a16="http://schemas.microsoft.com/office/drawing/2014/main" id="{AA0E5DED-878B-4950-A2A2-7CFC5680FDE3}"/>
              </a:ext>
            </a:extLst>
          </p:cNvPr>
          <p:cNvSpPr txBox="1"/>
          <p:nvPr/>
        </p:nvSpPr>
        <p:spPr>
          <a:xfrm>
            <a:off x="3173447" y="1245895"/>
            <a:ext cx="65" cy="246221"/>
          </a:xfrm>
          <a:prstGeom prst="rect">
            <a:avLst/>
          </a:prstGeom>
          <a:noFill/>
        </p:spPr>
        <p:txBody>
          <a:bodyPr wrap="none" lIns="0" tIns="0" rIns="0" bIns="0" rtlCol="0">
            <a:spAutoFit/>
          </a:bodyPr>
          <a:lstStyle/>
          <a:p>
            <a:endParaRPr lang="fr-FR" sz="1600" b="1" dirty="0"/>
          </a:p>
        </p:txBody>
      </p:sp>
      <mc:AlternateContent xmlns:mc="http://schemas.openxmlformats.org/markup-compatibility/2006" xmlns:a14="http://schemas.microsoft.com/office/drawing/2010/main">
        <mc:Choice Requires="a14">
          <p:sp>
            <p:nvSpPr>
              <p:cNvPr id="99" name="ZoneTexte 98">
                <a:extLst>
                  <a:ext uri="{FF2B5EF4-FFF2-40B4-BE49-F238E27FC236}">
                    <a16:creationId xmlns:a16="http://schemas.microsoft.com/office/drawing/2014/main" id="{493C9DB0-2C06-4646-9AA6-8854E305A0CB}"/>
                  </a:ext>
                </a:extLst>
              </p:cNvPr>
              <p:cNvSpPr txBox="1"/>
              <p:nvPr/>
            </p:nvSpPr>
            <p:spPr>
              <a:xfrm>
                <a:off x="5388906" y="2126678"/>
                <a:ext cx="121700"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fr-FR" sz="1200" i="1" smtClean="0">
                              <a:latin typeface="Cambria Math" panose="02040503050406030204" pitchFamily="18" charset="0"/>
                            </a:rPr>
                          </m:ctrlPr>
                        </m:accPr>
                        <m:e>
                          <m:r>
                            <a:rPr lang="fr-FR" sz="1200" b="0" i="1" smtClean="0">
                              <a:latin typeface="Cambria Math" panose="02040503050406030204" pitchFamily="18" charset="0"/>
                            </a:rPr>
                            <m:t>𝑥</m:t>
                          </m:r>
                        </m:e>
                      </m:acc>
                    </m:oMath>
                  </m:oMathPara>
                </a14:m>
                <a:endParaRPr lang="fr-FR" sz="1200" dirty="0"/>
              </a:p>
            </p:txBody>
          </p:sp>
        </mc:Choice>
        <mc:Fallback xmlns="">
          <p:sp>
            <p:nvSpPr>
              <p:cNvPr id="99" name="ZoneTexte 98">
                <a:extLst>
                  <a:ext uri="{FF2B5EF4-FFF2-40B4-BE49-F238E27FC236}">
                    <a16:creationId xmlns:a16="http://schemas.microsoft.com/office/drawing/2014/main" id="{493C9DB0-2C06-4646-9AA6-8854E305A0CB}"/>
                  </a:ext>
                </a:extLst>
              </p:cNvPr>
              <p:cNvSpPr txBox="1">
                <a:spLocks noRot="1" noChangeAspect="1" noMove="1" noResize="1" noEditPoints="1" noAdjustHandles="1" noChangeArrowheads="1" noChangeShapeType="1" noTextEdit="1"/>
              </p:cNvSpPr>
              <p:nvPr/>
            </p:nvSpPr>
            <p:spPr>
              <a:xfrm>
                <a:off x="5388906" y="2126678"/>
                <a:ext cx="121700" cy="184666"/>
              </a:xfrm>
              <a:prstGeom prst="rect">
                <a:avLst/>
              </a:prstGeom>
              <a:blipFill>
                <a:blip r:embed="rId12"/>
                <a:stretch>
                  <a:fillRect l="-15000" t="-30000" r="-90000"/>
                </a:stretch>
              </a:blipFill>
            </p:spPr>
            <p:txBody>
              <a:bodyPr/>
              <a:lstStyle/>
              <a:p>
                <a:r>
                  <a:rPr lang="fr-FR">
                    <a:noFill/>
                  </a:rPr>
                  <a:t> </a:t>
                </a:r>
              </a:p>
            </p:txBody>
          </p:sp>
        </mc:Fallback>
      </mc:AlternateContent>
      <p:cxnSp>
        <p:nvCxnSpPr>
          <p:cNvPr id="102" name="Connecteur droit avec flèche 101">
            <a:extLst>
              <a:ext uri="{FF2B5EF4-FFF2-40B4-BE49-F238E27FC236}">
                <a16:creationId xmlns:a16="http://schemas.microsoft.com/office/drawing/2014/main" id="{5A493FEA-FF38-4C69-BA2D-F8858339DBBE}"/>
              </a:ext>
            </a:extLst>
          </p:cNvPr>
          <p:cNvCxnSpPr/>
          <p:nvPr/>
        </p:nvCxnSpPr>
        <p:spPr>
          <a:xfrm>
            <a:off x="5258673" y="2354201"/>
            <a:ext cx="210978" cy="0"/>
          </a:xfrm>
          <a:prstGeom prst="straightConnector1">
            <a:avLst/>
          </a:prstGeom>
          <a:ln>
            <a:tailEnd type="stealth"/>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03" name="ZoneTexte 102">
                <a:extLst>
                  <a:ext uri="{FF2B5EF4-FFF2-40B4-BE49-F238E27FC236}">
                    <a16:creationId xmlns:a16="http://schemas.microsoft.com/office/drawing/2014/main" id="{5B756CFD-845D-44CA-A4B8-725406B28BC4}"/>
                  </a:ext>
                </a:extLst>
              </p:cNvPr>
              <p:cNvSpPr txBox="1"/>
              <p:nvPr/>
            </p:nvSpPr>
            <p:spPr>
              <a:xfrm>
                <a:off x="5404146" y="2827718"/>
                <a:ext cx="121700"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fr-FR" sz="1200" i="1" smtClean="0">
                              <a:latin typeface="Cambria Math" panose="02040503050406030204" pitchFamily="18" charset="0"/>
                            </a:rPr>
                          </m:ctrlPr>
                        </m:accPr>
                        <m:e>
                          <m:r>
                            <a:rPr lang="fr-FR" sz="1200" b="0" i="1" smtClean="0">
                              <a:latin typeface="Cambria Math" panose="02040503050406030204" pitchFamily="18" charset="0"/>
                            </a:rPr>
                            <m:t>𝑥</m:t>
                          </m:r>
                        </m:e>
                      </m:acc>
                    </m:oMath>
                  </m:oMathPara>
                </a14:m>
                <a:endParaRPr lang="fr-FR" sz="1200" dirty="0"/>
              </a:p>
            </p:txBody>
          </p:sp>
        </mc:Choice>
        <mc:Fallback xmlns="">
          <p:sp>
            <p:nvSpPr>
              <p:cNvPr id="103" name="ZoneTexte 102">
                <a:extLst>
                  <a:ext uri="{FF2B5EF4-FFF2-40B4-BE49-F238E27FC236}">
                    <a16:creationId xmlns:a16="http://schemas.microsoft.com/office/drawing/2014/main" id="{5B756CFD-845D-44CA-A4B8-725406B28BC4}"/>
                  </a:ext>
                </a:extLst>
              </p:cNvPr>
              <p:cNvSpPr txBox="1">
                <a:spLocks noRot="1" noChangeAspect="1" noMove="1" noResize="1" noEditPoints="1" noAdjustHandles="1" noChangeArrowheads="1" noChangeShapeType="1" noTextEdit="1"/>
              </p:cNvSpPr>
              <p:nvPr/>
            </p:nvSpPr>
            <p:spPr>
              <a:xfrm>
                <a:off x="5404146" y="2827718"/>
                <a:ext cx="121700" cy="184666"/>
              </a:xfrm>
              <a:prstGeom prst="rect">
                <a:avLst/>
              </a:prstGeom>
              <a:blipFill>
                <a:blip r:embed="rId13"/>
                <a:stretch>
                  <a:fillRect l="-21053" t="-30000" r="-94737"/>
                </a:stretch>
              </a:blipFill>
            </p:spPr>
            <p:txBody>
              <a:bodyPr/>
              <a:lstStyle/>
              <a:p>
                <a:r>
                  <a:rPr lang="fr-FR">
                    <a:noFill/>
                  </a:rPr>
                  <a:t> </a:t>
                </a:r>
              </a:p>
            </p:txBody>
          </p:sp>
        </mc:Fallback>
      </mc:AlternateContent>
      <p:cxnSp>
        <p:nvCxnSpPr>
          <p:cNvPr id="104" name="Connecteur droit avec flèche 103">
            <a:extLst>
              <a:ext uri="{FF2B5EF4-FFF2-40B4-BE49-F238E27FC236}">
                <a16:creationId xmlns:a16="http://schemas.microsoft.com/office/drawing/2014/main" id="{C360AE00-9EBD-405C-9ADD-20A32ED8D457}"/>
              </a:ext>
            </a:extLst>
          </p:cNvPr>
          <p:cNvCxnSpPr/>
          <p:nvPr/>
        </p:nvCxnSpPr>
        <p:spPr>
          <a:xfrm>
            <a:off x="5273913" y="3055241"/>
            <a:ext cx="210978" cy="0"/>
          </a:xfrm>
          <a:prstGeom prst="straightConnector1">
            <a:avLst/>
          </a:prstGeom>
          <a:ln>
            <a:tailEnd type="stealth"/>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05" name="ZoneTexte 104">
                <a:extLst>
                  <a:ext uri="{FF2B5EF4-FFF2-40B4-BE49-F238E27FC236}">
                    <a16:creationId xmlns:a16="http://schemas.microsoft.com/office/drawing/2014/main" id="{7D9CD04B-9A11-4BE6-B726-B0FEB515AEFD}"/>
                  </a:ext>
                </a:extLst>
              </p:cNvPr>
              <p:cNvSpPr txBox="1"/>
              <p:nvPr/>
            </p:nvSpPr>
            <p:spPr>
              <a:xfrm>
                <a:off x="6354592" y="3358399"/>
                <a:ext cx="5613301" cy="462947"/>
              </a:xfrm>
              <a:prstGeom prst="rect">
                <a:avLst/>
              </a:prstGeom>
              <a:noFill/>
            </p:spPr>
            <p:txBody>
              <a:bodyPr wrap="square" rtlCol="0">
                <a:spAutoFit/>
              </a:bodyPr>
              <a:lstStyle/>
              <a:p>
                <a:r>
                  <a:rPr lang="fr-FR" dirty="0"/>
                  <a:t>pas à  droite : </a:t>
                </a:r>
                <a14:m>
                  <m:oMath xmlns:m="http://schemas.openxmlformats.org/officeDocument/2006/math">
                    <m:sSub>
                      <m:sSubPr>
                        <m:ctrlPr>
                          <a:rPr lang="fr-FR" i="1">
                            <a:latin typeface="Cambria Math" panose="02040503050406030204" pitchFamily="18" charset="0"/>
                          </a:rPr>
                        </m:ctrlPr>
                      </m:sSubPr>
                      <m:e>
                        <m:r>
                          <a:rPr lang="fr-FR" i="1">
                            <a:latin typeface="Cambria Math" panose="02040503050406030204" pitchFamily="18" charset="0"/>
                          </a:rPr>
                          <m:t>𝐿</m:t>
                        </m:r>
                      </m:e>
                      <m:sub>
                        <m:r>
                          <a:rPr lang="fr-FR" i="1">
                            <a:latin typeface="Cambria Math" panose="02040503050406030204" pitchFamily="18" charset="0"/>
                          </a:rPr>
                          <m:t>21</m:t>
                        </m:r>
                      </m:sub>
                    </m:sSub>
                    <m:r>
                      <a:rPr lang="fr-FR" i="1">
                        <a:latin typeface="Cambria Math" panose="02040503050406030204" pitchFamily="18" charset="0"/>
                      </a:rPr>
                      <m:t>=</m:t>
                    </m:r>
                    <m:r>
                      <a:rPr lang="fr-FR" b="0" i="1" smtClean="0">
                        <a:latin typeface="Cambria Math" panose="02040503050406030204" pitchFamily="18" charset="0"/>
                      </a:rPr>
                      <m:t>−</m:t>
                    </m:r>
                    <m:f>
                      <m:fPr>
                        <m:ctrlPr>
                          <a:rPr lang="fr-FR" i="1">
                            <a:latin typeface="Cambria Math" panose="02040503050406030204" pitchFamily="18" charset="0"/>
                          </a:rPr>
                        </m:ctrlPr>
                      </m:fPr>
                      <m:num>
                        <m:r>
                          <a:rPr lang="fr-FR" i="1">
                            <a:latin typeface="Cambria Math" panose="02040503050406030204" pitchFamily="18" charset="0"/>
                          </a:rPr>
                          <m:t>𝑝</m:t>
                        </m:r>
                      </m:num>
                      <m:den>
                        <m:r>
                          <a:rPr lang="fr-FR" i="1">
                            <a:latin typeface="Cambria Math" panose="02040503050406030204" pitchFamily="18" charset="0"/>
                          </a:rPr>
                          <m:t>2</m:t>
                        </m:r>
                        <m:r>
                          <a:rPr lang="fr-FR" i="1">
                            <a:latin typeface="Cambria Math" panose="02040503050406030204" pitchFamily="18" charset="0"/>
                            <a:ea typeface="Cambria Math" panose="02040503050406030204" pitchFamily="18" charset="0"/>
                          </a:rPr>
                          <m:t>𝜋</m:t>
                        </m:r>
                      </m:den>
                    </m:f>
                    <m:sSub>
                      <m:sSubPr>
                        <m:ctrlPr>
                          <a:rPr lang="fr-FR" i="1">
                            <a:latin typeface="Cambria Math" panose="02040503050406030204" pitchFamily="18" charset="0"/>
                          </a:rPr>
                        </m:ctrlPr>
                      </m:sSubPr>
                      <m:e>
                        <m:r>
                          <a:rPr lang="fr-FR" i="1">
                            <a:latin typeface="Cambria Math" panose="02040503050406030204" pitchFamily="18" charset="0"/>
                          </a:rPr>
                          <m:t>𝑋</m:t>
                        </m:r>
                      </m:e>
                      <m:sub>
                        <m:r>
                          <a:rPr lang="fr-FR" i="1">
                            <a:latin typeface="Cambria Math" panose="02040503050406030204" pitchFamily="18" charset="0"/>
                          </a:rPr>
                          <m:t>21</m:t>
                        </m:r>
                      </m:sub>
                    </m:sSub>
                  </m:oMath>
                </a14:m>
                <a:r>
                  <a:rPr lang="fr-FR" dirty="0"/>
                  <a:t>, pas à gauche : </a:t>
                </a:r>
                <a14:m>
                  <m:oMath xmlns:m="http://schemas.openxmlformats.org/officeDocument/2006/math">
                    <m:sSub>
                      <m:sSubPr>
                        <m:ctrlPr>
                          <a:rPr lang="fr-FR" i="1">
                            <a:latin typeface="Cambria Math" panose="02040503050406030204" pitchFamily="18" charset="0"/>
                          </a:rPr>
                        </m:ctrlPr>
                      </m:sSubPr>
                      <m:e>
                        <m:r>
                          <a:rPr lang="fr-FR" i="1">
                            <a:latin typeface="Cambria Math" panose="02040503050406030204" pitchFamily="18" charset="0"/>
                          </a:rPr>
                          <m:t>𝐿</m:t>
                        </m:r>
                      </m:e>
                      <m:sub>
                        <m:r>
                          <a:rPr lang="fr-FR" i="1">
                            <a:latin typeface="Cambria Math" panose="02040503050406030204" pitchFamily="18" charset="0"/>
                          </a:rPr>
                          <m:t>21</m:t>
                        </m:r>
                      </m:sub>
                    </m:sSub>
                    <m:r>
                      <a:rPr lang="fr-FR" i="1">
                        <a:latin typeface="Cambria Math" panose="02040503050406030204" pitchFamily="18" charset="0"/>
                      </a:rPr>
                      <m:t>=</m:t>
                    </m:r>
                    <m:f>
                      <m:fPr>
                        <m:ctrlPr>
                          <a:rPr lang="fr-FR" i="1">
                            <a:latin typeface="Cambria Math" panose="02040503050406030204" pitchFamily="18" charset="0"/>
                          </a:rPr>
                        </m:ctrlPr>
                      </m:fPr>
                      <m:num>
                        <m:r>
                          <a:rPr lang="fr-FR" i="1">
                            <a:latin typeface="Cambria Math" panose="02040503050406030204" pitchFamily="18" charset="0"/>
                          </a:rPr>
                          <m:t>𝑝</m:t>
                        </m:r>
                      </m:num>
                      <m:den>
                        <m:r>
                          <a:rPr lang="fr-FR" i="1">
                            <a:latin typeface="Cambria Math" panose="02040503050406030204" pitchFamily="18" charset="0"/>
                          </a:rPr>
                          <m:t>2</m:t>
                        </m:r>
                        <m:r>
                          <a:rPr lang="fr-FR" i="1">
                            <a:latin typeface="Cambria Math" panose="02040503050406030204" pitchFamily="18" charset="0"/>
                            <a:ea typeface="Cambria Math" panose="02040503050406030204" pitchFamily="18" charset="0"/>
                          </a:rPr>
                          <m:t>𝜋</m:t>
                        </m:r>
                      </m:den>
                    </m:f>
                    <m:sSub>
                      <m:sSubPr>
                        <m:ctrlPr>
                          <a:rPr lang="fr-FR" i="1">
                            <a:latin typeface="Cambria Math" panose="02040503050406030204" pitchFamily="18" charset="0"/>
                          </a:rPr>
                        </m:ctrlPr>
                      </m:sSubPr>
                      <m:e>
                        <m:r>
                          <a:rPr lang="fr-FR" i="1">
                            <a:latin typeface="Cambria Math" panose="02040503050406030204" pitchFamily="18" charset="0"/>
                          </a:rPr>
                          <m:t>𝑋</m:t>
                        </m:r>
                      </m:e>
                      <m:sub>
                        <m:r>
                          <a:rPr lang="fr-FR" i="1">
                            <a:latin typeface="Cambria Math" panose="02040503050406030204" pitchFamily="18" charset="0"/>
                          </a:rPr>
                          <m:t>21</m:t>
                        </m:r>
                      </m:sub>
                    </m:sSub>
                  </m:oMath>
                </a14:m>
                <a:r>
                  <a:rPr lang="fr-FR" dirty="0"/>
                  <a:t> </a:t>
                </a:r>
              </a:p>
            </p:txBody>
          </p:sp>
        </mc:Choice>
        <mc:Fallback xmlns="">
          <p:sp>
            <p:nvSpPr>
              <p:cNvPr id="105" name="ZoneTexte 104">
                <a:extLst>
                  <a:ext uri="{FF2B5EF4-FFF2-40B4-BE49-F238E27FC236}">
                    <a16:creationId xmlns:a16="http://schemas.microsoft.com/office/drawing/2014/main" id="{7D9CD04B-9A11-4BE6-B726-B0FEB515AEFD}"/>
                  </a:ext>
                </a:extLst>
              </p:cNvPr>
              <p:cNvSpPr txBox="1">
                <a:spLocks noRot="1" noChangeAspect="1" noMove="1" noResize="1" noEditPoints="1" noAdjustHandles="1" noChangeArrowheads="1" noChangeShapeType="1" noTextEdit="1"/>
              </p:cNvSpPr>
              <p:nvPr/>
            </p:nvSpPr>
            <p:spPr>
              <a:xfrm>
                <a:off x="6354592" y="3358399"/>
                <a:ext cx="5613301" cy="462947"/>
              </a:xfrm>
              <a:prstGeom prst="rect">
                <a:avLst/>
              </a:prstGeom>
              <a:blipFill>
                <a:blip r:embed="rId14"/>
                <a:stretch>
                  <a:fillRect l="-869" b="-7895"/>
                </a:stretch>
              </a:blipFill>
            </p:spPr>
            <p:txBody>
              <a:bodyPr/>
              <a:lstStyle/>
              <a:p>
                <a:r>
                  <a:rPr lang="fr-FR">
                    <a:noFill/>
                  </a:rPr>
                  <a:t> </a:t>
                </a:r>
              </a:p>
            </p:txBody>
          </p:sp>
        </mc:Fallback>
      </mc:AlternateContent>
    </p:spTree>
    <p:extLst>
      <p:ext uri="{BB962C8B-B14F-4D97-AF65-F5344CB8AC3E}">
        <p14:creationId xmlns:p14="http://schemas.microsoft.com/office/powerpoint/2010/main" val="26824466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C0D0B3D5-2A55-488C-B58B-4AE34B5647E5}"/>
              </a:ext>
            </a:extLst>
          </p:cNvPr>
          <p:cNvSpPr txBox="1"/>
          <p:nvPr/>
        </p:nvSpPr>
        <p:spPr>
          <a:xfrm>
            <a:off x="835329" y="670068"/>
            <a:ext cx="5456505" cy="400110"/>
          </a:xfrm>
          <a:prstGeom prst="rect">
            <a:avLst/>
          </a:prstGeom>
          <a:noFill/>
        </p:spPr>
        <p:txBody>
          <a:bodyPr wrap="square" rtlCol="0">
            <a:spAutoFit/>
          </a:bodyPr>
          <a:lstStyle/>
          <a:p>
            <a:r>
              <a:rPr lang="fr-FR" sz="2000" b="1" dirty="0"/>
              <a:t>Liaisons à 2 degrés de liberté</a:t>
            </a:r>
          </a:p>
        </p:txBody>
      </p:sp>
      <p:grpSp>
        <p:nvGrpSpPr>
          <p:cNvPr id="9" name="Groupe 8">
            <a:extLst>
              <a:ext uri="{FF2B5EF4-FFF2-40B4-BE49-F238E27FC236}">
                <a16:creationId xmlns:a16="http://schemas.microsoft.com/office/drawing/2014/main" id="{EDECC953-C3EC-4D73-A45A-B306C5FC515B}"/>
              </a:ext>
            </a:extLst>
          </p:cNvPr>
          <p:cNvGrpSpPr/>
          <p:nvPr/>
        </p:nvGrpSpPr>
        <p:grpSpPr>
          <a:xfrm>
            <a:off x="525534" y="1178214"/>
            <a:ext cx="8938045" cy="2387944"/>
            <a:chOff x="754134" y="1178214"/>
            <a:chExt cx="8938045" cy="2387944"/>
          </a:xfrm>
        </p:grpSpPr>
        <p:grpSp>
          <p:nvGrpSpPr>
            <p:cNvPr id="16" name="Groupe 15">
              <a:extLst>
                <a:ext uri="{FF2B5EF4-FFF2-40B4-BE49-F238E27FC236}">
                  <a16:creationId xmlns:a16="http://schemas.microsoft.com/office/drawing/2014/main" id="{B878BB3B-83CC-4D91-AC83-604C698B9957}"/>
                </a:ext>
              </a:extLst>
            </p:cNvPr>
            <p:cNvGrpSpPr/>
            <p:nvPr/>
          </p:nvGrpSpPr>
          <p:grpSpPr>
            <a:xfrm>
              <a:off x="754134" y="1178214"/>
              <a:ext cx="8938045" cy="2387944"/>
              <a:chOff x="836069" y="1067753"/>
              <a:chExt cx="8838658" cy="2387944"/>
            </a:xfrm>
          </p:grpSpPr>
          <p:grpSp>
            <p:nvGrpSpPr>
              <p:cNvPr id="15" name="Groupe 14">
                <a:extLst>
                  <a:ext uri="{FF2B5EF4-FFF2-40B4-BE49-F238E27FC236}">
                    <a16:creationId xmlns:a16="http://schemas.microsoft.com/office/drawing/2014/main" id="{44178440-2B94-4C05-8F72-6D9933F28A28}"/>
                  </a:ext>
                </a:extLst>
              </p:cNvPr>
              <p:cNvGrpSpPr/>
              <p:nvPr/>
            </p:nvGrpSpPr>
            <p:grpSpPr>
              <a:xfrm>
                <a:off x="912270" y="1406040"/>
                <a:ext cx="5560179" cy="2049657"/>
                <a:chOff x="912270" y="1406040"/>
                <a:chExt cx="5560179" cy="2049657"/>
              </a:xfrm>
            </p:grpSpPr>
            <p:grpSp>
              <p:nvGrpSpPr>
                <p:cNvPr id="112" name="Groupe 111">
                  <a:extLst>
                    <a:ext uri="{FF2B5EF4-FFF2-40B4-BE49-F238E27FC236}">
                      <a16:creationId xmlns:a16="http://schemas.microsoft.com/office/drawing/2014/main" id="{545FBA4C-BC4F-4CA4-836C-453C98BAD99F}"/>
                    </a:ext>
                  </a:extLst>
                </p:cNvPr>
                <p:cNvGrpSpPr/>
                <p:nvPr/>
              </p:nvGrpSpPr>
              <p:grpSpPr>
                <a:xfrm>
                  <a:off x="912270" y="1406040"/>
                  <a:ext cx="5560179" cy="2049657"/>
                  <a:chOff x="8331916" y="2780664"/>
                  <a:chExt cx="3529301" cy="2883326"/>
                </a:xfrm>
              </p:grpSpPr>
              <p:sp>
                <p:nvSpPr>
                  <p:cNvPr id="113" name="Rectangle à coins arrondis 78">
                    <a:extLst>
                      <a:ext uri="{FF2B5EF4-FFF2-40B4-BE49-F238E27FC236}">
                        <a16:creationId xmlns:a16="http://schemas.microsoft.com/office/drawing/2014/main" id="{C8C2DC8A-C799-4FEA-87EA-586384CDE48F}"/>
                      </a:ext>
                    </a:extLst>
                  </p:cNvPr>
                  <p:cNvSpPr/>
                  <p:nvPr/>
                </p:nvSpPr>
                <p:spPr>
                  <a:xfrm>
                    <a:off x="8336122" y="2816202"/>
                    <a:ext cx="3525095" cy="2847788"/>
                  </a:xfrm>
                  <a:prstGeom prst="roundRect">
                    <a:avLst>
                      <a:gd name="adj" fmla="val 0"/>
                    </a:avLst>
                  </a:prstGeom>
                  <a:solidFill>
                    <a:schemeClr val="bg1"/>
                  </a:solidFill>
                  <a:ln w="28575">
                    <a:solidFill>
                      <a:srgbClr val="4F9707"/>
                    </a:solid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4" name="Rectangle 113">
                    <a:extLst>
                      <a:ext uri="{FF2B5EF4-FFF2-40B4-BE49-F238E27FC236}">
                        <a16:creationId xmlns:a16="http://schemas.microsoft.com/office/drawing/2014/main" id="{F6F1E4B5-E054-4B96-BE26-E43071EBAF87}"/>
                      </a:ext>
                    </a:extLst>
                  </p:cNvPr>
                  <p:cNvSpPr/>
                  <p:nvPr/>
                </p:nvSpPr>
                <p:spPr>
                  <a:xfrm>
                    <a:off x="8331916" y="2780664"/>
                    <a:ext cx="1939436" cy="519552"/>
                  </a:xfrm>
                  <a:prstGeom prst="rect">
                    <a:avLst/>
                  </a:prstGeom>
                </p:spPr>
                <p:txBody>
                  <a:bodyPr wrap="none">
                    <a:spAutoFit/>
                  </a:bodyPr>
                  <a:lstStyle/>
                  <a:p>
                    <a:r>
                      <a:rPr lang="fr-FR" dirty="0">
                        <a:solidFill>
                          <a:srgbClr val="217214"/>
                        </a:solidFill>
                      </a:rPr>
                      <a:t>Représentations schématiques</a:t>
                    </a:r>
                    <a:endParaRPr lang="fr-FR" b="1" dirty="0">
                      <a:solidFill>
                        <a:srgbClr val="217214"/>
                      </a:solidFill>
                    </a:endParaRPr>
                  </a:p>
                </p:txBody>
              </p:sp>
            </p:grpSp>
            <p:sp>
              <p:nvSpPr>
                <p:cNvPr id="151" name="Rectangle 150">
                  <a:extLst>
                    <a:ext uri="{FF2B5EF4-FFF2-40B4-BE49-F238E27FC236}">
                      <a16:creationId xmlns:a16="http://schemas.microsoft.com/office/drawing/2014/main" id="{3089383C-82E6-45E2-B99F-C8CFA74EB3AF}"/>
                    </a:ext>
                  </a:extLst>
                </p:cNvPr>
                <p:cNvSpPr/>
                <p:nvPr/>
              </p:nvSpPr>
              <p:spPr>
                <a:xfrm>
                  <a:off x="4562964" y="1782388"/>
                  <a:ext cx="217100" cy="358780"/>
                </a:xfrm>
                <a:prstGeom prst="rect">
                  <a:avLst/>
                </a:prstGeom>
              </p:spPr>
              <p:txBody>
                <a:bodyPr wrap="none">
                  <a:spAutoFit/>
                </a:bodyPr>
                <a:lstStyle/>
                <a:p>
                  <a:endParaRPr lang="fr-FR" b="1" dirty="0">
                    <a:solidFill>
                      <a:srgbClr val="217214"/>
                    </a:solidFill>
                  </a:endParaRPr>
                </a:p>
              </p:txBody>
            </p:sp>
            <p:grpSp>
              <p:nvGrpSpPr>
                <p:cNvPr id="21" name="Groupe 20">
                  <a:extLst>
                    <a:ext uri="{FF2B5EF4-FFF2-40B4-BE49-F238E27FC236}">
                      <a16:creationId xmlns:a16="http://schemas.microsoft.com/office/drawing/2014/main" id="{1A82A5A4-EDC3-424F-BAF6-5B2781677B9F}"/>
                    </a:ext>
                  </a:extLst>
                </p:cNvPr>
                <p:cNvGrpSpPr/>
                <p:nvPr/>
              </p:nvGrpSpPr>
              <p:grpSpPr>
                <a:xfrm>
                  <a:off x="1037704" y="1776346"/>
                  <a:ext cx="1593165" cy="1341207"/>
                  <a:chOff x="8331916" y="2780664"/>
                  <a:chExt cx="3776939" cy="2774593"/>
                </a:xfrm>
              </p:grpSpPr>
              <p:sp>
                <p:nvSpPr>
                  <p:cNvPr id="22" name="Rectangle à coins arrondis 78">
                    <a:extLst>
                      <a:ext uri="{FF2B5EF4-FFF2-40B4-BE49-F238E27FC236}">
                        <a16:creationId xmlns:a16="http://schemas.microsoft.com/office/drawing/2014/main" id="{75623190-BF24-4C1E-9DA9-16BB4957ED3F}"/>
                      </a:ext>
                    </a:extLst>
                  </p:cNvPr>
                  <p:cNvSpPr/>
                  <p:nvPr/>
                </p:nvSpPr>
                <p:spPr>
                  <a:xfrm>
                    <a:off x="8456924" y="3058674"/>
                    <a:ext cx="3651931" cy="2496583"/>
                  </a:xfrm>
                  <a:prstGeom prst="roundRect">
                    <a:avLst>
                      <a:gd name="adj" fmla="val 0"/>
                    </a:avLst>
                  </a:prstGeom>
                  <a:solidFill>
                    <a:schemeClr val="bg1"/>
                  </a:solidFill>
                  <a:ln w="28575">
                    <a:solidFill>
                      <a:srgbClr val="4F9707"/>
                    </a:solid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3" name="Rectangle 22">
                    <a:extLst>
                      <a:ext uri="{FF2B5EF4-FFF2-40B4-BE49-F238E27FC236}">
                        <a16:creationId xmlns:a16="http://schemas.microsoft.com/office/drawing/2014/main" id="{845F4017-74A6-41BB-99EC-F93DD505A6F5}"/>
                      </a:ext>
                    </a:extLst>
                  </p:cNvPr>
                  <p:cNvSpPr/>
                  <p:nvPr/>
                </p:nvSpPr>
                <p:spPr>
                  <a:xfrm>
                    <a:off x="8331916" y="2780664"/>
                    <a:ext cx="437944" cy="742218"/>
                  </a:xfrm>
                  <a:prstGeom prst="rect">
                    <a:avLst/>
                  </a:prstGeom>
                </p:spPr>
                <p:txBody>
                  <a:bodyPr wrap="none">
                    <a:spAutoFit/>
                  </a:bodyPr>
                  <a:lstStyle/>
                  <a:p>
                    <a:endParaRPr lang="fr-FR" b="1" dirty="0">
                      <a:solidFill>
                        <a:srgbClr val="217214"/>
                      </a:solidFill>
                    </a:endParaRPr>
                  </a:p>
                </p:txBody>
              </p:sp>
            </p:grpSp>
            <p:grpSp>
              <p:nvGrpSpPr>
                <p:cNvPr id="107" name="Groupe 106">
                  <a:extLst>
                    <a:ext uri="{FF2B5EF4-FFF2-40B4-BE49-F238E27FC236}">
                      <a16:creationId xmlns:a16="http://schemas.microsoft.com/office/drawing/2014/main" id="{55C13F78-C2DE-4362-8E3F-32DFE85BA069}"/>
                    </a:ext>
                  </a:extLst>
                </p:cNvPr>
                <p:cNvGrpSpPr/>
                <p:nvPr/>
              </p:nvGrpSpPr>
              <p:grpSpPr>
                <a:xfrm>
                  <a:off x="2771011" y="1773798"/>
                  <a:ext cx="1593165" cy="1356657"/>
                  <a:chOff x="8331916" y="2780664"/>
                  <a:chExt cx="3776938" cy="2806554"/>
                </a:xfrm>
              </p:grpSpPr>
              <p:sp>
                <p:nvSpPr>
                  <p:cNvPr id="109" name="Rectangle à coins arrondis 78">
                    <a:extLst>
                      <a:ext uri="{FF2B5EF4-FFF2-40B4-BE49-F238E27FC236}">
                        <a16:creationId xmlns:a16="http://schemas.microsoft.com/office/drawing/2014/main" id="{9E01A452-95AA-49FE-BA55-37BB5B45E798}"/>
                      </a:ext>
                    </a:extLst>
                  </p:cNvPr>
                  <p:cNvSpPr/>
                  <p:nvPr/>
                </p:nvSpPr>
                <p:spPr>
                  <a:xfrm>
                    <a:off x="8456923" y="3058672"/>
                    <a:ext cx="3651931" cy="2528546"/>
                  </a:xfrm>
                  <a:prstGeom prst="roundRect">
                    <a:avLst>
                      <a:gd name="adj" fmla="val 0"/>
                    </a:avLst>
                  </a:prstGeom>
                  <a:solidFill>
                    <a:schemeClr val="bg1"/>
                  </a:solidFill>
                  <a:ln w="28575">
                    <a:solidFill>
                      <a:srgbClr val="4F9707"/>
                    </a:solid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0" name="Rectangle 109">
                    <a:extLst>
                      <a:ext uri="{FF2B5EF4-FFF2-40B4-BE49-F238E27FC236}">
                        <a16:creationId xmlns:a16="http://schemas.microsoft.com/office/drawing/2014/main" id="{A930E7CD-4197-491A-97EB-E38D0D0C89CD}"/>
                      </a:ext>
                    </a:extLst>
                  </p:cNvPr>
                  <p:cNvSpPr/>
                  <p:nvPr/>
                </p:nvSpPr>
                <p:spPr>
                  <a:xfrm>
                    <a:off x="8331916" y="2780664"/>
                    <a:ext cx="437944" cy="742218"/>
                  </a:xfrm>
                  <a:prstGeom prst="rect">
                    <a:avLst/>
                  </a:prstGeom>
                </p:spPr>
                <p:txBody>
                  <a:bodyPr wrap="none">
                    <a:spAutoFit/>
                  </a:bodyPr>
                  <a:lstStyle/>
                  <a:p>
                    <a:endParaRPr lang="fr-FR" b="1" dirty="0">
                      <a:solidFill>
                        <a:srgbClr val="217214"/>
                      </a:solidFill>
                    </a:endParaRPr>
                  </a:p>
                </p:txBody>
              </p:sp>
            </p:grpSp>
          </p:grpSp>
          <mc:AlternateContent xmlns:mc="http://schemas.openxmlformats.org/markup-compatibility/2006" xmlns:a14="http://schemas.microsoft.com/office/drawing/2010/main">
            <mc:Choice Requires="a14">
              <p:sp>
                <p:nvSpPr>
                  <p:cNvPr id="158" name="ZoneTexte 157">
                    <a:extLst>
                      <a:ext uri="{FF2B5EF4-FFF2-40B4-BE49-F238E27FC236}">
                        <a16:creationId xmlns:a16="http://schemas.microsoft.com/office/drawing/2014/main" id="{0DF9F306-E88F-458D-88D9-E6A0137061B7}"/>
                      </a:ext>
                    </a:extLst>
                  </p:cNvPr>
                  <p:cNvSpPr txBox="1"/>
                  <p:nvPr/>
                </p:nvSpPr>
                <p:spPr>
                  <a:xfrm>
                    <a:off x="836069" y="1067753"/>
                    <a:ext cx="8838658" cy="646331"/>
                  </a:xfrm>
                  <a:prstGeom prst="rect">
                    <a:avLst/>
                  </a:prstGeom>
                  <a:noFill/>
                </p:spPr>
                <p:txBody>
                  <a:bodyPr wrap="square" rtlCol="0">
                    <a:spAutoFit/>
                  </a:bodyPr>
                  <a:lstStyle/>
                  <a:p>
                    <a:r>
                      <a:rPr lang="fr-FR" b="1" dirty="0">
                        <a:solidFill>
                          <a:srgbClr val="001642"/>
                        </a:solidFill>
                      </a:rPr>
                      <a:t>Liaison pivot glissant d’axe (O,</a:t>
                    </a:r>
                    <a14:m>
                      <m:oMath xmlns:m="http://schemas.openxmlformats.org/officeDocument/2006/math">
                        <m:acc>
                          <m:accPr>
                            <m:chr m:val="⃗"/>
                            <m:ctrlPr>
                              <a:rPr lang="fr-FR" b="1" i="1">
                                <a:solidFill>
                                  <a:srgbClr val="001642"/>
                                </a:solidFill>
                                <a:latin typeface="Cambria Math" panose="02040503050406030204" pitchFamily="18" charset="0"/>
                              </a:rPr>
                            </m:ctrlPr>
                          </m:accPr>
                          <m:e>
                            <m:r>
                              <a:rPr lang="fr-FR" b="1" i="1">
                                <a:solidFill>
                                  <a:srgbClr val="001642"/>
                                </a:solidFill>
                                <a:latin typeface="Cambria Math" panose="02040503050406030204" pitchFamily="18" charset="0"/>
                              </a:rPr>
                              <m:t>𝒙</m:t>
                            </m:r>
                          </m:e>
                        </m:acc>
                      </m:oMath>
                    </a14:m>
                    <a:r>
                      <a:rPr lang="fr-FR" b="1" dirty="0"/>
                      <a:t>)</a:t>
                    </a:r>
                  </a:p>
                  <a:p>
                    <a:endParaRPr lang="fr-FR" b="1" dirty="0">
                      <a:solidFill>
                        <a:srgbClr val="001642"/>
                      </a:solidFill>
                    </a:endParaRPr>
                  </a:p>
                </p:txBody>
              </p:sp>
            </mc:Choice>
            <mc:Fallback xmlns="">
              <p:sp>
                <p:nvSpPr>
                  <p:cNvPr id="158" name="ZoneTexte 157">
                    <a:extLst>
                      <a:ext uri="{FF2B5EF4-FFF2-40B4-BE49-F238E27FC236}">
                        <a16:creationId xmlns:a16="http://schemas.microsoft.com/office/drawing/2014/main" id="{0DF9F306-E88F-458D-88D9-E6A0137061B7}"/>
                      </a:ext>
                    </a:extLst>
                  </p:cNvPr>
                  <p:cNvSpPr txBox="1">
                    <a:spLocks noRot="1" noChangeAspect="1" noMove="1" noResize="1" noEditPoints="1" noAdjustHandles="1" noChangeArrowheads="1" noChangeShapeType="1" noTextEdit="1"/>
                  </p:cNvSpPr>
                  <p:nvPr/>
                </p:nvSpPr>
                <p:spPr>
                  <a:xfrm>
                    <a:off x="836069" y="1067753"/>
                    <a:ext cx="8838658" cy="646331"/>
                  </a:xfrm>
                  <a:prstGeom prst="rect">
                    <a:avLst/>
                  </a:prstGeom>
                  <a:blipFill>
                    <a:blip r:embed="rId3"/>
                    <a:stretch>
                      <a:fillRect l="-546" t="-4717"/>
                    </a:stretch>
                  </a:blipFill>
                </p:spPr>
                <p:txBody>
                  <a:bodyPr/>
                  <a:lstStyle/>
                  <a:p>
                    <a:r>
                      <a:rPr lang="fr-FR">
                        <a:noFill/>
                      </a:rPr>
                      <a:t> </a:t>
                    </a:r>
                  </a:p>
                </p:txBody>
              </p:sp>
            </mc:Fallback>
          </mc:AlternateContent>
        </p:grpSp>
        <p:grpSp>
          <p:nvGrpSpPr>
            <p:cNvPr id="6" name="Groupe 5">
              <a:extLst>
                <a:ext uri="{FF2B5EF4-FFF2-40B4-BE49-F238E27FC236}">
                  <a16:creationId xmlns:a16="http://schemas.microsoft.com/office/drawing/2014/main" id="{1234DEC1-6C01-4CDC-A191-474CFA017D23}"/>
                </a:ext>
              </a:extLst>
            </p:cNvPr>
            <p:cNvGrpSpPr/>
            <p:nvPr/>
          </p:nvGrpSpPr>
          <p:grpSpPr>
            <a:xfrm>
              <a:off x="2923061" y="2147039"/>
              <a:ext cx="1149485" cy="867094"/>
              <a:chOff x="2771515" y="3902871"/>
              <a:chExt cx="1149485" cy="867094"/>
            </a:xfrm>
          </p:grpSpPr>
          <p:sp>
            <p:nvSpPr>
              <p:cNvPr id="97" name="Shape 897">
                <a:extLst>
                  <a:ext uri="{FF2B5EF4-FFF2-40B4-BE49-F238E27FC236}">
                    <a16:creationId xmlns:a16="http://schemas.microsoft.com/office/drawing/2014/main" id="{09CAEB48-C994-440A-B945-9EDA5B66B085}"/>
                  </a:ext>
                </a:extLst>
              </p:cNvPr>
              <p:cNvSpPr/>
              <p:nvPr/>
            </p:nvSpPr>
            <p:spPr>
              <a:xfrm>
                <a:off x="3187747" y="4265979"/>
                <a:ext cx="77545" cy="88297"/>
              </a:xfrm>
              <a:custGeom>
                <a:avLst/>
                <a:gdLst/>
                <a:ahLst/>
                <a:cxnLst/>
                <a:rect l="0" t="0" r="0" b="0"/>
                <a:pathLst>
                  <a:path w="51816" h="67818">
                    <a:moveTo>
                      <a:pt x="29718" y="0"/>
                    </a:moveTo>
                    <a:lnTo>
                      <a:pt x="51816" y="38100"/>
                    </a:lnTo>
                    <a:lnTo>
                      <a:pt x="0" y="67818"/>
                    </a:lnTo>
                    <a:lnTo>
                      <a:pt x="29718" y="0"/>
                    </a:lnTo>
                    <a:close/>
                  </a:path>
                </a:pathLst>
              </a:custGeom>
              <a:ln w="0" cap="flat">
                <a:miter lim="127000"/>
              </a:ln>
            </p:spPr>
            <p:style>
              <a:lnRef idx="0">
                <a:srgbClr val="000000">
                  <a:alpha val="0"/>
                </a:srgbClr>
              </a:lnRef>
              <a:fillRef idx="1">
                <a:srgbClr val="0000FF"/>
              </a:fillRef>
              <a:effectRef idx="0">
                <a:scrgbClr r="0" g="0" b="0"/>
              </a:effectRef>
              <a:fontRef idx="none"/>
            </p:style>
            <p:txBody>
              <a:bodyPr/>
              <a:lstStyle/>
              <a:p>
                <a:endParaRPr lang="fr-FR"/>
              </a:p>
            </p:txBody>
          </p:sp>
          <p:sp>
            <p:nvSpPr>
              <p:cNvPr id="98" name="Shape 898">
                <a:extLst>
                  <a:ext uri="{FF2B5EF4-FFF2-40B4-BE49-F238E27FC236}">
                    <a16:creationId xmlns:a16="http://schemas.microsoft.com/office/drawing/2014/main" id="{A6F6667F-986D-4053-BF5A-116B2570D943}"/>
                  </a:ext>
                </a:extLst>
              </p:cNvPr>
              <p:cNvSpPr/>
              <p:nvPr/>
            </p:nvSpPr>
            <p:spPr>
              <a:xfrm>
                <a:off x="3187747" y="4265979"/>
                <a:ext cx="77545" cy="88297"/>
              </a:xfrm>
              <a:custGeom>
                <a:avLst/>
                <a:gdLst/>
                <a:ahLst/>
                <a:cxnLst/>
                <a:rect l="0" t="0" r="0" b="0"/>
                <a:pathLst>
                  <a:path w="51816" h="67818">
                    <a:moveTo>
                      <a:pt x="29718" y="0"/>
                    </a:moveTo>
                    <a:lnTo>
                      <a:pt x="51816" y="38100"/>
                    </a:lnTo>
                    <a:lnTo>
                      <a:pt x="0" y="67818"/>
                    </a:lnTo>
                    <a:lnTo>
                      <a:pt x="29718" y="0"/>
                    </a:lnTo>
                    <a:close/>
                  </a:path>
                </a:pathLst>
              </a:custGeom>
              <a:solidFill>
                <a:srgbClr val="FF9900"/>
              </a:solidFill>
              <a:ln w="0" cap="flat">
                <a:miter lim="127000"/>
              </a:ln>
            </p:spPr>
            <p:style>
              <a:lnRef idx="0">
                <a:srgbClr val="000000">
                  <a:alpha val="0"/>
                </a:srgbClr>
              </a:lnRef>
              <a:fillRef idx="1">
                <a:srgbClr val="FF0000"/>
              </a:fillRef>
              <a:effectRef idx="0">
                <a:scrgbClr r="0" g="0" b="0"/>
              </a:effectRef>
              <a:fontRef idx="none"/>
            </p:style>
            <p:txBody>
              <a:bodyPr/>
              <a:lstStyle/>
              <a:p>
                <a:endParaRPr lang="fr-FR"/>
              </a:p>
            </p:txBody>
          </p:sp>
          <p:sp>
            <p:nvSpPr>
              <p:cNvPr id="102" name="Shape 902">
                <a:extLst>
                  <a:ext uri="{FF2B5EF4-FFF2-40B4-BE49-F238E27FC236}">
                    <a16:creationId xmlns:a16="http://schemas.microsoft.com/office/drawing/2014/main" id="{BEFA537F-1D5D-462A-88D9-CD17C9F9B673}"/>
                  </a:ext>
                </a:extLst>
              </p:cNvPr>
              <p:cNvSpPr/>
              <p:nvPr/>
            </p:nvSpPr>
            <p:spPr>
              <a:xfrm>
                <a:off x="2892393" y="4483249"/>
                <a:ext cx="213248" cy="252985"/>
              </a:xfrm>
              <a:custGeom>
                <a:avLst/>
                <a:gdLst/>
                <a:ahLst/>
                <a:cxnLst/>
                <a:rect l="0" t="0" r="0" b="0"/>
                <a:pathLst>
                  <a:path w="142494" h="194310">
                    <a:moveTo>
                      <a:pt x="17526" y="3810"/>
                    </a:moveTo>
                    <a:lnTo>
                      <a:pt x="20574" y="2286"/>
                    </a:lnTo>
                    <a:lnTo>
                      <a:pt x="23622" y="761"/>
                    </a:lnTo>
                    <a:lnTo>
                      <a:pt x="26670" y="0"/>
                    </a:lnTo>
                    <a:lnTo>
                      <a:pt x="37338" y="0"/>
                    </a:lnTo>
                    <a:lnTo>
                      <a:pt x="41148" y="761"/>
                    </a:lnTo>
                    <a:lnTo>
                      <a:pt x="44958" y="1524"/>
                    </a:lnTo>
                    <a:lnTo>
                      <a:pt x="48768" y="3048"/>
                    </a:lnTo>
                    <a:lnTo>
                      <a:pt x="52578" y="4572"/>
                    </a:lnTo>
                    <a:lnTo>
                      <a:pt x="57150" y="6096"/>
                    </a:lnTo>
                    <a:lnTo>
                      <a:pt x="60960" y="8382"/>
                    </a:lnTo>
                    <a:lnTo>
                      <a:pt x="65532" y="11430"/>
                    </a:lnTo>
                    <a:lnTo>
                      <a:pt x="69342" y="13716"/>
                    </a:lnTo>
                    <a:lnTo>
                      <a:pt x="73914" y="17526"/>
                    </a:lnTo>
                    <a:lnTo>
                      <a:pt x="77724" y="20574"/>
                    </a:lnTo>
                    <a:lnTo>
                      <a:pt x="82296" y="24384"/>
                    </a:lnTo>
                    <a:lnTo>
                      <a:pt x="86106" y="28194"/>
                    </a:lnTo>
                    <a:lnTo>
                      <a:pt x="90678" y="32766"/>
                    </a:lnTo>
                    <a:lnTo>
                      <a:pt x="94488" y="36576"/>
                    </a:lnTo>
                    <a:lnTo>
                      <a:pt x="98298" y="41910"/>
                    </a:lnTo>
                    <a:lnTo>
                      <a:pt x="102108" y="46482"/>
                    </a:lnTo>
                    <a:lnTo>
                      <a:pt x="105918" y="51053"/>
                    </a:lnTo>
                    <a:lnTo>
                      <a:pt x="109728" y="56388"/>
                    </a:lnTo>
                    <a:lnTo>
                      <a:pt x="112776" y="61722"/>
                    </a:lnTo>
                    <a:lnTo>
                      <a:pt x="116586" y="67056"/>
                    </a:lnTo>
                    <a:lnTo>
                      <a:pt x="119634" y="73151"/>
                    </a:lnTo>
                    <a:lnTo>
                      <a:pt x="122682" y="78486"/>
                    </a:lnTo>
                    <a:lnTo>
                      <a:pt x="125730" y="83820"/>
                    </a:lnTo>
                    <a:lnTo>
                      <a:pt x="128016" y="89916"/>
                    </a:lnTo>
                    <a:lnTo>
                      <a:pt x="131064" y="96011"/>
                    </a:lnTo>
                    <a:lnTo>
                      <a:pt x="132588" y="101346"/>
                    </a:lnTo>
                    <a:lnTo>
                      <a:pt x="134874" y="107442"/>
                    </a:lnTo>
                    <a:lnTo>
                      <a:pt x="137160" y="112776"/>
                    </a:lnTo>
                    <a:lnTo>
                      <a:pt x="138684" y="118872"/>
                    </a:lnTo>
                    <a:lnTo>
                      <a:pt x="139446" y="124206"/>
                    </a:lnTo>
                    <a:lnTo>
                      <a:pt x="140970" y="129540"/>
                    </a:lnTo>
                    <a:lnTo>
                      <a:pt x="141732" y="134874"/>
                    </a:lnTo>
                    <a:lnTo>
                      <a:pt x="142494" y="140208"/>
                    </a:lnTo>
                    <a:lnTo>
                      <a:pt x="142494" y="159258"/>
                    </a:lnTo>
                    <a:lnTo>
                      <a:pt x="141732" y="163830"/>
                    </a:lnTo>
                    <a:lnTo>
                      <a:pt x="140970" y="167640"/>
                    </a:lnTo>
                    <a:lnTo>
                      <a:pt x="139446" y="171450"/>
                    </a:lnTo>
                    <a:lnTo>
                      <a:pt x="137922" y="175260"/>
                    </a:lnTo>
                    <a:lnTo>
                      <a:pt x="136398" y="178308"/>
                    </a:lnTo>
                    <a:lnTo>
                      <a:pt x="134874" y="181356"/>
                    </a:lnTo>
                    <a:lnTo>
                      <a:pt x="132588" y="184403"/>
                    </a:lnTo>
                    <a:lnTo>
                      <a:pt x="130302" y="186690"/>
                    </a:lnTo>
                    <a:lnTo>
                      <a:pt x="128016" y="188976"/>
                    </a:lnTo>
                    <a:lnTo>
                      <a:pt x="125730" y="190500"/>
                    </a:lnTo>
                    <a:lnTo>
                      <a:pt x="122682" y="192024"/>
                    </a:lnTo>
                    <a:lnTo>
                      <a:pt x="119634" y="192786"/>
                    </a:lnTo>
                    <a:lnTo>
                      <a:pt x="116586" y="193548"/>
                    </a:lnTo>
                    <a:lnTo>
                      <a:pt x="112776" y="194310"/>
                    </a:lnTo>
                    <a:lnTo>
                      <a:pt x="105918" y="194310"/>
                    </a:lnTo>
                    <a:lnTo>
                      <a:pt x="102108" y="193548"/>
                    </a:lnTo>
                    <a:lnTo>
                      <a:pt x="98298" y="192786"/>
                    </a:lnTo>
                    <a:lnTo>
                      <a:pt x="94488" y="191261"/>
                    </a:lnTo>
                    <a:lnTo>
                      <a:pt x="89916" y="189738"/>
                    </a:lnTo>
                    <a:lnTo>
                      <a:pt x="86106" y="187451"/>
                    </a:lnTo>
                    <a:lnTo>
                      <a:pt x="82296" y="185165"/>
                    </a:lnTo>
                    <a:lnTo>
                      <a:pt x="77724" y="182880"/>
                    </a:lnTo>
                    <a:lnTo>
                      <a:pt x="73152" y="179832"/>
                    </a:lnTo>
                    <a:lnTo>
                      <a:pt x="69342" y="176784"/>
                    </a:lnTo>
                    <a:lnTo>
                      <a:pt x="64770" y="173736"/>
                    </a:lnTo>
                    <a:lnTo>
                      <a:pt x="60960" y="169926"/>
                    </a:lnTo>
                    <a:lnTo>
                      <a:pt x="56388" y="166115"/>
                    </a:lnTo>
                    <a:lnTo>
                      <a:pt x="52578" y="161544"/>
                    </a:lnTo>
                    <a:lnTo>
                      <a:pt x="48768" y="156972"/>
                    </a:lnTo>
                    <a:lnTo>
                      <a:pt x="44196" y="152400"/>
                    </a:lnTo>
                    <a:lnTo>
                      <a:pt x="40386" y="147828"/>
                    </a:lnTo>
                    <a:lnTo>
                      <a:pt x="36576" y="142494"/>
                    </a:lnTo>
                    <a:lnTo>
                      <a:pt x="33528" y="137922"/>
                    </a:lnTo>
                    <a:lnTo>
                      <a:pt x="29718" y="132588"/>
                    </a:lnTo>
                    <a:lnTo>
                      <a:pt x="26670" y="126492"/>
                    </a:lnTo>
                    <a:lnTo>
                      <a:pt x="23622" y="121158"/>
                    </a:lnTo>
                    <a:lnTo>
                      <a:pt x="20574" y="115824"/>
                    </a:lnTo>
                    <a:lnTo>
                      <a:pt x="17526" y="109728"/>
                    </a:lnTo>
                    <a:lnTo>
                      <a:pt x="15240" y="104394"/>
                    </a:lnTo>
                    <a:lnTo>
                      <a:pt x="12192" y="98298"/>
                    </a:lnTo>
                    <a:lnTo>
                      <a:pt x="9906" y="92964"/>
                    </a:lnTo>
                    <a:lnTo>
                      <a:pt x="8382" y="86868"/>
                    </a:lnTo>
                    <a:lnTo>
                      <a:pt x="6096" y="81534"/>
                    </a:lnTo>
                    <a:lnTo>
                      <a:pt x="4572" y="75438"/>
                    </a:lnTo>
                    <a:lnTo>
                      <a:pt x="3048" y="70103"/>
                    </a:lnTo>
                    <a:lnTo>
                      <a:pt x="2286" y="64770"/>
                    </a:lnTo>
                    <a:lnTo>
                      <a:pt x="1524" y="59436"/>
                    </a:lnTo>
                    <a:lnTo>
                      <a:pt x="762" y="54101"/>
                    </a:lnTo>
                    <a:lnTo>
                      <a:pt x="762" y="48768"/>
                    </a:lnTo>
                    <a:lnTo>
                      <a:pt x="0" y="44196"/>
                    </a:lnTo>
                    <a:lnTo>
                      <a:pt x="762" y="38861"/>
                    </a:lnTo>
                    <a:lnTo>
                      <a:pt x="762" y="34290"/>
                    </a:lnTo>
                    <a:lnTo>
                      <a:pt x="1524" y="30480"/>
                    </a:lnTo>
                    <a:lnTo>
                      <a:pt x="2286" y="25908"/>
                    </a:lnTo>
                    <a:lnTo>
                      <a:pt x="3810" y="22098"/>
                    </a:lnTo>
                    <a:lnTo>
                      <a:pt x="4572" y="19050"/>
                    </a:lnTo>
                    <a:lnTo>
                      <a:pt x="6096" y="15240"/>
                    </a:lnTo>
                    <a:lnTo>
                      <a:pt x="8382" y="12192"/>
                    </a:lnTo>
                    <a:lnTo>
                      <a:pt x="15240" y="5334"/>
                    </a:lnTo>
                    <a:lnTo>
                      <a:pt x="17526" y="3810"/>
                    </a:lnTo>
                  </a:path>
                </a:pathLst>
              </a:custGeom>
              <a:ln w="19050" cap="rnd">
                <a:solidFill>
                  <a:srgbClr val="FF9900"/>
                </a:solidFill>
                <a:round/>
              </a:ln>
            </p:spPr>
            <p:style>
              <a:lnRef idx="1">
                <a:srgbClr val="FF0000"/>
              </a:lnRef>
              <a:fillRef idx="0">
                <a:srgbClr val="000000">
                  <a:alpha val="0"/>
                </a:srgbClr>
              </a:fillRef>
              <a:effectRef idx="0">
                <a:scrgbClr r="0" g="0" b="0"/>
              </a:effectRef>
              <a:fontRef idx="none"/>
            </p:style>
            <p:txBody>
              <a:bodyPr/>
              <a:lstStyle/>
              <a:p>
                <a:endParaRPr lang="fr-FR"/>
              </a:p>
            </p:txBody>
          </p:sp>
          <p:sp>
            <p:nvSpPr>
              <p:cNvPr id="103" name="Shape 903">
                <a:extLst>
                  <a:ext uri="{FF2B5EF4-FFF2-40B4-BE49-F238E27FC236}">
                    <a16:creationId xmlns:a16="http://schemas.microsoft.com/office/drawing/2014/main" id="{9A9E3F7D-E1A5-45D6-BF2A-96A191EC6998}"/>
                  </a:ext>
                </a:extLst>
              </p:cNvPr>
              <p:cNvSpPr/>
              <p:nvPr/>
            </p:nvSpPr>
            <p:spPr>
              <a:xfrm>
                <a:off x="2930025" y="4224311"/>
                <a:ext cx="515444" cy="259930"/>
              </a:xfrm>
              <a:custGeom>
                <a:avLst/>
                <a:gdLst/>
                <a:ahLst/>
                <a:cxnLst/>
                <a:rect l="0" t="0" r="0" b="0"/>
                <a:pathLst>
                  <a:path w="344424" h="199644">
                    <a:moveTo>
                      <a:pt x="0" y="199644"/>
                    </a:moveTo>
                    <a:lnTo>
                      <a:pt x="344424" y="0"/>
                    </a:lnTo>
                  </a:path>
                </a:pathLst>
              </a:custGeom>
              <a:ln w="19050" cap="rnd">
                <a:solidFill>
                  <a:srgbClr val="FF9900"/>
                </a:solidFill>
                <a:round/>
              </a:ln>
            </p:spPr>
            <p:style>
              <a:lnRef idx="1">
                <a:srgbClr val="FF0000"/>
              </a:lnRef>
              <a:fillRef idx="0">
                <a:srgbClr val="000000">
                  <a:alpha val="0"/>
                </a:srgbClr>
              </a:fillRef>
              <a:effectRef idx="0">
                <a:scrgbClr r="0" g="0" b="0"/>
              </a:effectRef>
              <a:fontRef idx="none"/>
            </p:style>
            <p:txBody>
              <a:bodyPr/>
              <a:lstStyle/>
              <a:p>
                <a:endParaRPr lang="fr-FR"/>
              </a:p>
            </p:txBody>
          </p:sp>
          <p:sp>
            <p:nvSpPr>
              <p:cNvPr id="104" name="Shape 904">
                <a:extLst>
                  <a:ext uri="{FF2B5EF4-FFF2-40B4-BE49-F238E27FC236}">
                    <a16:creationId xmlns:a16="http://schemas.microsoft.com/office/drawing/2014/main" id="{48EA15A8-3089-45AB-88B6-5D53DDE0FB4A}"/>
                  </a:ext>
                </a:extLst>
              </p:cNvPr>
              <p:cNvSpPr/>
              <p:nvPr/>
            </p:nvSpPr>
            <p:spPr>
              <a:xfrm>
                <a:off x="3187747" y="3902871"/>
                <a:ext cx="224651" cy="451406"/>
              </a:xfrm>
              <a:custGeom>
                <a:avLst/>
                <a:gdLst/>
                <a:ahLst/>
                <a:cxnLst/>
                <a:rect l="0" t="0" r="0" b="0"/>
                <a:pathLst>
                  <a:path w="150114" h="346711">
                    <a:moveTo>
                      <a:pt x="0" y="346711"/>
                    </a:moveTo>
                    <a:lnTo>
                      <a:pt x="150114" y="0"/>
                    </a:lnTo>
                  </a:path>
                </a:pathLst>
              </a:custGeom>
              <a:ln w="19050" cap="rnd">
                <a:solidFill>
                  <a:srgbClr val="FF9900"/>
                </a:solidFill>
                <a:round/>
              </a:ln>
            </p:spPr>
            <p:style>
              <a:lnRef idx="1">
                <a:srgbClr val="FF0000"/>
              </a:lnRef>
              <a:fillRef idx="0">
                <a:srgbClr val="000000">
                  <a:alpha val="0"/>
                </a:srgbClr>
              </a:fillRef>
              <a:effectRef idx="0">
                <a:scrgbClr r="0" g="0" b="0"/>
              </a:effectRef>
              <a:fontRef idx="none"/>
            </p:style>
            <p:txBody>
              <a:bodyPr/>
              <a:lstStyle/>
              <a:p>
                <a:endParaRPr lang="fr-FR"/>
              </a:p>
            </p:txBody>
          </p:sp>
          <p:sp>
            <p:nvSpPr>
              <p:cNvPr id="106" name="Shape 906">
                <a:extLst>
                  <a:ext uri="{FF2B5EF4-FFF2-40B4-BE49-F238E27FC236}">
                    <a16:creationId xmlns:a16="http://schemas.microsoft.com/office/drawing/2014/main" id="{95137B39-4082-4105-AF38-893D96F34D50}"/>
                  </a:ext>
                </a:extLst>
              </p:cNvPr>
              <p:cNvSpPr/>
              <p:nvPr/>
            </p:nvSpPr>
            <p:spPr>
              <a:xfrm>
                <a:off x="3080553" y="4471343"/>
                <a:ext cx="515444" cy="259930"/>
              </a:xfrm>
              <a:custGeom>
                <a:avLst/>
                <a:gdLst/>
                <a:ahLst/>
                <a:cxnLst/>
                <a:rect l="0" t="0" r="0" b="0"/>
                <a:pathLst>
                  <a:path w="344424" h="199644">
                    <a:moveTo>
                      <a:pt x="0" y="199644"/>
                    </a:moveTo>
                    <a:lnTo>
                      <a:pt x="344424" y="0"/>
                    </a:lnTo>
                  </a:path>
                </a:pathLst>
              </a:custGeom>
              <a:ln w="19050" cap="rnd">
                <a:solidFill>
                  <a:srgbClr val="FF9900"/>
                </a:solidFill>
                <a:round/>
              </a:ln>
            </p:spPr>
            <p:style>
              <a:lnRef idx="1">
                <a:srgbClr val="FF0000"/>
              </a:lnRef>
              <a:fillRef idx="0">
                <a:srgbClr val="000000">
                  <a:alpha val="0"/>
                </a:srgbClr>
              </a:fillRef>
              <a:effectRef idx="0">
                <a:scrgbClr r="0" g="0" b="0"/>
              </a:effectRef>
              <a:fontRef idx="none"/>
            </p:style>
            <p:txBody>
              <a:bodyPr/>
              <a:lstStyle/>
              <a:p>
                <a:endParaRPr lang="fr-FR"/>
              </a:p>
            </p:txBody>
          </p:sp>
          <p:sp>
            <p:nvSpPr>
              <p:cNvPr id="108" name="Shape 907">
                <a:extLst>
                  <a:ext uri="{FF2B5EF4-FFF2-40B4-BE49-F238E27FC236}">
                    <a16:creationId xmlns:a16="http://schemas.microsoft.com/office/drawing/2014/main" id="{EB3F45B4-2FE6-41B4-B020-EBAA7A838149}"/>
                  </a:ext>
                </a:extLst>
              </p:cNvPr>
              <p:cNvSpPr/>
              <p:nvPr/>
            </p:nvSpPr>
            <p:spPr>
              <a:xfrm>
                <a:off x="3761349" y="4226295"/>
                <a:ext cx="0" cy="296637"/>
              </a:xfrm>
              <a:custGeom>
                <a:avLst/>
                <a:gdLst/>
                <a:ahLst/>
                <a:cxnLst/>
                <a:rect l="0" t="0" r="0" b="0"/>
                <a:pathLst>
                  <a:path h="227838">
                    <a:moveTo>
                      <a:pt x="0" y="0"/>
                    </a:moveTo>
                    <a:lnTo>
                      <a:pt x="0" y="227838"/>
                    </a:lnTo>
                  </a:path>
                </a:pathLst>
              </a:custGeom>
              <a:ln w="19050" cap="rnd">
                <a:solidFill>
                  <a:srgbClr val="5F5F5F"/>
                </a:solidFill>
                <a:round/>
              </a:ln>
            </p:spPr>
            <p:style>
              <a:lnRef idx="1">
                <a:srgbClr val="0000FF"/>
              </a:lnRef>
              <a:fillRef idx="0">
                <a:srgbClr val="000000">
                  <a:alpha val="0"/>
                </a:srgbClr>
              </a:fillRef>
              <a:effectRef idx="0">
                <a:scrgbClr r="0" g="0" b="0"/>
              </a:effectRef>
              <a:fontRef idx="none"/>
            </p:style>
            <p:txBody>
              <a:bodyPr/>
              <a:lstStyle/>
              <a:p>
                <a:endParaRPr lang="fr-FR"/>
              </a:p>
            </p:txBody>
          </p:sp>
          <p:sp>
            <p:nvSpPr>
              <p:cNvPr id="111" name="Shape 908">
                <a:extLst>
                  <a:ext uri="{FF2B5EF4-FFF2-40B4-BE49-F238E27FC236}">
                    <a16:creationId xmlns:a16="http://schemas.microsoft.com/office/drawing/2014/main" id="{F94F4E73-8087-46A2-8EC1-36DDF4DB8CF3}"/>
                  </a:ext>
                </a:extLst>
              </p:cNvPr>
              <p:cNvSpPr/>
              <p:nvPr/>
            </p:nvSpPr>
            <p:spPr>
              <a:xfrm>
                <a:off x="3217397" y="4005058"/>
                <a:ext cx="0" cy="499024"/>
              </a:xfrm>
              <a:custGeom>
                <a:avLst/>
                <a:gdLst/>
                <a:ahLst/>
                <a:cxnLst/>
                <a:rect l="0" t="0" r="0" b="0"/>
                <a:pathLst>
                  <a:path h="383285">
                    <a:moveTo>
                      <a:pt x="0" y="383285"/>
                    </a:moveTo>
                    <a:lnTo>
                      <a:pt x="0" y="0"/>
                    </a:lnTo>
                  </a:path>
                </a:pathLst>
              </a:custGeom>
              <a:ln w="3594" cap="rnd">
                <a:round/>
              </a:ln>
            </p:spPr>
            <p:style>
              <a:lnRef idx="1">
                <a:srgbClr val="000000"/>
              </a:lnRef>
              <a:fillRef idx="0">
                <a:srgbClr val="000000">
                  <a:alpha val="0"/>
                </a:srgbClr>
              </a:fillRef>
              <a:effectRef idx="0">
                <a:scrgbClr r="0" g="0" b="0"/>
              </a:effectRef>
              <a:fontRef idx="none"/>
            </p:style>
            <p:txBody>
              <a:bodyPr/>
              <a:lstStyle/>
              <a:p>
                <a:endParaRPr lang="fr-FR"/>
              </a:p>
            </p:txBody>
          </p:sp>
          <p:sp>
            <p:nvSpPr>
              <p:cNvPr id="115" name="Shape 909">
                <a:extLst>
                  <a:ext uri="{FF2B5EF4-FFF2-40B4-BE49-F238E27FC236}">
                    <a16:creationId xmlns:a16="http://schemas.microsoft.com/office/drawing/2014/main" id="{E352E990-C6AD-4581-B889-0D05D79EB178}"/>
                  </a:ext>
                </a:extLst>
              </p:cNvPr>
              <p:cNvSpPr/>
              <p:nvPr/>
            </p:nvSpPr>
            <p:spPr>
              <a:xfrm>
                <a:off x="3191168" y="4005058"/>
                <a:ext cx="51316" cy="66469"/>
              </a:xfrm>
              <a:custGeom>
                <a:avLst/>
                <a:gdLst/>
                <a:ahLst/>
                <a:cxnLst/>
                <a:rect l="0" t="0" r="0" b="0"/>
                <a:pathLst>
                  <a:path w="34290" h="51053">
                    <a:moveTo>
                      <a:pt x="17526" y="0"/>
                    </a:moveTo>
                    <a:lnTo>
                      <a:pt x="34290" y="51053"/>
                    </a:lnTo>
                    <a:lnTo>
                      <a:pt x="17526" y="34289"/>
                    </a:lnTo>
                    <a:lnTo>
                      <a:pt x="0" y="51053"/>
                    </a:lnTo>
                    <a:lnTo>
                      <a:pt x="17526" y="0"/>
                    </a:lnTo>
                    <a:close/>
                  </a:path>
                </a:pathLst>
              </a:custGeom>
              <a:ln w="0" cap="rnd">
                <a:round/>
              </a:ln>
            </p:spPr>
            <p:style>
              <a:lnRef idx="0">
                <a:srgbClr val="000000">
                  <a:alpha val="0"/>
                </a:srgbClr>
              </a:lnRef>
              <a:fillRef idx="1">
                <a:srgbClr val="000000"/>
              </a:fillRef>
              <a:effectRef idx="0">
                <a:scrgbClr r="0" g="0" b="0"/>
              </a:effectRef>
              <a:fontRef idx="none"/>
            </p:style>
            <p:txBody>
              <a:bodyPr/>
              <a:lstStyle/>
              <a:p>
                <a:endParaRPr lang="fr-FR"/>
              </a:p>
            </p:txBody>
          </p:sp>
          <p:sp>
            <p:nvSpPr>
              <p:cNvPr id="116" name="Shape 910">
                <a:extLst>
                  <a:ext uri="{FF2B5EF4-FFF2-40B4-BE49-F238E27FC236}">
                    <a16:creationId xmlns:a16="http://schemas.microsoft.com/office/drawing/2014/main" id="{F1034262-A309-458A-9108-5CB97EBF2BC3}"/>
                  </a:ext>
                </a:extLst>
              </p:cNvPr>
              <p:cNvSpPr/>
              <p:nvPr/>
            </p:nvSpPr>
            <p:spPr>
              <a:xfrm>
                <a:off x="3191168" y="4005058"/>
                <a:ext cx="51316" cy="66469"/>
              </a:xfrm>
              <a:custGeom>
                <a:avLst/>
                <a:gdLst/>
                <a:ahLst/>
                <a:cxnLst/>
                <a:rect l="0" t="0" r="0" b="0"/>
                <a:pathLst>
                  <a:path w="34290" h="51053">
                    <a:moveTo>
                      <a:pt x="17526" y="0"/>
                    </a:moveTo>
                    <a:lnTo>
                      <a:pt x="34290" y="51053"/>
                    </a:lnTo>
                    <a:lnTo>
                      <a:pt x="17526" y="34289"/>
                    </a:lnTo>
                    <a:lnTo>
                      <a:pt x="0" y="51053"/>
                    </a:lnTo>
                    <a:lnTo>
                      <a:pt x="17526" y="0"/>
                    </a:lnTo>
                  </a:path>
                </a:pathLst>
              </a:custGeom>
              <a:ln w="3594" cap="rnd">
                <a:round/>
              </a:ln>
            </p:spPr>
            <p:style>
              <a:lnRef idx="1">
                <a:srgbClr val="000000"/>
              </a:lnRef>
              <a:fillRef idx="0">
                <a:srgbClr val="000000">
                  <a:alpha val="0"/>
                </a:srgbClr>
              </a:fillRef>
              <a:effectRef idx="0">
                <a:scrgbClr r="0" g="0" b="0"/>
              </a:effectRef>
              <a:fontRef idx="none"/>
            </p:style>
            <p:txBody>
              <a:bodyPr/>
              <a:lstStyle/>
              <a:p>
                <a:endParaRPr lang="fr-FR"/>
              </a:p>
            </p:txBody>
          </p:sp>
          <p:sp>
            <p:nvSpPr>
              <p:cNvPr id="117" name="Shape 911">
                <a:extLst>
                  <a:ext uri="{FF2B5EF4-FFF2-40B4-BE49-F238E27FC236}">
                    <a16:creationId xmlns:a16="http://schemas.microsoft.com/office/drawing/2014/main" id="{C3A8B785-C150-404F-BECE-EB5B8167190A}"/>
                  </a:ext>
                </a:extLst>
              </p:cNvPr>
              <p:cNvSpPr/>
              <p:nvPr/>
            </p:nvSpPr>
            <p:spPr>
              <a:xfrm>
                <a:off x="2920902" y="4148911"/>
                <a:ext cx="1000098" cy="503986"/>
              </a:xfrm>
              <a:custGeom>
                <a:avLst/>
                <a:gdLst/>
                <a:ahLst/>
                <a:cxnLst/>
                <a:rect l="0" t="0" r="0" b="0"/>
                <a:pathLst>
                  <a:path w="668274" h="387096">
                    <a:moveTo>
                      <a:pt x="0" y="387096"/>
                    </a:moveTo>
                    <a:lnTo>
                      <a:pt x="668274" y="0"/>
                    </a:lnTo>
                  </a:path>
                </a:pathLst>
              </a:custGeom>
              <a:ln w="3594" cap="rnd">
                <a:round/>
              </a:ln>
            </p:spPr>
            <p:style>
              <a:lnRef idx="1">
                <a:srgbClr val="000000"/>
              </a:lnRef>
              <a:fillRef idx="0">
                <a:srgbClr val="000000">
                  <a:alpha val="0"/>
                </a:srgbClr>
              </a:fillRef>
              <a:effectRef idx="0">
                <a:scrgbClr r="0" g="0" b="0"/>
              </a:effectRef>
              <a:fontRef idx="none"/>
            </p:style>
            <p:txBody>
              <a:bodyPr/>
              <a:lstStyle/>
              <a:p>
                <a:endParaRPr lang="fr-FR"/>
              </a:p>
            </p:txBody>
          </p:sp>
          <p:sp>
            <p:nvSpPr>
              <p:cNvPr id="118" name="Shape 912">
                <a:extLst>
                  <a:ext uri="{FF2B5EF4-FFF2-40B4-BE49-F238E27FC236}">
                    <a16:creationId xmlns:a16="http://schemas.microsoft.com/office/drawing/2014/main" id="{5ADB48FB-0927-4DAA-AC10-EC389ABADA19}"/>
                  </a:ext>
                </a:extLst>
              </p:cNvPr>
              <p:cNvSpPr/>
              <p:nvPr/>
            </p:nvSpPr>
            <p:spPr>
              <a:xfrm>
                <a:off x="3841175" y="4148911"/>
                <a:ext cx="79825" cy="53573"/>
              </a:xfrm>
              <a:custGeom>
                <a:avLst/>
                <a:gdLst/>
                <a:ahLst/>
                <a:cxnLst/>
                <a:rect l="0" t="0" r="0" b="0"/>
                <a:pathLst>
                  <a:path w="53340" h="41148">
                    <a:moveTo>
                      <a:pt x="53340" y="0"/>
                    </a:moveTo>
                    <a:lnTo>
                      <a:pt x="17526" y="41148"/>
                    </a:lnTo>
                    <a:lnTo>
                      <a:pt x="23622" y="17526"/>
                    </a:lnTo>
                    <a:lnTo>
                      <a:pt x="0" y="11430"/>
                    </a:lnTo>
                    <a:lnTo>
                      <a:pt x="53340" y="0"/>
                    </a:lnTo>
                    <a:close/>
                  </a:path>
                </a:pathLst>
              </a:custGeom>
              <a:ln w="0" cap="rnd">
                <a:round/>
              </a:ln>
            </p:spPr>
            <p:style>
              <a:lnRef idx="0">
                <a:srgbClr val="000000">
                  <a:alpha val="0"/>
                </a:srgbClr>
              </a:lnRef>
              <a:fillRef idx="1">
                <a:srgbClr val="000000"/>
              </a:fillRef>
              <a:effectRef idx="0">
                <a:scrgbClr r="0" g="0" b="0"/>
              </a:effectRef>
              <a:fontRef idx="none"/>
            </p:style>
            <p:txBody>
              <a:bodyPr/>
              <a:lstStyle/>
              <a:p>
                <a:endParaRPr lang="fr-FR"/>
              </a:p>
            </p:txBody>
          </p:sp>
          <p:sp>
            <p:nvSpPr>
              <p:cNvPr id="119" name="Shape 913">
                <a:extLst>
                  <a:ext uri="{FF2B5EF4-FFF2-40B4-BE49-F238E27FC236}">
                    <a16:creationId xmlns:a16="http://schemas.microsoft.com/office/drawing/2014/main" id="{96AB6697-B6E4-4363-B43F-F47473B178A1}"/>
                  </a:ext>
                </a:extLst>
              </p:cNvPr>
              <p:cNvSpPr/>
              <p:nvPr/>
            </p:nvSpPr>
            <p:spPr>
              <a:xfrm>
                <a:off x="3841175" y="4148911"/>
                <a:ext cx="79825" cy="53573"/>
              </a:xfrm>
              <a:custGeom>
                <a:avLst/>
                <a:gdLst/>
                <a:ahLst/>
                <a:cxnLst/>
                <a:rect l="0" t="0" r="0" b="0"/>
                <a:pathLst>
                  <a:path w="53340" h="41148">
                    <a:moveTo>
                      <a:pt x="53340" y="0"/>
                    </a:moveTo>
                    <a:lnTo>
                      <a:pt x="17526" y="41148"/>
                    </a:lnTo>
                    <a:lnTo>
                      <a:pt x="23622" y="17526"/>
                    </a:lnTo>
                    <a:lnTo>
                      <a:pt x="0" y="11430"/>
                    </a:lnTo>
                    <a:lnTo>
                      <a:pt x="53340" y="0"/>
                    </a:lnTo>
                  </a:path>
                </a:pathLst>
              </a:custGeom>
              <a:ln w="3594" cap="rnd">
                <a:round/>
              </a:ln>
            </p:spPr>
            <p:style>
              <a:lnRef idx="1">
                <a:srgbClr val="000000"/>
              </a:lnRef>
              <a:fillRef idx="0">
                <a:srgbClr val="000000">
                  <a:alpha val="0"/>
                </a:srgbClr>
              </a:fillRef>
              <a:effectRef idx="0">
                <a:scrgbClr r="0" g="0" b="0"/>
              </a:effectRef>
              <a:fontRef idx="none"/>
            </p:style>
            <p:txBody>
              <a:bodyPr/>
              <a:lstStyle/>
              <a:p>
                <a:endParaRPr lang="fr-FR"/>
              </a:p>
            </p:txBody>
          </p:sp>
          <p:sp>
            <p:nvSpPr>
              <p:cNvPr id="120" name="Shape 914">
                <a:extLst>
                  <a:ext uri="{FF2B5EF4-FFF2-40B4-BE49-F238E27FC236}">
                    <a16:creationId xmlns:a16="http://schemas.microsoft.com/office/drawing/2014/main" id="{DB3F72BD-9585-4A45-BBEC-3A743B968FFA}"/>
                  </a:ext>
                </a:extLst>
              </p:cNvPr>
              <p:cNvSpPr/>
              <p:nvPr/>
            </p:nvSpPr>
            <p:spPr>
              <a:xfrm>
                <a:off x="3217397" y="4504083"/>
                <a:ext cx="527988" cy="265882"/>
              </a:xfrm>
              <a:custGeom>
                <a:avLst/>
                <a:gdLst/>
                <a:ahLst/>
                <a:cxnLst/>
                <a:rect l="0" t="0" r="0" b="0"/>
                <a:pathLst>
                  <a:path w="352806" h="204216">
                    <a:moveTo>
                      <a:pt x="0" y="0"/>
                    </a:moveTo>
                    <a:lnTo>
                      <a:pt x="352806" y="204216"/>
                    </a:lnTo>
                  </a:path>
                </a:pathLst>
              </a:custGeom>
              <a:ln w="3594" cap="rnd">
                <a:round/>
              </a:ln>
            </p:spPr>
            <p:style>
              <a:lnRef idx="1">
                <a:srgbClr val="000000"/>
              </a:lnRef>
              <a:fillRef idx="0">
                <a:srgbClr val="000000">
                  <a:alpha val="0"/>
                </a:srgbClr>
              </a:fillRef>
              <a:effectRef idx="0">
                <a:scrgbClr r="0" g="0" b="0"/>
              </a:effectRef>
              <a:fontRef idx="none"/>
            </p:style>
            <p:txBody>
              <a:bodyPr/>
              <a:lstStyle/>
              <a:p>
                <a:endParaRPr lang="fr-FR" dirty="0"/>
              </a:p>
            </p:txBody>
          </p:sp>
          <p:sp>
            <p:nvSpPr>
              <p:cNvPr id="121" name="Shape 915">
                <a:extLst>
                  <a:ext uri="{FF2B5EF4-FFF2-40B4-BE49-F238E27FC236}">
                    <a16:creationId xmlns:a16="http://schemas.microsoft.com/office/drawing/2014/main" id="{7A7BBB83-8D20-449B-8F0F-416826A6D687}"/>
                  </a:ext>
                </a:extLst>
              </p:cNvPr>
              <p:cNvSpPr/>
              <p:nvPr/>
            </p:nvSpPr>
            <p:spPr>
              <a:xfrm>
                <a:off x="3665559" y="4717384"/>
                <a:ext cx="79825" cy="52581"/>
              </a:xfrm>
              <a:custGeom>
                <a:avLst/>
                <a:gdLst/>
                <a:ahLst/>
                <a:cxnLst/>
                <a:rect l="0" t="0" r="0" b="0"/>
                <a:pathLst>
                  <a:path w="53340" h="40386">
                    <a:moveTo>
                      <a:pt x="17526" y="0"/>
                    </a:moveTo>
                    <a:lnTo>
                      <a:pt x="53340" y="40386"/>
                    </a:lnTo>
                    <a:lnTo>
                      <a:pt x="0" y="29718"/>
                    </a:lnTo>
                    <a:lnTo>
                      <a:pt x="23622" y="22860"/>
                    </a:lnTo>
                    <a:lnTo>
                      <a:pt x="17526" y="0"/>
                    </a:lnTo>
                    <a:close/>
                  </a:path>
                </a:pathLst>
              </a:custGeom>
              <a:ln w="0" cap="rnd">
                <a:round/>
              </a:ln>
            </p:spPr>
            <p:style>
              <a:lnRef idx="0">
                <a:srgbClr val="000000">
                  <a:alpha val="0"/>
                </a:srgbClr>
              </a:lnRef>
              <a:fillRef idx="1">
                <a:srgbClr val="000000"/>
              </a:fillRef>
              <a:effectRef idx="0">
                <a:scrgbClr r="0" g="0" b="0"/>
              </a:effectRef>
              <a:fontRef idx="none"/>
            </p:style>
            <p:txBody>
              <a:bodyPr/>
              <a:lstStyle/>
              <a:p>
                <a:endParaRPr lang="fr-FR"/>
              </a:p>
            </p:txBody>
          </p:sp>
          <p:sp>
            <p:nvSpPr>
              <p:cNvPr id="122" name="Shape 916">
                <a:extLst>
                  <a:ext uri="{FF2B5EF4-FFF2-40B4-BE49-F238E27FC236}">
                    <a16:creationId xmlns:a16="http://schemas.microsoft.com/office/drawing/2014/main" id="{19E7C33E-5D75-4067-B3D6-EB84E64E26A3}"/>
                  </a:ext>
                </a:extLst>
              </p:cNvPr>
              <p:cNvSpPr/>
              <p:nvPr/>
            </p:nvSpPr>
            <p:spPr>
              <a:xfrm>
                <a:off x="3665559" y="4717384"/>
                <a:ext cx="79825" cy="52581"/>
              </a:xfrm>
              <a:custGeom>
                <a:avLst/>
                <a:gdLst/>
                <a:ahLst/>
                <a:cxnLst/>
                <a:rect l="0" t="0" r="0" b="0"/>
                <a:pathLst>
                  <a:path w="53340" h="40386">
                    <a:moveTo>
                      <a:pt x="53340" y="40386"/>
                    </a:moveTo>
                    <a:lnTo>
                      <a:pt x="0" y="29718"/>
                    </a:lnTo>
                    <a:lnTo>
                      <a:pt x="23622" y="22860"/>
                    </a:lnTo>
                    <a:lnTo>
                      <a:pt x="17526" y="0"/>
                    </a:lnTo>
                    <a:lnTo>
                      <a:pt x="53340" y="40386"/>
                    </a:lnTo>
                  </a:path>
                </a:pathLst>
              </a:custGeom>
              <a:ln w="3594" cap="rnd">
                <a:round/>
              </a:ln>
            </p:spPr>
            <p:style>
              <a:lnRef idx="1">
                <a:srgbClr val="000000"/>
              </a:lnRef>
              <a:fillRef idx="0">
                <a:srgbClr val="000000">
                  <a:alpha val="0"/>
                </a:srgbClr>
              </a:fillRef>
              <a:effectRef idx="0">
                <a:scrgbClr r="0" g="0" b="0"/>
              </a:effectRef>
              <a:fontRef idx="none"/>
            </p:style>
            <p:txBody>
              <a:bodyPr/>
              <a:lstStyle/>
              <a:p>
                <a:endParaRPr lang="fr-FR"/>
              </a:p>
            </p:txBody>
          </p:sp>
          <p:sp>
            <p:nvSpPr>
              <p:cNvPr id="128" name="Rectangle 127">
                <a:extLst>
                  <a:ext uri="{FF2B5EF4-FFF2-40B4-BE49-F238E27FC236}">
                    <a16:creationId xmlns:a16="http://schemas.microsoft.com/office/drawing/2014/main" id="{8E391C18-D2D6-4E06-BBFF-8A8B43474DB4}"/>
                  </a:ext>
                </a:extLst>
              </p:cNvPr>
              <p:cNvSpPr/>
              <p:nvPr/>
            </p:nvSpPr>
            <p:spPr>
              <a:xfrm>
                <a:off x="3172211" y="4516901"/>
                <a:ext cx="111950" cy="139737"/>
              </a:xfrm>
              <a:prstGeom prst="rect">
                <a:avLst/>
              </a:prstGeom>
              <a:ln>
                <a:noFill/>
              </a:ln>
            </p:spPr>
            <p:txBody>
              <a:bodyPr vert="horz" lIns="0" tIns="0" rIns="0" bIns="0" rtlCol="0">
                <a:noAutofit/>
              </a:bodyPr>
              <a:lstStyle/>
              <a:p>
                <a:pPr marL="6350" indent="-6350">
                  <a:lnSpc>
                    <a:spcPct val="107000"/>
                  </a:lnSpc>
                  <a:spcAft>
                    <a:spcPts val="800"/>
                  </a:spcAft>
                </a:pPr>
                <a:r>
                  <a:rPr lang="fr-FR" sz="900" b="1" dirty="0">
                    <a:solidFill>
                      <a:srgbClr val="000000"/>
                    </a:solidFill>
                    <a:effectLst/>
                    <a:latin typeface="Arial" panose="020B0604020202020204" pitchFamily="34" charset="0"/>
                    <a:ea typeface="Arial" panose="020B0604020202020204" pitchFamily="34" charset="0"/>
                  </a:rPr>
                  <a:t>O</a:t>
                </a:r>
                <a:endParaRPr lang="fr-FR" sz="900" dirty="0">
                  <a:solidFill>
                    <a:srgbClr val="000000"/>
                  </a:solidFill>
                  <a:effectLst/>
                  <a:latin typeface="Times New Roman" panose="02020603050405020304" pitchFamily="18" charset="0"/>
                  <a:ea typeface="Times New Roman" panose="02020603050405020304" pitchFamily="18" charset="0"/>
                </a:endParaRPr>
              </a:p>
            </p:txBody>
          </p:sp>
          <p:sp>
            <p:nvSpPr>
              <p:cNvPr id="101" name="Shape 901">
                <a:extLst>
                  <a:ext uri="{FF2B5EF4-FFF2-40B4-BE49-F238E27FC236}">
                    <a16:creationId xmlns:a16="http://schemas.microsoft.com/office/drawing/2014/main" id="{9B3BCBD8-1604-4992-BCBF-044DD2F07FBC}"/>
                  </a:ext>
                </a:extLst>
              </p:cNvPr>
              <p:cNvSpPr/>
              <p:nvPr/>
            </p:nvSpPr>
            <p:spPr>
              <a:xfrm>
                <a:off x="2771515" y="4616190"/>
                <a:ext cx="225792" cy="114091"/>
              </a:xfrm>
              <a:custGeom>
                <a:avLst/>
                <a:gdLst/>
                <a:ahLst/>
                <a:cxnLst/>
                <a:rect l="0" t="0" r="0" b="0"/>
                <a:pathLst>
                  <a:path w="150876" h="87630">
                    <a:moveTo>
                      <a:pt x="0" y="87630"/>
                    </a:moveTo>
                    <a:lnTo>
                      <a:pt x="150876" y="0"/>
                    </a:lnTo>
                  </a:path>
                </a:pathLst>
              </a:custGeom>
              <a:ln w="19050" cap="rnd">
                <a:solidFill>
                  <a:srgbClr val="5F5F5F"/>
                </a:solidFill>
                <a:round/>
              </a:ln>
            </p:spPr>
            <p:style>
              <a:lnRef idx="1">
                <a:srgbClr val="0000FF"/>
              </a:lnRef>
              <a:fillRef idx="0">
                <a:srgbClr val="000000">
                  <a:alpha val="0"/>
                </a:srgbClr>
              </a:fillRef>
              <a:effectRef idx="0">
                <a:scrgbClr r="0" g="0" b="0"/>
              </a:effectRef>
              <a:fontRef idx="none"/>
            </p:style>
            <p:txBody>
              <a:bodyPr/>
              <a:lstStyle/>
              <a:p>
                <a:endParaRPr lang="fr-FR"/>
              </a:p>
            </p:txBody>
          </p:sp>
          <p:sp>
            <p:nvSpPr>
              <p:cNvPr id="100" name="Shape 900">
                <a:extLst>
                  <a:ext uri="{FF2B5EF4-FFF2-40B4-BE49-F238E27FC236}">
                    <a16:creationId xmlns:a16="http://schemas.microsoft.com/office/drawing/2014/main" id="{C23711AD-7746-44F9-AF42-659632F6D6E7}"/>
                  </a:ext>
                </a:extLst>
              </p:cNvPr>
              <p:cNvSpPr/>
              <p:nvPr/>
            </p:nvSpPr>
            <p:spPr>
              <a:xfrm>
                <a:off x="3584593" y="4226295"/>
                <a:ext cx="176756" cy="88297"/>
              </a:xfrm>
              <a:custGeom>
                <a:avLst/>
                <a:gdLst/>
                <a:ahLst/>
                <a:cxnLst/>
                <a:rect l="0" t="0" r="0" b="0"/>
                <a:pathLst>
                  <a:path w="118110" h="67818">
                    <a:moveTo>
                      <a:pt x="0" y="67818"/>
                    </a:moveTo>
                    <a:lnTo>
                      <a:pt x="118110" y="0"/>
                    </a:lnTo>
                  </a:path>
                </a:pathLst>
              </a:custGeom>
              <a:ln w="19050" cap="rnd">
                <a:solidFill>
                  <a:srgbClr val="5F5F5F"/>
                </a:solidFill>
                <a:round/>
              </a:ln>
            </p:spPr>
            <p:style>
              <a:lnRef idx="1">
                <a:srgbClr val="0000FF"/>
              </a:lnRef>
              <a:fillRef idx="0">
                <a:srgbClr val="000000">
                  <a:alpha val="0"/>
                </a:srgbClr>
              </a:fillRef>
              <a:effectRef idx="0">
                <a:scrgbClr r="0" g="0" b="0"/>
              </a:effectRef>
              <a:fontRef idx="none"/>
            </p:style>
            <p:txBody>
              <a:bodyPr/>
              <a:lstStyle/>
              <a:p>
                <a:endParaRPr lang="fr-FR"/>
              </a:p>
            </p:txBody>
          </p:sp>
          <p:sp>
            <p:nvSpPr>
              <p:cNvPr id="105" name="Shape 905">
                <a:extLst>
                  <a:ext uri="{FF2B5EF4-FFF2-40B4-BE49-F238E27FC236}">
                    <a16:creationId xmlns:a16="http://schemas.microsoft.com/office/drawing/2014/main" id="{ACCF74E6-BB38-4028-9F99-97EF9842E48E}"/>
                  </a:ext>
                </a:extLst>
              </p:cNvPr>
              <p:cNvSpPr/>
              <p:nvPr/>
            </p:nvSpPr>
            <p:spPr>
              <a:xfrm>
                <a:off x="3423802" y="4223319"/>
                <a:ext cx="197283" cy="248025"/>
              </a:xfrm>
              <a:custGeom>
                <a:avLst/>
                <a:gdLst/>
                <a:ahLst/>
                <a:cxnLst/>
                <a:rect l="0" t="0" r="0" b="0"/>
                <a:pathLst>
                  <a:path w="131826" h="190500">
                    <a:moveTo>
                      <a:pt x="0" y="9144"/>
                    </a:moveTo>
                    <a:lnTo>
                      <a:pt x="2286" y="6858"/>
                    </a:lnTo>
                    <a:lnTo>
                      <a:pt x="5334" y="4573"/>
                    </a:lnTo>
                    <a:lnTo>
                      <a:pt x="8382" y="3048"/>
                    </a:lnTo>
                    <a:lnTo>
                      <a:pt x="10668" y="2286"/>
                    </a:lnTo>
                    <a:lnTo>
                      <a:pt x="14478" y="762"/>
                    </a:lnTo>
                    <a:lnTo>
                      <a:pt x="17526" y="762"/>
                    </a:lnTo>
                    <a:lnTo>
                      <a:pt x="20574" y="0"/>
                    </a:lnTo>
                    <a:lnTo>
                      <a:pt x="24384" y="0"/>
                    </a:lnTo>
                    <a:lnTo>
                      <a:pt x="32004" y="1524"/>
                    </a:lnTo>
                    <a:lnTo>
                      <a:pt x="35814" y="2286"/>
                    </a:lnTo>
                    <a:lnTo>
                      <a:pt x="40386" y="3811"/>
                    </a:lnTo>
                    <a:lnTo>
                      <a:pt x="44196" y="6096"/>
                    </a:lnTo>
                    <a:lnTo>
                      <a:pt x="48768" y="7620"/>
                    </a:lnTo>
                    <a:lnTo>
                      <a:pt x="52578" y="10668"/>
                    </a:lnTo>
                    <a:lnTo>
                      <a:pt x="57150" y="12954"/>
                    </a:lnTo>
                    <a:lnTo>
                      <a:pt x="60960" y="16002"/>
                    </a:lnTo>
                    <a:lnTo>
                      <a:pt x="65532" y="19812"/>
                    </a:lnTo>
                    <a:lnTo>
                      <a:pt x="69342" y="22861"/>
                    </a:lnTo>
                    <a:lnTo>
                      <a:pt x="73914" y="26670"/>
                    </a:lnTo>
                    <a:lnTo>
                      <a:pt x="77724" y="31242"/>
                    </a:lnTo>
                    <a:lnTo>
                      <a:pt x="82296" y="35814"/>
                    </a:lnTo>
                    <a:lnTo>
                      <a:pt x="89916" y="44958"/>
                    </a:lnTo>
                    <a:lnTo>
                      <a:pt x="93726" y="49530"/>
                    </a:lnTo>
                    <a:lnTo>
                      <a:pt x="97536" y="54864"/>
                    </a:lnTo>
                    <a:lnTo>
                      <a:pt x="101346" y="60198"/>
                    </a:lnTo>
                    <a:lnTo>
                      <a:pt x="104394" y="65532"/>
                    </a:lnTo>
                    <a:lnTo>
                      <a:pt x="107442" y="71628"/>
                    </a:lnTo>
                    <a:lnTo>
                      <a:pt x="111252" y="76962"/>
                    </a:lnTo>
                    <a:lnTo>
                      <a:pt x="113538" y="82296"/>
                    </a:lnTo>
                    <a:lnTo>
                      <a:pt x="116586" y="88392"/>
                    </a:lnTo>
                    <a:lnTo>
                      <a:pt x="118872" y="94488"/>
                    </a:lnTo>
                    <a:lnTo>
                      <a:pt x="121158" y="99823"/>
                    </a:lnTo>
                    <a:lnTo>
                      <a:pt x="123444" y="105918"/>
                    </a:lnTo>
                    <a:lnTo>
                      <a:pt x="125730" y="111252"/>
                    </a:lnTo>
                    <a:lnTo>
                      <a:pt x="127254" y="117348"/>
                    </a:lnTo>
                    <a:lnTo>
                      <a:pt x="128778" y="122682"/>
                    </a:lnTo>
                    <a:lnTo>
                      <a:pt x="129540" y="128778"/>
                    </a:lnTo>
                    <a:lnTo>
                      <a:pt x="131064" y="134112"/>
                    </a:lnTo>
                    <a:lnTo>
                      <a:pt x="131064" y="139446"/>
                    </a:lnTo>
                    <a:lnTo>
                      <a:pt x="131826" y="144780"/>
                    </a:lnTo>
                    <a:lnTo>
                      <a:pt x="131826" y="159259"/>
                    </a:lnTo>
                    <a:lnTo>
                      <a:pt x="131064" y="163068"/>
                    </a:lnTo>
                    <a:lnTo>
                      <a:pt x="130302" y="167640"/>
                    </a:lnTo>
                    <a:lnTo>
                      <a:pt x="128778" y="171450"/>
                    </a:lnTo>
                    <a:lnTo>
                      <a:pt x="128016" y="175261"/>
                    </a:lnTo>
                    <a:lnTo>
                      <a:pt x="126492" y="178309"/>
                    </a:lnTo>
                    <a:lnTo>
                      <a:pt x="124206" y="181356"/>
                    </a:lnTo>
                    <a:lnTo>
                      <a:pt x="122682" y="184404"/>
                    </a:lnTo>
                    <a:lnTo>
                      <a:pt x="120396" y="186690"/>
                    </a:lnTo>
                    <a:lnTo>
                      <a:pt x="117348" y="188976"/>
                    </a:lnTo>
                    <a:lnTo>
                      <a:pt x="115062" y="190500"/>
                    </a:lnTo>
                  </a:path>
                </a:pathLst>
              </a:custGeom>
              <a:ln w="19050" cap="rnd">
                <a:solidFill>
                  <a:srgbClr val="FF9900"/>
                </a:solidFill>
                <a:round/>
              </a:ln>
            </p:spPr>
            <p:style>
              <a:lnRef idx="1">
                <a:srgbClr val="FF0000"/>
              </a:lnRef>
              <a:fillRef idx="0">
                <a:srgbClr val="000000">
                  <a:alpha val="0"/>
                </a:srgbClr>
              </a:fillRef>
              <a:effectRef idx="0">
                <a:scrgbClr r="0" g="0" b="0"/>
              </a:effectRef>
              <a:fontRef idx="none"/>
            </p:style>
            <p:txBody>
              <a:bodyPr/>
              <a:lstStyle/>
              <a:p>
                <a:endParaRPr lang="fr-FR"/>
              </a:p>
            </p:txBody>
          </p:sp>
        </p:grpSp>
        <p:sp>
          <p:nvSpPr>
            <p:cNvPr id="202" name="Rectangle à coins arrondis 78">
              <a:extLst>
                <a:ext uri="{FF2B5EF4-FFF2-40B4-BE49-F238E27FC236}">
                  <a16:creationId xmlns:a16="http://schemas.microsoft.com/office/drawing/2014/main" id="{BA4E4D93-C434-4BA7-B256-DB6A3AFF028B}"/>
                </a:ext>
              </a:extLst>
            </p:cNvPr>
            <p:cNvSpPr/>
            <p:nvPr/>
          </p:nvSpPr>
          <p:spPr>
            <a:xfrm>
              <a:off x="4530434" y="2033681"/>
              <a:ext cx="1557757" cy="1222271"/>
            </a:xfrm>
            <a:prstGeom prst="roundRect">
              <a:avLst>
                <a:gd name="adj" fmla="val 0"/>
              </a:avLst>
            </a:prstGeom>
            <a:solidFill>
              <a:schemeClr val="bg1"/>
            </a:solidFill>
            <a:ln w="28575">
              <a:solidFill>
                <a:srgbClr val="4F9707"/>
              </a:solid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8" name="Groupe 7">
              <a:extLst>
                <a:ext uri="{FF2B5EF4-FFF2-40B4-BE49-F238E27FC236}">
                  <a16:creationId xmlns:a16="http://schemas.microsoft.com/office/drawing/2014/main" id="{A7DE48DE-909A-4CF0-A92B-88F4BD731651}"/>
                </a:ext>
              </a:extLst>
            </p:cNvPr>
            <p:cNvGrpSpPr/>
            <p:nvPr/>
          </p:nvGrpSpPr>
          <p:grpSpPr>
            <a:xfrm>
              <a:off x="4601696" y="2295929"/>
              <a:ext cx="1433361" cy="610799"/>
              <a:chOff x="4701095" y="4480453"/>
              <a:chExt cx="1433361" cy="610799"/>
            </a:xfrm>
          </p:grpSpPr>
          <p:grpSp>
            <p:nvGrpSpPr>
              <p:cNvPr id="4" name="Groupe 3">
                <a:extLst>
                  <a:ext uri="{FF2B5EF4-FFF2-40B4-BE49-F238E27FC236}">
                    <a16:creationId xmlns:a16="http://schemas.microsoft.com/office/drawing/2014/main" id="{AD03E931-C569-41BB-8A13-36D1A37D5B9E}"/>
                  </a:ext>
                </a:extLst>
              </p:cNvPr>
              <p:cNvGrpSpPr/>
              <p:nvPr/>
            </p:nvGrpSpPr>
            <p:grpSpPr>
              <a:xfrm>
                <a:off x="4701095" y="4480453"/>
                <a:ext cx="1433361" cy="610799"/>
                <a:chOff x="4701095" y="2052213"/>
                <a:chExt cx="1433361" cy="610799"/>
              </a:xfrm>
            </p:grpSpPr>
            <p:sp>
              <p:nvSpPr>
                <p:cNvPr id="182" name="Shape 662">
                  <a:extLst>
                    <a:ext uri="{FF2B5EF4-FFF2-40B4-BE49-F238E27FC236}">
                      <a16:creationId xmlns:a16="http://schemas.microsoft.com/office/drawing/2014/main" id="{D9B48622-9ABA-4E7C-A164-1DD87BD9D9A9}"/>
                    </a:ext>
                  </a:extLst>
                </p:cNvPr>
                <p:cNvSpPr/>
                <p:nvPr/>
              </p:nvSpPr>
              <p:spPr>
                <a:xfrm>
                  <a:off x="5875097" y="2514262"/>
                  <a:ext cx="86920" cy="148750"/>
                </a:xfrm>
                <a:custGeom>
                  <a:avLst/>
                  <a:gdLst/>
                  <a:ahLst/>
                  <a:cxnLst/>
                  <a:rect l="0" t="0" r="0" b="0"/>
                  <a:pathLst>
                    <a:path w="47244" h="86106">
                      <a:moveTo>
                        <a:pt x="47244" y="0"/>
                      </a:moveTo>
                      <a:lnTo>
                        <a:pt x="0" y="86106"/>
                      </a:lnTo>
                    </a:path>
                  </a:pathLst>
                </a:custGeom>
                <a:ln w="19050" cap="rnd">
                  <a:solidFill>
                    <a:srgbClr val="5F5F5F"/>
                  </a:solidFill>
                  <a:round/>
                </a:ln>
              </p:spPr>
              <p:style>
                <a:lnRef idx="1">
                  <a:srgbClr val="0000FF"/>
                </a:lnRef>
                <a:fillRef idx="0">
                  <a:srgbClr val="000000">
                    <a:alpha val="0"/>
                  </a:srgbClr>
                </a:fillRef>
                <a:effectRef idx="0">
                  <a:scrgbClr r="0" g="0" b="0"/>
                </a:effectRef>
                <a:fontRef idx="none"/>
              </p:style>
              <p:txBody>
                <a:bodyPr/>
                <a:lstStyle/>
                <a:p>
                  <a:endParaRPr lang="fr-FR"/>
                </a:p>
              </p:txBody>
            </p:sp>
            <p:sp>
              <p:nvSpPr>
                <p:cNvPr id="183" name="Shape 663">
                  <a:extLst>
                    <a:ext uri="{FF2B5EF4-FFF2-40B4-BE49-F238E27FC236}">
                      <a16:creationId xmlns:a16="http://schemas.microsoft.com/office/drawing/2014/main" id="{4F82CFCC-C82D-450F-9AF9-8177FAD3FDCF}"/>
                    </a:ext>
                  </a:extLst>
                </p:cNvPr>
                <p:cNvSpPr/>
                <p:nvPr/>
              </p:nvSpPr>
              <p:spPr>
                <a:xfrm>
                  <a:off x="6032114" y="2235189"/>
                  <a:ext cx="56077" cy="93463"/>
                </a:xfrm>
                <a:custGeom>
                  <a:avLst/>
                  <a:gdLst/>
                  <a:ahLst/>
                  <a:cxnLst/>
                  <a:rect l="0" t="0" r="0" b="0"/>
                  <a:pathLst>
                    <a:path w="30480" h="54102">
                      <a:moveTo>
                        <a:pt x="5334" y="0"/>
                      </a:moveTo>
                      <a:lnTo>
                        <a:pt x="30480" y="54102"/>
                      </a:lnTo>
                      <a:lnTo>
                        <a:pt x="26670" y="51054"/>
                      </a:lnTo>
                      <a:lnTo>
                        <a:pt x="22860" y="48768"/>
                      </a:lnTo>
                      <a:lnTo>
                        <a:pt x="18288" y="46482"/>
                      </a:lnTo>
                      <a:lnTo>
                        <a:pt x="13716" y="44958"/>
                      </a:lnTo>
                      <a:lnTo>
                        <a:pt x="9144" y="43434"/>
                      </a:lnTo>
                      <a:lnTo>
                        <a:pt x="4572" y="41910"/>
                      </a:lnTo>
                      <a:lnTo>
                        <a:pt x="0" y="41148"/>
                      </a:lnTo>
                      <a:lnTo>
                        <a:pt x="5334" y="0"/>
                      </a:lnTo>
                      <a:close/>
                    </a:path>
                  </a:pathLst>
                </a:custGeom>
                <a:solidFill>
                  <a:srgbClr val="FF9900"/>
                </a:solidFill>
                <a:ln w="0" cap="rnd">
                  <a:round/>
                </a:ln>
              </p:spPr>
              <p:style>
                <a:lnRef idx="0">
                  <a:srgbClr val="000000">
                    <a:alpha val="0"/>
                  </a:srgbClr>
                </a:lnRef>
                <a:fillRef idx="1">
                  <a:srgbClr val="FF0000"/>
                </a:fillRef>
                <a:effectRef idx="0">
                  <a:scrgbClr r="0" g="0" b="0"/>
                </a:effectRef>
                <a:fontRef idx="none"/>
              </p:style>
              <p:txBody>
                <a:bodyPr/>
                <a:lstStyle/>
                <a:p>
                  <a:endParaRPr lang="fr-FR"/>
                </a:p>
              </p:txBody>
            </p:sp>
            <p:sp>
              <p:nvSpPr>
                <p:cNvPr id="186" name="Shape 664">
                  <a:extLst>
                    <a:ext uri="{FF2B5EF4-FFF2-40B4-BE49-F238E27FC236}">
                      <a16:creationId xmlns:a16="http://schemas.microsoft.com/office/drawing/2014/main" id="{30075ABA-B551-47D3-80D3-41297403FC90}"/>
                    </a:ext>
                  </a:extLst>
                </p:cNvPr>
                <p:cNvSpPr/>
                <p:nvPr/>
              </p:nvSpPr>
              <p:spPr>
                <a:xfrm>
                  <a:off x="6041928" y="2235189"/>
                  <a:ext cx="46264" cy="93463"/>
                </a:xfrm>
                <a:custGeom>
                  <a:avLst/>
                  <a:gdLst/>
                  <a:ahLst/>
                  <a:cxnLst/>
                  <a:rect l="0" t="0" r="0" b="0"/>
                  <a:pathLst>
                    <a:path w="25146" h="54102">
                      <a:moveTo>
                        <a:pt x="0" y="0"/>
                      </a:moveTo>
                      <a:lnTo>
                        <a:pt x="25146" y="54102"/>
                      </a:lnTo>
                    </a:path>
                  </a:pathLst>
                </a:custGeom>
                <a:ln w="19050" cap="rnd">
                  <a:solidFill>
                    <a:srgbClr val="FF9900"/>
                  </a:solidFill>
                  <a:round/>
                </a:ln>
              </p:spPr>
              <p:style>
                <a:lnRef idx="1">
                  <a:srgbClr val="FF0000"/>
                </a:lnRef>
                <a:fillRef idx="0">
                  <a:srgbClr val="000000">
                    <a:alpha val="0"/>
                  </a:srgbClr>
                </a:fillRef>
                <a:effectRef idx="0">
                  <a:scrgbClr r="0" g="0" b="0"/>
                </a:effectRef>
                <a:fontRef idx="none"/>
              </p:style>
              <p:txBody>
                <a:bodyPr/>
                <a:lstStyle/>
                <a:p>
                  <a:endParaRPr lang="fr-FR"/>
                </a:p>
              </p:txBody>
            </p:sp>
            <p:sp>
              <p:nvSpPr>
                <p:cNvPr id="191" name="Shape 665">
                  <a:extLst>
                    <a:ext uri="{FF2B5EF4-FFF2-40B4-BE49-F238E27FC236}">
                      <a16:creationId xmlns:a16="http://schemas.microsoft.com/office/drawing/2014/main" id="{6B03CF8A-7F13-4730-AC3A-F218C3BE4572}"/>
                    </a:ext>
                  </a:extLst>
                </p:cNvPr>
                <p:cNvSpPr/>
                <p:nvPr/>
              </p:nvSpPr>
              <p:spPr>
                <a:xfrm>
                  <a:off x="5901734" y="2306273"/>
                  <a:ext cx="232722" cy="221151"/>
                </a:xfrm>
                <a:custGeom>
                  <a:avLst/>
                  <a:gdLst/>
                  <a:ahLst/>
                  <a:cxnLst/>
                  <a:rect l="0" t="0" r="0" b="0"/>
                  <a:pathLst>
                    <a:path w="126492" h="128016">
                      <a:moveTo>
                        <a:pt x="126492" y="64008"/>
                      </a:moveTo>
                      <a:lnTo>
                        <a:pt x="126492" y="73152"/>
                      </a:lnTo>
                      <a:lnTo>
                        <a:pt x="124968" y="77725"/>
                      </a:lnTo>
                      <a:lnTo>
                        <a:pt x="124206" y="82297"/>
                      </a:lnTo>
                      <a:lnTo>
                        <a:pt x="122682" y="86868"/>
                      </a:lnTo>
                      <a:lnTo>
                        <a:pt x="121158" y="90678"/>
                      </a:lnTo>
                      <a:lnTo>
                        <a:pt x="118872" y="95250"/>
                      </a:lnTo>
                      <a:lnTo>
                        <a:pt x="116586" y="99060"/>
                      </a:lnTo>
                      <a:lnTo>
                        <a:pt x="110490" y="106680"/>
                      </a:lnTo>
                      <a:lnTo>
                        <a:pt x="107442" y="109728"/>
                      </a:lnTo>
                      <a:lnTo>
                        <a:pt x="103632" y="112776"/>
                      </a:lnTo>
                      <a:lnTo>
                        <a:pt x="100584" y="115825"/>
                      </a:lnTo>
                      <a:lnTo>
                        <a:pt x="96774" y="118873"/>
                      </a:lnTo>
                      <a:lnTo>
                        <a:pt x="92202" y="121159"/>
                      </a:lnTo>
                      <a:lnTo>
                        <a:pt x="88392" y="122682"/>
                      </a:lnTo>
                      <a:lnTo>
                        <a:pt x="83820" y="124968"/>
                      </a:lnTo>
                      <a:lnTo>
                        <a:pt x="79248" y="125730"/>
                      </a:lnTo>
                      <a:lnTo>
                        <a:pt x="74676" y="127254"/>
                      </a:lnTo>
                      <a:lnTo>
                        <a:pt x="70104" y="128016"/>
                      </a:lnTo>
                      <a:lnTo>
                        <a:pt x="56388" y="128016"/>
                      </a:lnTo>
                      <a:lnTo>
                        <a:pt x="51816" y="127254"/>
                      </a:lnTo>
                      <a:lnTo>
                        <a:pt x="47244" y="125730"/>
                      </a:lnTo>
                      <a:lnTo>
                        <a:pt x="42672" y="124968"/>
                      </a:lnTo>
                      <a:lnTo>
                        <a:pt x="38862" y="122682"/>
                      </a:lnTo>
                      <a:lnTo>
                        <a:pt x="34290" y="121159"/>
                      </a:lnTo>
                      <a:lnTo>
                        <a:pt x="30480" y="118873"/>
                      </a:lnTo>
                      <a:lnTo>
                        <a:pt x="25908" y="115825"/>
                      </a:lnTo>
                      <a:lnTo>
                        <a:pt x="22860" y="112776"/>
                      </a:lnTo>
                      <a:lnTo>
                        <a:pt x="19050" y="109728"/>
                      </a:lnTo>
                      <a:lnTo>
                        <a:pt x="16002" y="106680"/>
                      </a:lnTo>
                      <a:lnTo>
                        <a:pt x="12954" y="102870"/>
                      </a:lnTo>
                      <a:lnTo>
                        <a:pt x="10668" y="99060"/>
                      </a:lnTo>
                      <a:lnTo>
                        <a:pt x="7620" y="95250"/>
                      </a:lnTo>
                      <a:lnTo>
                        <a:pt x="6096" y="90678"/>
                      </a:lnTo>
                      <a:lnTo>
                        <a:pt x="3810" y="86868"/>
                      </a:lnTo>
                      <a:lnTo>
                        <a:pt x="2286" y="82297"/>
                      </a:lnTo>
                      <a:lnTo>
                        <a:pt x="1524" y="77725"/>
                      </a:lnTo>
                      <a:lnTo>
                        <a:pt x="0" y="73152"/>
                      </a:lnTo>
                      <a:lnTo>
                        <a:pt x="0" y="54864"/>
                      </a:lnTo>
                      <a:lnTo>
                        <a:pt x="1524" y="50292"/>
                      </a:lnTo>
                      <a:lnTo>
                        <a:pt x="2286" y="45720"/>
                      </a:lnTo>
                      <a:lnTo>
                        <a:pt x="3810" y="41149"/>
                      </a:lnTo>
                      <a:lnTo>
                        <a:pt x="6096" y="36576"/>
                      </a:lnTo>
                      <a:lnTo>
                        <a:pt x="7620" y="32766"/>
                      </a:lnTo>
                      <a:lnTo>
                        <a:pt x="10668" y="28194"/>
                      </a:lnTo>
                      <a:lnTo>
                        <a:pt x="12954" y="24385"/>
                      </a:lnTo>
                      <a:lnTo>
                        <a:pt x="16002" y="21336"/>
                      </a:lnTo>
                      <a:lnTo>
                        <a:pt x="19050" y="17526"/>
                      </a:lnTo>
                      <a:lnTo>
                        <a:pt x="22860" y="14478"/>
                      </a:lnTo>
                      <a:lnTo>
                        <a:pt x="25908" y="11430"/>
                      </a:lnTo>
                      <a:lnTo>
                        <a:pt x="30480" y="9144"/>
                      </a:lnTo>
                      <a:lnTo>
                        <a:pt x="34290" y="6858"/>
                      </a:lnTo>
                      <a:lnTo>
                        <a:pt x="38862" y="4573"/>
                      </a:lnTo>
                      <a:lnTo>
                        <a:pt x="42672" y="3049"/>
                      </a:lnTo>
                      <a:lnTo>
                        <a:pt x="47244" y="1525"/>
                      </a:lnTo>
                      <a:lnTo>
                        <a:pt x="51816" y="762"/>
                      </a:lnTo>
                      <a:lnTo>
                        <a:pt x="56388" y="0"/>
                      </a:lnTo>
                      <a:lnTo>
                        <a:pt x="70104" y="0"/>
                      </a:lnTo>
                      <a:lnTo>
                        <a:pt x="79248" y="1525"/>
                      </a:lnTo>
                      <a:lnTo>
                        <a:pt x="83820" y="3049"/>
                      </a:lnTo>
                      <a:lnTo>
                        <a:pt x="88392" y="4573"/>
                      </a:lnTo>
                      <a:lnTo>
                        <a:pt x="92202" y="6858"/>
                      </a:lnTo>
                      <a:lnTo>
                        <a:pt x="96774" y="9144"/>
                      </a:lnTo>
                      <a:lnTo>
                        <a:pt x="100584" y="11430"/>
                      </a:lnTo>
                      <a:lnTo>
                        <a:pt x="103632" y="14478"/>
                      </a:lnTo>
                      <a:lnTo>
                        <a:pt x="107442" y="17526"/>
                      </a:lnTo>
                      <a:lnTo>
                        <a:pt x="110490" y="21336"/>
                      </a:lnTo>
                      <a:lnTo>
                        <a:pt x="113538" y="24385"/>
                      </a:lnTo>
                      <a:lnTo>
                        <a:pt x="116586" y="28194"/>
                      </a:lnTo>
                      <a:lnTo>
                        <a:pt x="118872" y="32766"/>
                      </a:lnTo>
                      <a:lnTo>
                        <a:pt x="121158" y="36576"/>
                      </a:lnTo>
                      <a:lnTo>
                        <a:pt x="122682" y="41149"/>
                      </a:lnTo>
                      <a:lnTo>
                        <a:pt x="124206" y="45720"/>
                      </a:lnTo>
                      <a:lnTo>
                        <a:pt x="124968" y="50292"/>
                      </a:lnTo>
                      <a:lnTo>
                        <a:pt x="126492" y="54864"/>
                      </a:lnTo>
                      <a:lnTo>
                        <a:pt x="126492" y="64008"/>
                      </a:lnTo>
                    </a:path>
                  </a:pathLst>
                </a:custGeom>
                <a:ln w="19050" cap="rnd">
                  <a:solidFill>
                    <a:srgbClr val="FF9900"/>
                  </a:solidFill>
                  <a:round/>
                </a:ln>
              </p:spPr>
              <p:style>
                <a:lnRef idx="1">
                  <a:srgbClr val="FF0000"/>
                </a:lnRef>
                <a:fillRef idx="0">
                  <a:srgbClr val="000000">
                    <a:alpha val="0"/>
                  </a:srgbClr>
                </a:fillRef>
                <a:effectRef idx="0">
                  <a:scrgbClr r="0" g="0" b="0"/>
                </a:effectRef>
                <a:fontRef idx="none"/>
              </p:style>
              <p:txBody>
                <a:bodyPr/>
                <a:lstStyle/>
                <a:p>
                  <a:endParaRPr lang="fr-FR"/>
                </a:p>
              </p:txBody>
            </p:sp>
            <p:sp>
              <p:nvSpPr>
                <p:cNvPr id="192" name="Shape 666">
                  <a:extLst>
                    <a:ext uri="{FF2B5EF4-FFF2-40B4-BE49-F238E27FC236}">
                      <a16:creationId xmlns:a16="http://schemas.microsoft.com/office/drawing/2014/main" id="{E1F0EB1F-B28B-4B2E-A87F-73E065CAD54A}"/>
                    </a:ext>
                  </a:extLst>
                </p:cNvPr>
                <p:cNvSpPr/>
                <p:nvPr/>
              </p:nvSpPr>
              <p:spPr>
                <a:xfrm>
                  <a:off x="6032114" y="2054846"/>
                  <a:ext cx="32245" cy="251427"/>
                </a:xfrm>
                <a:custGeom>
                  <a:avLst/>
                  <a:gdLst/>
                  <a:ahLst/>
                  <a:cxnLst/>
                  <a:rect l="0" t="0" r="0" b="0"/>
                  <a:pathLst>
                    <a:path w="17526" h="145542">
                      <a:moveTo>
                        <a:pt x="0" y="145542"/>
                      </a:moveTo>
                      <a:lnTo>
                        <a:pt x="17526" y="0"/>
                      </a:lnTo>
                    </a:path>
                  </a:pathLst>
                </a:custGeom>
                <a:ln w="19050" cap="rnd">
                  <a:solidFill>
                    <a:srgbClr val="FF9900"/>
                  </a:solidFill>
                  <a:round/>
                </a:ln>
              </p:spPr>
              <p:style>
                <a:lnRef idx="1">
                  <a:srgbClr val="FF0000"/>
                </a:lnRef>
                <a:fillRef idx="0">
                  <a:srgbClr val="000000">
                    <a:alpha val="0"/>
                  </a:srgbClr>
                </a:fillRef>
                <a:effectRef idx="0">
                  <a:scrgbClr r="0" g="0" b="0"/>
                </a:effectRef>
                <a:fontRef idx="none"/>
              </p:style>
              <p:txBody>
                <a:bodyPr/>
                <a:lstStyle/>
                <a:p>
                  <a:endParaRPr lang="fr-FR"/>
                </a:p>
              </p:txBody>
            </p:sp>
            <p:sp>
              <p:nvSpPr>
                <p:cNvPr id="200" name="Shape 668">
                  <a:extLst>
                    <a:ext uri="{FF2B5EF4-FFF2-40B4-BE49-F238E27FC236}">
                      <a16:creationId xmlns:a16="http://schemas.microsoft.com/office/drawing/2014/main" id="{35A2C1A2-896F-4D14-904B-C215C95B9232}"/>
                    </a:ext>
                  </a:extLst>
                </p:cNvPr>
                <p:cNvSpPr/>
                <p:nvPr/>
              </p:nvSpPr>
              <p:spPr>
                <a:xfrm>
                  <a:off x="5566671" y="2416850"/>
                  <a:ext cx="0" cy="202722"/>
                </a:xfrm>
                <a:custGeom>
                  <a:avLst/>
                  <a:gdLst/>
                  <a:ahLst/>
                  <a:cxnLst/>
                  <a:rect l="0" t="0" r="0" b="0"/>
                  <a:pathLst>
                    <a:path h="117348">
                      <a:moveTo>
                        <a:pt x="0" y="0"/>
                      </a:moveTo>
                      <a:lnTo>
                        <a:pt x="0" y="117348"/>
                      </a:lnTo>
                    </a:path>
                  </a:pathLst>
                </a:custGeom>
                <a:ln w="19050" cap="rnd">
                  <a:solidFill>
                    <a:srgbClr val="5F5F5F"/>
                  </a:solidFill>
                  <a:round/>
                </a:ln>
              </p:spPr>
              <p:style>
                <a:lnRef idx="1">
                  <a:srgbClr val="0000FF"/>
                </a:lnRef>
                <a:fillRef idx="0">
                  <a:srgbClr val="000000">
                    <a:alpha val="0"/>
                  </a:srgbClr>
                </a:fillRef>
                <a:effectRef idx="0">
                  <a:scrgbClr r="0" g="0" b="0"/>
                </a:effectRef>
                <a:fontRef idx="none"/>
              </p:style>
              <p:txBody>
                <a:bodyPr/>
                <a:lstStyle/>
                <a:p>
                  <a:endParaRPr lang="fr-FR"/>
                </a:p>
              </p:txBody>
            </p:sp>
            <p:sp>
              <p:nvSpPr>
                <p:cNvPr id="204" name="Shape 670">
                  <a:extLst>
                    <a:ext uri="{FF2B5EF4-FFF2-40B4-BE49-F238E27FC236}">
                      <a16:creationId xmlns:a16="http://schemas.microsoft.com/office/drawing/2014/main" id="{9451A6BF-53B3-4251-8D89-A85D8F3F9297}"/>
                    </a:ext>
                  </a:extLst>
                </p:cNvPr>
                <p:cNvSpPr/>
                <p:nvPr/>
              </p:nvSpPr>
              <p:spPr>
                <a:xfrm>
                  <a:off x="5040945" y="2235189"/>
                  <a:ext cx="78508" cy="69768"/>
                </a:xfrm>
                <a:custGeom>
                  <a:avLst/>
                  <a:gdLst/>
                  <a:ahLst/>
                  <a:cxnLst/>
                  <a:rect l="0" t="0" r="0" b="0"/>
                  <a:pathLst>
                    <a:path w="42672" h="40386">
                      <a:moveTo>
                        <a:pt x="42672" y="0"/>
                      </a:moveTo>
                      <a:lnTo>
                        <a:pt x="42672" y="40386"/>
                      </a:lnTo>
                      <a:lnTo>
                        <a:pt x="0" y="40386"/>
                      </a:lnTo>
                      <a:lnTo>
                        <a:pt x="42672" y="0"/>
                      </a:lnTo>
                      <a:close/>
                    </a:path>
                  </a:pathLst>
                </a:custGeom>
                <a:solidFill>
                  <a:srgbClr val="FF9900"/>
                </a:solidFill>
                <a:ln w="0" cap="rnd">
                  <a:round/>
                </a:ln>
              </p:spPr>
              <p:style>
                <a:lnRef idx="0">
                  <a:srgbClr val="000000">
                    <a:alpha val="0"/>
                  </a:srgbClr>
                </a:lnRef>
                <a:fillRef idx="1">
                  <a:srgbClr val="FF0000"/>
                </a:fillRef>
                <a:effectRef idx="0">
                  <a:scrgbClr r="0" g="0" b="0"/>
                </a:effectRef>
                <a:fontRef idx="none"/>
              </p:style>
              <p:txBody>
                <a:bodyPr/>
                <a:lstStyle/>
                <a:p>
                  <a:endParaRPr lang="fr-FR"/>
                </a:p>
              </p:txBody>
            </p:sp>
            <p:sp>
              <p:nvSpPr>
                <p:cNvPr id="205" name="Shape 671">
                  <a:extLst>
                    <a:ext uri="{FF2B5EF4-FFF2-40B4-BE49-F238E27FC236}">
                      <a16:creationId xmlns:a16="http://schemas.microsoft.com/office/drawing/2014/main" id="{4B742381-57AF-4917-91C3-5AB0944984A8}"/>
                    </a:ext>
                  </a:extLst>
                </p:cNvPr>
                <p:cNvSpPr/>
                <p:nvPr/>
              </p:nvSpPr>
              <p:spPr>
                <a:xfrm>
                  <a:off x="5040945" y="2052213"/>
                  <a:ext cx="283191" cy="252744"/>
                </a:xfrm>
                <a:custGeom>
                  <a:avLst/>
                  <a:gdLst/>
                  <a:ahLst/>
                  <a:cxnLst/>
                  <a:rect l="0" t="0" r="0" b="0"/>
                  <a:pathLst>
                    <a:path w="153924" h="146304">
                      <a:moveTo>
                        <a:pt x="0" y="146304"/>
                      </a:moveTo>
                      <a:lnTo>
                        <a:pt x="153924" y="0"/>
                      </a:lnTo>
                    </a:path>
                  </a:pathLst>
                </a:custGeom>
                <a:ln w="19050" cap="rnd">
                  <a:solidFill>
                    <a:srgbClr val="FF9900"/>
                  </a:solidFill>
                  <a:round/>
                </a:ln>
              </p:spPr>
              <p:style>
                <a:lnRef idx="1">
                  <a:srgbClr val="FF0000"/>
                </a:lnRef>
                <a:fillRef idx="0">
                  <a:srgbClr val="000000">
                    <a:alpha val="0"/>
                  </a:srgbClr>
                </a:fillRef>
                <a:effectRef idx="0">
                  <a:scrgbClr r="0" g="0" b="0"/>
                </a:effectRef>
                <a:fontRef idx="none"/>
              </p:style>
              <p:txBody>
                <a:bodyPr/>
                <a:lstStyle/>
                <a:p>
                  <a:endParaRPr lang="fr-FR"/>
                </a:p>
              </p:txBody>
            </p:sp>
            <p:sp>
              <p:nvSpPr>
                <p:cNvPr id="207" name="Shape 673">
                  <a:extLst>
                    <a:ext uri="{FF2B5EF4-FFF2-40B4-BE49-F238E27FC236}">
                      <a16:creationId xmlns:a16="http://schemas.microsoft.com/office/drawing/2014/main" id="{63CE712B-3A82-49EE-8CB7-E0278C50482B}"/>
                    </a:ext>
                  </a:extLst>
                </p:cNvPr>
                <p:cNvSpPr/>
                <p:nvPr/>
              </p:nvSpPr>
              <p:spPr>
                <a:xfrm>
                  <a:off x="4885330" y="2304957"/>
                  <a:ext cx="468247" cy="0"/>
                </a:xfrm>
                <a:custGeom>
                  <a:avLst/>
                  <a:gdLst/>
                  <a:ahLst/>
                  <a:cxnLst/>
                  <a:rect l="0" t="0" r="0" b="0"/>
                  <a:pathLst>
                    <a:path w="254508">
                      <a:moveTo>
                        <a:pt x="0" y="0"/>
                      </a:moveTo>
                      <a:lnTo>
                        <a:pt x="254508" y="0"/>
                      </a:lnTo>
                    </a:path>
                  </a:pathLst>
                </a:custGeom>
                <a:ln w="19050" cap="rnd">
                  <a:solidFill>
                    <a:srgbClr val="FF9900"/>
                  </a:solidFill>
                  <a:round/>
                </a:ln>
              </p:spPr>
              <p:style>
                <a:lnRef idx="1">
                  <a:srgbClr val="FF0000"/>
                </a:lnRef>
                <a:fillRef idx="0">
                  <a:srgbClr val="000000">
                    <a:alpha val="0"/>
                  </a:srgbClr>
                </a:fillRef>
                <a:effectRef idx="0">
                  <a:scrgbClr r="0" g="0" b="0"/>
                </a:effectRef>
                <a:fontRef idx="none"/>
              </p:style>
              <p:txBody>
                <a:bodyPr/>
                <a:lstStyle/>
                <a:p>
                  <a:endParaRPr lang="fr-FR"/>
                </a:p>
              </p:txBody>
            </p:sp>
            <p:sp>
              <p:nvSpPr>
                <p:cNvPr id="210" name="Shape 676">
                  <a:extLst>
                    <a:ext uri="{FF2B5EF4-FFF2-40B4-BE49-F238E27FC236}">
                      <a16:creationId xmlns:a16="http://schemas.microsoft.com/office/drawing/2014/main" id="{0FF8D453-16EB-4D6F-9606-4BB8B0EB63D6}"/>
                    </a:ext>
                  </a:extLst>
                </p:cNvPr>
                <p:cNvSpPr/>
                <p:nvPr/>
              </p:nvSpPr>
              <p:spPr>
                <a:xfrm>
                  <a:off x="4701095" y="2416850"/>
                  <a:ext cx="864000" cy="0"/>
                </a:xfrm>
                <a:custGeom>
                  <a:avLst/>
                  <a:gdLst/>
                  <a:ahLst/>
                  <a:cxnLst/>
                  <a:rect l="0" t="0" r="0" b="0"/>
                  <a:pathLst>
                    <a:path w="115824">
                      <a:moveTo>
                        <a:pt x="0" y="0"/>
                      </a:moveTo>
                      <a:lnTo>
                        <a:pt x="115824" y="0"/>
                      </a:lnTo>
                    </a:path>
                  </a:pathLst>
                </a:custGeom>
                <a:ln w="19050" cap="rnd">
                  <a:solidFill>
                    <a:srgbClr val="5F5F5F"/>
                  </a:solidFill>
                  <a:round/>
                </a:ln>
              </p:spPr>
              <p:style>
                <a:lnRef idx="1">
                  <a:srgbClr val="0000FF"/>
                </a:lnRef>
                <a:fillRef idx="0">
                  <a:srgbClr val="000000">
                    <a:alpha val="0"/>
                  </a:srgbClr>
                </a:fillRef>
                <a:effectRef idx="0">
                  <a:scrgbClr r="0" g="0" b="0"/>
                </a:effectRef>
                <a:fontRef idx="none"/>
              </p:style>
              <p:txBody>
                <a:bodyPr/>
                <a:lstStyle/>
                <a:p>
                  <a:endParaRPr lang="fr-FR"/>
                </a:p>
              </p:txBody>
            </p:sp>
            <p:sp>
              <p:nvSpPr>
                <p:cNvPr id="201" name="Shape 669">
                  <a:extLst>
                    <a:ext uri="{FF2B5EF4-FFF2-40B4-BE49-F238E27FC236}">
                      <a16:creationId xmlns:a16="http://schemas.microsoft.com/office/drawing/2014/main" id="{33EA9F0B-F436-4CE4-ADB1-4F133A798C16}"/>
                    </a:ext>
                  </a:extLst>
                </p:cNvPr>
                <p:cNvSpPr/>
                <p:nvPr/>
              </p:nvSpPr>
              <p:spPr>
                <a:xfrm>
                  <a:off x="4885330" y="2527424"/>
                  <a:ext cx="468247" cy="0"/>
                </a:xfrm>
                <a:custGeom>
                  <a:avLst/>
                  <a:gdLst/>
                  <a:ahLst/>
                  <a:cxnLst/>
                  <a:rect l="0" t="0" r="0" b="0"/>
                  <a:pathLst>
                    <a:path w="254508">
                      <a:moveTo>
                        <a:pt x="0" y="0"/>
                      </a:moveTo>
                      <a:lnTo>
                        <a:pt x="254508" y="0"/>
                      </a:lnTo>
                    </a:path>
                  </a:pathLst>
                </a:custGeom>
                <a:ln w="19050" cap="rnd">
                  <a:solidFill>
                    <a:srgbClr val="FF9900"/>
                  </a:solidFill>
                  <a:round/>
                </a:ln>
              </p:spPr>
              <p:style>
                <a:lnRef idx="1">
                  <a:srgbClr val="FF0000"/>
                </a:lnRef>
                <a:fillRef idx="0">
                  <a:srgbClr val="000000">
                    <a:alpha val="0"/>
                  </a:srgbClr>
                </a:fillRef>
                <a:effectRef idx="0">
                  <a:scrgbClr r="0" g="0" b="0"/>
                </a:effectRef>
                <a:fontRef idx="none"/>
              </p:style>
              <p:txBody>
                <a:bodyPr/>
                <a:lstStyle/>
                <a:p>
                  <a:endParaRPr lang="fr-FR"/>
                </a:p>
              </p:txBody>
            </p:sp>
            <p:sp>
              <p:nvSpPr>
                <p:cNvPr id="208" name="Shape 674">
                  <a:extLst>
                    <a:ext uri="{FF2B5EF4-FFF2-40B4-BE49-F238E27FC236}">
                      <a16:creationId xmlns:a16="http://schemas.microsoft.com/office/drawing/2014/main" id="{1B518FF5-315D-489E-A6F2-48E486BF0374}"/>
                    </a:ext>
                  </a:extLst>
                </p:cNvPr>
                <p:cNvSpPr/>
                <p:nvPr/>
              </p:nvSpPr>
              <p:spPr>
                <a:xfrm>
                  <a:off x="4885330" y="2304957"/>
                  <a:ext cx="0" cy="222467"/>
                </a:xfrm>
                <a:custGeom>
                  <a:avLst/>
                  <a:gdLst/>
                  <a:ahLst/>
                  <a:cxnLst/>
                  <a:rect l="0" t="0" r="0" b="0"/>
                  <a:pathLst>
                    <a:path h="128778">
                      <a:moveTo>
                        <a:pt x="0" y="0"/>
                      </a:moveTo>
                      <a:lnTo>
                        <a:pt x="0" y="128778"/>
                      </a:lnTo>
                    </a:path>
                  </a:pathLst>
                </a:custGeom>
                <a:ln w="19050" cap="rnd">
                  <a:solidFill>
                    <a:srgbClr val="FF9900"/>
                  </a:solidFill>
                  <a:round/>
                </a:ln>
              </p:spPr>
              <p:style>
                <a:lnRef idx="1">
                  <a:srgbClr val="FF0000"/>
                </a:lnRef>
                <a:fillRef idx="0">
                  <a:srgbClr val="000000">
                    <a:alpha val="0"/>
                  </a:srgbClr>
                </a:fillRef>
                <a:effectRef idx="0">
                  <a:scrgbClr r="0" g="0" b="0"/>
                </a:effectRef>
                <a:fontRef idx="none"/>
              </p:style>
              <p:txBody>
                <a:bodyPr/>
                <a:lstStyle/>
                <a:p>
                  <a:endParaRPr lang="fr-FR"/>
                </a:p>
              </p:txBody>
            </p:sp>
            <p:sp>
              <p:nvSpPr>
                <p:cNvPr id="209" name="Shape 675">
                  <a:extLst>
                    <a:ext uri="{FF2B5EF4-FFF2-40B4-BE49-F238E27FC236}">
                      <a16:creationId xmlns:a16="http://schemas.microsoft.com/office/drawing/2014/main" id="{C80E2E19-B79A-462E-B8BC-971284AF9511}"/>
                    </a:ext>
                  </a:extLst>
                </p:cNvPr>
                <p:cNvSpPr/>
                <p:nvPr/>
              </p:nvSpPr>
              <p:spPr>
                <a:xfrm>
                  <a:off x="5353576" y="2304957"/>
                  <a:ext cx="0" cy="222467"/>
                </a:xfrm>
                <a:custGeom>
                  <a:avLst/>
                  <a:gdLst/>
                  <a:ahLst/>
                  <a:cxnLst/>
                  <a:rect l="0" t="0" r="0" b="0"/>
                  <a:pathLst>
                    <a:path h="128778">
                      <a:moveTo>
                        <a:pt x="0" y="0"/>
                      </a:moveTo>
                      <a:lnTo>
                        <a:pt x="0" y="128778"/>
                      </a:lnTo>
                    </a:path>
                  </a:pathLst>
                </a:custGeom>
                <a:ln w="19050" cap="rnd">
                  <a:solidFill>
                    <a:srgbClr val="FF9900"/>
                  </a:solidFill>
                  <a:round/>
                </a:ln>
              </p:spPr>
              <p:style>
                <a:lnRef idx="1">
                  <a:srgbClr val="FF0000"/>
                </a:lnRef>
                <a:fillRef idx="0">
                  <a:srgbClr val="000000">
                    <a:alpha val="0"/>
                  </a:srgbClr>
                </a:fillRef>
                <a:effectRef idx="0">
                  <a:scrgbClr r="0" g="0" b="0"/>
                </a:effectRef>
                <a:fontRef idx="none"/>
              </p:style>
              <p:txBody>
                <a:bodyPr/>
                <a:lstStyle/>
                <a:p>
                  <a:endParaRPr lang="fr-FR"/>
                </a:p>
              </p:txBody>
            </p:sp>
          </p:grpSp>
          <p:sp>
            <p:nvSpPr>
              <p:cNvPr id="7" name="Ellipse 6">
                <a:extLst>
                  <a:ext uri="{FF2B5EF4-FFF2-40B4-BE49-F238E27FC236}">
                    <a16:creationId xmlns:a16="http://schemas.microsoft.com/office/drawing/2014/main" id="{FC341D50-34A7-46F6-B9F3-BD23C4228CD1}"/>
                  </a:ext>
                </a:extLst>
              </p:cNvPr>
              <p:cNvSpPr/>
              <p:nvPr/>
            </p:nvSpPr>
            <p:spPr>
              <a:xfrm>
                <a:off x="5998941" y="4827976"/>
                <a:ext cx="36000" cy="36000"/>
              </a:xfrm>
              <a:prstGeom prst="ellipse">
                <a:avLst/>
              </a:prstGeom>
              <a:solidFill>
                <a:srgbClr val="5F5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grpSp>
        <p:nvGrpSpPr>
          <p:cNvPr id="3" name="Groupe 2">
            <a:extLst>
              <a:ext uri="{FF2B5EF4-FFF2-40B4-BE49-F238E27FC236}">
                <a16:creationId xmlns:a16="http://schemas.microsoft.com/office/drawing/2014/main" id="{BD5FB737-C12A-474F-B7A1-35393D488F6D}"/>
              </a:ext>
            </a:extLst>
          </p:cNvPr>
          <p:cNvGrpSpPr/>
          <p:nvPr/>
        </p:nvGrpSpPr>
        <p:grpSpPr>
          <a:xfrm>
            <a:off x="570892" y="3769014"/>
            <a:ext cx="8938045" cy="2387944"/>
            <a:chOff x="761392" y="3769014"/>
            <a:chExt cx="8938045" cy="2387944"/>
          </a:xfrm>
        </p:grpSpPr>
        <p:grpSp>
          <p:nvGrpSpPr>
            <p:cNvPr id="275" name="Groupe 274">
              <a:extLst>
                <a:ext uri="{FF2B5EF4-FFF2-40B4-BE49-F238E27FC236}">
                  <a16:creationId xmlns:a16="http://schemas.microsoft.com/office/drawing/2014/main" id="{4D27DAEB-C221-4AC2-896C-6827D4116EEC}"/>
                </a:ext>
              </a:extLst>
            </p:cNvPr>
            <p:cNvGrpSpPr/>
            <p:nvPr/>
          </p:nvGrpSpPr>
          <p:grpSpPr>
            <a:xfrm>
              <a:off x="761392" y="3769014"/>
              <a:ext cx="8938045" cy="2387944"/>
              <a:chOff x="754134" y="1178214"/>
              <a:chExt cx="8938045" cy="2387944"/>
            </a:xfrm>
          </p:grpSpPr>
          <p:grpSp>
            <p:nvGrpSpPr>
              <p:cNvPr id="276" name="Groupe 275">
                <a:extLst>
                  <a:ext uri="{FF2B5EF4-FFF2-40B4-BE49-F238E27FC236}">
                    <a16:creationId xmlns:a16="http://schemas.microsoft.com/office/drawing/2014/main" id="{6152F54A-84B9-4486-85F4-CE616EE07DF3}"/>
                  </a:ext>
                </a:extLst>
              </p:cNvPr>
              <p:cNvGrpSpPr/>
              <p:nvPr/>
            </p:nvGrpSpPr>
            <p:grpSpPr>
              <a:xfrm>
                <a:off x="754134" y="1178214"/>
                <a:ext cx="8938045" cy="2387944"/>
                <a:chOff x="836069" y="1067753"/>
                <a:chExt cx="8838658" cy="2387944"/>
              </a:xfrm>
            </p:grpSpPr>
            <p:grpSp>
              <p:nvGrpSpPr>
                <p:cNvPr id="316" name="Groupe 315">
                  <a:extLst>
                    <a:ext uri="{FF2B5EF4-FFF2-40B4-BE49-F238E27FC236}">
                      <a16:creationId xmlns:a16="http://schemas.microsoft.com/office/drawing/2014/main" id="{CBF20245-E443-47BF-B707-15A20708A022}"/>
                    </a:ext>
                  </a:extLst>
                </p:cNvPr>
                <p:cNvGrpSpPr/>
                <p:nvPr/>
              </p:nvGrpSpPr>
              <p:grpSpPr>
                <a:xfrm>
                  <a:off x="912270" y="1406040"/>
                  <a:ext cx="5560179" cy="2049657"/>
                  <a:chOff x="912270" y="1406040"/>
                  <a:chExt cx="5560179" cy="2049657"/>
                </a:xfrm>
              </p:grpSpPr>
              <p:grpSp>
                <p:nvGrpSpPr>
                  <p:cNvPr id="320" name="Groupe 319">
                    <a:extLst>
                      <a:ext uri="{FF2B5EF4-FFF2-40B4-BE49-F238E27FC236}">
                        <a16:creationId xmlns:a16="http://schemas.microsoft.com/office/drawing/2014/main" id="{A468ADEA-4C97-48E6-B2D0-315A9DFC8799}"/>
                      </a:ext>
                    </a:extLst>
                  </p:cNvPr>
                  <p:cNvGrpSpPr/>
                  <p:nvPr/>
                </p:nvGrpSpPr>
                <p:grpSpPr>
                  <a:xfrm>
                    <a:off x="912270" y="1406040"/>
                    <a:ext cx="5560179" cy="2049657"/>
                    <a:chOff x="8331916" y="2780664"/>
                    <a:chExt cx="3529301" cy="2883326"/>
                  </a:xfrm>
                </p:grpSpPr>
                <p:sp>
                  <p:nvSpPr>
                    <p:cNvPr id="333" name="Rectangle à coins arrondis 78">
                      <a:extLst>
                        <a:ext uri="{FF2B5EF4-FFF2-40B4-BE49-F238E27FC236}">
                          <a16:creationId xmlns:a16="http://schemas.microsoft.com/office/drawing/2014/main" id="{210B2233-8731-4E82-8AA9-6F46A174659E}"/>
                        </a:ext>
                      </a:extLst>
                    </p:cNvPr>
                    <p:cNvSpPr/>
                    <p:nvPr/>
                  </p:nvSpPr>
                  <p:spPr>
                    <a:xfrm>
                      <a:off x="8336122" y="2816202"/>
                      <a:ext cx="3525095" cy="2847788"/>
                    </a:xfrm>
                    <a:prstGeom prst="roundRect">
                      <a:avLst>
                        <a:gd name="adj" fmla="val 0"/>
                      </a:avLst>
                    </a:prstGeom>
                    <a:solidFill>
                      <a:schemeClr val="bg1"/>
                    </a:solidFill>
                    <a:ln w="28575">
                      <a:solidFill>
                        <a:srgbClr val="4F9707"/>
                      </a:solid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34" name="Rectangle 333">
                      <a:extLst>
                        <a:ext uri="{FF2B5EF4-FFF2-40B4-BE49-F238E27FC236}">
                          <a16:creationId xmlns:a16="http://schemas.microsoft.com/office/drawing/2014/main" id="{B32B5223-5E60-49DB-A1F5-72681D616500}"/>
                        </a:ext>
                      </a:extLst>
                    </p:cNvPr>
                    <p:cNvSpPr/>
                    <p:nvPr/>
                  </p:nvSpPr>
                  <p:spPr>
                    <a:xfrm>
                      <a:off x="8331916" y="2780664"/>
                      <a:ext cx="1939436" cy="519552"/>
                    </a:xfrm>
                    <a:prstGeom prst="rect">
                      <a:avLst/>
                    </a:prstGeom>
                  </p:spPr>
                  <p:txBody>
                    <a:bodyPr wrap="none">
                      <a:spAutoFit/>
                    </a:bodyPr>
                    <a:lstStyle/>
                    <a:p>
                      <a:r>
                        <a:rPr lang="fr-FR" dirty="0">
                          <a:solidFill>
                            <a:srgbClr val="217214"/>
                          </a:solidFill>
                        </a:rPr>
                        <a:t>Représentations schématiques</a:t>
                      </a:r>
                      <a:endParaRPr lang="fr-FR" b="1" dirty="0">
                        <a:solidFill>
                          <a:srgbClr val="217214"/>
                        </a:solidFill>
                      </a:endParaRPr>
                    </a:p>
                  </p:txBody>
                </p:sp>
              </p:grpSp>
              <p:sp>
                <p:nvSpPr>
                  <p:cNvPr id="321" name="Rectangle 320">
                    <a:extLst>
                      <a:ext uri="{FF2B5EF4-FFF2-40B4-BE49-F238E27FC236}">
                        <a16:creationId xmlns:a16="http://schemas.microsoft.com/office/drawing/2014/main" id="{3E889DC3-5412-48DA-BEAD-9A469AD9384E}"/>
                      </a:ext>
                    </a:extLst>
                  </p:cNvPr>
                  <p:cNvSpPr/>
                  <p:nvPr/>
                </p:nvSpPr>
                <p:spPr>
                  <a:xfrm>
                    <a:off x="4562964" y="1782388"/>
                    <a:ext cx="217100" cy="358780"/>
                  </a:xfrm>
                  <a:prstGeom prst="rect">
                    <a:avLst/>
                  </a:prstGeom>
                </p:spPr>
                <p:txBody>
                  <a:bodyPr wrap="none">
                    <a:spAutoFit/>
                  </a:bodyPr>
                  <a:lstStyle/>
                  <a:p>
                    <a:endParaRPr lang="fr-FR" b="1" dirty="0">
                      <a:solidFill>
                        <a:srgbClr val="217214"/>
                      </a:solidFill>
                    </a:endParaRPr>
                  </a:p>
                </p:txBody>
              </p:sp>
              <p:grpSp>
                <p:nvGrpSpPr>
                  <p:cNvPr id="322" name="Groupe 321">
                    <a:extLst>
                      <a:ext uri="{FF2B5EF4-FFF2-40B4-BE49-F238E27FC236}">
                        <a16:creationId xmlns:a16="http://schemas.microsoft.com/office/drawing/2014/main" id="{1022F41D-4162-4C70-A2C5-D16A302CAFC9}"/>
                      </a:ext>
                    </a:extLst>
                  </p:cNvPr>
                  <p:cNvGrpSpPr/>
                  <p:nvPr/>
                </p:nvGrpSpPr>
                <p:grpSpPr>
                  <a:xfrm>
                    <a:off x="1037704" y="1776346"/>
                    <a:ext cx="1593165" cy="1341207"/>
                    <a:chOff x="8331916" y="2780664"/>
                    <a:chExt cx="3776939" cy="2774593"/>
                  </a:xfrm>
                </p:grpSpPr>
                <p:sp>
                  <p:nvSpPr>
                    <p:cNvPr id="331" name="Rectangle à coins arrondis 78">
                      <a:extLst>
                        <a:ext uri="{FF2B5EF4-FFF2-40B4-BE49-F238E27FC236}">
                          <a16:creationId xmlns:a16="http://schemas.microsoft.com/office/drawing/2014/main" id="{D93E444F-0A0C-4D4F-B01B-6B08893041A1}"/>
                        </a:ext>
                      </a:extLst>
                    </p:cNvPr>
                    <p:cNvSpPr/>
                    <p:nvPr/>
                  </p:nvSpPr>
                  <p:spPr>
                    <a:xfrm>
                      <a:off x="8456924" y="3058674"/>
                      <a:ext cx="3651931" cy="2496583"/>
                    </a:xfrm>
                    <a:prstGeom prst="roundRect">
                      <a:avLst>
                        <a:gd name="adj" fmla="val 0"/>
                      </a:avLst>
                    </a:prstGeom>
                    <a:solidFill>
                      <a:schemeClr val="bg1"/>
                    </a:solidFill>
                    <a:ln w="28575">
                      <a:solidFill>
                        <a:srgbClr val="4F9707"/>
                      </a:solid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32" name="Rectangle 331">
                      <a:extLst>
                        <a:ext uri="{FF2B5EF4-FFF2-40B4-BE49-F238E27FC236}">
                          <a16:creationId xmlns:a16="http://schemas.microsoft.com/office/drawing/2014/main" id="{493840B2-A672-4E9F-9149-611478AB32B4}"/>
                        </a:ext>
                      </a:extLst>
                    </p:cNvPr>
                    <p:cNvSpPr/>
                    <p:nvPr/>
                  </p:nvSpPr>
                  <p:spPr>
                    <a:xfrm>
                      <a:off x="8331916" y="2780664"/>
                      <a:ext cx="437944" cy="742218"/>
                    </a:xfrm>
                    <a:prstGeom prst="rect">
                      <a:avLst/>
                    </a:prstGeom>
                  </p:spPr>
                  <p:txBody>
                    <a:bodyPr wrap="none">
                      <a:spAutoFit/>
                    </a:bodyPr>
                    <a:lstStyle/>
                    <a:p>
                      <a:endParaRPr lang="fr-FR" b="1" dirty="0">
                        <a:solidFill>
                          <a:srgbClr val="217214"/>
                        </a:solidFill>
                      </a:endParaRPr>
                    </a:p>
                  </p:txBody>
                </p:sp>
              </p:grpSp>
              <p:grpSp>
                <p:nvGrpSpPr>
                  <p:cNvPr id="323" name="Groupe 322">
                    <a:extLst>
                      <a:ext uri="{FF2B5EF4-FFF2-40B4-BE49-F238E27FC236}">
                        <a16:creationId xmlns:a16="http://schemas.microsoft.com/office/drawing/2014/main" id="{ECA755C9-54D1-4725-9848-04C7D299890F}"/>
                      </a:ext>
                    </a:extLst>
                  </p:cNvPr>
                  <p:cNvGrpSpPr/>
                  <p:nvPr/>
                </p:nvGrpSpPr>
                <p:grpSpPr>
                  <a:xfrm>
                    <a:off x="2771011" y="1773798"/>
                    <a:ext cx="1593165" cy="1356657"/>
                    <a:chOff x="8331916" y="2780664"/>
                    <a:chExt cx="3776938" cy="2806554"/>
                  </a:xfrm>
                </p:grpSpPr>
                <p:sp>
                  <p:nvSpPr>
                    <p:cNvPr id="329" name="Rectangle à coins arrondis 78">
                      <a:extLst>
                        <a:ext uri="{FF2B5EF4-FFF2-40B4-BE49-F238E27FC236}">
                          <a16:creationId xmlns:a16="http://schemas.microsoft.com/office/drawing/2014/main" id="{E32CDB93-51AF-4DFF-ABDF-E2C93480D7DA}"/>
                        </a:ext>
                      </a:extLst>
                    </p:cNvPr>
                    <p:cNvSpPr/>
                    <p:nvPr/>
                  </p:nvSpPr>
                  <p:spPr>
                    <a:xfrm>
                      <a:off x="8456923" y="3058672"/>
                      <a:ext cx="3651931" cy="2528546"/>
                    </a:xfrm>
                    <a:prstGeom prst="roundRect">
                      <a:avLst>
                        <a:gd name="adj" fmla="val 0"/>
                      </a:avLst>
                    </a:prstGeom>
                    <a:solidFill>
                      <a:schemeClr val="bg1"/>
                    </a:solidFill>
                    <a:ln w="28575">
                      <a:solidFill>
                        <a:srgbClr val="4F9707"/>
                      </a:solid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30" name="Rectangle 329">
                      <a:extLst>
                        <a:ext uri="{FF2B5EF4-FFF2-40B4-BE49-F238E27FC236}">
                          <a16:creationId xmlns:a16="http://schemas.microsoft.com/office/drawing/2014/main" id="{1D6AD281-96B8-49CF-A7EB-6503EA4733C3}"/>
                        </a:ext>
                      </a:extLst>
                    </p:cNvPr>
                    <p:cNvSpPr/>
                    <p:nvPr/>
                  </p:nvSpPr>
                  <p:spPr>
                    <a:xfrm>
                      <a:off x="8331916" y="2780664"/>
                      <a:ext cx="437944" cy="742218"/>
                    </a:xfrm>
                    <a:prstGeom prst="rect">
                      <a:avLst/>
                    </a:prstGeom>
                  </p:spPr>
                  <p:txBody>
                    <a:bodyPr wrap="none">
                      <a:spAutoFit/>
                    </a:bodyPr>
                    <a:lstStyle/>
                    <a:p>
                      <a:endParaRPr lang="fr-FR" b="1" dirty="0">
                        <a:solidFill>
                          <a:srgbClr val="217214"/>
                        </a:solidFill>
                      </a:endParaRPr>
                    </a:p>
                  </p:txBody>
                </p:sp>
              </p:grpSp>
            </p:grpSp>
            <mc:AlternateContent xmlns:mc="http://schemas.openxmlformats.org/markup-compatibility/2006" xmlns:a14="http://schemas.microsoft.com/office/drawing/2010/main">
              <mc:Choice Requires="a14">
                <p:sp>
                  <p:nvSpPr>
                    <p:cNvPr id="318" name="ZoneTexte 317">
                      <a:extLst>
                        <a:ext uri="{FF2B5EF4-FFF2-40B4-BE49-F238E27FC236}">
                          <a16:creationId xmlns:a16="http://schemas.microsoft.com/office/drawing/2014/main" id="{D32779FF-83B0-4F1C-B802-AB02A205245C}"/>
                        </a:ext>
                      </a:extLst>
                    </p:cNvPr>
                    <p:cNvSpPr txBox="1"/>
                    <p:nvPr/>
                  </p:nvSpPr>
                  <p:spPr>
                    <a:xfrm>
                      <a:off x="836069" y="1067753"/>
                      <a:ext cx="8838658" cy="646331"/>
                    </a:xfrm>
                    <a:prstGeom prst="rect">
                      <a:avLst/>
                    </a:prstGeom>
                    <a:noFill/>
                  </p:spPr>
                  <p:txBody>
                    <a:bodyPr wrap="square" rtlCol="0">
                      <a:spAutoFit/>
                    </a:bodyPr>
                    <a:lstStyle/>
                    <a:p>
                      <a:r>
                        <a:rPr lang="fr-FR" b="1" dirty="0">
                          <a:solidFill>
                            <a:srgbClr val="002060"/>
                          </a:solidFill>
                        </a:rPr>
                        <a:t>Liaison sphérique à doigt de centre O, d’axe (O,</a:t>
                      </a:r>
                      <a14:m>
                        <m:oMath xmlns:m="http://schemas.openxmlformats.org/officeDocument/2006/math">
                          <m:acc>
                            <m:accPr>
                              <m:chr m:val="⃗"/>
                              <m:ctrlPr>
                                <a:rPr lang="fr-FR" b="1" i="1">
                                  <a:solidFill>
                                    <a:srgbClr val="002060"/>
                                  </a:solidFill>
                                  <a:latin typeface="Cambria Math" panose="02040503050406030204" pitchFamily="18" charset="0"/>
                                </a:rPr>
                              </m:ctrlPr>
                            </m:accPr>
                            <m:e>
                              <m:r>
                                <a:rPr lang="fr-FR" b="1" i="1" smtClean="0">
                                  <a:solidFill>
                                    <a:srgbClr val="002060"/>
                                  </a:solidFill>
                                  <a:latin typeface="Cambria Math" panose="02040503050406030204" pitchFamily="18" charset="0"/>
                                </a:rPr>
                                <m:t>𝒛</m:t>
                              </m:r>
                            </m:e>
                          </m:acc>
                        </m:oMath>
                      </a14:m>
                      <a:r>
                        <a:rPr lang="fr-FR" b="1" dirty="0">
                          <a:solidFill>
                            <a:srgbClr val="002060"/>
                          </a:solidFill>
                        </a:rPr>
                        <a:t>) et de normale (O, </a:t>
                      </a:r>
                      <a14:m>
                        <m:oMath xmlns:m="http://schemas.openxmlformats.org/officeDocument/2006/math">
                          <m:acc>
                            <m:accPr>
                              <m:chr m:val="⃗"/>
                              <m:ctrlPr>
                                <a:rPr lang="fr-FR" b="1" i="1">
                                  <a:solidFill>
                                    <a:srgbClr val="002060"/>
                                  </a:solidFill>
                                  <a:latin typeface="Cambria Math" panose="02040503050406030204" pitchFamily="18" charset="0"/>
                                </a:rPr>
                              </m:ctrlPr>
                            </m:accPr>
                            <m:e>
                              <m:r>
                                <a:rPr lang="fr-FR" b="1" i="1" smtClean="0">
                                  <a:solidFill>
                                    <a:srgbClr val="002060"/>
                                  </a:solidFill>
                                  <a:latin typeface="Cambria Math" panose="02040503050406030204" pitchFamily="18" charset="0"/>
                                </a:rPr>
                                <m:t>𝒚</m:t>
                              </m:r>
                            </m:e>
                          </m:acc>
                        </m:oMath>
                      </a14:m>
                      <a:r>
                        <a:rPr lang="fr-FR" b="1" dirty="0">
                          <a:solidFill>
                            <a:srgbClr val="002060"/>
                          </a:solidFill>
                        </a:rPr>
                        <a:t>)</a:t>
                      </a:r>
                    </a:p>
                    <a:p>
                      <a:endParaRPr lang="fr-FR" b="1" dirty="0">
                        <a:solidFill>
                          <a:srgbClr val="001642"/>
                        </a:solidFill>
                      </a:endParaRPr>
                    </a:p>
                  </p:txBody>
                </p:sp>
              </mc:Choice>
              <mc:Fallback xmlns="">
                <p:sp>
                  <p:nvSpPr>
                    <p:cNvPr id="318" name="ZoneTexte 317">
                      <a:extLst>
                        <a:ext uri="{FF2B5EF4-FFF2-40B4-BE49-F238E27FC236}">
                          <a16:creationId xmlns:a16="http://schemas.microsoft.com/office/drawing/2014/main" id="{D32779FF-83B0-4F1C-B802-AB02A205245C}"/>
                        </a:ext>
                      </a:extLst>
                    </p:cNvPr>
                    <p:cNvSpPr txBox="1">
                      <a:spLocks noRot="1" noChangeAspect="1" noMove="1" noResize="1" noEditPoints="1" noAdjustHandles="1" noChangeArrowheads="1" noChangeShapeType="1" noTextEdit="1"/>
                    </p:cNvSpPr>
                    <p:nvPr/>
                  </p:nvSpPr>
                  <p:spPr>
                    <a:xfrm>
                      <a:off x="836069" y="1067753"/>
                      <a:ext cx="8838658" cy="646331"/>
                    </a:xfrm>
                    <a:prstGeom prst="rect">
                      <a:avLst/>
                    </a:prstGeom>
                    <a:blipFill>
                      <a:blip r:embed="rId4"/>
                      <a:stretch>
                        <a:fillRect l="-614" t="-4717"/>
                      </a:stretch>
                    </a:blipFill>
                  </p:spPr>
                  <p:txBody>
                    <a:bodyPr/>
                    <a:lstStyle/>
                    <a:p>
                      <a:r>
                        <a:rPr lang="fr-FR">
                          <a:noFill/>
                        </a:rPr>
                        <a:t> </a:t>
                      </a:r>
                    </a:p>
                  </p:txBody>
                </p:sp>
              </mc:Fallback>
            </mc:AlternateContent>
          </p:grpSp>
          <p:sp>
            <p:nvSpPr>
              <p:cNvPr id="312" name="Rectangle 311">
                <a:extLst>
                  <a:ext uri="{FF2B5EF4-FFF2-40B4-BE49-F238E27FC236}">
                    <a16:creationId xmlns:a16="http://schemas.microsoft.com/office/drawing/2014/main" id="{AB0BD11C-59B0-44CD-972C-215ED3FEB770}"/>
                  </a:ext>
                </a:extLst>
              </p:cNvPr>
              <p:cNvSpPr/>
              <p:nvPr/>
            </p:nvSpPr>
            <p:spPr>
              <a:xfrm>
                <a:off x="3323757" y="2761069"/>
                <a:ext cx="111950" cy="139737"/>
              </a:xfrm>
              <a:prstGeom prst="rect">
                <a:avLst/>
              </a:prstGeom>
              <a:ln>
                <a:noFill/>
              </a:ln>
            </p:spPr>
            <p:txBody>
              <a:bodyPr vert="horz" lIns="0" tIns="0" rIns="0" bIns="0" rtlCol="0">
                <a:noAutofit/>
              </a:bodyPr>
              <a:lstStyle/>
              <a:p>
                <a:pPr marL="6350" indent="-6350">
                  <a:lnSpc>
                    <a:spcPct val="107000"/>
                  </a:lnSpc>
                  <a:spcAft>
                    <a:spcPts val="800"/>
                  </a:spcAft>
                </a:pPr>
                <a:endParaRPr lang="fr-FR" sz="900" dirty="0">
                  <a:solidFill>
                    <a:srgbClr val="000000"/>
                  </a:solidFill>
                  <a:effectLst/>
                  <a:latin typeface="Times New Roman" panose="02020603050405020304" pitchFamily="18" charset="0"/>
                  <a:ea typeface="Times New Roman" panose="02020603050405020304" pitchFamily="18" charset="0"/>
                </a:endParaRPr>
              </a:p>
            </p:txBody>
          </p:sp>
          <p:sp>
            <p:nvSpPr>
              <p:cNvPr id="279" name="Rectangle à coins arrondis 78">
                <a:extLst>
                  <a:ext uri="{FF2B5EF4-FFF2-40B4-BE49-F238E27FC236}">
                    <a16:creationId xmlns:a16="http://schemas.microsoft.com/office/drawing/2014/main" id="{5CE06256-D9D0-4448-8169-035836BB16D0}"/>
                  </a:ext>
                </a:extLst>
              </p:cNvPr>
              <p:cNvSpPr/>
              <p:nvPr/>
            </p:nvSpPr>
            <p:spPr>
              <a:xfrm>
                <a:off x="4530434" y="2033681"/>
                <a:ext cx="1557757" cy="1222271"/>
              </a:xfrm>
              <a:prstGeom prst="roundRect">
                <a:avLst>
                  <a:gd name="adj" fmla="val 0"/>
                </a:avLst>
              </a:prstGeom>
              <a:solidFill>
                <a:schemeClr val="bg1"/>
              </a:solidFill>
              <a:ln w="28575">
                <a:solidFill>
                  <a:srgbClr val="4F9707"/>
                </a:solid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nvGrpSpPr>
            <p:cNvPr id="335" name="Group 18633">
              <a:extLst>
                <a:ext uri="{FF2B5EF4-FFF2-40B4-BE49-F238E27FC236}">
                  <a16:creationId xmlns:a16="http://schemas.microsoft.com/office/drawing/2014/main" id="{2737774E-A1D1-4568-8DFA-BB48E51C4EB3}"/>
                </a:ext>
              </a:extLst>
            </p:cNvPr>
            <p:cNvGrpSpPr/>
            <p:nvPr/>
          </p:nvGrpSpPr>
          <p:grpSpPr>
            <a:xfrm>
              <a:off x="3150274" y="4683362"/>
              <a:ext cx="921462" cy="907838"/>
              <a:chOff x="0" y="12192"/>
              <a:chExt cx="438912" cy="489966"/>
            </a:xfrm>
          </p:grpSpPr>
          <p:sp>
            <p:nvSpPr>
              <p:cNvPr id="336" name="Shape 1324">
                <a:extLst>
                  <a:ext uri="{FF2B5EF4-FFF2-40B4-BE49-F238E27FC236}">
                    <a16:creationId xmlns:a16="http://schemas.microsoft.com/office/drawing/2014/main" id="{0E982B2E-85FB-4B37-8DE9-BC404AA1444A}"/>
                  </a:ext>
                </a:extLst>
              </p:cNvPr>
              <p:cNvSpPr/>
              <p:nvPr/>
            </p:nvSpPr>
            <p:spPr>
              <a:xfrm>
                <a:off x="152389" y="57532"/>
                <a:ext cx="130302" cy="195072"/>
              </a:xfrm>
              <a:custGeom>
                <a:avLst/>
                <a:gdLst/>
                <a:ahLst/>
                <a:cxnLst/>
                <a:rect l="0" t="0" r="0" b="0"/>
                <a:pathLst>
                  <a:path w="130302" h="195072">
                    <a:moveTo>
                      <a:pt x="0" y="195072"/>
                    </a:moveTo>
                    <a:lnTo>
                      <a:pt x="130302" y="0"/>
                    </a:lnTo>
                  </a:path>
                </a:pathLst>
              </a:custGeom>
              <a:ln w="19050" cap="rnd">
                <a:solidFill>
                  <a:srgbClr val="FF9900"/>
                </a:solidFill>
                <a:round/>
              </a:ln>
            </p:spPr>
            <p:style>
              <a:lnRef idx="1">
                <a:srgbClr val="0000FF"/>
              </a:lnRef>
              <a:fillRef idx="0">
                <a:srgbClr val="000000">
                  <a:alpha val="0"/>
                </a:srgbClr>
              </a:fillRef>
              <a:effectRef idx="0">
                <a:scrgbClr r="0" g="0" b="0"/>
              </a:effectRef>
              <a:fontRef idx="none"/>
            </p:style>
            <p:txBody>
              <a:bodyPr/>
              <a:lstStyle/>
              <a:p>
                <a:endParaRPr lang="fr-FR" dirty="0"/>
              </a:p>
            </p:txBody>
          </p:sp>
          <p:sp>
            <p:nvSpPr>
              <p:cNvPr id="337" name="Shape 1325">
                <a:extLst>
                  <a:ext uri="{FF2B5EF4-FFF2-40B4-BE49-F238E27FC236}">
                    <a16:creationId xmlns:a16="http://schemas.microsoft.com/office/drawing/2014/main" id="{CE9EDAE3-30B9-41E5-A2D2-E8A7F2860FBA}"/>
                  </a:ext>
                </a:extLst>
              </p:cNvPr>
              <p:cNvSpPr/>
              <p:nvPr/>
            </p:nvSpPr>
            <p:spPr>
              <a:xfrm>
                <a:off x="150876" y="185927"/>
                <a:ext cx="46482" cy="70104"/>
              </a:xfrm>
              <a:custGeom>
                <a:avLst/>
                <a:gdLst/>
                <a:ahLst/>
                <a:cxnLst/>
                <a:rect l="0" t="0" r="0" b="0"/>
                <a:pathLst>
                  <a:path w="46482" h="70104">
                    <a:moveTo>
                      <a:pt x="46482" y="0"/>
                    </a:moveTo>
                    <a:lnTo>
                      <a:pt x="46482" y="70104"/>
                    </a:lnTo>
                    <a:lnTo>
                      <a:pt x="40386" y="68580"/>
                    </a:lnTo>
                    <a:lnTo>
                      <a:pt x="35052" y="67818"/>
                    </a:lnTo>
                    <a:lnTo>
                      <a:pt x="28956" y="67818"/>
                    </a:lnTo>
                    <a:lnTo>
                      <a:pt x="22860" y="67056"/>
                    </a:lnTo>
                    <a:lnTo>
                      <a:pt x="17526" y="67818"/>
                    </a:lnTo>
                    <a:lnTo>
                      <a:pt x="11430" y="67818"/>
                    </a:lnTo>
                    <a:lnTo>
                      <a:pt x="5334" y="68580"/>
                    </a:lnTo>
                    <a:lnTo>
                      <a:pt x="0" y="70104"/>
                    </a:lnTo>
                    <a:lnTo>
                      <a:pt x="46482" y="0"/>
                    </a:lnTo>
                    <a:close/>
                  </a:path>
                </a:pathLst>
              </a:custGeom>
              <a:solidFill>
                <a:srgbClr val="FF9900"/>
              </a:solidFill>
              <a:ln w="0" cap="rnd">
                <a:round/>
              </a:ln>
            </p:spPr>
            <p:style>
              <a:lnRef idx="0">
                <a:srgbClr val="000000">
                  <a:alpha val="0"/>
                </a:srgbClr>
              </a:lnRef>
              <a:fillRef idx="1">
                <a:srgbClr val="0000FF"/>
              </a:fillRef>
              <a:effectRef idx="0">
                <a:scrgbClr r="0" g="0" b="0"/>
              </a:effectRef>
              <a:fontRef idx="none"/>
            </p:style>
            <p:txBody>
              <a:bodyPr/>
              <a:lstStyle/>
              <a:p>
                <a:endParaRPr lang="fr-FR"/>
              </a:p>
            </p:txBody>
          </p:sp>
          <p:sp>
            <p:nvSpPr>
              <p:cNvPr id="339" name="Shape 1327">
                <a:extLst>
                  <a:ext uri="{FF2B5EF4-FFF2-40B4-BE49-F238E27FC236}">
                    <a16:creationId xmlns:a16="http://schemas.microsoft.com/office/drawing/2014/main" id="{1FC63DAE-5A81-4C09-BC7C-DCCC6E496C72}"/>
                  </a:ext>
                </a:extLst>
              </p:cNvPr>
              <p:cNvSpPr/>
              <p:nvPr/>
            </p:nvSpPr>
            <p:spPr>
              <a:xfrm>
                <a:off x="86508" y="248871"/>
                <a:ext cx="171476" cy="194294"/>
              </a:xfrm>
              <a:custGeom>
                <a:avLst/>
                <a:gdLst/>
                <a:ahLst/>
                <a:cxnLst/>
                <a:rect l="0" t="0" r="0" b="0"/>
                <a:pathLst>
                  <a:path w="188976" h="188975">
                    <a:moveTo>
                      <a:pt x="188976" y="94488"/>
                    </a:moveTo>
                    <a:lnTo>
                      <a:pt x="188976" y="100584"/>
                    </a:lnTo>
                    <a:lnTo>
                      <a:pt x="188214" y="105918"/>
                    </a:lnTo>
                    <a:lnTo>
                      <a:pt x="186690" y="116586"/>
                    </a:lnTo>
                    <a:lnTo>
                      <a:pt x="185166" y="121920"/>
                    </a:lnTo>
                    <a:lnTo>
                      <a:pt x="183642" y="127253"/>
                    </a:lnTo>
                    <a:lnTo>
                      <a:pt x="181356" y="132588"/>
                    </a:lnTo>
                    <a:lnTo>
                      <a:pt x="179070" y="137922"/>
                    </a:lnTo>
                    <a:lnTo>
                      <a:pt x="176022" y="142494"/>
                    </a:lnTo>
                    <a:lnTo>
                      <a:pt x="172974" y="147066"/>
                    </a:lnTo>
                    <a:lnTo>
                      <a:pt x="169926" y="152400"/>
                    </a:lnTo>
                    <a:lnTo>
                      <a:pt x="166116" y="156210"/>
                    </a:lnTo>
                    <a:lnTo>
                      <a:pt x="162306" y="160782"/>
                    </a:lnTo>
                    <a:lnTo>
                      <a:pt x="158496" y="164592"/>
                    </a:lnTo>
                    <a:lnTo>
                      <a:pt x="154686" y="168401"/>
                    </a:lnTo>
                    <a:lnTo>
                      <a:pt x="150114" y="171450"/>
                    </a:lnTo>
                    <a:lnTo>
                      <a:pt x="145542" y="174498"/>
                    </a:lnTo>
                    <a:lnTo>
                      <a:pt x="140208" y="177546"/>
                    </a:lnTo>
                    <a:lnTo>
                      <a:pt x="135636" y="179832"/>
                    </a:lnTo>
                    <a:lnTo>
                      <a:pt x="130302" y="182118"/>
                    </a:lnTo>
                    <a:lnTo>
                      <a:pt x="124968" y="184403"/>
                    </a:lnTo>
                    <a:lnTo>
                      <a:pt x="119634" y="185927"/>
                    </a:lnTo>
                    <a:lnTo>
                      <a:pt x="114300" y="187451"/>
                    </a:lnTo>
                    <a:lnTo>
                      <a:pt x="108966" y="188213"/>
                    </a:lnTo>
                    <a:lnTo>
                      <a:pt x="102870" y="188975"/>
                    </a:lnTo>
                    <a:lnTo>
                      <a:pt x="86106" y="188975"/>
                    </a:lnTo>
                    <a:lnTo>
                      <a:pt x="80772" y="188213"/>
                    </a:lnTo>
                    <a:lnTo>
                      <a:pt x="75438" y="187451"/>
                    </a:lnTo>
                    <a:lnTo>
                      <a:pt x="70104" y="185927"/>
                    </a:lnTo>
                    <a:lnTo>
                      <a:pt x="64770" y="184403"/>
                    </a:lnTo>
                    <a:lnTo>
                      <a:pt x="59436" y="182118"/>
                    </a:lnTo>
                    <a:lnTo>
                      <a:pt x="54102" y="179832"/>
                    </a:lnTo>
                    <a:lnTo>
                      <a:pt x="49530" y="177546"/>
                    </a:lnTo>
                    <a:lnTo>
                      <a:pt x="44196" y="174498"/>
                    </a:lnTo>
                    <a:lnTo>
                      <a:pt x="39624" y="171450"/>
                    </a:lnTo>
                    <a:lnTo>
                      <a:pt x="35052" y="168401"/>
                    </a:lnTo>
                    <a:lnTo>
                      <a:pt x="31242" y="164592"/>
                    </a:lnTo>
                    <a:lnTo>
                      <a:pt x="26670" y="160782"/>
                    </a:lnTo>
                    <a:lnTo>
                      <a:pt x="22860" y="156210"/>
                    </a:lnTo>
                    <a:lnTo>
                      <a:pt x="19812" y="152400"/>
                    </a:lnTo>
                    <a:lnTo>
                      <a:pt x="16002" y="147066"/>
                    </a:lnTo>
                    <a:lnTo>
                      <a:pt x="13716" y="142494"/>
                    </a:lnTo>
                    <a:lnTo>
                      <a:pt x="10668" y="137922"/>
                    </a:lnTo>
                    <a:lnTo>
                      <a:pt x="8382" y="132588"/>
                    </a:lnTo>
                    <a:lnTo>
                      <a:pt x="6096" y="127253"/>
                    </a:lnTo>
                    <a:lnTo>
                      <a:pt x="4572" y="121920"/>
                    </a:lnTo>
                    <a:lnTo>
                      <a:pt x="3048" y="116586"/>
                    </a:lnTo>
                    <a:lnTo>
                      <a:pt x="1524" y="111251"/>
                    </a:lnTo>
                    <a:lnTo>
                      <a:pt x="762" y="105918"/>
                    </a:lnTo>
                    <a:lnTo>
                      <a:pt x="0" y="100584"/>
                    </a:lnTo>
                    <a:lnTo>
                      <a:pt x="0" y="89153"/>
                    </a:lnTo>
                    <a:lnTo>
                      <a:pt x="762" y="83820"/>
                    </a:lnTo>
                    <a:lnTo>
                      <a:pt x="1524" y="77724"/>
                    </a:lnTo>
                    <a:lnTo>
                      <a:pt x="3048" y="72390"/>
                    </a:lnTo>
                    <a:lnTo>
                      <a:pt x="4572" y="67056"/>
                    </a:lnTo>
                    <a:lnTo>
                      <a:pt x="6096" y="61722"/>
                    </a:lnTo>
                    <a:lnTo>
                      <a:pt x="8382" y="56388"/>
                    </a:lnTo>
                    <a:lnTo>
                      <a:pt x="10668" y="51816"/>
                    </a:lnTo>
                    <a:lnTo>
                      <a:pt x="13716" y="46482"/>
                    </a:lnTo>
                    <a:lnTo>
                      <a:pt x="16002" y="41910"/>
                    </a:lnTo>
                    <a:lnTo>
                      <a:pt x="19812" y="37338"/>
                    </a:lnTo>
                    <a:lnTo>
                      <a:pt x="22860" y="32766"/>
                    </a:lnTo>
                    <a:lnTo>
                      <a:pt x="26670" y="28956"/>
                    </a:lnTo>
                    <a:lnTo>
                      <a:pt x="31242" y="25146"/>
                    </a:lnTo>
                    <a:lnTo>
                      <a:pt x="35052" y="21336"/>
                    </a:lnTo>
                    <a:lnTo>
                      <a:pt x="39624" y="17526"/>
                    </a:lnTo>
                    <a:lnTo>
                      <a:pt x="44196" y="14477"/>
                    </a:lnTo>
                    <a:lnTo>
                      <a:pt x="49530" y="12192"/>
                    </a:lnTo>
                    <a:lnTo>
                      <a:pt x="54102" y="9144"/>
                    </a:lnTo>
                    <a:lnTo>
                      <a:pt x="59436" y="6858"/>
                    </a:lnTo>
                    <a:lnTo>
                      <a:pt x="70104" y="3810"/>
                    </a:lnTo>
                    <a:lnTo>
                      <a:pt x="75438" y="2286"/>
                    </a:lnTo>
                    <a:lnTo>
                      <a:pt x="80772" y="1524"/>
                    </a:lnTo>
                    <a:lnTo>
                      <a:pt x="86106" y="762"/>
                    </a:lnTo>
                    <a:lnTo>
                      <a:pt x="92202" y="0"/>
                    </a:lnTo>
                    <a:lnTo>
                      <a:pt x="97536" y="0"/>
                    </a:lnTo>
                    <a:lnTo>
                      <a:pt x="102870" y="762"/>
                    </a:lnTo>
                    <a:lnTo>
                      <a:pt x="108966" y="1524"/>
                    </a:lnTo>
                    <a:lnTo>
                      <a:pt x="114300" y="2286"/>
                    </a:lnTo>
                    <a:lnTo>
                      <a:pt x="119634" y="3810"/>
                    </a:lnTo>
                    <a:lnTo>
                      <a:pt x="124968" y="5334"/>
                    </a:lnTo>
                    <a:lnTo>
                      <a:pt x="130302" y="6858"/>
                    </a:lnTo>
                    <a:lnTo>
                      <a:pt x="135636" y="9144"/>
                    </a:lnTo>
                    <a:lnTo>
                      <a:pt x="140208" y="12192"/>
                    </a:lnTo>
                    <a:lnTo>
                      <a:pt x="145542" y="14477"/>
                    </a:lnTo>
                    <a:lnTo>
                      <a:pt x="150114" y="17526"/>
                    </a:lnTo>
                    <a:lnTo>
                      <a:pt x="154686" y="21336"/>
                    </a:lnTo>
                    <a:lnTo>
                      <a:pt x="158496" y="25146"/>
                    </a:lnTo>
                    <a:lnTo>
                      <a:pt x="166116" y="32766"/>
                    </a:lnTo>
                    <a:lnTo>
                      <a:pt x="169926" y="37338"/>
                    </a:lnTo>
                    <a:lnTo>
                      <a:pt x="172974" y="41910"/>
                    </a:lnTo>
                    <a:lnTo>
                      <a:pt x="176022" y="46482"/>
                    </a:lnTo>
                    <a:lnTo>
                      <a:pt x="179070" y="51816"/>
                    </a:lnTo>
                    <a:lnTo>
                      <a:pt x="181356" y="56388"/>
                    </a:lnTo>
                    <a:lnTo>
                      <a:pt x="183642" y="61722"/>
                    </a:lnTo>
                    <a:lnTo>
                      <a:pt x="185166" y="67056"/>
                    </a:lnTo>
                    <a:lnTo>
                      <a:pt x="186690" y="72390"/>
                    </a:lnTo>
                    <a:lnTo>
                      <a:pt x="187452" y="77724"/>
                    </a:lnTo>
                    <a:lnTo>
                      <a:pt x="188214" y="83820"/>
                    </a:lnTo>
                    <a:lnTo>
                      <a:pt x="188976" y="89153"/>
                    </a:lnTo>
                    <a:lnTo>
                      <a:pt x="188976" y="94488"/>
                    </a:lnTo>
                  </a:path>
                </a:pathLst>
              </a:custGeom>
              <a:ln w="19050" cap="rnd">
                <a:solidFill>
                  <a:srgbClr val="FF9900"/>
                </a:solidFill>
                <a:round/>
              </a:ln>
            </p:spPr>
            <p:style>
              <a:lnRef idx="1">
                <a:srgbClr val="0000FF"/>
              </a:lnRef>
              <a:fillRef idx="0">
                <a:srgbClr val="000000">
                  <a:alpha val="0"/>
                </a:srgbClr>
              </a:fillRef>
              <a:effectRef idx="0">
                <a:scrgbClr r="0" g="0" b="0"/>
              </a:effectRef>
              <a:fontRef idx="none"/>
            </p:style>
            <p:txBody>
              <a:bodyPr/>
              <a:lstStyle/>
              <a:p>
                <a:endParaRPr lang="fr-FR" dirty="0"/>
              </a:p>
            </p:txBody>
          </p:sp>
          <p:sp>
            <p:nvSpPr>
              <p:cNvPr id="341" name="Rectangle 340">
                <a:extLst>
                  <a:ext uri="{FF2B5EF4-FFF2-40B4-BE49-F238E27FC236}">
                    <a16:creationId xmlns:a16="http://schemas.microsoft.com/office/drawing/2014/main" id="{D8532672-5367-4D76-A597-276450D7DFA5}"/>
                  </a:ext>
                </a:extLst>
              </p:cNvPr>
              <p:cNvSpPr/>
              <p:nvPr/>
            </p:nvSpPr>
            <p:spPr>
              <a:xfrm>
                <a:off x="71628" y="13757"/>
                <a:ext cx="58027" cy="144725"/>
              </a:xfrm>
              <a:prstGeom prst="rect">
                <a:avLst/>
              </a:prstGeom>
              <a:ln>
                <a:noFill/>
              </a:ln>
            </p:spPr>
            <p:txBody>
              <a:bodyPr vert="horz" lIns="0" tIns="0" rIns="0" bIns="0" rtlCol="0">
                <a:noAutofit/>
              </a:bodyPr>
              <a:lstStyle/>
              <a:p>
                <a:pPr marL="6350" indent="-6350">
                  <a:lnSpc>
                    <a:spcPct val="107000"/>
                  </a:lnSpc>
                  <a:spcAft>
                    <a:spcPts val="800"/>
                  </a:spcAft>
                </a:pPr>
                <a:endParaRPr lang="fr-FR" sz="1200" dirty="0">
                  <a:solidFill>
                    <a:srgbClr val="000000"/>
                  </a:solidFill>
                  <a:effectLst/>
                  <a:latin typeface="Times New Roman" panose="02020603050405020304" pitchFamily="18" charset="0"/>
                  <a:ea typeface="Times New Roman" panose="02020603050405020304" pitchFamily="18" charset="0"/>
                </a:endParaRPr>
              </a:p>
            </p:txBody>
          </p:sp>
          <p:sp>
            <p:nvSpPr>
              <p:cNvPr id="342" name="Shape 1330">
                <a:extLst>
                  <a:ext uri="{FF2B5EF4-FFF2-40B4-BE49-F238E27FC236}">
                    <a16:creationId xmlns:a16="http://schemas.microsoft.com/office/drawing/2014/main" id="{54CAB2DD-AA93-47A4-A5E8-B2EC83DEE6DB}"/>
                  </a:ext>
                </a:extLst>
              </p:cNvPr>
              <p:cNvSpPr/>
              <p:nvPr/>
            </p:nvSpPr>
            <p:spPr>
              <a:xfrm>
                <a:off x="173736" y="12192"/>
                <a:ext cx="0" cy="335280"/>
              </a:xfrm>
              <a:custGeom>
                <a:avLst/>
                <a:gdLst/>
                <a:ahLst/>
                <a:cxnLst/>
                <a:rect l="0" t="0" r="0" b="0"/>
                <a:pathLst>
                  <a:path h="335280">
                    <a:moveTo>
                      <a:pt x="0" y="335280"/>
                    </a:moveTo>
                    <a:lnTo>
                      <a:pt x="0" y="0"/>
                    </a:lnTo>
                  </a:path>
                </a:pathLst>
              </a:custGeom>
              <a:ln w="3175" cap="rnd">
                <a:round/>
              </a:ln>
            </p:spPr>
            <p:style>
              <a:lnRef idx="1">
                <a:srgbClr val="000000"/>
              </a:lnRef>
              <a:fillRef idx="0">
                <a:srgbClr val="000000">
                  <a:alpha val="0"/>
                </a:srgbClr>
              </a:fillRef>
              <a:effectRef idx="0">
                <a:scrgbClr r="0" g="0" b="0"/>
              </a:effectRef>
              <a:fontRef idx="none"/>
            </p:style>
            <p:txBody>
              <a:bodyPr/>
              <a:lstStyle/>
              <a:p>
                <a:endParaRPr lang="fr-FR"/>
              </a:p>
            </p:txBody>
          </p:sp>
          <p:sp>
            <p:nvSpPr>
              <p:cNvPr id="343" name="Shape 1331">
                <a:extLst>
                  <a:ext uri="{FF2B5EF4-FFF2-40B4-BE49-F238E27FC236}">
                    <a16:creationId xmlns:a16="http://schemas.microsoft.com/office/drawing/2014/main" id="{AC8352B3-C4FA-4CD7-9896-BE149D52C118}"/>
                  </a:ext>
                </a:extLst>
              </p:cNvPr>
              <p:cNvSpPr/>
              <p:nvPr/>
            </p:nvSpPr>
            <p:spPr>
              <a:xfrm>
                <a:off x="159258" y="12192"/>
                <a:ext cx="29718" cy="44958"/>
              </a:xfrm>
              <a:custGeom>
                <a:avLst/>
                <a:gdLst/>
                <a:ahLst/>
                <a:cxnLst/>
                <a:rect l="0" t="0" r="0" b="0"/>
                <a:pathLst>
                  <a:path w="29718" h="44958">
                    <a:moveTo>
                      <a:pt x="14478" y="0"/>
                    </a:moveTo>
                    <a:lnTo>
                      <a:pt x="29718" y="44958"/>
                    </a:lnTo>
                    <a:lnTo>
                      <a:pt x="14478" y="30480"/>
                    </a:lnTo>
                    <a:lnTo>
                      <a:pt x="0" y="44958"/>
                    </a:lnTo>
                    <a:lnTo>
                      <a:pt x="14478" y="0"/>
                    </a:lnTo>
                    <a:close/>
                  </a:path>
                </a:pathLst>
              </a:custGeom>
              <a:ln w="0" cap="rnd">
                <a:round/>
              </a:ln>
            </p:spPr>
            <p:style>
              <a:lnRef idx="0">
                <a:srgbClr val="000000">
                  <a:alpha val="0"/>
                </a:srgbClr>
              </a:lnRef>
              <a:fillRef idx="1">
                <a:srgbClr val="000000"/>
              </a:fillRef>
              <a:effectRef idx="0">
                <a:scrgbClr r="0" g="0" b="0"/>
              </a:effectRef>
              <a:fontRef idx="none"/>
            </p:style>
            <p:txBody>
              <a:bodyPr/>
              <a:lstStyle/>
              <a:p>
                <a:endParaRPr lang="fr-FR"/>
              </a:p>
            </p:txBody>
          </p:sp>
          <p:sp>
            <p:nvSpPr>
              <p:cNvPr id="344" name="Shape 1332">
                <a:extLst>
                  <a:ext uri="{FF2B5EF4-FFF2-40B4-BE49-F238E27FC236}">
                    <a16:creationId xmlns:a16="http://schemas.microsoft.com/office/drawing/2014/main" id="{52B54E81-0E8E-4590-9546-6CBED229A86F}"/>
                  </a:ext>
                </a:extLst>
              </p:cNvPr>
              <p:cNvSpPr/>
              <p:nvPr/>
            </p:nvSpPr>
            <p:spPr>
              <a:xfrm>
                <a:off x="159258" y="12192"/>
                <a:ext cx="29718" cy="44958"/>
              </a:xfrm>
              <a:custGeom>
                <a:avLst/>
                <a:gdLst/>
                <a:ahLst/>
                <a:cxnLst/>
                <a:rect l="0" t="0" r="0" b="0"/>
                <a:pathLst>
                  <a:path w="29718" h="44958">
                    <a:moveTo>
                      <a:pt x="14478" y="0"/>
                    </a:moveTo>
                    <a:lnTo>
                      <a:pt x="29718" y="44958"/>
                    </a:lnTo>
                    <a:lnTo>
                      <a:pt x="14478" y="30480"/>
                    </a:lnTo>
                    <a:lnTo>
                      <a:pt x="0" y="44958"/>
                    </a:lnTo>
                    <a:lnTo>
                      <a:pt x="14478" y="0"/>
                    </a:lnTo>
                  </a:path>
                </a:pathLst>
              </a:custGeom>
              <a:ln w="3175" cap="rnd">
                <a:round/>
              </a:ln>
            </p:spPr>
            <p:style>
              <a:lnRef idx="1">
                <a:srgbClr val="000000"/>
              </a:lnRef>
              <a:fillRef idx="0">
                <a:srgbClr val="000000">
                  <a:alpha val="0"/>
                </a:srgbClr>
              </a:fillRef>
              <a:effectRef idx="0">
                <a:scrgbClr r="0" g="0" b="0"/>
              </a:effectRef>
              <a:fontRef idx="none"/>
            </p:style>
            <p:txBody>
              <a:bodyPr/>
              <a:lstStyle/>
              <a:p>
                <a:endParaRPr lang="fr-FR"/>
              </a:p>
            </p:txBody>
          </p:sp>
          <p:sp>
            <p:nvSpPr>
              <p:cNvPr id="347" name="Shape 1335">
                <a:extLst>
                  <a:ext uri="{FF2B5EF4-FFF2-40B4-BE49-F238E27FC236}">
                    <a16:creationId xmlns:a16="http://schemas.microsoft.com/office/drawing/2014/main" id="{CA5C568E-9364-4C41-ABCF-366FE97A73FE}"/>
                  </a:ext>
                </a:extLst>
              </p:cNvPr>
              <p:cNvSpPr/>
              <p:nvPr/>
            </p:nvSpPr>
            <p:spPr>
              <a:xfrm>
                <a:off x="0" y="200406"/>
                <a:ext cx="431292" cy="247650"/>
              </a:xfrm>
              <a:custGeom>
                <a:avLst/>
                <a:gdLst/>
                <a:ahLst/>
                <a:cxnLst/>
                <a:rect l="0" t="0" r="0" b="0"/>
                <a:pathLst>
                  <a:path w="431292" h="247650">
                    <a:moveTo>
                      <a:pt x="0" y="247650"/>
                    </a:moveTo>
                    <a:lnTo>
                      <a:pt x="431292" y="0"/>
                    </a:lnTo>
                  </a:path>
                </a:pathLst>
              </a:custGeom>
              <a:ln w="3175" cap="rnd">
                <a:round/>
              </a:ln>
            </p:spPr>
            <p:style>
              <a:lnRef idx="1">
                <a:srgbClr val="000000"/>
              </a:lnRef>
              <a:fillRef idx="0">
                <a:srgbClr val="000000">
                  <a:alpha val="0"/>
                </a:srgbClr>
              </a:fillRef>
              <a:effectRef idx="0">
                <a:scrgbClr r="0" g="0" b="0"/>
              </a:effectRef>
              <a:fontRef idx="none"/>
            </p:style>
            <p:txBody>
              <a:bodyPr/>
              <a:lstStyle/>
              <a:p>
                <a:endParaRPr lang="fr-FR"/>
              </a:p>
            </p:txBody>
          </p:sp>
          <p:sp>
            <p:nvSpPr>
              <p:cNvPr id="348" name="Shape 1336">
                <a:extLst>
                  <a:ext uri="{FF2B5EF4-FFF2-40B4-BE49-F238E27FC236}">
                    <a16:creationId xmlns:a16="http://schemas.microsoft.com/office/drawing/2014/main" id="{EB4FF91B-C7F1-453E-B348-5E409A2FE7B5}"/>
                  </a:ext>
                </a:extLst>
              </p:cNvPr>
              <p:cNvSpPr/>
              <p:nvPr/>
            </p:nvSpPr>
            <p:spPr>
              <a:xfrm>
                <a:off x="384810" y="200406"/>
                <a:ext cx="46482" cy="35052"/>
              </a:xfrm>
              <a:custGeom>
                <a:avLst/>
                <a:gdLst/>
                <a:ahLst/>
                <a:cxnLst/>
                <a:rect l="0" t="0" r="0" b="0"/>
                <a:pathLst>
                  <a:path w="46482" h="35052">
                    <a:moveTo>
                      <a:pt x="46482" y="0"/>
                    </a:moveTo>
                    <a:lnTo>
                      <a:pt x="15240" y="35052"/>
                    </a:lnTo>
                    <a:lnTo>
                      <a:pt x="20574" y="14478"/>
                    </a:lnTo>
                    <a:lnTo>
                      <a:pt x="0" y="9144"/>
                    </a:lnTo>
                    <a:lnTo>
                      <a:pt x="46482" y="0"/>
                    </a:lnTo>
                    <a:close/>
                  </a:path>
                </a:pathLst>
              </a:custGeom>
              <a:ln w="0" cap="rnd">
                <a:round/>
              </a:ln>
            </p:spPr>
            <p:style>
              <a:lnRef idx="0">
                <a:srgbClr val="000000">
                  <a:alpha val="0"/>
                </a:srgbClr>
              </a:lnRef>
              <a:fillRef idx="1">
                <a:srgbClr val="000000"/>
              </a:fillRef>
              <a:effectRef idx="0">
                <a:scrgbClr r="0" g="0" b="0"/>
              </a:effectRef>
              <a:fontRef idx="none"/>
            </p:style>
            <p:txBody>
              <a:bodyPr/>
              <a:lstStyle/>
              <a:p>
                <a:endParaRPr lang="fr-FR"/>
              </a:p>
            </p:txBody>
          </p:sp>
          <p:sp>
            <p:nvSpPr>
              <p:cNvPr id="349" name="Shape 1337">
                <a:extLst>
                  <a:ext uri="{FF2B5EF4-FFF2-40B4-BE49-F238E27FC236}">
                    <a16:creationId xmlns:a16="http://schemas.microsoft.com/office/drawing/2014/main" id="{8C80C01D-892A-4D6B-B36E-00476CF1ABEF}"/>
                  </a:ext>
                </a:extLst>
              </p:cNvPr>
              <p:cNvSpPr/>
              <p:nvPr/>
            </p:nvSpPr>
            <p:spPr>
              <a:xfrm>
                <a:off x="384810" y="200406"/>
                <a:ext cx="46482" cy="35052"/>
              </a:xfrm>
              <a:custGeom>
                <a:avLst/>
                <a:gdLst/>
                <a:ahLst/>
                <a:cxnLst/>
                <a:rect l="0" t="0" r="0" b="0"/>
                <a:pathLst>
                  <a:path w="46482" h="35052">
                    <a:moveTo>
                      <a:pt x="46482" y="0"/>
                    </a:moveTo>
                    <a:lnTo>
                      <a:pt x="15240" y="35052"/>
                    </a:lnTo>
                    <a:lnTo>
                      <a:pt x="20574" y="14478"/>
                    </a:lnTo>
                    <a:lnTo>
                      <a:pt x="0" y="9144"/>
                    </a:lnTo>
                    <a:lnTo>
                      <a:pt x="46482" y="0"/>
                    </a:lnTo>
                  </a:path>
                </a:pathLst>
              </a:custGeom>
              <a:ln w="3175" cap="rnd">
                <a:round/>
              </a:ln>
            </p:spPr>
            <p:style>
              <a:lnRef idx="1">
                <a:srgbClr val="000000"/>
              </a:lnRef>
              <a:fillRef idx="0">
                <a:srgbClr val="000000">
                  <a:alpha val="0"/>
                </a:srgbClr>
              </a:fillRef>
              <a:effectRef idx="0">
                <a:scrgbClr r="0" g="0" b="0"/>
              </a:effectRef>
              <a:fontRef idx="none"/>
            </p:style>
            <p:txBody>
              <a:bodyPr/>
              <a:lstStyle/>
              <a:p>
                <a:endParaRPr lang="fr-FR"/>
              </a:p>
            </p:txBody>
          </p:sp>
          <p:sp>
            <p:nvSpPr>
              <p:cNvPr id="350" name="Shape 1338">
                <a:extLst>
                  <a:ext uri="{FF2B5EF4-FFF2-40B4-BE49-F238E27FC236}">
                    <a16:creationId xmlns:a16="http://schemas.microsoft.com/office/drawing/2014/main" id="{F3425452-F1A3-4151-B504-7D0A962E7341}"/>
                  </a:ext>
                </a:extLst>
              </p:cNvPr>
              <p:cNvSpPr/>
              <p:nvPr/>
            </p:nvSpPr>
            <p:spPr>
              <a:xfrm>
                <a:off x="173736" y="347472"/>
                <a:ext cx="265176" cy="154686"/>
              </a:xfrm>
              <a:custGeom>
                <a:avLst/>
                <a:gdLst/>
                <a:ahLst/>
                <a:cxnLst/>
                <a:rect l="0" t="0" r="0" b="0"/>
                <a:pathLst>
                  <a:path w="265176" h="154686">
                    <a:moveTo>
                      <a:pt x="0" y="0"/>
                    </a:moveTo>
                    <a:lnTo>
                      <a:pt x="265176" y="154686"/>
                    </a:lnTo>
                  </a:path>
                </a:pathLst>
              </a:custGeom>
              <a:ln w="3175" cap="rnd">
                <a:round/>
              </a:ln>
            </p:spPr>
            <p:style>
              <a:lnRef idx="1">
                <a:srgbClr val="000000"/>
              </a:lnRef>
              <a:fillRef idx="0">
                <a:srgbClr val="000000">
                  <a:alpha val="0"/>
                </a:srgbClr>
              </a:fillRef>
              <a:effectRef idx="0">
                <a:scrgbClr r="0" g="0" b="0"/>
              </a:effectRef>
              <a:fontRef idx="none"/>
            </p:style>
            <p:txBody>
              <a:bodyPr/>
              <a:lstStyle/>
              <a:p>
                <a:endParaRPr lang="fr-FR"/>
              </a:p>
            </p:txBody>
          </p:sp>
          <p:sp>
            <p:nvSpPr>
              <p:cNvPr id="351" name="Shape 1339">
                <a:extLst>
                  <a:ext uri="{FF2B5EF4-FFF2-40B4-BE49-F238E27FC236}">
                    <a16:creationId xmlns:a16="http://schemas.microsoft.com/office/drawing/2014/main" id="{3F2FA362-2E01-4618-ABD3-A6B19154998C}"/>
                  </a:ext>
                </a:extLst>
              </p:cNvPr>
              <p:cNvSpPr/>
              <p:nvPr/>
            </p:nvSpPr>
            <p:spPr>
              <a:xfrm>
                <a:off x="392430" y="466344"/>
                <a:ext cx="46482" cy="35814"/>
              </a:xfrm>
              <a:custGeom>
                <a:avLst/>
                <a:gdLst/>
                <a:ahLst/>
                <a:cxnLst/>
                <a:rect l="0" t="0" r="0" b="0"/>
                <a:pathLst>
                  <a:path w="46482" h="35814">
                    <a:moveTo>
                      <a:pt x="15240" y="0"/>
                    </a:moveTo>
                    <a:lnTo>
                      <a:pt x="46482" y="35814"/>
                    </a:lnTo>
                    <a:lnTo>
                      <a:pt x="0" y="25908"/>
                    </a:lnTo>
                    <a:lnTo>
                      <a:pt x="20574" y="20574"/>
                    </a:lnTo>
                    <a:lnTo>
                      <a:pt x="15240" y="0"/>
                    </a:lnTo>
                    <a:close/>
                  </a:path>
                </a:pathLst>
              </a:custGeom>
              <a:ln w="0" cap="rnd">
                <a:round/>
              </a:ln>
            </p:spPr>
            <p:style>
              <a:lnRef idx="0">
                <a:srgbClr val="000000">
                  <a:alpha val="0"/>
                </a:srgbClr>
              </a:lnRef>
              <a:fillRef idx="1">
                <a:srgbClr val="000000"/>
              </a:fillRef>
              <a:effectRef idx="0">
                <a:scrgbClr r="0" g="0" b="0"/>
              </a:effectRef>
              <a:fontRef idx="none"/>
            </p:style>
            <p:txBody>
              <a:bodyPr/>
              <a:lstStyle/>
              <a:p>
                <a:endParaRPr lang="fr-FR"/>
              </a:p>
            </p:txBody>
          </p:sp>
          <p:sp>
            <p:nvSpPr>
              <p:cNvPr id="352" name="Shape 1340">
                <a:extLst>
                  <a:ext uri="{FF2B5EF4-FFF2-40B4-BE49-F238E27FC236}">
                    <a16:creationId xmlns:a16="http://schemas.microsoft.com/office/drawing/2014/main" id="{69607A7A-A144-44EA-8F73-F87543131890}"/>
                  </a:ext>
                </a:extLst>
              </p:cNvPr>
              <p:cNvSpPr/>
              <p:nvPr/>
            </p:nvSpPr>
            <p:spPr>
              <a:xfrm>
                <a:off x="392430" y="466344"/>
                <a:ext cx="46482" cy="35814"/>
              </a:xfrm>
              <a:custGeom>
                <a:avLst/>
                <a:gdLst/>
                <a:ahLst/>
                <a:cxnLst/>
                <a:rect l="0" t="0" r="0" b="0"/>
                <a:pathLst>
                  <a:path w="46482" h="35814">
                    <a:moveTo>
                      <a:pt x="46482" y="35814"/>
                    </a:moveTo>
                    <a:lnTo>
                      <a:pt x="0" y="25908"/>
                    </a:lnTo>
                    <a:lnTo>
                      <a:pt x="20574" y="20574"/>
                    </a:lnTo>
                    <a:lnTo>
                      <a:pt x="15240" y="0"/>
                    </a:lnTo>
                    <a:lnTo>
                      <a:pt x="46482" y="35814"/>
                    </a:lnTo>
                  </a:path>
                </a:pathLst>
              </a:custGeom>
              <a:ln w="3175" cap="rnd">
                <a:round/>
              </a:ln>
            </p:spPr>
            <p:style>
              <a:lnRef idx="1">
                <a:srgbClr val="000000"/>
              </a:lnRef>
              <a:fillRef idx="0">
                <a:srgbClr val="000000">
                  <a:alpha val="0"/>
                </a:srgbClr>
              </a:fillRef>
              <a:effectRef idx="0">
                <a:scrgbClr r="0" g="0" b="0"/>
              </a:effectRef>
              <a:fontRef idx="none"/>
            </p:style>
            <p:txBody>
              <a:bodyPr/>
              <a:lstStyle/>
              <a:p>
                <a:endParaRPr lang="fr-FR"/>
              </a:p>
            </p:txBody>
          </p:sp>
          <p:sp>
            <p:nvSpPr>
              <p:cNvPr id="355" name="Rectangle 354">
                <a:extLst>
                  <a:ext uri="{FF2B5EF4-FFF2-40B4-BE49-F238E27FC236}">
                    <a16:creationId xmlns:a16="http://schemas.microsoft.com/office/drawing/2014/main" id="{7620EB6E-E60B-4F4E-B899-7E577B833F30}"/>
                  </a:ext>
                </a:extLst>
              </p:cNvPr>
              <p:cNvSpPr/>
              <p:nvPr/>
            </p:nvSpPr>
            <p:spPr>
              <a:xfrm>
                <a:off x="118202" y="292471"/>
                <a:ext cx="60632" cy="93697"/>
              </a:xfrm>
              <a:prstGeom prst="rect">
                <a:avLst/>
              </a:prstGeom>
              <a:ln>
                <a:noFill/>
              </a:ln>
            </p:spPr>
            <p:txBody>
              <a:bodyPr vert="horz" lIns="0" tIns="0" rIns="0" bIns="0" rtlCol="0">
                <a:noAutofit/>
              </a:bodyPr>
              <a:lstStyle/>
              <a:p>
                <a:pPr marL="6350" indent="-6350">
                  <a:lnSpc>
                    <a:spcPct val="107000"/>
                  </a:lnSpc>
                  <a:spcAft>
                    <a:spcPts val="800"/>
                  </a:spcAft>
                </a:pPr>
                <a:r>
                  <a:rPr lang="fr-FR" sz="900" b="1" dirty="0">
                    <a:solidFill>
                      <a:srgbClr val="000000"/>
                    </a:solidFill>
                    <a:effectLst/>
                    <a:latin typeface="Arial" panose="020B0604020202020204" pitchFamily="34" charset="0"/>
                    <a:ea typeface="Arial" panose="020B0604020202020204" pitchFamily="34" charset="0"/>
                  </a:rPr>
                  <a:t>O</a:t>
                </a:r>
                <a:endParaRPr lang="fr-FR" sz="900" dirty="0">
                  <a:solidFill>
                    <a:srgbClr val="000000"/>
                  </a:solidFill>
                  <a:effectLst/>
                  <a:latin typeface="Times New Roman" panose="02020603050405020304" pitchFamily="18" charset="0"/>
                  <a:ea typeface="Times New Roman" panose="02020603050405020304" pitchFamily="18" charset="0"/>
                </a:endParaRPr>
              </a:p>
            </p:txBody>
          </p:sp>
          <p:sp>
            <p:nvSpPr>
              <p:cNvPr id="356" name="Shape 1344">
                <a:extLst>
                  <a:ext uri="{FF2B5EF4-FFF2-40B4-BE49-F238E27FC236}">
                    <a16:creationId xmlns:a16="http://schemas.microsoft.com/office/drawing/2014/main" id="{61CAEBF2-70C6-48B3-971A-25B7C8333C38}"/>
                  </a:ext>
                </a:extLst>
              </p:cNvPr>
              <p:cNvSpPr/>
              <p:nvPr/>
            </p:nvSpPr>
            <p:spPr>
              <a:xfrm>
                <a:off x="255270" y="395477"/>
                <a:ext cx="108204" cy="62484"/>
              </a:xfrm>
              <a:custGeom>
                <a:avLst/>
                <a:gdLst/>
                <a:ahLst/>
                <a:cxnLst/>
                <a:rect l="0" t="0" r="0" b="0"/>
                <a:pathLst>
                  <a:path w="108204" h="62484">
                    <a:moveTo>
                      <a:pt x="0" y="0"/>
                    </a:moveTo>
                    <a:lnTo>
                      <a:pt x="108204" y="62484"/>
                    </a:lnTo>
                  </a:path>
                </a:pathLst>
              </a:custGeom>
              <a:ln w="19050" cap="rnd">
                <a:solidFill>
                  <a:srgbClr val="FF9900"/>
                </a:solidFill>
                <a:round/>
              </a:ln>
            </p:spPr>
            <p:style>
              <a:lnRef idx="1">
                <a:srgbClr val="FF0000"/>
              </a:lnRef>
              <a:fillRef idx="0">
                <a:srgbClr val="000000">
                  <a:alpha val="0"/>
                </a:srgbClr>
              </a:fillRef>
              <a:effectRef idx="0">
                <a:scrgbClr r="0" g="0" b="0"/>
              </a:effectRef>
              <a:fontRef idx="none"/>
            </p:style>
            <p:txBody>
              <a:bodyPr/>
              <a:lstStyle/>
              <a:p>
                <a:endParaRPr lang="fr-FR"/>
              </a:p>
            </p:txBody>
          </p:sp>
        </p:grpSp>
        <p:grpSp>
          <p:nvGrpSpPr>
            <p:cNvPr id="395" name="Group 18633">
              <a:extLst>
                <a:ext uri="{FF2B5EF4-FFF2-40B4-BE49-F238E27FC236}">
                  <a16:creationId xmlns:a16="http://schemas.microsoft.com/office/drawing/2014/main" id="{915D4CC6-FB67-411C-8FE1-9095B7F1E326}"/>
                </a:ext>
              </a:extLst>
            </p:cNvPr>
            <p:cNvGrpSpPr/>
            <p:nvPr/>
          </p:nvGrpSpPr>
          <p:grpSpPr>
            <a:xfrm>
              <a:off x="5038489" y="4697078"/>
              <a:ext cx="616112" cy="1077888"/>
              <a:chOff x="70008" y="13757"/>
              <a:chExt cx="293466" cy="581743"/>
            </a:xfrm>
          </p:grpSpPr>
          <p:sp>
            <p:nvSpPr>
              <p:cNvPr id="396" name="Shape 1324">
                <a:extLst>
                  <a:ext uri="{FF2B5EF4-FFF2-40B4-BE49-F238E27FC236}">
                    <a16:creationId xmlns:a16="http://schemas.microsoft.com/office/drawing/2014/main" id="{EB8E4166-6DC6-4D87-868F-864DE1C454BE}"/>
                  </a:ext>
                </a:extLst>
              </p:cNvPr>
              <p:cNvSpPr/>
              <p:nvPr/>
            </p:nvSpPr>
            <p:spPr>
              <a:xfrm>
                <a:off x="152389" y="57532"/>
                <a:ext cx="130302" cy="195072"/>
              </a:xfrm>
              <a:custGeom>
                <a:avLst/>
                <a:gdLst/>
                <a:ahLst/>
                <a:cxnLst/>
                <a:rect l="0" t="0" r="0" b="0"/>
                <a:pathLst>
                  <a:path w="130302" h="195072">
                    <a:moveTo>
                      <a:pt x="0" y="195072"/>
                    </a:moveTo>
                    <a:lnTo>
                      <a:pt x="130302" y="0"/>
                    </a:lnTo>
                  </a:path>
                </a:pathLst>
              </a:custGeom>
              <a:ln w="19050" cap="rnd">
                <a:solidFill>
                  <a:srgbClr val="FF9900"/>
                </a:solidFill>
                <a:round/>
              </a:ln>
            </p:spPr>
            <p:style>
              <a:lnRef idx="1">
                <a:srgbClr val="0000FF"/>
              </a:lnRef>
              <a:fillRef idx="0">
                <a:srgbClr val="000000">
                  <a:alpha val="0"/>
                </a:srgbClr>
              </a:fillRef>
              <a:effectRef idx="0">
                <a:scrgbClr r="0" g="0" b="0"/>
              </a:effectRef>
              <a:fontRef idx="none"/>
            </p:style>
            <p:txBody>
              <a:bodyPr/>
              <a:lstStyle/>
              <a:p>
                <a:endParaRPr lang="fr-FR" dirty="0"/>
              </a:p>
            </p:txBody>
          </p:sp>
          <p:sp>
            <p:nvSpPr>
              <p:cNvPr id="397" name="Shape 1325">
                <a:extLst>
                  <a:ext uri="{FF2B5EF4-FFF2-40B4-BE49-F238E27FC236}">
                    <a16:creationId xmlns:a16="http://schemas.microsoft.com/office/drawing/2014/main" id="{B39ECD02-39E9-4A35-8431-1AE9CC992874}"/>
                  </a:ext>
                </a:extLst>
              </p:cNvPr>
              <p:cNvSpPr/>
              <p:nvPr/>
            </p:nvSpPr>
            <p:spPr>
              <a:xfrm>
                <a:off x="150876" y="185927"/>
                <a:ext cx="46482" cy="70104"/>
              </a:xfrm>
              <a:custGeom>
                <a:avLst/>
                <a:gdLst/>
                <a:ahLst/>
                <a:cxnLst/>
                <a:rect l="0" t="0" r="0" b="0"/>
                <a:pathLst>
                  <a:path w="46482" h="70104">
                    <a:moveTo>
                      <a:pt x="46482" y="0"/>
                    </a:moveTo>
                    <a:lnTo>
                      <a:pt x="46482" y="70104"/>
                    </a:lnTo>
                    <a:lnTo>
                      <a:pt x="40386" y="68580"/>
                    </a:lnTo>
                    <a:lnTo>
                      <a:pt x="35052" y="67818"/>
                    </a:lnTo>
                    <a:lnTo>
                      <a:pt x="28956" y="67818"/>
                    </a:lnTo>
                    <a:lnTo>
                      <a:pt x="22860" y="67056"/>
                    </a:lnTo>
                    <a:lnTo>
                      <a:pt x="17526" y="67818"/>
                    </a:lnTo>
                    <a:lnTo>
                      <a:pt x="11430" y="67818"/>
                    </a:lnTo>
                    <a:lnTo>
                      <a:pt x="5334" y="68580"/>
                    </a:lnTo>
                    <a:lnTo>
                      <a:pt x="0" y="70104"/>
                    </a:lnTo>
                    <a:lnTo>
                      <a:pt x="46482" y="0"/>
                    </a:lnTo>
                    <a:close/>
                  </a:path>
                </a:pathLst>
              </a:custGeom>
              <a:solidFill>
                <a:srgbClr val="FF9900"/>
              </a:solidFill>
              <a:ln w="0" cap="rnd">
                <a:round/>
              </a:ln>
            </p:spPr>
            <p:style>
              <a:lnRef idx="0">
                <a:srgbClr val="000000">
                  <a:alpha val="0"/>
                </a:srgbClr>
              </a:lnRef>
              <a:fillRef idx="1">
                <a:srgbClr val="0000FF"/>
              </a:fillRef>
              <a:effectRef idx="0">
                <a:scrgbClr r="0" g="0" b="0"/>
              </a:effectRef>
              <a:fontRef idx="none"/>
            </p:style>
            <p:txBody>
              <a:bodyPr/>
              <a:lstStyle/>
              <a:p>
                <a:endParaRPr lang="fr-FR"/>
              </a:p>
            </p:txBody>
          </p:sp>
          <p:sp>
            <p:nvSpPr>
              <p:cNvPr id="398" name="Shape 1327">
                <a:extLst>
                  <a:ext uri="{FF2B5EF4-FFF2-40B4-BE49-F238E27FC236}">
                    <a16:creationId xmlns:a16="http://schemas.microsoft.com/office/drawing/2014/main" id="{1651C090-21B4-4E6F-8012-572438DED8A2}"/>
                  </a:ext>
                </a:extLst>
              </p:cNvPr>
              <p:cNvSpPr/>
              <p:nvPr/>
            </p:nvSpPr>
            <p:spPr>
              <a:xfrm>
                <a:off x="86508" y="248871"/>
                <a:ext cx="171476" cy="194294"/>
              </a:xfrm>
              <a:custGeom>
                <a:avLst/>
                <a:gdLst/>
                <a:ahLst/>
                <a:cxnLst/>
                <a:rect l="0" t="0" r="0" b="0"/>
                <a:pathLst>
                  <a:path w="188976" h="188975">
                    <a:moveTo>
                      <a:pt x="188976" y="94488"/>
                    </a:moveTo>
                    <a:lnTo>
                      <a:pt x="188976" y="100584"/>
                    </a:lnTo>
                    <a:lnTo>
                      <a:pt x="188214" y="105918"/>
                    </a:lnTo>
                    <a:lnTo>
                      <a:pt x="186690" y="116586"/>
                    </a:lnTo>
                    <a:lnTo>
                      <a:pt x="185166" y="121920"/>
                    </a:lnTo>
                    <a:lnTo>
                      <a:pt x="183642" y="127253"/>
                    </a:lnTo>
                    <a:lnTo>
                      <a:pt x="181356" y="132588"/>
                    </a:lnTo>
                    <a:lnTo>
                      <a:pt x="179070" y="137922"/>
                    </a:lnTo>
                    <a:lnTo>
                      <a:pt x="176022" y="142494"/>
                    </a:lnTo>
                    <a:lnTo>
                      <a:pt x="172974" y="147066"/>
                    </a:lnTo>
                    <a:lnTo>
                      <a:pt x="169926" y="152400"/>
                    </a:lnTo>
                    <a:lnTo>
                      <a:pt x="166116" y="156210"/>
                    </a:lnTo>
                    <a:lnTo>
                      <a:pt x="162306" y="160782"/>
                    </a:lnTo>
                    <a:lnTo>
                      <a:pt x="158496" y="164592"/>
                    </a:lnTo>
                    <a:lnTo>
                      <a:pt x="154686" y="168401"/>
                    </a:lnTo>
                    <a:lnTo>
                      <a:pt x="150114" y="171450"/>
                    </a:lnTo>
                    <a:lnTo>
                      <a:pt x="145542" y="174498"/>
                    </a:lnTo>
                    <a:lnTo>
                      <a:pt x="140208" y="177546"/>
                    </a:lnTo>
                    <a:lnTo>
                      <a:pt x="135636" y="179832"/>
                    </a:lnTo>
                    <a:lnTo>
                      <a:pt x="130302" y="182118"/>
                    </a:lnTo>
                    <a:lnTo>
                      <a:pt x="124968" y="184403"/>
                    </a:lnTo>
                    <a:lnTo>
                      <a:pt x="119634" y="185927"/>
                    </a:lnTo>
                    <a:lnTo>
                      <a:pt x="114300" y="187451"/>
                    </a:lnTo>
                    <a:lnTo>
                      <a:pt x="108966" y="188213"/>
                    </a:lnTo>
                    <a:lnTo>
                      <a:pt x="102870" y="188975"/>
                    </a:lnTo>
                    <a:lnTo>
                      <a:pt x="86106" y="188975"/>
                    </a:lnTo>
                    <a:lnTo>
                      <a:pt x="80772" y="188213"/>
                    </a:lnTo>
                    <a:lnTo>
                      <a:pt x="75438" y="187451"/>
                    </a:lnTo>
                    <a:lnTo>
                      <a:pt x="70104" y="185927"/>
                    </a:lnTo>
                    <a:lnTo>
                      <a:pt x="64770" y="184403"/>
                    </a:lnTo>
                    <a:lnTo>
                      <a:pt x="59436" y="182118"/>
                    </a:lnTo>
                    <a:lnTo>
                      <a:pt x="54102" y="179832"/>
                    </a:lnTo>
                    <a:lnTo>
                      <a:pt x="49530" y="177546"/>
                    </a:lnTo>
                    <a:lnTo>
                      <a:pt x="44196" y="174498"/>
                    </a:lnTo>
                    <a:lnTo>
                      <a:pt x="39624" y="171450"/>
                    </a:lnTo>
                    <a:lnTo>
                      <a:pt x="35052" y="168401"/>
                    </a:lnTo>
                    <a:lnTo>
                      <a:pt x="31242" y="164592"/>
                    </a:lnTo>
                    <a:lnTo>
                      <a:pt x="26670" y="160782"/>
                    </a:lnTo>
                    <a:lnTo>
                      <a:pt x="22860" y="156210"/>
                    </a:lnTo>
                    <a:lnTo>
                      <a:pt x="19812" y="152400"/>
                    </a:lnTo>
                    <a:lnTo>
                      <a:pt x="16002" y="147066"/>
                    </a:lnTo>
                    <a:lnTo>
                      <a:pt x="13716" y="142494"/>
                    </a:lnTo>
                    <a:lnTo>
                      <a:pt x="10668" y="137922"/>
                    </a:lnTo>
                    <a:lnTo>
                      <a:pt x="8382" y="132588"/>
                    </a:lnTo>
                    <a:lnTo>
                      <a:pt x="6096" y="127253"/>
                    </a:lnTo>
                    <a:lnTo>
                      <a:pt x="4572" y="121920"/>
                    </a:lnTo>
                    <a:lnTo>
                      <a:pt x="3048" y="116586"/>
                    </a:lnTo>
                    <a:lnTo>
                      <a:pt x="1524" y="111251"/>
                    </a:lnTo>
                    <a:lnTo>
                      <a:pt x="762" y="105918"/>
                    </a:lnTo>
                    <a:lnTo>
                      <a:pt x="0" y="100584"/>
                    </a:lnTo>
                    <a:lnTo>
                      <a:pt x="0" y="89153"/>
                    </a:lnTo>
                    <a:lnTo>
                      <a:pt x="762" y="83820"/>
                    </a:lnTo>
                    <a:lnTo>
                      <a:pt x="1524" y="77724"/>
                    </a:lnTo>
                    <a:lnTo>
                      <a:pt x="3048" y="72390"/>
                    </a:lnTo>
                    <a:lnTo>
                      <a:pt x="4572" y="67056"/>
                    </a:lnTo>
                    <a:lnTo>
                      <a:pt x="6096" y="61722"/>
                    </a:lnTo>
                    <a:lnTo>
                      <a:pt x="8382" y="56388"/>
                    </a:lnTo>
                    <a:lnTo>
                      <a:pt x="10668" y="51816"/>
                    </a:lnTo>
                    <a:lnTo>
                      <a:pt x="13716" y="46482"/>
                    </a:lnTo>
                    <a:lnTo>
                      <a:pt x="16002" y="41910"/>
                    </a:lnTo>
                    <a:lnTo>
                      <a:pt x="19812" y="37338"/>
                    </a:lnTo>
                    <a:lnTo>
                      <a:pt x="22860" y="32766"/>
                    </a:lnTo>
                    <a:lnTo>
                      <a:pt x="26670" y="28956"/>
                    </a:lnTo>
                    <a:lnTo>
                      <a:pt x="31242" y="25146"/>
                    </a:lnTo>
                    <a:lnTo>
                      <a:pt x="35052" y="21336"/>
                    </a:lnTo>
                    <a:lnTo>
                      <a:pt x="39624" y="17526"/>
                    </a:lnTo>
                    <a:lnTo>
                      <a:pt x="44196" y="14477"/>
                    </a:lnTo>
                    <a:lnTo>
                      <a:pt x="49530" y="12192"/>
                    </a:lnTo>
                    <a:lnTo>
                      <a:pt x="54102" y="9144"/>
                    </a:lnTo>
                    <a:lnTo>
                      <a:pt x="59436" y="6858"/>
                    </a:lnTo>
                    <a:lnTo>
                      <a:pt x="70104" y="3810"/>
                    </a:lnTo>
                    <a:lnTo>
                      <a:pt x="75438" y="2286"/>
                    </a:lnTo>
                    <a:lnTo>
                      <a:pt x="80772" y="1524"/>
                    </a:lnTo>
                    <a:lnTo>
                      <a:pt x="86106" y="762"/>
                    </a:lnTo>
                    <a:lnTo>
                      <a:pt x="92202" y="0"/>
                    </a:lnTo>
                    <a:lnTo>
                      <a:pt x="97536" y="0"/>
                    </a:lnTo>
                    <a:lnTo>
                      <a:pt x="102870" y="762"/>
                    </a:lnTo>
                    <a:lnTo>
                      <a:pt x="108966" y="1524"/>
                    </a:lnTo>
                    <a:lnTo>
                      <a:pt x="114300" y="2286"/>
                    </a:lnTo>
                    <a:lnTo>
                      <a:pt x="119634" y="3810"/>
                    </a:lnTo>
                    <a:lnTo>
                      <a:pt x="124968" y="5334"/>
                    </a:lnTo>
                    <a:lnTo>
                      <a:pt x="130302" y="6858"/>
                    </a:lnTo>
                    <a:lnTo>
                      <a:pt x="135636" y="9144"/>
                    </a:lnTo>
                    <a:lnTo>
                      <a:pt x="140208" y="12192"/>
                    </a:lnTo>
                    <a:lnTo>
                      <a:pt x="145542" y="14477"/>
                    </a:lnTo>
                    <a:lnTo>
                      <a:pt x="150114" y="17526"/>
                    </a:lnTo>
                    <a:lnTo>
                      <a:pt x="154686" y="21336"/>
                    </a:lnTo>
                    <a:lnTo>
                      <a:pt x="158496" y="25146"/>
                    </a:lnTo>
                    <a:lnTo>
                      <a:pt x="166116" y="32766"/>
                    </a:lnTo>
                    <a:lnTo>
                      <a:pt x="169926" y="37338"/>
                    </a:lnTo>
                    <a:lnTo>
                      <a:pt x="172974" y="41910"/>
                    </a:lnTo>
                    <a:lnTo>
                      <a:pt x="176022" y="46482"/>
                    </a:lnTo>
                    <a:lnTo>
                      <a:pt x="179070" y="51816"/>
                    </a:lnTo>
                    <a:lnTo>
                      <a:pt x="181356" y="56388"/>
                    </a:lnTo>
                    <a:lnTo>
                      <a:pt x="183642" y="61722"/>
                    </a:lnTo>
                    <a:lnTo>
                      <a:pt x="185166" y="67056"/>
                    </a:lnTo>
                    <a:lnTo>
                      <a:pt x="186690" y="72390"/>
                    </a:lnTo>
                    <a:lnTo>
                      <a:pt x="187452" y="77724"/>
                    </a:lnTo>
                    <a:lnTo>
                      <a:pt x="188214" y="83820"/>
                    </a:lnTo>
                    <a:lnTo>
                      <a:pt x="188976" y="89153"/>
                    </a:lnTo>
                    <a:lnTo>
                      <a:pt x="188976" y="94488"/>
                    </a:lnTo>
                  </a:path>
                </a:pathLst>
              </a:custGeom>
              <a:ln w="19050" cap="rnd">
                <a:solidFill>
                  <a:srgbClr val="FF9900"/>
                </a:solidFill>
                <a:round/>
              </a:ln>
            </p:spPr>
            <p:style>
              <a:lnRef idx="1">
                <a:srgbClr val="0000FF"/>
              </a:lnRef>
              <a:fillRef idx="0">
                <a:srgbClr val="000000">
                  <a:alpha val="0"/>
                </a:srgbClr>
              </a:fillRef>
              <a:effectRef idx="0">
                <a:scrgbClr r="0" g="0" b="0"/>
              </a:effectRef>
              <a:fontRef idx="none"/>
            </p:style>
            <p:txBody>
              <a:bodyPr/>
              <a:lstStyle/>
              <a:p>
                <a:endParaRPr lang="fr-FR" dirty="0"/>
              </a:p>
            </p:txBody>
          </p:sp>
          <p:sp>
            <p:nvSpPr>
              <p:cNvPr id="399" name="Rectangle 398">
                <a:extLst>
                  <a:ext uri="{FF2B5EF4-FFF2-40B4-BE49-F238E27FC236}">
                    <a16:creationId xmlns:a16="http://schemas.microsoft.com/office/drawing/2014/main" id="{6CC6F7A0-9E41-49C4-8FD6-8593F13F782A}"/>
                  </a:ext>
                </a:extLst>
              </p:cNvPr>
              <p:cNvSpPr/>
              <p:nvPr/>
            </p:nvSpPr>
            <p:spPr>
              <a:xfrm>
                <a:off x="71628" y="13757"/>
                <a:ext cx="58027" cy="144725"/>
              </a:xfrm>
              <a:prstGeom prst="rect">
                <a:avLst/>
              </a:prstGeom>
              <a:ln>
                <a:noFill/>
              </a:ln>
            </p:spPr>
            <p:txBody>
              <a:bodyPr vert="horz" lIns="0" tIns="0" rIns="0" bIns="0" rtlCol="0">
                <a:noAutofit/>
              </a:bodyPr>
              <a:lstStyle/>
              <a:p>
                <a:pPr marL="6350" indent="-6350">
                  <a:lnSpc>
                    <a:spcPct val="107000"/>
                  </a:lnSpc>
                  <a:spcAft>
                    <a:spcPts val="800"/>
                  </a:spcAft>
                </a:pPr>
                <a:endParaRPr lang="fr-FR" sz="1200" dirty="0">
                  <a:solidFill>
                    <a:srgbClr val="000000"/>
                  </a:solidFill>
                  <a:effectLst/>
                  <a:latin typeface="Times New Roman" panose="02020603050405020304" pitchFamily="18" charset="0"/>
                  <a:ea typeface="Times New Roman" panose="02020603050405020304" pitchFamily="18" charset="0"/>
                </a:endParaRPr>
              </a:p>
            </p:txBody>
          </p:sp>
          <p:sp>
            <p:nvSpPr>
              <p:cNvPr id="409" name="Rectangle 408">
                <a:extLst>
                  <a:ext uri="{FF2B5EF4-FFF2-40B4-BE49-F238E27FC236}">
                    <a16:creationId xmlns:a16="http://schemas.microsoft.com/office/drawing/2014/main" id="{EC6AB39B-C508-4346-A79D-FBFCAFB7CCCA}"/>
                  </a:ext>
                </a:extLst>
              </p:cNvPr>
              <p:cNvSpPr/>
              <p:nvPr/>
            </p:nvSpPr>
            <p:spPr>
              <a:xfrm>
                <a:off x="189647" y="292291"/>
                <a:ext cx="60632" cy="93697"/>
              </a:xfrm>
              <a:prstGeom prst="rect">
                <a:avLst/>
              </a:prstGeom>
              <a:ln>
                <a:noFill/>
              </a:ln>
            </p:spPr>
            <p:txBody>
              <a:bodyPr vert="horz" lIns="0" tIns="0" rIns="0" bIns="0" rtlCol="0">
                <a:noAutofit/>
              </a:bodyPr>
              <a:lstStyle/>
              <a:p>
                <a:pPr marL="6350" indent="-6350">
                  <a:lnSpc>
                    <a:spcPct val="107000"/>
                  </a:lnSpc>
                  <a:spcAft>
                    <a:spcPts val="800"/>
                  </a:spcAft>
                </a:pPr>
                <a:r>
                  <a:rPr lang="fr-FR" sz="900" b="1" dirty="0">
                    <a:solidFill>
                      <a:srgbClr val="000000"/>
                    </a:solidFill>
                    <a:effectLst/>
                    <a:latin typeface="Arial" panose="020B0604020202020204" pitchFamily="34" charset="0"/>
                    <a:ea typeface="Arial" panose="020B0604020202020204" pitchFamily="34" charset="0"/>
                  </a:rPr>
                  <a:t>O</a:t>
                </a:r>
                <a:endParaRPr lang="fr-FR" sz="900" dirty="0">
                  <a:solidFill>
                    <a:srgbClr val="000000"/>
                  </a:solidFill>
                  <a:effectLst/>
                  <a:latin typeface="Times New Roman" panose="02020603050405020304" pitchFamily="18" charset="0"/>
                  <a:ea typeface="Times New Roman" panose="02020603050405020304" pitchFamily="18" charset="0"/>
                </a:endParaRPr>
              </a:p>
            </p:txBody>
          </p:sp>
          <p:sp>
            <p:nvSpPr>
              <p:cNvPr id="410" name="Shape 1344">
                <a:extLst>
                  <a:ext uri="{FF2B5EF4-FFF2-40B4-BE49-F238E27FC236}">
                    <a16:creationId xmlns:a16="http://schemas.microsoft.com/office/drawing/2014/main" id="{74E6D7EA-9086-482D-998B-725B703CCA89}"/>
                  </a:ext>
                </a:extLst>
              </p:cNvPr>
              <p:cNvSpPr/>
              <p:nvPr/>
            </p:nvSpPr>
            <p:spPr>
              <a:xfrm>
                <a:off x="255270" y="395477"/>
                <a:ext cx="108204" cy="62484"/>
              </a:xfrm>
              <a:custGeom>
                <a:avLst/>
                <a:gdLst/>
                <a:ahLst/>
                <a:cxnLst/>
                <a:rect l="0" t="0" r="0" b="0"/>
                <a:pathLst>
                  <a:path w="108204" h="62484">
                    <a:moveTo>
                      <a:pt x="0" y="0"/>
                    </a:moveTo>
                    <a:lnTo>
                      <a:pt x="108204" y="62484"/>
                    </a:lnTo>
                  </a:path>
                </a:pathLst>
              </a:custGeom>
              <a:ln w="19050" cap="rnd">
                <a:solidFill>
                  <a:srgbClr val="FF9900"/>
                </a:solidFill>
                <a:round/>
              </a:ln>
            </p:spPr>
            <p:style>
              <a:lnRef idx="1">
                <a:srgbClr val="FF0000"/>
              </a:lnRef>
              <a:fillRef idx="0">
                <a:srgbClr val="000000">
                  <a:alpha val="0"/>
                </a:srgbClr>
              </a:fillRef>
              <a:effectRef idx="0">
                <a:scrgbClr r="0" g="0" b="0"/>
              </a:effectRef>
              <a:fontRef idx="none"/>
            </p:style>
            <p:txBody>
              <a:bodyPr/>
              <a:lstStyle/>
              <a:p>
                <a:endParaRPr lang="fr-FR"/>
              </a:p>
            </p:txBody>
          </p:sp>
          <p:sp>
            <p:nvSpPr>
              <p:cNvPr id="411" name="Shape 1346">
                <a:extLst>
                  <a:ext uri="{FF2B5EF4-FFF2-40B4-BE49-F238E27FC236}">
                    <a16:creationId xmlns:a16="http://schemas.microsoft.com/office/drawing/2014/main" id="{C8B3DA01-5A86-42DC-AC54-3F38868B5201}"/>
                  </a:ext>
                </a:extLst>
              </p:cNvPr>
              <p:cNvSpPr/>
              <p:nvPr/>
            </p:nvSpPr>
            <p:spPr>
              <a:xfrm>
                <a:off x="103632" y="438911"/>
                <a:ext cx="50292" cy="57150"/>
              </a:xfrm>
              <a:custGeom>
                <a:avLst/>
                <a:gdLst/>
                <a:ahLst/>
                <a:cxnLst/>
                <a:rect l="0" t="0" r="0" b="0"/>
                <a:pathLst>
                  <a:path w="50292" h="57150">
                    <a:moveTo>
                      <a:pt x="0" y="0"/>
                    </a:moveTo>
                    <a:lnTo>
                      <a:pt x="4572" y="3811"/>
                    </a:lnTo>
                    <a:lnTo>
                      <a:pt x="9906" y="7620"/>
                    </a:lnTo>
                    <a:lnTo>
                      <a:pt x="15240" y="10668"/>
                    </a:lnTo>
                    <a:lnTo>
                      <a:pt x="20574" y="13716"/>
                    </a:lnTo>
                    <a:lnTo>
                      <a:pt x="26670" y="16002"/>
                    </a:lnTo>
                    <a:lnTo>
                      <a:pt x="32004" y="18289"/>
                    </a:lnTo>
                    <a:lnTo>
                      <a:pt x="38100" y="19813"/>
                    </a:lnTo>
                    <a:lnTo>
                      <a:pt x="44196" y="21336"/>
                    </a:lnTo>
                    <a:lnTo>
                      <a:pt x="50292" y="22861"/>
                    </a:lnTo>
                    <a:lnTo>
                      <a:pt x="18288" y="57150"/>
                    </a:lnTo>
                    <a:lnTo>
                      <a:pt x="0" y="0"/>
                    </a:lnTo>
                    <a:close/>
                  </a:path>
                </a:pathLst>
              </a:custGeom>
              <a:solidFill>
                <a:srgbClr val="5F5F5F"/>
              </a:solidFill>
              <a:ln w="0" cap="rnd">
                <a:round/>
              </a:ln>
            </p:spPr>
            <p:style>
              <a:lnRef idx="0">
                <a:srgbClr val="000000">
                  <a:alpha val="0"/>
                </a:srgbClr>
              </a:lnRef>
              <a:fillRef idx="1">
                <a:srgbClr val="FF0000"/>
              </a:fillRef>
              <a:effectRef idx="0">
                <a:scrgbClr r="0" g="0" b="0"/>
              </a:effectRef>
              <a:fontRef idx="none"/>
            </p:style>
            <p:txBody>
              <a:bodyPr/>
              <a:lstStyle/>
              <a:p>
                <a:endParaRPr lang="fr-FR"/>
              </a:p>
            </p:txBody>
          </p:sp>
          <p:sp>
            <p:nvSpPr>
              <p:cNvPr id="412" name="Shape 1347">
                <a:extLst>
                  <a:ext uri="{FF2B5EF4-FFF2-40B4-BE49-F238E27FC236}">
                    <a16:creationId xmlns:a16="http://schemas.microsoft.com/office/drawing/2014/main" id="{7F72C087-6FD7-4E4F-A3F1-70B08A996559}"/>
                  </a:ext>
                </a:extLst>
              </p:cNvPr>
              <p:cNvSpPr/>
              <p:nvPr/>
            </p:nvSpPr>
            <p:spPr>
              <a:xfrm>
                <a:off x="108170" y="442337"/>
                <a:ext cx="50292" cy="153163"/>
              </a:xfrm>
              <a:custGeom>
                <a:avLst/>
                <a:gdLst/>
                <a:ahLst/>
                <a:cxnLst/>
                <a:rect l="0" t="0" r="0" b="0"/>
                <a:pathLst>
                  <a:path w="50292" h="153163">
                    <a:moveTo>
                      <a:pt x="0" y="0"/>
                    </a:moveTo>
                    <a:lnTo>
                      <a:pt x="50292" y="153163"/>
                    </a:lnTo>
                  </a:path>
                </a:pathLst>
              </a:custGeom>
              <a:ln w="19050" cap="rnd">
                <a:solidFill>
                  <a:srgbClr val="5F5F5F"/>
                </a:solidFill>
                <a:round/>
              </a:ln>
            </p:spPr>
            <p:style>
              <a:lnRef idx="1">
                <a:srgbClr val="FF0000"/>
              </a:lnRef>
              <a:fillRef idx="0">
                <a:srgbClr val="000000">
                  <a:alpha val="0"/>
                </a:srgbClr>
              </a:fillRef>
              <a:effectRef idx="0">
                <a:scrgbClr r="0" g="0" b="0"/>
              </a:effectRef>
              <a:fontRef idx="none"/>
            </p:style>
            <p:txBody>
              <a:bodyPr/>
              <a:lstStyle/>
              <a:p>
                <a:endParaRPr lang="fr-FR"/>
              </a:p>
            </p:txBody>
          </p:sp>
          <p:sp>
            <p:nvSpPr>
              <p:cNvPr id="413" name="Shape 1348">
                <a:extLst>
                  <a:ext uri="{FF2B5EF4-FFF2-40B4-BE49-F238E27FC236}">
                    <a16:creationId xmlns:a16="http://schemas.microsoft.com/office/drawing/2014/main" id="{E72676BE-E2DE-4FDD-A4EB-016CC9C47711}"/>
                  </a:ext>
                </a:extLst>
              </p:cNvPr>
              <p:cNvSpPr/>
              <p:nvPr/>
            </p:nvSpPr>
            <p:spPr>
              <a:xfrm>
                <a:off x="121920" y="461772"/>
                <a:ext cx="32004" cy="34289"/>
              </a:xfrm>
              <a:custGeom>
                <a:avLst/>
                <a:gdLst/>
                <a:ahLst/>
                <a:cxnLst/>
                <a:rect l="0" t="0" r="0" b="0"/>
                <a:pathLst>
                  <a:path w="32004" h="34289">
                    <a:moveTo>
                      <a:pt x="0" y="34289"/>
                    </a:moveTo>
                    <a:lnTo>
                      <a:pt x="32004" y="0"/>
                    </a:lnTo>
                  </a:path>
                </a:pathLst>
              </a:custGeom>
              <a:ln w="8839" cap="rnd">
                <a:solidFill>
                  <a:srgbClr val="5F5F5F"/>
                </a:solidFill>
                <a:round/>
              </a:ln>
            </p:spPr>
            <p:style>
              <a:lnRef idx="1">
                <a:srgbClr val="FF0000"/>
              </a:lnRef>
              <a:fillRef idx="0">
                <a:srgbClr val="000000">
                  <a:alpha val="0"/>
                </a:srgbClr>
              </a:fillRef>
              <a:effectRef idx="0">
                <a:scrgbClr r="0" g="0" b="0"/>
              </a:effectRef>
              <a:fontRef idx="none"/>
            </p:style>
            <p:txBody>
              <a:bodyPr/>
              <a:lstStyle/>
              <a:p>
                <a:endParaRPr lang="fr-FR"/>
              </a:p>
            </p:txBody>
          </p:sp>
          <p:sp>
            <p:nvSpPr>
              <p:cNvPr id="414" name="Shape 1349">
                <a:extLst>
                  <a:ext uri="{FF2B5EF4-FFF2-40B4-BE49-F238E27FC236}">
                    <a16:creationId xmlns:a16="http://schemas.microsoft.com/office/drawing/2014/main" id="{24F65FD8-D624-482B-A313-04F3661E3CC8}"/>
                  </a:ext>
                </a:extLst>
              </p:cNvPr>
              <p:cNvSpPr/>
              <p:nvPr/>
            </p:nvSpPr>
            <p:spPr>
              <a:xfrm>
                <a:off x="70008" y="269081"/>
                <a:ext cx="205771" cy="195072"/>
              </a:xfrm>
              <a:custGeom>
                <a:avLst/>
                <a:gdLst/>
                <a:ahLst/>
                <a:cxnLst/>
                <a:rect l="0" t="0" r="0" b="0"/>
                <a:pathLst>
                  <a:path w="229362" h="195072">
                    <a:moveTo>
                      <a:pt x="31242" y="0"/>
                    </a:moveTo>
                    <a:lnTo>
                      <a:pt x="27432" y="5334"/>
                    </a:lnTo>
                    <a:lnTo>
                      <a:pt x="23622" y="9906"/>
                    </a:lnTo>
                    <a:lnTo>
                      <a:pt x="19812" y="15239"/>
                    </a:lnTo>
                    <a:lnTo>
                      <a:pt x="16764" y="20574"/>
                    </a:lnTo>
                    <a:lnTo>
                      <a:pt x="13716" y="25908"/>
                    </a:lnTo>
                    <a:lnTo>
                      <a:pt x="10668" y="31242"/>
                    </a:lnTo>
                    <a:lnTo>
                      <a:pt x="8382" y="37337"/>
                    </a:lnTo>
                    <a:lnTo>
                      <a:pt x="6096" y="42672"/>
                    </a:lnTo>
                    <a:lnTo>
                      <a:pt x="4572" y="48768"/>
                    </a:lnTo>
                    <a:lnTo>
                      <a:pt x="3048" y="54863"/>
                    </a:lnTo>
                    <a:lnTo>
                      <a:pt x="1524" y="60960"/>
                    </a:lnTo>
                    <a:lnTo>
                      <a:pt x="762" y="67056"/>
                    </a:lnTo>
                    <a:lnTo>
                      <a:pt x="762" y="73913"/>
                    </a:lnTo>
                    <a:lnTo>
                      <a:pt x="0" y="80010"/>
                    </a:lnTo>
                    <a:lnTo>
                      <a:pt x="762" y="86106"/>
                    </a:lnTo>
                    <a:lnTo>
                      <a:pt x="762" y="92201"/>
                    </a:lnTo>
                    <a:lnTo>
                      <a:pt x="1524" y="98298"/>
                    </a:lnTo>
                    <a:lnTo>
                      <a:pt x="4572" y="110489"/>
                    </a:lnTo>
                    <a:lnTo>
                      <a:pt x="6858" y="116585"/>
                    </a:lnTo>
                    <a:lnTo>
                      <a:pt x="8382" y="122682"/>
                    </a:lnTo>
                    <a:lnTo>
                      <a:pt x="11430" y="128015"/>
                    </a:lnTo>
                    <a:lnTo>
                      <a:pt x="13716" y="134111"/>
                    </a:lnTo>
                    <a:lnTo>
                      <a:pt x="16764" y="139446"/>
                    </a:lnTo>
                    <a:lnTo>
                      <a:pt x="20574" y="144780"/>
                    </a:lnTo>
                    <a:lnTo>
                      <a:pt x="24384" y="149351"/>
                    </a:lnTo>
                    <a:lnTo>
                      <a:pt x="28194" y="154685"/>
                    </a:lnTo>
                    <a:lnTo>
                      <a:pt x="32004" y="159258"/>
                    </a:lnTo>
                    <a:lnTo>
                      <a:pt x="36576" y="163830"/>
                    </a:lnTo>
                    <a:lnTo>
                      <a:pt x="41148" y="167639"/>
                    </a:lnTo>
                    <a:lnTo>
                      <a:pt x="45720" y="171450"/>
                    </a:lnTo>
                    <a:lnTo>
                      <a:pt x="51054" y="175260"/>
                    </a:lnTo>
                    <a:lnTo>
                      <a:pt x="56388" y="179070"/>
                    </a:lnTo>
                    <a:lnTo>
                      <a:pt x="61722" y="181356"/>
                    </a:lnTo>
                    <a:lnTo>
                      <a:pt x="67818" y="184403"/>
                    </a:lnTo>
                    <a:lnTo>
                      <a:pt x="73152" y="186689"/>
                    </a:lnTo>
                    <a:lnTo>
                      <a:pt x="79248" y="188976"/>
                    </a:lnTo>
                    <a:lnTo>
                      <a:pt x="85344" y="191261"/>
                    </a:lnTo>
                    <a:lnTo>
                      <a:pt x="91440" y="192785"/>
                    </a:lnTo>
                    <a:lnTo>
                      <a:pt x="97536" y="193548"/>
                    </a:lnTo>
                    <a:lnTo>
                      <a:pt x="103632" y="194310"/>
                    </a:lnTo>
                    <a:lnTo>
                      <a:pt x="109728" y="195072"/>
                    </a:lnTo>
                    <a:lnTo>
                      <a:pt x="121920" y="195072"/>
                    </a:lnTo>
                    <a:lnTo>
                      <a:pt x="128016" y="194310"/>
                    </a:lnTo>
                    <a:lnTo>
                      <a:pt x="134874" y="193548"/>
                    </a:lnTo>
                    <a:lnTo>
                      <a:pt x="140970" y="192785"/>
                    </a:lnTo>
                    <a:lnTo>
                      <a:pt x="147066" y="191261"/>
                    </a:lnTo>
                    <a:lnTo>
                      <a:pt x="153162" y="188976"/>
                    </a:lnTo>
                    <a:lnTo>
                      <a:pt x="158496" y="187451"/>
                    </a:lnTo>
                    <a:lnTo>
                      <a:pt x="164592" y="184403"/>
                    </a:lnTo>
                    <a:lnTo>
                      <a:pt x="169926" y="182118"/>
                    </a:lnTo>
                    <a:lnTo>
                      <a:pt x="175260" y="179070"/>
                    </a:lnTo>
                    <a:lnTo>
                      <a:pt x="180594" y="175260"/>
                    </a:lnTo>
                    <a:lnTo>
                      <a:pt x="185928" y="172211"/>
                    </a:lnTo>
                    <a:lnTo>
                      <a:pt x="190500" y="168401"/>
                    </a:lnTo>
                    <a:lnTo>
                      <a:pt x="195072" y="163830"/>
                    </a:lnTo>
                    <a:lnTo>
                      <a:pt x="199644" y="159258"/>
                    </a:lnTo>
                    <a:lnTo>
                      <a:pt x="204216" y="154685"/>
                    </a:lnTo>
                    <a:lnTo>
                      <a:pt x="208026" y="150113"/>
                    </a:lnTo>
                    <a:lnTo>
                      <a:pt x="211836" y="144780"/>
                    </a:lnTo>
                    <a:lnTo>
                      <a:pt x="214884" y="139446"/>
                    </a:lnTo>
                    <a:lnTo>
                      <a:pt x="220980" y="128777"/>
                    </a:lnTo>
                    <a:lnTo>
                      <a:pt x="223266" y="122682"/>
                    </a:lnTo>
                    <a:lnTo>
                      <a:pt x="225552" y="117348"/>
                    </a:lnTo>
                    <a:lnTo>
                      <a:pt x="227838" y="111251"/>
                    </a:lnTo>
                    <a:lnTo>
                      <a:pt x="229362" y="105156"/>
                    </a:lnTo>
                  </a:path>
                </a:pathLst>
              </a:custGeom>
              <a:ln w="19050" cap="rnd">
                <a:solidFill>
                  <a:srgbClr val="5F5F5F"/>
                </a:solidFill>
                <a:round/>
              </a:ln>
            </p:spPr>
            <p:style>
              <a:lnRef idx="1">
                <a:srgbClr val="FF0000"/>
              </a:lnRef>
              <a:fillRef idx="0">
                <a:srgbClr val="000000">
                  <a:alpha val="0"/>
                </a:srgbClr>
              </a:fillRef>
              <a:effectRef idx="0">
                <a:scrgbClr r="0" g="0" b="0"/>
              </a:effectRef>
              <a:fontRef idx="none"/>
            </p:style>
            <p:txBody>
              <a:bodyPr/>
              <a:lstStyle/>
              <a:p>
                <a:endParaRPr lang="fr-FR" dirty="0"/>
              </a:p>
            </p:txBody>
          </p:sp>
        </p:grpSp>
        <p:sp>
          <p:nvSpPr>
            <p:cNvPr id="415" name="Shape 1347">
              <a:extLst>
                <a:ext uri="{FF2B5EF4-FFF2-40B4-BE49-F238E27FC236}">
                  <a16:creationId xmlns:a16="http://schemas.microsoft.com/office/drawing/2014/main" id="{83F43D98-1EB2-4068-84B2-92B5BC9118DB}"/>
                </a:ext>
              </a:extLst>
            </p:cNvPr>
            <p:cNvSpPr/>
            <p:nvPr/>
          </p:nvSpPr>
          <p:spPr>
            <a:xfrm>
              <a:off x="3371028" y="5475798"/>
              <a:ext cx="105585" cy="283790"/>
            </a:xfrm>
            <a:custGeom>
              <a:avLst/>
              <a:gdLst/>
              <a:ahLst/>
              <a:cxnLst/>
              <a:rect l="0" t="0" r="0" b="0"/>
              <a:pathLst>
                <a:path w="50292" h="153163">
                  <a:moveTo>
                    <a:pt x="0" y="0"/>
                  </a:moveTo>
                  <a:lnTo>
                    <a:pt x="50292" y="153163"/>
                  </a:lnTo>
                </a:path>
              </a:pathLst>
            </a:custGeom>
            <a:ln w="19050" cap="rnd">
              <a:solidFill>
                <a:srgbClr val="5F5F5F"/>
              </a:solidFill>
              <a:round/>
            </a:ln>
          </p:spPr>
          <p:style>
            <a:lnRef idx="1">
              <a:srgbClr val="FF0000"/>
            </a:lnRef>
            <a:fillRef idx="0">
              <a:srgbClr val="000000">
                <a:alpha val="0"/>
              </a:srgbClr>
            </a:fillRef>
            <a:effectRef idx="0">
              <a:scrgbClr r="0" g="0" b="0"/>
            </a:effectRef>
            <a:fontRef idx="none"/>
          </p:style>
          <p:txBody>
            <a:bodyPr/>
            <a:lstStyle/>
            <a:p>
              <a:endParaRPr lang="fr-FR"/>
            </a:p>
          </p:txBody>
        </p:sp>
        <p:sp>
          <p:nvSpPr>
            <p:cNvPr id="416" name="Shape 1348">
              <a:extLst>
                <a:ext uri="{FF2B5EF4-FFF2-40B4-BE49-F238E27FC236}">
                  <a16:creationId xmlns:a16="http://schemas.microsoft.com/office/drawing/2014/main" id="{574E96BE-726F-44F3-A0BB-FD79C89E30BC}"/>
                </a:ext>
              </a:extLst>
            </p:cNvPr>
            <p:cNvSpPr/>
            <p:nvPr/>
          </p:nvSpPr>
          <p:spPr>
            <a:xfrm>
              <a:off x="3399895" y="5511809"/>
              <a:ext cx="67190" cy="63533"/>
            </a:xfrm>
            <a:custGeom>
              <a:avLst/>
              <a:gdLst/>
              <a:ahLst/>
              <a:cxnLst/>
              <a:rect l="0" t="0" r="0" b="0"/>
              <a:pathLst>
                <a:path w="32004" h="34289">
                  <a:moveTo>
                    <a:pt x="0" y="34289"/>
                  </a:moveTo>
                  <a:lnTo>
                    <a:pt x="32004" y="0"/>
                  </a:lnTo>
                </a:path>
              </a:pathLst>
            </a:custGeom>
            <a:ln w="8839" cap="rnd">
              <a:solidFill>
                <a:srgbClr val="5F5F5F"/>
              </a:solidFill>
              <a:round/>
            </a:ln>
          </p:spPr>
          <p:style>
            <a:lnRef idx="1">
              <a:srgbClr val="FF0000"/>
            </a:lnRef>
            <a:fillRef idx="0">
              <a:srgbClr val="000000">
                <a:alpha val="0"/>
              </a:srgbClr>
            </a:fillRef>
            <a:effectRef idx="0">
              <a:scrgbClr r="0" g="0" b="0"/>
            </a:effectRef>
            <a:fontRef idx="none"/>
          </p:style>
          <p:txBody>
            <a:bodyPr/>
            <a:lstStyle/>
            <a:p>
              <a:endParaRPr lang="fr-FR"/>
            </a:p>
          </p:txBody>
        </p:sp>
        <p:sp>
          <p:nvSpPr>
            <p:cNvPr id="417" name="Shape 1349">
              <a:extLst>
                <a:ext uri="{FF2B5EF4-FFF2-40B4-BE49-F238E27FC236}">
                  <a16:creationId xmlns:a16="http://schemas.microsoft.com/office/drawing/2014/main" id="{F36947A5-70C2-47BB-8D72-8A7EB599738B}"/>
                </a:ext>
              </a:extLst>
            </p:cNvPr>
            <p:cNvSpPr/>
            <p:nvPr/>
          </p:nvSpPr>
          <p:spPr>
            <a:xfrm>
              <a:off x="3290909" y="5154779"/>
              <a:ext cx="432002" cy="361441"/>
            </a:xfrm>
            <a:custGeom>
              <a:avLst/>
              <a:gdLst/>
              <a:ahLst/>
              <a:cxnLst/>
              <a:rect l="0" t="0" r="0" b="0"/>
              <a:pathLst>
                <a:path w="229362" h="195072">
                  <a:moveTo>
                    <a:pt x="31242" y="0"/>
                  </a:moveTo>
                  <a:lnTo>
                    <a:pt x="27432" y="5334"/>
                  </a:lnTo>
                  <a:lnTo>
                    <a:pt x="23622" y="9906"/>
                  </a:lnTo>
                  <a:lnTo>
                    <a:pt x="19812" y="15239"/>
                  </a:lnTo>
                  <a:lnTo>
                    <a:pt x="16764" y="20574"/>
                  </a:lnTo>
                  <a:lnTo>
                    <a:pt x="13716" y="25908"/>
                  </a:lnTo>
                  <a:lnTo>
                    <a:pt x="10668" y="31242"/>
                  </a:lnTo>
                  <a:lnTo>
                    <a:pt x="8382" y="37337"/>
                  </a:lnTo>
                  <a:lnTo>
                    <a:pt x="6096" y="42672"/>
                  </a:lnTo>
                  <a:lnTo>
                    <a:pt x="4572" y="48768"/>
                  </a:lnTo>
                  <a:lnTo>
                    <a:pt x="3048" y="54863"/>
                  </a:lnTo>
                  <a:lnTo>
                    <a:pt x="1524" y="60960"/>
                  </a:lnTo>
                  <a:lnTo>
                    <a:pt x="762" y="67056"/>
                  </a:lnTo>
                  <a:lnTo>
                    <a:pt x="762" y="73913"/>
                  </a:lnTo>
                  <a:lnTo>
                    <a:pt x="0" y="80010"/>
                  </a:lnTo>
                  <a:lnTo>
                    <a:pt x="762" y="86106"/>
                  </a:lnTo>
                  <a:lnTo>
                    <a:pt x="762" y="92201"/>
                  </a:lnTo>
                  <a:lnTo>
                    <a:pt x="1524" y="98298"/>
                  </a:lnTo>
                  <a:lnTo>
                    <a:pt x="4572" y="110489"/>
                  </a:lnTo>
                  <a:lnTo>
                    <a:pt x="6858" y="116585"/>
                  </a:lnTo>
                  <a:lnTo>
                    <a:pt x="8382" y="122682"/>
                  </a:lnTo>
                  <a:lnTo>
                    <a:pt x="11430" y="128015"/>
                  </a:lnTo>
                  <a:lnTo>
                    <a:pt x="13716" y="134111"/>
                  </a:lnTo>
                  <a:lnTo>
                    <a:pt x="16764" y="139446"/>
                  </a:lnTo>
                  <a:lnTo>
                    <a:pt x="20574" y="144780"/>
                  </a:lnTo>
                  <a:lnTo>
                    <a:pt x="24384" y="149351"/>
                  </a:lnTo>
                  <a:lnTo>
                    <a:pt x="28194" y="154685"/>
                  </a:lnTo>
                  <a:lnTo>
                    <a:pt x="32004" y="159258"/>
                  </a:lnTo>
                  <a:lnTo>
                    <a:pt x="36576" y="163830"/>
                  </a:lnTo>
                  <a:lnTo>
                    <a:pt x="41148" y="167639"/>
                  </a:lnTo>
                  <a:lnTo>
                    <a:pt x="45720" y="171450"/>
                  </a:lnTo>
                  <a:lnTo>
                    <a:pt x="51054" y="175260"/>
                  </a:lnTo>
                  <a:lnTo>
                    <a:pt x="56388" y="179070"/>
                  </a:lnTo>
                  <a:lnTo>
                    <a:pt x="61722" y="181356"/>
                  </a:lnTo>
                  <a:lnTo>
                    <a:pt x="67818" y="184403"/>
                  </a:lnTo>
                  <a:lnTo>
                    <a:pt x="73152" y="186689"/>
                  </a:lnTo>
                  <a:lnTo>
                    <a:pt x="79248" y="188976"/>
                  </a:lnTo>
                  <a:lnTo>
                    <a:pt x="85344" y="191261"/>
                  </a:lnTo>
                  <a:lnTo>
                    <a:pt x="91440" y="192785"/>
                  </a:lnTo>
                  <a:lnTo>
                    <a:pt x="97536" y="193548"/>
                  </a:lnTo>
                  <a:lnTo>
                    <a:pt x="103632" y="194310"/>
                  </a:lnTo>
                  <a:lnTo>
                    <a:pt x="109728" y="195072"/>
                  </a:lnTo>
                  <a:lnTo>
                    <a:pt x="121920" y="195072"/>
                  </a:lnTo>
                  <a:lnTo>
                    <a:pt x="128016" y="194310"/>
                  </a:lnTo>
                  <a:lnTo>
                    <a:pt x="134874" y="193548"/>
                  </a:lnTo>
                  <a:lnTo>
                    <a:pt x="140970" y="192785"/>
                  </a:lnTo>
                  <a:lnTo>
                    <a:pt x="147066" y="191261"/>
                  </a:lnTo>
                  <a:lnTo>
                    <a:pt x="153162" y="188976"/>
                  </a:lnTo>
                  <a:lnTo>
                    <a:pt x="158496" y="187451"/>
                  </a:lnTo>
                  <a:lnTo>
                    <a:pt x="164592" y="184403"/>
                  </a:lnTo>
                  <a:lnTo>
                    <a:pt x="169926" y="182118"/>
                  </a:lnTo>
                  <a:lnTo>
                    <a:pt x="175260" y="179070"/>
                  </a:lnTo>
                  <a:lnTo>
                    <a:pt x="180594" y="175260"/>
                  </a:lnTo>
                  <a:lnTo>
                    <a:pt x="185928" y="172211"/>
                  </a:lnTo>
                  <a:lnTo>
                    <a:pt x="190500" y="168401"/>
                  </a:lnTo>
                  <a:lnTo>
                    <a:pt x="195072" y="163830"/>
                  </a:lnTo>
                  <a:lnTo>
                    <a:pt x="199644" y="159258"/>
                  </a:lnTo>
                  <a:lnTo>
                    <a:pt x="204216" y="154685"/>
                  </a:lnTo>
                  <a:lnTo>
                    <a:pt x="208026" y="150113"/>
                  </a:lnTo>
                  <a:lnTo>
                    <a:pt x="211836" y="144780"/>
                  </a:lnTo>
                  <a:lnTo>
                    <a:pt x="214884" y="139446"/>
                  </a:lnTo>
                  <a:lnTo>
                    <a:pt x="220980" y="128777"/>
                  </a:lnTo>
                  <a:lnTo>
                    <a:pt x="223266" y="122682"/>
                  </a:lnTo>
                  <a:lnTo>
                    <a:pt x="225552" y="117348"/>
                  </a:lnTo>
                  <a:lnTo>
                    <a:pt x="227838" y="111251"/>
                  </a:lnTo>
                  <a:lnTo>
                    <a:pt x="229362" y="105156"/>
                  </a:lnTo>
                </a:path>
              </a:pathLst>
            </a:custGeom>
            <a:ln w="19050" cap="rnd">
              <a:solidFill>
                <a:srgbClr val="5F5F5F"/>
              </a:solidFill>
              <a:round/>
            </a:ln>
          </p:spPr>
          <p:style>
            <a:lnRef idx="1">
              <a:srgbClr val="FF0000"/>
            </a:lnRef>
            <a:fillRef idx="0">
              <a:srgbClr val="000000">
                <a:alpha val="0"/>
              </a:srgbClr>
            </a:fillRef>
            <a:effectRef idx="0">
              <a:scrgbClr r="0" g="0" b="0"/>
            </a:effectRef>
            <a:fontRef idx="none"/>
          </p:style>
          <p:txBody>
            <a:bodyPr/>
            <a:lstStyle/>
            <a:p>
              <a:endParaRPr lang="fr-FR" dirty="0"/>
            </a:p>
          </p:txBody>
        </p:sp>
        <p:sp>
          <p:nvSpPr>
            <p:cNvPr id="418" name="Shape 1346">
              <a:extLst>
                <a:ext uri="{FF2B5EF4-FFF2-40B4-BE49-F238E27FC236}">
                  <a16:creationId xmlns:a16="http://schemas.microsoft.com/office/drawing/2014/main" id="{31D9C0F5-D2AB-4763-B132-82BFA9B3DDBC}"/>
                </a:ext>
              </a:extLst>
            </p:cNvPr>
            <p:cNvSpPr/>
            <p:nvPr/>
          </p:nvSpPr>
          <p:spPr>
            <a:xfrm>
              <a:off x="3371974" y="5470895"/>
              <a:ext cx="105585" cy="105891"/>
            </a:xfrm>
            <a:custGeom>
              <a:avLst/>
              <a:gdLst/>
              <a:ahLst/>
              <a:cxnLst/>
              <a:rect l="0" t="0" r="0" b="0"/>
              <a:pathLst>
                <a:path w="50292" h="57150">
                  <a:moveTo>
                    <a:pt x="0" y="0"/>
                  </a:moveTo>
                  <a:lnTo>
                    <a:pt x="4572" y="3811"/>
                  </a:lnTo>
                  <a:lnTo>
                    <a:pt x="9906" y="7620"/>
                  </a:lnTo>
                  <a:lnTo>
                    <a:pt x="15240" y="10668"/>
                  </a:lnTo>
                  <a:lnTo>
                    <a:pt x="20574" y="13716"/>
                  </a:lnTo>
                  <a:lnTo>
                    <a:pt x="26670" y="16002"/>
                  </a:lnTo>
                  <a:lnTo>
                    <a:pt x="32004" y="18289"/>
                  </a:lnTo>
                  <a:lnTo>
                    <a:pt x="38100" y="19813"/>
                  </a:lnTo>
                  <a:lnTo>
                    <a:pt x="44196" y="21336"/>
                  </a:lnTo>
                  <a:lnTo>
                    <a:pt x="50292" y="22861"/>
                  </a:lnTo>
                  <a:lnTo>
                    <a:pt x="18288" y="57150"/>
                  </a:lnTo>
                  <a:lnTo>
                    <a:pt x="0" y="0"/>
                  </a:lnTo>
                  <a:close/>
                </a:path>
              </a:pathLst>
            </a:custGeom>
            <a:solidFill>
              <a:srgbClr val="5F5F5F"/>
            </a:solidFill>
            <a:ln w="0" cap="rnd">
              <a:round/>
            </a:ln>
          </p:spPr>
          <p:style>
            <a:lnRef idx="0">
              <a:srgbClr val="000000">
                <a:alpha val="0"/>
              </a:srgbClr>
            </a:lnRef>
            <a:fillRef idx="1">
              <a:srgbClr val="FF0000"/>
            </a:fillRef>
            <a:effectRef idx="0">
              <a:scrgbClr r="0" g="0" b="0"/>
            </a:effectRef>
            <a:fontRef idx="none"/>
          </p:style>
          <p:txBody>
            <a:bodyPr/>
            <a:lstStyle/>
            <a:p>
              <a:endParaRPr lang="fr-FR"/>
            </a:p>
          </p:txBody>
        </p:sp>
        <p:sp>
          <p:nvSpPr>
            <p:cNvPr id="419" name="Ellipse 418">
              <a:extLst>
                <a:ext uri="{FF2B5EF4-FFF2-40B4-BE49-F238E27FC236}">
                  <a16:creationId xmlns:a16="http://schemas.microsoft.com/office/drawing/2014/main" id="{125A6329-D9D5-48AD-ADA9-01AA23A8B7DF}"/>
                </a:ext>
              </a:extLst>
            </p:cNvPr>
            <p:cNvSpPr/>
            <p:nvPr/>
          </p:nvSpPr>
          <p:spPr>
            <a:xfrm>
              <a:off x="5237663" y="5314902"/>
              <a:ext cx="36000" cy="36000"/>
            </a:xfrm>
            <a:prstGeom prst="ellipse">
              <a:avLst/>
            </a:prstGeom>
            <a:solidFill>
              <a:srgbClr val="5F5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31" name="ZoneTexte 130">
            <a:extLst>
              <a:ext uri="{FF2B5EF4-FFF2-40B4-BE49-F238E27FC236}">
                <a16:creationId xmlns:a16="http://schemas.microsoft.com/office/drawing/2014/main" id="{363F3B5E-1B58-4B07-98B8-E6BC1348E77F}"/>
              </a:ext>
            </a:extLst>
          </p:cNvPr>
          <p:cNvSpPr txBox="1"/>
          <p:nvPr/>
        </p:nvSpPr>
        <p:spPr>
          <a:xfrm>
            <a:off x="-64294" y="6244625"/>
            <a:ext cx="461963" cy="369332"/>
          </a:xfrm>
          <a:prstGeom prst="rect">
            <a:avLst/>
          </a:prstGeom>
          <a:noFill/>
        </p:spPr>
        <p:txBody>
          <a:bodyPr wrap="square" rtlCol="0">
            <a:spAutoFit/>
          </a:bodyPr>
          <a:lstStyle/>
          <a:p>
            <a:pPr algn="ctr"/>
            <a:r>
              <a:rPr lang="fr-FR" dirty="0">
                <a:solidFill>
                  <a:schemeClr val="bg1"/>
                </a:solidFill>
                <a:effectLst>
                  <a:outerShdw blurRad="38100" dist="38100" dir="2700000" algn="tl">
                    <a:srgbClr val="000000">
                      <a:alpha val="43137"/>
                    </a:srgbClr>
                  </a:outerShdw>
                </a:effectLst>
              </a:rPr>
              <a:t>14</a:t>
            </a:r>
          </a:p>
        </p:txBody>
      </p:sp>
      <p:sp>
        <p:nvSpPr>
          <p:cNvPr id="145" name="Rectangle à coins arrondis 66">
            <a:extLst>
              <a:ext uri="{FF2B5EF4-FFF2-40B4-BE49-F238E27FC236}">
                <a16:creationId xmlns:a16="http://schemas.microsoft.com/office/drawing/2014/main" id="{5BBC8360-2312-46A4-87F4-5B0CAA596411}"/>
              </a:ext>
            </a:extLst>
          </p:cNvPr>
          <p:cNvSpPr/>
          <p:nvPr/>
        </p:nvSpPr>
        <p:spPr>
          <a:xfrm>
            <a:off x="6341043" y="1537627"/>
            <a:ext cx="5626850" cy="2023200"/>
          </a:xfrm>
          <a:prstGeom prst="roundRect">
            <a:avLst>
              <a:gd name="adj" fmla="val 0"/>
            </a:avLst>
          </a:prstGeom>
          <a:solidFill>
            <a:schemeClr val="bg1"/>
          </a:solidFill>
          <a:ln w="28575">
            <a:solidFill>
              <a:srgbClr val="CC00CC"/>
            </a:solid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6" name="Rectangle 145">
            <a:extLst>
              <a:ext uri="{FF2B5EF4-FFF2-40B4-BE49-F238E27FC236}">
                <a16:creationId xmlns:a16="http://schemas.microsoft.com/office/drawing/2014/main" id="{63E1388D-7F47-4CF9-ACE4-781D5C214028}"/>
              </a:ext>
            </a:extLst>
          </p:cNvPr>
          <p:cNvSpPr/>
          <p:nvPr/>
        </p:nvSpPr>
        <p:spPr>
          <a:xfrm>
            <a:off x="6354592" y="1512096"/>
            <a:ext cx="2662139" cy="369332"/>
          </a:xfrm>
          <a:prstGeom prst="rect">
            <a:avLst/>
          </a:prstGeom>
        </p:spPr>
        <p:txBody>
          <a:bodyPr wrap="none">
            <a:spAutoFit/>
          </a:bodyPr>
          <a:lstStyle/>
          <a:p>
            <a:r>
              <a:rPr lang="fr-FR" dirty="0">
                <a:solidFill>
                  <a:srgbClr val="CC00CC"/>
                </a:solidFill>
              </a:rPr>
              <a:t>Torseur action mécanique</a:t>
            </a:r>
            <a:endParaRPr lang="fr-FR" b="1" dirty="0">
              <a:solidFill>
                <a:srgbClr val="333399"/>
              </a:solidFill>
            </a:endParaRPr>
          </a:p>
        </p:txBody>
      </p:sp>
      <p:sp>
        <p:nvSpPr>
          <p:cNvPr id="147" name="Rectangle à coins arrondis 66">
            <a:extLst>
              <a:ext uri="{FF2B5EF4-FFF2-40B4-BE49-F238E27FC236}">
                <a16:creationId xmlns:a16="http://schemas.microsoft.com/office/drawing/2014/main" id="{3A50D847-721B-4041-9C9D-4CABD7A82A86}"/>
              </a:ext>
            </a:extLst>
          </p:cNvPr>
          <p:cNvSpPr/>
          <p:nvPr/>
        </p:nvSpPr>
        <p:spPr>
          <a:xfrm>
            <a:off x="6350770" y="4128028"/>
            <a:ext cx="5626850" cy="2023200"/>
          </a:xfrm>
          <a:prstGeom prst="roundRect">
            <a:avLst>
              <a:gd name="adj" fmla="val 0"/>
            </a:avLst>
          </a:prstGeom>
          <a:solidFill>
            <a:schemeClr val="bg1"/>
          </a:solidFill>
          <a:ln w="28575">
            <a:solidFill>
              <a:srgbClr val="CC00CC"/>
            </a:solid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8" name="Rectangle 147">
            <a:extLst>
              <a:ext uri="{FF2B5EF4-FFF2-40B4-BE49-F238E27FC236}">
                <a16:creationId xmlns:a16="http://schemas.microsoft.com/office/drawing/2014/main" id="{CA78421C-E9B4-42B4-AD90-43C5145A8AD3}"/>
              </a:ext>
            </a:extLst>
          </p:cNvPr>
          <p:cNvSpPr/>
          <p:nvPr/>
        </p:nvSpPr>
        <p:spPr>
          <a:xfrm>
            <a:off x="6364319" y="4102497"/>
            <a:ext cx="2662139" cy="369332"/>
          </a:xfrm>
          <a:prstGeom prst="rect">
            <a:avLst/>
          </a:prstGeom>
        </p:spPr>
        <p:txBody>
          <a:bodyPr wrap="none">
            <a:spAutoFit/>
          </a:bodyPr>
          <a:lstStyle/>
          <a:p>
            <a:r>
              <a:rPr lang="fr-FR" dirty="0">
                <a:solidFill>
                  <a:srgbClr val="CC00CC"/>
                </a:solidFill>
              </a:rPr>
              <a:t>Torseur action mécanique</a:t>
            </a:r>
            <a:endParaRPr lang="fr-FR" b="1" dirty="0">
              <a:solidFill>
                <a:srgbClr val="333399"/>
              </a:solidFill>
            </a:endParaRPr>
          </a:p>
        </p:txBody>
      </p:sp>
      <p:sp>
        <p:nvSpPr>
          <p:cNvPr id="123" name="ZoneTexte 122">
            <a:extLst>
              <a:ext uri="{FF2B5EF4-FFF2-40B4-BE49-F238E27FC236}">
                <a16:creationId xmlns:a16="http://schemas.microsoft.com/office/drawing/2014/main" id="{D77D1690-BB4C-4F5B-9386-3FE6C1619D66}"/>
              </a:ext>
            </a:extLst>
          </p:cNvPr>
          <p:cNvSpPr txBox="1"/>
          <p:nvPr/>
        </p:nvSpPr>
        <p:spPr>
          <a:xfrm>
            <a:off x="4803507" y="42458"/>
            <a:ext cx="5899355" cy="338554"/>
          </a:xfrm>
          <a:prstGeom prst="rect">
            <a:avLst/>
          </a:prstGeom>
          <a:noFill/>
        </p:spPr>
        <p:txBody>
          <a:bodyPr wrap="square" rtlCol="0">
            <a:spAutoFit/>
          </a:bodyPr>
          <a:lstStyle/>
          <a:p>
            <a:pPr algn="r"/>
            <a:r>
              <a:rPr lang="fr-FR" sz="1600" dirty="0">
                <a:solidFill>
                  <a:srgbClr val="001642"/>
                </a:solidFill>
                <a:latin typeface="Segoe UI" panose="020B0502040204020203" pitchFamily="34" charset="0"/>
                <a:cs typeface="Segoe UI" panose="020B0502040204020203" pitchFamily="34" charset="0"/>
              </a:rPr>
              <a:t>Liaisons normalisées</a:t>
            </a:r>
          </a:p>
        </p:txBody>
      </p:sp>
      <p:pic>
        <p:nvPicPr>
          <p:cNvPr id="130" name="Picture 893">
            <a:extLst>
              <a:ext uri="{FF2B5EF4-FFF2-40B4-BE49-F238E27FC236}">
                <a16:creationId xmlns:a16="http://schemas.microsoft.com/office/drawing/2014/main" id="{3819BAA0-F0CA-40BC-9427-34368B69A8AC}"/>
              </a:ext>
            </a:extLst>
          </p:cNvPr>
          <p:cNvPicPr/>
          <p:nvPr/>
        </p:nvPicPr>
        <p:blipFill>
          <a:blip r:embed="rId5"/>
          <a:stretch>
            <a:fillRect/>
          </a:stretch>
        </p:blipFill>
        <p:spPr>
          <a:xfrm>
            <a:off x="872249" y="2125902"/>
            <a:ext cx="1347470" cy="966470"/>
          </a:xfrm>
          <a:prstGeom prst="rect">
            <a:avLst/>
          </a:prstGeom>
        </p:spPr>
      </p:pic>
      <p:pic>
        <p:nvPicPr>
          <p:cNvPr id="132" name="Picture 1320">
            <a:extLst>
              <a:ext uri="{FF2B5EF4-FFF2-40B4-BE49-F238E27FC236}">
                <a16:creationId xmlns:a16="http://schemas.microsoft.com/office/drawing/2014/main" id="{49256890-3EDA-4716-832D-3EC24CF58F14}"/>
              </a:ext>
            </a:extLst>
          </p:cNvPr>
          <p:cNvPicPr/>
          <p:nvPr/>
        </p:nvPicPr>
        <p:blipFill>
          <a:blip r:embed="rId6"/>
          <a:stretch>
            <a:fillRect/>
          </a:stretch>
        </p:blipFill>
        <p:spPr>
          <a:xfrm>
            <a:off x="1107176" y="4838489"/>
            <a:ext cx="984176" cy="736853"/>
          </a:xfrm>
          <a:prstGeom prst="rect">
            <a:avLst/>
          </a:prstGeom>
        </p:spPr>
      </p:pic>
      <mc:AlternateContent xmlns:mc="http://schemas.openxmlformats.org/markup-compatibility/2006" xmlns:a14="http://schemas.microsoft.com/office/drawing/2010/main">
        <mc:Choice Requires="a14">
          <p:sp>
            <p:nvSpPr>
              <p:cNvPr id="133" name="ZoneTexte 132">
                <a:extLst>
                  <a:ext uri="{FF2B5EF4-FFF2-40B4-BE49-F238E27FC236}">
                    <a16:creationId xmlns:a16="http://schemas.microsoft.com/office/drawing/2014/main" id="{C17780C3-A0FC-4CBE-BC1F-7B9FA88FA657}"/>
                  </a:ext>
                </a:extLst>
              </p:cNvPr>
              <p:cNvSpPr txBox="1"/>
              <p:nvPr/>
            </p:nvSpPr>
            <p:spPr>
              <a:xfrm>
                <a:off x="6591426" y="2305179"/>
                <a:ext cx="5265544" cy="747192"/>
              </a:xfrm>
              <a:prstGeom prst="rect">
                <a:avLst/>
              </a:prstGeom>
              <a:noFill/>
            </p:spPr>
            <p:txBody>
              <a:bodyPr wrap="none" lIns="0" tIns="0" rIns="0" bIns="0" rtlCol="0">
                <a:spAutoFit/>
              </a:bodyPr>
              <a:lstStyle/>
              <a:p>
                <a14:m>
                  <m:oMath xmlns:m="http://schemas.openxmlformats.org/officeDocument/2006/math">
                    <m:d>
                      <m:dPr>
                        <m:begChr m:val="{"/>
                        <m:endChr m:val="}"/>
                        <m:ctrlPr>
                          <a:rPr lang="fr-FR" sz="1600" i="1" smtClean="0">
                            <a:latin typeface="Cambria Math" panose="02040503050406030204" pitchFamily="18" charset="0"/>
                          </a:rPr>
                        </m:ctrlPr>
                      </m:dPr>
                      <m:e>
                        <m:sSub>
                          <m:sSubPr>
                            <m:ctrlPr>
                              <a:rPr lang="fr-FR" sz="1600" b="0" i="1" smtClean="0">
                                <a:latin typeface="Cambria Math" panose="02040503050406030204" pitchFamily="18" charset="0"/>
                              </a:rPr>
                            </m:ctrlPr>
                          </m:sSubPr>
                          <m:e>
                            <m:r>
                              <m:rPr>
                                <m:sty m:val="p"/>
                              </m:rPr>
                              <a:rPr lang="fr-FR" sz="1600" b="0" i="0" smtClean="0">
                                <a:latin typeface="Cambria Math" panose="02040503050406030204" pitchFamily="18" charset="0"/>
                              </a:rPr>
                              <m:t>A</m:t>
                            </m:r>
                          </m:e>
                          <m:sub>
                            <m:r>
                              <m:rPr>
                                <m:sty m:val="p"/>
                              </m:rPr>
                              <a:rPr lang="fr-FR" sz="1600" b="0" i="0" smtClean="0">
                                <a:latin typeface="Cambria Math" panose="02040503050406030204" pitchFamily="18" charset="0"/>
                              </a:rPr>
                              <m:t>S</m:t>
                            </m:r>
                            <m:r>
                              <a:rPr lang="fr-FR" sz="1600" b="0" i="0" smtClean="0">
                                <a:latin typeface="Cambria Math" panose="02040503050406030204" pitchFamily="18" charset="0"/>
                              </a:rPr>
                              <m:t>2/</m:t>
                            </m:r>
                            <m:r>
                              <m:rPr>
                                <m:sty m:val="p"/>
                              </m:rPr>
                              <a:rPr lang="fr-FR" sz="1600" b="0" i="0" smtClean="0">
                                <a:latin typeface="Cambria Math" panose="02040503050406030204" pitchFamily="18" charset="0"/>
                              </a:rPr>
                              <m:t>S</m:t>
                            </m:r>
                            <m:r>
                              <a:rPr lang="fr-FR" sz="1600" b="0" i="0" smtClean="0">
                                <a:latin typeface="Cambria Math" panose="02040503050406030204" pitchFamily="18" charset="0"/>
                              </a:rPr>
                              <m:t>1</m:t>
                            </m:r>
                          </m:sub>
                        </m:sSub>
                      </m:e>
                    </m:d>
                    <m:r>
                      <a:rPr lang="fr-FR" sz="1600" b="0" i="0" smtClean="0">
                        <a:latin typeface="Cambria Math" panose="02040503050406030204" pitchFamily="18" charset="0"/>
                      </a:rPr>
                      <m:t>=</m:t>
                    </m:r>
                    <m:sSub>
                      <m:sSubPr>
                        <m:ctrlPr>
                          <a:rPr lang="fr-FR" sz="1600" b="0" i="1" smtClean="0">
                            <a:latin typeface="Cambria Math" panose="02040503050406030204" pitchFamily="18" charset="0"/>
                          </a:rPr>
                        </m:ctrlPr>
                      </m:sSubPr>
                      <m:e>
                        <m:d>
                          <m:dPr>
                            <m:begChr m:val="{"/>
                            <m:endChr m:val="}"/>
                            <m:ctrlPr>
                              <a:rPr lang="fr-FR" sz="1600" i="1">
                                <a:latin typeface="Cambria Math" panose="02040503050406030204" pitchFamily="18" charset="0"/>
                              </a:rPr>
                            </m:ctrlPr>
                          </m:dPr>
                          <m:e>
                            <m:m>
                              <m:mPr>
                                <m:mcs>
                                  <m:mc>
                                    <m:mcPr>
                                      <m:count m:val="2"/>
                                      <m:mcJc m:val="center"/>
                                    </m:mcPr>
                                  </m:mc>
                                </m:mcs>
                                <m:ctrlPr>
                                  <a:rPr lang="fr-FR" sz="1600" i="1">
                                    <a:latin typeface="Cambria Math" panose="02040503050406030204" pitchFamily="18" charset="0"/>
                                  </a:rPr>
                                </m:ctrlPr>
                              </m:mPr>
                              <m:mr>
                                <m:e>
                                  <m:r>
                                    <a:rPr lang="fr-FR" sz="1600" b="0" i="1" smtClean="0">
                                      <a:latin typeface="Cambria Math" panose="02040503050406030204" pitchFamily="18" charset="0"/>
                                    </a:rPr>
                                    <m:t>0</m:t>
                                  </m:r>
                                </m:e>
                                <m:e>
                                  <m:r>
                                    <a:rPr lang="fr-FR" sz="1600" i="1" smtClean="0">
                                      <a:latin typeface="Cambria Math" panose="02040503050406030204" pitchFamily="18" charset="0"/>
                                    </a:rPr>
                                    <m:t>0</m:t>
                                  </m:r>
                                </m:e>
                              </m:mr>
                              <m:mr>
                                <m:e>
                                  <m:sSub>
                                    <m:sSubPr>
                                      <m:ctrlPr>
                                        <a:rPr lang="fr-FR" sz="1600" i="1">
                                          <a:latin typeface="Cambria Math" panose="02040503050406030204" pitchFamily="18" charset="0"/>
                                        </a:rPr>
                                      </m:ctrlPr>
                                    </m:sSubPr>
                                    <m:e>
                                      <m:r>
                                        <m:rPr>
                                          <m:sty m:val="p"/>
                                        </m:rPr>
                                        <a:rPr lang="fr-FR" sz="1600">
                                          <a:latin typeface="Cambria Math" panose="02040503050406030204" pitchFamily="18" charset="0"/>
                                        </a:rPr>
                                        <m:t>Y</m:t>
                                      </m:r>
                                    </m:e>
                                    <m:sub>
                                      <m:r>
                                        <a:rPr lang="fr-FR" sz="1600">
                                          <a:latin typeface="Cambria Math" panose="02040503050406030204" pitchFamily="18" charset="0"/>
                                        </a:rPr>
                                        <m:t>21</m:t>
                                      </m:r>
                                    </m:sub>
                                  </m:sSub>
                                </m:e>
                                <m:e>
                                  <m:sSub>
                                    <m:sSubPr>
                                      <m:ctrlPr>
                                        <a:rPr lang="fr-FR" sz="1600" i="1">
                                          <a:latin typeface="Cambria Math" panose="02040503050406030204" pitchFamily="18" charset="0"/>
                                        </a:rPr>
                                      </m:ctrlPr>
                                    </m:sSubPr>
                                    <m:e>
                                      <m:r>
                                        <m:rPr>
                                          <m:sty m:val="p"/>
                                        </m:rPr>
                                        <a:rPr lang="fr-FR" sz="1600">
                                          <a:latin typeface="Cambria Math" panose="02040503050406030204" pitchFamily="18" charset="0"/>
                                        </a:rPr>
                                        <m:t>M</m:t>
                                      </m:r>
                                    </m:e>
                                    <m:sub>
                                      <m:r>
                                        <a:rPr lang="fr-FR" sz="1600">
                                          <a:latin typeface="Cambria Math" panose="02040503050406030204" pitchFamily="18" charset="0"/>
                                        </a:rPr>
                                        <m:t>21</m:t>
                                      </m:r>
                                    </m:sub>
                                  </m:sSub>
                                </m:e>
                              </m:mr>
                              <m:mr>
                                <m:e>
                                  <m:sSub>
                                    <m:sSubPr>
                                      <m:ctrlPr>
                                        <a:rPr lang="fr-FR" sz="1600" i="1">
                                          <a:latin typeface="Cambria Math" panose="02040503050406030204" pitchFamily="18" charset="0"/>
                                        </a:rPr>
                                      </m:ctrlPr>
                                    </m:sSubPr>
                                    <m:e>
                                      <m:r>
                                        <m:rPr>
                                          <m:sty m:val="p"/>
                                        </m:rPr>
                                        <a:rPr lang="fr-FR" sz="1600">
                                          <a:latin typeface="Cambria Math" panose="02040503050406030204" pitchFamily="18" charset="0"/>
                                        </a:rPr>
                                        <m:t>Z</m:t>
                                      </m:r>
                                    </m:e>
                                    <m:sub>
                                      <m:r>
                                        <a:rPr lang="fr-FR" sz="1600">
                                          <a:latin typeface="Cambria Math" panose="02040503050406030204" pitchFamily="18" charset="0"/>
                                        </a:rPr>
                                        <m:t>21</m:t>
                                      </m:r>
                                    </m:sub>
                                  </m:sSub>
                                </m:e>
                                <m:e>
                                  <m:sSub>
                                    <m:sSubPr>
                                      <m:ctrlPr>
                                        <a:rPr lang="fr-FR" sz="1600" i="1">
                                          <a:latin typeface="Cambria Math" panose="02040503050406030204" pitchFamily="18" charset="0"/>
                                        </a:rPr>
                                      </m:ctrlPr>
                                    </m:sSubPr>
                                    <m:e>
                                      <m:r>
                                        <m:rPr>
                                          <m:sty m:val="p"/>
                                        </m:rPr>
                                        <a:rPr lang="fr-FR" sz="1600" b="0" i="0" smtClean="0">
                                          <a:latin typeface="Cambria Math" panose="02040503050406030204" pitchFamily="18" charset="0"/>
                                        </a:rPr>
                                        <m:t>N</m:t>
                                      </m:r>
                                    </m:e>
                                    <m:sub>
                                      <m:r>
                                        <a:rPr lang="fr-FR" sz="1600">
                                          <a:latin typeface="Cambria Math" panose="02040503050406030204" pitchFamily="18" charset="0"/>
                                        </a:rPr>
                                        <m:t>21</m:t>
                                      </m:r>
                                    </m:sub>
                                  </m:sSub>
                                </m:e>
                              </m:mr>
                            </m:m>
                          </m:e>
                        </m:d>
                      </m:e>
                      <m:sub>
                        <m:r>
                          <a:rPr lang="fr-FR" sz="1600" b="0" i="1" smtClean="0">
                            <a:latin typeface="Cambria Math" panose="02040503050406030204" pitchFamily="18" charset="0"/>
                          </a:rPr>
                          <m:t>𝑂</m:t>
                        </m:r>
                        <m:r>
                          <a:rPr lang="fr-FR" sz="1600" b="0" i="1" smtClean="0">
                            <a:latin typeface="Cambria Math" panose="02040503050406030204" pitchFamily="18" charset="0"/>
                          </a:rPr>
                          <m:t>,</m:t>
                        </m:r>
                        <m:r>
                          <a:rPr lang="fr-FR" sz="1600" b="0" i="1" smtClean="0">
                            <a:latin typeface="Cambria Math" panose="02040503050406030204" pitchFamily="18" charset="0"/>
                          </a:rPr>
                          <m:t>𝐵</m:t>
                        </m:r>
                      </m:sub>
                    </m:sSub>
                  </m:oMath>
                </a14:m>
                <a:r>
                  <a:rPr lang="fr-FR" sz="1600" dirty="0"/>
                  <a:t>= </a:t>
                </a:r>
                <a14:m>
                  <m:oMath xmlns:m="http://schemas.openxmlformats.org/officeDocument/2006/math">
                    <m:sSub>
                      <m:sSubPr>
                        <m:ctrlPr>
                          <a:rPr lang="fr-FR" sz="1600" i="1">
                            <a:latin typeface="Cambria Math" panose="02040503050406030204" pitchFamily="18" charset="0"/>
                          </a:rPr>
                        </m:ctrlPr>
                      </m:sSubPr>
                      <m:e>
                        <m:d>
                          <m:dPr>
                            <m:begChr m:val="{"/>
                            <m:endChr m:val="}"/>
                            <m:ctrlPr>
                              <a:rPr lang="fr-FR" sz="1600" i="1">
                                <a:latin typeface="Cambria Math" panose="02040503050406030204" pitchFamily="18" charset="0"/>
                              </a:rPr>
                            </m:ctrlPr>
                          </m:dPr>
                          <m:e>
                            <m:eqArr>
                              <m:eqArrPr>
                                <m:ctrlPr>
                                  <a:rPr lang="fr-FR" sz="1600" i="1">
                                    <a:latin typeface="Cambria Math" panose="02040503050406030204" pitchFamily="18" charset="0"/>
                                  </a:rPr>
                                </m:ctrlPr>
                              </m:eqArrPr>
                              <m:e>
                                <m:acc>
                                  <m:accPr>
                                    <m:chr m:val="⃗"/>
                                    <m:ctrlPr>
                                      <a:rPr lang="fr-FR" sz="1600" i="1" smtClean="0">
                                        <a:latin typeface="Cambria Math" panose="02040503050406030204" pitchFamily="18" charset="0"/>
                                      </a:rPr>
                                    </m:ctrlPr>
                                  </m:accPr>
                                  <m:e>
                                    <m:sSub>
                                      <m:sSubPr>
                                        <m:ctrlPr>
                                          <a:rPr lang="fr-FR" sz="1600" i="1" smtClean="0">
                                            <a:latin typeface="Cambria Math" panose="02040503050406030204" pitchFamily="18" charset="0"/>
                                          </a:rPr>
                                        </m:ctrlPr>
                                      </m:sSubPr>
                                      <m:e>
                                        <m:r>
                                          <a:rPr lang="fr-FR" sz="1600" b="0" i="1" smtClean="0">
                                            <a:latin typeface="Cambria Math" panose="02040503050406030204" pitchFamily="18" charset="0"/>
                                          </a:rPr>
                                          <m:t>𝑅</m:t>
                                        </m:r>
                                      </m:e>
                                      <m:sub>
                                        <m:r>
                                          <a:rPr lang="fr-FR" sz="1600" b="0" i="1" smtClean="0">
                                            <a:latin typeface="Cambria Math" panose="02040503050406030204" pitchFamily="18" charset="0"/>
                                          </a:rPr>
                                          <m:t>21</m:t>
                                        </m:r>
                                      </m:sub>
                                    </m:sSub>
                                  </m:e>
                                </m:acc>
                                <m:r>
                                  <a:rPr lang="fr-FR" sz="1600" b="0" i="1" smtClean="0">
                                    <a:latin typeface="Cambria Math" panose="02040503050406030204" pitchFamily="18" charset="0"/>
                                  </a:rPr>
                                  <m:t>=0</m:t>
                                </m:r>
                                <m:acc>
                                  <m:accPr>
                                    <m:chr m:val="⃗"/>
                                    <m:ctrlPr>
                                      <a:rPr lang="fr-FR" sz="1600" b="0" i="1" smtClean="0">
                                        <a:latin typeface="Cambria Math" panose="02040503050406030204" pitchFamily="18" charset="0"/>
                                      </a:rPr>
                                    </m:ctrlPr>
                                  </m:accPr>
                                  <m:e>
                                    <m:r>
                                      <a:rPr lang="fr-FR" sz="1600" b="0" i="1" smtClean="0">
                                        <a:latin typeface="Cambria Math" panose="02040503050406030204" pitchFamily="18" charset="0"/>
                                      </a:rPr>
                                      <m:t>𝑥</m:t>
                                    </m:r>
                                  </m:e>
                                </m:acc>
                                <m:r>
                                  <a:rPr lang="fr-FR" sz="1600" b="0" i="1" smtClean="0">
                                    <a:latin typeface="Cambria Math" panose="02040503050406030204" pitchFamily="18" charset="0"/>
                                  </a:rPr>
                                  <m:t>+</m:t>
                                </m:r>
                                <m:sSub>
                                  <m:sSubPr>
                                    <m:ctrlPr>
                                      <a:rPr lang="fr-FR" sz="1600" i="1">
                                        <a:latin typeface="Cambria Math" panose="02040503050406030204" pitchFamily="18" charset="0"/>
                                      </a:rPr>
                                    </m:ctrlPr>
                                  </m:sSubPr>
                                  <m:e>
                                    <m:r>
                                      <a:rPr lang="fr-FR" sz="1600" b="0" i="1" smtClean="0">
                                        <a:latin typeface="Cambria Math" panose="02040503050406030204" pitchFamily="18" charset="0"/>
                                      </a:rPr>
                                      <m:t>𝑌</m:t>
                                    </m:r>
                                  </m:e>
                                  <m:sub>
                                    <m:r>
                                      <a:rPr lang="fr-FR" sz="1600" i="1">
                                        <a:latin typeface="Cambria Math" panose="02040503050406030204" pitchFamily="18" charset="0"/>
                                      </a:rPr>
                                      <m:t>21</m:t>
                                    </m:r>
                                  </m:sub>
                                </m:sSub>
                                <m:acc>
                                  <m:accPr>
                                    <m:chr m:val="⃗"/>
                                    <m:ctrlPr>
                                      <a:rPr lang="fr-FR" sz="1600" i="1">
                                        <a:latin typeface="Cambria Math" panose="02040503050406030204" pitchFamily="18" charset="0"/>
                                      </a:rPr>
                                    </m:ctrlPr>
                                  </m:accPr>
                                  <m:e>
                                    <m:r>
                                      <a:rPr lang="fr-FR" sz="1600" b="0" i="1" smtClean="0">
                                        <a:latin typeface="Cambria Math" panose="02040503050406030204" pitchFamily="18" charset="0"/>
                                      </a:rPr>
                                      <m:t>𝑦</m:t>
                                    </m:r>
                                  </m:e>
                                </m:acc>
                                <m:r>
                                  <a:rPr lang="fr-FR" sz="1600" i="1">
                                    <a:latin typeface="Cambria Math" panose="02040503050406030204" pitchFamily="18" charset="0"/>
                                  </a:rPr>
                                  <m:t>+</m:t>
                                </m:r>
                                <m:sSub>
                                  <m:sSubPr>
                                    <m:ctrlPr>
                                      <a:rPr lang="fr-FR" sz="1600" i="1">
                                        <a:latin typeface="Cambria Math" panose="02040503050406030204" pitchFamily="18" charset="0"/>
                                      </a:rPr>
                                    </m:ctrlPr>
                                  </m:sSubPr>
                                  <m:e>
                                    <m:r>
                                      <a:rPr lang="fr-FR" sz="1600" b="0" i="1" smtClean="0">
                                        <a:latin typeface="Cambria Math" panose="02040503050406030204" pitchFamily="18" charset="0"/>
                                      </a:rPr>
                                      <m:t>𝑍</m:t>
                                    </m:r>
                                  </m:e>
                                  <m:sub>
                                    <m:r>
                                      <a:rPr lang="fr-FR" sz="1600" i="1">
                                        <a:latin typeface="Cambria Math" panose="02040503050406030204" pitchFamily="18" charset="0"/>
                                      </a:rPr>
                                      <m:t>21</m:t>
                                    </m:r>
                                  </m:sub>
                                </m:sSub>
                                <m:acc>
                                  <m:accPr>
                                    <m:chr m:val="⃗"/>
                                    <m:ctrlPr>
                                      <a:rPr lang="fr-FR" sz="1600" i="1">
                                        <a:latin typeface="Cambria Math" panose="02040503050406030204" pitchFamily="18" charset="0"/>
                                      </a:rPr>
                                    </m:ctrlPr>
                                  </m:accPr>
                                  <m:e>
                                    <m:r>
                                      <a:rPr lang="fr-FR" sz="1600" b="0" i="1" smtClean="0">
                                        <a:latin typeface="Cambria Math" panose="02040503050406030204" pitchFamily="18" charset="0"/>
                                      </a:rPr>
                                      <m:t>𝑧</m:t>
                                    </m:r>
                                  </m:e>
                                </m:acc>
                              </m:e>
                              <m:e>
                                <m:acc>
                                  <m:accPr>
                                    <m:chr m:val="⃗"/>
                                    <m:ctrlPr>
                                      <a:rPr lang="fr-FR" sz="1600" i="1">
                                        <a:latin typeface="Cambria Math" panose="02040503050406030204" pitchFamily="18" charset="0"/>
                                      </a:rPr>
                                    </m:ctrlPr>
                                  </m:accPr>
                                  <m:e>
                                    <m:sSub>
                                      <m:sSubPr>
                                        <m:ctrlPr>
                                          <a:rPr lang="fr-FR" sz="1600" i="1">
                                            <a:latin typeface="Cambria Math" panose="02040503050406030204" pitchFamily="18" charset="0"/>
                                          </a:rPr>
                                        </m:ctrlPr>
                                      </m:sSubPr>
                                      <m:e>
                                        <m:r>
                                          <a:rPr lang="fr-FR" sz="1600" b="0" i="1" smtClean="0">
                                            <a:latin typeface="Cambria Math" panose="02040503050406030204" pitchFamily="18" charset="0"/>
                                          </a:rPr>
                                          <m:t>𝑀</m:t>
                                        </m:r>
                                      </m:e>
                                      <m:sub>
                                        <m:r>
                                          <a:rPr lang="fr-FR" sz="1600" b="0" i="1" smtClean="0">
                                            <a:latin typeface="Cambria Math" panose="02040503050406030204" pitchFamily="18" charset="0"/>
                                          </a:rPr>
                                          <m:t>𝑂</m:t>
                                        </m:r>
                                        <m:r>
                                          <a:rPr lang="fr-FR" sz="1600" b="0" i="1" smtClean="0">
                                            <a:latin typeface="Cambria Math" panose="02040503050406030204" pitchFamily="18" charset="0"/>
                                          </a:rPr>
                                          <m:t> 21</m:t>
                                        </m:r>
                                      </m:sub>
                                    </m:sSub>
                                  </m:e>
                                </m:acc>
                                <m:r>
                                  <a:rPr lang="fr-FR" sz="1600" i="1">
                                    <a:latin typeface="Cambria Math" panose="02040503050406030204" pitchFamily="18" charset="0"/>
                                  </a:rPr>
                                  <m:t>=</m:t>
                                </m:r>
                                <m:r>
                                  <a:rPr lang="fr-FR" sz="1600" b="0" i="1" smtClean="0">
                                    <a:latin typeface="Cambria Math" panose="02040503050406030204" pitchFamily="18" charset="0"/>
                                  </a:rPr>
                                  <m:t>0</m:t>
                                </m:r>
                                <m:acc>
                                  <m:accPr>
                                    <m:chr m:val="⃗"/>
                                    <m:ctrlPr>
                                      <a:rPr lang="fr-FR" sz="1600" i="1">
                                        <a:latin typeface="Cambria Math" panose="02040503050406030204" pitchFamily="18" charset="0"/>
                                      </a:rPr>
                                    </m:ctrlPr>
                                  </m:accPr>
                                  <m:e>
                                    <m:r>
                                      <a:rPr lang="fr-FR" sz="1600" i="1">
                                        <a:latin typeface="Cambria Math" panose="02040503050406030204" pitchFamily="18" charset="0"/>
                                      </a:rPr>
                                      <m:t>𝑥</m:t>
                                    </m:r>
                                  </m:e>
                                </m:acc>
                                <m:r>
                                  <a:rPr lang="fr-FR" sz="1600" i="1">
                                    <a:latin typeface="Cambria Math" panose="02040503050406030204" pitchFamily="18" charset="0"/>
                                  </a:rPr>
                                  <m:t>+</m:t>
                                </m:r>
                                <m:sSub>
                                  <m:sSubPr>
                                    <m:ctrlPr>
                                      <a:rPr lang="fr-FR" sz="1600" i="1">
                                        <a:latin typeface="Cambria Math" panose="02040503050406030204" pitchFamily="18" charset="0"/>
                                      </a:rPr>
                                    </m:ctrlPr>
                                  </m:sSubPr>
                                  <m:e>
                                    <m:r>
                                      <a:rPr lang="fr-FR" sz="1600" b="0" i="1" smtClean="0">
                                        <a:latin typeface="Cambria Math" panose="02040503050406030204" pitchFamily="18" charset="0"/>
                                      </a:rPr>
                                      <m:t>𝑀</m:t>
                                    </m:r>
                                  </m:e>
                                  <m:sub>
                                    <m:r>
                                      <a:rPr lang="fr-FR" sz="1600" i="1">
                                        <a:latin typeface="Cambria Math" panose="02040503050406030204" pitchFamily="18" charset="0"/>
                                      </a:rPr>
                                      <m:t>21</m:t>
                                    </m:r>
                                  </m:sub>
                                </m:sSub>
                                <m:acc>
                                  <m:accPr>
                                    <m:chr m:val="⃗"/>
                                    <m:ctrlPr>
                                      <a:rPr lang="fr-FR" sz="1600" i="1">
                                        <a:latin typeface="Cambria Math" panose="02040503050406030204" pitchFamily="18" charset="0"/>
                                      </a:rPr>
                                    </m:ctrlPr>
                                  </m:accPr>
                                  <m:e>
                                    <m:r>
                                      <a:rPr lang="fr-FR" sz="1600" b="0" i="1" smtClean="0">
                                        <a:latin typeface="Cambria Math" panose="02040503050406030204" pitchFamily="18" charset="0"/>
                                      </a:rPr>
                                      <m:t>𝑦</m:t>
                                    </m:r>
                                  </m:e>
                                </m:acc>
                                <m:r>
                                  <a:rPr lang="fr-FR" sz="1600" i="1">
                                    <a:latin typeface="Cambria Math" panose="02040503050406030204" pitchFamily="18" charset="0"/>
                                  </a:rPr>
                                  <m:t>+</m:t>
                                </m:r>
                                <m:sSub>
                                  <m:sSubPr>
                                    <m:ctrlPr>
                                      <a:rPr lang="fr-FR" sz="1600" i="1">
                                        <a:latin typeface="Cambria Math" panose="02040503050406030204" pitchFamily="18" charset="0"/>
                                      </a:rPr>
                                    </m:ctrlPr>
                                  </m:sSubPr>
                                  <m:e>
                                    <m:r>
                                      <a:rPr lang="fr-FR" sz="1600" b="0" i="1" smtClean="0">
                                        <a:latin typeface="Cambria Math" panose="02040503050406030204" pitchFamily="18" charset="0"/>
                                      </a:rPr>
                                      <m:t>𝑁</m:t>
                                    </m:r>
                                  </m:e>
                                  <m:sub>
                                    <m:r>
                                      <a:rPr lang="fr-FR" sz="1600" i="1">
                                        <a:latin typeface="Cambria Math" panose="02040503050406030204" pitchFamily="18" charset="0"/>
                                      </a:rPr>
                                      <m:t>21</m:t>
                                    </m:r>
                                  </m:sub>
                                </m:sSub>
                                <m:acc>
                                  <m:accPr>
                                    <m:chr m:val="⃗"/>
                                    <m:ctrlPr>
                                      <a:rPr lang="fr-FR" sz="1600" i="1">
                                        <a:latin typeface="Cambria Math" panose="02040503050406030204" pitchFamily="18" charset="0"/>
                                      </a:rPr>
                                    </m:ctrlPr>
                                  </m:accPr>
                                  <m:e>
                                    <m:r>
                                      <a:rPr lang="fr-FR" sz="1600" b="0" i="1" smtClean="0">
                                        <a:latin typeface="Cambria Math" panose="02040503050406030204" pitchFamily="18" charset="0"/>
                                      </a:rPr>
                                      <m:t>𝑧</m:t>
                                    </m:r>
                                  </m:e>
                                </m:acc>
                              </m:e>
                            </m:eqArr>
                          </m:e>
                        </m:d>
                      </m:e>
                      <m:sub>
                        <m:r>
                          <a:rPr lang="fr-FR" sz="1600" b="0" i="1" smtClean="0">
                            <a:latin typeface="Cambria Math" panose="02040503050406030204" pitchFamily="18" charset="0"/>
                          </a:rPr>
                          <m:t>𝑂</m:t>
                        </m:r>
                        <m:r>
                          <a:rPr lang="fr-FR" sz="1600" i="1">
                            <a:latin typeface="Cambria Math" panose="02040503050406030204" pitchFamily="18" charset="0"/>
                          </a:rPr>
                          <m:t>,</m:t>
                        </m:r>
                        <m:r>
                          <a:rPr lang="fr-FR" sz="1600" i="1">
                            <a:latin typeface="Cambria Math" panose="02040503050406030204" pitchFamily="18" charset="0"/>
                          </a:rPr>
                          <m:t>𝐵</m:t>
                        </m:r>
                      </m:sub>
                    </m:sSub>
                  </m:oMath>
                </a14:m>
                <a:endParaRPr lang="fr-FR" sz="1600" dirty="0"/>
              </a:p>
            </p:txBody>
          </p:sp>
        </mc:Choice>
        <mc:Fallback xmlns="">
          <p:sp>
            <p:nvSpPr>
              <p:cNvPr id="133" name="ZoneTexte 132">
                <a:extLst>
                  <a:ext uri="{FF2B5EF4-FFF2-40B4-BE49-F238E27FC236}">
                    <a16:creationId xmlns:a16="http://schemas.microsoft.com/office/drawing/2014/main" id="{C17780C3-A0FC-4CBE-BC1F-7B9FA88FA657}"/>
                  </a:ext>
                </a:extLst>
              </p:cNvPr>
              <p:cNvSpPr txBox="1">
                <a:spLocks noRot="1" noChangeAspect="1" noMove="1" noResize="1" noEditPoints="1" noAdjustHandles="1" noChangeArrowheads="1" noChangeShapeType="1" noTextEdit="1"/>
              </p:cNvSpPr>
              <p:nvPr/>
            </p:nvSpPr>
            <p:spPr>
              <a:xfrm>
                <a:off x="6591426" y="2305179"/>
                <a:ext cx="5265544" cy="747192"/>
              </a:xfrm>
              <a:prstGeom prst="rect">
                <a:avLst/>
              </a:prstGeom>
              <a:blipFill>
                <a:blip r:embed="rId7"/>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34" name="ZoneTexte 133">
                <a:extLst>
                  <a:ext uri="{FF2B5EF4-FFF2-40B4-BE49-F238E27FC236}">
                    <a16:creationId xmlns:a16="http://schemas.microsoft.com/office/drawing/2014/main" id="{D784FCBC-A61E-49BD-9570-5CC8A56B3569}"/>
                  </a:ext>
                </a:extLst>
              </p:cNvPr>
              <p:cNvSpPr txBox="1"/>
              <p:nvPr/>
            </p:nvSpPr>
            <p:spPr>
              <a:xfrm>
                <a:off x="6625504" y="4844419"/>
                <a:ext cx="5082482" cy="752322"/>
              </a:xfrm>
              <a:prstGeom prst="rect">
                <a:avLst/>
              </a:prstGeom>
              <a:noFill/>
            </p:spPr>
            <p:txBody>
              <a:bodyPr wrap="none" lIns="0" tIns="0" rIns="0" bIns="0" rtlCol="0">
                <a:spAutoFit/>
              </a:bodyPr>
              <a:lstStyle/>
              <a:p>
                <a14:m>
                  <m:oMath xmlns:m="http://schemas.openxmlformats.org/officeDocument/2006/math">
                    <m:d>
                      <m:dPr>
                        <m:begChr m:val="{"/>
                        <m:endChr m:val="}"/>
                        <m:ctrlPr>
                          <a:rPr lang="fr-FR" sz="1600" i="1" smtClean="0">
                            <a:latin typeface="Cambria Math" panose="02040503050406030204" pitchFamily="18" charset="0"/>
                          </a:rPr>
                        </m:ctrlPr>
                      </m:dPr>
                      <m:e>
                        <m:sSub>
                          <m:sSubPr>
                            <m:ctrlPr>
                              <a:rPr lang="fr-FR" sz="1600" b="0" i="1" smtClean="0">
                                <a:latin typeface="Cambria Math" panose="02040503050406030204" pitchFamily="18" charset="0"/>
                              </a:rPr>
                            </m:ctrlPr>
                          </m:sSubPr>
                          <m:e>
                            <m:r>
                              <m:rPr>
                                <m:sty m:val="p"/>
                              </m:rPr>
                              <a:rPr lang="fr-FR" sz="1600" b="0" i="0" smtClean="0">
                                <a:latin typeface="Cambria Math" panose="02040503050406030204" pitchFamily="18" charset="0"/>
                              </a:rPr>
                              <m:t>A</m:t>
                            </m:r>
                          </m:e>
                          <m:sub>
                            <m:r>
                              <m:rPr>
                                <m:sty m:val="p"/>
                              </m:rPr>
                              <a:rPr lang="fr-FR" sz="1600" b="0" i="0" smtClean="0">
                                <a:latin typeface="Cambria Math" panose="02040503050406030204" pitchFamily="18" charset="0"/>
                              </a:rPr>
                              <m:t>S</m:t>
                            </m:r>
                            <m:r>
                              <a:rPr lang="fr-FR" sz="1600" b="0" i="0" smtClean="0">
                                <a:latin typeface="Cambria Math" panose="02040503050406030204" pitchFamily="18" charset="0"/>
                              </a:rPr>
                              <m:t>2/</m:t>
                            </m:r>
                            <m:r>
                              <m:rPr>
                                <m:sty m:val="p"/>
                              </m:rPr>
                              <a:rPr lang="fr-FR" sz="1600" b="0" i="0" smtClean="0">
                                <a:latin typeface="Cambria Math" panose="02040503050406030204" pitchFamily="18" charset="0"/>
                              </a:rPr>
                              <m:t>S</m:t>
                            </m:r>
                            <m:r>
                              <a:rPr lang="fr-FR" sz="1600" b="0" i="0" smtClean="0">
                                <a:latin typeface="Cambria Math" panose="02040503050406030204" pitchFamily="18" charset="0"/>
                              </a:rPr>
                              <m:t>1</m:t>
                            </m:r>
                          </m:sub>
                        </m:sSub>
                      </m:e>
                    </m:d>
                    <m:r>
                      <a:rPr lang="fr-FR" sz="1600" b="0" i="0" smtClean="0">
                        <a:latin typeface="Cambria Math" panose="02040503050406030204" pitchFamily="18" charset="0"/>
                      </a:rPr>
                      <m:t>=</m:t>
                    </m:r>
                    <m:sSub>
                      <m:sSubPr>
                        <m:ctrlPr>
                          <a:rPr lang="fr-FR" sz="1600" b="0" i="1" smtClean="0">
                            <a:latin typeface="Cambria Math" panose="02040503050406030204" pitchFamily="18" charset="0"/>
                          </a:rPr>
                        </m:ctrlPr>
                      </m:sSubPr>
                      <m:e>
                        <m:d>
                          <m:dPr>
                            <m:begChr m:val="{"/>
                            <m:endChr m:val="}"/>
                            <m:ctrlPr>
                              <a:rPr lang="fr-FR" sz="1600" i="1">
                                <a:latin typeface="Cambria Math" panose="02040503050406030204" pitchFamily="18" charset="0"/>
                              </a:rPr>
                            </m:ctrlPr>
                          </m:dPr>
                          <m:e>
                            <m:m>
                              <m:mPr>
                                <m:mcs>
                                  <m:mc>
                                    <m:mcPr>
                                      <m:count m:val="2"/>
                                      <m:mcJc m:val="center"/>
                                    </m:mcPr>
                                  </m:mc>
                                </m:mcs>
                                <m:ctrlPr>
                                  <a:rPr lang="fr-FR" sz="1600" i="1">
                                    <a:latin typeface="Cambria Math" panose="02040503050406030204" pitchFamily="18" charset="0"/>
                                  </a:rPr>
                                </m:ctrlPr>
                              </m:mPr>
                              <m:mr>
                                <m:e>
                                  <m:sSub>
                                    <m:sSubPr>
                                      <m:ctrlPr>
                                        <a:rPr lang="fr-FR" sz="1600" i="1">
                                          <a:latin typeface="Cambria Math" panose="02040503050406030204" pitchFamily="18" charset="0"/>
                                        </a:rPr>
                                      </m:ctrlPr>
                                    </m:sSubPr>
                                    <m:e>
                                      <m:r>
                                        <m:rPr>
                                          <m:sty m:val="p"/>
                                        </m:rPr>
                                        <a:rPr lang="fr-FR" sz="1600">
                                          <a:latin typeface="Cambria Math" panose="02040503050406030204" pitchFamily="18" charset="0"/>
                                        </a:rPr>
                                        <m:t>X</m:t>
                                      </m:r>
                                    </m:e>
                                    <m:sub>
                                      <m:r>
                                        <a:rPr lang="fr-FR" sz="1600">
                                          <a:latin typeface="Cambria Math" panose="02040503050406030204" pitchFamily="18" charset="0"/>
                                        </a:rPr>
                                        <m:t>21</m:t>
                                      </m:r>
                                    </m:sub>
                                  </m:sSub>
                                </m:e>
                                <m:e>
                                  <m:sSub>
                                    <m:sSubPr>
                                      <m:ctrlPr>
                                        <a:rPr lang="fr-FR" sz="1600" i="1">
                                          <a:latin typeface="Cambria Math" panose="02040503050406030204" pitchFamily="18" charset="0"/>
                                        </a:rPr>
                                      </m:ctrlPr>
                                    </m:sSubPr>
                                    <m:e>
                                      <m:r>
                                        <m:rPr>
                                          <m:sty m:val="p"/>
                                        </m:rPr>
                                        <a:rPr lang="fr-FR" sz="1600" b="0" i="0" smtClean="0">
                                          <a:latin typeface="Cambria Math" panose="02040503050406030204" pitchFamily="18" charset="0"/>
                                        </a:rPr>
                                        <m:t>L</m:t>
                                      </m:r>
                                    </m:e>
                                    <m:sub>
                                      <m:r>
                                        <a:rPr lang="fr-FR" sz="1600">
                                          <a:latin typeface="Cambria Math" panose="02040503050406030204" pitchFamily="18" charset="0"/>
                                        </a:rPr>
                                        <m:t>21</m:t>
                                      </m:r>
                                    </m:sub>
                                  </m:sSub>
                                </m:e>
                              </m:mr>
                              <m:mr>
                                <m:e>
                                  <m:sSub>
                                    <m:sSubPr>
                                      <m:ctrlPr>
                                        <a:rPr lang="fr-FR" sz="1600" i="1">
                                          <a:latin typeface="Cambria Math" panose="02040503050406030204" pitchFamily="18" charset="0"/>
                                        </a:rPr>
                                      </m:ctrlPr>
                                    </m:sSubPr>
                                    <m:e>
                                      <m:r>
                                        <m:rPr>
                                          <m:sty m:val="p"/>
                                        </m:rPr>
                                        <a:rPr lang="fr-FR" sz="1600">
                                          <a:latin typeface="Cambria Math" panose="02040503050406030204" pitchFamily="18" charset="0"/>
                                        </a:rPr>
                                        <m:t>Y</m:t>
                                      </m:r>
                                    </m:e>
                                    <m:sub>
                                      <m:r>
                                        <a:rPr lang="fr-FR" sz="1600">
                                          <a:latin typeface="Cambria Math" panose="02040503050406030204" pitchFamily="18" charset="0"/>
                                        </a:rPr>
                                        <m:t>21</m:t>
                                      </m:r>
                                    </m:sub>
                                  </m:sSub>
                                </m:e>
                                <m:e>
                                  <m:r>
                                    <a:rPr lang="fr-FR" sz="1600" b="0" i="1" smtClean="0">
                                      <a:latin typeface="Cambria Math" panose="02040503050406030204" pitchFamily="18" charset="0"/>
                                    </a:rPr>
                                    <m:t>0</m:t>
                                  </m:r>
                                </m:e>
                              </m:mr>
                              <m:mr>
                                <m:e>
                                  <m:sSub>
                                    <m:sSubPr>
                                      <m:ctrlPr>
                                        <a:rPr lang="fr-FR" sz="1600" i="1">
                                          <a:latin typeface="Cambria Math" panose="02040503050406030204" pitchFamily="18" charset="0"/>
                                        </a:rPr>
                                      </m:ctrlPr>
                                    </m:sSubPr>
                                    <m:e>
                                      <m:r>
                                        <m:rPr>
                                          <m:sty m:val="p"/>
                                        </m:rPr>
                                        <a:rPr lang="fr-FR" sz="1600">
                                          <a:latin typeface="Cambria Math" panose="02040503050406030204" pitchFamily="18" charset="0"/>
                                        </a:rPr>
                                        <m:t>Z</m:t>
                                      </m:r>
                                    </m:e>
                                    <m:sub>
                                      <m:r>
                                        <a:rPr lang="fr-FR" sz="1600">
                                          <a:latin typeface="Cambria Math" panose="02040503050406030204" pitchFamily="18" charset="0"/>
                                        </a:rPr>
                                        <m:t>21</m:t>
                                      </m:r>
                                    </m:sub>
                                  </m:sSub>
                                </m:e>
                                <m:e>
                                  <m:r>
                                    <a:rPr lang="fr-FR" sz="1600" b="0" i="1" smtClean="0">
                                      <a:latin typeface="Cambria Math" panose="02040503050406030204" pitchFamily="18" charset="0"/>
                                    </a:rPr>
                                    <m:t>0</m:t>
                                  </m:r>
                                </m:e>
                              </m:mr>
                            </m:m>
                          </m:e>
                        </m:d>
                      </m:e>
                      <m:sub>
                        <m:r>
                          <a:rPr lang="fr-FR" sz="1600" b="0" i="1" smtClean="0">
                            <a:latin typeface="Cambria Math" panose="02040503050406030204" pitchFamily="18" charset="0"/>
                          </a:rPr>
                          <m:t>𝑂</m:t>
                        </m:r>
                        <m:r>
                          <a:rPr lang="fr-FR" sz="1600" b="0" i="1" smtClean="0">
                            <a:latin typeface="Cambria Math" panose="02040503050406030204" pitchFamily="18" charset="0"/>
                          </a:rPr>
                          <m:t>,</m:t>
                        </m:r>
                        <m:r>
                          <a:rPr lang="fr-FR" sz="1600" b="0" i="1" smtClean="0">
                            <a:latin typeface="Cambria Math" panose="02040503050406030204" pitchFamily="18" charset="0"/>
                          </a:rPr>
                          <m:t>𝐵</m:t>
                        </m:r>
                      </m:sub>
                    </m:sSub>
                  </m:oMath>
                </a14:m>
                <a:r>
                  <a:rPr lang="fr-FR" sz="1600" dirty="0"/>
                  <a:t>= </a:t>
                </a:r>
                <a14:m>
                  <m:oMath xmlns:m="http://schemas.openxmlformats.org/officeDocument/2006/math">
                    <m:sSub>
                      <m:sSubPr>
                        <m:ctrlPr>
                          <a:rPr lang="fr-FR" sz="1600" i="1">
                            <a:latin typeface="Cambria Math" panose="02040503050406030204" pitchFamily="18" charset="0"/>
                          </a:rPr>
                        </m:ctrlPr>
                      </m:sSubPr>
                      <m:e>
                        <m:d>
                          <m:dPr>
                            <m:begChr m:val="{"/>
                            <m:endChr m:val="}"/>
                            <m:ctrlPr>
                              <a:rPr lang="fr-FR" sz="1600" i="1">
                                <a:latin typeface="Cambria Math" panose="02040503050406030204" pitchFamily="18" charset="0"/>
                              </a:rPr>
                            </m:ctrlPr>
                          </m:dPr>
                          <m:e>
                            <m:eqArr>
                              <m:eqArrPr>
                                <m:ctrlPr>
                                  <a:rPr lang="fr-FR" sz="1600" i="1">
                                    <a:latin typeface="Cambria Math" panose="02040503050406030204" pitchFamily="18" charset="0"/>
                                  </a:rPr>
                                </m:ctrlPr>
                              </m:eqArrPr>
                              <m:e>
                                <m:acc>
                                  <m:accPr>
                                    <m:chr m:val="⃗"/>
                                    <m:ctrlPr>
                                      <a:rPr lang="fr-FR" sz="1600" i="1" smtClean="0">
                                        <a:latin typeface="Cambria Math" panose="02040503050406030204" pitchFamily="18" charset="0"/>
                                      </a:rPr>
                                    </m:ctrlPr>
                                  </m:accPr>
                                  <m:e>
                                    <m:sSub>
                                      <m:sSubPr>
                                        <m:ctrlPr>
                                          <a:rPr lang="fr-FR" sz="1600" i="1" smtClean="0">
                                            <a:latin typeface="Cambria Math" panose="02040503050406030204" pitchFamily="18" charset="0"/>
                                          </a:rPr>
                                        </m:ctrlPr>
                                      </m:sSubPr>
                                      <m:e>
                                        <m:r>
                                          <a:rPr lang="fr-FR" sz="1600" b="0" i="1" smtClean="0">
                                            <a:latin typeface="Cambria Math" panose="02040503050406030204" pitchFamily="18" charset="0"/>
                                          </a:rPr>
                                          <m:t>𝑅</m:t>
                                        </m:r>
                                      </m:e>
                                      <m:sub>
                                        <m:r>
                                          <a:rPr lang="fr-FR" sz="1600" b="0" i="1" smtClean="0">
                                            <a:latin typeface="Cambria Math" panose="02040503050406030204" pitchFamily="18" charset="0"/>
                                          </a:rPr>
                                          <m:t>21</m:t>
                                        </m:r>
                                      </m:sub>
                                    </m:sSub>
                                  </m:e>
                                </m:acc>
                                <m:r>
                                  <a:rPr lang="fr-FR" sz="1600" b="0" i="1" smtClean="0">
                                    <a:latin typeface="Cambria Math" panose="02040503050406030204" pitchFamily="18" charset="0"/>
                                  </a:rPr>
                                  <m:t>=</m:t>
                                </m:r>
                                <m:sSub>
                                  <m:sSubPr>
                                    <m:ctrlPr>
                                      <a:rPr lang="fr-FR" sz="1600" b="0" i="1" smtClean="0">
                                        <a:latin typeface="Cambria Math" panose="02040503050406030204" pitchFamily="18" charset="0"/>
                                      </a:rPr>
                                    </m:ctrlPr>
                                  </m:sSubPr>
                                  <m:e>
                                    <m:r>
                                      <a:rPr lang="fr-FR" sz="1600" b="0" i="1" smtClean="0">
                                        <a:latin typeface="Cambria Math" panose="02040503050406030204" pitchFamily="18" charset="0"/>
                                      </a:rPr>
                                      <m:t>𝑋</m:t>
                                    </m:r>
                                  </m:e>
                                  <m:sub>
                                    <m:r>
                                      <a:rPr lang="fr-FR" sz="1600" b="0" i="1" smtClean="0">
                                        <a:latin typeface="Cambria Math" panose="02040503050406030204" pitchFamily="18" charset="0"/>
                                      </a:rPr>
                                      <m:t>21</m:t>
                                    </m:r>
                                  </m:sub>
                                </m:sSub>
                                <m:acc>
                                  <m:accPr>
                                    <m:chr m:val="⃗"/>
                                    <m:ctrlPr>
                                      <a:rPr lang="fr-FR" sz="1600" b="0" i="1" smtClean="0">
                                        <a:latin typeface="Cambria Math" panose="02040503050406030204" pitchFamily="18" charset="0"/>
                                      </a:rPr>
                                    </m:ctrlPr>
                                  </m:accPr>
                                  <m:e>
                                    <m:r>
                                      <a:rPr lang="fr-FR" sz="1600" b="0" i="1" smtClean="0">
                                        <a:latin typeface="Cambria Math" panose="02040503050406030204" pitchFamily="18" charset="0"/>
                                      </a:rPr>
                                      <m:t>𝑥</m:t>
                                    </m:r>
                                  </m:e>
                                </m:acc>
                                <m:r>
                                  <a:rPr lang="fr-FR" sz="1600" b="0" i="1" smtClean="0">
                                    <a:latin typeface="Cambria Math" panose="02040503050406030204" pitchFamily="18" charset="0"/>
                                  </a:rPr>
                                  <m:t>+</m:t>
                                </m:r>
                                <m:sSub>
                                  <m:sSubPr>
                                    <m:ctrlPr>
                                      <a:rPr lang="fr-FR" sz="1600" i="1">
                                        <a:latin typeface="Cambria Math" panose="02040503050406030204" pitchFamily="18" charset="0"/>
                                      </a:rPr>
                                    </m:ctrlPr>
                                  </m:sSubPr>
                                  <m:e>
                                    <m:r>
                                      <a:rPr lang="fr-FR" sz="1600" b="0" i="1" smtClean="0">
                                        <a:latin typeface="Cambria Math" panose="02040503050406030204" pitchFamily="18" charset="0"/>
                                      </a:rPr>
                                      <m:t>𝑌</m:t>
                                    </m:r>
                                  </m:e>
                                  <m:sub>
                                    <m:r>
                                      <a:rPr lang="fr-FR" sz="1600" i="1">
                                        <a:latin typeface="Cambria Math" panose="02040503050406030204" pitchFamily="18" charset="0"/>
                                      </a:rPr>
                                      <m:t>21</m:t>
                                    </m:r>
                                  </m:sub>
                                </m:sSub>
                                <m:acc>
                                  <m:accPr>
                                    <m:chr m:val="⃗"/>
                                    <m:ctrlPr>
                                      <a:rPr lang="fr-FR" sz="1600" i="1">
                                        <a:latin typeface="Cambria Math" panose="02040503050406030204" pitchFamily="18" charset="0"/>
                                      </a:rPr>
                                    </m:ctrlPr>
                                  </m:accPr>
                                  <m:e>
                                    <m:r>
                                      <a:rPr lang="fr-FR" sz="1600" b="0" i="1" smtClean="0">
                                        <a:latin typeface="Cambria Math" panose="02040503050406030204" pitchFamily="18" charset="0"/>
                                      </a:rPr>
                                      <m:t>𝑦</m:t>
                                    </m:r>
                                  </m:e>
                                </m:acc>
                                <m:r>
                                  <a:rPr lang="fr-FR" sz="1600" i="1">
                                    <a:latin typeface="Cambria Math" panose="02040503050406030204" pitchFamily="18" charset="0"/>
                                  </a:rPr>
                                  <m:t>+</m:t>
                                </m:r>
                                <m:sSub>
                                  <m:sSubPr>
                                    <m:ctrlPr>
                                      <a:rPr lang="fr-FR" sz="1600" i="1">
                                        <a:latin typeface="Cambria Math" panose="02040503050406030204" pitchFamily="18" charset="0"/>
                                      </a:rPr>
                                    </m:ctrlPr>
                                  </m:sSubPr>
                                  <m:e>
                                    <m:r>
                                      <a:rPr lang="fr-FR" sz="1600" b="0" i="1" smtClean="0">
                                        <a:latin typeface="Cambria Math" panose="02040503050406030204" pitchFamily="18" charset="0"/>
                                      </a:rPr>
                                      <m:t>𝑍</m:t>
                                    </m:r>
                                  </m:e>
                                  <m:sub>
                                    <m:r>
                                      <a:rPr lang="fr-FR" sz="1600" i="1">
                                        <a:latin typeface="Cambria Math" panose="02040503050406030204" pitchFamily="18" charset="0"/>
                                      </a:rPr>
                                      <m:t>21</m:t>
                                    </m:r>
                                  </m:sub>
                                </m:sSub>
                                <m:acc>
                                  <m:accPr>
                                    <m:chr m:val="⃗"/>
                                    <m:ctrlPr>
                                      <a:rPr lang="fr-FR" sz="1600" i="1">
                                        <a:latin typeface="Cambria Math" panose="02040503050406030204" pitchFamily="18" charset="0"/>
                                      </a:rPr>
                                    </m:ctrlPr>
                                  </m:accPr>
                                  <m:e>
                                    <m:r>
                                      <a:rPr lang="fr-FR" sz="1600" b="0" i="1" smtClean="0">
                                        <a:latin typeface="Cambria Math" panose="02040503050406030204" pitchFamily="18" charset="0"/>
                                      </a:rPr>
                                      <m:t>𝑧</m:t>
                                    </m:r>
                                  </m:e>
                                </m:acc>
                              </m:e>
                              <m:e>
                                <m:acc>
                                  <m:accPr>
                                    <m:chr m:val="⃗"/>
                                    <m:ctrlPr>
                                      <a:rPr lang="fr-FR" sz="1600" i="1">
                                        <a:latin typeface="Cambria Math" panose="02040503050406030204" pitchFamily="18" charset="0"/>
                                      </a:rPr>
                                    </m:ctrlPr>
                                  </m:accPr>
                                  <m:e>
                                    <m:sSub>
                                      <m:sSubPr>
                                        <m:ctrlPr>
                                          <a:rPr lang="fr-FR" sz="1600" i="1">
                                            <a:latin typeface="Cambria Math" panose="02040503050406030204" pitchFamily="18" charset="0"/>
                                          </a:rPr>
                                        </m:ctrlPr>
                                      </m:sSubPr>
                                      <m:e>
                                        <m:r>
                                          <a:rPr lang="fr-FR" sz="1600" b="0" i="1" smtClean="0">
                                            <a:latin typeface="Cambria Math" panose="02040503050406030204" pitchFamily="18" charset="0"/>
                                          </a:rPr>
                                          <m:t>𝑀</m:t>
                                        </m:r>
                                      </m:e>
                                      <m:sub>
                                        <m:r>
                                          <a:rPr lang="fr-FR" sz="1600" b="0" i="1" smtClean="0">
                                            <a:latin typeface="Cambria Math" panose="02040503050406030204" pitchFamily="18" charset="0"/>
                                          </a:rPr>
                                          <m:t>𝑂</m:t>
                                        </m:r>
                                        <m:r>
                                          <a:rPr lang="fr-FR" sz="1600" b="0" i="1" smtClean="0">
                                            <a:latin typeface="Cambria Math" panose="02040503050406030204" pitchFamily="18" charset="0"/>
                                          </a:rPr>
                                          <m:t> 21</m:t>
                                        </m:r>
                                      </m:sub>
                                    </m:sSub>
                                  </m:e>
                                </m:acc>
                                <m:r>
                                  <a:rPr lang="fr-FR" sz="1600" i="1">
                                    <a:latin typeface="Cambria Math" panose="02040503050406030204" pitchFamily="18" charset="0"/>
                                  </a:rPr>
                                  <m:t>=</m:t>
                                </m:r>
                                <m:sSub>
                                  <m:sSubPr>
                                    <m:ctrlPr>
                                      <a:rPr lang="fr-FR" sz="1600" i="1">
                                        <a:latin typeface="Cambria Math" panose="02040503050406030204" pitchFamily="18" charset="0"/>
                                      </a:rPr>
                                    </m:ctrlPr>
                                  </m:sSubPr>
                                  <m:e>
                                    <m:r>
                                      <m:rPr>
                                        <m:sty m:val="p"/>
                                      </m:rPr>
                                      <a:rPr lang="fr-FR" sz="1600" b="0" i="0" smtClean="0">
                                        <a:latin typeface="Cambria Math" panose="02040503050406030204" pitchFamily="18" charset="0"/>
                                      </a:rPr>
                                      <m:t>L</m:t>
                                    </m:r>
                                  </m:e>
                                  <m:sub>
                                    <m:r>
                                      <a:rPr lang="fr-FR" sz="1600">
                                        <a:latin typeface="Cambria Math" panose="02040503050406030204" pitchFamily="18" charset="0"/>
                                      </a:rPr>
                                      <m:t>21</m:t>
                                    </m:r>
                                  </m:sub>
                                </m:sSub>
                                <m:r>
                                  <a:rPr lang="fr-FR" sz="1600" b="0" i="1" smtClean="0">
                                    <a:latin typeface="Cambria Math" panose="02040503050406030204" pitchFamily="18" charset="0"/>
                                  </a:rPr>
                                  <m:t>0</m:t>
                                </m:r>
                                <m:acc>
                                  <m:accPr>
                                    <m:chr m:val="⃗"/>
                                    <m:ctrlPr>
                                      <a:rPr lang="fr-FR" sz="1600" i="1">
                                        <a:latin typeface="Cambria Math" panose="02040503050406030204" pitchFamily="18" charset="0"/>
                                      </a:rPr>
                                    </m:ctrlPr>
                                  </m:accPr>
                                  <m:e>
                                    <m:r>
                                      <a:rPr lang="fr-FR" sz="1600" i="1">
                                        <a:latin typeface="Cambria Math" panose="02040503050406030204" pitchFamily="18" charset="0"/>
                                      </a:rPr>
                                      <m:t>𝑥</m:t>
                                    </m:r>
                                  </m:e>
                                </m:acc>
                                <m:r>
                                  <a:rPr lang="fr-FR" sz="1600" i="1">
                                    <a:latin typeface="Cambria Math" panose="02040503050406030204" pitchFamily="18" charset="0"/>
                                  </a:rPr>
                                  <m:t>+</m:t>
                                </m:r>
                                <m:r>
                                  <a:rPr lang="fr-FR" sz="1600" i="1" smtClean="0">
                                    <a:latin typeface="Cambria Math" panose="02040503050406030204" pitchFamily="18" charset="0"/>
                                  </a:rPr>
                                  <m:t>0</m:t>
                                </m:r>
                                <m:acc>
                                  <m:accPr>
                                    <m:chr m:val="⃗"/>
                                    <m:ctrlPr>
                                      <a:rPr lang="fr-FR" sz="1600" i="1">
                                        <a:latin typeface="Cambria Math" panose="02040503050406030204" pitchFamily="18" charset="0"/>
                                      </a:rPr>
                                    </m:ctrlPr>
                                  </m:accPr>
                                  <m:e>
                                    <m:r>
                                      <a:rPr lang="fr-FR" sz="1600" b="0" i="1" smtClean="0">
                                        <a:latin typeface="Cambria Math" panose="02040503050406030204" pitchFamily="18" charset="0"/>
                                      </a:rPr>
                                      <m:t>𝑦</m:t>
                                    </m:r>
                                  </m:e>
                                </m:acc>
                                <m:r>
                                  <a:rPr lang="fr-FR" sz="1600" i="1">
                                    <a:latin typeface="Cambria Math" panose="02040503050406030204" pitchFamily="18" charset="0"/>
                                  </a:rPr>
                                  <m:t>+</m:t>
                                </m:r>
                                <m:r>
                                  <a:rPr lang="fr-FR" sz="1600" b="0" i="1" smtClean="0">
                                    <a:latin typeface="Cambria Math" panose="02040503050406030204" pitchFamily="18" charset="0"/>
                                  </a:rPr>
                                  <m:t>0</m:t>
                                </m:r>
                                <m:acc>
                                  <m:accPr>
                                    <m:chr m:val="⃗"/>
                                    <m:ctrlPr>
                                      <a:rPr lang="fr-FR" sz="1600" i="1">
                                        <a:latin typeface="Cambria Math" panose="02040503050406030204" pitchFamily="18" charset="0"/>
                                      </a:rPr>
                                    </m:ctrlPr>
                                  </m:accPr>
                                  <m:e>
                                    <m:r>
                                      <a:rPr lang="fr-FR" sz="1600" b="0" i="1" smtClean="0">
                                        <a:latin typeface="Cambria Math" panose="02040503050406030204" pitchFamily="18" charset="0"/>
                                      </a:rPr>
                                      <m:t>𝑧</m:t>
                                    </m:r>
                                  </m:e>
                                </m:acc>
                              </m:e>
                            </m:eqArr>
                          </m:e>
                        </m:d>
                      </m:e>
                      <m:sub>
                        <m:r>
                          <a:rPr lang="fr-FR" sz="1600" b="0" i="1" smtClean="0">
                            <a:latin typeface="Cambria Math" panose="02040503050406030204" pitchFamily="18" charset="0"/>
                          </a:rPr>
                          <m:t>𝑂</m:t>
                        </m:r>
                        <m:r>
                          <a:rPr lang="fr-FR" sz="1600" i="1">
                            <a:latin typeface="Cambria Math" panose="02040503050406030204" pitchFamily="18" charset="0"/>
                          </a:rPr>
                          <m:t>,</m:t>
                        </m:r>
                        <m:r>
                          <a:rPr lang="fr-FR" sz="1600" i="1">
                            <a:latin typeface="Cambria Math" panose="02040503050406030204" pitchFamily="18" charset="0"/>
                          </a:rPr>
                          <m:t>𝐵</m:t>
                        </m:r>
                      </m:sub>
                    </m:sSub>
                  </m:oMath>
                </a14:m>
                <a:endParaRPr lang="fr-FR" sz="1600" dirty="0"/>
              </a:p>
            </p:txBody>
          </p:sp>
        </mc:Choice>
        <mc:Fallback xmlns="">
          <p:sp>
            <p:nvSpPr>
              <p:cNvPr id="134" name="ZoneTexte 133">
                <a:extLst>
                  <a:ext uri="{FF2B5EF4-FFF2-40B4-BE49-F238E27FC236}">
                    <a16:creationId xmlns:a16="http://schemas.microsoft.com/office/drawing/2014/main" id="{D784FCBC-A61E-49BD-9570-5CC8A56B3569}"/>
                  </a:ext>
                </a:extLst>
              </p:cNvPr>
              <p:cNvSpPr txBox="1">
                <a:spLocks noRot="1" noChangeAspect="1" noMove="1" noResize="1" noEditPoints="1" noAdjustHandles="1" noChangeArrowheads="1" noChangeShapeType="1" noTextEdit="1"/>
              </p:cNvSpPr>
              <p:nvPr/>
            </p:nvSpPr>
            <p:spPr>
              <a:xfrm>
                <a:off x="6625504" y="4844419"/>
                <a:ext cx="5082482" cy="752322"/>
              </a:xfrm>
              <a:prstGeom prst="rect">
                <a:avLst/>
              </a:prstGeom>
              <a:blipFill>
                <a:blip r:embed="rId8"/>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35" name="ZoneTexte 134">
                <a:extLst>
                  <a:ext uri="{FF2B5EF4-FFF2-40B4-BE49-F238E27FC236}">
                    <a16:creationId xmlns:a16="http://schemas.microsoft.com/office/drawing/2014/main" id="{8FD07ECA-6B06-45B6-94EF-5738B3D7B7AB}"/>
                  </a:ext>
                </a:extLst>
              </p:cNvPr>
              <p:cNvSpPr txBox="1"/>
              <p:nvPr/>
            </p:nvSpPr>
            <p:spPr>
              <a:xfrm>
                <a:off x="3763584" y="2204008"/>
                <a:ext cx="121700"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fr-FR" sz="1200" i="1" smtClean="0">
                              <a:latin typeface="Cambria Math" panose="02040503050406030204" pitchFamily="18" charset="0"/>
                            </a:rPr>
                          </m:ctrlPr>
                        </m:accPr>
                        <m:e>
                          <m:r>
                            <a:rPr lang="fr-FR" sz="1200" b="0" i="1" smtClean="0">
                              <a:latin typeface="Cambria Math" panose="02040503050406030204" pitchFamily="18" charset="0"/>
                            </a:rPr>
                            <m:t>𝑥</m:t>
                          </m:r>
                        </m:e>
                      </m:acc>
                    </m:oMath>
                  </m:oMathPara>
                </a14:m>
                <a:endParaRPr lang="fr-FR" sz="1200" dirty="0"/>
              </a:p>
            </p:txBody>
          </p:sp>
        </mc:Choice>
        <mc:Fallback xmlns="">
          <p:sp>
            <p:nvSpPr>
              <p:cNvPr id="135" name="ZoneTexte 134">
                <a:extLst>
                  <a:ext uri="{FF2B5EF4-FFF2-40B4-BE49-F238E27FC236}">
                    <a16:creationId xmlns:a16="http://schemas.microsoft.com/office/drawing/2014/main" id="{8FD07ECA-6B06-45B6-94EF-5738B3D7B7AB}"/>
                  </a:ext>
                </a:extLst>
              </p:cNvPr>
              <p:cNvSpPr txBox="1">
                <a:spLocks noRot="1" noChangeAspect="1" noMove="1" noResize="1" noEditPoints="1" noAdjustHandles="1" noChangeArrowheads="1" noChangeShapeType="1" noTextEdit="1"/>
              </p:cNvSpPr>
              <p:nvPr/>
            </p:nvSpPr>
            <p:spPr>
              <a:xfrm>
                <a:off x="3763584" y="2204008"/>
                <a:ext cx="121700" cy="184666"/>
              </a:xfrm>
              <a:prstGeom prst="rect">
                <a:avLst/>
              </a:prstGeom>
              <a:blipFill>
                <a:blip r:embed="rId9"/>
                <a:stretch>
                  <a:fillRect l="-15000" t="-30000" r="-90000"/>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36" name="ZoneTexte 135">
                <a:extLst>
                  <a:ext uri="{FF2B5EF4-FFF2-40B4-BE49-F238E27FC236}">
                    <a16:creationId xmlns:a16="http://schemas.microsoft.com/office/drawing/2014/main" id="{260E9DA2-3AC3-40AD-9B87-03D025662CD1}"/>
                  </a:ext>
                </a:extLst>
              </p:cNvPr>
              <p:cNvSpPr txBox="1"/>
              <p:nvPr/>
            </p:nvSpPr>
            <p:spPr>
              <a:xfrm>
                <a:off x="3166149" y="4628762"/>
                <a:ext cx="121700"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fr-FR" sz="1200" i="1" smtClean="0">
                              <a:latin typeface="Cambria Math" panose="02040503050406030204" pitchFamily="18" charset="0"/>
                            </a:rPr>
                          </m:ctrlPr>
                        </m:accPr>
                        <m:e>
                          <m:r>
                            <a:rPr lang="fr-FR" sz="1200" b="0" i="1" smtClean="0">
                              <a:latin typeface="Cambria Math" panose="02040503050406030204" pitchFamily="18" charset="0"/>
                            </a:rPr>
                            <m:t>𝑥</m:t>
                          </m:r>
                        </m:e>
                      </m:acc>
                    </m:oMath>
                  </m:oMathPara>
                </a14:m>
                <a:endParaRPr lang="fr-FR" sz="1200" dirty="0"/>
              </a:p>
            </p:txBody>
          </p:sp>
        </mc:Choice>
        <mc:Fallback xmlns="">
          <p:sp>
            <p:nvSpPr>
              <p:cNvPr id="136" name="ZoneTexte 135">
                <a:extLst>
                  <a:ext uri="{FF2B5EF4-FFF2-40B4-BE49-F238E27FC236}">
                    <a16:creationId xmlns:a16="http://schemas.microsoft.com/office/drawing/2014/main" id="{260E9DA2-3AC3-40AD-9B87-03D025662CD1}"/>
                  </a:ext>
                </a:extLst>
              </p:cNvPr>
              <p:cNvSpPr txBox="1">
                <a:spLocks noRot="1" noChangeAspect="1" noMove="1" noResize="1" noEditPoints="1" noAdjustHandles="1" noChangeArrowheads="1" noChangeShapeType="1" noTextEdit="1"/>
              </p:cNvSpPr>
              <p:nvPr/>
            </p:nvSpPr>
            <p:spPr>
              <a:xfrm>
                <a:off x="3166149" y="4628762"/>
                <a:ext cx="121700" cy="184666"/>
              </a:xfrm>
              <a:prstGeom prst="rect">
                <a:avLst/>
              </a:prstGeom>
              <a:blipFill>
                <a:blip r:embed="rId10"/>
                <a:stretch>
                  <a:fillRect l="-15000" t="-25806" r="-90000"/>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38" name="ZoneTexte 137">
                <a:extLst>
                  <a:ext uri="{FF2B5EF4-FFF2-40B4-BE49-F238E27FC236}">
                    <a16:creationId xmlns:a16="http://schemas.microsoft.com/office/drawing/2014/main" id="{FC2C4591-4347-4B7F-99E5-DD4E6DC7B65E}"/>
                  </a:ext>
                </a:extLst>
              </p:cNvPr>
              <p:cNvSpPr txBox="1"/>
              <p:nvPr/>
            </p:nvSpPr>
            <p:spPr>
              <a:xfrm>
                <a:off x="3725904" y="4824698"/>
                <a:ext cx="124458"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fr-FR" sz="1200" i="1" smtClean="0">
                              <a:latin typeface="Cambria Math" panose="02040503050406030204" pitchFamily="18" charset="0"/>
                            </a:rPr>
                          </m:ctrlPr>
                        </m:accPr>
                        <m:e>
                          <m:r>
                            <a:rPr lang="fr-FR" sz="1200" b="0" i="1" smtClean="0">
                              <a:latin typeface="Cambria Math" panose="02040503050406030204" pitchFamily="18" charset="0"/>
                            </a:rPr>
                            <m:t>𝑦</m:t>
                          </m:r>
                        </m:e>
                      </m:acc>
                    </m:oMath>
                  </m:oMathPara>
                </a14:m>
                <a:endParaRPr lang="fr-FR" sz="1200" dirty="0"/>
              </a:p>
            </p:txBody>
          </p:sp>
        </mc:Choice>
        <mc:Fallback xmlns="">
          <p:sp>
            <p:nvSpPr>
              <p:cNvPr id="138" name="ZoneTexte 137">
                <a:extLst>
                  <a:ext uri="{FF2B5EF4-FFF2-40B4-BE49-F238E27FC236}">
                    <a16:creationId xmlns:a16="http://schemas.microsoft.com/office/drawing/2014/main" id="{FC2C4591-4347-4B7F-99E5-DD4E6DC7B65E}"/>
                  </a:ext>
                </a:extLst>
              </p:cNvPr>
              <p:cNvSpPr txBox="1">
                <a:spLocks noRot="1" noChangeAspect="1" noMove="1" noResize="1" noEditPoints="1" noAdjustHandles="1" noChangeArrowheads="1" noChangeShapeType="1" noTextEdit="1"/>
              </p:cNvSpPr>
              <p:nvPr/>
            </p:nvSpPr>
            <p:spPr>
              <a:xfrm>
                <a:off x="3725904" y="4824698"/>
                <a:ext cx="124458" cy="184666"/>
              </a:xfrm>
              <a:prstGeom prst="rect">
                <a:avLst/>
              </a:prstGeom>
              <a:blipFill>
                <a:blip r:embed="rId11"/>
                <a:stretch>
                  <a:fillRect l="-28571" t="-25806" r="-80952" b="-19355"/>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39" name="ZoneTexte 138">
                <a:extLst>
                  <a:ext uri="{FF2B5EF4-FFF2-40B4-BE49-F238E27FC236}">
                    <a16:creationId xmlns:a16="http://schemas.microsoft.com/office/drawing/2014/main" id="{6FF315C5-0A8B-4BDA-84CA-F25457B01843}"/>
                  </a:ext>
                </a:extLst>
              </p:cNvPr>
              <p:cNvSpPr txBox="1"/>
              <p:nvPr/>
            </p:nvSpPr>
            <p:spPr>
              <a:xfrm>
                <a:off x="3887937" y="5516220"/>
                <a:ext cx="111633"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fr-FR" sz="1200" i="1" smtClean="0">
                              <a:latin typeface="Cambria Math" panose="02040503050406030204" pitchFamily="18" charset="0"/>
                            </a:rPr>
                          </m:ctrlPr>
                        </m:accPr>
                        <m:e>
                          <m:r>
                            <a:rPr lang="fr-FR" sz="1200" b="0" i="1" smtClean="0">
                              <a:latin typeface="Cambria Math" panose="02040503050406030204" pitchFamily="18" charset="0"/>
                            </a:rPr>
                            <m:t>𝑧</m:t>
                          </m:r>
                        </m:e>
                      </m:acc>
                    </m:oMath>
                  </m:oMathPara>
                </a14:m>
                <a:endParaRPr lang="fr-FR" sz="1200" dirty="0"/>
              </a:p>
            </p:txBody>
          </p:sp>
        </mc:Choice>
        <mc:Fallback xmlns="">
          <p:sp>
            <p:nvSpPr>
              <p:cNvPr id="139" name="ZoneTexte 138">
                <a:extLst>
                  <a:ext uri="{FF2B5EF4-FFF2-40B4-BE49-F238E27FC236}">
                    <a16:creationId xmlns:a16="http://schemas.microsoft.com/office/drawing/2014/main" id="{6FF315C5-0A8B-4BDA-84CA-F25457B01843}"/>
                  </a:ext>
                </a:extLst>
              </p:cNvPr>
              <p:cNvSpPr txBox="1">
                <a:spLocks noRot="1" noChangeAspect="1" noMove="1" noResize="1" noEditPoints="1" noAdjustHandles="1" noChangeArrowheads="1" noChangeShapeType="1" noTextEdit="1"/>
              </p:cNvSpPr>
              <p:nvPr/>
            </p:nvSpPr>
            <p:spPr>
              <a:xfrm>
                <a:off x="3887937" y="5516220"/>
                <a:ext cx="111633" cy="184666"/>
              </a:xfrm>
              <a:prstGeom prst="rect">
                <a:avLst/>
              </a:prstGeom>
              <a:blipFill>
                <a:blip r:embed="rId12"/>
                <a:stretch>
                  <a:fillRect l="-22222" t="-30000" r="-94444"/>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24" name="ZoneTexte 123">
                <a:extLst>
                  <a:ext uri="{FF2B5EF4-FFF2-40B4-BE49-F238E27FC236}">
                    <a16:creationId xmlns:a16="http://schemas.microsoft.com/office/drawing/2014/main" id="{174D358D-51E2-4FD0-8FDC-0FB9DDF8BC94}"/>
                  </a:ext>
                </a:extLst>
              </p:cNvPr>
              <p:cNvSpPr txBox="1"/>
              <p:nvPr/>
            </p:nvSpPr>
            <p:spPr>
              <a:xfrm>
                <a:off x="5358426" y="2431478"/>
                <a:ext cx="121700"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fr-FR" sz="1200" i="1" smtClean="0">
                              <a:latin typeface="Cambria Math" panose="02040503050406030204" pitchFamily="18" charset="0"/>
                            </a:rPr>
                          </m:ctrlPr>
                        </m:accPr>
                        <m:e>
                          <m:r>
                            <a:rPr lang="fr-FR" sz="1200" b="0" i="1" smtClean="0">
                              <a:latin typeface="Cambria Math" panose="02040503050406030204" pitchFamily="18" charset="0"/>
                            </a:rPr>
                            <m:t>𝑥</m:t>
                          </m:r>
                        </m:e>
                      </m:acc>
                    </m:oMath>
                  </m:oMathPara>
                </a14:m>
                <a:endParaRPr lang="fr-FR" sz="1200" dirty="0"/>
              </a:p>
            </p:txBody>
          </p:sp>
        </mc:Choice>
        <mc:Fallback xmlns="">
          <p:sp>
            <p:nvSpPr>
              <p:cNvPr id="124" name="ZoneTexte 123">
                <a:extLst>
                  <a:ext uri="{FF2B5EF4-FFF2-40B4-BE49-F238E27FC236}">
                    <a16:creationId xmlns:a16="http://schemas.microsoft.com/office/drawing/2014/main" id="{174D358D-51E2-4FD0-8FDC-0FB9DDF8BC94}"/>
                  </a:ext>
                </a:extLst>
              </p:cNvPr>
              <p:cNvSpPr txBox="1">
                <a:spLocks noRot="1" noChangeAspect="1" noMove="1" noResize="1" noEditPoints="1" noAdjustHandles="1" noChangeArrowheads="1" noChangeShapeType="1" noTextEdit="1"/>
              </p:cNvSpPr>
              <p:nvPr/>
            </p:nvSpPr>
            <p:spPr>
              <a:xfrm>
                <a:off x="5358426" y="2431478"/>
                <a:ext cx="121700" cy="184666"/>
              </a:xfrm>
              <a:prstGeom prst="rect">
                <a:avLst/>
              </a:prstGeom>
              <a:blipFill>
                <a:blip r:embed="rId9"/>
                <a:stretch>
                  <a:fillRect l="-15000" t="-30000" r="-90000"/>
                </a:stretch>
              </a:blipFill>
            </p:spPr>
            <p:txBody>
              <a:bodyPr/>
              <a:lstStyle/>
              <a:p>
                <a:r>
                  <a:rPr lang="fr-FR">
                    <a:noFill/>
                  </a:rPr>
                  <a:t> </a:t>
                </a:r>
              </a:p>
            </p:txBody>
          </p:sp>
        </mc:Fallback>
      </mc:AlternateContent>
      <p:cxnSp>
        <p:nvCxnSpPr>
          <p:cNvPr id="125" name="Connecteur droit avec flèche 124">
            <a:extLst>
              <a:ext uri="{FF2B5EF4-FFF2-40B4-BE49-F238E27FC236}">
                <a16:creationId xmlns:a16="http://schemas.microsoft.com/office/drawing/2014/main" id="{A9468732-0452-4CA7-915B-35FA83A9BC7C}"/>
              </a:ext>
            </a:extLst>
          </p:cNvPr>
          <p:cNvCxnSpPr/>
          <p:nvPr/>
        </p:nvCxnSpPr>
        <p:spPr>
          <a:xfrm>
            <a:off x="5228193" y="2659001"/>
            <a:ext cx="210978" cy="0"/>
          </a:xfrm>
          <a:prstGeom prst="straightConnector1">
            <a:avLst/>
          </a:prstGeom>
          <a:ln>
            <a:tailEnd type="stealth"/>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26" name="ZoneTexte 125">
                <a:extLst>
                  <a:ext uri="{FF2B5EF4-FFF2-40B4-BE49-F238E27FC236}">
                    <a16:creationId xmlns:a16="http://schemas.microsoft.com/office/drawing/2014/main" id="{2067D2B8-4634-4EE6-8BD4-AA685CCEDAA8}"/>
                  </a:ext>
                </a:extLst>
              </p:cNvPr>
              <p:cNvSpPr txBox="1"/>
              <p:nvPr/>
            </p:nvSpPr>
            <p:spPr>
              <a:xfrm>
                <a:off x="5509369" y="5473750"/>
                <a:ext cx="111633"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fr-FR" sz="1200" i="1" smtClean="0">
                              <a:latin typeface="Cambria Math" panose="02040503050406030204" pitchFamily="18" charset="0"/>
                            </a:rPr>
                          </m:ctrlPr>
                        </m:accPr>
                        <m:e>
                          <m:r>
                            <a:rPr lang="fr-FR" sz="1200" b="0" i="1" smtClean="0">
                              <a:latin typeface="Cambria Math" panose="02040503050406030204" pitchFamily="18" charset="0"/>
                            </a:rPr>
                            <m:t>𝑧</m:t>
                          </m:r>
                        </m:e>
                      </m:acc>
                    </m:oMath>
                  </m:oMathPara>
                </a14:m>
                <a:endParaRPr lang="fr-FR" sz="1200" dirty="0"/>
              </a:p>
            </p:txBody>
          </p:sp>
        </mc:Choice>
        <mc:Fallback xmlns="">
          <p:sp>
            <p:nvSpPr>
              <p:cNvPr id="126" name="ZoneTexte 125">
                <a:extLst>
                  <a:ext uri="{FF2B5EF4-FFF2-40B4-BE49-F238E27FC236}">
                    <a16:creationId xmlns:a16="http://schemas.microsoft.com/office/drawing/2014/main" id="{2067D2B8-4634-4EE6-8BD4-AA685CCEDAA8}"/>
                  </a:ext>
                </a:extLst>
              </p:cNvPr>
              <p:cNvSpPr txBox="1">
                <a:spLocks noRot="1" noChangeAspect="1" noMove="1" noResize="1" noEditPoints="1" noAdjustHandles="1" noChangeArrowheads="1" noChangeShapeType="1" noTextEdit="1"/>
              </p:cNvSpPr>
              <p:nvPr/>
            </p:nvSpPr>
            <p:spPr>
              <a:xfrm>
                <a:off x="5509369" y="5473750"/>
                <a:ext cx="111633" cy="184666"/>
              </a:xfrm>
              <a:prstGeom prst="rect">
                <a:avLst/>
              </a:prstGeom>
              <a:blipFill>
                <a:blip r:embed="rId13"/>
                <a:stretch>
                  <a:fillRect l="-22222" t="-30000" r="-94444"/>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27" name="ZoneTexte 126">
                <a:extLst>
                  <a:ext uri="{FF2B5EF4-FFF2-40B4-BE49-F238E27FC236}">
                    <a16:creationId xmlns:a16="http://schemas.microsoft.com/office/drawing/2014/main" id="{B55CBB98-52FF-485D-9D85-5252B251A93C}"/>
                  </a:ext>
                </a:extLst>
              </p:cNvPr>
              <p:cNvSpPr txBox="1"/>
              <p:nvPr/>
            </p:nvSpPr>
            <p:spPr>
              <a:xfrm>
                <a:off x="5133210" y="4656997"/>
                <a:ext cx="121700"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fr-FR" sz="1200" i="1" smtClean="0">
                              <a:latin typeface="Cambria Math" panose="02040503050406030204" pitchFamily="18" charset="0"/>
                            </a:rPr>
                          </m:ctrlPr>
                        </m:accPr>
                        <m:e>
                          <m:r>
                            <a:rPr lang="fr-FR" sz="1200" b="0" i="1" smtClean="0">
                              <a:latin typeface="Cambria Math" panose="02040503050406030204" pitchFamily="18" charset="0"/>
                            </a:rPr>
                            <m:t>𝑥</m:t>
                          </m:r>
                        </m:e>
                      </m:acc>
                    </m:oMath>
                  </m:oMathPara>
                </a14:m>
                <a:endParaRPr lang="fr-FR" sz="1200" dirty="0"/>
              </a:p>
            </p:txBody>
          </p:sp>
        </mc:Choice>
        <mc:Fallback xmlns="">
          <p:sp>
            <p:nvSpPr>
              <p:cNvPr id="127" name="ZoneTexte 126">
                <a:extLst>
                  <a:ext uri="{FF2B5EF4-FFF2-40B4-BE49-F238E27FC236}">
                    <a16:creationId xmlns:a16="http://schemas.microsoft.com/office/drawing/2014/main" id="{B55CBB98-52FF-485D-9D85-5252B251A93C}"/>
                  </a:ext>
                </a:extLst>
              </p:cNvPr>
              <p:cNvSpPr txBox="1">
                <a:spLocks noRot="1" noChangeAspect="1" noMove="1" noResize="1" noEditPoints="1" noAdjustHandles="1" noChangeArrowheads="1" noChangeShapeType="1" noTextEdit="1"/>
              </p:cNvSpPr>
              <p:nvPr/>
            </p:nvSpPr>
            <p:spPr>
              <a:xfrm>
                <a:off x="5133210" y="4656997"/>
                <a:ext cx="121700" cy="184666"/>
              </a:xfrm>
              <a:prstGeom prst="rect">
                <a:avLst/>
              </a:prstGeom>
              <a:blipFill>
                <a:blip r:embed="rId14"/>
                <a:stretch>
                  <a:fillRect l="-15000" t="-30000" r="-90000"/>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29" name="ZoneTexte 128">
                <a:extLst>
                  <a:ext uri="{FF2B5EF4-FFF2-40B4-BE49-F238E27FC236}">
                    <a16:creationId xmlns:a16="http://schemas.microsoft.com/office/drawing/2014/main" id="{5ED8EDF4-92DD-4D23-AD3F-89DFA9F3F7D3}"/>
                  </a:ext>
                </a:extLst>
              </p:cNvPr>
              <p:cNvSpPr txBox="1"/>
              <p:nvPr/>
            </p:nvSpPr>
            <p:spPr>
              <a:xfrm>
                <a:off x="4928341" y="5231245"/>
                <a:ext cx="124458"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fr-FR" sz="1200" i="1" smtClean="0">
                              <a:latin typeface="Cambria Math" panose="02040503050406030204" pitchFamily="18" charset="0"/>
                            </a:rPr>
                          </m:ctrlPr>
                        </m:accPr>
                        <m:e>
                          <m:r>
                            <a:rPr lang="fr-FR" sz="1200" b="0" i="1" smtClean="0">
                              <a:latin typeface="Cambria Math" panose="02040503050406030204" pitchFamily="18" charset="0"/>
                            </a:rPr>
                            <m:t>𝑦</m:t>
                          </m:r>
                        </m:e>
                      </m:acc>
                    </m:oMath>
                  </m:oMathPara>
                </a14:m>
                <a:endParaRPr lang="fr-FR" sz="1200" dirty="0"/>
              </a:p>
            </p:txBody>
          </p:sp>
        </mc:Choice>
        <mc:Fallback xmlns="">
          <p:sp>
            <p:nvSpPr>
              <p:cNvPr id="129" name="ZoneTexte 128">
                <a:extLst>
                  <a:ext uri="{FF2B5EF4-FFF2-40B4-BE49-F238E27FC236}">
                    <a16:creationId xmlns:a16="http://schemas.microsoft.com/office/drawing/2014/main" id="{5ED8EDF4-92DD-4D23-AD3F-89DFA9F3F7D3}"/>
                  </a:ext>
                </a:extLst>
              </p:cNvPr>
              <p:cNvSpPr txBox="1">
                <a:spLocks noRot="1" noChangeAspect="1" noMove="1" noResize="1" noEditPoints="1" noAdjustHandles="1" noChangeArrowheads="1" noChangeShapeType="1" noTextEdit="1"/>
              </p:cNvSpPr>
              <p:nvPr/>
            </p:nvSpPr>
            <p:spPr>
              <a:xfrm>
                <a:off x="4928341" y="5231245"/>
                <a:ext cx="124458" cy="184666"/>
              </a:xfrm>
              <a:prstGeom prst="rect">
                <a:avLst/>
              </a:prstGeom>
              <a:blipFill>
                <a:blip r:embed="rId15"/>
                <a:stretch>
                  <a:fillRect l="-28571" t="-26667" r="-80952" b="-23333"/>
                </a:stretch>
              </a:blipFill>
            </p:spPr>
            <p:txBody>
              <a:bodyPr/>
              <a:lstStyle/>
              <a:p>
                <a:r>
                  <a:rPr lang="fr-FR">
                    <a:noFill/>
                  </a:rPr>
                  <a:t> </a:t>
                </a:r>
              </a:p>
            </p:txBody>
          </p:sp>
        </mc:Fallback>
      </mc:AlternateContent>
    </p:spTree>
    <p:extLst>
      <p:ext uri="{BB962C8B-B14F-4D97-AF65-F5344CB8AC3E}">
        <p14:creationId xmlns:p14="http://schemas.microsoft.com/office/powerpoint/2010/main" val="35205349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e 15">
            <a:extLst>
              <a:ext uri="{FF2B5EF4-FFF2-40B4-BE49-F238E27FC236}">
                <a16:creationId xmlns:a16="http://schemas.microsoft.com/office/drawing/2014/main" id="{B878BB3B-83CC-4D91-AC83-604C698B9957}"/>
              </a:ext>
            </a:extLst>
          </p:cNvPr>
          <p:cNvGrpSpPr/>
          <p:nvPr/>
        </p:nvGrpSpPr>
        <p:grpSpPr>
          <a:xfrm>
            <a:off x="525534" y="1178214"/>
            <a:ext cx="8938045" cy="2387944"/>
            <a:chOff x="836069" y="1067753"/>
            <a:chExt cx="8838658" cy="2387944"/>
          </a:xfrm>
        </p:grpSpPr>
        <p:grpSp>
          <p:nvGrpSpPr>
            <p:cNvPr id="15" name="Groupe 14">
              <a:extLst>
                <a:ext uri="{FF2B5EF4-FFF2-40B4-BE49-F238E27FC236}">
                  <a16:creationId xmlns:a16="http://schemas.microsoft.com/office/drawing/2014/main" id="{44178440-2B94-4C05-8F72-6D9933F28A28}"/>
                </a:ext>
              </a:extLst>
            </p:cNvPr>
            <p:cNvGrpSpPr/>
            <p:nvPr/>
          </p:nvGrpSpPr>
          <p:grpSpPr>
            <a:xfrm>
              <a:off x="912270" y="1406040"/>
              <a:ext cx="5560179" cy="2049657"/>
              <a:chOff x="912270" y="1406040"/>
              <a:chExt cx="5560179" cy="2049657"/>
            </a:xfrm>
          </p:grpSpPr>
          <p:grpSp>
            <p:nvGrpSpPr>
              <p:cNvPr id="112" name="Groupe 111">
                <a:extLst>
                  <a:ext uri="{FF2B5EF4-FFF2-40B4-BE49-F238E27FC236}">
                    <a16:creationId xmlns:a16="http://schemas.microsoft.com/office/drawing/2014/main" id="{545FBA4C-BC4F-4CA4-836C-453C98BAD99F}"/>
                  </a:ext>
                </a:extLst>
              </p:cNvPr>
              <p:cNvGrpSpPr/>
              <p:nvPr/>
            </p:nvGrpSpPr>
            <p:grpSpPr>
              <a:xfrm>
                <a:off x="912270" y="1406040"/>
                <a:ext cx="5560179" cy="2049657"/>
                <a:chOff x="8331916" y="2780664"/>
                <a:chExt cx="3529301" cy="2883326"/>
              </a:xfrm>
            </p:grpSpPr>
            <p:sp>
              <p:nvSpPr>
                <p:cNvPr id="113" name="Rectangle à coins arrondis 78">
                  <a:extLst>
                    <a:ext uri="{FF2B5EF4-FFF2-40B4-BE49-F238E27FC236}">
                      <a16:creationId xmlns:a16="http://schemas.microsoft.com/office/drawing/2014/main" id="{C8C2DC8A-C799-4FEA-87EA-586384CDE48F}"/>
                    </a:ext>
                  </a:extLst>
                </p:cNvPr>
                <p:cNvSpPr/>
                <p:nvPr/>
              </p:nvSpPr>
              <p:spPr>
                <a:xfrm>
                  <a:off x="8336122" y="2816202"/>
                  <a:ext cx="3525095" cy="2847788"/>
                </a:xfrm>
                <a:prstGeom prst="roundRect">
                  <a:avLst>
                    <a:gd name="adj" fmla="val 0"/>
                  </a:avLst>
                </a:prstGeom>
                <a:solidFill>
                  <a:schemeClr val="bg1"/>
                </a:solidFill>
                <a:ln w="28575">
                  <a:solidFill>
                    <a:srgbClr val="4F9707"/>
                  </a:solid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4" name="Rectangle 113">
                  <a:extLst>
                    <a:ext uri="{FF2B5EF4-FFF2-40B4-BE49-F238E27FC236}">
                      <a16:creationId xmlns:a16="http://schemas.microsoft.com/office/drawing/2014/main" id="{F6F1E4B5-E054-4B96-BE26-E43071EBAF87}"/>
                    </a:ext>
                  </a:extLst>
                </p:cNvPr>
                <p:cNvSpPr/>
                <p:nvPr/>
              </p:nvSpPr>
              <p:spPr>
                <a:xfrm>
                  <a:off x="8331916" y="2780664"/>
                  <a:ext cx="1939436" cy="519552"/>
                </a:xfrm>
                <a:prstGeom prst="rect">
                  <a:avLst/>
                </a:prstGeom>
              </p:spPr>
              <p:txBody>
                <a:bodyPr wrap="none">
                  <a:spAutoFit/>
                </a:bodyPr>
                <a:lstStyle/>
                <a:p>
                  <a:r>
                    <a:rPr lang="fr-FR" dirty="0">
                      <a:solidFill>
                        <a:srgbClr val="217214"/>
                      </a:solidFill>
                    </a:rPr>
                    <a:t>Représentations schématiques</a:t>
                  </a:r>
                  <a:endParaRPr lang="fr-FR" b="1" dirty="0">
                    <a:solidFill>
                      <a:srgbClr val="217214"/>
                    </a:solidFill>
                  </a:endParaRPr>
                </a:p>
              </p:txBody>
            </p:sp>
          </p:grpSp>
          <p:sp>
            <p:nvSpPr>
              <p:cNvPr id="151" name="Rectangle 150">
                <a:extLst>
                  <a:ext uri="{FF2B5EF4-FFF2-40B4-BE49-F238E27FC236}">
                    <a16:creationId xmlns:a16="http://schemas.microsoft.com/office/drawing/2014/main" id="{3089383C-82E6-45E2-B99F-C8CFA74EB3AF}"/>
                  </a:ext>
                </a:extLst>
              </p:cNvPr>
              <p:cNvSpPr/>
              <p:nvPr/>
            </p:nvSpPr>
            <p:spPr>
              <a:xfrm>
                <a:off x="4562964" y="1782388"/>
                <a:ext cx="217100" cy="358780"/>
              </a:xfrm>
              <a:prstGeom prst="rect">
                <a:avLst/>
              </a:prstGeom>
            </p:spPr>
            <p:txBody>
              <a:bodyPr wrap="none">
                <a:spAutoFit/>
              </a:bodyPr>
              <a:lstStyle/>
              <a:p>
                <a:endParaRPr lang="fr-FR" b="1" dirty="0">
                  <a:solidFill>
                    <a:srgbClr val="217214"/>
                  </a:solidFill>
                </a:endParaRPr>
              </a:p>
            </p:txBody>
          </p:sp>
          <p:grpSp>
            <p:nvGrpSpPr>
              <p:cNvPr id="21" name="Groupe 20">
                <a:extLst>
                  <a:ext uri="{FF2B5EF4-FFF2-40B4-BE49-F238E27FC236}">
                    <a16:creationId xmlns:a16="http://schemas.microsoft.com/office/drawing/2014/main" id="{1A82A5A4-EDC3-424F-BAF6-5B2781677B9F}"/>
                  </a:ext>
                </a:extLst>
              </p:cNvPr>
              <p:cNvGrpSpPr/>
              <p:nvPr/>
            </p:nvGrpSpPr>
            <p:grpSpPr>
              <a:xfrm>
                <a:off x="1037704" y="1776346"/>
                <a:ext cx="1593165" cy="1341207"/>
                <a:chOff x="8331916" y="2780664"/>
                <a:chExt cx="3776939" cy="2774593"/>
              </a:xfrm>
            </p:grpSpPr>
            <p:sp>
              <p:nvSpPr>
                <p:cNvPr id="22" name="Rectangle à coins arrondis 78">
                  <a:extLst>
                    <a:ext uri="{FF2B5EF4-FFF2-40B4-BE49-F238E27FC236}">
                      <a16:creationId xmlns:a16="http://schemas.microsoft.com/office/drawing/2014/main" id="{75623190-BF24-4C1E-9DA9-16BB4957ED3F}"/>
                    </a:ext>
                  </a:extLst>
                </p:cNvPr>
                <p:cNvSpPr/>
                <p:nvPr/>
              </p:nvSpPr>
              <p:spPr>
                <a:xfrm>
                  <a:off x="8456924" y="3058674"/>
                  <a:ext cx="3651931" cy="2496583"/>
                </a:xfrm>
                <a:prstGeom prst="roundRect">
                  <a:avLst>
                    <a:gd name="adj" fmla="val 0"/>
                  </a:avLst>
                </a:prstGeom>
                <a:solidFill>
                  <a:schemeClr val="bg1"/>
                </a:solidFill>
                <a:ln w="28575">
                  <a:solidFill>
                    <a:srgbClr val="4F9707"/>
                  </a:solid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3" name="Rectangle 22">
                  <a:extLst>
                    <a:ext uri="{FF2B5EF4-FFF2-40B4-BE49-F238E27FC236}">
                      <a16:creationId xmlns:a16="http://schemas.microsoft.com/office/drawing/2014/main" id="{845F4017-74A6-41BB-99EC-F93DD505A6F5}"/>
                    </a:ext>
                  </a:extLst>
                </p:cNvPr>
                <p:cNvSpPr/>
                <p:nvPr/>
              </p:nvSpPr>
              <p:spPr>
                <a:xfrm>
                  <a:off x="8331916" y="2780664"/>
                  <a:ext cx="437944" cy="742218"/>
                </a:xfrm>
                <a:prstGeom prst="rect">
                  <a:avLst/>
                </a:prstGeom>
              </p:spPr>
              <p:txBody>
                <a:bodyPr wrap="none">
                  <a:spAutoFit/>
                </a:bodyPr>
                <a:lstStyle/>
                <a:p>
                  <a:endParaRPr lang="fr-FR" b="1" dirty="0">
                    <a:solidFill>
                      <a:srgbClr val="217214"/>
                    </a:solidFill>
                  </a:endParaRPr>
                </a:p>
              </p:txBody>
            </p:sp>
          </p:grpSp>
          <p:grpSp>
            <p:nvGrpSpPr>
              <p:cNvPr id="107" name="Groupe 106">
                <a:extLst>
                  <a:ext uri="{FF2B5EF4-FFF2-40B4-BE49-F238E27FC236}">
                    <a16:creationId xmlns:a16="http://schemas.microsoft.com/office/drawing/2014/main" id="{55C13F78-C2DE-4362-8E3F-32DFE85BA069}"/>
                  </a:ext>
                </a:extLst>
              </p:cNvPr>
              <p:cNvGrpSpPr/>
              <p:nvPr/>
            </p:nvGrpSpPr>
            <p:grpSpPr>
              <a:xfrm>
                <a:off x="2771011" y="1773798"/>
                <a:ext cx="1593165" cy="1356657"/>
                <a:chOff x="8331916" y="2780664"/>
                <a:chExt cx="3776938" cy="2806554"/>
              </a:xfrm>
            </p:grpSpPr>
            <p:sp>
              <p:nvSpPr>
                <p:cNvPr id="109" name="Rectangle à coins arrondis 78">
                  <a:extLst>
                    <a:ext uri="{FF2B5EF4-FFF2-40B4-BE49-F238E27FC236}">
                      <a16:creationId xmlns:a16="http://schemas.microsoft.com/office/drawing/2014/main" id="{9E01A452-95AA-49FE-BA55-37BB5B45E798}"/>
                    </a:ext>
                  </a:extLst>
                </p:cNvPr>
                <p:cNvSpPr/>
                <p:nvPr/>
              </p:nvSpPr>
              <p:spPr>
                <a:xfrm>
                  <a:off x="8456923" y="3058672"/>
                  <a:ext cx="3651931" cy="2528546"/>
                </a:xfrm>
                <a:prstGeom prst="roundRect">
                  <a:avLst>
                    <a:gd name="adj" fmla="val 0"/>
                  </a:avLst>
                </a:prstGeom>
                <a:solidFill>
                  <a:schemeClr val="bg1"/>
                </a:solidFill>
                <a:ln w="28575">
                  <a:solidFill>
                    <a:srgbClr val="4F9707"/>
                  </a:solid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0" name="Rectangle 109">
                  <a:extLst>
                    <a:ext uri="{FF2B5EF4-FFF2-40B4-BE49-F238E27FC236}">
                      <a16:creationId xmlns:a16="http://schemas.microsoft.com/office/drawing/2014/main" id="{A930E7CD-4197-491A-97EB-E38D0D0C89CD}"/>
                    </a:ext>
                  </a:extLst>
                </p:cNvPr>
                <p:cNvSpPr/>
                <p:nvPr/>
              </p:nvSpPr>
              <p:spPr>
                <a:xfrm>
                  <a:off x="8331916" y="2780664"/>
                  <a:ext cx="437944" cy="742218"/>
                </a:xfrm>
                <a:prstGeom prst="rect">
                  <a:avLst/>
                </a:prstGeom>
              </p:spPr>
              <p:txBody>
                <a:bodyPr wrap="none">
                  <a:spAutoFit/>
                </a:bodyPr>
                <a:lstStyle/>
                <a:p>
                  <a:endParaRPr lang="fr-FR" b="1" dirty="0">
                    <a:solidFill>
                      <a:srgbClr val="217214"/>
                    </a:solidFill>
                  </a:endParaRPr>
                </a:p>
              </p:txBody>
            </p:sp>
          </p:grpSp>
        </p:grpSp>
        <p:sp>
          <p:nvSpPr>
            <p:cNvPr id="158" name="ZoneTexte 157">
              <a:extLst>
                <a:ext uri="{FF2B5EF4-FFF2-40B4-BE49-F238E27FC236}">
                  <a16:creationId xmlns:a16="http://schemas.microsoft.com/office/drawing/2014/main" id="{0DF9F306-E88F-458D-88D9-E6A0137061B7}"/>
                </a:ext>
              </a:extLst>
            </p:cNvPr>
            <p:cNvSpPr txBox="1"/>
            <p:nvPr/>
          </p:nvSpPr>
          <p:spPr>
            <a:xfrm>
              <a:off x="836069" y="1067753"/>
              <a:ext cx="8838658" cy="369332"/>
            </a:xfrm>
            <a:prstGeom prst="rect">
              <a:avLst/>
            </a:prstGeom>
            <a:noFill/>
          </p:spPr>
          <p:txBody>
            <a:bodyPr wrap="square" rtlCol="0">
              <a:spAutoFit/>
            </a:bodyPr>
            <a:lstStyle/>
            <a:p>
              <a:r>
                <a:rPr lang="fr-FR" b="1" dirty="0">
                  <a:solidFill>
                    <a:srgbClr val="001642"/>
                  </a:solidFill>
                </a:rPr>
                <a:t>Liaison sphérique ou rotule de centre O</a:t>
              </a:r>
            </a:p>
          </p:txBody>
        </p:sp>
      </p:grpSp>
      <p:sp>
        <p:nvSpPr>
          <p:cNvPr id="2" name="ZoneTexte 1">
            <a:extLst>
              <a:ext uri="{FF2B5EF4-FFF2-40B4-BE49-F238E27FC236}">
                <a16:creationId xmlns:a16="http://schemas.microsoft.com/office/drawing/2014/main" id="{C0D0B3D5-2A55-488C-B58B-4AE34B5647E5}"/>
              </a:ext>
            </a:extLst>
          </p:cNvPr>
          <p:cNvSpPr txBox="1"/>
          <p:nvPr/>
        </p:nvSpPr>
        <p:spPr>
          <a:xfrm>
            <a:off x="835329" y="670068"/>
            <a:ext cx="5456505" cy="400110"/>
          </a:xfrm>
          <a:prstGeom prst="rect">
            <a:avLst/>
          </a:prstGeom>
          <a:noFill/>
        </p:spPr>
        <p:txBody>
          <a:bodyPr wrap="square" rtlCol="0">
            <a:spAutoFit/>
          </a:bodyPr>
          <a:lstStyle/>
          <a:p>
            <a:r>
              <a:rPr lang="fr-FR" sz="2000" b="1" dirty="0"/>
              <a:t>Liaisons à 3 degrés de liberté</a:t>
            </a:r>
          </a:p>
        </p:txBody>
      </p:sp>
      <p:sp>
        <p:nvSpPr>
          <p:cNvPr id="202" name="Rectangle à coins arrondis 78">
            <a:extLst>
              <a:ext uri="{FF2B5EF4-FFF2-40B4-BE49-F238E27FC236}">
                <a16:creationId xmlns:a16="http://schemas.microsoft.com/office/drawing/2014/main" id="{BA4E4D93-C434-4BA7-B256-DB6A3AFF028B}"/>
              </a:ext>
            </a:extLst>
          </p:cNvPr>
          <p:cNvSpPr/>
          <p:nvPr/>
        </p:nvSpPr>
        <p:spPr>
          <a:xfrm>
            <a:off x="4301834" y="2033681"/>
            <a:ext cx="1557757" cy="1222271"/>
          </a:xfrm>
          <a:prstGeom prst="roundRect">
            <a:avLst>
              <a:gd name="adj" fmla="val 0"/>
            </a:avLst>
          </a:prstGeom>
          <a:solidFill>
            <a:schemeClr val="bg1"/>
          </a:solidFill>
          <a:ln w="28575">
            <a:solidFill>
              <a:srgbClr val="4F9707"/>
            </a:solid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64" name="Group 17671">
            <a:extLst>
              <a:ext uri="{FF2B5EF4-FFF2-40B4-BE49-F238E27FC236}">
                <a16:creationId xmlns:a16="http://schemas.microsoft.com/office/drawing/2014/main" id="{A1E6D1C2-7776-43F5-A877-0CEC21E28D8D}"/>
              </a:ext>
            </a:extLst>
          </p:cNvPr>
          <p:cNvGrpSpPr/>
          <p:nvPr/>
        </p:nvGrpSpPr>
        <p:grpSpPr>
          <a:xfrm>
            <a:off x="2909093" y="2138537"/>
            <a:ext cx="946800" cy="1042737"/>
            <a:chOff x="0" y="12192"/>
            <a:chExt cx="438912" cy="621030"/>
          </a:xfrm>
        </p:grpSpPr>
        <p:sp>
          <p:nvSpPr>
            <p:cNvPr id="65" name="Shape 1038">
              <a:extLst>
                <a:ext uri="{FF2B5EF4-FFF2-40B4-BE49-F238E27FC236}">
                  <a16:creationId xmlns:a16="http://schemas.microsoft.com/office/drawing/2014/main" id="{5E0832DB-533C-4A17-8F0C-F127C8064E84}"/>
                </a:ext>
              </a:extLst>
            </p:cNvPr>
            <p:cNvSpPr/>
            <p:nvPr/>
          </p:nvSpPr>
          <p:spPr>
            <a:xfrm>
              <a:off x="152348" y="20300"/>
              <a:ext cx="130302" cy="193548"/>
            </a:xfrm>
            <a:custGeom>
              <a:avLst/>
              <a:gdLst/>
              <a:ahLst/>
              <a:cxnLst/>
              <a:rect l="0" t="0" r="0" b="0"/>
              <a:pathLst>
                <a:path w="130302" h="193548">
                  <a:moveTo>
                    <a:pt x="0" y="193548"/>
                  </a:moveTo>
                  <a:lnTo>
                    <a:pt x="130302" y="0"/>
                  </a:lnTo>
                </a:path>
              </a:pathLst>
            </a:custGeom>
            <a:ln w="19050" cap="rnd">
              <a:solidFill>
                <a:srgbClr val="FF9900"/>
              </a:solidFill>
              <a:round/>
            </a:ln>
          </p:spPr>
          <p:style>
            <a:lnRef idx="1">
              <a:srgbClr val="0000FF"/>
            </a:lnRef>
            <a:fillRef idx="0">
              <a:srgbClr val="000000">
                <a:alpha val="0"/>
              </a:srgbClr>
            </a:fillRef>
            <a:effectRef idx="0">
              <a:scrgbClr r="0" g="0" b="0"/>
            </a:effectRef>
            <a:fontRef idx="none"/>
          </p:style>
          <p:txBody>
            <a:bodyPr/>
            <a:lstStyle/>
            <a:p>
              <a:endParaRPr lang="fr-FR" dirty="0"/>
            </a:p>
          </p:txBody>
        </p:sp>
        <p:sp>
          <p:nvSpPr>
            <p:cNvPr id="66" name="Shape 1039">
              <a:extLst>
                <a:ext uri="{FF2B5EF4-FFF2-40B4-BE49-F238E27FC236}">
                  <a16:creationId xmlns:a16="http://schemas.microsoft.com/office/drawing/2014/main" id="{92955752-B934-41E9-AF9C-AFFE13F173D8}"/>
                </a:ext>
              </a:extLst>
            </p:cNvPr>
            <p:cNvSpPr/>
            <p:nvPr/>
          </p:nvSpPr>
          <p:spPr>
            <a:xfrm>
              <a:off x="146460" y="148289"/>
              <a:ext cx="46482" cy="69342"/>
            </a:xfrm>
            <a:custGeom>
              <a:avLst/>
              <a:gdLst/>
              <a:ahLst/>
              <a:cxnLst/>
              <a:rect l="0" t="0" r="0" b="0"/>
              <a:pathLst>
                <a:path w="46482" h="69342">
                  <a:moveTo>
                    <a:pt x="46482" y="0"/>
                  </a:moveTo>
                  <a:lnTo>
                    <a:pt x="46482" y="69342"/>
                  </a:lnTo>
                  <a:lnTo>
                    <a:pt x="40386" y="68580"/>
                  </a:lnTo>
                  <a:lnTo>
                    <a:pt x="35052" y="67056"/>
                  </a:lnTo>
                  <a:lnTo>
                    <a:pt x="28956" y="67056"/>
                  </a:lnTo>
                  <a:lnTo>
                    <a:pt x="22860" y="66294"/>
                  </a:lnTo>
                  <a:lnTo>
                    <a:pt x="17526" y="67056"/>
                  </a:lnTo>
                  <a:lnTo>
                    <a:pt x="11430" y="67056"/>
                  </a:lnTo>
                  <a:lnTo>
                    <a:pt x="5334" y="68580"/>
                  </a:lnTo>
                  <a:lnTo>
                    <a:pt x="0" y="69342"/>
                  </a:lnTo>
                  <a:lnTo>
                    <a:pt x="46482" y="0"/>
                  </a:lnTo>
                  <a:close/>
                </a:path>
              </a:pathLst>
            </a:custGeom>
            <a:solidFill>
              <a:srgbClr val="FF9900"/>
            </a:solidFill>
            <a:ln w="0" cap="rnd">
              <a:round/>
            </a:ln>
          </p:spPr>
          <p:style>
            <a:lnRef idx="0">
              <a:srgbClr val="000000">
                <a:alpha val="0"/>
              </a:srgbClr>
            </a:lnRef>
            <a:fillRef idx="1">
              <a:srgbClr val="0000FF"/>
            </a:fillRef>
            <a:effectRef idx="0">
              <a:scrgbClr r="0" g="0" b="0"/>
            </a:effectRef>
            <a:fontRef idx="none"/>
          </p:style>
          <p:txBody>
            <a:bodyPr/>
            <a:lstStyle/>
            <a:p>
              <a:endParaRPr lang="fr-FR" dirty="0"/>
            </a:p>
          </p:txBody>
        </p:sp>
        <p:sp>
          <p:nvSpPr>
            <p:cNvPr id="68" name="Shape 1041">
              <a:extLst>
                <a:ext uri="{FF2B5EF4-FFF2-40B4-BE49-F238E27FC236}">
                  <a16:creationId xmlns:a16="http://schemas.microsoft.com/office/drawing/2014/main" id="{263BD1E3-7C03-4B67-908B-C8DB84334DA8}"/>
                </a:ext>
              </a:extLst>
            </p:cNvPr>
            <p:cNvSpPr/>
            <p:nvPr/>
          </p:nvSpPr>
          <p:spPr>
            <a:xfrm>
              <a:off x="79248" y="208908"/>
              <a:ext cx="183575" cy="235848"/>
            </a:xfrm>
            <a:custGeom>
              <a:avLst/>
              <a:gdLst/>
              <a:ahLst/>
              <a:cxnLst/>
              <a:rect l="0" t="0" r="0" b="0"/>
              <a:pathLst>
                <a:path w="188976" h="188214">
                  <a:moveTo>
                    <a:pt x="188976" y="94488"/>
                  </a:moveTo>
                  <a:lnTo>
                    <a:pt x="188976" y="99822"/>
                  </a:lnTo>
                  <a:lnTo>
                    <a:pt x="188214" y="105156"/>
                  </a:lnTo>
                  <a:lnTo>
                    <a:pt x="187452" y="111252"/>
                  </a:lnTo>
                  <a:lnTo>
                    <a:pt x="186690" y="116586"/>
                  </a:lnTo>
                  <a:lnTo>
                    <a:pt x="185166" y="121920"/>
                  </a:lnTo>
                  <a:lnTo>
                    <a:pt x="183642" y="127254"/>
                  </a:lnTo>
                  <a:lnTo>
                    <a:pt x="181356" y="131826"/>
                  </a:lnTo>
                  <a:lnTo>
                    <a:pt x="179070" y="137160"/>
                  </a:lnTo>
                  <a:lnTo>
                    <a:pt x="176022" y="141732"/>
                  </a:lnTo>
                  <a:lnTo>
                    <a:pt x="172974" y="147066"/>
                  </a:lnTo>
                  <a:lnTo>
                    <a:pt x="169926" y="151638"/>
                  </a:lnTo>
                  <a:lnTo>
                    <a:pt x="166116" y="155448"/>
                  </a:lnTo>
                  <a:lnTo>
                    <a:pt x="162306" y="160020"/>
                  </a:lnTo>
                  <a:lnTo>
                    <a:pt x="154686" y="167640"/>
                  </a:lnTo>
                  <a:lnTo>
                    <a:pt x="150114" y="170688"/>
                  </a:lnTo>
                  <a:lnTo>
                    <a:pt x="145542" y="173736"/>
                  </a:lnTo>
                  <a:lnTo>
                    <a:pt x="140208" y="176784"/>
                  </a:lnTo>
                  <a:lnTo>
                    <a:pt x="135636" y="179070"/>
                  </a:lnTo>
                  <a:lnTo>
                    <a:pt x="130302" y="181356"/>
                  </a:lnTo>
                  <a:lnTo>
                    <a:pt x="124968" y="183642"/>
                  </a:lnTo>
                  <a:lnTo>
                    <a:pt x="119634" y="185166"/>
                  </a:lnTo>
                  <a:lnTo>
                    <a:pt x="114300" y="186690"/>
                  </a:lnTo>
                  <a:lnTo>
                    <a:pt x="108966" y="187452"/>
                  </a:lnTo>
                  <a:lnTo>
                    <a:pt x="102870" y="188214"/>
                  </a:lnTo>
                  <a:lnTo>
                    <a:pt x="86106" y="188214"/>
                  </a:lnTo>
                  <a:lnTo>
                    <a:pt x="75438" y="186690"/>
                  </a:lnTo>
                  <a:lnTo>
                    <a:pt x="70104" y="185166"/>
                  </a:lnTo>
                  <a:lnTo>
                    <a:pt x="64770" y="183642"/>
                  </a:lnTo>
                  <a:lnTo>
                    <a:pt x="59436" y="181356"/>
                  </a:lnTo>
                  <a:lnTo>
                    <a:pt x="54102" y="179070"/>
                  </a:lnTo>
                  <a:lnTo>
                    <a:pt x="49530" y="176784"/>
                  </a:lnTo>
                  <a:lnTo>
                    <a:pt x="44196" y="173736"/>
                  </a:lnTo>
                  <a:lnTo>
                    <a:pt x="39624" y="170688"/>
                  </a:lnTo>
                  <a:lnTo>
                    <a:pt x="35052" y="167640"/>
                  </a:lnTo>
                  <a:lnTo>
                    <a:pt x="31242" y="163830"/>
                  </a:lnTo>
                  <a:lnTo>
                    <a:pt x="26670" y="160020"/>
                  </a:lnTo>
                  <a:lnTo>
                    <a:pt x="22860" y="155448"/>
                  </a:lnTo>
                  <a:lnTo>
                    <a:pt x="19812" y="151638"/>
                  </a:lnTo>
                  <a:lnTo>
                    <a:pt x="16002" y="147066"/>
                  </a:lnTo>
                  <a:lnTo>
                    <a:pt x="13716" y="141732"/>
                  </a:lnTo>
                  <a:lnTo>
                    <a:pt x="10668" y="137160"/>
                  </a:lnTo>
                  <a:lnTo>
                    <a:pt x="8382" y="131826"/>
                  </a:lnTo>
                  <a:lnTo>
                    <a:pt x="6096" y="127254"/>
                  </a:lnTo>
                  <a:lnTo>
                    <a:pt x="4572" y="121920"/>
                  </a:lnTo>
                  <a:lnTo>
                    <a:pt x="3048" y="116586"/>
                  </a:lnTo>
                  <a:lnTo>
                    <a:pt x="1524" y="111252"/>
                  </a:lnTo>
                  <a:lnTo>
                    <a:pt x="762" y="105156"/>
                  </a:lnTo>
                  <a:lnTo>
                    <a:pt x="0" y="99822"/>
                  </a:lnTo>
                  <a:lnTo>
                    <a:pt x="0" y="88392"/>
                  </a:lnTo>
                  <a:lnTo>
                    <a:pt x="762" y="83058"/>
                  </a:lnTo>
                  <a:lnTo>
                    <a:pt x="1524" y="77724"/>
                  </a:lnTo>
                  <a:lnTo>
                    <a:pt x="4572" y="67056"/>
                  </a:lnTo>
                  <a:lnTo>
                    <a:pt x="6096" y="61722"/>
                  </a:lnTo>
                  <a:lnTo>
                    <a:pt x="8382" y="56388"/>
                  </a:lnTo>
                  <a:lnTo>
                    <a:pt x="10668" y="51054"/>
                  </a:lnTo>
                  <a:lnTo>
                    <a:pt x="13716" y="46482"/>
                  </a:lnTo>
                  <a:lnTo>
                    <a:pt x="16002" y="41910"/>
                  </a:lnTo>
                  <a:lnTo>
                    <a:pt x="19812" y="37338"/>
                  </a:lnTo>
                  <a:lnTo>
                    <a:pt x="22860" y="32766"/>
                  </a:lnTo>
                  <a:lnTo>
                    <a:pt x="26670" y="28956"/>
                  </a:lnTo>
                  <a:lnTo>
                    <a:pt x="31242" y="25146"/>
                  </a:lnTo>
                  <a:lnTo>
                    <a:pt x="35052" y="21336"/>
                  </a:lnTo>
                  <a:lnTo>
                    <a:pt x="39624" y="18288"/>
                  </a:lnTo>
                  <a:lnTo>
                    <a:pt x="44196" y="15240"/>
                  </a:lnTo>
                  <a:lnTo>
                    <a:pt x="49530" y="12192"/>
                  </a:lnTo>
                  <a:lnTo>
                    <a:pt x="54102" y="9144"/>
                  </a:lnTo>
                  <a:lnTo>
                    <a:pt x="59436" y="7620"/>
                  </a:lnTo>
                  <a:lnTo>
                    <a:pt x="64770" y="5334"/>
                  </a:lnTo>
                  <a:lnTo>
                    <a:pt x="70104" y="3810"/>
                  </a:lnTo>
                  <a:lnTo>
                    <a:pt x="75438" y="2286"/>
                  </a:lnTo>
                  <a:lnTo>
                    <a:pt x="86106" y="762"/>
                  </a:lnTo>
                  <a:lnTo>
                    <a:pt x="92202" y="0"/>
                  </a:lnTo>
                  <a:lnTo>
                    <a:pt x="97536" y="0"/>
                  </a:lnTo>
                  <a:lnTo>
                    <a:pt x="102870" y="762"/>
                  </a:lnTo>
                  <a:lnTo>
                    <a:pt x="108966" y="1524"/>
                  </a:lnTo>
                  <a:lnTo>
                    <a:pt x="114300" y="2286"/>
                  </a:lnTo>
                  <a:lnTo>
                    <a:pt x="119634" y="3810"/>
                  </a:lnTo>
                  <a:lnTo>
                    <a:pt x="124968" y="5334"/>
                  </a:lnTo>
                  <a:lnTo>
                    <a:pt x="130302" y="7620"/>
                  </a:lnTo>
                  <a:lnTo>
                    <a:pt x="135636" y="9144"/>
                  </a:lnTo>
                  <a:lnTo>
                    <a:pt x="140208" y="12192"/>
                  </a:lnTo>
                  <a:lnTo>
                    <a:pt x="145542" y="15240"/>
                  </a:lnTo>
                  <a:lnTo>
                    <a:pt x="150114" y="18288"/>
                  </a:lnTo>
                  <a:lnTo>
                    <a:pt x="154686" y="21336"/>
                  </a:lnTo>
                  <a:lnTo>
                    <a:pt x="158496" y="25146"/>
                  </a:lnTo>
                  <a:lnTo>
                    <a:pt x="162306" y="28956"/>
                  </a:lnTo>
                  <a:lnTo>
                    <a:pt x="166116" y="32766"/>
                  </a:lnTo>
                  <a:lnTo>
                    <a:pt x="169926" y="37338"/>
                  </a:lnTo>
                  <a:lnTo>
                    <a:pt x="172974" y="41910"/>
                  </a:lnTo>
                  <a:lnTo>
                    <a:pt x="176022" y="46482"/>
                  </a:lnTo>
                  <a:lnTo>
                    <a:pt x="179070" y="51054"/>
                  </a:lnTo>
                  <a:lnTo>
                    <a:pt x="181356" y="56388"/>
                  </a:lnTo>
                  <a:lnTo>
                    <a:pt x="183642" y="61722"/>
                  </a:lnTo>
                  <a:lnTo>
                    <a:pt x="185166" y="67056"/>
                  </a:lnTo>
                  <a:lnTo>
                    <a:pt x="186690" y="72390"/>
                  </a:lnTo>
                  <a:lnTo>
                    <a:pt x="187452" y="77724"/>
                  </a:lnTo>
                  <a:lnTo>
                    <a:pt x="188214" y="83058"/>
                  </a:lnTo>
                  <a:lnTo>
                    <a:pt x="188976" y="88392"/>
                  </a:lnTo>
                  <a:lnTo>
                    <a:pt x="188976" y="94488"/>
                  </a:lnTo>
                </a:path>
              </a:pathLst>
            </a:custGeom>
            <a:ln w="19050" cap="rnd">
              <a:solidFill>
                <a:srgbClr val="FF9900"/>
              </a:solidFill>
              <a:round/>
            </a:ln>
          </p:spPr>
          <p:style>
            <a:lnRef idx="1">
              <a:srgbClr val="0000FF"/>
            </a:lnRef>
            <a:fillRef idx="0">
              <a:srgbClr val="000000">
                <a:alpha val="0"/>
              </a:srgbClr>
            </a:fillRef>
            <a:effectRef idx="0">
              <a:scrgbClr r="0" g="0" b="0"/>
            </a:effectRef>
            <a:fontRef idx="none"/>
          </p:style>
          <p:txBody>
            <a:bodyPr/>
            <a:lstStyle/>
            <a:p>
              <a:endParaRPr lang="fr-FR" dirty="0"/>
            </a:p>
          </p:txBody>
        </p:sp>
        <p:sp>
          <p:nvSpPr>
            <p:cNvPr id="69" name="Shape 1042">
              <a:extLst>
                <a:ext uri="{FF2B5EF4-FFF2-40B4-BE49-F238E27FC236}">
                  <a16:creationId xmlns:a16="http://schemas.microsoft.com/office/drawing/2014/main" id="{E2D9081A-D9EF-4ADD-B712-745E9D30BF24}"/>
                </a:ext>
              </a:extLst>
            </p:cNvPr>
            <p:cNvSpPr/>
            <p:nvPr/>
          </p:nvSpPr>
          <p:spPr>
            <a:xfrm>
              <a:off x="186690" y="447634"/>
              <a:ext cx="51054" cy="67056"/>
            </a:xfrm>
            <a:custGeom>
              <a:avLst/>
              <a:gdLst/>
              <a:ahLst/>
              <a:cxnLst/>
              <a:rect l="0" t="0" r="0" b="0"/>
              <a:pathLst>
                <a:path w="51054" h="67056">
                  <a:moveTo>
                    <a:pt x="51054" y="0"/>
                  </a:moveTo>
                  <a:lnTo>
                    <a:pt x="5334" y="67056"/>
                  </a:lnTo>
                  <a:lnTo>
                    <a:pt x="0" y="18288"/>
                  </a:lnTo>
                  <a:lnTo>
                    <a:pt x="6096" y="17526"/>
                  </a:lnTo>
                  <a:lnTo>
                    <a:pt x="12192" y="16764"/>
                  </a:lnTo>
                  <a:lnTo>
                    <a:pt x="17526" y="15240"/>
                  </a:lnTo>
                  <a:lnTo>
                    <a:pt x="23622" y="12954"/>
                  </a:lnTo>
                  <a:lnTo>
                    <a:pt x="28956" y="11430"/>
                  </a:lnTo>
                  <a:lnTo>
                    <a:pt x="35052" y="9144"/>
                  </a:lnTo>
                  <a:lnTo>
                    <a:pt x="40386" y="6096"/>
                  </a:lnTo>
                  <a:lnTo>
                    <a:pt x="45720" y="3048"/>
                  </a:lnTo>
                  <a:lnTo>
                    <a:pt x="51054" y="0"/>
                  </a:lnTo>
                  <a:close/>
                </a:path>
              </a:pathLst>
            </a:custGeom>
            <a:solidFill>
              <a:srgbClr val="5F5F5F"/>
            </a:solidFill>
            <a:ln w="0" cap="rnd">
              <a:round/>
            </a:ln>
          </p:spPr>
          <p:style>
            <a:lnRef idx="0">
              <a:srgbClr val="000000">
                <a:alpha val="0"/>
              </a:srgbClr>
            </a:lnRef>
            <a:fillRef idx="1">
              <a:srgbClr val="FF0000"/>
            </a:fillRef>
            <a:effectRef idx="0">
              <a:scrgbClr r="0" g="0" b="0"/>
            </a:effectRef>
            <a:fontRef idx="none"/>
          </p:style>
          <p:txBody>
            <a:bodyPr/>
            <a:lstStyle/>
            <a:p>
              <a:endParaRPr lang="fr-FR"/>
            </a:p>
          </p:txBody>
        </p:sp>
        <p:sp>
          <p:nvSpPr>
            <p:cNvPr id="71" name="Shape 1044">
              <a:extLst>
                <a:ext uri="{FF2B5EF4-FFF2-40B4-BE49-F238E27FC236}">
                  <a16:creationId xmlns:a16="http://schemas.microsoft.com/office/drawing/2014/main" id="{CDE25017-D1B6-48C8-9A67-2BB9A6251980}"/>
                </a:ext>
              </a:extLst>
            </p:cNvPr>
            <p:cNvSpPr/>
            <p:nvPr/>
          </p:nvSpPr>
          <p:spPr>
            <a:xfrm>
              <a:off x="107442" y="441960"/>
              <a:ext cx="130302" cy="191262"/>
            </a:xfrm>
            <a:custGeom>
              <a:avLst/>
              <a:gdLst/>
              <a:ahLst/>
              <a:cxnLst/>
              <a:rect l="0" t="0" r="0" b="0"/>
              <a:pathLst>
                <a:path w="130302" h="191262">
                  <a:moveTo>
                    <a:pt x="130302" y="0"/>
                  </a:moveTo>
                  <a:lnTo>
                    <a:pt x="0" y="191262"/>
                  </a:lnTo>
                </a:path>
              </a:pathLst>
            </a:custGeom>
            <a:ln w="19050" cap="rnd">
              <a:solidFill>
                <a:srgbClr val="5F5F5F"/>
              </a:solidFill>
              <a:round/>
            </a:ln>
          </p:spPr>
          <p:style>
            <a:lnRef idx="1">
              <a:srgbClr val="FF0000"/>
            </a:lnRef>
            <a:fillRef idx="0">
              <a:srgbClr val="000000">
                <a:alpha val="0"/>
              </a:srgbClr>
            </a:fillRef>
            <a:effectRef idx="0">
              <a:scrgbClr r="0" g="0" b="0"/>
            </a:effectRef>
            <a:fontRef idx="none"/>
          </p:style>
          <p:txBody>
            <a:bodyPr/>
            <a:lstStyle/>
            <a:p>
              <a:endParaRPr lang="fr-FR"/>
            </a:p>
          </p:txBody>
        </p:sp>
        <p:sp>
          <p:nvSpPr>
            <p:cNvPr id="72" name="Shape 1045">
              <a:extLst>
                <a:ext uri="{FF2B5EF4-FFF2-40B4-BE49-F238E27FC236}">
                  <a16:creationId xmlns:a16="http://schemas.microsoft.com/office/drawing/2014/main" id="{FE4D7738-E20B-47C9-BF9E-424A9DE5BD15}"/>
                </a:ext>
              </a:extLst>
            </p:cNvPr>
            <p:cNvSpPr/>
            <p:nvPr/>
          </p:nvSpPr>
          <p:spPr>
            <a:xfrm>
              <a:off x="57912" y="319278"/>
              <a:ext cx="216953" cy="150085"/>
            </a:xfrm>
            <a:custGeom>
              <a:avLst/>
              <a:gdLst/>
              <a:ahLst/>
              <a:cxnLst/>
              <a:rect l="0" t="0" r="0" b="0"/>
              <a:pathLst>
                <a:path w="229362" h="141732">
                  <a:moveTo>
                    <a:pt x="3810" y="0"/>
                  </a:moveTo>
                  <a:lnTo>
                    <a:pt x="2286" y="6096"/>
                  </a:lnTo>
                  <a:lnTo>
                    <a:pt x="1524" y="12192"/>
                  </a:lnTo>
                  <a:lnTo>
                    <a:pt x="762" y="18288"/>
                  </a:lnTo>
                  <a:lnTo>
                    <a:pt x="0" y="24384"/>
                  </a:lnTo>
                  <a:lnTo>
                    <a:pt x="0" y="30480"/>
                  </a:lnTo>
                  <a:lnTo>
                    <a:pt x="762" y="36576"/>
                  </a:lnTo>
                  <a:lnTo>
                    <a:pt x="1524" y="42672"/>
                  </a:lnTo>
                  <a:lnTo>
                    <a:pt x="2286" y="48768"/>
                  </a:lnTo>
                  <a:lnTo>
                    <a:pt x="3810" y="54864"/>
                  </a:lnTo>
                  <a:lnTo>
                    <a:pt x="5334" y="60960"/>
                  </a:lnTo>
                  <a:lnTo>
                    <a:pt x="7620" y="66294"/>
                  </a:lnTo>
                  <a:lnTo>
                    <a:pt x="9906" y="72390"/>
                  </a:lnTo>
                  <a:lnTo>
                    <a:pt x="12192" y="77724"/>
                  </a:lnTo>
                  <a:lnTo>
                    <a:pt x="15240" y="83058"/>
                  </a:lnTo>
                  <a:lnTo>
                    <a:pt x="18288" y="88392"/>
                  </a:lnTo>
                  <a:lnTo>
                    <a:pt x="22098" y="93726"/>
                  </a:lnTo>
                  <a:lnTo>
                    <a:pt x="25908" y="98298"/>
                  </a:lnTo>
                  <a:lnTo>
                    <a:pt x="29718" y="102870"/>
                  </a:lnTo>
                  <a:lnTo>
                    <a:pt x="34290" y="107442"/>
                  </a:lnTo>
                  <a:lnTo>
                    <a:pt x="38100" y="112014"/>
                  </a:lnTo>
                  <a:lnTo>
                    <a:pt x="43434" y="115824"/>
                  </a:lnTo>
                  <a:lnTo>
                    <a:pt x="48006" y="119634"/>
                  </a:lnTo>
                  <a:lnTo>
                    <a:pt x="53340" y="123444"/>
                  </a:lnTo>
                  <a:lnTo>
                    <a:pt x="58674" y="126492"/>
                  </a:lnTo>
                  <a:lnTo>
                    <a:pt x="64008" y="129540"/>
                  </a:lnTo>
                  <a:lnTo>
                    <a:pt x="69342" y="131826"/>
                  </a:lnTo>
                  <a:lnTo>
                    <a:pt x="75438" y="134112"/>
                  </a:lnTo>
                  <a:lnTo>
                    <a:pt x="80772" y="136398"/>
                  </a:lnTo>
                  <a:lnTo>
                    <a:pt x="86868" y="137922"/>
                  </a:lnTo>
                  <a:lnTo>
                    <a:pt x="92964" y="139446"/>
                  </a:lnTo>
                  <a:lnTo>
                    <a:pt x="99060" y="140208"/>
                  </a:lnTo>
                  <a:lnTo>
                    <a:pt x="105156" y="140970"/>
                  </a:lnTo>
                  <a:lnTo>
                    <a:pt x="111252" y="141732"/>
                  </a:lnTo>
                  <a:lnTo>
                    <a:pt x="123444" y="141732"/>
                  </a:lnTo>
                  <a:lnTo>
                    <a:pt x="129540" y="140970"/>
                  </a:lnTo>
                  <a:lnTo>
                    <a:pt x="136398" y="140208"/>
                  </a:lnTo>
                  <a:lnTo>
                    <a:pt x="141732" y="138684"/>
                  </a:lnTo>
                  <a:lnTo>
                    <a:pt x="147828" y="137160"/>
                  </a:lnTo>
                  <a:lnTo>
                    <a:pt x="153924" y="135636"/>
                  </a:lnTo>
                  <a:lnTo>
                    <a:pt x="160020" y="133350"/>
                  </a:lnTo>
                  <a:lnTo>
                    <a:pt x="165354" y="130302"/>
                  </a:lnTo>
                  <a:lnTo>
                    <a:pt x="170688" y="128016"/>
                  </a:lnTo>
                  <a:lnTo>
                    <a:pt x="176022" y="124968"/>
                  </a:lnTo>
                  <a:lnTo>
                    <a:pt x="181356" y="121158"/>
                  </a:lnTo>
                  <a:lnTo>
                    <a:pt x="186690" y="118110"/>
                  </a:lnTo>
                  <a:lnTo>
                    <a:pt x="191262" y="114300"/>
                  </a:lnTo>
                  <a:lnTo>
                    <a:pt x="195834" y="109728"/>
                  </a:lnTo>
                  <a:lnTo>
                    <a:pt x="200406" y="105918"/>
                  </a:lnTo>
                  <a:lnTo>
                    <a:pt x="204216" y="101346"/>
                  </a:lnTo>
                  <a:lnTo>
                    <a:pt x="208026" y="96012"/>
                  </a:lnTo>
                  <a:lnTo>
                    <a:pt x="211836" y="91440"/>
                  </a:lnTo>
                  <a:lnTo>
                    <a:pt x="214884" y="86106"/>
                  </a:lnTo>
                  <a:lnTo>
                    <a:pt x="217932" y="80772"/>
                  </a:lnTo>
                  <a:lnTo>
                    <a:pt x="220980" y="75438"/>
                  </a:lnTo>
                  <a:lnTo>
                    <a:pt x="223266" y="69342"/>
                  </a:lnTo>
                  <a:lnTo>
                    <a:pt x="225552" y="64008"/>
                  </a:lnTo>
                  <a:lnTo>
                    <a:pt x="227838" y="57912"/>
                  </a:lnTo>
                  <a:lnTo>
                    <a:pt x="229362" y="51816"/>
                  </a:lnTo>
                </a:path>
              </a:pathLst>
            </a:custGeom>
            <a:ln w="19050" cap="rnd">
              <a:solidFill>
                <a:srgbClr val="5F5F5F"/>
              </a:solidFill>
              <a:round/>
            </a:ln>
          </p:spPr>
          <p:style>
            <a:lnRef idx="1">
              <a:srgbClr val="FF0000"/>
            </a:lnRef>
            <a:fillRef idx="0">
              <a:srgbClr val="000000">
                <a:alpha val="0"/>
              </a:srgbClr>
            </a:fillRef>
            <a:effectRef idx="0">
              <a:scrgbClr r="0" g="0" b="0"/>
            </a:effectRef>
            <a:fontRef idx="none"/>
          </p:style>
          <p:txBody>
            <a:bodyPr/>
            <a:lstStyle/>
            <a:p>
              <a:endParaRPr lang="fr-FR"/>
            </a:p>
          </p:txBody>
        </p:sp>
        <p:sp>
          <p:nvSpPr>
            <p:cNvPr id="75" name="Shape 1048">
              <a:extLst>
                <a:ext uri="{FF2B5EF4-FFF2-40B4-BE49-F238E27FC236}">
                  <a16:creationId xmlns:a16="http://schemas.microsoft.com/office/drawing/2014/main" id="{C1CEC827-DF7C-4363-A80D-DA8C9ED33E9E}"/>
                </a:ext>
              </a:extLst>
            </p:cNvPr>
            <p:cNvSpPr/>
            <p:nvPr/>
          </p:nvSpPr>
          <p:spPr>
            <a:xfrm>
              <a:off x="173736" y="12192"/>
              <a:ext cx="0" cy="333756"/>
            </a:xfrm>
            <a:custGeom>
              <a:avLst/>
              <a:gdLst/>
              <a:ahLst/>
              <a:cxnLst/>
              <a:rect l="0" t="0" r="0" b="0"/>
              <a:pathLst>
                <a:path h="333756">
                  <a:moveTo>
                    <a:pt x="0" y="333756"/>
                  </a:moveTo>
                  <a:lnTo>
                    <a:pt x="0" y="0"/>
                  </a:lnTo>
                </a:path>
              </a:pathLst>
            </a:custGeom>
            <a:ln w="3137" cap="rnd">
              <a:round/>
            </a:ln>
          </p:spPr>
          <p:style>
            <a:lnRef idx="1">
              <a:srgbClr val="000000"/>
            </a:lnRef>
            <a:fillRef idx="0">
              <a:srgbClr val="000000">
                <a:alpha val="0"/>
              </a:srgbClr>
            </a:fillRef>
            <a:effectRef idx="0">
              <a:scrgbClr r="0" g="0" b="0"/>
            </a:effectRef>
            <a:fontRef idx="none"/>
          </p:style>
          <p:txBody>
            <a:bodyPr/>
            <a:lstStyle/>
            <a:p>
              <a:endParaRPr lang="fr-FR"/>
            </a:p>
          </p:txBody>
        </p:sp>
        <p:sp>
          <p:nvSpPr>
            <p:cNvPr id="76" name="Shape 1049">
              <a:extLst>
                <a:ext uri="{FF2B5EF4-FFF2-40B4-BE49-F238E27FC236}">
                  <a16:creationId xmlns:a16="http://schemas.microsoft.com/office/drawing/2014/main" id="{D255FED0-17CE-4320-A553-9379F13E1E8C}"/>
                </a:ext>
              </a:extLst>
            </p:cNvPr>
            <p:cNvSpPr/>
            <p:nvPr/>
          </p:nvSpPr>
          <p:spPr>
            <a:xfrm>
              <a:off x="159258" y="12192"/>
              <a:ext cx="29718" cy="44958"/>
            </a:xfrm>
            <a:custGeom>
              <a:avLst/>
              <a:gdLst/>
              <a:ahLst/>
              <a:cxnLst/>
              <a:rect l="0" t="0" r="0" b="0"/>
              <a:pathLst>
                <a:path w="29718" h="44958">
                  <a:moveTo>
                    <a:pt x="14478" y="0"/>
                  </a:moveTo>
                  <a:lnTo>
                    <a:pt x="29718" y="44958"/>
                  </a:lnTo>
                  <a:lnTo>
                    <a:pt x="14478" y="29718"/>
                  </a:lnTo>
                  <a:lnTo>
                    <a:pt x="0" y="44958"/>
                  </a:lnTo>
                  <a:lnTo>
                    <a:pt x="14478" y="0"/>
                  </a:lnTo>
                  <a:close/>
                </a:path>
              </a:pathLst>
            </a:custGeom>
            <a:ln w="0" cap="rnd">
              <a:round/>
            </a:ln>
          </p:spPr>
          <p:style>
            <a:lnRef idx="0">
              <a:srgbClr val="000000">
                <a:alpha val="0"/>
              </a:srgbClr>
            </a:lnRef>
            <a:fillRef idx="1">
              <a:srgbClr val="000000"/>
            </a:fillRef>
            <a:effectRef idx="0">
              <a:scrgbClr r="0" g="0" b="0"/>
            </a:effectRef>
            <a:fontRef idx="none"/>
          </p:style>
          <p:txBody>
            <a:bodyPr/>
            <a:lstStyle/>
            <a:p>
              <a:endParaRPr lang="fr-FR"/>
            </a:p>
          </p:txBody>
        </p:sp>
        <p:sp>
          <p:nvSpPr>
            <p:cNvPr id="77" name="Shape 1050">
              <a:extLst>
                <a:ext uri="{FF2B5EF4-FFF2-40B4-BE49-F238E27FC236}">
                  <a16:creationId xmlns:a16="http://schemas.microsoft.com/office/drawing/2014/main" id="{72D06D6E-6600-4B50-AEB2-05EBA64237D6}"/>
                </a:ext>
              </a:extLst>
            </p:cNvPr>
            <p:cNvSpPr/>
            <p:nvPr/>
          </p:nvSpPr>
          <p:spPr>
            <a:xfrm>
              <a:off x="159258" y="12192"/>
              <a:ext cx="29718" cy="44958"/>
            </a:xfrm>
            <a:custGeom>
              <a:avLst/>
              <a:gdLst/>
              <a:ahLst/>
              <a:cxnLst/>
              <a:rect l="0" t="0" r="0" b="0"/>
              <a:pathLst>
                <a:path w="29718" h="44958">
                  <a:moveTo>
                    <a:pt x="14478" y="0"/>
                  </a:moveTo>
                  <a:lnTo>
                    <a:pt x="29718" y="44958"/>
                  </a:lnTo>
                  <a:lnTo>
                    <a:pt x="14478" y="29718"/>
                  </a:lnTo>
                  <a:lnTo>
                    <a:pt x="0" y="44958"/>
                  </a:lnTo>
                  <a:lnTo>
                    <a:pt x="14478" y="0"/>
                  </a:lnTo>
                </a:path>
              </a:pathLst>
            </a:custGeom>
            <a:ln w="3137" cap="rnd">
              <a:round/>
            </a:ln>
          </p:spPr>
          <p:style>
            <a:lnRef idx="1">
              <a:srgbClr val="000000"/>
            </a:lnRef>
            <a:fillRef idx="0">
              <a:srgbClr val="000000">
                <a:alpha val="0"/>
              </a:srgbClr>
            </a:fillRef>
            <a:effectRef idx="0">
              <a:scrgbClr r="0" g="0" b="0"/>
            </a:effectRef>
            <a:fontRef idx="none"/>
          </p:style>
          <p:txBody>
            <a:bodyPr/>
            <a:lstStyle/>
            <a:p>
              <a:endParaRPr lang="fr-FR"/>
            </a:p>
          </p:txBody>
        </p:sp>
        <p:sp>
          <p:nvSpPr>
            <p:cNvPr id="80" name="Shape 1053">
              <a:extLst>
                <a:ext uri="{FF2B5EF4-FFF2-40B4-BE49-F238E27FC236}">
                  <a16:creationId xmlns:a16="http://schemas.microsoft.com/office/drawing/2014/main" id="{8676A898-9452-470F-A0A2-051108A8B4F2}"/>
                </a:ext>
              </a:extLst>
            </p:cNvPr>
            <p:cNvSpPr/>
            <p:nvPr/>
          </p:nvSpPr>
          <p:spPr>
            <a:xfrm>
              <a:off x="0" y="198882"/>
              <a:ext cx="431292" cy="246888"/>
            </a:xfrm>
            <a:custGeom>
              <a:avLst/>
              <a:gdLst/>
              <a:ahLst/>
              <a:cxnLst/>
              <a:rect l="0" t="0" r="0" b="0"/>
              <a:pathLst>
                <a:path w="431292" h="246888">
                  <a:moveTo>
                    <a:pt x="0" y="246888"/>
                  </a:moveTo>
                  <a:lnTo>
                    <a:pt x="431292" y="0"/>
                  </a:lnTo>
                </a:path>
              </a:pathLst>
            </a:custGeom>
            <a:ln w="3137" cap="rnd">
              <a:round/>
            </a:ln>
          </p:spPr>
          <p:style>
            <a:lnRef idx="1">
              <a:srgbClr val="000000"/>
            </a:lnRef>
            <a:fillRef idx="0">
              <a:srgbClr val="000000">
                <a:alpha val="0"/>
              </a:srgbClr>
            </a:fillRef>
            <a:effectRef idx="0">
              <a:scrgbClr r="0" g="0" b="0"/>
            </a:effectRef>
            <a:fontRef idx="none"/>
          </p:style>
          <p:txBody>
            <a:bodyPr/>
            <a:lstStyle/>
            <a:p>
              <a:endParaRPr lang="fr-FR"/>
            </a:p>
          </p:txBody>
        </p:sp>
        <p:sp>
          <p:nvSpPr>
            <p:cNvPr id="81" name="Shape 1054">
              <a:extLst>
                <a:ext uri="{FF2B5EF4-FFF2-40B4-BE49-F238E27FC236}">
                  <a16:creationId xmlns:a16="http://schemas.microsoft.com/office/drawing/2014/main" id="{2390DFF4-FB9C-4A87-ACAB-1B7C937BBA51}"/>
                </a:ext>
              </a:extLst>
            </p:cNvPr>
            <p:cNvSpPr/>
            <p:nvPr/>
          </p:nvSpPr>
          <p:spPr>
            <a:xfrm>
              <a:off x="384810" y="198882"/>
              <a:ext cx="46482" cy="35814"/>
            </a:xfrm>
            <a:custGeom>
              <a:avLst/>
              <a:gdLst/>
              <a:ahLst/>
              <a:cxnLst/>
              <a:rect l="0" t="0" r="0" b="0"/>
              <a:pathLst>
                <a:path w="46482" h="35814">
                  <a:moveTo>
                    <a:pt x="46482" y="0"/>
                  </a:moveTo>
                  <a:lnTo>
                    <a:pt x="15240" y="35814"/>
                  </a:lnTo>
                  <a:lnTo>
                    <a:pt x="20574" y="15240"/>
                  </a:lnTo>
                  <a:lnTo>
                    <a:pt x="0" y="9906"/>
                  </a:lnTo>
                  <a:lnTo>
                    <a:pt x="46482" y="0"/>
                  </a:lnTo>
                  <a:close/>
                </a:path>
              </a:pathLst>
            </a:custGeom>
            <a:ln w="0" cap="rnd">
              <a:round/>
            </a:ln>
          </p:spPr>
          <p:style>
            <a:lnRef idx="0">
              <a:srgbClr val="000000">
                <a:alpha val="0"/>
              </a:srgbClr>
            </a:lnRef>
            <a:fillRef idx="1">
              <a:srgbClr val="000000"/>
            </a:fillRef>
            <a:effectRef idx="0">
              <a:scrgbClr r="0" g="0" b="0"/>
            </a:effectRef>
            <a:fontRef idx="none"/>
          </p:style>
          <p:txBody>
            <a:bodyPr/>
            <a:lstStyle/>
            <a:p>
              <a:endParaRPr lang="fr-FR"/>
            </a:p>
          </p:txBody>
        </p:sp>
        <p:sp>
          <p:nvSpPr>
            <p:cNvPr id="82" name="Shape 1055">
              <a:extLst>
                <a:ext uri="{FF2B5EF4-FFF2-40B4-BE49-F238E27FC236}">
                  <a16:creationId xmlns:a16="http://schemas.microsoft.com/office/drawing/2014/main" id="{B65FEB52-C72F-41DB-ACDA-93A7B00B693A}"/>
                </a:ext>
              </a:extLst>
            </p:cNvPr>
            <p:cNvSpPr/>
            <p:nvPr/>
          </p:nvSpPr>
          <p:spPr>
            <a:xfrm>
              <a:off x="384810" y="198882"/>
              <a:ext cx="46482" cy="35814"/>
            </a:xfrm>
            <a:custGeom>
              <a:avLst/>
              <a:gdLst/>
              <a:ahLst/>
              <a:cxnLst/>
              <a:rect l="0" t="0" r="0" b="0"/>
              <a:pathLst>
                <a:path w="46482" h="35814">
                  <a:moveTo>
                    <a:pt x="46482" y="0"/>
                  </a:moveTo>
                  <a:lnTo>
                    <a:pt x="15240" y="35814"/>
                  </a:lnTo>
                  <a:lnTo>
                    <a:pt x="20574" y="15240"/>
                  </a:lnTo>
                  <a:lnTo>
                    <a:pt x="0" y="9906"/>
                  </a:lnTo>
                  <a:lnTo>
                    <a:pt x="46482" y="0"/>
                  </a:lnTo>
                </a:path>
              </a:pathLst>
            </a:custGeom>
            <a:ln w="3137" cap="rnd">
              <a:round/>
            </a:ln>
          </p:spPr>
          <p:style>
            <a:lnRef idx="1">
              <a:srgbClr val="000000"/>
            </a:lnRef>
            <a:fillRef idx="0">
              <a:srgbClr val="000000">
                <a:alpha val="0"/>
              </a:srgbClr>
            </a:fillRef>
            <a:effectRef idx="0">
              <a:scrgbClr r="0" g="0" b="0"/>
            </a:effectRef>
            <a:fontRef idx="none"/>
          </p:style>
          <p:txBody>
            <a:bodyPr/>
            <a:lstStyle/>
            <a:p>
              <a:endParaRPr lang="fr-FR"/>
            </a:p>
          </p:txBody>
        </p:sp>
        <p:sp>
          <p:nvSpPr>
            <p:cNvPr id="83" name="Shape 1056">
              <a:extLst>
                <a:ext uri="{FF2B5EF4-FFF2-40B4-BE49-F238E27FC236}">
                  <a16:creationId xmlns:a16="http://schemas.microsoft.com/office/drawing/2014/main" id="{373A9029-E275-4913-8098-3DB4B432F1DD}"/>
                </a:ext>
              </a:extLst>
            </p:cNvPr>
            <p:cNvSpPr/>
            <p:nvPr/>
          </p:nvSpPr>
          <p:spPr>
            <a:xfrm>
              <a:off x="173736" y="345948"/>
              <a:ext cx="265176" cy="153162"/>
            </a:xfrm>
            <a:custGeom>
              <a:avLst/>
              <a:gdLst/>
              <a:ahLst/>
              <a:cxnLst/>
              <a:rect l="0" t="0" r="0" b="0"/>
              <a:pathLst>
                <a:path w="265176" h="153162">
                  <a:moveTo>
                    <a:pt x="0" y="0"/>
                  </a:moveTo>
                  <a:lnTo>
                    <a:pt x="265176" y="153162"/>
                  </a:lnTo>
                </a:path>
              </a:pathLst>
            </a:custGeom>
            <a:ln w="3137" cap="rnd">
              <a:round/>
            </a:ln>
          </p:spPr>
          <p:style>
            <a:lnRef idx="1">
              <a:srgbClr val="000000"/>
            </a:lnRef>
            <a:fillRef idx="0">
              <a:srgbClr val="000000">
                <a:alpha val="0"/>
              </a:srgbClr>
            </a:fillRef>
            <a:effectRef idx="0">
              <a:scrgbClr r="0" g="0" b="0"/>
            </a:effectRef>
            <a:fontRef idx="none"/>
          </p:style>
          <p:txBody>
            <a:bodyPr/>
            <a:lstStyle/>
            <a:p>
              <a:endParaRPr lang="fr-FR"/>
            </a:p>
          </p:txBody>
        </p:sp>
        <p:sp>
          <p:nvSpPr>
            <p:cNvPr id="84" name="Shape 1057">
              <a:extLst>
                <a:ext uri="{FF2B5EF4-FFF2-40B4-BE49-F238E27FC236}">
                  <a16:creationId xmlns:a16="http://schemas.microsoft.com/office/drawing/2014/main" id="{49FB032A-BD90-437F-BA3E-C8CAB7B44079}"/>
                </a:ext>
              </a:extLst>
            </p:cNvPr>
            <p:cNvSpPr/>
            <p:nvPr/>
          </p:nvSpPr>
          <p:spPr>
            <a:xfrm>
              <a:off x="392430" y="464059"/>
              <a:ext cx="46482" cy="35052"/>
            </a:xfrm>
            <a:custGeom>
              <a:avLst/>
              <a:gdLst/>
              <a:ahLst/>
              <a:cxnLst/>
              <a:rect l="0" t="0" r="0" b="0"/>
              <a:pathLst>
                <a:path w="46482" h="35052">
                  <a:moveTo>
                    <a:pt x="15240" y="0"/>
                  </a:moveTo>
                  <a:lnTo>
                    <a:pt x="46482" y="35052"/>
                  </a:lnTo>
                  <a:lnTo>
                    <a:pt x="0" y="25146"/>
                  </a:lnTo>
                  <a:lnTo>
                    <a:pt x="20574" y="19812"/>
                  </a:lnTo>
                  <a:lnTo>
                    <a:pt x="15240" y="0"/>
                  </a:lnTo>
                  <a:close/>
                </a:path>
              </a:pathLst>
            </a:custGeom>
            <a:ln w="0" cap="rnd">
              <a:round/>
            </a:ln>
          </p:spPr>
          <p:style>
            <a:lnRef idx="0">
              <a:srgbClr val="000000">
                <a:alpha val="0"/>
              </a:srgbClr>
            </a:lnRef>
            <a:fillRef idx="1">
              <a:srgbClr val="000000"/>
            </a:fillRef>
            <a:effectRef idx="0">
              <a:scrgbClr r="0" g="0" b="0"/>
            </a:effectRef>
            <a:fontRef idx="none"/>
          </p:style>
          <p:txBody>
            <a:bodyPr/>
            <a:lstStyle/>
            <a:p>
              <a:endParaRPr lang="fr-FR"/>
            </a:p>
          </p:txBody>
        </p:sp>
        <p:sp>
          <p:nvSpPr>
            <p:cNvPr id="85" name="Shape 1058">
              <a:extLst>
                <a:ext uri="{FF2B5EF4-FFF2-40B4-BE49-F238E27FC236}">
                  <a16:creationId xmlns:a16="http://schemas.microsoft.com/office/drawing/2014/main" id="{6C956AEC-5AD2-441A-8545-C66405FCFB6E}"/>
                </a:ext>
              </a:extLst>
            </p:cNvPr>
            <p:cNvSpPr/>
            <p:nvPr/>
          </p:nvSpPr>
          <p:spPr>
            <a:xfrm>
              <a:off x="392430" y="464059"/>
              <a:ext cx="46482" cy="35052"/>
            </a:xfrm>
            <a:custGeom>
              <a:avLst/>
              <a:gdLst/>
              <a:ahLst/>
              <a:cxnLst/>
              <a:rect l="0" t="0" r="0" b="0"/>
              <a:pathLst>
                <a:path w="46482" h="35052">
                  <a:moveTo>
                    <a:pt x="46482" y="35052"/>
                  </a:moveTo>
                  <a:lnTo>
                    <a:pt x="0" y="25146"/>
                  </a:lnTo>
                  <a:lnTo>
                    <a:pt x="20574" y="19812"/>
                  </a:lnTo>
                  <a:lnTo>
                    <a:pt x="15240" y="0"/>
                  </a:lnTo>
                  <a:lnTo>
                    <a:pt x="46482" y="35052"/>
                  </a:lnTo>
                </a:path>
              </a:pathLst>
            </a:custGeom>
            <a:ln w="3137" cap="rnd">
              <a:round/>
            </a:ln>
          </p:spPr>
          <p:style>
            <a:lnRef idx="1">
              <a:srgbClr val="000000"/>
            </a:lnRef>
            <a:fillRef idx="0">
              <a:srgbClr val="000000">
                <a:alpha val="0"/>
              </a:srgbClr>
            </a:fillRef>
            <a:effectRef idx="0">
              <a:scrgbClr r="0" g="0" b="0"/>
            </a:effectRef>
            <a:fontRef idx="none"/>
          </p:style>
          <p:txBody>
            <a:bodyPr/>
            <a:lstStyle/>
            <a:p>
              <a:endParaRPr lang="fr-FR"/>
            </a:p>
          </p:txBody>
        </p:sp>
        <p:sp>
          <p:nvSpPr>
            <p:cNvPr id="88" name="Rectangle 87">
              <a:extLst>
                <a:ext uri="{FF2B5EF4-FFF2-40B4-BE49-F238E27FC236}">
                  <a16:creationId xmlns:a16="http://schemas.microsoft.com/office/drawing/2014/main" id="{BD909619-CF82-482A-A657-DA9BCD6C3EB2}"/>
                </a:ext>
              </a:extLst>
            </p:cNvPr>
            <p:cNvSpPr/>
            <p:nvPr/>
          </p:nvSpPr>
          <p:spPr>
            <a:xfrm>
              <a:off x="118206" y="281931"/>
              <a:ext cx="60292" cy="93172"/>
            </a:xfrm>
            <a:prstGeom prst="rect">
              <a:avLst/>
            </a:prstGeom>
            <a:ln>
              <a:noFill/>
            </a:ln>
          </p:spPr>
          <p:txBody>
            <a:bodyPr vert="horz" lIns="0" tIns="0" rIns="0" bIns="0" rtlCol="0">
              <a:noAutofit/>
            </a:bodyPr>
            <a:lstStyle/>
            <a:p>
              <a:pPr marL="6350" indent="-6350">
                <a:lnSpc>
                  <a:spcPct val="107000"/>
                </a:lnSpc>
                <a:spcAft>
                  <a:spcPts val="800"/>
                </a:spcAft>
              </a:pPr>
              <a:r>
                <a:rPr lang="fr-FR" sz="900" b="1" dirty="0">
                  <a:solidFill>
                    <a:srgbClr val="000000"/>
                  </a:solidFill>
                  <a:effectLst/>
                  <a:latin typeface="Arial" panose="020B0604020202020204" pitchFamily="34" charset="0"/>
                  <a:ea typeface="Arial" panose="020B0604020202020204" pitchFamily="34" charset="0"/>
                </a:rPr>
                <a:t>O</a:t>
              </a:r>
              <a:endParaRPr lang="fr-FR" sz="900" dirty="0">
                <a:solidFill>
                  <a:srgbClr val="000000"/>
                </a:solidFill>
                <a:effectLst/>
                <a:latin typeface="Times New Roman" panose="02020603050405020304" pitchFamily="18" charset="0"/>
                <a:ea typeface="Times New Roman" panose="02020603050405020304" pitchFamily="18" charset="0"/>
              </a:endParaRPr>
            </a:p>
          </p:txBody>
        </p:sp>
      </p:grpSp>
      <p:grpSp>
        <p:nvGrpSpPr>
          <p:cNvPr id="3" name="Groupe 2">
            <a:extLst>
              <a:ext uri="{FF2B5EF4-FFF2-40B4-BE49-F238E27FC236}">
                <a16:creationId xmlns:a16="http://schemas.microsoft.com/office/drawing/2014/main" id="{0505ADEE-708B-4336-8B25-F3963696D3B6}"/>
              </a:ext>
            </a:extLst>
          </p:cNvPr>
          <p:cNvGrpSpPr/>
          <p:nvPr/>
        </p:nvGrpSpPr>
        <p:grpSpPr>
          <a:xfrm>
            <a:off x="4842284" y="2152999"/>
            <a:ext cx="476856" cy="994194"/>
            <a:chOff x="4727334" y="4100836"/>
            <a:chExt cx="476856" cy="994194"/>
          </a:xfrm>
        </p:grpSpPr>
        <p:grpSp>
          <p:nvGrpSpPr>
            <p:cNvPr id="89" name="Group 17671">
              <a:extLst>
                <a:ext uri="{FF2B5EF4-FFF2-40B4-BE49-F238E27FC236}">
                  <a16:creationId xmlns:a16="http://schemas.microsoft.com/office/drawing/2014/main" id="{2081EE59-3A2B-4B91-8A68-3DCACDD54328}"/>
                </a:ext>
              </a:extLst>
            </p:cNvPr>
            <p:cNvGrpSpPr/>
            <p:nvPr/>
          </p:nvGrpSpPr>
          <p:grpSpPr>
            <a:xfrm>
              <a:off x="4727334" y="4100836"/>
              <a:ext cx="476856" cy="994194"/>
              <a:chOff x="57912" y="41101"/>
              <a:chExt cx="221058" cy="592121"/>
            </a:xfrm>
          </p:grpSpPr>
          <p:sp>
            <p:nvSpPr>
              <p:cNvPr id="90" name="Shape 1038">
                <a:extLst>
                  <a:ext uri="{FF2B5EF4-FFF2-40B4-BE49-F238E27FC236}">
                    <a16:creationId xmlns:a16="http://schemas.microsoft.com/office/drawing/2014/main" id="{2AAD9047-1289-4F5E-BB44-34220611D3D9}"/>
                  </a:ext>
                </a:extLst>
              </p:cNvPr>
              <p:cNvSpPr/>
              <p:nvPr/>
            </p:nvSpPr>
            <p:spPr>
              <a:xfrm>
                <a:off x="148668" y="41101"/>
                <a:ext cx="130302" cy="193548"/>
              </a:xfrm>
              <a:custGeom>
                <a:avLst/>
                <a:gdLst/>
                <a:ahLst/>
                <a:cxnLst/>
                <a:rect l="0" t="0" r="0" b="0"/>
                <a:pathLst>
                  <a:path w="130302" h="193548">
                    <a:moveTo>
                      <a:pt x="0" y="193548"/>
                    </a:moveTo>
                    <a:lnTo>
                      <a:pt x="130302" y="0"/>
                    </a:lnTo>
                  </a:path>
                </a:pathLst>
              </a:custGeom>
              <a:ln w="19050" cap="rnd">
                <a:solidFill>
                  <a:srgbClr val="FF9900"/>
                </a:solidFill>
                <a:round/>
              </a:ln>
            </p:spPr>
            <p:style>
              <a:lnRef idx="1">
                <a:srgbClr val="0000FF"/>
              </a:lnRef>
              <a:fillRef idx="0">
                <a:srgbClr val="000000">
                  <a:alpha val="0"/>
                </a:srgbClr>
              </a:fillRef>
              <a:effectRef idx="0">
                <a:scrgbClr r="0" g="0" b="0"/>
              </a:effectRef>
              <a:fontRef idx="none"/>
            </p:style>
            <p:txBody>
              <a:bodyPr/>
              <a:lstStyle/>
              <a:p>
                <a:endParaRPr lang="fr-FR"/>
              </a:p>
            </p:txBody>
          </p:sp>
          <p:sp>
            <p:nvSpPr>
              <p:cNvPr id="91" name="Shape 1039">
                <a:extLst>
                  <a:ext uri="{FF2B5EF4-FFF2-40B4-BE49-F238E27FC236}">
                    <a16:creationId xmlns:a16="http://schemas.microsoft.com/office/drawing/2014/main" id="{BE2E564E-8507-4293-A619-38FE1D6094A8}"/>
                  </a:ext>
                </a:extLst>
              </p:cNvPr>
              <p:cNvSpPr/>
              <p:nvPr/>
            </p:nvSpPr>
            <p:spPr>
              <a:xfrm>
                <a:off x="148668" y="165307"/>
                <a:ext cx="46482" cy="69342"/>
              </a:xfrm>
              <a:custGeom>
                <a:avLst/>
                <a:gdLst/>
                <a:ahLst/>
                <a:cxnLst/>
                <a:rect l="0" t="0" r="0" b="0"/>
                <a:pathLst>
                  <a:path w="46482" h="69342">
                    <a:moveTo>
                      <a:pt x="46482" y="0"/>
                    </a:moveTo>
                    <a:lnTo>
                      <a:pt x="46482" y="69342"/>
                    </a:lnTo>
                    <a:lnTo>
                      <a:pt x="40386" y="68580"/>
                    </a:lnTo>
                    <a:lnTo>
                      <a:pt x="35052" y="67056"/>
                    </a:lnTo>
                    <a:lnTo>
                      <a:pt x="28956" y="67056"/>
                    </a:lnTo>
                    <a:lnTo>
                      <a:pt x="22860" y="66294"/>
                    </a:lnTo>
                    <a:lnTo>
                      <a:pt x="17526" y="67056"/>
                    </a:lnTo>
                    <a:lnTo>
                      <a:pt x="11430" y="67056"/>
                    </a:lnTo>
                    <a:lnTo>
                      <a:pt x="5334" y="68580"/>
                    </a:lnTo>
                    <a:lnTo>
                      <a:pt x="0" y="69342"/>
                    </a:lnTo>
                    <a:lnTo>
                      <a:pt x="46482" y="0"/>
                    </a:lnTo>
                    <a:close/>
                  </a:path>
                </a:pathLst>
              </a:custGeom>
              <a:solidFill>
                <a:srgbClr val="FF9900"/>
              </a:solidFill>
              <a:ln w="0" cap="rnd">
                <a:round/>
              </a:ln>
            </p:spPr>
            <p:style>
              <a:lnRef idx="0">
                <a:srgbClr val="000000">
                  <a:alpha val="0"/>
                </a:srgbClr>
              </a:lnRef>
              <a:fillRef idx="1">
                <a:srgbClr val="0000FF"/>
              </a:fillRef>
              <a:effectRef idx="0">
                <a:scrgbClr r="0" g="0" b="0"/>
              </a:effectRef>
              <a:fontRef idx="none"/>
            </p:style>
            <p:txBody>
              <a:bodyPr/>
              <a:lstStyle/>
              <a:p>
                <a:endParaRPr lang="fr-FR"/>
              </a:p>
            </p:txBody>
          </p:sp>
          <p:sp>
            <p:nvSpPr>
              <p:cNvPr id="92" name="Shape 1041">
                <a:extLst>
                  <a:ext uri="{FF2B5EF4-FFF2-40B4-BE49-F238E27FC236}">
                    <a16:creationId xmlns:a16="http://schemas.microsoft.com/office/drawing/2014/main" id="{DD70F796-8A44-4D82-A419-FDCCFB6D9DF0}"/>
                  </a:ext>
                </a:extLst>
              </p:cNvPr>
              <p:cNvSpPr/>
              <p:nvPr/>
            </p:nvSpPr>
            <p:spPr>
              <a:xfrm>
                <a:off x="77040" y="231602"/>
                <a:ext cx="183575" cy="214408"/>
              </a:xfrm>
              <a:custGeom>
                <a:avLst/>
                <a:gdLst/>
                <a:ahLst/>
                <a:cxnLst/>
                <a:rect l="0" t="0" r="0" b="0"/>
                <a:pathLst>
                  <a:path w="188976" h="188214">
                    <a:moveTo>
                      <a:pt x="188976" y="94488"/>
                    </a:moveTo>
                    <a:lnTo>
                      <a:pt x="188976" y="99822"/>
                    </a:lnTo>
                    <a:lnTo>
                      <a:pt x="188214" y="105156"/>
                    </a:lnTo>
                    <a:lnTo>
                      <a:pt x="187452" y="111252"/>
                    </a:lnTo>
                    <a:lnTo>
                      <a:pt x="186690" y="116586"/>
                    </a:lnTo>
                    <a:lnTo>
                      <a:pt x="185166" y="121920"/>
                    </a:lnTo>
                    <a:lnTo>
                      <a:pt x="183642" y="127254"/>
                    </a:lnTo>
                    <a:lnTo>
                      <a:pt x="181356" y="131826"/>
                    </a:lnTo>
                    <a:lnTo>
                      <a:pt x="179070" y="137160"/>
                    </a:lnTo>
                    <a:lnTo>
                      <a:pt x="176022" y="141732"/>
                    </a:lnTo>
                    <a:lnTo>
                      <a:pt x="172974" y="147066"/>
                    </a:lnTo>
                    <a:lnTo>
                      <a:pt x="169926" y="151638"/>
                    </a:lnTo>
                    <a:lnTo>
                      <a:pt x="166116" y="155448"/>
                    </a:lnTo>
                    <a:lnTo>
                      <a:pt x="162306" y="160020"/>
                    </a:lnTo>
                    <a:lnTo>
                      <a:pt x="154686" y="167640"/>
                    </a:lnTo>
                    <a:lnTo>
                      <a:pt x="150114" y="170688"/>
                    </a:lnTo>
                    <a:lnTo>
                      <a:pt x="145542" y="173736"/>
                    </a:lnTo>
                    <a:lnTo>
                      <a:pt x="140208" y="176784"/>
                    </a:lnTo>
                    <a:lnTo>
                      <a:pt x="135636" y="179070"/>
                    </a:lnTo>
                    <a:lnTo>
                      <a:pt x="130302" y="181356"/>
                    </a:lnTo>
                    <a:lnTo>
                      <a:pt x="124968" y="183642"/>
                    </a:lnTo>
                    <a:lnTo>
                      <a:pt x="119634" y="185166"/>
                    </a:lnTo>
                    <a:lnTo>
                      <a:pt x="114300" y="186690"/>
                    </a:lnTo>
                    <a:lnTo>
                      <a:pt x="108966" y="187452"/>
                    </a:lnTo>
                    <a:lnTo>
                      <a:pt x="102870" y="188214"/>
                    </a:lnTo>
                    <a:lnTo>
                      <a:pt x="86106" y="188214"/>
                    </a:lnTo>
                    <a:lnTo>
                      <a:pt x="75438" y="186690"/>
                    </a:lnTo>
                    <a:lnTo>
                      <a:pt x="70104" y="185166"/>
                    </a:lnTo>
                    <a:lnTo>
                      <a:pt x="64770" y="183642"/>
                    </a:lnTo>
                    <a:lnTo>
                      <a:pt x="59436" y="181356"/>
                    </a:lnTo>
                    <a:lnTo>
                      <a:pt x="54102" y="179070"/>
                    </a:lnTo>
                    <a:lnTo>
                      <a:pt x="49530" y="176784"/>
                    </a:lnTo>
                    <a:lnTo>
                      <a:pt x="44196" y="173736"/>
                    </a:lnTo>
                    <a:lnTo>
                      <a:pt x="39624" y="170688"/>
                    </a:lnTo>
                    <a:lnTo>
                      <a:pt x="35052" y="167640"/>
                    </a:lnTo>
                    <a:lnTo>
                      <a:pt x="31242" y="163830"/>
                    </a:lnTo>
                    <a:lnTo>
                      <a:pt x="26670" y="160020"/>
                    </a:lnTo>
                    <a:lnTo>
                      <a:pt x="22860" y="155448"/>
                    </a:lnTo>
                    <a:lnTo>
                      <a:pt x="19812" y="151638"/>
                    </a:lnTo>
                    <a:lnTo>
                      <a:pt x="16002" y="147066"/>
                    </a:lnTo>
                    <a:lnTo>
                      <a:pt x="13716" y="141732"/>
                    </a:lnTo>
                    <a:lnTo>
                      <a:pt x="10668" y="137160"/>
                    </a:lnTo>
                    <a:lnTo>
                      <a:pt x="8382" y="131826"/>
                    </a:lnTo>
                    <a:lnTo>
                      <a:pt x="6096" y="127254"/>
                    </a:lnTo>
                    <a:lnTo>
                      <a:pt x="4572" y="121920"/>
                    </a:lnTo>
                    <a:lnTo>
                      <a:pt x="3048" y="116586"/>
                    </a:lnTo>
                    <a:lnTo>
                      <a:pt x="1524" y="111252"/>
                    </a:lnTo>
                    <a:lnTo>
                      <a:pt x="762" y="105156"/>
                    </a:lnTo>
                    <a:lnTo>
                      <a:pt x="0" y="99822"/>
                    </a:lnTo>
                    <a:lnTo>
                      <a:pt x="0" y="88392"/>
                    </a:lnTo>
                    <a:lnTo>
                      <a:pt x="762" y="83058"/>
                    </a:lnTo>
                    <a:lnTo>
                      <a:pt x="1524" y="77724"/>
                    </a:lnTo>
                    <a:lnTo>
                      <a:pt x="4572" y="67056"/>
                    </a:lnTo>
                    <a:lnTo>
                      <a:pt x="6096" y="61722"/>
                    </a:lnTo>
                    <a:lnTo>
                      <a:pt x="8382" y="56388"/>
                    </a:lnTo>
                    <a:lnTo>
                      <a:pt x="10668" y="51054"/>
                    </a:lnTo>
                    <a:lnTo>
                      <a:pt x="13716" y="46482"/>
                    </a:lnTo>
                    <a:lnTo>
                      <a:pt x="16002" y="41910"/>
                    </a:lnTo>
                    <a:lnTo>
                      <a:pt x="19812" y="37338"/>
                    </a:lnTo>
                    <a:lnTo>
                      <a:pt x="22860" y="32766"/>
                    </a:lnTo>
                    <a:lnTo>
                      <a:pt x="26670" y="28956"/>
                    </a:lnTo>
                    <a:lnTo>
                      <a:pt x="31242" y="25146"/>
                    </a:lnTo>
                    <a:lnTo>
                      <a:pt x="35052" y="21336"/>
                    </a:lnTo>
                    <a:lnTo>
                      <a:pt x="39624" y="18288"/>
                    </a:lnTo>
                    <a:lnTo>
                      <a:pt x="44196" y="15240"/>
                    </a:lnTo>
                    <a:lnTo>
                      <a:pt x="49530" y="12192"/>
                    </a:lnTo>
                    <a:lnTo>
                      <a:pt x="54102" y="9144"/>
                    </a:lnTo>
                    <a:lnTo>
                      <a:pt x="59436" y="7620"/>
                    </a:lnTo>
                    <a:lnTo>
                      <a:pt x="64770" y="5334"/>
                    </a:lnTo>
                    <a:lnTo>
                      <a:pt x="70104" y="3810"/>
                    </a:lnTo>
                    <a:lnTo>
                      <a:pt x="75438" y="2286"/>
                    </a:lnTo>
                    <a:lnTo>
                      <a:pt x="86106" y="762"/>
                    </a:lnTo>
                    <a:lnTo>
                      <a:pt x="92202" y="0"/>
                    </a:lnTo>
                    <a:lnTo>
                      <a:pt x="97536" y="0"/>
                    </a:lnTo>
                    <a:lnTo>
                      <a:pt x="102870" y="762"/>
                    </a:lnTo>
                    <a:lnTo>
                      <a:pt x="108966" y="1524"/>
                    </a:lnTo>
                    <a:lnTo>
                      <a:pt x="114300" y="2286"/>
                    </a:lnTo>
                    <a:lnTo>
                      <a:pt x="119634" y="3810"/>
                    </a:lnTo>
                    <a:lnTo>
                      <a:pt x="124968" y="5334"/>
                    </a:lnTo>
                    <a:lnTo>
                      <a:pt x="130302" y="7620"/>
                    </a:lnTo>
                    <a:lnTo>
                      <a:pt x="135636" y="9144"/>
                    </a:lnTo>
                    <a:lnTo>
                      <a:pt x="140208" y="12192"/>
                    </a:lnTo>
                    <a:lnTo>
                      <a:pt x="145542" y="15240"/>
                    </a:lnTo>
                    <a:lnTo>
                      <a:pt x="150114" y="18288"/>
                    </a:lnTo>
                    <a:lnTo>
                      <a:pt x="154686" y="21336"/>
                    </a:lnTo>
                    <a:lnTo>
                      <a:pt x="158496" y="25146"/>
                    </a:lnTo>
                    <a:lnTo>
                      <a:pt x="162306" y="28956"/>
                    </a:lnTo>
                    <a:lnTo>
                      <a:pt x="166116" y="32766"/>
                    </a:lnTo>
                    <a:lnTo>
                      <a:pt x="169926" y="37338"/>
                    </a:lnTo>
                    <a:lnTo>
                      <a:pt x="172974" y="41910"/>
                    </a:lnTo>
                    <a:lnTo>
                      <a:pt x="176022" y="46482"/>
                    </a:lnTo>
                    <a:lnTo>
                      <a:pt x="179070" y="51054"/>
                    </a:lnTo>
                    <a:lnTo>
                      <a:pt x="181356" y="56388"/>
                    </a:lnTo>
                    <a:lnTo>
                      <a:pt x="183642" y="61722"/>
                    </a:lnTo>
                    <a:lnTo>
                      <a:pt x="185166" y="67056"/>
                    </a:lnTo>
                    <a:lnTo>
                      <a:pt x="186690" y="72390"/>
                    </a:lnTo>
                    <a:lnTo>
                      <a:pt x="187452" y="77724"/>
                    </a:lnTo>
                    <a:lnTo>
                      <a:pt x="188214" y="83058"/>
                    </a:lnTo>
                    <a:lnTo>
                      <a:pt x="188976" y="88392"/>
                    </a:lnTo>
                    <a:lnTo>
                      <a:pt x="188976" y="94488"/>
                    </a:lnTo>
                  </a:path>
                </a:pathLst>
              </a:custGeom>
              <a:ln w="19050" cap="rnd">
                <a:solidFill>
                  <a:srgbClr val="FF9900"/>
                </a:solidFill>
                <a:round/>
              </a:ln>
            </p:spPr>
            <p:style>
              <a:lnRef idx="1">
                <a:srgbClr val="0000FF"/>
              </a:lnRef>
              <a:fillRef idx="0">
                <a:srgbClr val="000000">
                  <a:alpha val="0"/>
                </a:srgbClr>
              </a:fillRef>
              <a:effectRef idx="0">
                <a:scrgbClr r="0" g="0" b="0"/>
              </a:effectRef>
              <a:fontRef idx="none"/>
            </p:style>
            <p:txBody>
              <a:bodyPr/>
              <a:lstStyle/>
              <a:p>
                <a:endParaRPr lang="fr-FR"/>
              </a:p>
            </p:txBody>
          </p:sp>
          <p:sp>
            <p:nvSpPr>
              <p:cNvPr id="93" name="Shape 1042">
                <a:extLst>
                  <a:ext uri="{FF2B5EF4-FFF2-40B4-BE49-F238E27FC236}">
                    <a16:creationId xmlns:a16="http://schemas.microsoft.com/office/drawing/2014/main" id="{E7EAE6AD-108B-445A-A1F5-092498D81032}"/>
                  </a:ext>
                </a:extLst>
              </p:cNvPr>
              <p:cNvSpPr/>
              <p:nvPr/>
            </p:nvSpPr>
            <p:spPr>
              <a:xfrm>
                <a:off x="186690" y="447634"/>
                <a:ext cx="51054" cy="67056"/>
              </a:xfrm>
              <a:custGeom>
                <a:avLst/>
                <a:gdLst/>
                <a:ahLst/>
                <a:cxnLst/>
                <a:rect l="0" t="0" r="0" b="0"/>
                <a:pathLst>
                  <a:path w="51054" h="67056">
                    <a:moveTo>
                      <a:pt x="51054" y="0"/>
                    </a:moveTo>
                    <a:lnTo>
                      <a:pt x="5334" y="67056"/>
                    </a:lnTo>
                    <a:lnTo>
                      <a:pt x="0" y="18288"/>
                    </a:lnTo>
                    <a:lnTo>
                      <a:pt x="6096" y="17526"/>
                    </a:lnTo>
                    <a:lnTo>
                      <a:pt x="12192" y="16764"/>
                    </a:lnTo>
                    <a:lnTo>
                      <a:pt x="17526" y="15240"/>
                    </a:lnTo>
                    <a:lnTo>
                      <a:pt x="23622" y="12954"/>
                    </a:lnTo>
                    <a:lnTo>
                      <a:pt x="28956" y="11430"/>
                    </a:lnTo>
                    <a:lnTo>
                      <a:pt x="35052" y="9144"/>
                    </a:lnTo>
                    <a:lnTo>
                      <a:pt x="40386" y="6096"/>
                    </a:lnTo>
                    <a:lnTo>
                      <a:pt x="45720" y="3048"/>
                    </a:lnTo>
                    <a:lnTo>
                      <a:pt x="51054" y="0"/>
                    </a:lnTo>
                    <a:close/>
                  </a:path>
                </a:pathLst>
              </a:custGeom>
              <a:solidFill>
                <a:srgbClr val="5F5F5F"/>
              </a:solidFill>
              <a:ln w="0" cap="rnd">
                <a:round/>
              </a:ln>
            </p:spPr>
            <p:style>
              <a:lnRef idx="0">
                <a:srgbClr val="000000">
                  <a:alpha val="0"/>
                </a:srgbClr>
              </a:lnRef>
              <a:fillRef idx="1">
                <a:srgbClr val="FF0000"/>
              </a:fillRef>
              <a:effectRef idx="0">
                <a:scrgbClr r="0" g="0" b="0"/>
              </a:effectRef>
              <a:fontRef idx="none"/>
            </p:style>
            <p:txBody>
              <a:bodyPr/>
              <a:lstStyle/>
              <a:p>
                <a:endParaRPr lang="fr-FR"/>
              </a:p>
            </p:txBody>
          </p:sp>
          <p:sp>
            <p:nvSpPr>
              <p:cNvPr id="94" name="Shape 1044">
                <a:extLst>
                  <a:ext uri="{FF2B5EF4-FFF2-40B4-BE49-F238E27FC236}">
                    <a16:creationId xmlns:a16="http://schemas.microsoft.com/office/drawing/2014/main" id="{0798E84E-3216-4C6C-984B-D10E6640DBC5}"/>
                  </a:ext>
                </a:extLst>
              </p:cNvPr>
              <p:cNvSpPr/>
              <p:nvPr/>
            </p:nvSpPr>
            <p:spPr>
              <a:xfrm>
                <a:off x="107442" y="441960"/>
                <a:ext cx="130302" cy="191262"/>
              </a:xfrm>
              <a:custGeom>
                <a:avLst/>
                <a:gdLst/>
                <a:ahLst/>
                <a:cxnLst/>
                <a:rect l="0" t="0" r="0" b="0"/>
                <a:pathLst>
                  <a:path w="130302" h="191262">
                    <a:moveTo>
                      <a:pt x="130302" y="0"/>
                    </a:moveTo>
                    <a:lnTo>
                      <a:pt x="0" y="191262"/>
                    </a:lnTo>
                  </a:path>
                </a:pathLst>
              </a:custGeom>
              <a:ln w="19050" cap="rnd">
                <a:solidFill>
                  <a:srgbClr val="5F5F5F"/>
                </a:solidFill>
                <a:round/>
              </a:ln>
            </p:spPr>
            <p:style>
              <a:lnRef idx="1">
                <a:srgbClr val="FF0000"/>
              </a:lnRef>
              <a:fillRef idx="0">
                <a:srgbClr val="000000">
                  <a:alpha val="0"/>
                </a:srgbClr>
              </a:fillRef>
              <a:effectRef idx="0">
                <a:scrgbClr r="0" g="0" b="0"/>
              </a:effectRef>
              <a:fontRef idx="none"/>
            </p:style>
            <p:txBody>
              <a:bodyPr/>
              <a:lstStyle/>
              <a:p>
                <a:endParaRPr lang="fr-FR"/>
              </a:p>
            </p:txBody>
          </p:sp>
          <p:sp>
            <p:nvSpPr>
              <p:cNvPr id="96" name="Shape 1045">
                <a:extLst>
                  <a:ext uri="{FF2B5EF4-FFF2-40B4-BE49-F238E27FC236}">
                    <a16:creationId xmlns:a16="http://schemas.microsoft.com/office/drawing/2014/main" id="{47DC1D73-4FA8-45DF-B1C0-891DE99325FC}"/>
                  </a:ext>
                </a:extLst>
              </p:cNvPr>
              <p:cNvSpPr/>
              <p:nvPr/>
            </p:nvSpPr>
            <p:spPr>
              <a:xfrm>
                <a:off x="57912" y="319278"/>
                <a:ext cx="216953" cy="150085"/>
              </a:xfrm>
              <a:custGeom>
                <a:avLst/>
                <a:gdLst/>
                <a:ahLst/>
                <a:cxnLst/>
                <a:rect l="0" t="0" r="0" b="0"/>
                <a:pathLst>
                  <a:path w="229362" h="141732">
                    <a:moveTo>
                      <a:pt x="3810" y="0"/>
                    </a:moveTo>
                    <a:lnTo>
                      <a:pt x="2286" y="6096"/>
                    </a:lnTo>
                    <a:lnTo>
                      <a:pt x="1524" y="12192"/>
                    </a:lnTo>
                    <a:lnTo>
                      <a:pt x="762" y="18288"/>
                    </a:lnTo>
                    <a:lnTo>
                      <a:pt x="0" y="24384"/>
                    </a:lnTo>
                    <a:lnTo>
                      <a:pt x="0" y="30480"/>
                    </a:lnTo>
                    <a:lnTo>
                      <a:pt x="762" y="36576"/>
                    </a:lnTo>
                    <a:lnTo>
                      <a:pt x="1524" y="42672"/>
                    </a:lnTo>
                    <a:lnTo>
                      <a:pt x="2286" y="48768"/>
                    </a:lnTo>
                    <a:lnTo>
                      <a:pt x="3810" y="54864"/>
                    </a:lnTo>
                    <a:lnTo>
                      <a:pt x="5334" y="60960"/>
                    </a:lnTo>
                    <a:lnTo>
                      <a:pt x="7620" y="66294"/>
                    </a:lnTo>
                    <a:lnTo>
                      <a:pt x="9906" y="72390"/>
                    </a:lnTo>
                    <a:lnTo>
                      <a:pt x="12192" y="77724"/>
                    </a:lnTo>
                    <a:lnTo>
                      <a:pt x="15240" y="83058"/>
                    </a:lnTo>
                    <a:lnTo>
                      <a:pt x="18288" y="88392"/>
                    </a:lnTo>
                    <a:lnTo>
                      <a:pt x="22098" y="93726"/>
                    </a:lnTo>
                    <a:lnTo>
                      <a:pt x="25908" y="98298"/>
                    </a:lnTo>
                    <a:lnTo>
                      <a:pt x="29718" y="102870"/>
                    </a:lnTo>
                    <a:lnTo>
                      <a:pt x="34290" y="107442"/>
                    </a:lnTo>
                    <a:lnTo>
                      <a:pt x="38100" y="112014"/>
                    </a:lnTo>
                    <a:lnTo>
                      <a:pt x="43434" y="115824"/>
                    </a:lnTo>
                    <a:lnTo>
                      <a:pt x="48006" y="119634"/>
                    </a:lnTo>
                    <a:lnTo>
                      <a:pt x="53340" y="123444"/>
                    </a:lnTo>
                    <a:lnTo>
                      <a:pt x="58674" y="126492"/>
                    </a:lnTo>
                    <a:lnTo>
                      <a:pt x="64008" y="129540"/>
                    </a:lnTo>
                    <a:lnTo>
                      <a:pt x="69342" y="131826"/>
                    </a:lnTo>
                    <a:lnTo>
                      <a:pt x="75438" y="134112"/>
                    </a:lnTo>
                    <a:lnTo>
                      <a:pt x="80772" y="136398"/>
                    </a:lnTo>
                    <a:lnTo>
                      <a:pt x="86868" y="137922"/>
                    </a:lnTo>
                    <a:lnTo>
                      <a:pt x="92964" y="139446"/>
                    </a:lnTo>
                    <a:lnTo>
                      <a:pt x="99060" y="140208"/>
                    </a:lnTo>
                    <a:lnTo>
                      <a:pt x="105156" y="140970"/>
                    </a:lnTo>
                    <a:lnTo>
                      <a:pt x="111252" y="141732"/>
                    </a:lnTo>
                    <a:lnTo>
                      <a:pt x="123444" y="141732"/>
                    </a:lnTo>
                    <a:lnTo>
                      <a:pt x="129540" y="140970"/>
                    </a:lnTo>
                    <a:lnTo>
                      <a:pt x="136398" y="140208"/>
                    </a:lnTo>
                    <a:lnTo>
                      <a:pt x="141732" y="138684"/>
                    </a:lnTo>
                    <a:lnTo>
                      <a:pt x="147828" y="137160"/>
                    </a:lnTo>
                    <a:lnTo>
                      <a:pt x="153924" y="135636"/>
                    </a:lnTo>
                    <a:lnTo>
                      <a:pt x="160020" y="133350"/>
                    </a:lnTo>
                    <a:lnTo>
                      <a:pt x="165354" y="130302"/>
                    </a:lnTo>
                    <a:lnTo>
                      <a:pt x="170688" y="128016"/>
                    </a:lnTo>
                    <a:lnTo>
                      <a:pt x="176022" y="124968"/>
                    </a:lnTo>
                    <a:lnTo>
                      <a:pt x="181356" y="121158"/>
                    </a:lnTo>
                    <a:lnTo>
                      <a:pt x="186690" y="118110"/>
                    </a:lnTo>
                    <a:lnTo>
                      <a:pt x="191262" y="114300"/>
                    </a:lnTo>
                    <a:lnTo>
                      <a:pt x="195834" y="109728"/>
                    </a:lnTo>
                    <a:lnTo>
                      <a:pt x="200406" y="105918"/>
                    </a:lnTo>
                    <a:lnTo>
                      <a:pt x="204216" y="101346"/>
                    </a:lnTo>
                    <a:lnTo>
                      <a:pt x="208026" y="96012"/>
                    </a:lnTo>
                    <a:lnTo>
                      <a:pt x="211836" y="91440"/>
                    </a:lnTo>
                    <a:lnTo>
                      <a:pt x="214884" y="86106"/>
                    </a:lnTo>
                    <a:lnTo>
                      <a:pt x="217932" y="80772"/>
                    </a:lnTo>
                    <a:lnTo>
                      <a:pt x="220980" y="75438"/>
                    </a:lnTo>
                    <a:lnTo>
                      <a:pt x="223266" y="69342"/>
                    </a:lnTo>
                    <a:lnTo>
                      <a:pt x="225552" y="64008"/>
                    </a:lnTo>
                    <a:lnTo>
                      <a:pt x="227838" y="57912"/>
                    </a:lnTo>
                    <a:lnTo>
                      <a:pt x="229362" y="51816"/>
                    </a:lnTo>
                  </a:path>
                </a:pathLst>
              </a:custGeom>
              <a:ln w="19050" cap="rnd">
                <a:solidFill>
                  <a:srgbClr val="5F5F5F"/>
                </a:solidFill>
                <a:round/>
              </a:ln>
            </p:spPr>
            <p:style>
              <a:lnRef idx="1">
                <a:srgbClr val="FF0000"/>
              </a:lnRef>
              <a:fillRef idx="0">
                <a:srgbClr val="000000">
                  <a:alpha val="0"/>
                </a:srgbClr>
              </a:fillRef>
              <a:effectRef idx="0">
                <a:scrgbClr r="0" g="0" b="0"/>
              </a:effectRef>
              <a:fontRef idx="none"/>
            </p:style>
            <p:txBody>
              <a:bodyPr/>
              <a:lstStyle/>
              <a:p>
                <a:endParaRPr lang="fr-FR"/>
              </a:p>
            </p:txBody>
          </p:sp>
          <p:sp>
            <p:nvSpPr>
              <p:cNvPr id="132" name="Rectangle 131">
                <a:extLst>
                  <a:ext uri="{FF2B5EF4-FFF2-40B4-BE49-F238E27FC236}">
                    <a16:creationId xmlns:a16="http://schemas.microsoft.com/office/drawing/2014/main" id="{E33ABAFC-20C8-4A1F-8489-5B567E06AD05}"/>
                  </a:ext>
                </a:extLst>
              </p:cNvPr>
              <p:cNvSpPr/>
              <p:nvPr/>
            </p:nvSpPr>
            <p:spPr>
              <a:xfrm>
                <a:off x="107166" y="281931"/>
                <a:ext cx="60292" cy="93172"/>
              </a:xfrm>
              <a:prstGeom prst="rect">
                <a:avLst/>
              </a:prstGeom>
              <a:ln>
                <a:noFill/>
              </a:ln>
            </p:spPr>
            <p:txBody>
              <a:bodyPr vert="horz" lIns="0" tIns="0" rIns="0" bIns="0" rtlCol="0">
                <a:noAutofit/>
              </a:bodyPr>
              <a:lstStyle/>
              <a:p>
                <a:pPr marL="6350" indent="-6350">
                  <a:lnSpc>
                    <a:spcPct val="107000"/>
                  </a:lnSpc>
                  <a:spcAft>
                    <a:spcPts val="800"/>
                  </a:spcAft>
                </a:pPr>
                <a:r>
                  <a:rPr lang="fr-FR" sz="900" b="1" dirty="0">
                    <a:solidFill>
                      <a:srgbClr val="000000"/>
                    </a:solidFill>
                    <a:effectLst/>
                    <a:latin typeface="Arial" panose="020B0604020202020204" pitchFamily="34" charset="0"/>
                    <a:ea typeface="Arial" panose="020B0604020202020204" pitchFamily="34" charset="0"/>
                  </a:rPr>
                  <a:t>O</a:t>
                </a:r>
                <a:endParaRPr lang="fr-FR" sz="900" dirty="0">
                  <a:solidFill>
                    <a:srgbClr val="000000"/>
                  </a:solidFill>
                  <a:effectLst/>
                  <a:latin typeface="Times New Roman" panose="02020603050405020304" pitchFamily="18" charset="0"/>
                  <a:ea typeface="Times New Roman" panose="02020603050405020304" pitchFamily="18" charset="0"/>
                </a:endParaRPr>
              </a:p>
            </p:txBody>
          </p:sp>
        </p:grpSp>
        <p:sp>
          <p:nvSpPr>
            <p:cNvPr id="172" name="Ellipse 171">
              <a:extLst>
                <a:ext uri="{FF2B5EF4-FFF2-40B4-BE49-F238E27FC236}">
                  <a16:creationId xmlns:a16="http://schemas.microsoft.com/office/drawing/2014/main" id="{23C76716-8B25-4AD3-984E-0A9ACE8B9C67}"/>
                </a:ext>
              </a:extLst>
            </p:cNvPr>
            <p:cNvSpPr/>
            <p:nvPr/>
          </p:nvSpPr>
          <p:spPr>
            <a:xfrm>
              <a:off x="4953000" y="4583418"/>
              <a:ext cx="36000" cy="36000"/>
            </a:xfrm>
            <a:prstGeom prst="ellipse">
              <a:avLst/>
            </a:prstGeom>
            <a:solidFill>
              <a:srgbClr val="5F5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nvGrpSpPr>
          <p:cNvPr id="174" name="Groupe 173">
            <a:extLst>
              <a:ext uri="{FF2B5EF4-FFF2-40B4-BE49-F238E27FC236}">
                <a16:creationId xmlns:a16="http://schemas.microsoft.com/office/drawing/2014/main" id="{C72353D4-B32C-4999-BBF4-23B822E40A6B}"/>
              </a:ext>
            </a:extLst>
          </p:cNvPr>
          <p:cNvGrpSpPr/>
          <p:nvPr/>
        </p:nvGrpSpPr>
        <p:grpSpPr>
          <a:xfrm>
            <a:off x="576334" y="3827304"/>
            <a:ext cx="8938045" cy="2387944"/>
            <a:chOff x="836069" y="1067753"/>
            <a:chExt cx="8838658" cy="2387944"/>
          </a:xfrm>
        </p:grpSpPr>
        <p:grpSp>
          <p:nvGrpSpPr>
            <p:cNvPr id="175" name="Groupe 174">
              <a:extLst>
                <a:ext uri="{FF2B5EF4-FFF2-40B4-BE49-F238E27FC236}">
                  <a16:creationId xmlns:a16="http://schemas.microsoft.com/office/drawing/2014/main" id="{9D3F5805-70D6-43F9-8E8C-0EC93B07262F}"/>
                </a:ext>
              </a:extLst>
            </p:cNvPr>
            <p:cNvGrpSpPr/>
            <p:nvPr/>
          </p:nvGrpSpPr>
          <p:grpSpPr>
            <a:xfrm>
              <a:off x="912270" y="1406040"/>
              <a:ext cx="5560179" cy="2049657"/>
              <a:chOff x="912270" y="1406040"/>
              <a:chExt cx="5560179" cy="2049657"/>
            </a:xfrm>
          </p:grpSpPr>
          <p:grpSp>
            <p:nvGrpSpPr>
              <p:cNvPr id="177" name="Groupe 176">
                <a:extLst>
                  <a:ext uri="{FF2B5EF4-FFF2-40B4-BE49-F238E27FC236}">
                    <a16:creationId xmlns:a16="http://schemas.microsoft.com/office/drawing/2014/main" id="{865898DB-F5FC-4200-AC7E-C7D89B4912D5}"/>
                  </a:ext>
                </a:extLst>
              </p:cNvPr>
              <p:cNvGrpSpPr/>
              <p:nvPr/>
            </p:nvGrpSpPr>
            <p:grpSpPr>
              <a:xfrm>
                <a:off x="912270" y="1406040"/>
                <a:ext cx="5560179" cy="2049657"/>
                <a:chOff x="8331916" y="2780664"/>
                <a:chExt cx="3529301" cy="2883326"/>
              </a:xfrm>
            </p:grpSpPr>
            <p:sp>
              <p:nvSpPr>
                <p:cNvPr id="195" name="Rectangle à coins arrondis 78">
                  <a:extLst>
                    <a:ext uri="{FF2B5EF4-FFF2-40B4-BE49-F238E27FC236}">
                      <a16:creationId xmlns:a16="http://schemas.microsoft.com/office/drawing/2014/main" id="{FBAF5EFB-65A2-4F2E-BED8-5F960A69E426}"/>
                    </a:ext>
                  </a:extLst>
                </p:cNvPr>
                <p:cNvSpPr/>
                <p:nvPr/>
              </p:nvSpPr>
              <p:spPr>
                <a:xfrm>
                  <a:off x="8336122" y="2816202"/>
                  <a:ext cx="3525095" cy="2847788"/>
                </a:xfrm>
                <a:prstGeom prst="roundRect">
                  <a:avLst>
                    <a:gd name="adj" fmla="val 0"/>
                  </a:avLst>
                </a:prstGeom>
                <a:solidFill>
                  <a:schemeClr val="bg1"/>
                </a:solidFill>
                <a:ln w="28575">
                  <a:solidFill>
                    <a:srgbClr val="4F9707"/>
                  </a:solid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96" name="Rectangle 195">
                  <a:extLst>
                    <a:ext uri="{FF2B5EF4-FFF2-40B4-BE49-F238E27FC236}">
                      <a16:creationId xmlns:a16="http://schemas.microsoft.com/office/drawing/2014/main" id="{D5F2CFEF-34C9-403D-A959-B4954EEA5F41}"/>
                    </a:ext>
                  </a:extLst>
                </p:cNvPr>
                <p:cNvSpPr/>
                <p:nvPr/>
              </p:nvSpPr>
              <p:spPr>
                <a:xfrm>
                  <a:off x="8331916" y="2780664"/>
                  <a:ext cx="1939436" cy="519552"/>
                </a:xfrm>
                <a:prstGeom prst="rect">
                  <a:avLst/>
                </a:prstGeom>
              </p:spPr>
              <p:txBody>
                <a:bodyPr wrap="none">
                  <a:spAutoFit/>
                </a:bodyPr>
                <a:lstStyle/>
                <a:p>
                  <a:r>
                    <a:rPr lang="fr-FR" dirty="0">
                      <a:solidFill>
                        <a:srgbClr val="217214"/>
                      </a:solidFill>
                    </a:rPr>
                    <a:t>Représentations schématiques</a:t>
                  </a:r>
                  <a:endParaRPr lang="fr-FR" b="1" dirty="0">
                    <a:solidFill>
                      <a:srgbClr val="217214"/>
                    </a:solidFill>
                  </a:endParaRPr>
                </a:p>
              </p:txBody>
            </p:sp>
          </p:grpSp>
          <p:sp>
            <p:nvSpPr>
              <p:cNvPr id="178" name="Rectangle 177">
                <a:extLst>
                  <a:ext uri="{FF2B5EF4-FFF2-40B4-BE49-F238E27FC236}">
                    <a16:creationId xmlns:a16="http://schemas.microsoft.com/office/drawing/2014/main" id="{F39A1F4A-B21E-4D04-A04F-9DAB5DB48A46}"/>
                  </a:ext>
                </a:extLst>
              </p:cNvPr>
              <p:cNvSpPr/>
              <p:nvPr/>
            </p:nvSpPr>
            <p:spPr>
              <a:xfrm>
                <a:off x="4562964" y="1782388"/>
                <a:ext cx="217100" cy="358780"/>
              </a:xfrm>
              <a:prstGeom prst="rect">
                <a:avLst/>
              </a:prstGeom>
            </p:spPr>
            <p:txBody>
              <a:bodyPr wrap="none">
                <a:spAutoFit/>
              </a:bodyPr>
              <a:lstStyle/>
              <a:p>
                <a:endParaRPr lang="fr-FR" b="1" dirty="0">
                  <a:solidFill>
                    <a:srgbClr val="217214"/>
                  </a:solidFill>
                </a:endParaRPr>
              </a:p>
            </p:txBody>
          </p:sp>
          <p:grpSp>
            <p:nvGrpSpPr>
              <p:cNvPr id="179" name="Groupe 178">
                <a:extLst>
                  <a:ext uri="{FF2B5EF4-FFF2-40B4-BE49-F238E27FC236}">
                    <a16:creationId xmlns:a16="http://schemas.microsoft.com/office/drawing/2014/main" id="{1E323B7D-936C-4C8E-9D18-E610391F8449}"/>
                  </a:ext>
                </a:extLst>
              </p:cNvPr>
              <p:cNvGrpSpPr/>
              <p:nvPr/>
            </p:nvGrpSpPr>
            <p:grpSpPr>
              <a:xfrm>
                <a:off x="1037704" y="1776346"/>
                <a:ext cx="1593165" cy="1341207"/>
                <a:chOff x="8331916" y="2780664"/>
                <a:chExt cx="3776939" cy="2774593"/>
              </a:xfrm>
            </p:grpSpPr>
            <p:sp>
              <p:nvSpPr>
                <p:cNvPr id="193" name="Rectangle à coins arrondis 78">
                  <a:extLst>
                    <a:ext uri="{FF2B5EF4-FFF2-40B4-BE49-F238E27FC236}">
                      <a16:creationId xmlns:a16="http://schemas.microsoft.com/office/drawing/2014/main" id="{5808F25E-9171-4BE2-814B-5EEA35BC44DC}"/>
                    </a:ext>
                  </a:extLst>
                </p:cNvPr>
                <p:cNvSpPr/>
                <p:nvPr/>
              </p:nvSpPr>
              <p:spPr>
                <a:xfrm>
                  <a:off x="8456924" y="3058674"/>
                  <a:ext cx="3651931" cy="2496583"/>
                </a:xfrm>
                <a:prstGeom prst="roundRect">
                  <a:avLst>
                    <a:gd name="adj" fmla="val 0"/>
                  </a:avLst>
                </a:prstGeom>
                <a:solidFill>
                  <a:schemeClr val="bg1"/>
                </a:solidFill>
                <a:ln w="28575">
                  <a:solidFill>
                    <a:srgbClr val="4F9707"/>
                  </a:solid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94" name="Rectangle 193">
                  <a:extLst>
                    <a:ext uri="{FF2B5EF4-FFF2-40B4-BE49-F238E27FC236}">
                      <a16:creationId xmlns:a16="http://schemas.microsoft.com/office/drawing/2014/main" id="{69578F08-22E6-4D03-BB90-F1CDA76BF318}"/>
                    </a:ext>
                  </a:extLst>
                </p:cNvPr>
                <p:cNvSpPr/>
                <p:nvPr/>
              </p:nvSpPr>
              <p:spPr>
                <a:xfrm>
                  <a:off x="8331916" y="2780664"/>
                  <a:ext cx="437944" cy="742218"/>
                </a:xfrm>
                <a:prstGeom prst="rect">
                  <a:avLst/>
                </a:prstGeom>
              </p:spPr>
              <p:txBody>
                <a:bodyPr wrap="none">
                  <a:spAutoFit/>
                </a:bodyPr>
                <a:lstStyle/>
                <a:p>
                  <a:endParaRPr lang="fr-FR" b="1" dirty="0">
                    <a:solidFill>
                      <a:srgbClr val="217214"/>
                    </a:solidFill>
                  </a:endParaRPr>
                </a:p>
              </p:txBody>
            </p:sp>
          </p:grpSp>
          <p:grpSp>
            <p:nvGrpSpPr>
              <p:cNvPr id="180" name="Groupe 179">
                <a:extLst>
                  <a:ext uri="{FF2B5EF4-FFF2-40B4-BE49-F238E27FC236}">
                    <a16:creationId xmlns:a16="http://schemas.microsoft.com/office/drawing/2014/main" id="{76542A1D-E322-4E13-ABBA-612D5FB60483}"/>
                  </a:ext>
                </a:extLst>
              </p:cNvPr>
              <p:cNvGrpSpPr/>
              <p:nvPr/>
            </p:nvGrpSpPr>
            <p:grpSpPr>
              <a:xfrm>
                <a:off x="2771011" y="1773798"/>
                <a:ext cx="1593165" cy="1356657"/>
                <a:chOff x="8331916" y="2780664"/>
                <a:chExt cx="3776938" cy="2806554"/>
              </a:xfrm>
            </p:grpSpPr>
            <p:sp>
              <p:nvSpPr>
                <p:cNvPr id="189" name="Rectangle à coins arrondis 78">
                  <a:extLst>
                    <a:ext uri="{FF2B5EF4-FFF2-40B4-BE49-F238E27FC236}">
                      <a16:creationId xmlns:a16="http://schemas.microsoft.com/office/drawing/2014/main" id="{D547A349-B4B3-42B4-AB9D-F48F9ED1A960}"/>
                    </a:ext>
                  </a:extLst>
                </p:cNvPr>
                <p:cNvSpPr/>
                <p:nvPr/>
              </p:nvSpPr>
              <p:spPr>
                <a:xfrm>
                  <a:off x="8456923" y="3058672"/>
                  <a:ext cx="3651931" cy="2528546"/>
                </a:xfrm>
                <a:prstGeom prst="roundRect">
                  <a:avLst>
                    <a:gd name="adj" fmla="val 0"/>
                  </a:avLst>
                </a:prstGeom>
                <a:solidFill>
                  <a:schemeClr val="bg1"/>
                </a:solidFill>
                <a:ln w="28575">
                  <a:solidFill>
                    <a:srgbClr val="4F9707"/>
                  </a:solid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90" name="Rectangle 189">
                  <a:extLst>
                    <a:ext uri="{FF2B5EF4-FFF2-40B4-BE49-F238E27FC236}">
                      <a16:creationId xmlns:a16="http://schemas.microsoft.com/office/drawing/2014/main" id="{C4C18CB0-D095-4454-8FB5-6589EC16789F}"/>
                    </a:ext>
                  </a:extLst>
                </p:cNvPr>
                <p:cNvSpPr/>
                <p:nvPr/>
              </p:nvSpPr>
              <p:spPr>
                <a:xfrm>
                  <a:off x="8331916" y="2780664"/>
                  <a:ext cx="437944" cy="742218"/>
                </a:xfrm>
                <a:prstGeom prst="rect">
                  <a:avLst/>
                </a:prstGeom>
              </p:spPr>
              <p:txBody>
                <a:bodyPr wrap="none">
                  <a:spAutoFit/>
                </a:bodyPr>
                <a:lstStyle/>
                <a:p>
                  <a:endParaRPr lang="fr-FR" b="1" dirty="0">
                    <a:solidFill>
                      <a:srgbClr val="217214"/>
                    </a:solidFill>
                  </a:endParaRPr>
                </a:p>
              </p:txBody>
            </p:sp>
          </p:grpSp>
        </p:grpSp>
        <mc:AlternateContent xmlns:mc="http://schemas.openxmlformats.org/markup-compatibility/2006" xmlns:a14="http://schemas.microsoft.com/office/drawing/2010/main">
          <mc:Choice Requires="a14">
            <p:sp>
              <p:nvSpPr>
                <p:cNvPr id="176" name="ZoneTexte 175">
                  <a:extLst>
                    <a:ext uri="{FF2B5EF4-FFF2-40B4-BE49-F238E27FC236}">
                      <a16:creationId xmlns:a16="http://schemas.microsoft.com/office/drawing/2014/main" id="{BBEE25E6-856B-4939-8964-D9E015AB5FEE}"/>
                    </a:ext>
                  </a:extLst>
                </p:cNvPr>
                <p:cNvSpPr txBox="1"/>
                <p:nvPr/>
              </p:nvSpPr>
              <p:spPr>
                <a:xfrm>
                  <a:off x="836069" y="1067753"/>
                  <a:ext cx="8838658" cy="646331"/>
                </a:xfrm>
                <a:prstGeom prst="rect">
                  <a:avLst/>
                </a:prstGeom>
                <a:noFill/>
              </p:spPr>
              <p:txBody>
                <a:bodyPr wrap="square" rtlCol="0">
                  <a:spAutoFit/>
                </a:bodyPr>
                <a:lstStyle/>
                <a:p>
                  <a:r>
                    <a:rPr lang="fr-FR" b="1" dirty="0">
                      <a:solidFill>
                        <a:srgbClr val="001642"/>
                      </a:solidFill>
                    </a:rPr>
                    <a:t>Liaison appui plan de normale (O,</a:t>
                  </a:r>
                  <a14:m>
                    <m:oMath xmlns:m="http://schemas.openxmlformats.org/officeDocument/2006/math">
                      <m:r>
                        <a:rPr lang="fr-FR" b="1" i="0" smtClean="0">
                          <a:solidFill>
                            <a:srgbClr val="001642"/>
                          </a:solidFill>
                          <a:latin typeface="Cambria Math" panose="02040503050406030204" pitchFamily="18" charset="0"/>
                        </a:rPr>
                        <m:t> </m:t>
                      </m:r>
                      <m:acc>
                        <m:accPr>
                          <m:chr m:val="⃗"/>
                          <m:ctrlPr>
                            <a:rPr lang="fr-FR" b="1" i="1">
                              <a:solidFill>
                                <a:srgbClr val="001642"/>
                              </a:solidFill>
                              <a:latin typeface="Cambria Math" panose="02040503050406030204" pitchFamily="18" charset="0"/>
                            </a:rPr>
                          </m:ctrlPr>
                        </m:accPr>
                        <m:e>
                          <m:r>
                            <a:rPr lang="fr-FR" b="1" i="1">
                              <a:solidFill>
                                <a:srgbClr val="001642"/>
                              </a:solidFill>
                              <a:latin typeface="Cambria Math" panose="02040503050406030204" pitchFamily="18" charset="0"/>
                            </a:rPr>
                            <m:t>𝒚</m:t>
                          </m:r>
                        </m:e>
                      </m:acc>
                    </m:oMath>
                  </a14:m>
                  <a:r>
                    <a:rPr lang="fr-FR" b="1" dirty="0"/>
                    <a:t>)</a:t>
                  </a:r>
                </a:p>
                <a:p>
                  <a:endParaRPr lang="fr-FR" b="1" dirty="0">
                    <a:solidFill>
                      <a:srgbClr val="001642"/>
                    </a:solidFill>
                  </a:endParaRPr>
                </a:p>
              </p:txBody>
            </p:sp>
          </mc:Choice>
          <mc:Fallback xmlns="">
            <p:sp>
              <p:nvSpPr>
                <p:cNvPr id="176" name="ZoneTexte 175">
                  <a:extLst>
                    <a:ext uri="{FF2B5EF4-FFF2-40B4-BE49-F238E27FC236}">
                      <a16:creationId xmlns:a16="http://schemas.microsoft.com/office/drawing/2014/main" id="{BBEE25E6-856B-4939-8964-D9E015AB5FEE}"/>
                    </a:ext>
                  </a:extLst>
                </p:cNvPr>
                <p:cNvSpPr txBox="1">
                  <a:spLocks noRot="1" noChangeAspect="1" noMove="1" noResize="1" noEditPoints="1" noAdjustHandles="1" noChangeArrowheads="1" noChangeShapeType="1" noTextEdit="1"/>
                </p:cNvSpPr>
                <p:nvPr/>
              </p:nvSpPr>
              <p:spPr>
                <a:xfrm>
                  <a:off x="836069" y="1067753"/>
                  <a:ext cx="8838658" cy="646331"/>
                </a:xfrm>
                <a:prstGeom prst="rect">
                  <a:avLst/>
                </a:prstGeom>
                <a:blipFill>
                  <a:blip r:embed="rId3"/>
                  <a:stretch>
                    <a:fillRect l="-614" t="-5660"/>
                  </a:stretch>
                </a:blipFill>
              </p:spPr>
              <p:txBody>
                <a:bodyPr/>
                <a:lstStyle/>
                <a:p>
                  <a:r>
                    <a:rPr lang="fr-FR">
                      <a:noFill/>
                    </a:rPr>
                    <a:t> </a:t>
                  </a:r>
                </a:p>
              </p:txBody>
            </p:sp>
          </mc:Fallback>
        </mc:AlternateContent>
      </p:grpSp>
      <p:sp>
        <p:nvSpPr>
          <p:cNvPr id="197" name="Rectangle à coins arrondis 78">
            <a:extLst>
              <a:ext uri="{FF2B5EF4-FFF2-40B4-BE49-F238E27FC236}">
                <a16:creationId xmlns:a16="http://schemas.microsoft.com/office/drawing/2014/main" id="{19FE25A7-ACEA-4FCB-A768-CA8CEA55E62C}"/>
              </a:ext>
            </a:extLst>
          </p:cNvPr>
          <p:cNvSpPr/>
          <p:nvPr/>
        </p:nvSpPr>
        <p:spPr>
          <a:xfrm>
            <a:off x="4352634" y="4682771"/>
            <a:ext cx="1557757" cy="1222271"/>
          </a:xfrm>
          <a:prstGeom prst="roundRect">
            <a:avLst>
              <a:gd name="adj" fmla="val 0"/>
            </a:avLst>
          </a:prstGeom>
          <a:solidFill>
            <a:schemeClr val="bg1"/>
          </a:solidFill>
          <a:ln w="28575">
            <a:solidFill>
              <a:srgbClr val="4F9707"/>
            </a:solid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235" name="Group 18266">
            <a:extLst>
              <a:ext uri="{FF2B5EF4-FFF2-40B4-BE49-F238E27FC236}">
                <a16:creationId xmlns:a16="http://schemas.microsoft.com/office/drawing/2014/main" id="{2A6F1FCC-FD0E-4783-86CA-70C004F6E850}"/>
              </a:ext>
            </a:extLst>
          </p:cNvPr>
          <p:cNvGrpSpPr/>
          <p:nvPr/>
        </p:nvGrpSpPr>
        <p:grpSpPr>
          <a:xfrm>
            <a:off x="2694039" y="4761500"/>
            <a:ext cx="1355902" cy="1055305"/>
            <a:chOff x="0" y="12192"/>
            <a:chExt cx="610308" cy="579121"/>
          </a:xfrm>
        </p:grpSpPr>
        <p:sp>
          <p:nvSpPr>
            <p:cNvPr id="237" name="Shape 1193">
              <a:extLst>
                <a:ext uri="{FF2B5EF4-FFF2-40B4-BE49-F238E27FC236}">
                  <a16:creationId xmlns:a16="http://schemas.microsoft.com/office/drawing/2014/main" id="{849657FE-6075-4107-AB36-1932882B7B5D}"/>
                </a:ext>
              </a:extLst>
            </p:cNvPr>
            <p:cNvSpPr/>
            <p:nvPr/>
          </p:nvSpPr>
          <p:spPr>
            <a:xfrm>
              <a:off x="201168" y="232409"/>
              <a:ext cx="41910" cy="56389"/>
            </a:xfrm>
            <a:custGeom>
              <a:avLst/>
              <a:gdLst/>
              <a:ahLst/>
              <a:cxnLst/>
              <a:rect l="0" t="0" r="0" b="0"/>
              <a:pathLst>
                <a:path w="41910" h="56389">
                  <a:moveTo>
                    <a:pt x="29718" y="0"/>
                  </a:moveTo>
                  <a:lnTo>
                    <a:pt x="41910" y="6858"/>
                  </a:lnTo>
                  <a:lnTo>
                    <a:pt x="41910" y="34291"/>
                  </a:lnTo>
                  <a:lnTo>
                    <a:pt x="0" y="56389"/>
                  </a:lnTo>
                  <a:lnTo>
                    <a:pt x="29718" y="0"/>
                  </a:lnTo>
                  <a:close/>
                </a:path>
              </a:pathLst>
            </a:custGeom>
            <a:ln w="0" cap="rnd">
              <a:round/>
            </a:ln>
          </p:spPr>
          <p:style>
            <a:lnRef idx="0">
              <a:srgbClr val="000000">
                <a:alpha val="0"/>
              </a:srgbClr>
            </a:lnRef>
            <a:fillRef idx="1">
              <a:srgbClr val="ACA79A"/>
            </a:fillRef>
            <a:effectRef idx="0">
              <a:scrgbClr r="0" g="0" b="0"/>
            </a:effectRef>
            <a:fontRef idx="none"/>
          </p:style>
          <p:txBody>
            <a:bodyPr/>
            <a:lstStyle/>
            <a:p>
              <a:endParaRPr lang="fr-FR"/>
            </a:p>
          </p:txBody>
        </p:sp>
        <p:sp>
          <p:nvSpPr>
            <p:cNvPr id="238" name="Shape 1194">
              <a:extLst>
                <a:ext uri="{FF2B5EF4-FFF2-40B4-BE49-F238E27FC236}">
                  <a16:creationId xmlns:a16="http://schemas.microsoft.com/office/drawing/2014/main" id="{8CF8D5D5-D082-4552-BB68-B52AE453A2B9}"/>
                </a:ext>
              </a:extLst>
            </p:cNvPr>
            <p:cNvSpPr/>
            <p:nvPr/>
          </p:nvSpPr>
          <p:spPr>
            <a:xfrm>
              <a:off x="201168" y="232409"/>
              <a:ext cx="41910" cy="56389"/>
            </a:xfrm>
            <a:custGeom>
              <a:avLst/>
              <a:gdLst/>
              <a:ahLst/>
              <a:cxnLst/>
              <a:rect l="0" t="0" r="0" b="0"/>
              <a:pathLst>
                <a:path w="41910" h="56389">
                  <a:moveTo>
                    <a:pt x="29718" y="0"/>
                  </a:moveTo>
                  <a:lnTo>
                    <a:pt x="41910" y="6858"/>
                  </a:lnTo>
                  <a:lnTo>
                    <a:pt x="41910" y="34291"/>
                  </a:lnTo>
                  <a:lnTo>
                    <a:pt x="0" y="56389"/>
                  </a:lnTo>
                  <a:lnTo>
                    <a:pt x="29718" y="0"/>
                  </a:lnTo>
                  <a:close/>
                </a:path>
              </a:pathLst>
            </a:custGeom>
            <a:ln w="0" cap="rnd">
              <a:round/>
            </a:ln>
          </p:spPr>
          <p:style>
            <a:lnRef idx="0">
              <a:srgbClr val="000000">
                <a:alpha val="0"/>
              </a:srgbClr>
            </a:lnRef>
            <a:fillRef idx="1">
              <a:srgbClr val="ACA79A"/>
            </a:fillRef>
            <a:effectRef idx="0">
              <a:scrgbClr r="0" g="0" b="0"/>
            </a:effectRef>
            <a:fontRef idx="none"/>
          </p:style>
          <p:txBody>
            <a:bodyPr/>
            <a:lstStyle/>
            <a:p>
              <a:endParaRPr lang="fr-FR"/>
            </a:p>
          </p:txBody>
        </p:sp>
        <p:sp>
          <p:nvSpPr>
            <p:cNvPr id="239" name="Shape 1195">
              <a:extLst>
                <a:ext uri="{FF2B5EF4-FFF2-40B4-BE49-F238E27FC236}">
                  <a16:creationId xmlns:a16="http://schemas.microsoft.com/office/drawing/2014/main" id="{8589EDD1-ACF1-4BE7-B4B6-EB4856F5911B}"/>
                </a:ext>
              </a:extLst>
            </p:cNvPr>
            <p:cNvSpPr/>
            <p:nvPr/>
          </p:nvSpPr>
          <p:spPr>
            <a:xfrm>
              <a:off x="230886" y="208787"/>
              <a:ext cx="12192" cy="30480"/>
            </a:xfrm>
            <a:custGeom>
              <a:avLst/>
              <a:gdLst/>
              <a:ahLst/>
              <a:cxnLst/>
              <a:rect l="0" t="0" r="0" b="0"/>
              <a:pathLst>
                <a:path w="12192" h="30480">
                  <a:moveTo>
                    <a:pt x="12192" y="0"/>
                  </a:moveTo>
                  <a:lnTo>
                    <a:pt x="12192" y="30480"/>
                  </a:lnTo>
                  <a:lnTo>
                    <a:pt x="0" y="23622"/>
                  </a:lnTo>
                  <a:lnTo>
                    <a:pt x="12192" y="0"/>
                  </a:lnTo>
                  <a:close/>
                </a:path>
              </a:pathLst>
            </a:custGeom>
            <a:ln w="0" cap="rnd">
              <a:round/>
            </a:ln>
          </p:spPr>
          <p:style>
            <a:lnRef idx="0">
              <a:srgbClr val="000000">
                <a:alpha val="0"/>
              </a:srgbClr>
            </a:lnRef>
            <a:fillRef idx="1">
              <a:srgbClr val="ACA79A"/>
            </a:fillRef>
            <a:effectRef idx="0">
              <a:scrgbClr r="0" g="0" b="0"/>
            </a:effectRef>
            <a:fontRef idx="none"/>
          </p:style>
          <p:txBody>
            <a:bodyPr/>
            <a:lstStyle/>
            <a:p>
              <a:endParaRPr lang="fr-FR"/>
            </a:p>
          </p:txBody>
        </p:sp>
        <p:sp>
          <p:nvSpPr>
            <p:cNvPr id="240" name="Shape 1196">
              <a:extLst>
                <a:ext uri="{FF2B5EF4-FFF2-40B4-BE49-F238E27FC236}">
                  <a16:creationId xmlns:a16="http://schemas.microsoft.com/office/drawing/2014/main" id="{591E7152-1B96-463F-8B06-7AE76CCD9459}"/>
                </a:ext>
              </a:extLst>
            </p:cNvPr>
            <p:cNvSpPr/>
            <p:nvPr/>
          </p:nvSpPr>
          <p:spPr>
            <a:xfrm>
              <a:off x="230886" y="208787"/>
              <a:ext cx="12192" cy="30480"/>
            </a:xfrm>
            <a:custGeom>
              <a:avLst/>
              <a:gdLst/>
              <a:ahLst/>
              <a:cxnLst/>
              <a:rect l="0" t="0" r="0" b="0"/>
              <a:pathLst>
                <a:path w="12192" h="30480">
                  <a:moveTo>
                    <a:pt x="12192" y="0"/>
                  </a:moveTo>
                  <a:lnTo>
                    <a:pt x="12192" y="30480"/>
                  </a:lnTo>
                  <a:lnTo>
                    <a:pt x="0" y="23622"/>
                  </a:lnTo>
                  <a:lnTo>
                    <a:pt x="12192" y="0"/>
                  </a:lnTo>
                  <a:close/>
                </a:path>
              </a:pathLst>
            </a:custGeom>
            <a:ln w="0" cap="rnd">
              <a:round/>
            </a:ln>
          </p:spPr>
          <p:style>
            <a:lnRef idx="0">
              <a:srgbClr val="000000">
                <a:alpha val="0"/>
              </a:srgbClr>
            </a:lnRef>
            <a:fillRef idx="1">
              <a:srgbClr val="ACA79A"/>
            </a:fillRef>
            <a:effectRef idx="0">
              <a:scrgbClr r="0" g="0" b="0"/>
            </a:effectRef>
            <a:fontRef idx="none"/>
          </p:style>
          <p:txBody>
            <a:bodyPr/>
            <a:lstStyle/>
            <a:p>
              <a:endParaRPr lang="fr-FR"/>
            </a:p>
          </p:txBody>
        </p:sp>
        <p:sp>
          <p:nvSpPr>
            <p:cNvPr id="241" name="Shape 1197">
              <a:extLst>
                <a:ext uri="{FF2B5EF4-FFF2-40B4-BE49-F238E27FC236}">
                  <a16:creationId xmlns:a16="http://schemas.microsoft.com/office/drawing/2014/main" id="{45CD2160-AE4C-4704-ABBF-B2768CC37721}"/>
                </a:ext>
              </a:extLst>
            </p:cNvPr>
            <p:cNvSpPr/>
            <p:nvPr/>
          </p:nvSpPr>
          <p:spPr>
            <a:xfrm>
              <a:off x="201168" y="232409"/>
              <a:ext cx="41910" cy="56389"/>
            </a:xfrm>
            <a:custGeom>
              <a:avLst/>
              <a:gdLst/>
              <a:ahLst/>
              <a:cxnLst/>
              <a:rect l="0" t="0" r="0" b="0"/>
              <a:pathLst>
                <a:path w="41910" h="56389">
                  <a:moveTo>
                    <a:pt x="29718" y="0"/>
                  </a:moveTo>
                  <a:lnTo>
                    <a:pt x="41910" y="6858"/>
                  </a:lnTo>
                  <a:lnTo>
                    <a:pt x="41910" y="34291"/>
                  </a:lnTo>
                  <a:lnTo>
                    <a:pt x="0" y="56389"/>
                  </a:lnTo>
                  <a:lnTo>
                    <a:pt x="29718" y="0"/>
                  </a:lnTo>
                  <a:close/>
                </a:path>
              </a:pathLst>
            </a:custGeom>
            <a:solidFill>
              <a:srgbClr val="FF9900"/>
            </a:solidFill>
            <a:ln w="0" cap="rnd">
              <a:round/>
            </a:ln>
          </p:spPr>
          <p:style>
            <a:lnRef idx="0">
              <a:srgbClr val="000000">
                <a:alpha val="0"/>
              </a:srgbClr>
            </a:lnRef>
            <a:fillRef idx="1">
              <a:srgbClr val="FF0000"/>
            </a:fillRef>
            <a:effectRef idx="0">
              <a:scrgbClr r="0" g="0" b="0"/>
            </a:effectRef>
            <a:fontRef idx="none"/>
          </p:style>
          <p:txBody>
            <a:bodyPr/>
            <a:lstStyle/>
            <a:p>
              <a:endParaRPr lang="fr-FR" dirty="0"/>
            </a:p>
          </p:txBody>
        </p:sp>
        <p:sp>
          <p:nvSpPr>
            <p:cNvPr id="242" name="Shape 1198">
              <a:extLst>
                <a:ext uri="{FF2B5EF4-FFF2-40B4-BE49-F238E27FC236}">
                  <a16:creationId xmlns:a16="http://schemas.microsoft.com/office/drawing/2014/main" id="{8996E715-D060-4780-95B8-1A9756653295}"/>
                </a:ext>
              </a:extLst>
            </p:cNvPr>
            <p:cNvSpPr/>
            <p:nvPr/>
          </p:nvSpPr>
          <p:spPr>
            <a:xfrm>
              <a:off x="201168" y="266700"/>
              <a:ext cx="41910" cy="22098"/>
            </a:xfrm>
            <a:custGeom>
              <a:avLst/>
              <a:gdLst/>
              <a:ahLst/>
              <a:cxnLst/>
              <a:rect l="0" t="0" r="0" b="0"/>
              <a:pathLst>
                <a:path w="41910" h="22098">
                  <a:moveTo>
                    <a:pt x="0" y="22098"/>
                  </a:moveTo>
                  <a:lnTo>
                    <a:pt x="41910" y="0"/>
                  </a:lnTo>
                </a:path>
              </a:pathLst>
            </a:custGeom>
            <a:ln w="8687" cap="rnd">
              <a:solidFill>
                <a:srgbClr val="FF9900"/>
              </a:solidFill>
              <a:round/>
            </a:ln>
          </p:spPr>
          <p:style>
            <a:lnRef idx="1">
              <a:srgbClr val="FF0000"/>
            </a:lnRef>
            <a:fillRef idx="0">
              <a:srgbClr val="000000">
                <a:alpha val="0"/>
              </a:srgbClr>
            </a:fillRef>
            <a:effectRef idx="0">
              <a:scrgbClr r="0" g="0" b="0"/>
            </a:effectRef>
            <a:fontRef idx="none"/>
          </p:style>
          <p:txBody>
            <a:bodyPr/>
            <a:lstStyle/>
            <a:p>
              <a:endParaRPr lang="fr-FR"/>
            </a:p>
          </p:txBody>
        </p:sp>
        <p:sp>
          <p:nvSpPr>
            <p:cNvPr id="243" name="Shape 1199">
              <a:extLst>
                <a:ext uri="{FF2B5EF4-FFF2-40B4-BE49-F238E27FC236}">
                  <a16:creationId xmlns:a16="http://schemas.microsoft.com/office/drawing/2014/main" id="{828E6020-BA63-4253-8D02-80C534EF08EE}"/>
                </a:ext>
              </a:extLst>
            </p:cNvPr>
            <p:cNvSpPr/>
            <p:nvPr/>
          </p:nvSpPr>
          <p:spPr>
            <a:xfrm>
              <a:off x="230886" y="208787"/>
              <a:ext cx="12192" cy="30480"/>
            </a:xfrm>
            <a:custGeom>
              <a:avLst/>
              <a:gdLst/>
              <a:ahLst/>
              <a:cxnLst/>
              <a:rect l="0" t="0" r="0" b="0"/>
              <a:pathLst>
                <a:path w="12192" h="30480">
                  <a:moveTo>
                    <a:pt x="12192" y="0"/>
                  </a:moveTo>
                  <a:lnTo>
                    <a:pt x="12192" y="30480"/>
                  </a:lnTo>
                  <a:lnTo>
                    <a:pt x="0" y="23622"/>
                  </a:lnTo>
                  <a:lnTo>
                    <a:pt x="12192" y="0"/>
                  </a:lnTo>
                  <a:close/>
                </a:path>
              </a:pathLst>
            </a:custGeom>
            <a:solidFill>
              <a:srgbClr val="FF9900"/>
            </a:solidFill>
            <a:ln w="0" cap="rnd">
              <a:round/>
            </a:ln>
          </p:spPr>
          <p:style>
            <a:lnRef idx="0">
              <a:srgbClr val="000000">
                <a:alpha val="0"/>
              </a:srgbClr>
            </a:lnRef>
            <a:fillRef idx="1">
              <a:srgbClr val="FF0000"/>
            </a:fillRef>
            <a:effectRef idx="0">
              <a:scrgbClr r="0" g="0" b="0"/>
            </a:effectRef>
            <a:fontRef idx="none"/>
          </p:style>
          <p:txBody>
            <a:bodyPr/>
            <a:lstStyle/>
            <a:p>
              <a:endParaRPr lang="fr-FR"/>
            </a:p>
          </p:txBody>
        </p:sp>
        <p:sp>
          <p:nvSpPr>
            <p:cNvPr id="244" name="Shape 1200">
              <a:extLst>
                <a:ext uri="{FF2B5EF4-FFF2-40B4-BE49-F238E27FC236}">
                  <a16:creationId xmlns:a16="http://schemas.microsoft.com/office/drawing/2014/main" id="{805B5CD5-E556-4BA0-8F46-C99614E6422D}"/>
                </a:ext>
              </a:extLst>
            </p:cNvPr>
            <p:cNvSpPr/>
            <p:nvPr/>
          </p:nvSpPr>
          <p:spPr>
            <a:xfrm>
              <a:off x="243078" y="208787"/>
              <a:ext cx="0" cy="57913"/>
            </a:xfrm>
            <a:custGeom>
              <a:avLst/>
              <a:gdLst/>
              <a:ahLst/>
              <a:cxnLst/>
              <a:rect l="0" t="0" r="0" b="0"/>
              <a:pathLst>
                <a:path h="57913">
                  <a:moveTo>
                    <a:pt x="0" y="57913"/>
                  </a:moveTo>
                  <a:lnTo>
                    <a:pt x="0" y="0"/>
                  </a:lnTo>
                </a:path>
              </a:pathLst>
            </a:custGeom>
            <a:ln w="8687" cap="rnd">
              <a:solidFill>
                <a:srgbClr val="FF9900"/>
              </a:solidFill>
              <a:round/>
            </a:ln>
          </p:spPr>
          <p:style>
            <a:lnRef idx="1">
              <a:srgbClr val="FF0000"/>
            </a:lnRef>
            <a:fillRef idx="0">
              <a:srgbClr val="000000">
                <a:alpha val="0"/>
              </a:srgbClr>
            </a:fillRef>
            <a:effectRef idx="0">
              <a:scrgbClr r="0" g="0" b="0"/>
            </a:effectRef>
            <a:fontRef idx="none"/>
          </p:style>
          <p:txBody>
            <a:bodyPr/>
            <a:lstStyle/>
            <a:p>
              <a:endParaRPr lang="fr-FR"/>
            </a:p>
          </p:txBody>
        </p:sp>
        <p:sp>
          <p:nvSpPr>
            <p:cNvPr id="245" name="Shape 1201">
              <a:extLst>
                <a:ext uri="{FF2B5EF4-FFF2-40B4-BE49-F238E27FC236}">
                  <a16:creationId xmlns:a16="http://schemas.microsoft.com/office/drawing/2014/main" id="{51115EE8-8662-44AF-969A-A9397BC4649E}"/>
                </a:ext>
              </a:extLst>
            </p:cNvPr>
            <p:cNvSpPr/>
            <p:nvPr/>
          </p:nvSpPr>
          <p:spPr>
            <a:xfrm>
              <a:off x="201168" y="60566"/>
              <a:ext cx="118872" cy="225552"/>
            </a:xfrm>
            <a:custGeom>
              <a:avLst/>
              <a:gdLst/>
              <a:ahLst/>
              <a:cxnLst/>
              <a:rect l="0" t="0" r="0" b="0"/>
              <a:pathLst>
                <a:path w="118872" h="225552">
                  <a:moveTo>
                    <a:pt x="0" y="225552"/>
                  </a:moveTo>
                  <a:lnTo>
                    <a:pt x="118872" y="0"/>
                  </a:lnTo>
                </a:path>
              </a:pathLst>
            </a:custGeom>
            <a:ln w="19050" cap="rnd">
              <a:solidFill>
                <a:srgbClr val="FF9900"/>
              </a:solidFill>
              <a:round/>
            </a:ln>
          </p:spPr>
          <p:style>
            <a:lnRef idx="1">
              <a:srgbClr val="FF0000"/>
            </a:lnRef>
            <a:fillRef idx="0">
              <a:srgbClr val="000000">
                <a:alpha val="0"/>
              </a:srgbClr>
            </a:fillRef>
            <a:effectRef idx="0">
              <a:scrgbClr r="0" g="0" b="0"/>
            </a:effectRef>
            <a:fontRef idx="none"/>
          </p:style>
          <p:txBody>
            <a:bodyPr/>
            <a:lstStyle/>
            <a:p>
              <a:endParaRPr lang="fr-FR"/>
            </a:p>
          </p:txBody>
        </p:sp>
        <p:sp>
          <p:nvSpPr>
            <p:cNvPr id="246" name="Shape 1202">
              <a:extLst>
                <a:ext uri="{FF2B5EF4-FFF2-40B4-BE49-F238E27FC236}">
                  <a16:creationId xmlns:a16="http://schemas.microsoft.com/office/drawing/2014/main" id="{4B365D86-7A05-49A5-9A32-75BAE0AF7829}"/>
                </a:ext>
              </a:extLst>
            </p:cNvPr>
            <p:cNvSpPr/>
            <p:nvPr/>
          </p:nvSpPr>
          <p:spPr>
            <a:xfrm>
              <a:off x="230886" y="232409"/>
              <a:ext cx="12192" cy="6858"/>
            </a:xfrm>
            <a:custGeom>
              <a:avLst/>
              <a:gdLst/>
              <a:ahLst/>
              <a:cxnLst/>
              <a:rect l="0" t="0" r="0" b="0"/>
              <a:pathLst>
                <a:path w="12192" h="6858">
                  <a:moveTo>
                    <a:pt x="12192" y="6858"/>
                  </a:moveTo>
                  <a:lnTo>
                    <a:pt x="0" y="0"/>
                  </a:lnTo>
                </a:path>
              </a:pathLst>
            </a:custGeom>
            <a:ln w="8687" cap="rnd">
              <a:solidFill>
                <a:srgbClr val="FF9900"/>
              </a:solidFill>
              <a:round/>
            </a:ln>
          </p:spPr>
          <p:style>
            <a:lnRef idx="1">
              <a:srgbClr val="FF0000"/>
            </a:lnRef>
            <a:fillRef idx="0">
              <a:srgbClr val="000000">
                <a:alpha val="0"/>
              </a:srgbClr>
            </a:fillRef>
            <a:effectRef idx="0">
              <a:scrgbClr r="0" g="0" b="0"/>
            </a:effectRef>
            <a:fontRef idx="none"/>
          </p:style>
          <p:txBody>
            <a:bodyPr/>
            <a:lstStyle/>
            <a:p>
              <a:endParaRPr lang="fr-FR"/>
            </a:p>
          </p:txBody>
        </p:sp>
        <p:sp>
          <p:nvSpPr>
            <p:cNvPr id="247" name="Shape 1203">
              <a:extLst>
                <a:ext uri="{FF2B5EF4-FFF2-40B4-BE49-F238E27FC236}">
                  <a16:creationId xmlns:a16="http://schemas.microsoft.com/office/drawing/2014/main" id="{9E06ECAD-6D5A-453F-A395-9CA0CF5B7D0C}"/>
                </a:ext>
              </a:extLst>
            </p:cNvPr>
            <p:cNvSpPr/>
            <p:nvPr/>
          </p:nvSpPr>
          <p:spPr>
            <a:xfrm>
              <a:off x="293370" y="393192"/>
              <a:ext cx="61722" cy="90678"/>
            </a:xfrm>
            <a:custGeom>
              <a:avLst/>
              <a:gdLst/>
              <a:ahLst/>
              <a:cxnLst/>
              <a:rect l="0" t="0" r="0" b="0"/>
              <a:pathLst>
                <a:path w="61722" h="90678">
                  <a:moveTo>
                    <a:pt x="61722" y="0"/>
                  </a:moveTo>
                  <a:lnTo>
                    <a:pt x="32004" y="90678"/>
                  </a:lnTo>
                  <a:lnTo>
                    <a:pt x="0" y="35052"/>
                  </a:lnTo>
                  <a:lnTo>
                    <a:pt x="61722" y="0"/>
                  </a:lnTo>
                  <a:close/>
                </a:path>
              </a:pathLst>
            </a:custGeom>
            <a:ln w="0" cap="rnd">
              <a:round/>
            </a:ln>
          </p:spPr>
          <p:style>
            <a:lnRef idx="0">
              <a:srgbClr val="000000">
                <a:alpha val="0"/>
              </a:srgbClr>
            </a:lnRef>
            <a:fillRef idx="1">
              <a:srgbClr val="0000FF"/>
            </a:fillRef>
            <a:effectRef idx="0">
              <a:scrgbClr r="0" g="0" b="0"/>
            </a:effectRef>
            <a:fontRef idx="none"/>
          </p:style>
          <p:txBody>
            <a:bodyPr/>
            <a:lstStyle/>
            <a:p>
              <a:endParaRPr lang="fr-FR"/>
            </a:p>
          </p:txBody>
        </p:sp>
        <p:sp>
          <p:nvSpPr>
            <p:cNvPr id="248" name="Shape 1204">
              <a:extLst>
                <a:ext uri="{FF2B5EF4-FFF2-40B4-BE49-F238E27FC236}">
                  <a16:creationId xmlns:a16="http://schemas.microsoft.com/office/drawing/2014/main" id="{37EFA231-8719-4FDA-A68E-7FD510EC5D2D}"/>
                </a:ext>
              </a:extLst>
            </p:cNvPr>
            <p:cNvSpPr/>
            <p:nvPr/>
          </p:nvSpPr>
          <p:spPr>
            <a:xfrm>
              <a:off x="293370" y="393192"/>
              <a:ext cx="61722" cy="90678"/>
            </a:xfrm>
            <a:custGeom>
              <a:avLst/>
              <a:gdLst/>
              <a:ahLst/>
              <a:cxnLst/>
              <a:rect l="0" t="0" r="0" b="0"/>
              <a:pathLst>
                <a:path w="61722" h="90678">
                  <a:moveTo>
                    <a:pt x="61722" y="0"/>
                  </a:moveTo>
                  <a:lnTo>
                    <a:pt x="32004" y="90678"/>
                  </a:lnTo>
                  <a:lnTo>
                    <a:pt x="0" y="35052"/>
                  </a:lnTo>
                  <a:lnTo>
                    <a:pt x="61722" y="0"/>
                  </a:lnTo>
                  <a:close/>
                </a:path>
              </a:pathLst>
            </a:custGeom>
            <a:ln w="0" cap="rnd">
              <a:round/>
            </a:ln>
          </p:spPr>
          <p:style>
            <a:lnRef idx="0">
              <a:srgbClr val="000000">
                <a:alpha val="0"/>
              </a:srgbClr>
            </a:lnRef>
            <a:fillRef idx="1">
              <a:srgbClr val="0000FF"/>
            </a:fillRef>
            <a:effectRef idx="0">
              <a:scrgbClr r="0" g="0" b="0"/>
            </a:effectRef>
            <a:fontRef idx="none"/>
          </p:style>
          <p:txBody>
            <a:bodyPr/>
            <a:lstStyle/>
            <a:p>
              <a:endParaRPr lang="fr-FR"/>
            </a:p>
          </p:txBody>
        </p:sp>
        <p:sp>
          <p:nvSpPr>
            <p:cNvPr id="249" name="Shape 1205">
              <a:extLst>
                <a:ext uri="{FF2B5EF4-FFF2-40B4-BE49-F238E27FC236}">
                  <a16:creationId xmlns:a16="http://schemas.microsoft.com/office/drawing/2014/main" id="{255F03CE-D148-4947-8910-744024318440}"/>
                </a:ext>
              </a:extLst>
            </p:cNvPr>
            <p:cNvSpPr/>
            <p:nvPr/>
          </p:nvSpPr>
          <p:spPr>
            <a:xfrm>
              <a:off x="0" y="348233"/>
              <a:ext cx="217170" cy="124206"/>
            </a:xfrm>
            <a:custGeom>
              <a:avLst/>
              <a:gdLst/>
              <a:ahLst/>
              <a:cxnLst/>
              <a:rect l="0" t="0" r="0" b="0"/>
              <a:pathLst>
                <a:path w="217170" h="124206">
                  <a:moveTo>
                    <a:pt x="0" y="0"/>
                  </a:moveTo>
                  <a:lnTo>
                    <a:pt x="217170" y="124206"/>
                  </a:lnTo>
                </a:path>
              </a:pathLst>
            </a:custGeom>
            <a:ln w="19050" cap="rnd">
              <a:solidFill>
                <a:srgbClr val="5F5F5F"/>
              </a:solidFill>
              <a:round/>
            </a:ln>
          </p:spPr>
          <p:style>
            <a:lnRef idx="1">
              <a:srgbClr val="0000FF"/>
            </a:lnRef>
            <a:fillRef idx="0">
              <a:srgbClr val="000000">
                <a:alpha val="0"/>
              </a:srgbClr>
            </a:fillRef>
            <a:effectRef idx="0">
              <a:scrgbClr r="0" g="0" b="0"/>
            </a:effectRef>
            <a:fontRef idx="none"/>
          </p:style>
          <p:txBody>
            <a:bodyPr/>
            <a:lstStyle/>
            <a:p>
              <a:endParaRPr lang="fr-FR"/>
            </a:p>
          </p:txBody>
        </p:sp>
        <p:sp>
          <p:nvSpPr>
            <p:cNvPr id="250" name="Shape 1206">
              <a:extLst>
                <a:ext uri="{FF2B5EF4-FFF2-40B4-BE49-F238E27FC236}">
                  <a16:creationId xmlns:a16="http://schemas.microsoft.com/office/drawing/2014/main" id="{3B7A241F-1A98-4A92-8FB9-FCF8395E0215}"/>
                </a:ext>
              </a:extLst>
            </p:cNvPr>
            <p:cNvSpPr/>
            <p:nvPr/>
          </p:nvSpPr>
          <p:spPr>
            <a:xfrm>
              <a:off x="377190" y="316230"/>
              <a:ext cx="56388" cy="32003"/>
            </a:xfrm>
            <a:custGeom>
              <a:avLst/>
              <a:gdLst/>
              <a:ahLst/>
              <a:cxnLst/>
              <a:rect l="0" t="0" r="0" b="0"/>
              <a:pathLst>
                <a:path w="56388" h="32003">
                  <a:moveTo>
                    <a:pt x="56388" y="32003"/>
                  </a:moveTo>
                  <a:lnTo>
                    <a:pt x="0" y="0"/>
                  </a:lnTo>
                </a:path>
              </a:pathLst>
            </a:custGeom>
            <a:ln w="19050" cap="rnd">
              <a:solidFill>
                <a:srgbClr val="5F5F5F"/>
              </a:solidFill>
              <a:round/>
            </a:ln>
          </p:spPr>
          <p:style>
            <a:lnRef idx="1">
              <a:srgbClr val="0000FF"/>
            </a:lnRef>
            <a:fillRef idx="0">
              <a:srgbClr val="000000">
                <a:alpha val="0"/>
              </a:srgbClr>
            </a:fillRef>
            <a:effectRef idx="0">
              <a:scrgbClr r="0" g="0" b="0"/>
            </a:effectRef>
            <a:fontRef idx="none"/>
          </p:style>
          <p:txBody>
            <a:bodyPr/>
            <a:lstStyle/>
            <a:p>
              <a:endParaRPr lang="fr-FR"/>
            </a:p>
          </p:txBody>
        </p:sp>
        <p:sp>
          <p:nvSpPr>
            <p:cNvPr id="251" name="Shape 1207">
              <a:extLst>
                <a:ext uri="{FF2B5EF4-FFF2-40B4-BE49-F238E27FC236}">
                  <a16:creationId xmlns:a16="http://schemas.microsoft.com/office/drawing/2014/main" id="{FE00157A-4374-4CDD-BA2F-BC9FED253EF2}"/>
                </a:ext>
              </a:extLst>
            </p:cNvPr>
            <p:cNvSpPr/>
            <p:nvPr/>
          </p:nvSpPr>
          <p:spPr>
            <a:xfrm>
              <a:off x="762" y="312420"/>
              <a:ext cx="61722" cy="35813"/>
            </a:xfrm>
            <a:custGeom>
              <a:avLst/>
              <a:gdLst/>
              <a:ahLst/>
              <a:cxnLst/>
              <a:rect l="0" t="0" r="0" b="0"/>
              <a:pathLst>
                <a:path w="61722" h="35813">
                  <a:moveTo>
                    <a:pt x="61722" y="0"/>
                  </a:moveTo>
                  <a:lnTo>
                    <a:pt x="0" y="35813"/>
                  </a:lnTo>
                </a:path>
              </a:pathLst>
            </a:custGeom>
            <a:ln w="19050" cap="rnd">
              <a:solidFill>
                <a:srgbClr val="5F5F5F"/>
              </a:solidFill>
              <a:round/>
            </a:ln>
          </p:spPr>
          <p:style>
            <a:lnRef idx="1">
              <a:srgbClr val="0000FF"/>
            </a:lnRef>
            <a:fillRef idx="0">
              <a:srgbClr val="000000">
                <a:alpha val="0"/>
              </a:srgbClr>
            </a:fillRef>
            <a:effectRef idx="0">
              <a:scrgbClr r="0" g="0" b="0"/>
            </a:effectRef>
            <a:fontRef idx="none"/>
          </p:style>
          <p:txBody>
            <a:bodyPr/>
            <a:lstStyle/>
            <a:p>
              <a:endParaRPr lang="fr-FR"/>
            </a:p>
          </p:txBody>
        </p:sp>
        <p:sp>
          <p:nvSpPr>
            <p:cNvPr id="252" name="Shape 1208">
              <a:extLst>
                <a:ext uri="{FF2B5EF4-FFF2-40B4-BE49-F238E27FC236}">
                  <a16:creationId xmlns:a16="http://schemas.microsoft.com/office/drawing/2014/main" id="{5FF62F53-2E24-463B-A489-A8E8826019F4}"/>
                </a:ext>
              </a:extLst>
            </p:cNvPr>
            <p:cNvSpPr/>
            <p:nvPr/>
          </p:nvSpPr>
          <p:spPr>
            <a:xfrm>
              <a:off x="293370" y="393192"/>
              <a:ext cx="61722" cy="90678"/>
            </a:xfrm>
            <a:custGeom>
              <a:avLst/>
              <a:gdLst/>
              <a:ahLst/>
              <a:cxnLst/>
              <a:rect l="0" t="0" r="0" b="0"/>
              <a:pathLst>
                <a:path w="61722" h="90678">
                  <a:moveTo>
                    <a:pt x="61722" y="0"/>
                  </a:moveTo>
                  <a:lnTo>
                    <a:pt x="32004" y="90678"/>
                  </a:lnTo>
                  <a:lnTo>
                    <a:pt x="0" y="35052"/>
                  </a:lnTo>
                  <a:lnTo>
                    <a:pt x="61722" y="0"/>
                  </a:lnTo>
                  <a:close/>
                </a:path>
              </a:pathLst>
            </a:custGeom>
            <a:ln w="0" cap="rnd">
              <a:round/>
            </a:ln>
          </p:spPr>
          <p:style>
            <a:lnRef idx="0">
              <a:srgbClr val="000000">
                <a:alpha val="0"/>
              </a:srgbClr>
            </a:lnRef>
            <a:fillRef idx="1">
              <a:srgbClr val="FF0000"/>
            </a:fillRef>
            <a:effectRef idx="0">
              <a:scrgbClr r="0" g="0" b="0"/>
            </a:effectRef>
            <a:fontRef idx="none"/>
          </p:style>
          <p:txBody>
            <a:bodyPr/>
            <a:lstStyle/>
            <a:p>
              <a:endParaRPr lang="fr-FR"/>
            </a:p>
          </p:txBody>
        </p:sp>
        <p:sp>
          <p:nvSpPr>
            <p:cNvPr id="253" name="Shape 1209">
              <a:extLst>
                <a:ext uri="{FF2B5EF4-FFF2-40B4-BE49-F238E27FC236}">
                  <a16:creationId xmlns:a16="http://schemas.microsoft.com/office/drawing/2014/main" id="{ECBFAAFD-C2A6-4AED-9278-567CB3AF23AE}"/>
                </a:ext>
              </a:extLst>
            </p:cNvPr>
            <p:cNvSpPr/>
            <p:nvPr/>
          </p:nvSpPr>
          <p:spPr>
            <a:xfrm>
              <a:off x="293370" y="393192"/>
              <a:ext cx="61722" cy="90678"/>
            </a:xfrm>
            <a:custGeom>
              <a:avLst/>
              <a:gdLst/>
              <a:ahLst/>
              <a:cxnLst/>
              <a:rect l="0" t="0" r="0" b="0"/>
              <a:pathLst>
                <a:path w="61722" h="90678">
                  <a:moveTo>
                    <a:pt x="61722" y="0"/>
                  </a:moveTo>
                  <a:lnTo>
                    <a:pt x="32004" y="90678"/>
                  </a:lnTo>
                  <a:lnTo>
                    <a:pt x="0" y="35052"/>
                  </a:lnTo>
                  <a:lnTo>
                    <a:pt x="61722" y="0"/>
                  </a:lnTo>
                  <a:close/>
                </a:path>
              </a:pathLst>
            </a:custGeom>
            <a:solidFill>
              <a:srgbClr val="5F5F5F"/>
            </a:solidFill>
            <a:ln w="0" cap="rnd">
              <a:round/>
            </a:ln>
          </p:spPr>
          <p:style>
            <a:lnRef idx="0">
              <a:srgbClr val="000000">
                <a:alpha val="0"/>
              </a:srgbClr>
            </a:lnRef>
            <a:fillRef idx="1">
              <a:srgbClr val="0000FF"/>
            </a:fillRef>
            <a:effectRef idx="0">
              <a:scrgbClr r="0" g="0" b="0"/>
            </a:effectRef>
            <a:fontRef idx="none"/>
          </p:style>
          <p:txBody>
            <a:bodyPr/>
            <a:lstStyle/>
            <a:p>
              <a:endParaRPr lang="fr-FR"/>
            </a:p>
          </p:txBody>
        </p:sp>
        <p:sp>
          <p:nvSpPr>
            <p:cNvPr id="254" name="Shape 1210">
              <a:extLst>
                <a:ext uri="{FF2B5EF4-FFF2-40B4-BE49-F238E27FC236}">
                  <a16:creationId xmlns:a16="http://schemas.microsoft.com/office/drawing/2014/main" id="{43CD0C77-19DA-498A-9DEB-8DFDA7CDFE83}"/>
                </a:ext>
              </a:extLst>
            </p:cNvPr>
            <p:cNvSpPr/>
            <p:nvPr/>
          </p:nvSpPr>
          <p:spPr>
            <a:xfrm>
              <a:off x="287274" y="393192"/>
              <a:ext cx="67818" cy="198121"/>
            </a:xfrm>
            <a:custGeom>
              <a:avLst/>
              <a:gdLst/>
              <a:ahLst/>
              <a:cxnLst/>
              <a:rect l="0" t="0" r="0" b="0"/>
              <a:pathLst>
                <a:path w="77724" h="234696">
                  <a:moveTo>
                    <a:pt x="77724" y="0"/>
                  </a:moveTo>
                  <a:lnTo>
                    <a:pt x="0" y="234696"/>
                  </a:lnTo>
                </a:path>
              </a:pathLst>
            </a:custGeom>
            <a:ln w="19050" cap="rnd">
              <a:solidFill>
                <a:srgbClr val="5F5F5F"/>
              </a:solidFill>
              <a:round/>
            </a:ln>
          </p:spPr>
          <p:style>
            <a:lnRef idx="1">
              <a:srgbClr val="0000FF"/>
            </a:lnRef>
            <a:fillRef idx="0">
              <a:srgbClr val="000000">
                <a:alpha val="0"/>
              </a:srgbClr>
            </a:fillRef>
            <a:effectRef idx="0">
              <a:scrgbClr r="0" g="0" b="0"/>
            </a:effectRef>
            <a:fontRef idx="none"/>
          </p:style>
          <p:txBody>
            <a:bodyPr/>
            <a:lstStyle/>
            <a:p>
              <a:endParaRPr lang="fr-FR"/>
            </a:p>
          </p:txBody>
        </p:sp>
        <p:sp>
          <p:nvSpPr>
            <p:cNvPr id="256" name="Shape 1212">
              <a:extLst>
                <a:ext uri="{FF2B5EF4-FFF2-40B4-BE49-F238E27FC236}">
                  <a16:creationId xmlns:a16="http://schemas.microsoft.com/office/drawing/2014/main" id="{9ABFBF60-3F0C-4A5E-8539-FAC29668FF22}"/>
                </a:ext>
              </a:extLst>
            </p:cNvPr>
            <p:cNvSpPr/>
            <p:nvPr/>
          </p:nvSpPr>
          <p:spPr>
            <a:xfrm>
              <a:off x="217170" y="348233"/>
              <a:ext cx="216408" cy="124206"/>
            </a:xfrm>
            <a:custGeom>
              <a:avLst/>
              <a:gdLst/>
              <a:ahLst/>
              <a:cxnLst/>
              <a:rect l="0" t="0" r="0" b="0"/>
              <a:pathLst>
                <a:path w="216408" h="124206">
                  <a:moveTo>
                    <a:pt x="0" y="124206"/>
                  </a:moveTo>
                  <a:lnTo>
                    <a:pt x="216408" y="0"/>
                  </a:lnTo>
                </a:path>
              </a:pathLst>
            </a:custGeom>
            <a:ln w="19050" cap="rnd">
              <a:solidFill>
                <a:srgbClr val="5F5F5F"/>
              </a:solidFill>
              <a:round/>
            </a:ln>
          </p:spPr>
          <p:style>
            <a:lnRef idx="1">
              <a:srgbClr val="0000FF"/>
            </a:lnRef>
            <a:fillRef idx="0">
              <a:srgbClr val="000000">
                <a:alpha val="0"/>
              </a:srgbClr>
            </a:fillRef>
            <a:effectRef idx="0">
              <a:scrgbClr r="0" g="0" b="0"/>
            </a:effectRef>
            <a:fontRef idx="none"/>
          </p:style>
          <p:txBody>
            <a:bodyPr/>
            <a:lstStyle/>
            <a:p>
              <a:endParaRPr lang="fr-FR"/>
            </a:p>
          </p:txBody>
        </p:sp>
        <p:sp>
          <p:nvSpPr>
            <p:cNvPr id="257" name="Shape 1213">
              <a:extLst>
                <a:ext uri="{FF2B5EF4-FFF2-40B4-BE49-F238E27FC236}">
                  <a16:creationId xmlns:a16="http://schemas.microsoft.com/office/drawing/2014/main" id="{C6F4C7B7-914F-45E3-BFB4-6180734B6B7C}"/>
                </a:ext>
              </a:extLst>
            </p:cNvPr>
            <p:cNvSpPr/>
            <p:nvPr/>
          </p:nvSpPr>
          <p:spPr>
            <a:xfrm>
              <a:off x="223266" y="12192"/>
              <a:ext cx="0" cy="330709"/>
            </a:xfrm>
            <a:custGeom>
              <a:avLst/>
              <a:gdLst/>
              <a:ahLst/>
              <a:cxnLst/>
              <a:rect l="0" t="0" r="0" b="0"/>
              <a:pathLst>
                <a:path h="330709">
                  <a:moveTo>
                    <a:pt x="0" y="330709"/>
                  </a:moveTo>
                  <a:lnTo>
                    <a:pt x="0" y="0"/>
                  </a:lnTo>
                </a:path>
              </a:pathLst>
            </a:custGeom>
            <a:ln w="3112" cap="rnd">
              <a:round/>
            </a:ln>
          </p:spPr>
          <p:style>
            <a:lnRef idx="1">
              <a:srgbClr val="000000"/>
            </a:lnRef>
            <a:fillRef idx="0">
              <a:srgbClr val="000000">
                <a:alpha val="0"/>
              </a:srgbClr>
            </a:fillRef>
            <a:effectRef idx="0">
              <a:scrgbClr r="0" g="0" b="0"/>
            </a:effectRef>
            <a:fontRef idx="none"/>
          </p:style>
          <p:txBody>
            <a:bodyPr/>
            <a:lstStyle/>
            <a:p>
              <a:endParaRPr lang="fr-FR"/>
            </a:p>
          </p:txBody>
        </p:sp>
        <p:sp>
          <p:nvSpPr>
            <p:cNvPr id="258" name="Shape 1214">
              <a:extLst>
                <a:ext uri="{FF2B5EF4-FFF2-40B4-BE49-F238E27FC236}">
                  <a16:creationId xmlns:a16="http://schemas.microsoft.com/office/drawing/2014/main" id="{791088C4-40C7-4FD8-95CA-044F1CB58C34}"/>
                </a:ext>
              </a:extLst>
            </p:cNvPr>
            <p:cNvSpPr/>
            <p:nvPr/>
          </p:nvSpPr>
          <p:spPr>
            <a:xfrm>
              <a:off x="208026" y="12192"/>
              <a:ext cx="29718" cy="44196"/>
            </a:xfrm>
            <a:custGeom>
              <a:avLst/>
              <a:gdLst/>
              <a:ahLst/>
              <a:cxnLst/>
              <a:rect l="0" t="0" r="0" b="0"/>
              <a:pathLst>
                <a:path w="29718" h="44196">
                  <a:moveTo>
                    <a:pt x="15240" y="0"/>
                  </a:moveTo>
                  <a:lnTo>
                    <a:pt x="29718" y="44196"/>
                  </a:lnTo>
                  <a:lnTo>
                    <a:pt x="15240" y="29718"/>
                  </a:lnTo>
                  <a:lnTo>
                    <a:pt x="0" y="44196"/>
                  </a:lnTo>
                  <a:lnTo>
                    <a:pt x="15240" y="0"/>
                  </a:lnTo>
                  <a:close/>
                </a:path>
              </a:pathLst>
            </a:custGeom>
            <a:ln w="0" cap="rnd">
              <a:round/>
            </a:ln>
          </p:spPr>
          <p:style>
            <a:lnRef idx="0">
              <a:srgbClr val="000000">
                <a:alpha val="0"/>
              </a:srgbClr>
            </a:lnRef>
            <a:fillRef idx="1">
              <a:srgbClr val="000000"/>
            </a:fillRef>
            <a:effectRef idx="0">
              <a:scrgbClr r="0" g="0" b="0"/>
            </a:effectRef>
            <a:fontRef idx="none"/>
          </p:style>
          <p:txBody>
            <a:bodyPr/>
            <a:lstStyle/>
            <a:p>
              <a:endParaRPr lang="fr-FR"/>
            </a:p>
          </p:txBody>
        </p:sp>
        <p:sp>
          <p:nvSpPr>
            <p:cNvPr id="259" name="Shape 1215">
              <a:extLst>
                <a:ext uri="{FF2B5EF4-FFF2-40B4-BE49-F238E27FC236}">
                  <a16:creationId xmlns:a16="http://schemas.microsoft.com/office/drawing/2014/main" id="{EB2616F4-CA78-44CF-8A29-234CC58D1EAA}"/>
                </a:ext>
              </a:extLst>
            </p:cNvPr>
            <p:cNvSpPr/>
            <p:nvPr/>
          </p:nvSpPr>
          <p:spPr>
            <a:xfrm>
              <a:off x="208026" y="12192"/>
              <a:ext cx="29718" cy="44196"/>
            </a:xfrm>
            <a:custGeom>
              <a:avLst/>
              <a:gdLst/>
              <a:ahLst/>
              <a:cxnLst/>
              <a:rect l="0" t="0" r="0" b="0"/>
              <a:pathLst>
                <a:path w="29718" h="44196">
                  <a:moveTo>
                    <a:pt x="15240" y="0"/>
                  </a:moveTo>
                  <a:lnTo>
                    <a:pt x="29718" y="44196"/>
                  </a:lnTo>
                  <a:lnTo>
                    <a:pt x="15240" y="29718"/>
                  </a:lnTo>
                  <a:lnTo>
                    <a:pt x="0" y="44196"/>
                  </a:lnTo>
                  <a:lnTo>
                    <a:pt x="15240" y="0"/>
                  </a:lnTo>
                </a:path>
              </a:pathLst>
            </a:custGeom>
            <a:ln w="3112" cap="rnd">
              <a:round/>
            </a:ln>
          </p:spPr>
          <p:style>
            <a:lnRef idx="1">
              <a:srgbClr val="000000"/>
            </a:lnRef>
            <a:fillRef idx="0">
              <a:srgbClr val="000000">
                <a:alpha val="0"/>
              </a:srgbClr>
            </a:fillRef>
            <a:effectRef idx="0">
              <a:scrgbClr r="0" g="0" b="0"/>
            </a:effectRef>
            <a:fontRef idx="none"/>
          </p:style>
          <p:txBody>
            <a:bodyPr/>
            <a:lstStyle/>
            <a:p>
              <a:endParaRPr lang="fr-FR"/>
            </a:p>
          </p:txBody>
        </p:sp>
        <p:sp>
          <p:nvSpPr>
            <p:cNvPr id="260" name="Shape 1216">
              <a:extLst>
                <a:ext uri="{FF2B5EF4-FFF2-40B4-BE49-F238E27FC236}">
                  <a16:creationId xmlns:a16="http://schemas.microsoft.com/office/drawing/2014/main" id="{F2428631-56EC-4738-881E-0B11BA08EA42}"/>
                </a:ext>
              </a:extLst>
            </p:cNvPr>
            <p:cNvSpPr/>
            <p:nvPr/>
          </p:nvSpPr>
          <p:spPr>
            <a:xfrm>
              <a:off x="5326" y="139566"/>
              <a:ext cx="583343" cy="333756"/>
            </a:xfrm>
            <a:custGeom>
              <a:avLst/>
              <a:gdLst/>
              <a:ahLst/>
              <a:cxnLst/>
              <a:rect l="0" t="0" r="0" b="0"/>
              <a:pathLst>
                <a:path w="581406" h="333756">
                  <a:moveTo>
                    <a:pt x="0" y="333756"/>
                  </a:moveTo>
                  <a:lnTo>
                    <a:pt x="581406" y="0"/>
                  </a:lnTo>
                </a:path>
              </a:pathLst>
            </a:custGeom>
            <a:ln w="3112" cap="rnd">
              <a:round/>
            </a:ln>
          </p:spPr>
          <p:style>
            <a:lnRef idx="1">
              <a:srgbClr val="000000"/>
            </a:lnRef>
            <a:fillRef idx="0">
              <a:srgbClr val="000000">
                <a:alpha val="0"/>
              </a:srgbClr>
            </a:fillRef>
            <a:effectRef idx="0">
              <a:scrgbClr r="0" g="0" b="0"/>
            </a:effectRef>
            <a:fontRef idx="none"/>
          </p:style>
          <p:txBody>
            <a:bodyPr/>
            <a:lstStyle/>
            <a:p>
              <a:endParaRPr lang="fr-FR" dirty="0"/>
            </a:p>
          </p:txBody>
        </p:sp>
        <p:sp>
          <p:nvSpPr>
            <p:cNvPr id="261" name="Shape 1217">
              <a:extLst>
                <a:ext uri="{FF2B5EF4-FFF2-40B4-BE49-F238E27FC236}">
                  <a16:creationId xmlns:a16="http://schemas.microsoft.com/office/drawing/2014/main" id="{06C17B3B-3B77-4392-8071-5B98C31A9B79}"/>
                </a:ext>
              </a:extLst>
            </p:cNvPr>
            <p:cNvSpPr/>
            <p:nvPr/>
          </p:nvSpPr>
          <p:spPr>
            <a:xfrm>
              <a:off x="563826" y="127805"/>
              <a:ext cx="46482" cy="35051"/>
            </a:xfrm>
            <a:custGeom>
              <a:avLst/>
              <a:gdLst/>
              <a:ahLst/>
              <a:cxnLst/>
              <a:rect l="0" t="0" r="0" b="0"/>
              <a:pathLst>
                <a:path w="46482" h="35051">
                  <a:moveTo>
                    <a:pt x="46482" y="0"/>
                  </a:moveTo>
                  <a:lnTo>
                    <a:pt x="15240" y="35051"/>
                  </a:lnTo>
                  <a:lnTo>
                    <a:pt x="20574" y="14478"/>
                  </a:lnTo>
                  <a:lnTo>
                    <a:pt x="0" y="9144"/>
                  </a:lnTo>
                  <a:lnTo>
                    <a:pt x="46482" y="0"/>
                  </a:lnTo>
                  <a:close/>
                </a:path>
              </a:pathLst>
            </a:custGeom>
            <a:ln w="0" cap="rnd">
              <a:round/>
            </a:ln>
          </p:spPr>
          <p:style>
            <a:lnRef idx="0">
              <a:srgbClr val="000000">
                <a:alpha val="0"/>
              </a:srgbClr>
            </a:lnRef>
            <a:fillRef idx="1">
              <a:srgbClr val="000000"/>
            </a:fillRef>
            <a:effectRef idx="0">
              <a:scrgbClr r="0" g="0" b="0"/>
            </a:effectRef>
            <a:fontRef idx="none"/>
          </p:style>
          <p:txBody>
            <a:bodyPr/>
            <a:lstStyle/>
            <a:p>
              <a:endParaRPr lang="fr-FR"/>
            </a:p>
          </p:txBody>
        </p:sp>
        <p:sp>
          <p:nvSpPr>
            <p:cNvPr id="263" name="Shape 1219">
              <a:extLst>
                <a:ext uri="{FF2B5EF4-FFF2-40B4-BE49-F238E27FC236}">
                  <a16:creationId xmlns:a16="http://schemas.microsoft.com/office/drawing/2014/main" id="{4107B824-BC85-4842-8558-E11A896458AF}"/>
                </a:ext>
              </a:extLst>
            </p:cNvPr>
            <p:cNvSpPr/>
            <p:nvPr/>
          </p:nvSpPr>
          <p:spPr>
            <a:xfrm>
              <a:off x="223266" y="342900"/>
              <a:ext cx="307086" cy="176783"/>
            </a:xfrm>
            <a:custGeom>
              <a:avLst/>
              <a:gdLst/>
              <a:ahLst/>
              <a:cxnLst/>
              <a:rect l="0" t="0" r="0" b="0"/>
              <a:pathLst>
                <a:path w="307086" h="176783">
                  <a:moveTo>
                    <a:pt x="0" y="0"/>
                  </a:moveTo>
                  <a:lnTo>
                    <a:pt x="307086" y="176783"/>
                  </a:lnTo>
                </a:path>
              </a:pathLst>
            </a:custGeom>
            <a:ln w="3112" cap="rnd">
              <a:round/>
            </a:ln>
          </p:spPr>
          <p:style>
            <a:lnRef idx="1">
              <a:srgbClr val="000000"/>
            </a:lnRef>
            <a:fillRef idx="0">
              <a:srgbClr val="000000">
                <a:alpha val="0"/>
              </a:srgbClr>
            </a:fillRef>
            <a:effectRef idx="0">
              <a:scrgbClr r="0" g="0" b="0"/>
            </a:effectRef>
            <a:fontRef idx="none"/>
          </p:style>
          <p:txBody>
            <a:bodyPr/>
            <a:lstStyle/>
            <a:p>
              <a:endParaRPr lang="fr-FR"/>
            </a:p>
          </p:txBody>
        </p:sp>
        <p:sp>
          <p:nvSpPr>
            <p:cNvPr id="264" name="Shape 1220">
              <a:extLst>
                <a:ext uri="{FF2B5EF4-FFF2-40B4-BE49-F238E27FC236}">
                  <a16:creationId xmlns:a16="http://schemas.microsoft.com/office/drawing/2014/main" id="{10BCC6A7-7FB8-439E-AFE2-E08AB584E945}"/>
                </a:ext>
              </a:extLst>
            </p:cNvPr>
            <p:cNvSpPr/>
            <p:nvPr/>
          </p:nvSpPr>
          <p:spPr>
            <a:xfrm>
              <a:off x="483870" y="484632"/>
              <a:ext cx="46482" cy="35051"/>
            </a:xfrm>
            <a:custGeom>
              <a:avLst/>
              <a:gdLst/>
              <a:ahLst/>
              <a:cxnLst/>
              <a:rect l="0" t="0" r="0" b="0"/>
              <a:pathLst>
                <a:path w="46482" h="35051">
                  <a:moveTo>
                    <a:pt x="15240" y="0"/>
                  </a:moveTo>
                  <a:lnTo>
                    <a:pt x="46482" y="35051"/>
                  </a:lnTo>
                  <a:lnTo>
                    <a:pt x="0" y="25146"/>
                  </a:lnTo>
                  <a:lnTo>
                    <a:pt x="20574" y="19812"/>
                  </a:lnTo>
                  <a:lnTo>
                    <a:pt x="15240" y="0"/>
                  </a:lnTo>
                  <a:close/>
                </a:path>
              </a:pathLst>
            </a:custGeom>
            <a:ln w="0" cap="rnd">
              <a:round/>
            </a:ln>
          </p:spPr>
          <p:style>
            <a:lnRef idx="0">
              <a:srgbClr val="000000">
                <a:alpha val="0"/>
              </a:srgbClr>
            </a:lnRef>
            <a:fillRef idx="1">
              <a:srgbClr val="000000"/>
            </a:fillRef>
            <a:effectRef idx="0">
              <a:scrgbClr r="0" g="0" b="0"/>
            </a:effectRef>
            <a:fontRef idx="none"/>
          </p:style>
          <p:txBody>
            <a:bodyPr/>
            <a:lstStyle/>
            <a:p>
              <a:endParaRPr lang="fr-FR"/>
            </a:p>
          </p:txBody>
        </p:sp>
        <p:sp>
          <p:nvSpPr>
            <p:cNvPr id="265" name="Shape 1221">
              <a:extLst>
                <a:ext uri="{FF2B5EF4-FFF2-40B4-BE49-F238E27FC236}">
                  <a16:creationId xmlns:a16="http://schemas.microsoft.com/office/drawing/2014/main" id="{6FF5E9F5-43E0-40B3-AB6B-6CAE4501C192}"/>
                </a:ext>
              </a:extLst>
            </p:cNvPr>
            <p:cNvSpPr/>
            <p:nvPr/>
          </p:nvSpPr>
          <p:spPr>
            <a:xfrm>
              <a:off x="483870" y="484632"/>
              <a:ext cx="46482" cy="35051"/>
            </a:xfrm>
            <a:custGeom>
              <a:avLst/>
              <a:gdLst/>
              <a:ahLst/>
              <a:cxnLst/>
              <a:rect l="0" t="0" r="0" b="0"/>
              <a:pathLst>
                <a:path w="46482" h="35051">
                  <a:moveTo>
                    <a:pt x="46482" y="35051"/>
                  </a:moveTo>
                  <a:lnTo>
                    <a:pt x="0" y="25146"/>
                  </a:lnTo>
                  <a:lnTo>
                    <a:pt x="20574" y="19812"/>
                  </a:lnTo>
                  <a:lnTo>
                    <a:pt x="15240" y="0"/>
                  </a:lnTo>
                  <a:lnTo>
                    <a:pt x="46482" y="35051"/>
                  </a:lnTo>
                </a:path>
              </a:pathLst>
            </a:custGeom>
            <a:ln w="3112" cap="rnd">
              <a:round/>
            </a:ln>
          </p:spPr>
          <p:style>
            <a:lnRef idx="1">
              <a:srgbClr val="000000"/>
            </a:lnRef>
            <a:fillRef idx="0">
              <a:srgbClr val="000000">
                <a:alpha val="0"/>
              </a:srgbClr>
            </a:fillRef>
            <a:effectRef idx="0">
              <a:scrgbClr r="0" g="0" b="0"/>
            </a:effectRef>
            <a:fontRef idx="none"/>
          </p:style>
          <p:txBody>
            <a:bodyPr/>
            <a:lstStyle/>
            <a:p>
              <a:endParaRPr lang="fr-FR"/>
            </a:p>
          </p:txBody>
        </p:sp>
        <p:sp>
          <p:nvSpPr>
            <p:cNvPr id="272" name="Rectangle 271">
              <a:extLst>
                <a:ext uri="{FF2B5EF4-FFF2-40B4-BE49-F238E27FC236}">
                  <a16:creationId xmlns:a16="http://schemas.microsoft.com/office/drawing/2014/main" id="{E21671F3-8B96-4C04-924F-75088C5D34CA}"/>
                </a:ext>
              </a:extLst>
            </p:cNvPr>
            <p:cNvSpPr/>
            <p:nvPr/>
          </p:nvSpPr>
          <p:spPr>
            <a:xfrm>
              <a:off x="172827" y="286681"/>
              <a:ext cx="64375" cy="92362"/>
            </a:xfrm>
            <a:prstGeom prst="rect">
              <a:avLst/>
            </a:prstGeom>
            <a:ln>
              <a:noFill/>
            </a:ln>
          </p:spPr>
          <p:txBody>
            <a:bodyPr vert="horz" lIns="0" tIns="0" rIns="0" bIns="0" rtlCol="0">
              <a:noAutofit/>
            </a:bodyPr>
            <a:lstStyle/>
            <a:p>
              <a:pPr marL="6350" indent="-6350">
                <a:lnSpc>
                  <a:spcPct val="107000"/>
                </a:lnSpc>
                <a:spcAft>
                  <a:spcPts val="800"/>
                </a:spcAft>
              </a:pPr>
              <a:r>
                <a:rPr lang="fr-FR" sz="900" b="1" dirty="0">
                  <a:solidFill>
                    <a:srgbClr val="000000"/>
                  </a:solidFill>
                  <a:effectLst/>
                  <a:latin typeface="Arial" panose="020B0604020202020204" pitchFamily="34" charset="0"/>
                  <a:ea typeface="Arial" panose="020B0604020202020204" pitchFamily="34" charset="0"/>
                </a:rPr>
                <a:t>O</a:t>
              </a:r>
              <a:endParaRPr lang="fr-FR" sz="900" dirty="0">
                <a:solidFill>
                  <a:srgbClr val="000000"/>
                </a:solidFill>
                <a:effectLst/>
                <a:latin typeface="Times New Roman" panose="02020603050405020304" pitchFamily="18" charset="0"/>
                <a:ea typeface="Times New Roman" panose="02020603050405020304" pitchFamily="18" charset="0"/>
              </a:endParaRPr>
            </a:p>
          </p:txBody>
        </p:sp>
        <p:sp>
          <p:nvSpPr>
            <p:cNvPr id="236" name="Shape 1192">
              <a:extLst>
                <a:ext uri="{FF2B5EF4-FFF2-40B4-BE49-F238E27FC236}">
                  <a16:creationId xmlns:a16="http://schemas.microsoft.com/office/drawing/2014/main" id="{FDFB73F8-B95E-464E-ABC7-24548411359C}"/>
                </a:ext>
              </a:extLst>
            </p:cNvPr>
            <p:cNvSpPr/>
            <p:nvPr/>
          </p:nvSpPr>
          <p:spPr>
            <a:xfrm>
              <a:off x="6858" y="156209"/>
              <a:ext cx="432816" cy="248413"/>
            </a:xfrm>
            <a:custGeom>
              <a:avLst/>
              <a:gdLst/>
              <a:ahLst/>
              <a:cxnLst/>
              <a:rect l="0" t="0" r="0" b="0"/>
              <a:pathLst>
                <a:path w="432816" h="248413">
                  <a:moveTo>
                    <a:pt x="0" y="124206"/>
                  </a:moveTo>
                  <a:lnTo>
                    <a:pt x="216408" y="248413"/>
                  </a:lnTo>
                  <a:lnTo>
                    <a:pt x="432816" y="124206"/>
                  </a:lnTo>
                  <a:lnTo>
                    <a:pt x="216408" y="0"/>
                  </a:lnTo>
                  <a:lnTo>
                    <a:pt x="0" y="124206"/>
                  </a:lnTo>
                </a:path>
              </a:pathLst>
            </a:custGeom>
            <a:ln w="19050" cap="rnd">
              <a:solidFill>
                <a:srgbClr val="FF9900"/>
              </a:solidFill>
              <a:round/>
            </a:ln>
          </p:spPr>
          <p:style>
            <a:lnRef idx="1">
              <a:srgbClr val="FF0000"/>
            </a:lnRef>
            <a:fillRef idx="0">
              <a:srgbClr val="000000">
                <a:alpha val="0"/>
              </a:srgbClr>
            </a:fillRef>
            <a:effectRef idx="0">
              <a:scrgbClr r="0" g="0" b="0"/>
            </a:effectRef>
            <a:fontRef idx="none"/>
          </p:style>
          <p:txBody>
            <a:bodyPr/>
            <a:lstStyle/>
            <a:p>
              <a:endParaRPr lang="fr-FR"/>
            </a:p>
          </p:txBody>
        </p:sp>
      </p:grpSp>
      <p:grpSp>
        <p:nvGrpSpPr>
          <p:cNvPr id="273" name="Group 18322">
            <a:extLst>
              <a:ext uri="{FF2B5EF4-FFF2-40B4-BE49-F238E27FC236}">
                <a16:creationId xmlns:a16="http://schemas.microsoft.com/office/drawing/2014/main" id="{DAE458AD-2E03-477C-9E51-0BD9DFA11DCF}"/>
              </a:ext>
            </a:extLst>
          </p:cNvPr>
          <p:cNvGrpSpPr/>
          <p:nvPr/>
        </p:nvGrpSpPr>
        <p:grpSpPr>
          <a:xfrm>
            <a:off x="4662905" y="4829942"/>
            <a:ext cx="928357" cy="927928"/>
            <a:chOff x="0" y="0"/>
            <a:chExt cx="258318" cy="289560"/>
          </a:xfrm>
        </p:grpSpPr>
        <p:sp>
          <p:nvSpPr>
            <p:cNvPr id="274" name="Shape 1232">
              <a:extLst>
                <a:ext uri="{FF2B5EF4-FFF2-40B4-BE49-F238E27FC236}">
                  <a16:creationId xmlns:a16="http://schemas.microsoft.com/office/drawing/2014/main" id="{C254151E-C040-468E-9119-936601E48F96}"/>
                </a:ext>
              </a:extLst>
            </p:cNvPr>
            <p:cNvSpPr/>
            <p:nvPr/>
          </p:nvSpPr>
          <p:spPr>
            <a:xfrm>
              <a:off x="129540" y="165354"/>
              <a:ext cx="48006" cy="35051"/>
            </a:xfrm>
            <a:custGeom>
              <a:avLst/>
              <a:gdLst/>
              <a:ahLst/>
              <a:cxnLst/>
              <a:rect l="0" t="0" r="0" b="0"/>
              <a:pathLst>
                <a:path w="48006" h="35051">
                  <a:moveTo>
                    <a:pt x="0" y="0"/>
                  </a:moveTo>
                  <a:lnTo>
                    <a:pt x="48006" y="0"/>
                  </a:lnTo>
                  <a:lnTo>
                    <a:pt x="21336" y="35051"/>
                  </a:lnTo>
                  <a:lnTo>
                    <a:pt x="0" y="0"/>
                  </a:lnTo>
                  <a:close/>
                </a:path>
              </a:pathLst>
            </a:custGeom>
            <a:ln w="0" cap="rnd">
              <a:round/>
            </a:ln>
          </p:spPr>
          <p:style>
            <a:lnRef idx="0">
              <a:srgbClr val="000000">
                <a:alpha val="0"/>
              </a:srgbClr>
            </a:lnRef>
            <a:fillRef idx="1">
              <a:srgbClr val="FF0000"/>
            </a:fillRef>
            <a:effectRef idx="0">
              <a:scrgbClr r="0" g="0" b="0"/>
            </a:effectRef>
            <a:fontRef idx="none"/>
          </p:style>
          <p:txBody>
            <a:bodyPr/>
            <a:lstStyle/>
            <a:p>
              <a:endParaRPr lang="fr-FR"/>
            </a:p>
          </p:txBody>
        </p:sp>
        <p:sp>
          <p:nvSpPr>
            <p:cNvPr id="275" name="Shape 1233">
              <a:extLst>
                <a:ext uri="{FF2B5EF4-FFF2-40B4-BE49-F238E27FC236}">
                  <a16:creationId xmlns:a16="http://schemas.microsoft.com/office/drawing/2014/main" id="{C2028AE8-01CA-49C1-8B50-124BD93E53E4}"/>
                </a:ext>
              </a:extLst>
            </p:cNvPr>
            <p:cNvSpPr/>
            <p:nvPr/>
          </p:nvSpPr>
          <p:spPr>
            <a:xfrm>
              <a:off x="129540" y="165354"/>
              <a:ext cx="48006" cy="35051"/>
            </a:xfrm>
            <a:custGeom>
              <a:avLst/>
              <a:gdLst/>
              <a:ahLst/>
              <a:cxnLst/>
              <a:rect l="0" t="0" r="0" b="0"/>
              <a:pathLst>
                <a:path w="48006" h="35051">
                  <a:moveTo>
                    <a:pt x="0" y="0"/>
                  </a:moveTo>
                  <a:lnTo>
                    <a:pt x="48006" y="0"/>
                  </a:lnTo>
                  <a:lnTo>
                    <a:pt x="21336" y="35051"/>
                  </a:lnTo>
                  <a:lnTo>
                    <a:pt x="0" y="0"/>
                  </a:lnTo>
                  <a:close/>
                </a:path>
              </a:pathLst>
            </a:custGeom>
            <a:solidFill>
              <a:srgbClr val="5F5F5F"/>
            </a:solidFill>
            <a:ln w="0" cap="rnd">
              <a:round/>
            </a:ln>
          </p:spPr>
          <p:style>
            <a:lnRef idx="0">
              <a:srgbClr val="000000">
                <a:alpha val="0"/>
              </a:srgbClr>
            </a:lnRef>
            <a:fillRef idx="1">
              <a:srgbClr val="0000FF"/>
            </a:fillRef>
            <a:effectRef idx="0">
              <a:scrgbClr r="0" g="0" b="0"/>
            </a:effectRef>
            <a:fontRef idx="none"/>
          </p:style>
          <p:txBody>
            <a:bodyPr/>
            <a:lstStyle/>
            <a:p>
              <a:endParaRPr lang="fr-FR" dirty="0"/>
            </a:p>
          </p:txBody>
        </p:sp>
        <p:sp>
          <p:nvSpPr>
            <p:cNvPr id="276" name="Shape 1234">
              <a:extLst>
                <a:ext uri="{FF2B5EF4-FFF2-40B4-BE49-F238E27FC236}">
                  <a16:creationId xmlns:a16="http://schemas.microsoft.com/office/drawing/2014/main" id="{C16CDAD9-F1DE-4254-A072-9544C2240588}"/>
                </a:ext>
              </a:extLst>
            </p:cNvPr>
            <p:cNvSpPr/>
            <p:nvPr/>
          </p:nvSpPr>
          <p:spPr>
            <a:xfrm>
              <a:off x="0" y="165354"/>
              <a:ext cx="258318" cy="0"/>
            </a:xfrm>
            <a:custGeom>
              <a:avLst/>
              <a:gdLst/>
              <a:ahLst/>
              <a:cxnLst/>
              <a:rect l="0" t="0" r="0" b="0"/>
              <a:pathLst>
                <a:path w="258318">
                  <a:moveTo>
                    <a:pt x="0" y="0"/>
                  </a:moveTo>
                  <a:lnTo>
                    <a:pt x="258318" y="0"/>
                  </a:lnTo>
                </a:path>
              </a:pathLst>
            </a:custGeom>
            <a:ln w="19050" cap="rnd">
              <a:solidFill>
                <a:srgbClr val="5F5F5F"/>
              </a:solidFill>
              <a:round/>
            </a:ln>
          </p:spPr>
          <p:style>
            <a:lnRef idx="1">
              <a:srgbClr val="0000FF"/>
            </a:lnRef>
            <a:fillRef idx="0">
              <a:srgbClr val="000000">
                <a:alpha val="0"/>
              </a:srgbClr>
            </a:fillRef>
            <a:effectRef idx="0">
              <a:scrgbClr r="0" g="0" b="0"/>
            </a:effectRef>
            <a:fontRef idx="none"/>
          </p:style>
          <p:txBody>
            <a:bodyPr/>
            <a:lstStyle/>
            <a:p>
              <a:endParaRPr lang="fr-FR"/>
            </a:p>
          </p:txBody>
        </p:sp>
        <p:sp>
          <p:nvSpPr>
            <p:cNvPr id="277" name="Shape 1235">
              <a:extLst>
                <a:ext uri="{FF2B5EF4-FFF2-40B4-BE49-F238E27FC236}">
                  <a16:creationId xmlns:a16="http://schemas.microsoft.com/office/drawing/2014/main" id="{06939C94-7335-4EAF-BFCF-83AD9CE89242}"/>
                </a:ext>
              </a:extLst>
            </p:cNvPr>
            <p:cNvSpPr/>
            <p:nvPr/>
          </p:nvSpPr>
          <p:spPr>
            <a:xfrm>
              <a:off x="84582" y="165354"/>
              <a:ext cx="92964" cy="124206"/>
            </a:xfrm>
            <a:custGeom>
              <a:avLst/>
              <a:gdLst/>
              <a:ahLst/>
              <a:cxnLst/>
              <a:rect l="0" t="0" r="0" b="0"/>
              <a:pathLst>
                <a:path w="92964" h="124206">
                  <a:moveTo>
                    <a:pt x="92964" y="0"/>
                  </a:moveTo>
                  <a:lnTo>
                    <a:pt x="0" y="124206"/>
                  </a:lnTo>
                </a:path>
              </a:pathLst>
            </a:custGeom>
            <a:ln w="19050" cap="rnd">
              <a:solidFill>
                <a:srgbClr val="5F5F5F"/>
              </a:solidFill>
              <a:round/>
            </a:ln>
          </p:spPr>
          <p:style>
            <a:lnRef idx="1">
              <a:srgbClr val="0000FF"/>
            </a:lnRef>
            <a:fillRef idx="0">
              <a:srgbClr val="000000">
                <a:alpha val="0"/>
              </a:srgbClr>
            </a:fillRef>
            <a:effectRef idx="0">
              <a:scrgbClr r="0" g="0" b="0"/>
            </a:effectRef>
            <a:fontRef idx="none"/>
          </p:style>
          <p:txBody>
            <a:bodyPr/>
            <a:lstStyle/>
            <a:p>
              <a:endParaRPr lang="fr-FR"/>
            </a:p>
          </p:txBody>
        </p:sp>
        <p:sp>
          <p:nvSpPr>
            <p:cNvPr id="278" name="Shape 1236">
              <a:extLst>
                <a:ext uri="{FF2B5EF4-FFF2-40B4-BE49-F238E27FC236}">
                  <a16:creationId xmlns:a16="http://schemas.microsoft.com/office/drawing/2014/main" id="{ED5225FA-F4C6-44DC-AB8C-42005483FC26}"/>
                </a:ext>
              </a:extLst>
            </p:cNvPr>
            <p:cNvSpPr/>
            <p:nvPr/>
          </p:nvSpPr>
          <p:spPr>
            <a:xfrm>
              <a:off x="129540" y="165354"/>
              <a:ext cx="21336" cy="35051"/>
            </a:xfrm>
            <a:custGeom>
              <a:avLst/>
              <a:gdLst/>
              <a:ahLst/>
              <a:cxnLst/>
              <a:rect l="0" t="0" r="0" b="0"/>
              <a:pathLst>
                <a:path w="21336" h="35051">
                  <a:moveTo>
                    <a:pt x="0" y="0"/>
                  </a:moveTo>
                  <a:lnTo>
                    <a:pt x="21336" y="35051"/>
                  </a:lnTo>
                </a:path>
              </a:pathLst>
            </a:custGeom>
            <a:ln w="7112" cap="rnd">
              <a:solidFill>
                <a:srgbClr val="5F5F5F"/>
              </a:solidFill>
              <a:round/>
            </a:ln>
          </p:spPr>
          <p:style>
            <a:lnRef idx="1">
              <a:srgbClr val="0000FF"/>
            </a:lnRef>
            <a:fillRef idx="0">
              <a:srgbClr val="000000">
                <a:alpha val="0"/>
              </a:srgbClr>
            </a:fillRef>
            <a:effectRef idx="0">
              <a:scrgbClr r="0" g="0" b="0"/>
            </a:effectRef>
            <a:fontRef idx="none"/>
          </p:style>
          <p:txBody>
            <a:bodyPr/>
            <a:lstStyle/>
            <a:p>
              <a:endParaRPr lang="fr-FR"/>
            </a:p>
          </p:txBody>
        </p:sp>
        <p:sp>
          <p:nvSpPr>
            <p:cNvPr id="279" name="Shape 1237">
              <a:extLst>
                <a:ext uri="{FF2B5EF4-FFF2-40B4-BE49-F238E27FC236}">
                  <a16:creationId xmlns:a16="http://schemas.microsoft.com/office/drawing/2014/main" id="{A0F53BAD-E1DE-46F7-B0BB-0583AEB5EBCD}"/>
                </a:ext>
              </a:extLst>
            </p:cNvPr>
            <p:cNvSpPr/>
            <p:nvPr/>
          </p:nvSpPr>
          <p:spPr>
            <a:xfrm>
              <a:off x="80772" y="89154"/>
              <a:ext cx="48768" cy="35813"/>
            </a:xfrm>
            <a:custGeom>
              <a:avLst/>
              <a:gdLst/>
              <a:ahLst/>
              <a:cxnLst/>
              <a:rect l="0" t="0" r="0" b="0"/>
              <a:pathLst>
                <a:path w="48768" h="35813">
                  <a:moveTo>
                    <a:pt x="26670" y="0"/>
                  </a:moveTo>
                  <a:lnTo>
                    <a:pt x="48768" y="35813"/>
                  </a:lnTo>
                  <a:lnTo>
                    <a:pt x="0" y="35813"/>
                  </a:lnTo>
                  <a:lnTo>
                    <a:pt x="26670" y="0"/>
                  </a:lnTo>
                  <a:close/>
                </a:path>
              </a:pathLst>
            </a:custGeom>
            <a:ln w="0" cap="rnd">
              <a:round/>
            </a:ln>
          </p:spPr>
          <p:style>
            <a:lnRef idx="0">
              <a:srgbClr val="000000">
                <a:alpha val="0"/>
              </a:srgbClr>
            </a:lnRef>
            <a:fillRef idx="1">
              <a:srgbClr val="FF0000"/>
            </a:fillRef>
            <a:effectRef idx="0">
              <a:scrgbClr r="0" g="0" b="0"/>
            </a:effectRef>
            <a:fontRef idx="none"/>
          </p:style>
          <p:txBody>
            <a:bodyPr/>
            <a:lstStyle/>
            <a:p>
              <a:endParaRPr lang="fr-FR"/>
            </a:p>
          </p:txBody>
        </p:sp>
        <p:sp>
          <p:nvSpPr>
            <p:cNvPr id="280" name="Shape 1238">
              <a:extLst>
                <a:ext uri="{FF2B5EF4-FFF2-40B4-BE49-F238E27FC236}">
                  <a16:creationId xmlns:a16="http://schemas.microsoft.com/office/drawing/2014/main" id="{1533ACA2-04DE-43D9-A4B2-C133085C5947}"/>
                </a:ext>
              </a:extLst>
            </p:cNvPr>
            <p:cNvSpPr/>
            <p:nvPr/>
          </p:nvSpPr>
          <p:spPr>
            <a:xfrm>
              <a:off x="80772" y="89154"/>
              <a:ext cx="48768" cy="35813"/>
            </a:xfrm>
            <a:custGeom>
              <a:avLst/>
              <a:gdLst/>
              <a:ahLst/>
              <a:cxnLst/>
              <a:rect l="0" t="0" r="0" b="0"/>
              <a:pathLst>
                <a:path w="48768" h="35813">
                  <a:moveTo>
                    <a:pt x="26670" y="0"/>
                  </a:moveTo>
                  <a:lnTo>
                    <a:pt x="48768" y="35813"/>
                  </a:lnTo>
                  <a:lnTo>
                    <a:pt x="0" y="35813"/>
                  </a:lnTo>
                  <a:lnTo>
                    <a:pt x="26670" y="0"/>
                  </a:lnTo>
                  <a:close/>
                </a:path>
              </a:pathLst>
            </a:custGeom>
            <a:ln w="0" cap="rnd">
              <a:round/>
            </a:ln>
          </p:spPr>
          <p:style>
            <a:lnRef idx="0">
              <a:srgbClr val="000000">
                <a:alpha val="0"/>
              </a:srgbClr>
            </a:lnRef>
            <a:fillRef idx="1">
              <a:srgbClr val="0000FF"/>
            </a:fillRef>
            <a:effectRef idx="0">
              <a:scrgbClr r="0" g="0" b="0"/>
            </a:effectRef>
            <a:fontRef idx="none"/>
          </p:style>
          <p:txBody>
            <a:bodyPr/>
            <a:lstStyle/>
            <a:p>
              <a:endParaRPr lang="fr-FR"/>
            </a:p>
          </p:txBody>
        </p:sp>
        <p:sp>
          <p:nvSpPr>
            <p:cNvPr id="281" name="Shape 1239">
              <a:extLst>
                <a:ext uri="{FF2B5EF4-FFF2-40B4-BE49-F238E27FC236}">
                  <a16:creationId xmlns:a16="http://schemas.microsoft.com/office/drawing/2014/main" id="{80F78C0E-7466-4001-8445-E38B7CC62B6D}"/>
                </a:ext>
              </a:extLst>
            </p:cNvPr>
            <p:cNvSpPr/>
            <p:nvPr/>
          </p:nvSpPr>
          <p:spPr>
            <a:xfrm>
              <a:off x="80772" y="89154"/>
              <a:ext cx="48768" cy="35813"/>
            </a:xfrm>
            <a:custGeom>
              <a:avLst/>
              <a:gdLst/>
              <a:ahLst/>
              <a:cxnLst/>
              <a:rect l="0" t="0" r="0" b="0"/>
              <a:pathLst>
                <a:path w="48768" h="35813">
                  <a:moveTo>
                    <a:pt x="26670" y="0"/>
                  </a:moveTo>
                  <a:lnTo>
                    <a:pt x="48768" y="35813"/>
                  </a:lnTo>
                  <a:lnTo>
                    <a:pt x="0" y="35813"/>
                  </a:lnTo>
                  <a:lnTo>
                    <a:pt x="26670" y="0"/>
                  </a:lnTo>
                  <a:close/>
                </a:path>
              </a:pathLst>
            </a:custGeom>
            <a:ln w="0" cap="rnd">
              <a:round/>
            </a:ln>
          </p:spPr>
          <p:style>
            <a:lnRef idx="0">
              <a:srgbClr val="000000">
                <a:alpha val="0"/>
              </a:srgbClr>
            </a:lnRef>
            <a:fillRef idx="1">
              <a:srgbClr val="0000FF"/>
            </a:fillRef>
            <a:effectRef idx="0">
              <a:scrgbClr r="0" g="0" b="0"/>
            </a:effectRef>
            <a:fontRef idx="none"/>
          </p:style>
          <p:txBody>
            <a:bodyPr/>
            <a:lstStyle/>
            <a:p>
              <a:endParaRPr lang="fr-FR"/>
            </a:p>
          </p:txBody>
        </p:sp>
        <p:sp>
          <p:nvSpPr>
            <p:cNvPr id="282" name="Shape 1240">
              <a:extLst>
                <a:ext uri="{FF2B5EF4-FFF2-40B4-BE49-F238E27FC236}">
                  <a16:creationId xmlns:a16="http://schemas.microsoft.com/office/drawing/2014/main" id="{CCAF4D00-DBE9-4EA7-A567-359B5BBF9DB9}"/>
                </a:ext>
              </a:extLst>
            </p:cNvPr>
            <p:cNvSpPr/>
            <p:nvPr/>
          </p:nvSpPr>
          <p:spPr>
            <a:xfrm>
              <a:off x="80772" y="89154"/>
              <a:ext cx="48768" cy="35813"/>
            </a:xfrm>
            <a:custGeom>
              <a:avLst/>
              <a:gdLst/>
              <a:ahLst/>
              <a:cxnLst/>
              <a:rect l="0" t="0" r="0" b="0"/>
              <a:pathLst>
                <a:path w="48768" h="35813">
                  <a:moveTo>
                    <a:pt x="26670" y="0"/>
                  </a:moveTo>
                  <a:lnTo>
                    <a:pt x="48768" y="35813"/>
                  </a:lnTo>
                  <a:lnTo>
                    <a:pt x="0" y="35813"/>
                  </a:lnTo>
                  <a:lnTo>
                    <a:pt x="26670" y="0"/>
                  </a:lnTo>
                  <a:close/>
                </a:path>
              </a:pathLst>
            </a:custGeom>
            <a:solidFill>
              <a:srgbClr val="FF9900"/>
            </a:solidFill>
            <a:ln w="0" cap="rnd">
              <a:round/>
            </a:ln>
          </p:spPr>
          <p:style>
            <a:lnRef idx="0">
              <a:srgbClr val="000000">
                <a:alpha val="0"/>
              </a:srgbClr>
            </a:lnRef>
            <a:fillRef idx="1">
              <a:srgbClr val="FF0000"/>
            </a:fillRef>
            <a:effectRef idx="0">
              <a:scrgbClr r="0" g="0" b="0"/>
            </a:effectRef>
            <a:fontRef idx="none"/>
          </p:style>
          <p:txBody>
            <a:bodyPr/>
            <a:lstStyle/>
            <a:p>
              <a:endParaRPr lang="fr-FR" dirty="0"/>
            </a:p>
          </p:txBody>
        </p:sp>
        <p:sp>
          <p:nvSpPr>
            <p:cNvPr id="283" name="Shape 1241">
              <a:extLst>
                <a:ext uri="{FF2B5EF4-FFF2-40B4-BE49-F238E27FC236}">
                  <a16:creationId xmlns:a16="http://schemas.microsoft.com/office/drawing/2014/main" id="{1F397490-0F82-4A9C-886A-F420BF3F0C2F}"/>
                </a:ext>
              </a:extLst>
            </p:cNvPr>
            <p:cNvSpPr/>
            <p:nvPr/>
          </p:nvSpPr>
          <p:spPr>
            <a:xfrm>
              <a:off x="107442" y="89154"/>
              <a:ext cx="22098" cy="35813"/>
            </a:xfrm>
            <a:custGeom>
              <a:avLst/>
              <a:gdLst/>
              <a:ahLst/>
              <a:cxnLst/>
              <a:rect l="0" t="0" r="0" b="0"/>
              <a:pathLst>
                <a:path w="22098" h="35813">
                  <a:moveTo>
                    <a:pt x="22098" y="35813"/>
                  </a:moveTo>
                  <a:lnTo>
                    <a:pt x="0" y="0"/>
                  </a:lnTo>
                </a:path>
              </a:pathLst>
            </a:custGeom>
            <a:ln w="7112" cap="rnd">
              <a:solidFill>
                <a:srgbClr val="FF9900"/>
              </a:solidFill>
              <a:round/>
            </a:ln>
          </p:spPr>
          <p:style>
            <a:lnRef idx="1">
              <a:srgbClr val="FF0000"/>
            </a:lnRef>
            <a:fillRef idx="0">
              <a:srgbClr val="000000">
                <a:alpha val="0"/>
              </a:srgbClr>
            </a:fillRef>
            <a:effectRef idx="0">
              <a:scrgbClr r="0" g="0" b="0"/>
            </a:effectRef>
            <a:fontRef idx="none"/>
          </p:style>
          <p:txBody>
            <a:bodyPr/>
            <a:lstStyle/>
            <a:p>
              <a:endParaRPr lang="fr-FR"/>
            </a:p>
          </p:txBody>
        </p:sp>
        <p:sp>
          <p:nvSpPr>
            <p:cNvPr id="284" name="Shape 1242">
              <a:extLst>
                <a:ext uri="{FF2B5EF4-FFF2-40B4-BE49-F238E27FC236}">
                  <a16:creationId xmlns:a16="http://schemas.microsoft.com/office/drawing/2014/main" id="{6900D350-E99F-4A63-A2AB-38EF74C29412}"/>
                </a:ext>
              </a:extLst>
            </p:cNvPr>
            <p:cNvSpPr/>
            <p:nvPr/>
          </p:nvSpPr>
          <p:spPr>
            <a:xfrm>
              <a:off x="80772" y="0"/>
              <a:ext cx="92964" cy="124968"/>
            </a:xfrm>
            <a:custGeom>
              <a:avLst/>
              <a:gdLst/>
              <a:ahLst/>
              <a:cxnLst/>
              <a:rect l="0" t="0" r="0" b="0"/>
              <a:pathLst>
                <a:path w="92964" h="124968">
                  <a:moveTo>
                    <a:pt x="0" y="124968"/>
                  </a:moveTo>
                  <a:lnTo>
                    <a:pt x="92964" y="0"/>
                  </a:lnTo>
                </a:path>
              </a:pathLst>
            </a:custGeom>
            <a:ln w="19050" cap="rnd">
              <a:solidFill>
                <a:srgbClr val="FF9900"/>
              </a:solidFill>
              <a:round/>
            </a:ln>
          </p:spPr>
          <p:style>
            <a:lnRef idx="1">
              <a:srgbClr val="FF0000"/>
            </a:lnRef>
            <a:fillRef idx="0">
              <a:srgbClr val="000000">
                <a:alpha val="0"/>
              </a:srgbClr>
            </a:fillRef>
            <a:effectRef idx="0">
              <a:scrgbClr r="0" g="0" b="0"/>
            </a:effectRef>
            <a:fontRef idx="none"/>
          </p:style>
          <p:txBody>
            <a:bodyPr/>
            <a:lstStyle/>
            <a:p>
              <a:endParaRPr lang="fr-FR"/>
            </a:p>
          </p:txBody>
        </p:sp>
        <p:sp>
          <p:nvSpPr>
            <p:cNvPr id="285" name="Shape 1243">
              <a:extLst>
                <a:ext uri="{FF2B5EF4-FFF2-40B4-BE49-F238E27FC236}">
                  <a16:creationId xmlns:a16="http://schemas.microsoft.com/office/drawing/2014/main" id="{90A80684-EDF1-4BA1-B4F9-C189990A051A}"/>
                </a:ext>
              </a:extLst>
            </p:cNvPr>
            <p:cNvSpPr/>
            <p:nvPr/>
          </p:nvSpPr>
          <p:spPr>
            <a:xfrm>
              <a:off x="0" y="124968"/>
              <a:ext cx="258318" cy="0"/>
            </a:xfrm>
            <a:custGeom>
              <a:avLst/>
              <a:gdLst/>
              <a:ahLst/>
              <a:cxnLst/>
              <a:rect l="0" t="0" r="0" b="0"/>
              <a:pathLst>
                <a:path w="258318">
                  <a:moveTo>
                    <a:pt x="258318" y="0"/>
                  </a:moveTo>
                  <a:lnTo>
                    <a:pt x="0" y="0"/>
                  </a:lnTo>
                </a:path>
              </a:pathLst>
            </a:custGeom>
            <a:ln w="19050" cap="rnd">
              <a:solidFill>
                <a:srgbClr val="FF9900"/>
              </a:solidFill>
              <a:round/>
            </a:ln>
          </p:spPr>
          <p:style>
            <a:lnRef idx="1">
              <a:srgbClr val="FF0000"/>
            </a:lnRef>
            <a:fillRef idx="0">
              <a:srgbClr val="000000">
                <a:alpha val="0"/>
              </a:srgbClr>
            </a:fillRef>
            <a:effectRef idx="0">
              <a:scrgbClr r="0" g="0" b="0"/>
            </a:effectRef>
            <a:fontRef idx="none"/>
          </p:style>
          <p:txBody>
            <a:bodyPr/>
            <a:lstStyle/>
            <a:p>
              <a:endParaRPr lang="fr-FR"/>
            </a:p>
          </p:txBody>
        </p:sp>
      </p:grpSp>
      <p:sp>
        <p:nvSpPr>
          <p:cNvPr id="119" name="ZoneTexte 118">
            <a:extLst>
              <a:ext uri="{FF2B5EF4-FFF2-40B4-BE49-F238E27FC236}">
                <a16:creationId xmlns:a16="http://schemas.microsoft.com/office/drawing/2014/main" id="{29687504-E6D7-45DF-8F19-6C87148E8574}"/>
              </a:ext>
            </a:extLst>
          </p:cNvPr>
          <p:cNvSpPr txBox="1"/>
          <p:nvPr/>
        </p:nvSpPr>
        <p:spPr>
          <a:xfrm>
            <a:off x="-64294" y="6244625"/>
            <a:ext cx="461963" cy="369332"/>
          </a:xfrm>
          <a:prstGeom prst="rect">
            <a:avLst/>
          </a:prstGeom>
          <a:noFill/>
        </p:spPr>
        <p:txBody>
          <a:bodyPr wrap="square" rtlCol="0">
            <a:spAutoFit/>
          </a:bodyPr>
          <a:lstStyle/>
          <a:p>
            <a:pPr algn="ctr"/>
            <a:r>
              <a:rPr lang="fr-FR" dirty="0">
                <a:solidFill>
                  <a:schemeClr val="bg1"/>
                </a:solidFill>
                <a:effectLst>
                  <a:outerShdw blurRad="38100" dist="38100" dir="2700000" algn="tl">
                    <a:srgbClr val="000000">
                      <a:alpha val="43137"/>
                    </a:srgbClr>
                  </a:outerShdw>
                </a:effectLst>
              </a:rPr>
              <a:t>15</a:t>
            </a:r>
          </a:p>
        </p:txBody>
      </p:sp>
      <p:sp>
        <p:nvSpPr>
          <p:cNvPr id="121" name="Rectangle à coins arrondis 66">
            <a:extLst>
              <a:ext uri="{FF2B5EF4-FFF2-40B4-BE49-F238E27FC236}">
                <a16:creationId xmlns:a16="http://schemas.microsoft.com/office/drawing/2014/main" id="{DC9220DF-B24D-4F5E-998B-FFFB2829B304}"/>
              </a:ext>
            </a:extLst>
          </p:cNvPr>
          <p:cNvSpPr/>
          <p:nvPr/>
        </p:nvSpPr>
        <p:spPr>
          <a:xfrm>
            <a:off x="6341043" y="1537627"/>
            <a:ext cx="5626850" cy="2023200"/>
          </a:xfrm>
          <a:prstGeom prst="roundRect">
            <a:avLst>
              <a:gd name="adj" fmla="val 0"/>
            </a:avLst>
          </a:prstGeom>
          <a:solidFill>
            <a:schemeClr val="bg1"/>
          </a:solidFill>
          <a:ln w="28575">
            <a:solidFill>
              <a:srgbClr val="CC00CC"/>
            </a:solid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2" name="Rectangle 121">
            <a:extLst>
              <a:ext uri="{FF2B5EF4-FFF2-40B4-BE49-F238E27FC236}">
                <a16:creationId xmlns:a16="http://schemas.microsoft.com/office/drawing/2014/main" id="{D5461535-9FE0-4F3A-BA4E-0B70F2A40F71}"/>
              </a:ext>
            </a:extLst>
          </p:cNvPr>
          <p:cNvSpPr/>
          <p:nvPr/>
        </p:nvSpPr>
        <p:spPr>
          <a:xfrm>
            <a:off x="6354592" y="1512096"/>
            <a:ext cx="2662139" cy="369332"/>
          </a:xfrm>
          <a:prstGeom prst="rect">
            <a:avLst/>
          </a:prstGeom>
        </p:spPr>
        <p:txBody>
          <a:bodyPr wrap="none">
            <a:spAutoFit/>
          </a:bodyPr>
          <a:lstStyle/>
          <a:p>
            <a:r>
              <a:rPr lang="fr-FR" dirty="0">
                <a:solidFill>
                  <a:srgbClr val="CC00CC"/>
                </a:solidFill>
              </a:rPr>
              <a:t>Torseur action mécanique</a:t>
            </a:r>
            <a:endParaRPr lang="fr-FR" b="1" dirty="0">
              <a:solidFill>
                <a:srgbClr val="333399"/>
              </a:solidFill>
            </a:endParaRPr>
          </a:p>
        </p:txBody>
      </p:sp>
      <p:sp>
        <p:nvSpPr>
          <p:cNvPr id="123" name="Rectangle à coins arrondis 66">
            <a:extLst>
              <a:ext uri="{FF2B5EF4-FFF2-40B4-BE49-F238E27FC236}">
                <a16:creationId xmlns:a16="http://schemas.microsoft.com/office/drawing/2014/main" id="{7C50535D-16B0-4408-B2A5-7B130E055D9F}"/>
              </a:ext>
            </a:extLst>
          </p:cNvPr>
          <p:cNvSpPr/>
          <p:nvPr/>
        </p:nvSpPr>
        <p:spPr>
          <a:xfrm>
            <a:off x="6354592" y="4192048"/>
            <a:ext cx="5626850" cy="2023200"/>
          </a:xfrm>
          <a:prstGeom prst="roundRect">
            <a:avLst>
              <a:gd name="adj" fmla="val 0"/>
            </a:avLst>
          </a:prstGeom>
          <a:solidFill>
            <a:schemeClr val="bg1"/>
          </a:solidFill>
          <a:ln w="28575">
            <a:solidFill>
              <a:srgbClr val="CC00CC"/>
            </a:solid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4" name="Rectangle 123">
            <a:extLst>
              <a:ext uri="{FF2B5EF4-FFF2-40B4-BE49-F238E27FC236}">
                <a16:creationId xmlns:a16="http://schemas.microsoft.com/office/drawing/2014/main" id="{0B89FBCC-FC78-4E3B-B894-B069144A26C7}"/>
              </a:ext>
            </a:extLst>
          </p:cNvPr>
          <p:cNvSpPr/>
          <p:nvPr/>
        </p:nvSpPr>
        <p:spPr>
          <a:xfrm>
            <a:off x="6368141" y="4166517"/>
            <a:ext cx="2662139" cy="369332"/>
          </a:xfrm>
          <a:prstGeom prst="rect">
            <a:avLst/>
          </a:prstGeom>
        </p:spPr>
        <p:txBody>
          <a:bodyPr wrap="none">
            <a:spAutoFit/>
          </a:bodyPr>
          <a:lstStyle/>
          <a:p>
            <a:r>
              <a:rPr lang="fr-FR" dirty="0">
                <a:solidFill>
                  <a:srgbClr val="CC00CC"/>
                </a:solidFill>
              </a:rPr>
              <a:t>Torseur action mécanique</a:t>
            </a:r>
            <a:endParaRPr lang="fr-FR" b="1" dirty="0">
              <a:solidFill>
                <a:srgbClr val="333399"/>
              </a:solidFill>
            </a:endParaRPr>
          </a:p>
        </p:txBody>
      </p:sp>
      <p:sp>
        <p:nvSpPr>
          <p:cNvPr id="120" name="ZoneTexte 119">
            <a:extLst>
              <a:ext uri="{FF2B5EF4-FFF2-40B4-BE49-F238E27FC236}">
                <a16:creationId xmlns:a16="http://schemas.microsoft.com/office/drawing/2014/main" id="{2A87C2C1-AFBA-42F8-9917-FEEDE4852948}"/>
              </a:ext>
            </a:extLst>
          </p:cNvPr>
          <p:cNvSpPr txBox="1"/>
          <p:nvPr/>
        </p:nvSpPr>
        <p:spPr>
          <a:xfrm>
            <a:off x="4803507" y="42458"/>
            <a:ext cx="5899355" cy="338554"/>
          </a:xfrm>
          <a:prstGeom prst="rect">
            <a:avLst/>
          </a:prstGeom>
          <a:noFill/>
        </p:spPr>
        <p:txBody>
          <a:bodyPr wrap="square" rtlCol="0">
            <a:spAutoFit/>
          </a:bodyPr>
          <a:lstStyle/>
          <a:p>
            <a:pPr algn="r"/>
            <a:r>
              <a:rPr lang="fr-FR" sz="1600" dirty="0">
                <a:solidFill>
                  <a:srgbClr val="001642"/>
                </a:solidFill>
                <a:latin typeface="Segoe UI" panose="020B0502040204020203" pitchFamily="34" charset="0"/>
                <a:cs typeface="Segoe UI" panose="020B0502040204020203" pitchFamily="34" charset="0"/>
              </a:rPr>
              <a:t>Liaisons normalisées</a:t>
            </a:r>
          </a:p>
        </p:txBody>
      </p:sp>
      <p:pic>
        <p:nvPicPr>
          <p:cNvPr id="125" name="Picture 1034">
            <a:extLst>
              <a:ext uri="{FF2B5EF4-FFF2-40B4-BE49-F238E27FC236}">
                <a16:creationId xmlns:a16="http://schemas.microsoft.com/office/drawing/2014/main" id="{8F7F767D-82CB-4B37-83B1-41B1892C500E}"/>
              </a:ext>
            </a:extLst>
          </p:cNvPr>
          <p:cNvPicPr/>
          <p:nvPr/>
        </p:nvPicPr>
        <p:blipFill>
          <a:blip r:embed="rId4"/>
          <a:stretch>
            <a:fillRect/>
          </a:stretch>
        </p:blipFill>
        <p:spPr>
          <a:xfrm>
            <a:off x="1086116" y="2185967"/>
            <a:ext cx="951042" cy="806936"/>
          </a:xfrm>
          <a:prstGeom prst="rect">
            <a:avLst/>
          </a:prstGeom>
        </p:spPr>
      </p:pic>
      <p:pic>
        <p:nvPicPr>
          <p:cNvPr id="126" name="Picture 1188">
            <a:extLst>
              <a:ext uri="{FF2B5EF4-FFF2-40B4-BE49-F238E27FC236}">
                <a16:creationId xmlns:a16="http://schemas.microsoft.com/office/drawing/2014/main" id="{FEA0B0AF-C8FD-480D-A12B-76586286E70F}"/>
              </a:ext>
            </a:extLst>
          </p:cNvPr>
          <p:cNvPicPr/>
          <p:nvPr/>
        </p:nvPicPr>
        <p:blipFill>
          <a:blip r:embed="rId5"/>
          <a:stretch>
            <a:fillRect/>
          </a:stretch>
        </p:blipFill>
        <p:spPr>
          <a:xfrm>
            <a:off x="952859" y="4778167"/>
            <a:ext cx="1309370" cy="960120"/>
          </a:xfrm>
          <a:prstGeom prst="rect">
            <a:avLst/>
          </a:prstGeom>
        </p:spPr>
      </p:pic>
      <mc:AlternateContent xmlns:mc="http://schemas.openxmlformats.org/markup-compatibility/2006" xmlns:a14="http://schemas.microsoft.com/office/drawing/2010/main">
        <mc:Choice Requires="a14">
          <p:sp>
            <p:nvSpPr>
              <p:cNvPr id="133" name="ZoneTexte 132">
                <a:extLst>
                  <a:ext uri="{FF2B5EF4-FFF2-40B4-BE49-F238E27FC236}">
                    <a16:creationId xmlns:a16="http://schemas.microsoft.com/office/drawing/2014/main" id="{492C8ABA-E82D-44C6-B4AF-DF6AB8C282E0}"/>
                  </a:ext>
                </a:extLst>
              </p:cNvPr>
              <p:cNvSpPr txBox="1"/>
              <p:nvPr/>
            </p:nvSpPr>
            <p:spPr>
              <a:xfrm>
                <a:off x="6830598" y="2266781"/>
                <a:ext cx="4910383" cy="753924"/>
              </a:xfrm>
              <a:prstGeom prst="rect">
                <a:avLst/>
              </a:prstGeom>
              <a:noFill/>
            </p:spPr>
            <p:txBody>
              <a:bodyPr wrap="none" lIns="0" tIns="0" rIns="0" bIns="0" rtlCol="0">
                <a:spAutoFit/>
              </a:bodyPr>
              <a:lstStyle/>
              <a:p>
                <a14:m>
                  <m:oMath xmlns:m="http://schemas.openxmlformats.org/officeDocument/2006/math">
                    <m:d>
                      <m:dPr>
                        <m:begChr m:val="{"/>
                        <m:endChr m:val="}"/>
                        <m:ctrlPr>
                          <a:rPr lang="fr-FR" sz="1600" i="1" smtClean="0">
                            <a:latin typeface="Cambria Math" panose="02040503050406030204" pitchFamily="18" charset="0"/>
                          </a:rPr>
                        </m:ctrlPr>
                      </m:dPr>
                      <m:e>
                        <m:sSub>
                          <m:sSubPr>
                            <m:ctrlPr>
                              <a:rPr lang="fr-FR" sz="1600" b="0" i="1" smtClean="0">
                                <a:latin typeface="Cambria Math" panose="02040503050406030204" pitchFamily="18" charset="0"/>
                              </a:rPr>
                            </m:ctrlPr>
                          </m:sSubPr>
                          <m:e>
                            <m:r>
                              <m:rPr>
                                <m:sty m:val="p"/>
                              </m:rPr>
                              <a:rPr lang="fr-FR" sz="1600" b="0" i="0" smtClean="0">
                                <a:latin typeface="Cambria Math" panose="02040503050406030204" pitchFamily="18" charset="0"/>
                              </a:rPr>
                              <m:t>A</m:t>
                            </m:r>
                          </m:e>
                          <m:sub>
                            <m:r>
                              <m:rPr>
                                <m:sty m:val="p"/>
                              </m:rPr>
                              <a:rPr lang="fr-FR" sz="1600" b="0" i="0" smtClean="0">
                                <a:latin typeface="Cambria Math" panose="02040503050406030204" pitchFamily="18" charset="0"/>
                              </a:rPr>
                              <m:t>S</m:t>
                            </m:r>
                            <m:r>
                              <a:rPr lang="fr-FR" sz="1600" b="0" i="0" smtClean="0">
                                <a:latin typeface="Cambria Math" panose="02040503050406030204" pitchFamily="18" charset="0"/>
                              </a:rPr>
                              <m:t>2/</m:t>
                            </m:r>
                            <m:r>
                              <m:rPr>
                                <m:sty m:val="p"/>
                              </m:rPr>
                              <a:rPr lang="fr-FR" sz="1600" b="0" i="0" smtClean="0">
                                <a:latin typeface="Cambria Math" panose="02040503050406030204" pitchFamily="18" charset="0"/>
                              </a:rPr>
                              <m:t>S</m:t>
                            </m:r>
                            <m:r>
                              <a:rPr lang="fr-FR" sz="1600" b="0" i="0" smtClean="0">
                                <a:latin typeface="Cambria Math" panose="02040503050406030204" pitchFamily="18" charset="0"/>
                              </a:rPr>
                              <m:t>1</m:t>
                            </m:r>
                          </m:sub>
                        </m:sSub>
                      </m:e>
                    </m:d>
                    <m:r>
                      <a:rPr lang="fr-FR" sz="1600" b="0" i="0" smtClean="0">
                        <a:latin typeface="Cambria Math" panose="02040503050406030204" pitchFamily="18" charset="0"/>
                      </a:rPr>
                      <m:t>=</m:t>
                    </m:r>
                    <m:sSub>
                      <m:sSubPr>
                        <m:ctrlPr>
                          <a:rPr lang="fr-FR" sz="1600" b="0" i="1" smtClean="0">
                            <a:latin typeface="Cambria Math" panose="02040503050406030204" pitchFamily="18" charset="0"/>
                          </a:rPr>
                        </m:ctrlPr>
                      </m:sSubPr>
                      <m:e>
                        <m:d>
                          <m:dPr>
                            <m:begChr m:val="{"/>
                            <m:endChr m:val="}"/>
                            <m:ctrlPr>
                              <a:rPr lang="fr-FR" sz="1600" i="1">
                                <a:latin typeface="Cambria Math" panose="02040503050406030204" pitchFamily="18" charset="0"/>
                              </a:rPr>
                            </m:ctrlPr>
                          </m:dPr>
                          <m:e>
                            <m:m>
                              <m:mPr>
                                <m:mcs>
                                  <m:mc>
                                    <m:mcPr>
                                      <m:count m:val="2"/>
                                      <m:mcJc m:val="center"/>
                                    </m:mcPr>
                                  </m:mc>
                                </m:mcs>
                                <m:ctrlPr>
                                  <a:rPr lang="fr-FR" sz="1600" i="1">
                                    <a:latin typeface="Cambria Math" panose="02040503050406030204" pitchFamily="18" charset="0"/>
                                  </a:rPr>
                                </m:ctrlPr>
                              </m:mPr>
                              <m:mr>
                                <m:e>
                                  <m:sSub>
                                    <m:sSubPr>
                                      <m:ctrlPr>
                                        <a:rPr lang="fr-FR" sz="1600" i="1">
                                          <a:latin typeface="Cambria Math" panose="02040503050406030204" pitchFamily="18" charset="0"/>
                                        </a:rPr>
                                      </m:ctrlPr>
                                    </m:sSubPr>
                                    <m:e>
                                      <m:r>
                                        <m:rPr>
                                          <m:sty m:val="p"/>
                                        </m:rPr>
                                        <a:rPr lang="fr-FR" sz="1600">
                                          <a:latin typeface="Cambria Math" panose="02040503050406030204" pitchFamily="18" charset="0"/>
                                        </a:rPr>
                                        <m:t>X</m:t>
                                      </m:r>
                                    </m:e>
                                    <m:sub>
                                      <m:r>
                                        <a:rPr lang="fr-FR" sz="1600">
                                          <a:latin typeface="Cambria Math" panose="02040503050406030204" pitchFamily="18" charset="0"/>
                                        </a:rPr>
                                        <m:t>21</m:t>
                                      </m:r>
                                    </m:sub>
                                  </m:sSub>
                                </m:e>
                                <m:e>
                                  <m:r>
                                    <a:rPr lang="fr-FR" sz="1600" i="1" smtClean="0">
                                      <a:latin typeface="Cambria Math" panose="02040503050406030204" pitchFamily="18" charset="0"/>
                                    </a:rPr>
                                    <m:t>0</m:t>
                                  </m:r>
                                </m:e>
                              </m:mr>
                              <m:mr>
                                <m:e>
                                  <m:sSub>
                                    <m:sSubPr>
                                      <m:ctrlPr>
                                        <a:rPr lang="fr-FR" sz="1600" i="1">
                                          <a:latin typeface="Cambria Math" panose="02040503050406030204" pitchFamily="18" charset="0"/>
                                        </a:rPr>
                                      </m:ctrlPr>
                                    </m:sSubPr>
                                    <m:e>
                                      <m:r>
                                        <m:rPr>
                                          <m:sty m:val="p"/>
                                        </m:rPr>
                                        <a:rPr lang="fr-FR" sz="1600">
                                          <a:latin typeface="Cambria Math" panose="02040503050406030204" pitchFamily="18" charset="0"/>
                                        </a:rPr>
                                        <m:t>Y</m:t>
                                      </m:r>
                                    </m:e>
                                    <m:sub>
                                      <m:r>
                                        <a:rPr lang="fr-FR" sz="1600">
                                          <a:latin typeface="Cambria Math" panose="02040503050406030204" pitchFamily="18" charset="0"/>
                                        </a:rPr>
                                        <m:t>21</m:t>
                                      </m:r>
                                    </m:sub>
                                  </m:sSub>
                                </m:e>
                                <m:e>
                                  <m:r>
                                    <a:rPr lang="fr-FR" sz="1600" b="0" i="1" smtClean="0">
                                      <a:latin typeface="Cambria Math" panose="02040503050406030204" pitchFamily="18" charset="0"/>
                                    </a:rPr>
                                    <m:t>0</m:t>
                                  </m:r>
                                </m:e>
                              </m:mr>
                              <m:mr>
                                <m:e>
                                  <m:sSub>
                                    <m:sSubPr>
                                      <m:ctrlPr>
                                        <a:rPr lang="fr-FR" sz="1600" i="1">
                                          <a:latin typeface="Cambria Math" panose="02040503050406030204" pitchFamily="18" charset="0"/>
                                        </a:rPr>
                                      </m:ctrlPr>
                                    </m:sSubPr>
                                    <m:e>
                                      <m:r>
                                        <m:rPr>
                                          <m:sty m:val="p"/>
                                        </m:rPr>
                                        <a:rPr lang="fr-FR" sz="1600">
                                          <a:latin typeface="Cambria Math" panose="02040503050406030204" pitchFamily="18" charset="0"/>
                                        </a:rPr>
                                        <m:t>Z</m:t>
                                      </m:r>
                                    </m:e>
                                    <m:sub>
                                      <m:r>
                                        <a:rPr lang="fr-FR" sz="1600">
                                          <a:latin typeface="Cambria Math" panose="02040503050406030204" pitchFamily="18" charset="0"/>
                                        </a:rPr>
                                        <m:t>21</m:t>
                                      </m:r>
                                    </m:sub>
                                  </m:sSub>
                                </m:e>
                                <m:e>
                                  <m:r>
                                    <a:rPr lang="fr-FR" sz="1600" b="0" i="1" smtClean="0">
                                      <a:latin typeface="Cambria Math" panose="02040503050406030204" pitchFamily="18" charset="0"/>
                                    </a:rPr>
                                    <m:t>0</m:t>
                                  </m:r>
                                </m:e>
                              </m:mr>
                            </m:m>
                          </m:e>
                        </m:d>
                      </m:e>
                      <m:sub>
                        <m:r>
                          <a:rPr lang="fr-FR" sz="1600" b="0" i="1" smtClean="0">
                            <a:latin typeface="Cambria Math" panose="02040503050406030204" pitchFamily="18" charset="0"/>
                          </a:rPr>
                          <m:t>𝑂</m:t>
                        </m:r>
                        <m:r>
                          <a:rPr lang="fr-FR" sz="1600" b="0" i="1" smtClean="0">
                            <a:latin typeface="Cambria Math" panose="02040503050406030204" pitchFamily="18" charset="0"/>
                          </a:rPr>
                          <m:t>,</m:t>
                        </m:r>
                        <m:r>
                          <a:rPr lang="fr-FR" sz="1600" b="0" i="1" smtClean="0">
                            <a:latin typeface="Cambria Math" panose="02040503050406030204" pitchFamily="18" charset="0"/>
                          </a:rPr>
                          <m:t>𝐵</m:t>
                        </m:r>
                      </m:sub>
                    </m:sSub>
                  </m:oMath>
                </a14:m>
                <a:r>
                  <a:rPr lang="fr-FR" sz="1600" dirty="0"/>
                  <a:t>= </a:t>
                </a:r>
                <a14:m>
                  <m:oMath xmlns:m="http://schemas.openxmlformats.org/officeDocument/2006/math">
                    <m:sSub>
                      <m:sSubPr>
                        <m:ctrlPr>
                          <a:rPr lang="fr-FR" sz="1600" i="1">
                            <a:latin typeface="Cambria Math" panose="02040503050406030204" pitchFamily="18" charset="0"/>
                          </a:rPr>
                        </m:ctrlPr>
                      </m:sSubPr>
                      <m:e>
                        <m:d>
                          <m:dPr>
                            <m:begChr m:val="{"/>
                            <m:endChr m:val="}"/>
                            <m:ctrlPr>
                              <a:rPr lang="fr-FR" sz="1600" i="1">
                                <a:latin typeface="Cambria Math" panose="02040503050406030204" pitchFamily="18" charset="0"/>
                              </a:rPr>
                            </m:ctrlPr>
                          </m:dPr>
                          <m:e>
                            <m:eqArr>
                              <m:eqArrPr>
                                <m:ctrlPr>
                                  <a:rPr lang="fr-FR" sz="1600" i="1">
                                    <a:latin typeface="Cambria Math" panose="02040503050406030204" pitchFamily="18" charset="0"/>
                                  </a:rPr>
                                </m:ctrlPr>
                              </m:eqArrPr>
                              <m:e>
                                <m:acc>
                                  <m:accPr>
                                    <m:chr m:val="⃗"/>
                                    <m:ctrlPr>
                                      <a:rPr lang="fr-FR" sz="1600" i="1" smtClean="0">
                                        <a:latin typeface="Cambria Math" panose="02040503050406030204" pitchFamily="18" charset="0"/>
                                      </a:rPr>
                                    </m:ctrlPr>
                                  </m:accPr>
                                  <m:e>
                                    <m:sSub>
                                      <m:sSubPr>
                                        <m:ctrlPr>
                                          <a:rPr lang="fr-FR" sz="1600" i="1" smtClean="0">
                                            <a:latin typeface="Cambria Math" panose="02040503050406030204" pitchFamily="18" charset="0"/>
                                          </a:rPr>
                                        </m:ctrlPr>
                                      </m:sSubPr>
                                      <m:e>
                                        <m:r>
                                          <a:rPr lang="fr-FR" sz="1600" b="0" i="1" smtClean="0">
                                            <a:latin typeface="Cambria Math" panose="02040503050406030204" pitchFamily="18" charset="0"/>
                                          </a:rPr>
                                          <m:t>𝑅</m:t>
                                        </m:r>
                                      </m:e>
                                      <m:sub>
                                        <m:r>
                                          <a:rPr lang="fr-FR" sz="1600" b="0" i="1" smtClean="0">
                                            <a:latin typeface="Cambria Math" panose="02040503050406030204" pitchFamily="18" charset="0"/>
                                          </a:rPr>
                                          <m:t>21</m:t>
                                        </m:r>
                                      </m:sub>
                                    </m:sSub>
                                  </m:e>
                                </m:acc>
                                <m:r>
                                  <a:rPr lang="fr-FR" sz="1600" b="0" i="1" smtClean="0">
                                    <a:latin typeface="Cambria Math" panose="02040503050406030204" pitchFamily="18" charset="0"/>
                                  </a:rPr>
                                  <m:t>=</m:t>
                                </m:r>
                                <m:sSub>
                                  <m:sSubPr>
                                    <m:ctrlPr>
                                      <a:rPr lang="fr-FR" sz="1600" b="0" i="1" smtClean="0">
                                        <a:latin typeface="Cambria Math" panose="02040503050406030204" pitchFamily="18" charset="0"/>
                                      </a:rPr>
                                    </m:ctrlPr>
                                  </m:sSubPr>
                                  <m:e>
                                    <m:r>
                                      <a:rPr lang="fr-FR" sz="1600" b="0" i="1" smtClean="0">
                                        <a:latin typeface="Cambria Math" panose="02040503050406030204" pitchFamily="18" charset="0"/>
                                      </a:rPr>
                                      <m:t>𝑋</m:t>
                                    </m:r>
                                  </m:e>
                                  <m:sub>
                                    <m:r>
                                      <a:rPr lang="fr-FR" sz="1600" b="0" i="1" smtClean="0">
                                        <a:latin typeface="Cambria Math" panose="02040503050406030204" pitchFamily="18" charset="0"/>
                                      </a:rPr>
                                      <m:t>21</m:t>
                                    </m:r>
                                  </m:sub>
                                </m:sSub>
                                <m:acc>
                                  <m:accPr>
                                    <m:chr m:val="⃗"/>
                                    <m:ctrlPr>
                                      <a:rPr lang="fr-FR" sz="1600" b="0" i="1" smtClean="0">
                                        <a:latin typeface="Cambria Math" panose="02040503050406030204" pitchFamily="18" charset="0"/>
                                      </a:rPr>
                                    </m:ctrlPr>
                                  </m:accPr>
                                  <m:e>
                                    <m:r>
                                      <a:rPr lang="fr-FR" sz="1600" b="0" i="1" smtClean="0">
                                        <a:latin typeface="Cambria Math" panose="02040503050406030204" pitchFamily="18" charset="0"/>
                                      </a:rPr>
                                      <m:t>𝑥</m:t>
                                    </m:r>
                                  </m:e>
                                </m:acc>
                                <m:r>
                                  <a:rPr lang="fr-FR" sz="1600" b="0" i="1" smtClean="0">
                                    <a:latin typeface="Cambria Math" panose="02040503050406030204" pitchFamily="18" charset="0"/>
                                  </a:rPr>
                                  <m:t>+</m:t>
                                </m:r>
                                <m:sSub>
                                  <m:sSubPr>
                                    <m:ctrlPr>
                                      <a:rPr lang="fr-FR" sz="1600" i="1">
                                        <a:latin typeface="Cambria Math" panose="02040503050406030204" pitchFamily="18" charset="0"/>
                                      </a:rPr>
                                    </m:ctrlPr>
                                  </m:sSubPr>
                                  <m:e>
                                    <m:r>
                                      <a:rPr lang="fr-FR" sz="1600" b="0" i="1" smtClean="0">
                                        <a:latin typeface="Cambria Math" panose="02040503050406030204" pitchFamily="18" charset="0"/>
                                      </a:rPr>
                                      <m:t>𝑌</m:t>
                                    </m:r>
                                  </m:e>
                                  <m:sub>
                                    <m:r>
                                      <a:rPr lang="fr-FR" sz="1600" i="1">
                                        <a:latin typeface="Cambria Math" panose="02040503050406030204" pitchFamily="18" charset="0"/>
                                      </a:rPr>
                                      <m:t>21</m:t>
                                    </m:r>
                                  </m:sub>
                                </m:sSub>
                                <m:acc>
                                  <m:accPr>
                                    <m:chr m:val="⃗"/>
                                    <m:ctrlPr>
                                      <a:rPr lang="fr-FR" sz="1600" i="1">
                                        <a:latin typeface="Cambria Math" panose="02040503050406030204" pitchFamily="18" charset="0"/>
                                      </a:rPr>
                                    </m:ctrlPr>
                                  </m:accPr>
                                  <m:e>
                                    <m:r>
                                      <a:rPr lang="fr-FR" sz="1600" b="0" i="1" smtClean="0">
                                        <a:latin typeface="Cambria Math" panose="02040503050406030204" pitchFamily="18" charset="0"/>
                                      </a:rPr>
                                      <m:t>𝑦</m:t>
                                    </m:r>
                                  </m:e>
                                </m:acc>
                                <m:r>
                                  <a:rPr lang="fr-FR" sz="1600" i="1">
                                    <a:latin typeface="Cambria Math" panose="02040503050406030204" pitchFamily="18" charset="0"/>
                                  </a:rPr>
                                  <m:t>+</m:t>
                                </m:r>
                                <m:sSub>
                                  <m:sSubPr>
                                    <m:ctrlPr>
                                      <a:rPr lang="fr-FR" sz="1600" i="1">
                                        <a:latin typeface="Cambria Math" panose="02040503050406030204" pitchFamily="18" charset="0"/>
                                      </a:rPr>
                                    </m:ctrlPr>
                                  </m:sSubPr>
                                  <m:e>
                                    <m:r>
                                      <a:rPr lang="fr-FR" sz="1600" b="0" i="1" smtClean="0">
                                        <a:latin typeface="Cambria Math" panose="02040503050406030204" pitchFamily="18" charset="0"/>
                                      </a:rPr>
                                      <m:t>𝑍</m:t>
                                    </m:r>
                                  </m:e>
                                  <m:sub>
                                    <m:r>
                                      <a:rPr lang="fr-FR" sz="1600" i="1">
                                        <a:latin typeface="Cambria Math" panose="02040503050406030204" pitchFamily="18" charset="0"/>
                                      </a:rPr>
                                      <m:t>21</m:t>
                                    </m:r>
                                  </m:sub>
                                </m:sSub>
                                <m:acc>
                                  <m:accPr>
                                    <m:chr m:val="⃗"/>
                                    <m:ctrlPr>
                                      <a:rPr lang="fr-FR" sz="1600" i="1">
                                        <a:latin typeface="Cambria Math" panose="02040503050406030204" pitchFamily="18" charset="0"/>
                                      </a:rPr>
                                    </m:ctrlPr>
                                  </m:accPr>
                                  <m:e>
                                    <m:r>
                                      <a:rPr lang="fr-FR" sz="1600" b="0" i="1" smtClean="0">
                                        <a:latin typeface="Cambria Math" panose="02040503050406030204" pitchFamily="18" charset="0"/>
                                      </a:rPr>
                                      <m:t>𝑧</m:t>
                                    </m:r>
                                  </m:e>
                                </m:acc>
                              </m:e>
                              <m:e>
                                <m:acc>
                                  <m:accPr>
                                    <m:chr m:val="⃗"/>
                                    <m:ctrlPr>
                                      <a:rPr lang="fr-FR" sz="1600" i="1">
                                        <a:latin typeface="Cambria Math" panose="02040503050406030204" pitchFamily="18" charset="0"/>
                                      </a:rPr>
                                    </m:ctrlPr>
                                  </m:accPr>
                                  <m:e>
                                    <m:sSub>
                                      <m:sSubPr>
                                        <m:ctrlPr>
                                          <a:rPr lang="fr-FR" sz="1600" i="1">
                                            <a:latin typeface="Cambria Math" panose="02040503050406030204" pitchFamily="18" charset="0"/>
                                          </a:rPr>
                                        </m:ctrlPr>
                                      </m:sSubPr>
                                      <m:e>
                                        <m:r>
                                          <a:rPr lang="fr-FR" sz="1600" b="0" i="1" smtClean="0">
                                            <a:latin typeface="Cambria Math" panose="02040503050406030204" pitchFamily="18" charset="0"/>
                                          </a:rPr>
                                          <m:t>𝑀</m:t>
                                        </m:r>
                                      </m:e>
                                      <m:sub>
                                        <m:r>
                                          <a:rPr lang="fr-FR" sz="1600" b="0" i="1" smtClean="0">
                                            <a:latin typeface="Cambria Math" panose="02040503050406030204" pitchFamily="18" charset="0"/>
                                          </a:rPr>
                                          <m:t>𝑂</m:t>
                                        </m:r>
                                        <m:r>
                                          <a:rPr lang="fr-FR" sz="1600" b="0" i="1" smtClean="0">
                                            <a:latin typeface="Cambria Math" panose="02040503050406030204" pitchFamily="18" charset="0"/>
                                          </a:rPr>
                                          <m:t> 21</m:t>
                                        </m:r>
                                      </m:sub>
                                    </m:sSub>
                                  </m:e>
                                </m:acc>
                                <m:r>
                                  <a:rPr lang="fr-FR" sz="1600" i="1">
                                    <a:latin typeface="Cambria Math" panose="02040503050406030204" pitchFamily="18" charset="0"/>
                                  </a:rPr>
                                  <m:t>=</m:t>
                                </m:r>
                                <m:r>
                                  <a:rPr lang="fr-FR" sz="1600" i="1" smtClean="0">
                                    <a:latin typeface="Cambria Math" panose="02040503050406030204" pitchFamily="18" charset="0"/>
                                  </a:rPr>
                                  <m:t>0</m:t>
                                </m:r>
                                <m:acc>
                                  <m:accPr>
                                    <m:chr m:val="⃗"/>
                                    <m:ctrlPr>
                                      <a:rPr lang="fr-FR" sz="1600" i="1">
                                        <a:latin typeface="Cambria Math" panose="02040503050406030204" pitchFamily="18" charset="0"/>
                                      </a:rPr>
                                    </m:ctrlPr>
                                  </m:accPr>
                                  <m:e>
                                    <m:r>
                                      <a:rPr lang="fr-FR" sz="1600" i="1">
                                        <a:latin typeface="Cambria Math" panose="02040503050406030204" pitchFamily="18" charset="0"/>
                                      </a:rPr>
                                      <m:t>𝑥</m:t>
                                    </m:r>
                                  </m:e>
                                </m:acc>
                                <m:r>
                                  <a:rPr lang="fr-FR" sz="1600" i="1">
                                    <a:latin typeface="Cambria Math" panose="02040503050406030204" pitchFamily="18" charset="0"/>
                                  </a:rPr>
                                  <m:t>+</m:t>
                                </m:r>
                                <m:r>
                                  <a:rPr lang="fr-FR" sz="1600" i="1" smtClean="0">
                                    <a:latin typeface="Cambria Math" panose="02040503050406030204" pitchFamily="18" charset="0"/>
                                  </a:rPr>
                                  <m:t>0</m:t>
                                </m:r>
                                <m:acc>
                                  <m:accPr>
                                    <m:chr m:val="⃗"/>
                                    <m:ctrlPr>
                                      <a:rPr lang="fr-FR" sz="1600" i="1">
                                        <a:latin typeface="Cambria Math" panose="02040503050406030204" pitchFamily="18" charset="0"/>
                                      </a:rPr>
                                    </m:ctrlPr>
                                  </m:accPr>
                                  <m:e>
                                    <m:r>
                                      <a:rPr lang="fr-FR" sz="1600" b="0" i="1" smtClean="0">
                                        <a:latin typeface="Cambria Math" panose="02040503050406030204" pitchFamily="18" charset="0"/>
                                      </a:rPr>
                                      <m:t>𝑦</m:t>
                                    </m:r>
                                  </m:e>
                                </m:acc>
                                <m:r>
                                  <a:rPr lang="fr-FR" sz="1600" i="1">
                                    <a:latin typeface="Cambria Math" panose="02040503050406030204" pitchFamily="18" charset="0"/>
                                  </a:rPr>
                                  <m:t>+</m:t>
                                </m:r>
                                <m:r>
                                  <a:rPr lang="fr-FR" sz="1600" i="1" smtClean="0">
                                    <a:latin typeface="Cambria Math" panose="02040503050406030204" pitchFamily="18" charset="0"/>
                                  </a:rPr>
                                  <m:t>0</m:t>
                                </m:r>
                                <m:acc>
                                  <m:accPr>
                                    <m:chr m:val="⃗"/>
                                    <m:ctrlPr>
                                      <a:rPr lang="fr-FR" sz="1600" i="1">
                                        <a:latin typeface="Cambria Math" panose="02040503050406030204" pitchFamily="18" charset="0"/>
                                      </a:rPr>
                                    </m:ctrlPr>
                                  </m:accPr>
                                  <m:e>
                                    <m:r>
                                      <a:rPr lang="fr-FR" sz="1600" b="0" i="1" smtClean="0">
                                        <a:latin typeface="Cambria Math" panose="02040503050406030204" pitchFamily="18" charset="0"/>
                                      </a:rPr>
                                      <m:t>𝑧</m:t>
                                    </m:r>
                                  </m:e>
                                </m:acc>
                              </m:e>
                            </m:eqArr>
                          </m:e>
                        </m:d>
                      </m:e>
                      <m:sub>
                        <m:r>
                          <a:rPr lang="fr-FR" sz="1600" b="0" i="1" smtClean="0">
                            <a:latin typeface="Cambria Math" panose="02040503050406030204" pitchFamily="18" charset="0"/>
                          </a:rPr>
                          <m:t>𝑂</m:t>
                        </m:r>
                        <m:r>
                          <a:rPr lang="fr-FR" sz="1600" i="1">
                            <a:latin typeface="Cambria Math" panose="02040503050406030204" pitchFamily="18" charset="0"/>
                          </a:rPr>
                          <m:t>,</m:t>
                        </m:r>
                        <m:r>
                          <a:rPr lang="fr-FR" sz="1600" i="1">
                            <a:latin typeface="Cambria Math" panose="02040503050406030204" pitchFamily="18" charset="0"/>
                          </a:rPr>
                          <m:t>𝐵</m:t>
                        </m:r>
                      </m:sub>
                    </m:sSub>
                  </m:oMath>
                </a14:m>
                <a:endParaRPr lang="fr-FR" sz="1600" dirty="0"/>
              </a:p>
            </p:txBody>
          </p:sp>
        </mc:Choice>
        <mc:Fallback xmlns="">
          <p:sp>
            <p:nvSpPr>
              <p:cNvPr id="133" name="ZoneTexte 132">
                <a:extLst>
                  <a:ext uri="{FF2B5EF4-FFF2-40B4-BE49-F238E27FC236}">
                    <a16:creationId xmlns:a16="http://schemas.microsoft.com/office/drawing/2014/main" id="{492C8ABA-E82D-44C6-B4AF-DF6AB8C282E0}"/>
                  </a:ext>
                </a:extLst>
              </p:cNvPr>
              <p:cNvSpPr txBox="1">
                <a:spLocks noRot="1" noChangeAspect="1" noMove="1" noResize="1" noEditPoints="1" noAdjustHandles="1" noChangeArrowheads="1" noChangeShapeType="1" noTextEdit="1"/>
              </p:cNvSpPr>
              <p:nvPr/>
            </p:nvSpPr>
            <p:spPr>
              <a:xfrm>
                <a:off x="6830598" y="2266781"/>
                <a:ext cx="4910383" cy="753924"/>
              </a:xfrm>
              <a:prstGeom prst="rect">
                <a:avLst/>
              </a:prstGeom>
              <a:blipFill>
                <a:blip r:embed="rId8"/>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34" name="ZoneTexte 133">
                <a:extLst>
                  <a:ext uri="{FF2B5EF4-FFF2-40B4-BE49-F238E27FC236}">
                    <a16:creationId xmlns:a16="http://schemas.microsoft.com/office/drawing/2014/main" id="{31A1302A-7CDB-4B7A-8A7C-6073D11D0C42}"/>
                  </a:ext>
                </a:extLst>
              </p:cNvPr>
              <p:cNvSpPr txBox="1"/>
              <p:nvPr/>
            </p:nvSpPr>
            <p:spPr>
              <a:xfrm>
                <a:off x="6632130" y="4962176"/>
                <a:ext cx="5211235" cy="753924"/>
              </a:xfrm>
              <a:prstGeom prst="rect">
                <a:avLst/>
              </a:prstGeom>
              <a:noFill/>
            </p:spPr>
            <p:txBody>
              <a:bodyPr wrap="none" lIns="0" tIns="0" rIns="0" bIns="0" rtlCol="0">
                <a:spAutoFit/>
              </a:bodyPr>
              <a:lstStyle/>
              <a:p>
                <a14:m>
                  <m:oMath xmlns:m="http://schemas.openxmlformats.org/officeDocument/2006/math">
                    <m:d>
                      <m:dPr>
                        <m:begChr m:val="{"/>
                        <m:endChr m:val="}"/>
                        <m:ctrlPr>
                          <a:rPr lang="fr-FR" sz="1600" i="1" smtClean="0">
                            <a:latin typeface="Cambria Math" panose="02040503050406030204" pitchFamily="18" charset="0"/>
                          </a:rPr>
                        </m:ctrlPr>
                      </m:dPr>
                      <m:e>
                        <m:sSub>
                          <m:sSubPr>
                            <m:ctrlPr>
                              <a:rPr lang="fr-FR" sz="1600" b="0" i="1" smtClean="0">
                                <a:latin typeface="Cambria Math" panose="02040503050406030204" pitchFamily="18" charset="0"/>
                              </a:rPr>
                            </m:ctrlPr>
                          </m:sSubPr>
                          <m:e>
                            <m:r>
                              <m:rPr>
                                <m:sty m:val="p"/>
                              </m:rPr>
                              <a:rPr lang="fr-FR" sz="1600" b="0" i="0" smtClean="0">
                                <a:latin typeface="Cambria Math" panose="02040503050406030204" pitchFamily="18" charset="0"/>
                              </a:rPr>
                              <m:t>A</m:t>
                            </m:r>
                          </m:e>
                          <m:sub>
                            <m:r>
                              <m:rPr>
                                <m:sty m:val="p"/>
                              </m:rPr>
                              <a:rPr lang="fr-FR" sz="1600" b="0" i="0" smtClean="0">
                                <a:latin typeface="Cambria Math" panose="02040503050406030204" pitchFamily="18" charset="0"/>
                              </a:rPr>
                              <m:t>S</m:t>
                            </m:r>
                            <m:r>
                              <a:rPr lang="fr-FR" sz="1600" b="0" i="0" smtClean="0">
                                <a:latin typeface="Cambria Math" panose="02040503050406030204" pitchFamily="18" charset="0"/>
                              </a:rPr>
                              <m:t>2/</m:t>
                            </m:r>
                            <m:r>
                              <m:rPr>
                                <m:sty m:val="p"/>
                              </m:rPr>
                              <a:rPr lang="fr-FR" sz="1600" b="0" i="0" smtClean="0">
                                <a:latin typeface="Cambria Math" panose="02040503050406030204" pitchFamily="18" charset="0"/>
                              </a:rPr>
                              <m:t>S</m:t>
                            </m:r>
                            <m:r>
                              <a:rPr lang="fr-FR" sz="1600" b="0" i="0" smtClean="0">
                                <a:latin typeface="Cambria Math" panose="02040503050406030204" pitchFamily="18" charset="0"/>
                              </a:rPr>
                              <m:t>1</m:t>
                            </m:r>
                          </m:sub>
                        </m:sSub>
                      </m:e>
                    </m:d>
                    <m:r>
                      <a:rPr lang="fr-FR" sz="1600" b="0" i="0" smtClean="0">
                        <a:latin typeface="Cambria Math" panose="02040503050406030204" pitchFamily="18" charset="0"/>
                      </a:rPr>
                      <m:t>=</m:t>
                    </m:r>
                    <m:sSub>
                      <m:sSubPr>
                        <m:ctrlPr>
                          <a:rPr lang="fr-FR" sz="1600" b="0" i="1" smtClean="0">
                            <a:latin typeface="Cambria Math" panose="02040503050406030204" pitchFamily="18" charset="0"/>
                          </a:rPr>
                        </m:ctrlPr>
                      </m:sSubPr>
                      <m:e>
                        <m:d>
                          <m:dPr>
                            <m:begChr m:val="{"/>
                            <m:endChr m:val="}"/>
                            <m:ctrlPr>
                              <a:rPr lang="fr-FR" sz="1600" i="1">
                                <a:latin typeface="Cambria Math" panose="02040503050406030204" pitchFamily="18" charset="0"/>
                              </a:rPr>
                            </m:ctrlPr>
                          </m:dPr>
                          <m:e>
                            <m:m>
                              <m:mPr>
                                <m:mcs>
                                  <m:mc>
                                    <m:mcPr>
                                      <m:count m:val="2"/>
                                      <m:mcJc m:val="center"/>
                                    </m:mcPr>
                                  </m:mc>
                                </m:mcs>
                                <m:ctrlPr>
                                  <a:rPr lang="fr-FR" sz="1600" i="1">
                                    <a:latin typeface="Cambria Math" panose="02040503050406030204" pitchFamily="18" charset="0"/>
                                  </a:rPr>
                                </m:ctrlPr>
                              </m:mPr>
                              <m:mr>
                                <m:e>
                                  <m:r>
                                    <a:rPr lang="fr-FR" sz="1600" b="0" i="1" smtClean="0">
                                      <a:latin typeface="Cambria Math" panose="02040503050406030204" pitchFamily="18" charset="0"/>
                                    </a:rPr>
                                    <m:t>0</m:t>
                                  </m:r>
                                </m:e>
                                <m:e>
                                  <m:sSub>
                                    <m:sSubPr>
                                      <m:ctrlPr>
                                        <a:rPr lang="fr-FR" sz="1600" i="1">
                                          <a:latin typeface="Cambria Math" panose="02040503050406030204" pitchFamily="18" charset="0"/>
                                        </a:rPr>
                                      </m:ctrlPr>
                                    </m:sSubPr>
                                    <m:e>
                                      <m:r>
                                        <m:rPr>
                                          <m:sty m:val="p"/>
                                        </m:rPr>
                                        <a:rPr lang="fr-FR" sz="1600" b="0" i="0" smtClean="0">
                                          <a:latin typeface="Cambria Math" panose="02040503050406030204" pitchFamily="18" charset="0"/>
                                        </a:rPr>
                                        <m:t>L</m:t>
                                      </m:r>
                                    </m:e>
                                    <m:sub>
                                      <m:r>
                                        <a:rPr lang="fr-FR" sz="1600">
                                          <a:latin typeface="Cambria Math" panose="02040503050406030204" pitchFamily="18" charset="0"/>
                                        </a:rPr>
                                        <m:t>21</m:t>
                                      </m:r>
                                    </m:sub>
                                  </m:sSub>
                                </m:e>
                              </m:mr>
                              <m:mr>
                                <m:e>
                                  <m:sSub>
                                    <m:sSubPr>
                                      <m:ctrlPr>
                                        <a:rPr lang="fr-FR" sz="1600" i="1">
                                          <a:latin typeface="Cambria Math" panose="02040503050406030204" pitchFamily="18" charset="0"/>
                                        </a:rPr>
                                      </m:ctrlPr>
                                    </m:sSubPr>
                                    <m:e>
                                      <m:r>
                                        <m:rPr>
                                          <m:sty m:val="p"/>
                                        </m:rPr>
                                        <a:rPr lang="fr-FR" sz="1600">
                                          <a:latin typeface="Cambria Math" panose="02040503050406030204" pitchFamily="18" charset="0"/>
                                        </a:rPr>
                                        <m:t>Y</m:t>
                                      </m:r>
                                    </m:e>
                                    <m:sub>
                                      <m:r>
                                        <a:rPr lang="fr-FR" sz="1600">
                                          <a:latin typeface="Cambria Math" panose="02040503050406030204" pitchFamily="18" charset="0"/>
                                        </a:rPr>
                                        <m:t>21</m:t>
                                      </m:r>
                                    </m:sub>
                                  </m:sSub>
                                </m:e>
                                <m:e>
                                  <m:r>
                                    <a:rPr lang="fr-FR" sz="1600" b="0" i="1" smtClean="0">
                                      <a:latin typeface="Cambria Math" panose="02040503050406030204" pitchFamily="18" charset="0"/>
                                    </a:rPr>
                                    <m:t>0</m:t>
                                  </m:r>
                                </m:e>
                              </m:mr>
                              <m:mr>
                                <m:e>
                                  <m:r>
                                    <a:rPr lang="fr-FR" sz="1600" b="0" i="1" smtClean="0">
                                      <a:latin typeface="Cambria Math" panose="02040503050406030204" pitchFamily="18" charset="0"/>
                                    </a:rPr>
                                    <m:t>0</m:t>
                                  </m:r>
                                </m:e>
                                <m:e>
                                  <m:sSub>
                                    <m:sSubPr>
                                      <m:ctrlPr>
                                        <a:rPr lang="fr-FR" sz="1600" i="1">
                                          <a:latin typeface="Cambria Math" panose="02040503050406030204" pitchFamily="18" charset="0"/>
                                        </a:rPr>
                                      </m:ctrlPr>
                                    </m:sSubPr>
                                    <m:e>
                                      <m:r>
                                        <m:rPr>
                                          <m:sty m:val="p"/>
                                        </m:rPr>
                                        <a:rPr lang="fr-FR" sz="1600" b="0" i="0" smtClean="0">
                                          <a:latin typeface="Cambria Math" panose="02040503050406030204" pitchFamily="18" charset="0"/>
                                        </a:rPr>
                                        <m:t>N</m:t>
                                      </m:r>
                                    </m:e>
                                    <m:sub>
                                      <m:r>
                                        <a:rPr lang="fr-FR" sz="1600">
                                          <a:latin typeface="Cambria Math" panose="02040503050406030204" pitchFamily="18" charset="0"/>
                                        </a:rPr>
                                        <m:t>21</m:t>
                                      </m:r>
                                    </m:sub>
                                  </m:sSub>
                                </m:e>
                              </m:mr>
                            </m:m>
                          </m:e>
                        </m:d>
                      </m:e>
                      <m:sub>
                        <m:r>
                          <a:rPr lang="fr-FR" sz="1600" b="0" i="1" smtClean="0">
                            <a:latin typeface="Cambria Math" panose="02040503050406030204" pitchFamily="18" charset="0"/>
                          </a:rPr>
                          <m:t>𝑂</m:t>
                        </m:r>
                        <m:r>
                          <a:rPr lang="fr-FR" sz="1600" b="0" i="1" smtClean="0">
                            <a:latin typeface="Cambria Math" panose="02040503050406030204" pitchFamily="18" charset="0"/>
                          </a:rPr>
                          <m:t>,</m:t>
                        </m:r>
                        <m:r>
                          <a:rPr lang="fr-FR" sz="1600" b="0" i="1" smtClean="0">
                            <a:latin typeface="Cambria Math" panose="02040503050406030204" pitchFamily="18" charset="0"/>
                          </a:rPr>
                          <m:t>𝐵</m:t>
                        </m:r>
                      </m:sub>
                    </m:sSub>
                  </m:oMath>
                </a14:m>
                <a:r>
                  <a:rPr lang="fr-FR" sz="1600" dirty="0"/>
                  <a:t>= </a:t>
                </a:r>
                <a14:m>
                  <m:oMath xmlns:m="http://schemas.openxmlformats.org/officeDocument/2006/math">
                    <m:sSub>
                      <m:sSubPr>
                        <m:ctrlPr>
                          <a:rPr lang="fr-FR" sz="1600" i="1">
                            <a:latin typeface="Cambria Math" panose="02040503050406030204" pitchFamily="18" charset="0"/>
                          </a:rPr>
                        </m:ctrlPr>
                      </m:sSubPr>
                      <m:e>
                        <m:d>
                          <m:dPr>
                            <m:begChr m:val="{"/>
                            <m:endChr m:val="}"/>
                            <m:ctrlPr>
                              <a:rPr lang="fr-FR" sz="1600" i="1">
                                <a:latin typeface="Cambria Math" panose="02040503050406030204" pitchFamily="18" charset="0"/>
                              </a:rPr>
                            </m:ctrlPr>
                          </m:dPr>
                          <m:e>
                            <m:eqArr>
                              <m:eqArrPr>
                                <m:ctrlPr>
                                  <a:rPr lang="fr-FR" sz="1600" i="1">
                                    <a:latin typeface="Cambria Math" panose="02040503050406030204" pitchFamily="18" charset="0"/>
                                  </a:rPr>
                                </m:ctrlPr>
                              </m:eqArrPr>
                              <m:e>
                                <m:acc>
                                  <m:accPr>
                                    <m:chr m:val="⃗"/>
                                    <m:ctrlPr>
                                      <a:rPr lang="fr-FR" sz="1600" i="1" smtClean="0">
                                        <a:latin typeface="Cambria Math" panose="02040503050406030204" pitchFamily="18" charset="0"/>
                                      </a:rPr>
                                    </m:ctrlPr>
                                  </m:accPr>
                                  <m:e>
                                    <m:sSub>
                                      <m:sSubPr>
                                        <m:ctrlPr>
                                          <a:rPr lang="fr-FR" sz="1600" i="1" smtClean="0">
                                            <a:latin typeface="Cambria Math" panose="02040503050406030204" pitchFamily="18" charset="0"/>
                                          </a:rPr>
                                        </m:ctrlPr>
                                      </m:sSubPr>
                                      <m:e>
                                        <m:r>
                                          <a:rPr lang="fr-FR" sz="1600" b="0" i="1" smtClean="0">
                                            <a:latin typeface="Cambria Math" panose="02040503050406030204" pitchFamily="18" charset="0"/>
                                          </a:rPr>
                                          <m:t>𝑅</m:t>
                                        </m:r>
                                      </m:e>
                                      <m:sub>
                                        <m:r>
                                          <a:rPr lang="fr-FR" sz="1600" b="0" i="1" smtClean="0">
                                            <a:latin typeface="Cambria Math" panose="02040503050406030204" pitchFamily="18" charset="0"/>
                                          </a:rPr>
                                          <m:t>21</m:t>
                                        </m:r>
                                      </m:sub>
                                    </m:sSub>
                                  </m:e>
                                </m:acc>
                                <m:r>
                                  <a:rPr lang="fr-FR" sz="1600" b="0" i="1" smtClean="0">
                                    <a:latin typeface="Cambria Math" panose="02040503050406030204" pitchFamily="18" charset="0"/>
                                  </a:rPr>
                                  <m:t>=0</m:t>
                                </m:r>
                                <m:acc>
                                  <m:accPr>
                                    <m:chr m:val="⃗"/>
                                    <m:ctrlPr>
                                      <a:rPr lang="fr-FR" sz="1600" b="0" i="1" smtClean="0">
                                        <a:latin typeface="Cambria Math" panose="02040503050406030204" pitchFamily="18" charset="0"/>
                                      </a:rPr>
                                    </m:ctrlPr>
                                  </m:accPr>
                                  <m:e>
                                    <m:r>
                                      <a:rPr lang="fr-FR" sz="1600" b="0" i="1" smtClean="0">
                                        <a:latin typeface="Cambria Math" panose="02040503050406030204" pitchFamily="18" charset="0"/>
                                      </a:rPr>
                                      <m:t>𝑥</m:t>
                                    </m:r>
                                  </m:e>
                                </m:acc>
                                <m:r>
                                  <a:rPr lang="fr-FR" sz="1600" b="0" i="1" smtClean="0">
                                    <a:latin typeface="Cambria Math" panose="02040503050406030204" pitchFamily="18" charset="0"/>
                                  </a:rPr>
                                  <m:t>+</m:t>
                                </m:r>
                                <m:sSub>
                                  <m:sSubPr>
                                    <m:ctrlPr>
                                      <a:rPr lang="fr-FR" sz="1600" i="1">
                                        <a:latin typeface="Cambria Math" panose="02040503050406030204" pitchFamily="18" charset="0"/>
                                      </a:rPr>
                                    </m:ctrlPr>
                                  </m:sSubPr>
                                  <m:e>
                                    <m:r>
                                      <a:rPr lang="fr-FR" sz="1600" b="0" i="1" smtClean="0">
                                        <a:latin typeface="Cambria Math" panose="02040503050406030204" pitchFamily="18" charset="0"/>
                                      </a:rPr>
                                      <m:t>𝑌</m:t>
                                    </m:r>
                                  </m:e>
                                  <m:sub>
                                    <m:r>
                                      <a:rPr lang="fr-FR" sz="1600" i="1">
                                        <a:latin typeface="Cambria Math" panose="02040503050406030204" pitchFamily="18" charset="0"/>
                                      </a:rPr>
                                      <m:t>21</m:t>
                                    </m:r>
                                  </m:sub>
                                </m:sSub>
                                <m:acc>
                                  <m:accPr>
                                    <m:chr m:val="⃗"/>
                                    <m:ctrlPr>
                                      <a:rPr lang="fr-FR" sz="1600" i="1">
                                        <a:latin typeface="Cambria Math" panose="02040503050406030204" pitchFamily="18" charset="0"/>
                                      </a:rPr>
                                    </m:ctrlPr>
                                  </m:accPr>
                                  <m:e>
                                    <m:r>
                                      <a:rPr lang="fr-FR" sz="1600" b="0" i="1" smtClean="0">
                                        <a:latin typeface="Cambria Math" panose="02040503050406030204" pitchFamily="18" charset="0"/>
                                      </a:rPr>
                                      <m:t>𝑦</m:t>
                                    </m:r>
                                  </m:e>
                                </m:acc>
                                <m:r>
                                  <a:rPr lang="fr-FR" sz="1600" i="1">
                                    <a:latin typeface="Cambria Math" panose="02040503050406030204" pitchFamily="18" charset="0"/>
                                  </a:rPr>
                                  <m:t>+</m:t>
                                </m:r>
                                <m:r>
                                  <a:rPr lang="fr-FR" sz="1600" i="1" smtClean="0">
                                    <a:latin typeface="Cambria Math" panose="02040503050406030204" pitchFamily="18" charset="0"/>
                                  </a:rPr>
                                  <m:t>0</m:t>
                                </m:r>
                                <m:acc>
                                  <m:accPr>
                                    <m:chr m:val="⃗"/>
                                    <m:ctrlPr>
                                      <a:rPr lang="fr-FR" sz="1600" i="1">
                                        <a:latin typeface="Cambria Math" panose="02040503050406030204" pitchFamily="18" charset="0"/>
                                      </a:rPr>
                                    </m:ctrlPr>
                                  </m:accPr>
                                  <m:e>
                                    <m:r>
                                      <a:rPr lang="fr-FR" sz="1600" b="0" i="1" smtClean="0">
                                        <a:latin typeface="Cambria Math" panose="02040503050406030204" pitchFamily="18" charset="0"/>
                                      </a:rPr>
                                      <m:t>𝑧</m:t>
                                    </m:r>
                                  </m:e>
                                </m:acc>
                              </m:e>
                              <m:e>
                                <m:acc>
                                  <m:accPr>
                                    <m:chr m:val="⃗"/>
                                    <m:ctrlPr>
                                      <a:rPr lang="fr-FR" sz="1600" i="1">
                                        <a:latin typeface="Cambria Math" panose="02040503050406030204" pitchFamily="18" charset="0"/>
                                      </a:rPr>
                                    </m:ctrlPr>
                                  </m:accPr>
                                  <m:e>
                                    <m:sSub>
                                      <m:sSubPr>
                                        <m:ctrlPr>
                                          <a:rPr lang="fr-FR" sz="1600" i="1">
                                            <a:latin typeface="Cambria Math" panose="02040503050406030204" pitchFamily="18" charset="0"/>
                                          </a:rPr>
                                        </m:ctrlPr>
                                      </m:sSubPr>
                                      <m:e>
                                        <m:r>
                                          <a:rPr lang="fr-FR" sz="1600" b="0" i="1" smtClean="0">
                                            <a:latin typeface="Cambria Math" panose="02040503050406030204" pitchFamily="18" charset="0"/>
                                          </a:rPr>
                                          <m:t>𝑀</m:t>
                                        </m:r>
                                      </m:e>
                                      <m:sub>
                                        <m:r>
                                          <a:rPr lang="fr-FR" sz="1600" b="0" i="1" smtClean="0">
                                            <a:latin typeface="Cambria Math" panose="02040503050406030204" pitchFamily="18" charset="0"/>
                                          </a:rPr>
                                          <m:t>𝑂</m:t>
                                        </m:r>
                                        <m:r>
                                          <a:rPr lang="fr-FR" sz="1600" b="0" i="1" smtClean="0">
                                            <a:latin typeface="Cambria Math" panose="02040503050406030204" pitchFamily="18" charset="0"/>
                                          </a:rPr>
                                          <m:t> 21</m:t>
                                        </m:r>
                                      </m:sub>
                                    </m:sSub>
                                  </m:e>
                                </m:acc>
                                <m:r>
                                  <a:rPr lang="fr-FR" sz="1600" i="1">
                                    <a:latin typeface="Cambria Math" panose="02040503050406030204" pitchFamily="18" charset="0"/>
                                  </a:rPr>
                                  <m:t>=</m:t>
                                </m:r>
                                <m:sSub>
                                  <m:sSubPr>
                                    <m:ctrlPr>
                                      <a:rPr lang="fr-FR" sz="1600" i="1">
                                        <a:latin typeface="Cambria Math" panose="02040503050406030204" pitchFamily="18" charset="0"/>
                                      </a:rPr>
                                    </m:ctrlPr>
                                  </m:sSubPr>
                                  <m:e>
                                    <m:r>
                                      <m:rPr>
                                        <m:sty m:val="p"/>
                                      </m:rPr>
                                      <a:rPr lang="fr-FR" sz="1600">
                                        <a:latin typeface="Cambria Math" panose="02040503050406030204" pitchFamily="18" charset="0"/>
                                      </a:rPr>
                                      <m:t>L</m:t>
                                    </m:r>
                                  </m:e>
                                  <m:sub>
                                    <m:r>
                                      <a:rPr lang="fr-FR" sz="1600">
                                        <a:latin typeface="Cambria Math" panose="02040503050406030204" pitchFamily="18" charset="0"/>
                                      </a:rPr>
                                      <m:t>21</m:t>
                                    </m:r>
                                  </m:sub>
                                </m:sSub>
                                <m:acc>
                                  <m:accPr>
                                    <m:chr m:val="⃗"/>
                                    <m:ctrlPr>
                                      <a:rPr lang="fr-FR" sz="1600" i="1">
                                        <a:latin typeface="Cambria Math" panose="02040503050406030204" pitchFamily="18" charset="0"/>
                                      </a:rPr>
                                    </m:ctrlPr>
                                  </m:accPr>
                                  <m:e>
                                    <m:r>
                                      <a:rPr lang="fr-FR" sz="1600" i="1">
                                        <a:latin typeface="Cambria Math" panose="02040503050406030204" pitchFamily="18" charset="0"/>
                                      </a:rPr>
                                      <m:t>𝑥</m:t>
                                    </m:r>
                                  </m:e>
                                </m:acc>
                                <m:r>
                                  <a:rPr lang="fr-FR" sz="1600" i="1">
                                    <a:latin typeface="Cambria Math" panose="02040503050406030204" pitchFamily="18" charset="0"/>
                                  </a:rPr>
                                  <m:t>+</m:t>
                                </m:r>
                                <m:r>
                                  <a:rPr lang="fr-FR" sz="1600" i="1" smtClean="0">
                                    <a:latin typeface="Cambria Math" panose="02040503050406030204" pitchFamily="18" charset="0"/>
                                  </a:rPr>
                                  <m:t>0</m:t>
                                </m:r>
                                <m:acc>
                                  <m:accPr>
                                    <m:chr m:val="⃗"/>
                                    <m:ctrlPr>
                                      <a:rPr lang="fr-FR" sz="1600" i="1">
                                        <a:latin typeface="Cambria Math" panose="02040503050406030204" pitchFamily="18" charset="0"/>
                                      </a:rPr>
                                    </m:ctrlPr>
                                  </m:accPr>
                                  <m:e>
                                    <m:r>
                                      <a:rPr lang="fr-FR" sz="1600" b="0" i="1" smtClean="0">
                                        <a:latin typeface="Cambria Math" panose="02040503050406030204" pitchFamily="18" charset="0"/>
                                      </a:rPr>
                                      <m:t>𝑦</m:t>
                                    </m:r>
                                  </m:e>
                                </m:acc>
                                <m:r>
                                  <a:rPr lang="fr-FR" sz="1600" i="1">
                                    <a:latin typeface="Cambria Math" panose="02040503050406030204" pitchFamily="18" charset="0"/>
                                  </a:rPr>
                                  <m:t>+</m:t>
                                </m:r>
                                <m:sSub>
                                  <m:sSubPr>
                                    <m:ctrlPr>
                                      <a:rPr lang="fr-FR" sz="1600" i="1">
                                        <a:latin typeface="Cambria Math" panose="02040503050406030204" pitchFamily="18" charset="0"/>
                                      </a:rPr>
                                    </m:ctrlPr>
                                  </m:sSubPr>
                                  <m:e>
                                    <m:r>
                                      <a:rPr lang="fr-FR" sz="1600" b="0" i="1" smtClean="0">
                                        <a:latin typeface="Cambria Math" panose="02040503050406030204" pitchFamily="18" charset="0"/>
                                      </a:rPr>
                                      <m:t>𝑁</m:t>
                                    </m:r>
                                  </m:e>
                                  <m:sub>
                                    <m:r>
                                      <a:rPr lang="fr-FR" sz="1600" i="1">
                                        <a:latin typeface="Cambria Math" panose="02040503050406030204" pitchFamily="18" charset="0"/>
                                      </a:rPr>
                                      <m:t>21</m:t>
                                    </m:r>
                                  </m:sub>
                                </m:sSub>
                                <m:acc>
                                  <m:accPr>
                                    <m:chr m:val="⃗"/>
                                    <m:ctrlPr>
                                      <a:rPr lang="fr-FR" sz="1600" i="1">
                                        <a:latin typeface="Cambria Math" panose="02040503050406030204" pitchFamily="18" charset="0"/>
                                      </a:rPr>
                                    </m:ctrlPr>
                                  </m:accPr>
                                  <m:e>
                                    <m:r>
                                      <a:rPr lang="fr-FR" sz="1600" b="0" i="1" smtClean="0">
                                        <a:latin typeface="Cambria Math" panose="02040503050406030204" pitchFamily="18" charset="0"/>
                                      </a:rPr>
                                      <m:t>𝑧</m:t>
                                    </m:r>
                                  </m:e>
                                </m:acc>
                              </m:e>
                            </m:eqArr>
                          </m:e>
                        </m:d>
                      </m:e>
                      <m:sub>
                        <m:r>
                          <a:rPr lang="fr-FR" sz="1600" b="0" i="1" smtClean="0">
                            <a:latin typeface="Cambria Math" panose="02040503050406030204" pitchFamily="18" charset="0"/>
                          </a:rPr>
                          <m:t>𝑂</m:t>
                        </m:r>
                        <m:r>
                          <a:rPr lang="fr-FR" sz="1600" i="1">
                            <a:latin typeface="Cambria Math" panose="02040503050406030204" pitchFamily="18" charset="0"/>
                          </a:rPr>
                          <m:t>,</m:t>
                        </m:r>
                        <m:r>
                          <a:rPr lang="fr-FR" sz="1600" i="1">
                            <a:latin typeface="Cambria Math" panose="02040503050406030204" pitchFamily="18" charset="0"/>
                          </a:rPr>
                          <m:t>𝐵</m:t>
                        </m:r>
                      </m:sub>
                    </m:sSub>
                  </m:oMath>
                </a14:m>
                <a:endParaRPr lang="fr-FR" sz="1600" dirty="0"/>
              </a:p>
            </p:txBody>
          </p:sp>
        </mc:Choice>
        <mc:Fallback xmlns="">
          <p:sp>
            <p:nvSpPr>
              <p:cNvPr id="134" name="ZoneTexte 133">
                <a:extLst>
                  <a:ext uri="{FF2B5EF4-FFF2-40B4-BE49-F238E27FC236}">
                    <a16:creationId xmlns:a16="http://schemas.microsoft.com/office/drawing/2014/main" id="{31A1302A-7CDB-4B7A-8A7C-6073D11D0C42}"/>
                  </a:ext>
                </a:extLst>
              </p:cNvPr>
              <p:cNvSpPr txBox="1">
                <a:spLocks noRot="1" noChangeAspect="1" noMove="1" noResize="1" noEditPoints="1" noAdjustHandles="1" noChangeArrowheads="1" noChangeShapeType="1" noTextEdit="1"/>
              </p:cNvSpPr>
              <p:nvPr/>
            </p:nvSpPr>
            <p:spPr>
              <a:xfrm>
                <a:off x="6632130" y="4962176"/>
                <a:ext cx="5211235" cy="753924"/>
              </a:xfrm>
              <a:prstGeom prst="rect">
                <a:avLst/>
              </a:prstGeom>
              <a:blipFill>
                <a:blip r:embed="rId9"/>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35" name="ZoneTexte 134">
                <a:extLst>
                  <a:ext uri="{FF2B5EF4-FFF2-40B4-BE49-F238E27FC236}">
                    <a16:creationId xmlns:a16="http://schemas.microsoft.com/office/drawing/2014/main" id="{91EB164E-341E-41D0-AC79-DCA124552D32}"/>
                  </a:ext>
                </a:extLst>
              </p:cNvPr>
              <p:cNvSpPr txBox="1"/>
              <p:nvPr/>
            </p:nvSpPr>
            <p:spPr>
              <a:xfrm>
                <a:off x="3112758" y="2044738"/>
                <a:ext cx="121700"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fr-FR" sz="1200" i="1" smtClean="0">
                              <a:latin typeface="Cambria Math" panose="02040503050406030204" pitchFamily="18" charset="0"/>
                            </a:rPr>
                          </m:ctrlPr>
                        </m:accPr>
                        <m:e>
                          <m:r>
                            <a:rPr lang="fr-FR" sz="1200" b="0" i="1" smtClean="0">
                              <a:latin typeface="Cambria Math" panose="02040503050406030204" pitchFamily="18" charset="0"/>
                            </a:rPr>
                            <m:t>𝑥</m:t>
                          </m:r>
                        </m:e>
                      </m:acc>
                    </m:oMath>
                  </m:oMathPara>
                </a14:m>
                <a:endParaRPr lang="fr-FR" sz="1200" dirty="0"/>
              </a:p>
            </p:txBody>
          </p:sp>
        </mc:Choice>
        <mc:Fallback xmlns="">
          <p:sp>
            <p:nvSpPr>
              <p:cNvPr id="135" name="ZoneTexte 134">
                <a:extLst>
                  <a:ext uri="{FF2B5EF4-FFF2-40B4-BE49-F238E27FC236}">
                    <a16:creationId xmlns:a16="http://schemas.microsoft.com/office/drawing/2014/main" id="{91EB164E-341E-41D0-AC79-DCA124552D32}"/>
                  </a:ext>
                </a:extLst>
              </p:cNvPr>
              <p:cNvSpPr txBox="1">
                <a:spLocks noRot="1" noChangeAspect="1" noMove="1" noResize="1" noEditPoints="1" noAdjustHandles="1" noChangeArrowheads="1" noChangeShapeType="1" noTextEdit="1"/>
              </p:cNvSpPr>
              <p:nvPr/>
            </p:nvSpPr>
            <p:spPr>
              <a:xfrm>
                <a:off x="3112758" y="2044738"/>
                <a:ext cx="121700" cy="184666"/>
              </a:xfrm>
              <a:prstGeom prst="rect">
                <a:avLst/>
              </a:prstGeom>
              <a:blipFill>
                <a:blip r:embed="rId10"/>
                <a:stretch>
                  <a:fillRect l="-20000" t="-25806" r="-85000"/>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36" name="ZoneTexte 135">
                <a:extLst>
                  <a:ext uri="{FF2B5EF4-FFF2-40B4-BE49-F238E27FC236}">
                    <a16:creationId xmlns:a16="http://schemas.microsoft.com/office/drawing/2014/main" id="{CA93116F-1DCD-48BB-946B-9F068E832F99}"/>
                  </a:ext>
                </a:extLst>
              </p:cNvPr>
              <p:cNvSpPr txBox="1"/>
              <p:nvPr/>
            </p:nvSpPr>
            <p:spPr>
              <a:xfrm>
                <a:off x="3923160" y="4790523"/>
                <a:ext cx="121700"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fr-FR" sz="1200" i="1" smtClean="0">
                              <a:latin typeface="Cambria Math" panose="02040503050406030204" pitchFamily="18" charset="0"/>
                            </a:rPr>
                          </m:ctrlPr>
                        </m:accPr>
                        <m:e>
                          <m:r>
                            <a:rPr lang="fr-FR" sz="1200" b="0" i="1" smtClean="0">
                              <a:latin typeface="Cambria Math" panose="02040503050406030204" pitchFamily="18" charset="0"/>
                            </a:rPr>
                            <m:t>𝑥</m:t>
                          </m:r>
                        </m:e>
                      </m:acc>
                    </m:oMath>
                  </m:oMathPara>
                </a14:m>
                <a:endParaRPr lang="fr-FR" sz="1200" dirty="0"/>
              </a:p>
            </p:txBody>
          </p:sp>
        </mc:Choice>
        <mc:Fallback xmlns="">
          <p:sp>
            <p:nvSpPr>
              <p:cNvPr id="136" name="ZoneTexte 135">
                <a:extLst>
                  <a:ext uri="{FF2B5EF4-FFF2-40B4-BE49-F238E27FC236}">
                    <a16:creationId xmlns:a16="http://schemas.microsoft.com/office/drawing/2014/main" id="{CA93116F-1DCD-48BB-946B-9F068E832F99}"/>
                  </a:ext>
                </a:extLst>
              </p:cNvPr>
              <p:cNvSpPr txBox="1">
                <a:spLocks noRot="1" noChangeAspect="1" noMove="1" noResize="1" noEditPoints="1" noAdjustHandles="1" noChangeArrowheads="1" noChangeShapeType="1" noTextEdit="1"/>
              </p:cNvSpPr>
              <p:nvPr/>
            </p:nvSpPr>
            <p:spPr>
              <a:xfrm>
                <a:off x="3923160" y="4790523"/>
                <a:ext cx="121700" cy="184666"/>
              </a:xfrm>
              <a:prstGeom prst="rect">
                <a:avLst/>
              </a:prstGeom>
              <a:blipFill>
                <a:blip r:embed="rId9"/>
                <a:stretch>
                  <a:fillRect l="-20000" t="-30000" r="-85000"/>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37" name="ZoneTexte 136">
                <a:extLst>
                  <a:ext uri="{FF2B5EF4-FFF2-40B4-BE49-F238E27FC236}">
                    <a16:creationId xmlns:a16="http://schemas.microsoft.com/office/drawing/2014/main" id="{1D79B316-7F3E-4E36-94AE-F19211DE1566}"/>
                  </a:ext>
                </a:extLst>
              </p:cNvPr>
              <p:cNvSpPr txBox="1"/>
              <p:nvPr/>
            </p:nvSpPr>
            <p:spPr>
              <a:xfrm>
                <a:off x="3041057" y="4676130"/>
                <a:ext cx="124458"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fr-FR" sz="1200" i="1" smtClean="0">
                              <a:latin typeface="Cambria Math" panose="02040503050406030204" pitchFamily="18" charset="0"/>
                            </a:rPr>
                          </m:ctrlPr>
                        </m:accPr>
                        <m:e>
                          <m:r>
                            <a:rPr lang="fr-FR" sz="1200" b="0" i="1" smtClean="0">
                              <a:latin typeface="Cambria Math" panose="02040503050406030204" pitchFamily="18" charset="0"/>
                            </a:rPr>
                            <m:t>𝑦</m:t>
                          </m:r>
                        </m:e>
                      </m:acc>
                    </m:oMath>
                  </m:oMathPara>
                </a14:m>
                <a:endParaRPr lang="fr-FR" sz="1200" dirty="0"/>
              </a:p>
            </p:txBody>
          </p:sp>
        </mc:Choice>
        <mc:Fallback xmlns="">
          <p:sp>
            <p:nvSpPr>
              <p:cNvPr id="137" name="ZoneTexte 136">
                <a:extLst>
                  <a:ext uri="{FF2B5EF4-FFF2-40B4-BE49-F238E27FC236}">
                    <a16:creationId xmlns:a16="http://schemas.microsoft.com/office/drawing/2014/main" id="{1D79B316-7F3E-4E36-94AE-F19211DE1566}"/>
                  </a:ext>
                </a:extLst>
              </p:cNvPr>
              <p:cNvSpPr txBox="1">
                <a:spLocks noRot="1" noChangeAspect="1" noMove="1" noResize="1" noEditPoints="1" noAdjustHandles="1" noChangeArrowheads="1" noChangeShapeType="1" noTextEdit="1"/>
              </p:cNvSpPr>
              <p:nvPr/>
            </p:nvSpPr>
            <p:spPr>
              <a:xfrm>
                <a:off x="3041057" y="4676130"/>
                <a:ext cx="124458" cy="184666"/>
              </a:xfrm>
              <a:prstGeom prst="rect">
                <a:avLst/>
              </a:prstGeom>
              <a:blipFill>
                <a:blip r:embed="rId11"/>
                <a:stretch>
                  <a:fillRect l="-30000" t="-26667" r="-85000" b="-23333"/>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38" name="ZoneTexte 137">
                <a:extLst>
                  <a:ext uri="{FF2B5EF4-FFF2-40B4-BE49-F238E27FC236}">
                    <a16:creationId xmlns:a16="http://schemas.microsoft.com/office/drawing/2014/main" id="{53106DE1-0BFE-421A-92CB-41D4124F3DD2}"/>
                  </a:ext>
                </a:extLst>
              </p:cNvPr>
              <p:cNvSpPr txBox="1"/>
              <p:nvPr/>
            </p:nvSpPr>
            <p:spPr>
              <a:xfrm>
                <a:off x="3900541" y="5621016"/>
                <a:ext cx="111633"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fr-FR" sz="1200" i="1" smtClean="0">
                              <a:latin typeface="Cambria Math" panose="02040503050406030204" pitchFamily="18" charset="0"/>
                            </a:rPr>
                          </m:ctrlPr>
                        </m:accPr>
                        <m:e>
                          <m:r>
                            <a:rPr lang="fr-FR" sz="1200" b="0" i="1" smtClean="0">
                              <a:latin typeface="Cambria Math" panose="02040503050406030204" pitchFamily="18" charset="0"/>
                            </a:rPr>
                            <m:t>𝑧</m:t>
                          </m:r>
                        </m:e>
                      </m:acc>
                    </m:oMath>
                  </m:oMathPara>
                </a14:m>
                <a:endParaRPr lang="fr-FR" sz="1200" dirty="0"/>
              </a:p>
            </p:txBody>
          </p:sp>
        </mc:Choice>
        <mc:Fallback xmlns="">
          <p:sp>
            <p:nvSpPr>
              <p:cNvPr id="138" name="ZoneTexte 137">
                <a:extLst>
                  <a:ext uri="{FF2B5EF4-FFF2-40B4-BE49-F238E27FC236}">
                    <a16:creationId xmlns:a16="http://schemas.microsoft.com/office/drawing/2014/main" id="{53106DE1-0BFE-421A-92CB-41D4124F3DD2}"/>
                  </a:ext>
                </a:extLst>
              </p:cNvPr>
              <p:cNvSpPr txBox="1">
                <a:spLocks noRot="1" noChangeAspect="1" noMove="1" noResize="1" noEditPoints="1" noAdjustHandles="1" noChangeArrowheads="1" noChangeShapeType="1" noTextEdit="1"/>
              </p:cNvSpPr>
              <p:nvPr/>
            </p:nvSpPr>
            <p:spPr>
              <a:xfrm>
                <a:off x="3900541" y="5621016"/>
                <a:ext cx="111633" cy="184666"/>
              </a:xfrm>
              <a:prstGeom prst="rect">
                <a:avLst/>
              </a:prstGeom>
              <a:blipFill>
                <a:blip r:embed="rId12"/>
                <a:stretch>
                  <a:fillRect l="-22222" t="-26667" r="-94444"/>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39" name="ZoneTexte 138">
                <a:extLst>
                  <a:ext uri="{FF2B5EF4-FFF2-40B4-BE49-F238E27FC236}">
                    <a16:creationId xmlns:a16="http://schemas.microsoft.com/office/drawing/2014/main" id="{FA86115C-BF52-45D8-9119-CC1DABCB5CB5}"/>
                  </a:ext>
                </a:extLst>
              </p:cNvPr>
              <p:cNvSpPr txBox="1"/>
              <p:nvPr/>
            </p:nvSpPr>
            <p:spPr>
              <a:xfrm>
                <a:off x="3861000" y="2239394"/>
                <a:ext cx="124458"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fr-FR" sz="1200" i="1" smtClean="0">
                              <a:latin typeface="Cambria Math" panose="02040503050406030204" pitchFamily="18" charset="0"/>
                            </a:rPr>
                          </m:ctrlPr>
                        </m:accPr>
                        <m:e>
                          <m:r>
                            <a:rPr lang="fr-FR" sz="1200" b="0" i="1" smtClean="0">
                              <a:latin typeface="Cambria Math" panose="02040503050406030204" pitchFamily="18" charset="0"/>
                            </a:rPr>
                            <m:t>𝑦</m:t>
                          </m:r>
                        </m:e>
                      </m:acc>
                    </m:oMath>
                  </m:oMathPara>
                </a14:m>
                <a:endParaRPr lang="fr-FR" sz="1200" dirty="0"/>
              </a:p>
            </p:txBody>
          </p:sp>
        </mc:Choice>
        <mc:Fallback xmlns="">
          <p:sp>
            <p:nvSpPr>
              <p:cNvPr id="139" name="ZoneTexte 138">
                <a:extLst>
                  <a:ext uri="{FF2B5EF4-FFF2-40B4-BE49-F238E27FC236}">
                    <a16:creationId xmlns:a16="http://schemas.microsoft.com/office/drawing/2014/main" id="{FA86115C-BF52-45D8-9119-CC1DABCB5CB5}"/>
                  </a:ext>
                </a:extLst>
              </p:cNvPr>
              <p:cNvSpPr txBox="1">
                <a:spLocks noRot="1" noChangeAspect="1" noMove="1" noResize="1" noEditPoints="1" noAdjustHandles="1" noChangeArrowheads="1" noChangeShapeType="1" noTextEdit="1"/>
              </p:cNvSpPr>
              <p:nvPr/>
            </p:nvSpPr>
            <p:spPr>
              <a:xfrm>
                <a:off x="3861000" y="2239394"/>
                <a:ext cx="124458" cy="184666"/>
              </a:xfrm>
              <a:prstGeom prst="rect">
                <a:avLst/>
              </a:prstGeom>
              <a:blipFill>
                <a:blip r:embed="rId13"/>
                <a:stretch>
                  <a:fillRect l="-28571" t="-25806" r="-80952" b="-19355"/>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40" name="ZoneTexte 139">
                <a:extLst>
                  <a:ext uri="{FF2B5EF4-FFF2-40B4-BE49-F238E27FC236}">
                    <a16:creationId xmlns:a16="http://schemas.microsoft.com/office/drawing/2014/main" id="{1C83719E-B7FA-4EF4-BBF2-36BF0772ADB4}"/>
                  </a:ext>
                </a:extLst>
              </p:cNvPr>
              <p:cNvSpPr txBox="1"/>
              <p:nvPr/>
            </p:nvSpPr>
            <p:spPr>
              <a:xfrm>
                <a:off x="3867107" y="2938653"/>
                <a:ext cx="111634"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fr-FR" sz="1200" i="1" smtClean="0">
                              <a:latin typeface="Cambria Math" panose="02040503050406030204" pitchFamily="18" charset="0"/>
                            </a:rPr>
                          </m:ctrlPr>
                        </m:accPr>
                        <m:e>
                          <m:r>
                            <a:rPr lang="fr-FR" sz="1200" b="0" i="1" smtClean="0">
                              <a:latin typeface="Cambria Math" panose="02040503050406030204" pitchFamily="18" charset="0"/>
                            </a:rPr>
                            <m:t>𝑧</m:t>
                          </m:r>
                        </m:e>
                      </m:acc>
                    </m:oMath>
                  </m:oMathPara>
                </a14:m>
                <a:endParaRPr lang="fr-FR" sz="1200" dirty="0"/>
              </a:p>
            </p:txBody>
          </p:sp>
        </mc:Choice>
        <mc:Fallback xmlns="">
          <p:sp>
            <p:nvSpPr>
              <p:cNvPr id="140" name="ZoneTexte 139">
                <a:extLst>
                  <a:ext uri="{FF2B5EF4-FFF2-40B4-BE49-F238E27FC236}">
                    <a16:creationId xmlns:a16="http://schemas.microsoft.com/office/drawing/2014/main" id="{1C83719E-B7FA-4EF4-BBF2-36BF0772ADB4}"/>
                  </a:ext>
                </a:extLst>
              </p:cNvPr>
              <p:cNvSpPr txBox="1">
                <a:spLocks noRot="1" noChangeAspect="1" noMove="1" noResize="1" noEditPoints="1" noAdjustHandles="1" noChangeArrowheads="1" noChangeShapeType="1" noTextEdit="1"/>
              </p:cNvSpPr>
              <p:nvPr/>
            </p:nvSpPr>
            <p:spPr>
              <a:xfrm>
                <a:off x="3867107" y="2938653"/>
                <a:ext cx="111634" cy="184666"/>
              </a:xfrm>
              <a:prstGeom prst="rect">
                <a:avLst/>
              </a:prstGeom>
              <a:blipFill>
                <a:blip r:embed="rId14"/>
                <a:stretch>
                  <a:fillRect l="-15789" t="-26667" r="-89474"/>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17" name="ZoneTexte 116">
                <a:extLst>
                  <a:ext uri="{FF2B5EF4-FFF2-40B4-BE49-F238E27FC236}">
                    <a16:creationId xmlns:a16="http://schemas.microsoft.com/office/drawing/2014/main" id="{6B445E53-D582-40BF-9D92-FE9F665A6BEE}"/>
                  </a:ext>
                </a:extLst>
              </p:cNvPr>
              <p:cNvSpPr txBox="1"/>
              <p:nvPr/>
            </p:nvSpPr>
            <p:spPr>
              <a:xfrm>
                <a:off x="4979492" y="4709435"/>
                <a:ext cx="124458"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fr-FR" sz="1200" i="1" smtClean="0">
                              <a:latin typeface="Cambria Math" panose="02040503050406030204" pitchFamily="18" charset="0"/>
                            </a:rPr>
                          </m:ctrlPr>
                        </m:accPr>
                        <m:e>
                          <m:r>
                            <a:rPr lang="fr-FR" sz="1200" b="0" i="1" smtClean="0">
                              <a:latin typeface="Cambria Math" panose="02040503050406030204" pitchFamily="18" charset="0"/>
                            </a:rPr>
                            <m:t>𝑦</m:t>
                          </m:r>
                        </m:e>
                      </m:acc>
                    </m:oMath>
                  </m:oMathPara>
                </a14:m>
                <a:endParaRPr lang="fr-FR" sz="1200" dirty="0"/>
              </a:p>
            </p:txBody>
          </p:sp>
        </mc:Choice>
        <mc:Fallback xmlns="">
          <p:sp>
            <p:nvSpPr>
              <p:cNvPr id="117" name="ZoneTexte 116">
                <a:extLst>
                  <a:ext uri="{FF2B5EF4-FFF2-40B4-BE49-F238E27FC236}">
                    <a16:creationId xmlns:a16="http://schemas.microsoft.com/office/drawing/2014/main" id="{6B445E53-D582-40BF-9D92-FE9F665A6BEE}"/>
                  </a:ext>
                </a:extLst>
              </p:cNvPr>
              <p:cNvSpPr txBox="1">
                <a:spLocks noRot="1" noChangeAspect="1" noMove="1" noResize="1" noEditPoints="1" noAdjustHandles="1" noChangeArrowheads="1" noChangeShapeType="1" noTextEdit="1"/>
              </p:cNvSpPr>
              <p:nvPr/>
            </p:nvSpPr>
            <p:spPr>
              <a:xfrm>
                <a:off x="4979492" y="4709435"/>
                <a:ext cx="124458" cy="184666"/>
              </a:xfrm>
              <a:prstGeom prst="rect">
                <a:avLst/>
              </a:prstGeom>
              <a:blipFill>
                <a:blip r:embed="rId15"/>
                <a:stretch>
                  <a:fillRect l="-30000" t="-30000" r="-85000" b="-23333"/>
                </a:stretch>
              </a:blipFill>
            </p:spPr>
            <p:txBody>
              <a:bodyPr/>
              <a:lstStyle/>
              <a:p>
                <a:r>
                  <a:rPr lang="fr-FR">
                    <a:noFill/>
                  </a:rPr>
                  <a:t> </a:t>
                </a:r>
              </a:p>
            </p:txBody>
          </p:sp>
        </mc:Fallback>
      </mc:AlternateContent>
      <p:cxnSp>
        <p:nvCxnSpPr>
          <p:cNvPr id="5" name="Connecteur droit avec flèche 4">
            <a:extLst>
              <a:ext uri="{FF2B5EF4-FFF2-40B4-BE49-F238E27FC236}">
                <a16:creationId xmlns:a16="http://schemas.microsoft.com/office/drawing/2014/main" id="{8FB7E309-F4C8-44BF-AFFB-69463AF3AFB6}"/>
              </a:ext>
            </a:extLst>
          </p:cNvPr>
          <p:cNvCxnSpPr>
            <a:cxnSpLocks/>
          </p:cNvCxnSpPr>
          <p:nvPr/>
        </p:nvCxnSpPr>
        <p:spPr>
          <a:xfrm flipH="1" flipV="1">
            <a:off x="5135863" y="4801960"/>
            <a:ext cx="0" cy="432000"/>
          </a:xfrm>
          <a:prstGeom prst="straightConnector1">
            <a:avLst/>
          </a:prstGeom>
          <a:ln>
            <a:tailEnd type="stealth"/>
          </a:ln>
        </p:spPr>
        <p:style>
          <a:lnRef idx="1">
            <a:schemeClr val="dk1"/>
          </a:lnRef>
          <a:fillRef idx="0">
            <a:schemeClr val="dk1"/>
          </a:fillRef>
          <a:effectRef idx="0">
            <a:schemeClr val="dk1"/>
          </a:effectRef>
          <a:fontRef idx="minor">
            <a:schemeClr val="tx1"/>
          </a:fontRef>
        </p:style>
      </p:cxnSp>
      <p:cxnSp>
        <p:nvCxnSpPr>
          <p:cNvPr id="127" name="Connecteur droit avec flèche 126">
            <a:extLst>
              <a:ext uri="{FF2B5EF4-FFF2-40B4-BE49-F238E27FC236}">
                <a16:creationId xmlns:a16="http://schemas.microsoft.com/office/drawing/2014/main" id="{D98D29AA-8D9D-417B-A13D-E77CFA306652}"/>
              </a:ext>
            </a:extLst>
          </p:cNvPr>
          <p:cNvCxnSpPr>
            <a:cxnSpLocks/>
          </p:cNvCxnSpPr>
          <p:nvPr/>
        </p:nvCxnSpPr>
        <p:spPr>
          <a:xfrm rot="5400000" flipH="1" flipV="1">
            <a:off x="5346139" y="5012199"/>
            <a:ext cx="0" cy="432000"/>
          </a:xfrm>
          <a:prstGeom prst="straightConnector1">
            <a:avLst/>
          </a:prstGeom>
          <a:ln>
            <a:tailEnd type="stealth"/>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28" name="ZoneTexte 127">
                <a:extLst>
                  <a:ext uri="{FF2B5EF4-FFF2-40B4-BE49-F238E27FC236}">
                    <a16:creationId xmlns:a16="http://schemas.microsoft.com/office/drawing/2014/main" id="{AB061218-0DAC-4581-BA25-401A89CA5DB3}"/>
                  </a:ext>
                </a:extLst>
              </p:cNvPr>
              <p:cNvSpPr txBox="1"/>
              <p:nvPr/>
            </p:nvSpPr>
            <p:spPr>
              <a:xfrm>
                <a:off x="5515586" y="5040612"/>
                <a:ext cx="121700"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fr-FR" sz="1200" i="1" smtClean="0">
                              <a:latin typeface="Cambria Math" panose="02040503050406030204" pitchFamily="18" charset="0"/>
                            </a:rPr>
                          </m:ctrlPr>
                        </m:accPr>
                        <m:e>
                          <m:r>
                            <a:rPr lang="fr-FR" sz="1200" b="0" i="1" smtClean="0">
                              <a:latin typeface="Cambria Math" panose="02040503050406030204" pitchFamily="18" charset="0"/>
                            </a:rPr>
                            <m:t>𝑥</m:t>
                          </m:r>
                        </m:e>
                      </m:acc>
                    </m:oMath>
                  </m:oMathPara>
                </a14:m>
                <a:endParaRPr lang="fr-FR" sz="1200" dirty="0"/>
              </a:p>
            </p:txBody>
          </p:sp>
        </mc:Choice>
        <mc:Fallback xmlns="">
          <p:sp>
            <p:nvSpPr>
              <p:cNvPr id="128" name="ZoneTexte 127">
                <a:extLst>
                  <a:ext uri="{FF2B5EF4-FFF2-40B4-BE49-F238E27FC236}">
                    <a16:creationId xmlns:a16="http://schemas.microsoft.com/office/drawing/2014/main" id="{AB061218-0DAC-4581-BA25-401A89CA5DB3}"/>
                  </a:ext>
                </a:extLst>
              </p:cNvPr>
              <p:cNvSpPr txBox="1">
                <a:spLocks noRot="1" noChangeAspect="1" noMove="1" noResize="1" noEditPoints="1" noAdjustHandles="1" noChangeArrowheads="1" noChangeShapeType="1" noTextEdit="1"/>
              </p:cNvSpPr>
              <p:nvPr/>
            </p:nvSpPr>
            <p:spPr>
              <a:xfrm>
                <a:off x="5515586" y="5040612"/>
                <a:ext cx="121700" cy="184666"/>
              </a:xfrm>
              <a:prstGeom prst="rect">
                <a:avLst/>
              </a:prstGeom>
              <a:blipFill>
                <a:blip r:embed="rId9"/>
                <a:stretch>
                  <a:fillRect l="-20000" t="-30000" r="-85000"/>
                </a:stretch>
              </a:blipFill>
            </p:spPr>
            <p:txBody>
              <a:bodyPr/>
              <a:lstStyle/>
              <a:p>
                <a:r>
                  <a:rPr lang="fr-FR">
                    <a:noFill/>
                  </a:rPr>
                  <a:t> </a:t>
                </a:r>
              </a:p>
            </p:txBody>
          </p:sp>
        </mc:Fallback>
      </mc:AlternateContent>
    </p:spTree>
    <p:extLst>
      <p:ext uri="{BB962C8B-B14F-4D97-AF65-F5344CB8AC3E}">
        <p14:creationId xmlns:p14="http://schemas.microsoft.com/office/powerpoint/2010/main" val="39118736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e 15">
            <a:extLst>
              <a:ext uri="{FF2B5EF4-FFF2-40B4-BE49-F238E27FC236}">
                <a16:creationId xmlns:a16="http://schemas.microsoft.com/office/drawing/2014/main" id="{B878BB3B-83CC-4D91-AC83-604C698B9957}"/>
              </a:ext>
            </a:extLst>
          </p:cNvPr>
          <p:cNvGrpSpPr/>
          <p:nvPr/>
        </p:nvGrpSpPr>
        <p:grpSpPr>
          <a:xfrm>
            <a:off x="525534" y="1178214"/>
            <a:ext cx="8938045" cy="2387944"/>
            <a:chOff x="836069" y="1067753"/>
            <a:chExt cx="8838658" cy="2387944"/>
          </a:xfrm>
        </p:grpSpPr>
        <p:grpSp>
          <p:nvGrpSpPr>
            <p:cNvPr id="15" name="Groupe 14">
              <a:extLst>
                <a:ext uri="{FF2B5EF4-FFF2-40B4-BE49-F238E27FC236}">
                  <a16:creationId xmlns:a16="http://schemas.microsoft.com/office/drawing/2014/main" id="{44178440-2B94-4C05-8F72-6D9933F28A28}"/>
                </a:ext>
              </a:extLst>
            </p:cNvPr>
            <p:cNvGrpSpPr/>
            <p:nvPr/>
          </p:nvGrpSpPr>
          <p:grpSpPr>
            <a:xfrm>
              <a:off x="912270" y="1406040"/>
              <a:ext cx="5560179" cy="2049657"/>
              <a:chOff x="912270" y="1406040"/>
              <a:chExt cx="5560179" cy="2049657"/>
            </a:xfrm>
          </p:grpSpPr>
          <p:grpSp>
            <p:nvGrpSpPr>
              <p:cNvPr id="112" name="Groupe 111">
                <a:extLst>
                  <a:ext uri="{FF2B5EF4-FFF2-40B4-BE49-F238E27FC236}">
                    <a16:creationId xmlns:a16="http://schemas.microsoft.com/office/drawing/2014/main" id="{545FBA4C-BC4F-4CA4-836C-453C98BAD99F}"/>
                  </a:ext>
                </a:extLst>
              </p:cNvPr>
              <p:cNvGrpSpPr/>
              <p:nvPr/>
            </p:nvGrpSpPr>
            <p:grpSpPr>
              <a:xfrm>
                <a:off x="912270" y="1406040"/>
                <a:ext cx="5560179" cy="2049657"/>
                <a:chOff x="8331916" y="2780664"/>
                <a:chExt cx="3529301" cy="2883326"/>
              </a:xfrm>
            </p:grpSpPr>
            <p:sp>
              <p:nvSpPr>
                <p:cNvPr id="113" name="Rectangle à coins arrondis 78">
                  <a:extLst>
                    <a:ext uri="{FF2B5EF4-FFF2-40B4-BE49-F238E27FC236}">
                      <a16:creationId xmlns:a16="http://schemas.microsoft.com/office/drawing/2014/main" id="{C8C2DC8A-C799-4FEA-87EA-586384CDE48F}"/>
                    </a:ext>
                  </a:extLst>
                </p:cNvPr>
                <p:cNvSpPr/>
                <p:nvPr/>
              </p:nvSpPr>
              <p:spPr>
                <a:xfrm>
                  <a:off x="8336122" y="2816202"/>
                  <a:ext cx="3525095" cy="2847788"/>
                </a:xfrm>
                <a:prstGeom prst="roundRect">
                  <a:avLst>
                    <a:gd name="adj" fmla="val 0"/>
                  </a:avLst>
                </a:prstGeom>
                <a:solidFill>
                  <a:schemeClr val="bg1"/>
                </a:solidFill>
                <a:ln w="28575">
                  <a:solidFill>
                    <a:srgbClr val="4F9707"/>
                  </a:solid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4" name="Rectangle 113">
                  <a:extLst>
                    <a:ext uri="{FF2B5EF4-FFF2-40B4-BE49-F238E27FC236}">
                      <a16:creationId xmlns:a16="http://schemas.microsoft.com/office/drawing/2014/main" id="{F6F1E4B5-E054-4B96-BE26-E43071EBAF87}"/>
                    </a:ext>
                  </a:extLst>
                </p:cNvPr>
                <p:cNvSpPr/>
                <p:nvPr/>
              </p:nvSpPr>
              <p:spPr>
                <a:xfrm>
                  <a:off x="8331916" y="2780664"/>
                  <a:ext cx="1939436" cy="519552"/>
                </a:xfrm>
                <a:prstGeom prst="rect">
                  <a:avLst/>
                </a:prstGeom>
              </p:spPr>
              <p:txBody>
                <a:bodyPr wrap="none">
                  <a:spAutoFit/>
                </a:bodyPr>
                <a:lstStyle/>
                <a:p>
                  <a:r>
                    <a:rPr lang="fr-FR" dirty="0">
                      <a:solidFill>
                        <a:srgbClr val="217214"/>
                      </a:solidFill>
                    </a:rPr>
                    <a:t>Représentations schématiques</a:t>
                  </a:r>
                  <a:endParaRPr lang="fr-FR" b="1" dirty="0">
                    <a:solidFill>
                      <a:srgbClr val="217214"/>
                    </a:solidFill>
                  </a:endParaRPr>
                </a:p>
              </p:txBody>
            </p:sp>
          </p:grpSp>
          <p:sp>
            <p:nvSpPr>
              <p:cNvPr id="151" name="Rectangle 150">
                <a:extLst>
                  <a:ext uri="{FF2B5EF4-FFF2-40B4-BE49-F238E27FC236}">
                    <a16:creationId xmlns:a16="http://schemas.microsoft.com/office/drawing/2014/main" id="{3089383C-82E6-45E2-B99F-C8CFA74EB3AF}"/>
                  </a:ext>
                </a:extLst>
              </p:cNvPr>
              <p:cNvSpPr/>
              <p:nvPr/>
            </p:nvSpPr>
            <p:spPr>
              <a:xfrm>
                <a:off x="4562964" y="1782388"/>
                <a:ext cx="217100" cy="358780"/>
              </a:xfrm>
              <a:prstGeom prst="rect">
                <a:avLst/>
              </a:prstGeom>
            </p:spPr>
            <p:txBody>
              <a:bodyPr wrap="none">
                <a:spAutoFit/>
              </a:bodyPr>
              <a:lstStyle/>
              <a:p>
                <a:endParaRPr lang="fr-FR" b="1" dirty="0">
                  <a:solidFill>
                    <a:srgbClr val="217214"/>
                  </a:solidFill>
                </a:endParaRPr>
              </a:p>
            </p:txBody>
          </p:sp>
          <p:grpSp>
            <p:nvGrpSpPr>
              <p:cNvPr id="21" name="Groupe 20">
                <a:extLst>
                  <a:ext uri="{FF2B5EF4-FFF2-40B4-BE49-F238E27FC236}">
                    <a16:creationId xmlns:a16="http://schemas.microsoft.com/office/drawing/2014/main" id="{1A82A5A4-EDC3-424F-BAF6-5B2781677B9F}"/>
                  </a:ext>
                </a:extLst>
              </p:cNvPr>
              <p:cNvGrpSpPr/>
              <p:nvPr/>
            </p:nvGrpSpPr>
            <p:grpSpPr>
              <a:xfrm>
                <a:off x="1037704" y="1776346"/>
                <a:ext cx="1593165" cy="1341207"/>
                <a:chOff x="8331916" y="2780664"/>
                <a:chExt cx="3776939" cy="2774593"/>
              </a:xfrm>
            </p:grpSpPr>
            <p:sp>
              <p:nvSpPr>
                <p:cNvPr id="22" name="Rectangle à coins arrondis 78">
                  <a:extLst>
                    <a:ext uri="{FF2B5EF4-FFF2-40B4-BE49-F238E27FC236}">
                      <a16:creationId xmlns:a16="http://schemas.microsoft.com/office/drawing/2014/main" id="{75623190-BF24-4C1E-9DA9-16BB4957ED3F}"/>
                    </a:ext>
                  </a:extLst>
                </p:cNvPr>
                <p:cNvSpPr/>
                <p:nvPr/>
              </p:nvSpPr>
              <p:spPr>
                <a:xfrm>
                  <a:off x="8456924" y="3058674"/>
                  <a:ext cx="3651931" cy="2496583"/>
                </a:xfrm>
                <a:prstGeom prst="roundRect">
                  <a:avLst>
                    <a:gd name="adj" fmla="val 0"/>
                  </a:avLst>
                </a:prstGeom>
                <a:solidFill>
                  <a:schemeClr val="bg1"/>
                </a:solidFill>
                <a:ln w="28575">
                  <a:solidFill>
                    <a:srgbClr val="4F9707"/>
                  </a:solid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3" name="Rectangle 22">
                  <a:extLst>
                    <a:ext uri="{FF2B5EF4-FFF2-40B4-BE49-F238E27FC236}">
                      <a16:creationId xmlns:a16="http://schemas.microsoft.com/office/drawing/2014/main" id="{845F4017-74A6-41BB-99EC-F93DD505A6F5}"/>
                    </a:ext>
                  </a:extLst>
                </p:cNvPr>
                <p:cNvSpPr/>
                <p:nvPr/>
              </p:nvSpPr>
              <p:spPr>
                <a:xfrm>
                  <a:off x="8331916" y="2780664"/>
                  <a:ext cx="437944" cy="742218"/>
                </a:xfrm>
                <a:prstGeom prst="rect">
                  <a:avLst/>
                </a:prstGeom>
              </p:spPr>
              <p:txBody>
                <a:bodyPr wrap="none">
                  <a:spAutoFit/>
                </a:bodyPr>
                <a:lstStyle/>
                <a:p>
                  <a:endParaRPr lang="fr-FR" b="1" dirty="0">
                    <a:solidFill>
                      <a:srgbClr val="217214"/>
                    </a:solidFill>
                  </a:endParaRPr>
                </a:p>
              </p:txBody>
            </p:sp>
          </p:grpSp>
          <p:grpSp>
            <p:nvGrpSpPr>
              <p:cNvPr id="107" name="Groupe 106">
                <a:extLst>
                  <a:ext uri="{FF2B5EF4-FFF2-40B4-BE49-F238E27FC236}">
                    <a16:creationId xmlns:a16="http://schemas.microsoft.com/office/drawing/2014/main" id="{55C13F78-C2DE-4362-8E3F-32DFE85BA069}"/>
                  </a:ext>
                </a:extLst>
              </p:cNvPr>
              <p:cNvGrpSpPr/>
              <p:nvPr/>
            </p:nvGrpSpPr>
            <p:grpSpPr>
              <a:xfrm>
                <a:off x="2771011" y="1773798"/>
                <a:ext cx="1593165" cy="1356657"/>
                <a:chOff x="8331916" y="2780664"/>
                <a:chExt cx="3776938" cy="2806554"/>
              </a:xfrm>
            </p:grpSpPr>
            <p:sp>
              <p:nvSpPr>
                <p:cNvPr id="109" name="Rectangle à coins arrondis 78">
                  <a:extLst>
                    <a:ext uri="{FF2B5EF4-FFF2-40B4-BE49-F238E27FC236}">
                      <a16:creationId xmlns:a16="http://schemas.microsoft.com/office/drawing/2014/main" id="{9E01A452-95AA-49FE-BA55-37BB5B45E798}"/>
                    </a:ext>
                  </a:extLst>
                </p:cNvPr>
                <p:cNvSpPr/>
                <p:nvPr/>
              </p:nvSpPr>
              <p:spPr>
                <a:xfrm>
                  <a:off x="8456923" y="3058672"/>
                  <a:ext cx="3651931" cy="2528546"/>
                </a:xfrm>
                <a:prstGeom prst="roundRect">
                  <a:avLst>
                    <a:gd name="adj" fmla="val 0"/>
                  </a:avLst>
                </a:prstGeom>
                <a:solidFill>
                  <a:schemeClr val="bg1"/>
                </a:solidFill>
                <a:ln w="28575">
                  <a:solidFill>
                    <a:srgbClr val="4F9707"/>
                  </a:solid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0" name="Rectangle 109">
                  <a:extLst>
                    <a:ext uri="{FF2B5EF4-FFF2-40B4-BE49-F238E27FC236}">
                      <a16:creationId xmlns:a16="http://schemas.microsoft.com/office/drawing/2014/main" id="{A930E7CD-4197-491A-97EB-E38D0D0C89CD}"/>
                    </a:ext>
                  </a:extLst>
                </p:cNvPr>
                <p:cNvSpPr/>
                <p:nvPr/>
              </p:nvSpPr>
              <p:spPr>
                <a:xfrm>
                  <a:off x="8331916" y="2780664"/>
                  <a:ext cx="437944" cy="742218"/>
                </a:xfrm>
                <a:prstGeom prst="rect">
                  <a:avLst/>
                </a:prstGeom>
              </p:spPr>
              <p:txBody>
                <a:bodyPr wrap="none">
                  <a:spAutoFit/>
                </a:bodyPr>
                <a:lstStyle/>
                <a:p>
                  <a:endParaRPr lang="fr-FR" b="1" dirty="0">
                    <a:solidFill>
                      <a:srgbClr val="217214"/>
                    </a:solidFill>
                  </a:endParaRPr>
                </a:p>
              </p:txBody>
            </p:sp>
          </p:grpSp>
        </p:grpSp>
        <mc:AlternateContent xmlns:mc="http://schemas.openxmlformats.org/markup-compatibility/2006" xmlns:a14="http://schemas.microsoft.com/office/drawing/2010/main">
          <mc:Choice Requires="a14">
            <p:sp>
              <p:nvSpPr>
                <p:cNvPr id="158" name="ZoneTexte 157">
                  <a:extLst>
                    <a:ext uri="{FF2B5EF4-FFF2-40B4-BE49-F238E27FC236}">
                      <a16:creationId xmlns:a16="http://schemas.microsoft.com/office/drawing/2014/main" id="{0DF9F306-E88F-458D-88D9-E6A0137061B7}"/>
                    </a:ext>
                  </a:extLst>
                </p:cNvPr>
                <p:cNvSpPr txBox="1"/>
                <p:nvPr/>
              </p:nvSpPr>
              <p:spPr>
                <a:xfrm>
                  <a:off x="836069" y="1067753"/>
                  <a:ext cx="8838658" cy="646331"/>
                </a:xfrm>
                <a:prstGeom prst="rect">
                  <a:avLst/>
                </a:prstGeom>
                <a:noFill/>
              </p:spPr>
              <p:txBody>
                <a:bodyPr wrap="square" rtlCol="0">
                  <a:spAutoFit/>
                </a:bodyPr>
                <a:lstStyle/>
                <a:p>
                  <a:r>
                    <a:rPr lang="fr-FR" b="1" dirty="0">
                      <a:solidFill>
                        <a:srgbClr val="001642"/>
                      </a:solidFill>
                    </a:rPr>
                    <a:t>Liaison sphère cylindre ou linéaire annulaire d’axe (O,</a:t>
                  </a:r>
                  <a14:m>
                    <m:oMath xmlns:m="http://schemas.openxmlformats.org/officeDocument/2006/math">
                      <m:acc>
                        <m:accPr>
                          <m:chr m:val="⃗"/>
                          <m:ctrlPr>
                            <a:rPr lang="fr-FR" b="1" i="1">
                              <a:solidFill>
                                <a:srgbClr val="001642"/>
                              </a:solidFill>
                              <a:latin typeface="Cambria Math" panose="02040503050406030204" pitchFamily="18" charset="0"/>
                            </a:rPr>
                          </m:ctrlPr>
                        </m:accPr>
                        <m:e>
                          <m:r>
                            <a:rPr lang="fr-FR" b="1" i="1">
                              <a:solidFill>
                                <a:srgbClr val="001642"/>
                              </a:solidFill>
                              <a:latin typeface="Cambria Math" panose="02040503050406030204" pitchFamily="18" charset="0"/>
                            </a:rPr>
                            <m:t>𝒙</m:t>
                          </m:r>
                        </m:e>
                      </m:acc>
                    </m:oMath>
                  </a14:m>
                  <a:r>
                    <a:rPr lang="fr-FR" b="1" dirty="0"/>
                    <a:t>)</a:t>
                  </a:r>
                </a:p>
                <a:p>
                  <a:r>
                    <a:rPr lang="fr-FR" b="1" dirty="0">
                      <a:solidFill>
                        <a:srgbClr val="001642"/>
                      </a:solidFill>
                    </a:rPr>
                    <a:t> </a:t>
                  </a:r>
                </a:p>
              </p:txBody>
            </p:sp>
          </mc:Choice>
          <mc:Fallback xmlns="">
            <p:sp>
              <p:nvSpPr>
                <p:cNvPr id="158" name="ZoneTexte 157">
                  <a:extLst>
                    <a:ext uri="{FF2B5EF4-FFF2-40B4-BE49-F238E27FC236}">
                      <a16:creationId xmlns:a16="http://schemas.microsoft.com/office/drawing/2014/main" id="{0DF9F306-E88F-458D-88D9-E6A0137061B7}"/>
                    </a:ext>
                  </a:extLst>
                </p:cNvPr>
                <p:cNvSpPr txBox="1">
                  <a:spLocks noRot="1" noChangeAspect="1" noMove="1" noResize="1" noEditPoints="1" noAdjustHandles="1" noChangeArrowheads="1" noChangeShapeType="1" noTextEdit="1"/>
                </p:cNvSpPr>
                <p:nvPr/>
              </p:nvSpPr>
              <p:spPr>
                <a:xfrm>
                  <a:off x="836069" y="1067753"/>
                  <a:ext cx="8838658" cy="646331"/>
                </a:xfrm>
                <a:prstGeom prst="rect">
                  <a:avLst/>
                </a:prstGeom>
                <a:blipFill>
                  <a:blip r:embed="rId3"/>
                  <a:stretch>
                    <a:fillRect l="-546" t="-4717"/>
                  </a:stretch>
                </a:blipFill>
              </p:spPr>
              <p:txBody>
                <a:bodyPr/>
                <a:lstStyle/>
                <a:p>
                  <a:r>
                    <a:rPr lang="fr-FR">
                      <a:noFill/>
                    </a:rPr>
                    <a:t> </a:t>
                  </a:r>
                </a:p>
              </p:txBody>
            </p:sp>
          </mc:Fallback>
        </mc:AlternateContent>
      </p:grpSp>
      <p:sp>
        <p:nvSpPr>
          <p:cNvPr id="2" name="ZoneTexte 1">
            <a:extLst>
              <a:ext uri="{FF2B5EF4-FFF2-40B4-BE49-F238E27FC236}">
                <a16:creationId xmlns:a16="http://schemas.microsoft.com/office/drawing/2014/main" id="{C0D0B3D5-2A55-488C-B58B-4AE34B5647E5}"/>
              </a:ext>
            </a:extLst>
          </p:cNvPr>
          <p:cNvSpPr txBox="1"/>
          <p:nvPr/>
        </p:nvSpPr>
        <p:spPr>
          <a:xfrm>
            <a:off x="835329" y="670068"/>
            <a:ext cx="5456505" cy="400110"/>
          </a:xfrm>
          <a:prstGeom prst="rect">
            <a:avLst/>
          </a:prstGeom>
          <a:noFill/>
        </p:spPr>
        <p:txBody>
          <a:bodyPr wrap="square" rtlCol="0">
            <a:spAutoFit/>
          </a:bodyPr>
          <a:lstStyle/>
          <a:p>
            <a:r>
              <a:rPr lang="fr-FR" sz="2000" b="1" dirty="0"/>
              <a:t>Liaisons à 4 degrés de liberté</a:t>
            </a:r>
          </a:p>
        </p:txBody>
      </p:sp>
      <p:sp>
        <p:nvSpPr>
          <p:cNvPr id="202" name="Rectangle à coins arrondis 78">
            <a:extLst>
              <a:ext uri="{FF2B5EF4-FFF2-40B4-BE49-F238E27FC236}">
                <a16:creationId xmlns:a16="http://schemas.microsoft.com/office/drawing/2014/main" id="{BA4E4D93-C434-4BA7-B256-DB6A3AFF028B}"/>
              </a:ext>
            </a:extLst>
          </p:cNvPr>
          <p:cNvSpPr/>
          <p:nvPr/>
        </p:nvSpPr>
        <p:spPr>
          <a:xfrm>
            <a:off x="4301834" y="2033681"/>
            <a:ext cx="1621257" cy="1222271"/>
          </a:xfrm>
          <a:prstGeom prst="roundRect">
            <a:avLst>
              <a:gd name="adj" fmla="val 0"/>
            </a:avLst>
          </a:prstGeom>
          <a:solidFill>
            <a:schemeClr val="bg1"/>
          </a:solidFill>
          <a:ln w="28575">
            <a:solidFill>
              <a:srgbClr val="4F9707"/>
            </a:solid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174" name="Groupe 173">
            <a:extLst>
              <a:ext uri="{FF2B5EF4-FFF2-40B4-BE49-F238E27FC236}">
                <a16:creationId xmlns:a16="http://schemas.microsoft.com/office/drawing/2014/main" id="{C72353D4-B32C-4999-BBF4-23B822E40A6B}"/>
              </a:ext>
            </a:extLst>
          </p:cNvPr>
          <p:cNvGrpSpPr/>
          <p:nvPr/>
        </p:nvGrpSpPr>
        <p:grpSpPr>
          <a:xfrm>
            <a:off x="589034" y="3827304"/>
            <a:ext cx="8938045" cy="2387944"/>
            <a:chOff x="836069" y="1067753"/>
            <a:chExt cx="8838658" cy="2387944"/>
          </a:xfrm>
        </p:grpSpPr>
        <p:grpSp>
          <p:nvGrpSpPr>
            <p:cNvPr id="175" name="Groupe 174">
              <a:extLst>
                <a:ext uri="{FF2B5EF4-FFF2-40B4-BE49-F238E27FC236}">
                  <a16:creationId xmlns:a16="http://schemas.microsoft.com/office/drawing/2014/main" id="{9D3F5805-70D6-43F9-8E8C-0EC93B07262F}"/>
                </a:ext>
              </a:extLst>
            </p:cNvPr>
            <p:cNvGrpSpPr/>
            <p:nvPr/>
          </p:nvGrpSpPr>
          <p:grpSpPr>
            <a:xfrm>
              <a:off x="912270" y="1406040"/>
              <a:ext cx="5560179" cy="2049657"/>
              <a:chOff x="912270" y="1406040"/>
              <a:chExt cx="5560179" cy="2049657"/>
            </a:xfrm>
          </p:grpSpPr>
          <p:grpSp>
            <p:nvGrpSpPr>
              <p:cNvPr id="177" name="Groupe 176">
                <a:extLst>
                  <a:ext uri="{FF2B5EF4-FFF2-40B4-BE49-F238E27FC236}">
                    <a16:creationId xmlns:a16="http://schemas.microsoft.com/office/drawing/2014/main" id="{865898DB-F5FC-4200-AC7E-C7D89B4912D5}"/>
                  </a:ext>
                </a:extLst>
              </p:cNvPr>
              <p:cNvGrpSpPr/>
              <p:nvPr/>
            </p:nvGrpSpPr>
            <p:grpSpPr>
              <a:xfrm>
                <a:off x="912270" y="1406040"/>
                <a:ext cx="5560179" cy="2049657"/>
                <a:chOff x="8331916" y="2780664"/>
                <a:chExt cx="3529301" cy="2883326"/>
              </a:xfrm>
            </p:grpSpPr>
            <p:sp>
              <p:nvSpPr>
                <p:cNvPr id="195" name="Rectangle à coins arrondis 78">
                  <a:extLst>
                    <a:ext uri="{FF2B5EF4-FFF2-40B4-BE49-F238E27FC236}">
                      <a16:creationId xmlns:a16="http://schemas.microsoft.com/office/drawing/2014/main" id="{FBAF5EFB-65A2-4F2E-BED8-5F960A69E426}"/>
                    </a:ext>
                  </a:extLst>
                </p:cNvPr>
                <p:cNvSpPr/>
                <p:nvPr/>
              </p:nvSpPr>
              <p:spPr>
                <a:xfrm>
                  <a:off x="8336122" y="2816202"/>
                  <a:ext cx="3525095" cy="2847788"/>
                </a:xfrm>
                <a:prstGeom prst="roundRect">
                  <a:avLst>
                    <a:gd name="adj" fmla="val 0"/>
                  </a:avLst>
                </a:prstGeom>
                <a:solidFill>
                  <a:schemeClr val="bg1"/>
                </a:solidFill>
                <a:ln w="28575">
                  <a:solidFill>
                    <a:srgbClr val="4F9707"/>
                  </a:solid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96" name="Rectangle 195">
                  <a:extLst>
                    <a:ext uri="{FF2B5EF4-FFF2-40B4-BE49-F238E27FC236}">
                      <a16:creationId xmlns:a16="http://schemas.microsoft.com/office/drawing/2014/main" id="{D5F2CFEF-34C9-403D-A959-B4954EEA5F41}"/>
                    </a:ext>
                  </a:extLst>
                </p:cNvPr>
                <p:cNvSpPr/>
                <p:nvPr/>
              </p:nvSpPr>
              <p:spPr>
                <a:xfrm>
                  <a:off x="8331916" y="2780664"/>
                  <a:ext cx="1939436" cy="519552"/>
                </a:xfrm>
                <a:prstGeom prst="rect">
                  <a:avLst/>
                </a:prstGeom>
              </p:spPr>
              <p:txBody>
                <a:bodyPr wrap="none">
                  <a:spAutoFit/>
                </a:bodyPr>
                <a:lstStyle/>
                <a:p>
                  <a:r>
                    <a:rPr lang="fr-FR" dirty="0">
                      <a:solidFill>
                        <a:srgbClr val="217214"/>
                      </a:solidFill>
                    </a:rPr>
                    <a:t>Représentations schématiques</a:t>
                  </a:r>
                  <a:endParaRPr lang="fr-FR" b="1" dirty="0">
                    <a:solidFill>
                      <a:srgbClr val="217214"/>
                    </a:solidFill>
                  </a:endParaRPr>
                </a:p>
              </p:txBody>
            </p:sp>
          </p:grpSp>
          <p:sp>
            <p:nvSpPr>
              <p:cNvPr id="178" name="Rectangle 177">
                <a:extLst>
                  <a:ext uri="{FF2B5EF4-FFF2-40B4-BE49-F238E27FC236}">
                    <a16:creationId xmlns:a16="http://schemas.microsoft.com/office/drawing/2014/main" id="{F39A1F4A-B21E-4D04-A04F-9DAB5DB48A46}"/>
                  </a:ext>
                </a:extLst>
              </p:cNvPr>
              <p:cNvSpPr/>
              <p:nvPr/>
            </p:nvSpPr>
            <p:spPr>
              <a:xfrm>
                <a:off x="4562964" y="1782388"/>
                <a:ext cx="217100" cy="358780"/>
              </a:xfrm>
              <a:prstGeom prst="rect">
                <a:avLst/>
              </a:prstGeom>
            </p:spPr>
            <p:txBody>
              <a:bodyPr wrap="none">
                <a:spAutoFit/>
              </a:bodyPr>
              <a:lstStyle/>
              <a:p>
                <a:endParaRPr lang="fr-FR" b="1" dirty="0">
                  <a:solidFill>
                    <a:srgbClr val="217214"/>
                  </a:solidFill>
                </a:endParaRPr>
              </a:p>
            </p:txBody>
          </p:sp>
          <p:grpSp>
            <p:nvGrpSpPr>
              <p:cNvPr id="179" name="Groupe 178">
                <a:extLst>
                  <a:ext uri="{FF2B5EF4-FFF2-40B4-BE49-F238E27FC236}">
                    <a16:creationId xmlns:a16="http://schemas.microsoft.com/office/drawing/2014/main" id="{1E323B7D-936C-4C8E-9D18-E610391F8449}"/>
                  </a:ext>
                </a:extLst>
              </p:cNvPr>
              <p:cNvGrpSpPr/>
              <p:nvPr/>
            </p:nvGrpSpPr>
            <p:grpSpPr>
              <a:xfrm>
                <a:off x="1037704" y="1776346"/>
                <a:ext cx="1593165" cy="1341207"/>
                <a:chOff x="8331916" y="2780664"/>
                <a:chExt cx="3776939" cy="2774593"/>
              </a:xfrm>
            </p:grpSpPr>
            <p:sp>
              <p:nvSpPr>
                <p:cNvPr id="193" name="Rectangle à coins arrondis 78">
                  <a:extLst>
                    <a:ext uri="{FF2B5EF4-FFF2-40B4-BE49-F238E27FC236}">
                      <a16:creationId xmlns:a16="http://schemas.microsoft.com/office/drawing/2014/main" id="{5808F25E-9171-4BE2-814B-5EEA35BC44DC}"/>
                    </a:ext>
                  </a:extLst>
                </p:cNvPr>
                <p:cNvSpPr/>
                <p:nvPr/>
              </p:nvSpPr>
              <p:spPr>
                <a:xfrm>
                  <a:off x="8456924" y="3058674"/>
                  <a:ext cx="3651931" cy="2496583"/>
                </a:xfrm>
                <a:prstGeom prst="roundRect">
                  <a:avLst>
                    <a:gd name="adj" fmla="val 0"/>
                  </a:avLst>
                </a:prstGeom>
                <a:solidFill>
                  <a:schemeClr val="bg1"/>
                </a:solidFill>
                <a:ln w="28575">
                  <a:solidFill>
                    <a:srgbClr val="4F9707"/>
                  </a:solid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94" name="Rectangle 193">
                  <a:extLst>
                    <a:ext uri="{FF2B5EF4-FFF2-40B4-BE49-F238E27FC236}">
                      <a16:creationId xmlns:a16="http://schemas.microsoft.com/office/drawing/2014/main" id="{69578F08-22E6-4D03-BB90-F1CDA76BF318}"/>
                    </a:ext>
                  </a:extLst>
                </p:cNvPr>
                <p:cNvSpPr/>
                <p:nvPr/>
              </p:nvSpPr>
              <p:spPr>
                <a:xfrm>
                  <a:off x="8331916" y="2780664"/>
                  <a:ext cx="437944" cy="742218"/>
                </a:xfrm>
                <a:prstGeom prst="rect">
                  <a:avLst/>
                </a:prstGeom>
              </p:spPr>
              <p:txBody>
                <a:bodyPr wrap="none">
                  <a:spAutoFit/>
                </a:bodyPr>
                <a:lstStyle/>
                <a:p>
                  <a:endParaRPr lang="fr-FR" b="1" dirty="0">
                    <a:solidFill>
                      <a:srgbClr val="217214"/>
                    </a:solidFill>
                  </a:endParaRPr>
                </a:p>
              </p:txBody>
            </p:sp>
          </p:grpSp>
          <p:grpSp>
            <p:nvGrpSpPr>
              <p:cNvPr id="180" name="Groupe 179">
                <a:extLst>
                  <a:ext uri="{FF2B5EF4-FFF2-40B4-BE49-F238E27FC236}">
                    <a16:creationId xmlns:a16="http://schemas.microsoft.com/office/drawing/2014/main" id="{76542A1D-E322-4E13-ABBA-612D5FB60483}"/>
                  </a:ext>
                </a:extLst>
              </p:cNvPr>
              <p:cNvGrpSpPr/>
              <p:nvPr/>
            </p:nvGrpSpPr>
            <p:grpSpPr>
              <a:xfrm>
                <a:off x="2771011" y="1773798"/>
                <a:ext cx="1593165" cy="1356657"/>
                <a:chOff x="8331916" y="2780664"/>
                <a:chExt cx="3776938" cy="2806554"/>
              </a:xfrm>
            </p:grpSpPr>
            <p:sp>
              <p:nvSpPr>
                <p:cNvPr id="189" name="Rectangle à coins arrondis 78">
                  <a:extLst>
                    <a:ext uri="{FF2B5EF4-FFF2-40B4-BE49-F238E27FC236}">
                      <a16:creationId xmlns:a16="http://schemas.microsoft.com/office/drawing/2014/main" id="{D547A349-B4B3-42B4-AB9D-F48F9ED1A960}"/>
                    </a:ext>
                  </a:extLst>
                </p:cNvPr>
                <p:cNvSpPr/>
                <p:nvPr/>
              </p:nvSpPr>
              <p:spPr>
                <a:xfrm>
                  <a:off x="8456923" y="3058672"/>
                  <a:ext cx="3651931" cy="2528546"/>
                </a:xfrm>
                <a:prstGeom prst="roundRect">
                  <a:avLst>
                    <a:gd name="adj" fmla="val 0"/>
                  </a:avLst>
                </a:prstGeom>
                <a:solidFill>
                  <a:schemeClr val="bg1"/>
                </a:solidFill>
                <a:ln w="28575">
                  <a:solidFill>
                    <a:srgbClr val="4F9707"/>
                  </a:solid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90" name="Rectangle 189">
                  <a:extLst>
                    <a:ext uri="{FF2B5EF4-FFF2-40B4-BE49-F238E27FC236}">
                      <a16:creationId xmlns:a16="http://schemas.microsoft.com/office/drawing/2014/main" id="{C4C18CB0-D095-4454-8FB5-6589EC16789F}"/>
                    </a:ext>
                  </a:extLst>
                </p:cNvPr>
                <p:cNvSpPr/>
                <p:nvPr/>
              </p:nvSpPr>
              <p:spPr>
                <a:xfrm>
                  <a:off x="8331916" y="2780664"/>
                  <a:ext cx="437944" cy="742218"/>
                </a:xfrm>
                <a:prstGeom prst="rect">
                  <a:avLst/>
                </a:prstGeom>
              </p:spPr>
              <p:txBody>
                <a:bodyPr wrap="none">
                  <a:spAutoFit/>
                </a:bodyPr>
                <a:lstStyle/>
                <a:p>
                  <a:endParaRPr lang="fr-FR" b="1" dirty="0">
                    <a:solidFill>
                      <a:srgbClr val="217214"/>
                    </a:solidFill>
                  </a:endParaRPr>
                </a:p>
              </p:txBody>
            </p:sp>
          </p:grpSp>
        </p:grpSp>
        <p:sp>
          <p:nvSpPr>
            <p:cNvPr id="176" name="ZoneTexte 175">
              <a:extLst>
                <a:ext uri="{FF2B5EF4-FFF2-40B4-BE49-F238E27FC236}">
                  <a16:creationId xmlns:a16="http://schemas.microsoft.com/office/drawing/2014/main" id="{BBEE25E6-856B-4939-8964-D9E015AB5FEE}"/>
                </a:ext>
              </a:extLst>
            </p:cNvPr>
            <p:cNvSpPr txBox="1"/>
            <p:nvPr/>
          </p:nvSpPr>
          <p:spPr>
            <a:xfrm>
              <a:off x="836069" y="1067753"/>
              <a:ext cx="8838658" cy="369332"/>
            </a:xfrm>
            <a:prstGeom prst="rect">
              <a:avLst/>
            </a:prstGeom>
            <a:noFill/>
          </p:spPr>
          <p:txBody>
            <a:bodyPr wrap="square" rtlCol="0">
              <a:spAutoFit/>
            </a:bodyPr>
            <a:lstStyle/>
            <a:p>
              <a:r>
                <a:rPr lang="fr-FR" b="1" dirty="0">
                  <a:solidFill>
                    <a:srgbClr val="001642"/>
                  </a:solidFill>
                </a:rPr>
                <a:t>Liaison linéaire rectiligne d’axe (O,   ) et de normale  </a:t>
              </a:r>
            </a:p>
          </p:txBody>
        </p:sp>
      </p:grpSp>
      <p:sp>
        <p:nvSpPr>
          <p:cNvPr id="197" name="Rectangle à coins arrondis 78">
            <a:extLst>
              <a:ext uri="{FF2B5EF4-FFF2-40B4-BE49-F238E27FC236}">
                <a16:creationId xmlns:a16="http://schemas.microsoft.com/office/drawing/2014/main" id="{19FE25A7-ACEA-4FCB-A768-CA8CEA55E62C}"/>
              </a:ext>
            </a:extLst>
          </p:cNvPr>
          <p:cNvSpPr/>
          <p:nvPr/>
        </p:nvSpPr>
        <p:spPr>
          <a:xfrm>
            <a:off x="4365334" y="4682771"/>
            <a:ext cx="1557757" cy="1222271"/>
          </a:xfrm>
          <a:prstGeom prst="roundRect">
            <a:avLst>
              <a:gd name="adj" fmla="val 0"/>
            </a:avLst>
          </a:prstGeom>
          <a:solidFill>
            <a:schemeClr val="bg1"/>
          </a:solidFill>
          <a:ln w="28575">
            <a:solidFill>
              <a:srgbClr val="4F9707"/>
            </a:solid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117" name="Groupe 116">
            <a:extLst>
              <a:ext uri="{FF2B5EF4-FFF2-40B4-BE49-F238E27FC236}">
                <a16:creationId xmlns:a16="http://schemas.microsoft.com/office/drawing/2014/main" id="{EED92E49-5375-4D90-8D4F-E161C9BED07E}"/>
              </a:ext>
            </a:extLst>
          </p:cNvPr>
          <p:cNvGrpSpPr/>
          <p:nvPr/>
        </p:nvGrpSpPr>
        <p:grpSpPr>
          <a:xfrm>
            <a:off x="4347131" y="2131296"/>
            <a:ext cx="1443639" cy="1000447"/>
            <a:chOff x="6848093" y="2927699"/>
            <a:chExt cx="1443639" cy="1000447"/>
          </a:xfrm>
        </p:grpSpPr>
        <p:sp>
          <p:nvSpPr>
            <p:cNvPr id="118" name="Shape 1038">
              <a:extLst>
                <a:ext uri="{FF2B5EF4-FFF2-40B4-BE49-F238E27FC236}">
                  <a16:creationId xmlns:a16="http://schemas.microsoft.com/office/drawing/2014/main" id="{DA0F2737-60E0-4D3B-9C99-35168C2FB2CD}"/>
                </a:ext>
              </a:extLst>
            </p:cNvPr>
            <p:cNvSpPr/>
            <p:nvPr/>
          </p:nvSpPr>
          <p:spPr>
            <a:xfrm>
              <a:off x="7070059" y="2927699"/>
              <a:ext cx="281081" cy="324974"/>
            </a:xfrm>
            <a:custGeom>
              <a:avLst/>
              <a:gdLst/>
              <a:ahLst/>
              <a:cxnLst/>
              <a:rect l="0" t="0" r="0" b="0"/>
              <a:pathLst>
                <a:path w="130302" h="193548">
                  <a:moveTo>
                    <a:pt x="0" y="193548"/>
                  </a:moveTo>
                  <a:lnTo>
                    <a:pt x="130302" y="0"/>
                  </a:lnTo>
                </a:path>
              </a:pathLst>
            </a:custGeom>
            <a:ln w="19050" cap="rnd">
              <a:solidFill>
                <a:srgbClr val="FF9900"/>
              </a:solidFill>
              <a:round/>
            </a:ln>
          </p:spPr>
          <p:style>
            <a:lnRef idx="1">
              <a:srgbClr val="0000FF"/>
            </a:lnRef>
            <a:fillRef idx="0">
              <a:srgbClr val="000000">
                <a:alpha val="0"/>
              </a:srgbClr>
            </a:fillRef>
            <a:effectRef idx="0">
              <a:scrgbClr r="0" g="0" b="0"/>
            </a:effectRef>
            <a:fontRef idx="none"/>
          </p:style>
          <p:txBody>
            <a:bodyPr/>
            <a:lstStyle/>
            <a:p>
              <a:endParaRPr lang="fr-FR"/>
            </a:p>
          </p:txBody>
        </p:sp>
        <p:sp>
          <p:nvSpPr>
            <p:cNvPr id="119" name="Shape 1039">
              <a:extLst>
                <a:ext uri="{FF2B5EF4-FFF2-40B4-BE49-F238E27FC236}">
                  <a16:creationId xmlns:a16="http://schemas.microsoft.com/office/drawing/2014/main" id="{6F535BA9-66CE-4E39-8C8E-0042279B03EF}"/>
                </a:ext>
              </a:extLst>
            </p:cNvPr>
            <p:cNvSpPr/>
            <p:nvPr/>
          </p:nvSpPr>
          <p:spPr>
            <a:xfrm>
              <a:off x="7070059" y="3136245"/>
              <a:ext cx="100269" cy="116428"/>
            </a:xfrm>
            <a:custGeom>
              <a:avLst/>
              <a:gdLst/>
              <a:ahLst/>
              <a:cxnLst/>
              <a:rect l="0" t="0" r="0" b="0"/>
              <a:pathLst>
                <a:path w="46482" h="69342">
                  <a:moveTo>
                    <a:pt x="46482" y="0"/>
                  </a:moveTo>
                  <a:lnTo>
                    <a:pt x="46482" y="69342"/>
                  </a:lnTo>
                  <a:lnTo>
                    <a:pt x="40386" y="68580"/>
                  </a:lnTo>
                  <a:lnTo>
                    <a:pt x="35052" y="67056"/>
                  </a:lnTo>
                  <a:lnTo>
                    <a:pt x="28956" y="67056"/>
                  </a:lnTo>
                  <a:lnTo>
                    <a:pt x="22860" y="66294"/>
                  </a:lnTo>
                  <a:lnTo>
                    <a:pt x="17526" y="67056"/>
                  </a:lnTo>
                  <a:lnTo>
                    <a:pt x="11430" y="67056"/>
                  </a:lnTo>
                  <a:lnTo>
                    <a:pt x="5334" y="68580"/>
                  </a:lnTo>
                  <a:lnTo>
                    <a:pt x="0" y="69342"/>
                  </a:lnTo>
                  <a:lnTo>
                    <a:pt x="46482" y="0"/>
                  </a:lnTo>
                  <a:close/>
                </a:path>
              </a:pathLst>
            </a:custGeom>
            <a:solidFill>
              <a:srgbClr val="FF9900"/>
            </a:solidFill>
            <a:ln w="0" cap="rnd">
              <a:round/>
            </a:ln>
          </p:spPr>
          <p:style>
            <a:lnRef idx="0">
              <a:srgbClr val="000000">
                <a:alpha val="0"/>
              </a:srgbClr>
            </a:lnRef>
            <a:fillRef idx="1">
              <a:srgbClr val="0000FF"/>
            </a:fillRef>
            <a:effectRef idx="0">
              <a:scrgbClr r="0" g="0" b="0"/>
            </a:effectRef>
            <a:fontRef idx="none"/>
          </p:style>
          <p:txBody>
            <a:bodyPr/>
            <a:lstStyle/>
            <a:p>
              <a:endParaRPr lang="fr-FR"/>
            </a:p>
          </p:txBody>
        </p:sp>
        <p:sp>
          <p:nvSpPr>
            <p:cNvPr id="120" name="Shape 1041">
              <a:extLst>
                <a:ext uri="{FF2B5EF4-FFF2-40B4-BE49-F238E27FC236}">
                  <a16:creationId xmlns:a16="http://schemas.microsoft.com/office/drawing/2014/main" id="{E23BF54A-B1D1-47D9-BBC6-079BE79B879C}"/>
                </a:ext>
              </a:extLst>
            </p:cNvPr>
            <p:cNvSpPr/>
            <p:nvPr/>
          </p:nvSpPr>
          <p:spPr>
            <a:xfrm>
              <a:off x="6915546" y="3247557"/>
              <a:ext cx="395999" cy="359999"/>
            </a:xfrm>
            <a:custGeom>
              <a:avLst/>
              <a:gdLst/>
              <a:ahLst/>
              <a:cxnLst/>
              <a:rect l="0" t="0" r="0" b="0"/>
              <a:pathLst>
                <a:path w="188976" h="188214">
                  <a:moveTo>
                    <a:pt x="188976" y="94488"/>
                  </a:moveTo>
                  <a:lnTo>
                    <a:pt x="188976" y="99822"/>
                  </a:lnTo>
                  <a:lnTo>
                    <a:pt x="188214" y="105156"/>
                  </a:lnTo>
                  <a:lnTo>
                    <a:pt x="187452" y="111252"/>
                  </a:lnTo>
                  <a:lnTo>
                    <a:pt x="186690" y="116586"/>
                  </a:lnTo>
                  <a:lnTo>
                    <a:pt x="185166" y="121920"/>
                  </a:lnTo>
                  <a:lnTo>
                    <a:pt x="183642" y="127254"/>
                  </a:lnTo>
                  <a:lnTo>
                    <a:pt x="181356" y="131826"/>
                  </a:lnTo>
                  <a:lnTo>
                    <a:pt x="179070" y="137160"/>
                  </a:lnTo>
                  <a:lnTo>
                    <a:pt x="176022" y="141732"/>
                  </a:lnTo>
                  <a:lnTo>
                    <a:pt x="172974" y="147066"/>
                  </a:lnTo>
                  <a:lnTo>
                    <a:pt x="169926" y="151638"/>
                  </a:lnTo>
                  <a:lnTo>
                    <a:pt x="166116" y="155448"/>
                  </a:lnTo>
                  <a:lnTo>
                    <a:pt x="162306" y="160020"/>
                  </a:lnTo>
                  <a:lnTo>
                    <a:pt x="154686" y="167640"/>
                  </a:lnTo>
                  <a:lnTo>
                    <a:pt x="150114" y="170688"/>
                  </a:lnTo>
                  <a:lnTo>
                    <a:pt x="145542" y="173736"/>
                  </a:lnTo>
                  <a:lnTo>
                    <a:pt x="140208" y="176784"/>
                  </a:lnTo>
                  <a:lnTo>
                    <a:pt x="135636" y="179070"/>
                  </a:lnTo>
                  <a:lnTo>
                    <a:pt x="130302" y="181356"/>
                  </a:lnTo>
                  <a:lnTo>
                    <a:pt x="124968" y="183642"/>
                  </a:lnTo>
                  <a:lnTo>
                    <a:pt x="119634" y="185166"/>
                  </a:lnTo>
                  <a:lnTo>
                    <a:pt x="114300" y="186690"/>
                  </a:lnTo>
                  <a:lnTo>
                    <a:pt x="108966" y="187452"/>
                  </a:lnTo>
                  <a:lnTo>
                    <a:pt x="102870" y="188214"/>
                  </a:lnTo>
                  <a:lnTo>
                    <a:pt x="86106" y="188214"/>
                  </a:lnTo>
                  <a:lnTo>
                    <a:pt x="75438" y="186690"/>
                  </a:lnTo>
                  <a:lnTo>
                    <a:pt x="70104" y="185166"/>
                  </a:lnTo>
                  <a:lnTo>
                    <a:pt x="64770" y="183642"/>
                  </a:lnTo>
                  <a:lnTo>
                    <a:pt x="59436" y="181356"/>
                  </a:lnTo>
                  <a:lnTo>
                    <a:pt x="54102" y="179070"/>
                  </a:lnTo>
                  <a:lnTo>
                    <a:pt x="49530" y="176784"/>
                  </a:lnTo>
                  <a:lnTo>
                    <a:pt x="44196" y="173736"/>
                  </a:lnTo>
                  <a:lnTo>
                    <a:pt x="39624" y="170688"/>
                  </a:lnTo>
                  <a:lnTo>
                    <a:pt x="35052" y="167640"/>
                  </a:lnTo>
                  <a:lnTo>
                    <a:pt x="31242" y="163830"/>
                  </a:lnTo>
                  <a:lnTo>
                    <a:pt x="26670" y="160020"/>
                  </a:lnTo>
                  <a:lnTo>
                    <a:pt x="22860" y="155448"/>
                  </a:lnTo>
                  <a:lnTo>
                    <a:pt x="19812" y="151638"/>
                  </a:lnTo>
                  <a:lnTo>
                    <a:pt x="16002" y="147066"/>
                  </a:lnTo>
                  <a:lnTo>
                    <a:pt x="13716" y="141732"/>
                  </a:lnTo>
                  <a:lnTo>
                    <a:pt x="10668" y="137160"/>
                  </a:lnTo>
                  <a:lnTo>
                    <a:pt x="8382" y="131826"/>
                  </a:lnTo>
                  <a:lnTo>
                    <a:pt x="6096" y="127254"/>
                  </a:lnTo>
                  <a:lnTo>
                    <a:pt x="4572" y="121920"/>
                  </a:lnTo>
                  <a:lnTo>
                    <a:pt x="3048" y="116586"/>
                  </a:lnTo>
                  <a:lnTo>
                    <a:pt x="1524" y="111252"/>
                  </a:lnTo>
                  <a:lnTo>
                    <a:pt x="762" y="105156"/>
                  </a:lnTo>
                  <a:lnTo>
                    <a:pt x="0" y="99822"/>
                  </a:lnTo>
                  <a:lnTo>
                    <a:pt x="0" y="88392"/>
                  </a:lnTo>
                  <a:lnTo>
                    <a:pt x="762" y="83058"/>
                  </a:lnTo>
                  <a:lnTo>
                    <a:pt x="1524" y="77724"/>
                  </a:lnTo>
                  <a:lnTo>
                    <a:pt x="4572" y="67056"/>
                  </a:lnTo>
                  <a:lnTo>
                    <a:pt x="6096" y="61722"/>
                  </a:lnTo>
                  <a:lnTo>
                    <a:pt x="8382" y="56388"/>
                  </a:lnTo>
                  <a:lnTo>
                    <a:pt x="10668" y="51054"/>
                  </a:lnTo>
                  <a:lnTo>
                    <a:pt x="13716" y="46482"/>
                  </a:lnTo>
                  <a:lnTo>
                    <a:pt x="16002" y="41910"/>
                  </a:lnTo>
                  <a:lnTo>
                    <a:pt x="19812" y="37338"/>
                  </a:lnTo>
                  <a:lnTo>
                    <a:pt x="22860" y="32766"/>
                  </a:lnTo>
                  <a:lnTo>
                    <a:pt x="26670" y="28956"/>
                  </a:lnTo>
                  <a:lnTo>
                    <a:pt x="31242" y="25146"/>
                  </a:lnTo>
                  <a:lnTo>
                    <a:pt x="35052" y="21336"/>
                  </a:lnTo>
                  <a:lnTo>
                    <a:pt x="39624" y="18288"/>
                  </a:lnTo>
                  <a:lnTo>
                    <a:pt x="44196" y="15240"/>
                  </a:lnTo>
                  <a:lnTo>
                    <a:pt x="49530" y="12192"/>
                  </a:lnTo>
                  <a:lnTo>
                    <a:pt x="54102" y="9144"/>
                  </a:lnTo>
                  <a:lnTo>
                    <a:pt x="59436" y="7620"/>
                  </a:lnTo>
                  <a:lnTo>
                    <a:pt x="64770" y="5334"/>
                  </a:lnTo>
                  <a:lnTo>
                    <a:pt x="70104" y="3810"/>
                  </a:lnTo>
                  <a:lnTo>
                    <a:pt x="75438" y="2286"/>
                  </a:lnTo>
                  <a:lnTo>
                    <a:pt x="86106" y="762"/>
                  </a:lnTo>
                  <a:lnTo>
                    <a:pt x="92202" y="0"/>
                  </a:lnTo>
                  <a:lnTo>
                    <a:pt x="97536" y="0"/>
                  </a:lnTo>
                  <a:lnTo>
                    <a:pt x="102870" y="762"/>
                  </a:lnTo>
                  <a:lnTo>
                    <a:pt x="108966" y="1524"/>
                  </a:lnTo>
                  <a:lnTo>
                    <a:pt x="114300" y="2286"/>
                  </a:lnTo>
                  <a:lnTo>
                    <a:pt x="119634" y="3810"/>
                  </a:lnTo>
                  <a:lnTo>
                    <a:pt x="124968" y="5334"/>
                  </a:lnTo>
                  <a:lnTo>
                    <a:pt x="130302" y="7620"/>
                  </a:lnTo>
                  <a:lnTo>
                    <a:pt x="135636" y="9144"/>
                  </a:lnTo>
                  <a:lnTo>
                    <a:pt x="140208" y="12192"/>
                  </a:lnTo>
                  <a:lnTo>
                    <a:pt x="145542" y="15240"/>
                  </a:lnTo>
                  <a:lnTo>
                    <a:pt x="150114" y="18288"/>
                  </a:lnTo>
                  <a:lnTo>
                    <a:pt x="154686" y="21336"/>
                  </a:lnTo>
                  <a:lnTo>
                    <a:pt x="158496" y="25146"/>
                  </a:lnTo>
                  <a:lnTo>
                    <a:pt x="162306" y="28956"/>
                  </a:lnTo>
                  <a:lnTo>
                    <a:pt x="166116" y="32766"/>
                  </a:lnTo>
                  <a:lnTo>
                    <a:pt x="169926" y="37338"/>
                  </a:lnTo>
                  <a:lnTo>
                    <a:pt x="172974" y="41910"/>
                  </a:lnTo>
                  <a:lnTo>
                    <a:pt x="176022" y="46482"/>
                  </a:lnTo>
                  <a:lnTo>
                    <a:pt x="179070" y="51054"/>
                  </a:lnTo>
                  <a:lnTo>
                    <a:pt x="181356" y="56388"/>
                  </a:lnTo>
                  <a:lnTo>
                    <a:pt x="183642" y="61722"/>
                  </a:lnTo>
                  <a:lnTo>
                    <a:pt x="185166" y="67056"/>
                  </a:lnTo>
                  <a:lnTo>
                    <a:pt x="186690" y="72390"/>
                  </a:lnTo>
                  <a:lnTo>
                    <a:pt x="187452" y="77724"/>
                  </a:lnTo>
                  <a:lnTo>
                    <a:pt x="188214" y="83058"/>
                  </a:lnTo>
                  <a:lnTo>
                    <a:pt x="188976" y="88392"/>
                  </a:lnTo>
                  <a:lnTo>
                    <a:pt x="188976" y="94488"/>
                  </a:lnTo>
                </a:path>
              </a:pathLst>
            </a:custGeom>
            <a:ln w="19050" cap="rnd">
              <a:solidFill>
                <a:srgbClr val="FF9900"/>
              </a:solidFill>
              <a:round/>
            </a:ln>
          </p:spPr>
          <p:style>
            <a:lnRef idx="1">
              <a:srgbClr val="0000FF"/>
            </a:lnRef>
            <a:fillRef idx="0">
              <a:srgbClr val="000000">
                <a:alpha val="0"/>
              </a:srgbClr>
            </a:fillRef>
            <a:effectRef idx="0">
              <a:scrgbClr r="0" g="0" b="0"/>
            </a:effectRef>
            <a:fontRef idx="none"/>
          </p:style>
          <p:txBody>
            <a:bodyPr/>
            <a:lstStyle/>
            <a:p>
              <a:endParaRPr lang="fr-FR"/>
            </a:p>
          </p:txBody>
        </p:sp>
        <p:sp>
          <p:nvSpPr>
            <p:cNvPr id="121" name="Shape 1042">
              <a:extLst>
                <a:ext uri="{FF2B5EF4-FFF2-40B4-BE49-F238E27FC236}">
                  <a16:creationId xmlns:a16="http://schemas.microsoft.com/office/drawing/2014/main" id="{EBE59850-F3C8-4BB2-89A3-16A58DB3CBEE}"/>
                </a:ext>
              </a:extLst>
            </p:cNvPr>
            <p:cNvSpPr/>
            <p:nvPr/>
          </p:nvSpPr>
          <p:spPr>
            <a:xfrm rot="356946">
              <a:off x="7123313" y="3630987"/>
              <a:ext cx="121178" cy="113125"/>
            </a:xfrm>
            <a:custGeom>
              <a:avLst/>
              <a:gdLst/>
              <a:ahLst/>
              <a:cxnLst/>
              <a:rect l="0" t="0" r="0" b="0"/>
              <a:pathLst>
                <a:path w="51054" h="67056">
                  <a:moveTo>
                    <a:pt x="51054" y="0"/>
                  </a:moveTo>
                  <a:lnTo>
                    <a:pt x="5334" y="67056"/>
                  </a:lnTo>
                  <a:lnTo>
                    <a:pt x="0" y="18288"/>
                  </a:lnTo>
                  <a:lnTo>
                    <a:pt x="6096" y="17526"/>
                  </a:lnTo>
                  <a:lnTo>
                    <a:pt x="12192" y="16764"/>
                  </a:lnTo>
                  <a:lnTo>
                    <a:pt x="17526" y="15240"/>
                  </a:lnTo>
                  <a:lnTo>
                    <a:pt x="23622" y="12954"/>
                  </a:lnTo>
                  <a:lnTo>
                    <a:pt x="28956" y="11430"/>
                  </a:lnTo>
                  <a:lnTo>
                    <a:pt x="35052" y="9144"/>
                  </a:lnTo>
                  <a:lnTo>
                    <a:pt x="40386" y="6096"/>
                  </a:lnTo>
                  <a:lnTo>
                    <a:pt x="45720" y="3048"/>
                  </a:lnTo>
                  <a:lnTo>
                    <a:pt x="51054" y="0"/>
                  </a:lnTo>
                  <a:close/>
                </a:path>
              </a:pathLst>
            </a:custGeom>
            <a:solidFill>
              <a:srgbClr val="5F5F5F"/>
            </a:solidFill>
            <a:ln w="0" cap="rnd">
              <a:round/>
            </a:ln>
          </p:spPr>
          <p:style>
            <a:lnRef idx="0">
              <a:srgbClr val="000000">
                <a:alpha val="0"/>
              </a:srgbClr>
            </a:lnRef>
            <a:fillRef idx="1">
              <a:srgbClr val="FF0000"/>
            </a:fillRef>
            <a:effectRef idx="0">
              <a:scrgbClr r="0" g="0" b="0"/>
            </a:effectRef>
            <a:fontRef idx="none"/>
          </p:style>
          <p:txBody>
            <a:bodyPr/>
            <a:lstStyle/>
            <a:p>
              <a:endParaRPr lang="fr-FR" dirty="0"/>
            </a:p>
          </p:txBody>
        </p:sp>
        <p:sp>
          <p:nvSpPr>
            <p:cNvPr id="122" name="Shape 1044">
              <a:extLst>
                <a:ext uri="{FF2B5EF4-FFF2-40B4-BE49-F238E27FC236}">
                  <a16:creationId xmlns:a16="http://schemas.microsoft.com/office/drawing/2014/main" id="{5BD3A732-D96E-4875-A23E-FE6B01508727}"/>
                </a:ext>
              </a:extLst>
            </p:cNvPr>
            <p:cNvSpPr/>
            <p:nvPr/>
          </p:nvSpPr>
          <p:spPr>
            <a:xfrm>
              <a:off x="6915546" y="3648382"/>
              <a:ext cx="318085" cy="279032"/>
            </a:xfrm>
            <a:custGeom>
              <a:avLst/>
              <a:gdLst/>
              <a:ahLst/>
              <a:cxnLst/>
              <a:rect l="0" t="0" r="0" b="0"/>
              <a:pathLst>
                <a:path w="130302" h="191262">
                  <a:moveTo>
                    <a:pt x="130302" y="0"/>
                  </a:moveTo>
                  <a:lnTo>
                    <a:pt x="0" y="191262"/>
                  </a:lnTo>
                </a:path>
              </a:pathLst>
            </a:custGeom>
            <a:ln w="19050" cap="rnd">
              <a:solidFill>
                <a:srgbClr val="5F5F5F"/>
              </a:solidFill>
              <a:round/>
            </a:ln>
          </p:spPr>
          <p:style>
            <a:lnRef idx="1">
              <a:srgbClr val="FF0000"/>
            </a:lnRef>
            <a:fillRef idx="0">
              <a:srgbClr val="000000">
                <a:alpha val="0"/>
              </a:srgbClr>
            </a:fillRef>
            <a:effectRef idx="0">
              <a:scrgbClr r="0" g="0" b="0"/>
            </a:effectRef>
            <a:fontRef idx="none"/>
          </p:style>
          <p:txBody>
            <a:bodyPr/>
            <a:lstStyle/>
            <a:p>
              <a:endParaRPr lang="fr-FR"/>
            </a:p>
          </p:txBody>
        </p:sp>
        <p:sp>
          <p:nvSpPr>
            <p:cNvPr id="123" name="Shape 1045">
              <a:extLst>
                <a:ext uri="{FF2B5EF4-FFF2-40B4-BE49-F238E27FC236}">
                  <a16:creationId xmlns:a16="http://schemas.microsoft.com/office/drawing/2014/main" id="{5E313AE0-30D1-466F-B21C-63DFCA737FA2}"/>
                </a:ext>
              </a:extLst>
            </p:cNvPr>
            <p:cNvSpPr/>
            <p:nvPr/>
          </p:nvSpPr>
          <p:spPr>
            <a:xfrm rot="20936117">
              <a:off x="6898099" y="3385242"/>
              <a:ext cx="468001" cy="251998"/>
            </a:xfrm>
            <a:custGeom>
              <a:avLst/>
              <a:gdLst/>
              <a:ahLst/>
              <a:cxnLst/>
              <a:rect l="0" t="0" r="0" b="0"/>
              <a:pathLst>
                <a:path w="229362" h="141732">
                  <a:moveTo>
                    <a:pt x="3810" y="0"/>
                  </a:moveTo>
                  <a:lnTo>
                    <a:pt x="2286" y="6096"/>
                  </a:lnTo>
                  <a:lnTo>
                    <a:pt x="1524" y="12192"/>
                  </a:lnTo>
                  <a:lnTo>
                    <a:pt x="762" y="18288"/>
                  </a:lnTo>
                  <a:lnTo>
                    <a:pt x="0" y="24384"/>
                  </a:lnTo>
                  <a:lnTo>
                    <a:pt x="0" y="30480"/>
                  </a:lnTo>
                  <a:lnTo>
                    <a:pt x="762" y="36576"/>
                  </a:lnTo>
                  <a:lnTo>
                    <a:pt x="1524" y="42672"/>
                  </a:lnTo>
                  <a:lnTo>
                    <a:pt x="2286" y="48768"/>
                  </a:lnTo>
                  <a:lnTo>
                    <a:pt x="3810" y="54864"/>
                  </a:lnTo>
                  <a:lnTo>
                    <a:pt x="5334" y="60960"/>
                  </a:lnTo>
                  <a:lnTo>
                    <a:pt x="7620" y="66294"/>
                  </a:lnTo>
                  <a:lnTo>
                    <a:pt x="9906" y="72390"/>
                  </a:lnTo>
                  <a:lnTo>
                    <a:pt x="12192" y="77724"/>
                  </a:lnTo>
                  <a:lnTo>
                    <a:pt x="15240" y="83058"/>
                  </a:lnTo>
                  <a:lnTo>
                    <a:pt x="18288" y="88392"/>
                  </a:lnTo>
                  <a:lnTo>
                    <a:pt x="22098" y="93726"/>
                  </a:lnTo>
                  <a:lnTo>
                    <a:pt x="25908" y="98298"/>
                  </a:lnTo>
                  <a:lnTo>
                    <a:pt x="29718" y="102870"/>
                  </a:lnTo>
                  <a:lnTo>
                    <a:pt x="34290" y="107442"/>
                  </a:lnTo>
                  <a:lnTo>
                    <a:pt x="38100" y="112014"/>
                  </a:lnTo>
                  <a:lnTo>
                    <a:pt x="43434" y="115824"/>
                  </a:lnTo>
                  <a:lnTo>
                    <a:pt x="48006" y="119634"/>
                  </a:lnTo>
                  <a:lnTo>
                    <a:pt x="53340" y="123444"/>
                  </a:lnTo>
                  <a:lnTo>
                    <a:pt x="58674" y="126492"/>
                  </a:lnTo>
                  <a:lnTo>
                    <a:pt x="64008" y="129540"/>
                  </a:lnTo>
                  <a:lnTo>
                    <a:pt x="69342" y="131826"/>
                  </a:lnTo>
                  <a:lnTo>
                    <a:pt x="75438" y="134112"/>
                  </a:lnTo>
                  <a:lnTo>
                    <a:pt x="80772" y="136398"/>
                  </a:lnTo>
                  <a:lnTo>
                    <a:pt x="86868" y="137922"/>
                  </a:lnTo>
                  <a:lnTo>
                    <a:pt x="92964" y="139446"/>
                  </a:lnTo>
                  <a:lnTo>
                    <a:pt x="99060" y="140208"/>
                  </a:lnTo>
                  <a:lnTo>
                    <a:pt x="105156" y="140970"/>
                  </a:lnTo>
                  <a:lnTo>
                    <a:pt x="111252" y="141732"/>
                  </a:lnTo>
                  <a:lnTo>
                    <a:pt x="123444" y="141732"/>
                  </a:lnTo>
                  <a:lnTo>
                    <a:pt x="129540" y="140970"/>
                  </a:lnTo>
                  <a:lnTo>
                    <a:pt x="136398" y="140208"/>
                  </a:lnTo>
                  <a:lnTo>
                    <a:pt x="141732" y="138684"/>
                  </a:lnTo>
                  <a:lnTo>
                    <a:pt x="147828" y="137160"/>
                  </a:lnTo>
                  <a:lnTo>
                    <a:pt x="153924" y="135636"/>
                  </a:lnTo>
                  <a:lnTo>
                    <a:pt x="160020" y="133350"/>
                  </a:lnTo>
                  <a:lnTo>
                    <a:pt x="165354" y="130302"/>
                  </a:lnTo>
                  <a:lnTo>
                    <a:pt x="170688" y="128016"/>
                  </a:lnTo>
                  <a:lnTo>
                    <a:pt x="176022" y="124968"/>
                  </a:lnTo>
                  <a:lnTo>
                    <a:pt x="181356" y="121158"/>
                  </a:lnTo>
                  <a:lnTo>
                    <a:pt x="186690" y="118110"/>
                  </a:lnTo>
                  <a:lnTo>
                    <a:pt x="191262" y="114300"/>
                  </a:lnTo>
                  <a:lnTo>
                    <a:pt x="195834" y="109728"/>
                  </a:lnTo>
                  <a:lnTo>
                    <a:pt x="200406" y="105918"/>
                  </a:lnTo>
                  <a:lnTo>
                    <a:pt x="204216" y="101346"/>
                  </a:lnTo>
                  <a:lnTo>
                    <a:pt x="208026" y="96012"/>
                  </a:lnTo>
                  <a:lnTo>
                    <a:pt x="211836" y="91440"/>
                  </a:lnTo>
                  <a:lnTo>
                    <a:pt x="214884" y="86106"/>
                  </a:lnTo>
                  <a:lnTo>
                    <a:pt x="217932" y="80772"/>
                  </a:lnTo>
                  <a:lnTo>
                    <a:pt x="220980" y="75438"/>
                  </a:lnTo>
                  <a:lnTo>
                    <a:pt x="223266" y="69342"/>
                  </a:lnTo>
                  <a:lnTo>
                    <a:pt x="225552" y="64008"/>
                  </a:lnTo>
                  <a:lnTo>
                    <a:pt x="227838" y="57912"/>
                  </a:lnTo>
                  <a:lnTo>
                    <a:pt x="229362" y="51816"/>
                  </a:lnTo>
                </a:path>
              </a:pathLst>
            </a:custGeom>
            <a:ln w="19050" cap="rnd">
              <a:solidFill>
                <a:srgbClr val="5F5F5F"/>
              </a:solidFill>
              <a:round/>
            </a:ln>
          </p:spPr>
          <p:style>
            <a:lnRef idx="1">
              <a:srgbClr val="FF0000"/>
            </a:lnRef>
            <a:fillRef idx="0">
              <a:srgbClr val="000000">
                <a:alpha val="0"/>
              </a:srgbClr>
            </a:fillRef>
            <a:effectRef idx="0">
              <a:scrgbClr r="0" g="0" b="0"/>
            </a:effectRef>
            <a:fontRef idx="none"/>
          </p:style>
          <p:txBody>
            <a:bodyPr/>
            <a:lstStyle/>
            <a:p>
              <a:endParaRPr lang="fr-FR"/>
            </a:p>
          </p:txBody>
        </p:sp>
        <p:cxnSp>
          <p:nvCxnSpPr>
            <p:cNvPr id="124" name="Connecteur droit 123">
              <a:extLst>
                <a:ext uri="{FF2B5EF4-FFF2-40B4-BE49-F238E27FC236}">
                  <a16:creationId xmlns:a16="http://schemas.microsoft.com/office/drawing/2014/main" id="{6C95ECFF-DF8D-47C1-A3A6-5E0CEDF5B425}"/>
                </a:ext>
              </a:extLst>
            </p:cNvPr>
            <p:cNvCxnSpPr/>
            <p:nvPr/>
          </p:nvCxnSpPr>
          <p:spPr>
            <a:xfrm>
              <a:off x="6848093" y="3646768"/>
              <a:ext cx="523466" cy="0"/>
            </a:xfrm>
            <a:prstGeom prst="line">
              <a:avLst/>
            </a:prstGeom>
            <a:ln w="19050">
              <a:solidFill>
                <a:srgbClr val="5F5F5F"/>
              </a:solidFill>
            </a:ln>
          </p:spPr>
          <p:style>
            <a:lnRef idx="1">
              <a:schemeClr val="accent1"/>
            </a:lnRef>
            <a:fillRef idx="0">
              <a:schemeClr val="accent1"/>
            </a:fillRef>
            <a:effectRef idx="0">
              <a:schemeClr val="accent1"/>
            </a:effectRef>
            <a:fontRef idx="minor">
              <a:schemeClr val="tx1"/>
            </a:fontRef>
          </p:style>
        </p:cxnSp>
        <p:sp>
          <p:nvSpPr>
            <p:cNvPr id="125" name="Rectangle 124">
              <a:extLst>
                <a:ext uri="{FF2B5EF4-FFF2-40B4-BE49-F238E27FC236}">
                  <a16:creationId xmlns:a16="http://schemas.microsoft.com/office/drawing/2014/main" id="{366C8DDB-4502-4C99-BE04-A8DB532E031E}"/>
                </a:ext>
              </a:extLst>
            </p:cNvPr>
            <p:cNvSpPr/>
            <p:nvPr/>
          </p:nvSpPr>
          <p:spPr>
            <a:xfrm>
              <a:off x="7682132" y="3446036"/>
              <a:ext cx="609600" cy="203845"/>
            </a:xfrm>
            <a:prstGeom prst="rect">
              <a:avLst/>
            </a:prstGeom>
            <a:noFill/>
            <a:ln w="19050">
              <a:solidFill>
                <a:srgbClr val="5F5F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6" name="Shape 1038">
              <a:extLst>
                <a:ext uri="{FF2B5EF4-FFF2-40B4-BE49-F238E27FC236}">
                  <a16:creationId xmlns:a16="http://schemas.microsoft.com/office/drawing/2014/main" id="{299F3D94-8CD0-4D81-B637-8AA257805AEB}"/>
                </a:ext>
              </a:extLst>
            </p:cNvPr>
            <p:cNvSpPr/>
            <p:nvPr/>
          </p:nvSpPr>
          <p:spPr>
            <a:xfrm>
              <a:off x="7936834" y="2949865"/>
              <a:ext cx="281081" cy="324974"/>
            </a:xfrm>
            <a:custGeom>
              <a:avLst/>
              <a:gdLst/>
              <a:ahLst/>
              <a:cxnLst/>
              <a:rect l="0" t="0" r="0" b="0"/>
              <a:pathLst>
                <a:path w="130302" h="193548">
                  <a:moveTo>
                    <a:pt x="0" y="193548"/>
                  </a:moveTo>
                  <a:lnTo>
                    <a:pt x="130302" y="0"/>
                  </a:lnTo>
                </a:path>
              </a:pathLst>
            </a:custGeom>
            <a:ln w="19050" cap="rnd">
              <a:solidFill>
                <a:srgbClr val="FF9900"/>
              </a:solidFill>
              <a:round/>
            </a:ln>
          </p:spPr>
          <p:style>
            <a:lnRef idx="1">
              <a:srgbClr val="0000FF"/>
            </a:lnRef>
            <a:fillRef idx="0">
              <a:srgbClr val="000000">
                <a:alpha val="0"/>
              </a:srgbClr>
            </a:fillRef>
            <a:effectRef idx="0">
              <a:scrgbClr r="0" g="0" b="0"/>
            </a:effectRef>
            <a:fontRef idx="none"/>
          </p:style>
          <p:txBody>
            <a:bodyPr/>
            <a:lstStyle/>
            <a:p>
              <a:endParaRPr lang="fr-FR"/>
            </a:p>
          </p:txBody>
        </p:sp>
        <p:sp>
          <p:nvSpPr>
            <p:cNvPr id="127" name="Shape 1039">
              <a:extLst>
                <a:ext uri="{FF2B5EF4-FFF2-40B4-BE49-F238E27FC236}">
                  <a16:creationId xmlns:a16="http://schemas.microsoft.com/office/drawing/2014/main" id="{06FA0D16-147F-4200-8313-2FDC2640AFBD}"/>
                </a:ext>
              </a:extLst>
            </p:cNvPr>
            <p:cNvSpPr/>
            <p:nvPr/>
          </p:nvSpPr>
          <p:spPr>
            <a:xfrm>
              <a:off x="7936834" y="3158411"/>
              <a:ext cx="100269" cy="116428"/>
            </a:xfrm>
            <a:custGeom>
              <a:avLst/>
              <a:gdLst/>
              <a:ahLst/>
              <a:cxnLst/>
              <a:rect l="0" t="0" r="0" b="0"/>
              <a:pathLst>
                <a:path w="46482" h="69342">
                  <a:moveTo>
                    <a:pt x="46482" y="0"/>
                  </a:moveTo>
                  <a:lnTo>
                    <a:pt x="46482" y="69342"/>
                  </a:lnTo>
                  <a:lnTo>
                    <a:pt x="40386" y="68580"/>
                  </a:lnTo>
                  <a:lnTo>
                    <a:pt x="35052" y="67056"/>
                  </a:lnTo>
                  <a:lnTo>
                    <a:pt x="28956" y="67056"/>
                  </a:lnTo>
                  <a:lnTo>
                    <a:pt x="22860" y="66294"/>
                  </a:lnTo>
                  <a:lnTo>
                    <a:pt x="17526" y="67056"/>
                  </a:lnTo>
                  <a:lnTo>
                    <a:pt x="11430" y="67056"/>
                  </a:lnTo>
                  <a:lnTo>
                    <a:pt x="5334" y="68580"/>
                  </a:lnTo>
                  <a:lnTo>
                    <a:pt x="0" y="69342"/>
                  </a:lnTo>
                  <a:lnTo>
                    <a:pt x="46482" y="0"/>
                  </a:lnTo>
                  <a:close/>
                </a:path>
              </a:pathLst>
            </a:custGeom>
            <a:solidFill>
              <a:srgbClr val="FF9900"/>
            </a:solidFill>
            <a:ln w="0" cap="rnd">
              <a:round/>
            </a:ln>
          </p:spPr>
          <p:style>
            <a:lnRef idx="0">
              <a:srgbClr val="000000">
                <a:alpha val="0"/>
              </a:srgbClr>
            </a:lnRef>
            <a:fillRef idx="1">
              <a:srgbClr val="0000FF"/>
            </a:fillRef>
            <a:effectRef idx="0">
              <a:scrgbClr r="0" g="0" b="0"/>
            </a:effectRef>
            <a:fontRef idx="none"/>
          </p:style>
          <p:txBody>
            <a:bodyPr/>
            <a:lstStyle/>
            <a:p>
              <a:endParaRPr lang="fr-FR"/>
            </a:p>
          </p:txBody>
        </p:sp>
        <p:sp>
          <p:nvSpPr>
            <p:cNvPr id="128" name="Shape 1042">
              <a:extLst>
                <a:ext uri="{FF2B5EF4-FFF2-40B4-BE49-F238E27FC236}">
                  <a16:creationId xmlns:a16="http://schemas.microsoft.com/office/drawing/2014/main" id="{1EC280B2-4E26-4B79-8AA5-DC0713D85B9D}"/>
                </a:ext>
              </a:extLst>
            </p:cNvPr>
            <p:cNvSpPr/>
            <p:nvPr/>
          </p:nvSpPr>
          <p:spPr>
            <a:xfrm rot="356946">
              <a:off x="7992469" y="3631720"/>
              <a:ext cx="121178" cy="113125"/>
            </a:xfrm>
            <a:custGeom>
              <a:avLst/>
              <a:gdLst/>
              <a:ahLst/>
              <a:cxnLst/>
              <a:rect l="0" t="0" r="0" b="0"/>
              <a:pathLst>
                <a:path w="51054" h="67056">
                  <a:moveTo>
                    <a:pt x="51054" y="0"/>
                  </a:moveTo>
                  <a:lnTo>
                    <a:pt x="5334" y="67056"/>
                  </a:lnTo>
                  <a:lnTo>
                    <a:pt x="0" y="18288"/>
                  </a:lnTo>
                  <a:lnTo>
                    <a:pt x="6096" y="17526"/>
                  </a:lnTo>
                  <a:lnTo>
                    <a:pt x="12192" y="16764"/>
                  </a:lnTo>
                  <a:lnTo>
                    <a:pt x="17526" y="15240"/>
                  </a:lnTo>
                  <a:lnTo>
                    <a:pt x="23622" y="12954"/>
                  </a:lnTo>
                  <a:lnTo>
                    <a:pt x="28956" y="11430"/>
                  </a:lnTo>
                  <a:lnTo>
                    <a:pt x="35052" y="9144"/>
                  </a:lnTo>
                  <a:lnTo>
                    <a:pt x="40386" y="6096"/>
                  </a:lnTo>
                  <a:lnTo>
                    <a:pt x="45720" y="3048"/>
                  </a:lnTo>
                  <a:lnTo>
                    <a:pt x="51054" y="0"/>
                  </a:lnTo>
                  <a:close/>
                </a:path>
              </a:pathLst>
            </a:custGeom>
            <a:solidFill>
              <a:srgbClr val="5F5F5F"/>
            </a:solidFill>
            <a:ln w="0" cap="rnd">
              <a:round/>
            </a:ln>
          </p:spPr>
          <p:style>
            <a:lnRef idx="0">
              <a:srgbClr val="000000">
                <a:alpha val="0"/>
              </a:srgbClr>
            </a:lnRef>
            <a:fillRef idx="1">
              <a:srgbClr val="FF0000"/>
            </a:fillRef>
            <a:effectRef idx="0">
              <a:scrgbClr r="0" g="0" b="0"/>
            </a:effectRef>
            <a:fontRef idx="none"/>
          </p:style>
          <p:txBody>
            <a:bodyPr/>
            <a:lstStyle/>
            <a:p>
              <a:endParaRPr lang="fr-FR" dirty="0"/>
            </a:p>
          </p:txBody>
        </p:sp>
        <p:sp>
          <p:nvSpPr>
            <p:cNvPr id="129" name="Shape 1044">
              <a:extLst>
                <a:ext uri="{FF2B5EF4-FFF2-40B4-BE49-F238E27FC236}">
                  <a16:creationId xmlns:a16="http://schemas.microsoft.com/office/drawing/2014/main" id="{A64642AB-428C-4EE6-A7A4-8194DAF27ABE}"/>
                </a:ext>
              </a:extLst>
            </p:cNvPr>
            <p:cNvSpPr/>
            <p:nvPr/>
          </p:nvSpPr>
          <p:spPr>
            <a:xfrm>
              <a:off x="7782321" y="3649114"/>
              <a:ext cx="318085" cy="279032"/>
            </a:xfrm>
            <a:custGeom>
              <a:avLst/>
              <a:gdLst/>
              <a:ahLst/>
              <a:cxnLst/>
              <a:rect l="0" t="0" r="0" b="0"/>
              <a:pathLst>
                <a:path w="130302" h="191262">
                  <a:moveTo>
                    <a:pt x="130302" y="0"/>
                  </a:moveTo>
                  <a:lnTo>
                    <a:pt x="0" y="191262"/>
                  </a:lnTo>
                </a:path>
              </a:pathLst>
            </a:custGeom>
            <a:ln w="19050" cap="rnd">
              <a:solidFill>
                <a:srgbClr val="5F5F5F"/>
              </a:solidFill>
              <a:round/>
            </a:ln>
          </p:spPr>
          <p:style>
            <a:lnRef idx="1">
              <a:srgbClr val="FF0000"/>
            </a:lnRef>
            <a:fillRef idx="0">
              <a:srgbClr val="000000">
                <a:alpha val="0"/>
              </a:srgbClr>
            </a:fillRef>
            <a:effectRef idx="0">
              <a:scrgbClr r="0" g="0" b="0"/>
            </a:effectRef>
            <a:fontRef idx="none"/>
          </p:style>
          <p:txBody>
            <a:bodyPr/>
            <a:lstStyle/>
            <a:p>
              <a:endParaRPr lang="fr-FR"/>
            </a:p>
          </p:txBody>
        </p:sp>
        <p:sp>
          <p:nvSpPr>
            <p:cNvPr id="130" name="Shape 1041">
              <a:extLst>
                <a:ext uri="{FF2B5EF4-FFF2-40B4-BE49-F238E27FC236}">
                  <a16:creationId xmlns:a16="http://schemas.microsoft.com/office/drawing/2014/main" id="{94818B6A-6842-4668-B59B-4440C3484403}"/>
                </a:ext>
              </a:extLst>
            </p:cNvPr>
            <p:cNvSpPr/>
            <p:nvPr/>
          </p:nvSpPr>
          <p:spPr>
            <a:xfrm>
              <a:off x="7782321" y="3269723"/>
              <a:ext cx="395999" cy="359999"/>
            </a:xfrm>
            <a:custGeom>
              <a:avLst/>
              <a:gdLst/>
              <a:ahLst/>
              <a:cxnLst/>
              <a:rect l="0" t="0" r="0" b="0"/>
              <a:pathLst>
                <a:path w="188976" h="188214">
                  <a:moveTo>
                    <a:pt x="188976" y="94488"/>
                  </a:moveTo>
                  <a:lnTo>
                    <a:pt x="188976" y="99822"/>
                  </a:lnTo>
                  <a:lnTo>
                    <a:pt x="188214" y="105156"/>
                  </a:lnTo>
                  <a:lnTo>
                    <a:pt x="187452" y="111252"/>
                  </a:lnTo>
                  <a:lnTo>
                    <a:pt x="186690" y="116586"/>
                  </a:lnTo>
                  <a:lnTo>
                    <a:pt x="185166" y="121920"/>
                  </a:lnTo>
                  <a:lnTo>
                    <a:pt x="183642" y="127254"/>
                  </a:lnTo>
                  <a:lnTo>
                    <a:pt x="181356" y="131826"/>
                  </a:lnTo>
                  <a:lnTo>
                    <a:pt x="179070" y="137160"/>
                  </a:lnTo>
                  <a:lnTo>
                    <a:pt x="176022" y="141732"/>
                  </a:lnTo>
                  <a:lnTo>
                    <a:pt x="172974" y="147066"/>
                  </a:lnTo>
                  <a:lnTo>
                    <a:pt x="169926" y="151638"/>
                  </a:lnTo>
                  <a:lnTo>
                    <a:pt x="166116" y="155448"/>
                  </a:lnTo>
                  <a:lnTo>
                    <a:pt x="162306" y="160020"/>
                  </a:lnTo>
                  <a:lnTo>
                    <a:pt x="154686" y="167640"/>
                  </a:lnTo>
                  <a:lnTo>
                    <a:pt x="150114" y="170688"/>
                  </a:lnTo>
                  <a:lnTo>
                    <a:pt x="145542" y="173736"/>
                  </a:lnTo>
                  <a:lnTo>
                    <a:pt x="140208" y="176784"/>
                  </a:lnTo>
                  <a:lnTo>
                    <a:pt x="135636" y="179070"/>
                  </a:lnTo>
                  <a:lnTo>
                    <a:pt x="130302" y="181356"/>
                  </a:lnTo>
                  <a:lnTo>
                    <a:pt x="124968" y="183642"/>
                  </a:lnTo>
                  <a:lnTo>
                    <a:pt x="119634" y="185166"/>
                  </a:lnTo>
                  <a:lnTo>
                    <a:pt x="114300" y="186690"/>
                  </a:lnTo>
                  <a:lnTo>
                    <a:pt x="108966" y="187452"/>
                  </a:lnTo>
                  <a:lnTo>
                    <a:pt x="102870" y="188214"/>
                  </a:lnTo>
                  <a:lnTo>
                    <a:pt x="86106" y="188214"/>
                  </a:lnTo>
                  <a:lnTo>
                    <a:pt x="75438" y="186690"/>
                  </a:lnTo>
                  <a:lnTo>
                    <a:pt x="70104" y="185166"/>
                  </a:lnTo>
                  <a:lnTo>
                    <a:pt x="64770" y="183642"/>
                  </a:lnTo>
                  <a:lnTo>
                    <a:pt x="59436" y="181356"/>
                  </a:lnTo>
                  <a:lnTo>
                    <a:pt x="54102" y="179070"/>
                  </a:lnTo>
                  <a:lnTo>
                    <a:pt x="49530" y="176784"/>
                  </a:lnTo>
                  <a:lnTo>
                    <a:pt x="44196" y="173736"/>
                  </a:lnTo>
                  <a:lnTo>
                    <a:pt x="39624" y="170688"/>
                  </a:lnTo>
                  <a:lnTo>
                    <a:pt x="35052" y="167640"/>
                  </a:lnTo>
                  <a:lnTo>
                    <a:pt x="31242" y="163830"/>
                  </a:lnTo>
                  <a:lnTo>
                    <a:pt x="26670" y="160020"/>
                  </a:lnTo>
                  <a:lnTo>
                    <a:pt x="22860" y="155448"/>
                  </a:lnTo>
                  <a:lnTo>
                    <a:pt x="19812" y="151638"/>
                  </a:lnTo>
                  <a:lnTo>
                    <a:pt x="16002" y="147066"/>
                  </a:lnTo>
                  <a:lnTo>
                    <a:pt x="13716" y="141732"/>
                  </a:lnTo>
                  <a:lnTo>
                    <a:pt x="10668" y="137160"/>
                  </a:lnTo>
                  <a:lnTo>
                    <a:pt x="8382" y="131826"/>
                  </a:lnTo>
                  <a:lnTo>
                    <a:pt x="6096" y="127254"/>
                  </a:lnTo>
                  <a:lnTo>
                    <a:pt x="4572" y="121920"/>
                  </a:lnTo>
                  <a:lnTo>
                    <a:pt x="3048" y="116586"/>
                  </a:lnTo>
                  <a:lnTo>
                    <a:pt x="1524" y="111252"/>
                  </a:lnTo>
                  <a:lnTo>
                    <a:pt x="762" y="105156"/>
                  </a:lnTo>
                  <a:lnTo>
                    <a:pt x="0" y="99822"/>
                  </a:lnTo>
                  <a:lnTo>
                    <a:pt x="0" y="88392"/>
                  </a:lnTo>
                  <a:lnTo>
                    <a:pt x="762" y="83058"/>
                  </a:lnTo>
                  <a:lnTo>
                    <a:pt x="1524" y="77724"/>
                  </a:lnTo>
                  <a:lnTo>
                    <a:pt x="4572" y="67056"/>
                  </a:lnTo>
                  <a:lnTo>
                    <a:pt x="6096" y="61722"/>
                  </a:lnTo>
                  <a:lnTo>
                    <a:pt x="8382" y="56388"/>
                  </a:lnTo>
                  <a:lnTo>
                    <a:pt x="10668" y="51054"/>
                  </a:lnTo>
                  <a:lnTo>
                    <a:pt x="13716" y="46482"/>
                  </a:lnTo>
                  <a:lnTo>
                    <a:pt x="16002" y="41910"/>
                  </a:lnTo>
                  <a:lnTo>
                    <a:pt x="19812" y="37338"/>
                  </a:lnTo>
                  <a:lnTo>
                    <a:pt x="22860" y="32766"/>
                  </a:lnTo>
                  <a:lnTo>
                    <a:pt x="26670" y="28956"/>
                  </a:lnTo>
                  <a:lnTo>
                    <a:pt x="31242" y="25146"/>
                  </a:lnTo>
                  <a:lnTo>
                    <a:pt x="35052" y="21336"/>
                  </a:lnTo>
                  <a:lnTo>
                    <a:pt x="39624" y="18288"/>
                  </a:lnTo>
                  <a:lnTo>
                    <a:pt x="44196" y="15240"/>
                  </a:lnTo>
                  <a:lnTo>
                    <a:pt x="49530" y="12192"/>
                  </a:lnTo>
                  <a:lnTo>
                    <a:pt x="54102" y="9144"/>
                  </a:lnTo>
                  <a:lnTo>
                    <a:pt x="59436" y="7620"/>
                  </a:lnTo>
                  <a:lnTo>
                    <a:pt x="64770" y="5334"/>
                  </a:lnTo>
                  <a:lnTo>
                    <a:pt x="70104" y="3810"/>
                  </a:lnTo>
                  <a:lnTo>
                    <a:pt x="75438" y="2286"/>
                  </a:lnTo>
                  <a:lnTo>
                    <a:pt x="86106" y="762"/>
                  </a:lnTo>
                  <a:lnTo>
                    <a:pt x="92202" y="0"/>
                  </a:lnTo>
                  <a:lnTo>
                    <a:pt x="97536" y="0"/>
                  </a:lnTo>
                  <a:lnTo>
                    <a:pt x="102870" y="762"/>
                  </a:lnTo>
                  <a:lnTo>
                    <a:pt x="108966" y="1524"/>
                  </a:lnTo>
                  <a:lnTo>
                    <a:pt x="114300" y="2286"/>
                  </a:lnTo>
                  <a:lnTo>
                    <a:pt x="119634" y="3810"/>
                  </a:lnTo>
                  <a:lnTo>
                    <a:pt x="124968" y="5334"/>
                  </a:lnTo>
                  <a:lnTo>
                    <a:pt x="130302" y="7620"/>
                  </a:lnTo>
                  <a:lnTo>
                    <a:pt x="135636" y="9144"/>
                  </a:lnTo>
                  <a:lnTo>
                    <a:pt x="140208" y="12192"/>
                  </a:lnTo>
                  <a:lnTo>
                    <a:pt x="145542" y="15240"/>
                  </a:lnTo>
                  <a:lnTo>
                    <a:pt x="150114" y="18288"/>
                  </a:lnTo>
                  <a:lnTo>
                    <a:pt x="154686" y="21336"/>
                  </a:lnTo>
                  <a:lnTo>
                    <a:pt x="158496" y="25146"/>
                  </a:lnTo>
                  <a:lnTo>
                    <a:pt x="162306" y="28956"/>
                  </a:lnTo>
                  <a:lnTo>
                    <a:pt x="166116" y="32766"/>
                  </a:lnTo>
                  <a:lnTo>
                    <a:pt x="169926" y="37338"/>
                  </a:lnTo>
                  <a:lnTo>
                    <a:pt x="172974" y="41910"/>
                  </a:lnTo>
                  <a:lnTo>
                    <a:pt x="176022" y="46482"/>
                  </a:lnTo>
                  <a:lnTo>
                    <a:pt x="179070" y="51054"/>
                  </a:lnTo>
                  <a:lnTo>
                    <a:pt x="181356" y="56388"/>
                  </a:lnTo>
                  <a:lnTo>
                    <a:pt x="183642" y="61722"/>
                  </a:lnTo>
                  <a:lnTo>
                    <a:pt x="185166" y="67056"/>
                  </a:lnTo>
                  <a:lnTo>
                    <a:pt x="186690" y="72390"/>
                  </a:lnTo>
                  <a:lnTo>
                    <a:pt x="187452" y="77724"/>
                  </a:lnTo>
                  <a:lnTo>
                    <a:pt x="188214" y="83058"/>
                  </a:lnTo>
                  <a:lnTo>
                    <a:pt x="188976" y="88392"/>
                  </a:lnTo>
                  <a:lnTo>
                    <a:pt x="188976" y="94488"/>
                  </a:lnTo>
                </a:path>
              </a:pathLst>
            </a:custGeom>
            <a:solidFill>
              <a:schemeClr val="bg1"/>
            </a:solidFill>
            <a:ln w="19050" cap="rnd">
              <a:solidFill>
                <a:srgbClr val="FF9900"/>
              </a:solidFill>
              <a:round/>
            </a:ln>
          </p:spPr>
          <p:style>
            <a:lnRef idx="1">
              <a:srgbClr val="0000FF"/>
            </a:lnRef>
            <a:fillRef idx="0">
              <a:srgbClr val="000000">
                <a:alpha val="0"/>
              </a:srgbClr>
            </a:fillRef>
            <a:effectRef idx="0">
              <a:scrgbClr r="0" g="0" b="0"/>
            </a:effectRef>
            <a:fontRef idx="none"/>
          </p:style>
          <p:txBody>
            <a:bodyPr/>
            <a:lstStyle/>
            <a:p>
              <a:endParaRPr lang="fr-FR"/>
            </a:p>
          </p:txBody>
        </p:sp>
      </p:grpSp>
      <p:grpSp>
        <p:nvGrpSpPr>
          <p:cNvPr id="134" name="Groupe 133">
            <a:extLst>
              <a:ext uri="{FF2B5EF4-FFF2-40B4-BE49-F238E27FC236}">
                <a16:creationId xmlns:a16="http://schemas.microsoft.com/office/drawing/2014/main" id="{8B1BCD04-2C23-4D8A-BDB8-D465D11DBFC2}"/>
              </a:ext>
            </a:extLst>
          </p:cNvPr>
          <p:cNvGrpSpPr/>
          <p:nvPr/>
        </p:nvGrpSpPr>
        <p:grpSpPr>
          <a:xfrm>
            <a:off x="2711432" y="4753415"/>
            <a:ext cx="1344677" cy="1084626"/>
            <a:chOff x="1619250" y="1341074"/>
            <a:chExt cx="1344677" cy="1084626"/>
          </a:xfrm>
        </p:grpSpPr>
        <p:sp>
          <p:nvSpPr>
            <p:cNvPr id="135" name="Shape 1203">
              <a:extLst>
                <a:ext uri="{FF2B5EF4-FFF2-40B4-BE49-F238E27FC236}">
                  <a16:creationId xmlns:a16="http://schemas.microsoft.com/office/drawing/2014/main" id="{B93238C9-1070-4891-8E38-6D9C40CC5162}"/>
                </a:ext>
              </a:extLst>
            </p:cNvPr>
            <p:cNvSpPr/>
            <p:nvPr/>
          </p:nvSpPr>
          <p:spPr>
            <a:xfrm>
              <a:off x="2398324" y="2024004"/>
              <a:ext cx="163909" cy="183852"/>
            </a:xfrm>
            <a:custGeom>
              <a:avLst/>
              <a:gdLst/>
              <a:ahLst/>
              <a:cxnLst/>
              <a:rect l="0" t="0" r="0" b="0"/>
              <a:pathLst>
                <a:path w="61722" h="90678">
                  <a:moveTo>
                    <a:pt x="61722" y="0"/>
                  </a:moveTo>
                  <a:lnTo>
                    <a:pt x="32004" y="90678"/>
                  </a:lnTo>
                  <a:lnTo>
                    <a:pt x="0" y="35052"/>
                  </a:lnTo>
                  <a:lnTo>
                    <a:pt x="61722" y="0"/>
                  </a:lnTo>
                  <a:close/>
                </a:path>
              </a:pathLst>
            </a:custGeom>
            <a:ln w="0" cap="rnd">
              <a:round/>
            </a:ln>
          </p:spPr>
          <p:style>
            <a:lnRef idx="0">
              <a:srgbClr val="000000">
                <a:alpha val="0"/>
              </a:srgbClr>
            </a:lnRef>
            <a:fillRef idx="1">
              <a:srgbClr val="0000FF"/>
            </a:fillRef>
            <a:effectRef idx="0">
              <a:scrgbClr r="0" g="0" b="0"/>
            </a:effectRef>
            <a:fontRef idx="none"/>
          </p:style>
          <p:txBody>
            <a:bodyPr/>
            <a:lstStyle/>
            <a:p>
              <a:endParaRPr lang="fr-FR"/>
            </a:p>
          </p:txBody>
        </p:sp>
        <p:sp>
          <p:nvSpPr>
            <p:cNvPr id="136" name="Shape 1204">
              <a:extLst>
                <a:ext uri="{FF2B5EF4-FFF2-40B4-BE49-F238E27FC236}">
                  <a16:creationId xmlns:a16="http://schemas.microsoft.com/office/drawing/2014/main" id="{DA9F7485-80E2-4553-9FAE-A4DC349DDCEA}"/>
                </a:ext>
              </a:extLst>
            </p:cNvPr>
            <p:cNvSpPr/>
            <p:nvPr/>
          </p:nvSpPr>
          <p:spPr>
            <a:xfrm>
              <a:off x="2398324" y="2024004"/>
              <a:ext cx="163909" cy="183852"/>
            </a:xfrm>
            <a:custGeom>
              <a:avLst/>
              <a:gdLst/>
              <a:ahLst/>
              <a:cxnLst/>
              <a:rect l="0" t="0" r="0" b="0"/>
              <a:pathLst>
                <a:path w="61722" h="90678">
                  <a:moveTo>
                    <a:pt x="61722" y="0"/>
                  </a:moveTo>
                  <a:lnTo>
                    <a:pt x="32004" y="90678"/>
                  </a:lnTo>
                  <a:lnTo>
                    <a:pt x="0" y="35052"/>
                  </a:lnTo>
                  <a:lnTo>
                    <a:pt x="61722" y="0"/>
                  </a:lnTo>
                  <a:close/>
                </a:path>
              </a:pathLst>
            </a:custGeom>
            <a:ln w="0" cap="rnd">
              <a:round/>
            </a:ln>
          </p:spPr>
          <p:style>
            <a:lnRef idx="0">
              <a:srgbClr val="000000">
                <a:alpha val="0"/>
              </a:srgbClr>
            </a:lnRef>
            <a:fillRef idx="1">
              <a:srgbClr val="0000FF"/>
            </a:fillRef>
            <a:effectRef idx="0">
              <a:scrgbClr r="0" g="0" b="0"/>
            </a:effectRef>
            <a:fontRef idx="none"/>
          </p:style>
          <p:txBody>
            <a:bodyPr/>
            <a:lstStyle/>
            <a:p>
              <a:endParaRPr lang="fr-FR"/>
            </a:p>
          </p:txBody>
        </p:sp>
        <p:sp>
          <p:nvSpPr>
            <p:cNvPr id="137" name="Shape 1205">
              <a:extLst>
                <a:ext uri="{FF2B5EF4-FFF2-40B4-BE49-F238E27FC236}">
                  <a16:creationId xmlns:a16="http://schemas.microsoft.com/office/drawing/2014/main" id="{E43B16AE-7F59-4D97-86A0-65E719C2BCA9}"/>
                </a:ext>
              </a:extLst>
            </p:cNvPr>
            <p:cNvSpPr/>
            <p:nvPr/>
          </p:nvSpPr>
          <p:spPr>
            <a:xfrm>
              <a:off x="1619250" y="1932849"/>
              <a:ext cx="576717" cy="251831"/>
            </a:xfrm>
            <a:custGeom>
              <a:avLst/>
              <a:gdLst/>
              <a:ahLst/>
              <a:cxnLst/>
              <a:rect l="0" t="0" r="0" b="0"/>
              <a:pathLst>
                <a:path w="217170" h="124206">
                  <a:moveTo>
                    <a:pt x="0" y="0"/>
                  </a:moveTo>
                  <a:lnTo>
                    <a:pt x="217170" y="124206"/>
                  </a:lnTo>
                </a:path>
              </a:pathLst>
            </a:custGeom>
            <a:ln w="19050" cap="rnd">
              <a:solidFill>
                <a:srgbClr val="5F5F5F"/>
              </a:solidFill>
              <a:round/>
            </a:ln>
          </p:spPr>
          <p:style>
            <a:lnRef idx="1">
              <a:srgbClr val="0000FF"/>
            </a:lnRef>
            <a:fillRef idx="0">
              <a:srgbClr val="000000">
                <a:alpha val="0"/>
              </a:srgbClr>
            </a:fillRef>
            <a:effectRef idx="0">
              <a:scrgbClr r="0" g="0" b="0"/>
            </a:effectRef>
            <a:fontRef idx="none"/>
          </p:style>
          <p:txBody>
            <a:bodyPr/>
            <a:lstStyle/>
            <a:p>
              <a:endParaRPr lang="fr-FR"/>
            </a:p>
          </p:txBody>
        </p:sp>
        <p:sp>
          <p:nvSpPr>
            <p:cNvPr id="138" name="Shape 1206">
              <a:extLst>
                <a:ext uri="{FF2B5EF4-FFF2-40B4-BE49-F238E27FC236}">
                  <a16:creationId xmlns:a16="http://schemas.microsoft.com/office/drawing/2014/main" id="{DA3368D7-2D41-4A9B-9BA4-8D8DBB7B2994}"/>
                </a:ext>
              </a:extLst>
            </p:cNvPr>
            <p:cNvSpPr/>
            <p:nvPr/>
          </p:nvSpPr>
          <p:spPr>
            <a:xfrm>
              <a:off x="2467353" y="1820180"/>
              <a:ext cx="303307" cy="112669"/>
            </a:xfrm>
            <a:custGeom>
              <a:avLst/>
              <a:gdLst/>
              <a:ahLst/>
              <a:cxnLst/>
              <a:rect l="0" t="0" r="0" b="0"/>
              <a:pathLst>
                <a:path w="56388" h="32003">
                  <a:moveTo>
                    <a:pt x="56388" y="32003"/>
                  </a:moveTo>
                  <a:lnTo>
                    <a:pt x="0" y="0"/>
                  </a:lnTo>
                </a:path>
              </a:pathLst>
            </a:custGeom>
            <a:ln w="19050" cap="rnd">
              <a:solidFill>
                <a:srgbClr val="5F5F5F"/>
              </a:solidFill>
              <a:round/>
            </a:ln>
          </p:spPr>
          <p:style>
            <a:lnRef idx="1">
              <a:srgbClr val="0000FF"/>
            </a:lnRef>
            <a:fillRef idx="0">
              <a:srgbClr val="000000">
                <a:alpha val="0"/>
              </a:srgbClr>
            </a:fillRef>
            <a:effectRef idx="0">
              <a:scrgbClr r="0" g="0" b="0"/>
            </a:effectRef>
            <a:fontRef idx="none"/>
          </p:style>
          <p:txBody>
            <a:bodyPr/>
            <a:lstStyle/>
            <a:p>
              <a:endParaRPr lang="fr-FR"/>
            </a:p>
          </p:txBody>
        </p:sp>
        <p:sp>
          <p:nvSpPr>
            <p:cNvPr id="139" name="Shape 1207">
              <a:extLst>
                <a:ext uri="{FF2B5EF4-FFF2-40B4-BE49-F238E27FC236}">
                  <a16:creationId xmlns:a16="http://schemas.microsoft.com/office/drawing/2014/main" id="{5FBD0D01-F529-49C4-8359-6908041D0B43}"/>
                </a:ext>
              </a:extLst>
            </p:cNvPr>
            <p:cNvSpPr/>
            <p:nvPr/>
          </p:nvSpPr>
          <p:spPr>
            <a:xfrm>
              <a:off x="1621274" y="1698012"/>
              <a:ext cx="567447" cy="234836"/>
            </a:xfrm>
            <a:custGeom>
              <a:avLst/>
              <a:gdLst/>
              <a:ahLst/>
              <a:cxnLst/>
              <a:rect l="0" t="0" r="0" b="0"/>
              <a:pathLst>
                <a:path w="61722" h="35813">
                  <a:moveTo>
                    <a:pt x="61722" y="0"/>
                  </a:moveTo>
                  <a:lnTo>
                    <a:pt x="0" y="35813"/>
                  </a:lnTo>
                </a:path>
              </a:pathLst>
            </a:custGeom>
            <a:ln w="19050" cap="rnd">
              <a:solidFill>
                <a:srgbClr val="5F5F5F"/>
              </a:solidFill>
              <a:round/>
            </a:ln>
          </p:spPr>
          <p:style>
            <a:lnRef idx="1">
              <a:srgbClr val="0000FF"/>
            </a:lnRef>
            <a:fillRef idx="0">
              <a:srgbClr val="000000">
                <a:alpha val="0"/>
              </a:srgbClr>
            </a:fillRef>
            <a:effectRef idx="0">
              <a:scrgbClr r="0" g="0" b="0"/>
            </a:effectRef>
            <a:fontRef idx="none"/>
          </p:style>
          <p:txBody>
            <a:bodyPr/>
            <a:lstStyle/>
            <a:p>
              <a:endParaRPr lang="fr-FR"/>
            </a:p>
          </p:txBody>
        </p:sp>
        <p:sp>
          <p:nvSpPr>
            <p:cNvPr id="140" name="Shape 1208">
              <a:extLst>
                <a:ext uri="{FF2B5EF4-FFF2-40B4-BE49-F238E27FC236}">
                  <a16:creationId xmlns:a16="http://schemas.microsoft.com/office/drawing/2014/main" id="{64DECB18-744A-411C-92EC-3702C1490B69}"/>
                </a:ext>
              </a:extLst>
            </p:cNvPr>
            <p:cNvSpPr/>
            <p:nvPr/>
          </p:nvSpPr>
          <p:spPr>
            <a:xfrm>
              <a:off x="2398324" y="2024004"/>
              <a:ext cx="163909" cy="183852"/>
            </a:xfrm>
            <a:custGeom>
              <a:avLst/>
              <a:gdLst/>
              <a:ahLst/>
              <a:cxnLst/>
              <a:rect l="0" t="0" r="0" b="0"/>
              <a:pathLst>
                <a:path w="61722" h="90678">
                  <a:moveTo>
                    <a:pt x="61722" y="0"/>
                  </a:moveTo>
                  <a:lnTo>
                    <a:pt x="32004" y="90678"/>
                  </a:lnTo>
                  <a:lnTo>
                    <a:pt x="0" y="35052"/>
                  </a:lnTo>
                  <a:lnTo>
                    <a:pt x="61722" y="0"/>
                  </a:lnTo>
                  <a:close/>
                </a:path>
              </a:pathLst>
            </a:custGeom>
            <a:ln w="0" cap="rnd">
              <a:round/>
            </a:ln>
          </p:spPr>
          <p:style>
            <a:lnRef idx="0">
              <a:srgbClr val="000000">
                <a:alpha val="0"/>
              </a:srgbClr>
            </a:lnRef>
            <a:fillRef idx="1">
              <a:srgbClr val="FF0000"/>
            </a:fillRef>
            <a:effectRef idx="0">
              <a:scrgbClr r="0" g="0" b="0"/>
            </a:effectRef>
            <a:fontRef idx="none"/>
          </p:style>
          <p:txBody>
            <a:bodyPr/>
            <a:lstStyle/>
            <a:p>
              <a:endParaRPr lang="fr-FR"/>
            </a:p>
          </p:txBody>
        </p:sp>
        <p:sp>
          <p:nvSpPr>
            <p:cNvPr id="141" name="Shape 1209">
              <a:extLst>
                <a:ext uri="{FF2B5EF4-FFF2-40B4-BE49-F238E27FC236}">
                  <a16:creationId xmlns:a16="http://schemas.microsoft.com/office/drawing/2014/main" id="{BCCCD5AA-0565-41E8-A844-456ED3DC9483}"/>
                </a:ext>
              </a:extLst>
            </p:cNvPr>
            <p:cNvSpPr/>
            <p:nvPr/>
          </p:nvSpPr>
          <p:spPr>
            <a:xfrm>
              <a:off x="2398324" y="2024004"/>
              <a:ext cx="163909" cy="183852"/>
            </a:xfrm>
            <a:custGeom>
              <a:avLst/>
              <a:gdLst/>
              <a:ahLst/>
              <a:cxnLst/>
              <a:rect l="0" t="0" r="0" b="0"/>
              <a:pathLst>
                <a:path w="61722" h="90678">
                  <a:moveTo>
                    <a:pt x="61722" y="0"/>
                  </a:moveTo>
                  <a:lnTo>
                    <a:pt x="32004" y="90678"/>
                  </a:lnTo>
                  <a:lnTo>
                    <a:pt x="0" y="35052"/>
                  </a:lnTo>
                  <a:lnTo>
                    <a:pt x="61722" y="0"/>
                  </a:lnTo>
                  <a:close/>
                </a:path>
              </a:pathLst>
            </a:custGeom>
            <a:solidFill>
              <a:srgbClr val="5F5F5F"/>
            </a:solidFill>
            <a:ln w="0" cap="rnd">
              <a:round/>
            </a:ln>
          </p:spPr>
          <p:style>
            <a:lnRef idx="0">
              <a:srgbClr val="000000">
                <a:alpha val="0"/>
              </a:srgbClr>
            </a:lnRef>
            <a:fillRef idx="1">
              <a:srgbClr val="0000FF"/>
            </a:fillRef>
            <a:effectRef idx="0">
              <a:scrgbClr r="0" g="0" b="0"/>
            </a:effectRef>
            <a:fontRef idx="none"/>
          </p:style>
          <p:txBody>
            <a:bodyPr/>
            <a:lstStyle/>
            <a:p>
              <a:endParaRPr lang="fr-FR"/>
            </a:p>
          </p:txBody>
        </p:sp>
        <p:sp>
          <p:nvSpPr>
            <p:cNvPr id="142" name="Shape 1210">
              <a:extLst>
                <a:ext uri="{FF2B5EF4-FFF2-40B4-BE49-F238E27FC236}">
                  <a16:creationId xmlns:a16="http://schemas.microsoft.com/office/drawing/2014/main" id="{0E41370D-AAC4-4B83-AB86-AC305B30145E}"/>
                </a:ext>
              </a:extLst>
            </p:cNvPr>
            <p:cNvSpPr/>
            <p:nvPr/>
          </p:nvSpPr>
          <p:spPr>
            <a:xfrm>
              <a:off x="2382136" y="2024004"/>
              <a:ext cx="180098" cy="401696"/>
            </a:xfrm>
            <a:custGeom>
              <a:avLst/>
              <a:gdLst/>
              <a:ahLst/>
              <a:cxnLst/>
              <a:rect l="0" t="0" r="0" b="0"/>
              <a:pathLst>
                <a:path w="77724" h="234696">
                  <a:moveTo>
                    <a:pt x="77724" y="0"/>
                  </a:moveTo>
                  <a:lnTo>
                    <a:pt x="0" y="234696"/>
                  </a:lnTo>
                </a:path>
              </a:pathLst>
            </a:custGeom>
            <a:ln w="19050" cap="rnd">
              <a:solidFill>
                <a:srgbClr val="5F5F5F"/>
              </a:solidFill>
              <a:round/>
            </a:ln>
          </p:spPr>
          <p:style>
            <a:lnRef idx="1">
              <a:srgbClr val="0000FF"/>
            </a:lnRef>
            <a:fillRef idx="0">
              <a:srgbClr val="000000">
                <a:alpha val="0"/>
              </a:srgbClr>
            </a:fillRef>
            <a:effectRef idx="0">
              <a:scrgbClr r="0" g="0" b="0"/>
            </a:effectRef>
            <a:fontRef idx="none"/>
          </p:style>
          <p:txBody>
            <a:bodyPr/>
            <a:lstStyle/>
            <a:p>
              <a:endParaRPr lang="fr-FR"/>
            </a:p>
          </p:txBody>
        </p:sp>
        <p:sp>
          <p:nvSpPr>
            <p:cNvPr id="143" name="Shape 1212">
              <a:extLst>
                <a:ext uri="{FF2B5EF4-FFF2-40B4-BE49-F238E27FC236}">
                  <a16:creationId xmlns:a16="http://schemas.microsoft.com/office/drawing/2014/main" id="{81CC9900-CA70-4A48-820E-5E9E281E4E29}"/>
                </a:ext>
              </a:extLst>
            </p:cNvPr>
            <p:cNvSpPr/>
            <p:nvPr/>
          </p:nvSpPr>
          <p:spPr>
            <a:xfrm>
              <a:off x="2195967" y="1932849"/>
              <a:ext cx="574694" cy="251831"/>
            </a:xfrm>
            <a:custGeom>
              <a:avLst/>
              <a:gdLst/>
              <a:ahLst/>
              <a:cxnLst/>
              <a:rect l="0" t="0" r="0" b="0"/>
              <a:pathLst>
                <a:path w="216408" h="124206">
                  <a:moveTo>
                    <a:pt x="0" y="124206"/>
                  </a:moveTo>
                  <a:lnTo>
                    <a:pt x="216408" y="0"/>
                  </a:lnTo>
                </a:path>
              </a:pathLst>
            </a:custGeom>
            <a:ln w="19050" cap="rnd">
              <a:solidFill>
                <a:srgbClr val="5F5F5F"/>
              </a:solidFill>
              <a:round/>
            </a:ln>
          </p:spPr>
          <p:style>
            <a:lnRef idx="1">
              <a:srgbClr val="0000FF"/>
            </a:lnRef>
            <a:fillRef idx="0">
              <a:srgbClr val="000000">
                <a:alpha val="0"/>
              </a:srgbClr>
            </a:fillRef>
            <a:effectRef idx="0">
              <a:scrgbClr r="0" g="0" b="0"/>
            </a:effectRef>
            <a:fontRef idx="none"/>
          </p:style>
          <p:txBody>
            <a:bodyPr/>
            <a:lstStyle/>
            <a:p>
              <a:endParaRPr lang="fr-FR"/>
            </a:p>
          </p:txBody>
        </p:sp>
        <p:sp>
          <p:nvSpPr>
            <p:cNvPr id="144" name="Shape 1213">
              <a:extLst>
                <a:ext uri="{FF2B5EF4-FFF2-40B4-BE49-F238E27FC236}">
                  <a16:creationId xmlns:a16="http://schemas.microsoft.com/office/drawing/2014/main" id="{3C271083-AE9C-43BD-BCA4-CC408E92C615}"/>
                </a:ext>
              </a:extLst>
            </p:cNvPr>
            <p:cNvSpPr/>
            <p:nvPr/>
          </p:nvSpPr>
          <p:spPr>
            <a:xfrm>
              <a:off x="2257876" y="1342964"/>
              <a:ext cx="0" cy="612000"/>
            </a:xfrm>
            <a:custGeom>
              <a:avLst/>
              <a:gdLst/>
              <a:ahLst/>
              <a:cxnLst/>
              <a:rect l="0" t="0" r="0" b="0"/>
              <a:pathLst>
                <a:path h="330709">
                  <a:moveTo>
                    <a:pt x="0" y="330709"/>
                  </a:moveTo>
                  <a:lnTo>
                    <a:pt x="0" y="0"/>
                  </a:lnTo>
                </a:path>
              </a:pathLst>
            </a:custGeom>
            <a:ln w="3112" cap="rnd">
              <a:round/>
            </a:ln>
          </p:spPr>
          <p:style>
            <a:lnRef idx="1">
              <a:srgbClr val="000000"/>
            </a:lnRef>
            <a:fillRef idx="0">
              <a:srgbClr val="000000">
                <a:alpha val="0"/>
              </a:srgbClr>
            </a:fillRef>
            <a:effectRef idx="0">
              <a:scrgbClr r="0" g="0" b="0"/>
            </a:effectRef>
            <a:fontRef idx="none"/>
          </p:style>
          <p:txBody>
            <a:bodyPr/>
            <a:lstStyle/>
            <a:p>
              <a:endParaRPr lang="fr-FR" dirty="0"/>
            </a:p>
          </p:txBody>
        </p:sp>
        <p:sp>
          <p:nvSpPr>
            <p:cNvPr id="145" name="Shape 1214">
              <a:extLst>
                <a:ext uri="{FF2B5EF4-FFF2-40B4-BE49-F238E27FC236}">
                  <a16:creationId xmlns:a16="http://schemas.microsoft.com/office/drawing/2014/main" id="{E84541C1-A383-4926-9A80-FC9F17E91BDA}"/>
                </a:ext>
              </a:extLst>
            </p:cNvPr>
            <p:cNvSpPr/>
            <p:nvPr/>
          </p:nvSpPr>
          <p:spPr>
            <a:xfrm>
              <a:off x="2222168" y="1341074"/>
              <a:ext cx="78919" cy="89609"/>
            </a:xfrm>
            <a:custGeom>
              <a:avLst/>
              <a:gdLst/>
              <a:ahLst/>
              <a:cxnLst/>
              <a:rect l="0" t="0" r="0" b="0"/>
              <a:pathLst>
                <a:path w="29718" h="44196">
                  <a:moveTo>
                    <a:pt x="15240" y="0"/>
                  </a:moveTo>
                  <a:lnTo>
                    <a:pt x="29718" y="44196"/>
                  </a:lnTo>
                  <a:lnTo>
                    <a:pt x="15240" y="29718"/>
                  </a:lnTo>
                  <a:lnTo>
                    <a:pt x="0" y="44196"/>
                  </a:lnTo>
                  <a:lnTo>
                    <a:pt x="15240" y="0"/>
                  </a:lnTo>
                  <a:close/>
                </a:path>
              </a:pathLst>
            </a:custGeom>
            <a:ln w="0" cap="rnd">
              <a:round/>
            </a:ln>
          </p:spPr>
          <p:style>
            <a:lnRef idx="0">
              <a:srgbClr val="000000">
                <a:alpha val="0"/>
              </a:srgbClr>
            </a:lnRef>
            <a:fillRef idx="1">
              <a:srgbClr val="000000"/>
            </a:fillRef>
            <a:effectRef idx="0">
              <a:scrgbClr r="0" g="0" b="0"/>
            </a:effectRef>
            <a:fontRef idx="none"/>
          </p:style>
          <p:txBody>
            <a:bodyPr/>
            <a:lstStyle/>
            <a:p>
              <a:endParaRPr lang="fr-FR" dirty="0"/>
            </a:p>
          </p:txBody>
        </p:sp>
        <p:sp>
          <p:nvSpPr>
            <p:cNvPr id="147" name="Shape 1216">
              <a:extLst>
                <a:ext uri="{FF2B5EF4-FFF2-40B4-BE49-F238E27FC236}">
                  <a16:creationId xmlns:a16="http://schemas.microsoft.com/office/drawing/2014/main" id="{B3A1BE78-B9BC-4547-8159-365BEF39E39F}"/>
                </a:ext>
              </a:extLst>
            </p:cNvPr>
            <p:cNvSpPr/>
            <p:nvPr/>
          </p:nvSpPr>
          <p:spPr>
            <a:xfrm>
              <a:off x="1679114" y="1669632"/>
              <a:ext cx="1225103" cy="532078"/>
            </a:xfrm>
            <a:custGeom>
              <a:avLst/>
              <a:gdLst/>
              <a:ahLst/>
              <a:cxnLst/>
              <a:rect l="0" t="0" r="0" b="0"/>
              <a:pathLst>
                <a:path w="581406" h="333756">
                  <a:moveTo>
                    <a:pt x="0" y="333756"/>
                  </a:moveTo>
                  <a:lnTo>
                    <a:pt x="581406" y="0"/>
                  </a:lnTo>
                </a:path>
              </a:pathLst>
            </a:custGeom>
            <a:ln w="3112" cap="rnd">
              <a:round/>
            </a:ln>
          </p:spPr>
          <p:style>
            <a:lnRef idx="1">
              <a:srgbClr val="000000"/>
            </a:lnRef>
            <a:fillRef idx="0">
              <a:srgbClr val="000000">
                <a:alpha val="0"/>
              </a:srgbClr>
            </a:fillRef>
            <a:effectRef idx="0">
              <a:scrgbClr r="0" g="0" b="0"/>
            </a:effectRef>
            <a:fontRef idx="none"/>
          </p:style>
          <p:txBody>
            <a:bodyPr/>
            <a:lstStyle/>
            <a:p>
              <a:endParaRPr lang="fr-FR" dirty="0"/>
            </a:p>
          </p:txBody>
        </p:sp>
        <p:sp>
          <p:nvSpPr>
            <p:cNvPr id="148" name="Shape 1217">
              <a:extLst>
                <a:ext uri="{FF2B5EF4-FFF2-40B4-BE49-F238E27FC236}">
                  <a16:creationId xmlns:a16="http://schemas.microsoft.com/office/drawing/2014/main" id="{C78E3144-1941-4727-81A7-2AD1249DD753}"/>
                </a:ext>
              </a:extLst>
            </p:cNvPr>
            <p:cNvSpPr/>
            <p:nvPr/>
          </p:nvSpPr>
          <p:spPr>
            <a:xfrm>
              <a:off x="2840489" y="1643527"/>
              <a:ext cx="123438" cy="71067"/>
            </a:xfrm>
            <a:custGeom>
              <a:avLst/>
              <a:gdLst/>
              <a:ahLst/>
              <a:cxnLst/>
              <a:rect l="0" t="0" r="0" b="0"/>
              <a:pathLst>
                <a:path w="46482" h="35051">
                  <a:moveTo>
                    <a:pt x="46482" y="0"/>
                  </a:moveTo>
                  <a:lnTo>
                    <a:pt x="15240" y="35051"/>
                  </a:lnTo>
                  <a:lnTo>
                    <a:pt x="20574" y="14478"/>
                  </a:lnTo>
                  <a:lnTo>
                    <a:pt x="0" y="9144"/>
                  </a:lnTo>
                  <a:lnTo>
                    <a:pt x="46482" y="0"/>
                  </a:lnTo>
                  <a:close/>
                </a:path>
              </a:pathLst>
            </a:custGeom>
            <a:ln w="0" cap="rnd">
              <a:round/>
            </a:ln>
          </p:spPr>
          <p:style>
            <a:lnRef idx="0">
              <a:srgbClr val="000000">
                <a:alpha val="0"/>
              </a:srgbClr>
            </a:lnRef>
            <a:fillRef idx="1">
              <a:srgbClr val="000000"/>
            </a:fillRef>
            <a:effectRef idx="0">
              <a:scrgbClr r="0" g="0" b="0"/>
            </a:effectRef>
            <a:fontRef idx="none"/>
          </p:style>
          <p:txBody>
            <a:bodyPr/>
            <a:lstStyle/>
            <a:p>
              <a:endParaRPr lang="fr-FR"/>
            </a:p>
          </p:txBody>
        </p:sp>
        <p:sp>
          <p:nvSpPr>
            <p:cNvPr id="149" name="Shape 1219">
              <a:extLst>
                <a:ext uri="{FF2B5EF4-FFF2-40B4-BE49-F238E27FC236}">
                  <a16:creationId xmlns:a16="http://schemas.microsoft.com/office/drawing/2014/main" id="{88B676F2-8142-40C5-9172-460B1FBA898E}"/>
                </a:ext>
              </a:extLst>
            </p:cNvPr>
            <p:cNvSpPr/>
            <p:nvPr/>
          </p:nvSpPr>
          <p:spPr>
            <a:xfrm>
              <a:off x="2257876" y="1952516"/>
              <a:ext cx="556555" cy="241618"/>
            </a:xfrm>
            <a:custGeom>
              <a:avLst/>
              <a:gdLst/>
              <a:ahLst/>
              <a:cxnLst/>
              <a:rect l="0" t="0" r="0" b="0"/>
              <a:pathLst>
                <a:path w="307086" h="176783">
                  <a:moveTo>
                    <a:pt x="0" y="0"/>
                  </a:moveTo>
                  <a:lnTo>
                    <a:pt x="307086" y="176783"/>
                  </a:lnTo>
                </a:path>
              </a:pathLst>
            </a:custGeom>
            <a:ln w="3112" cap="rnd">
              <a:round/>
            </a:ln>
          </p:spPr>
          <p:style>
            <a:lnRef idx="1">
              <a:srgbClr val="000000"/>
            </a:lnRef>
            <a:fillRef idx="0">
              <a:srgbClr val="000000">
                <a:alpha val="0"/>
              </a:srgbClr>
            </a:fillRef>
            <a:effectRef idx="0">
              <a:scrgbClr r="0" g="0" b="0"/>
            </a:effectRef>
            <a:fontRef idx="none"/>
          </p:style>
          <p:txBody>
            <a:bodyPr/>
            <a:lstStyle/>
            <a:p>
              <a:endParaRPr lang="fr-FR"/>
            </a:p>
          </p:txBody>
        </p:sp>
        <p:sp>
          <p:nvSpPr>
            <p:cNvPr id="150" name="Shape 1220">
              <a:extLst>
                <a:ext uri="{FF2B5EF4-FFF2-40B4-BE49-F238E27FC236}">
                  <a16:creationId xmlns:a16="http://schemas.microsoft.com/office/drawing/2014/main" id="{5E035232-D825-4785-8F6C-0DA8C66DE327}"/>
                </a:ext>
              </a:extLst>
            </p:cNvPr>
            <p:cNvSpPr/>
            <p:nvPr/>
          </p:nvSpPr>
          <p:spPr>
            <a:xfrm>
              <a:off x="2732762" y="2142726"/>
              <a:ext cx="123438" cy="71067"/>
            </a:xfrm>
            <a:custGeom>
              <a:avLst/>
              <a:gdLst/>
              <a:ahLst/>
              <a:cxnLst/>
              <a:rect l="0" t="0" r="0" b="0"/>
              <a:pathLst>
                <a:path w="46482" h="35051">
                  <a:moveTo>
                    <a:pt x="15240" y="0"/>
                  </a:moveTo>
                  <a:lnTo>
                    <a:pt x="46482" y="35051"/>
                  </a:lnTo>
                  <a:lnTo>
                    <a:pt x="0" y="25146"/>
                  </a:lnTo>
                  <a:lnTo>
                    <a:pt x="20574" y="19812"/>
                  </a:lnTo>
                  <a:lnTo>
                    <a:pt x="15240" y="0"/>
                  </a:lnTo>
                  <a:close/>
                </a:path>
              </a:pathLst>
            </a:custGeom>
            <a:ln w="0" cap="rnd">
              <a:round/>
            </a:ln>
          </p:spPr>
          <p:style>
            <a:lnRef idx="0">
              <a:srgbClr val="000000">
                <a:alpha val="0"/>
              </a:srgbClr>
            </a:lnRef>
            <a:fillRef idx="1">
              <a:srgbClr val="000000"/>
            </a:fillRef>
            <a:effectRef idx="0">
              <a:scrgbClr r="0" g="0" b="0"/>
            </a:effectRef>
            <a:fontRef idx="none"/>
          </p:style>
          <p:txBody>
            <a:bodyPr/>
            <a:lstStyle/>
            <a:p>
              <a:endParaRPr lang="fr-FR"/>
            </a:p>
          </p:txBody>
        </p:sp>
        <p:sp>
          <p:nvSpPr>
            <p:cNvPr id="155" name="Rectangle 154">
              <a:extLst>
                <a:ext uri="{FF2B5EF4-FFF2-40B4-BE49-F238E27FC236}">
                  <a16:creationId xmlns:a16="http://schemas.microsoft.com/office/drawing/2014/main" id="{BB22CB37-F3F1-4A29-80AC-2C25B15F5749}"/>
                </a:ext>
              </a:extLst>
            </p:cNvPr>
            <p:cNvSpPr/>
            <p:nvPr/>
          </p:nvSpPr>
          <p:spPr>
            <a:xfrm>
              <a:off x="2206227" y="1984258"/>
              <a:ext cx="170954" cy="187267"/>
            </a:xfrm>
            <a:prstGeom prst="rect">
              <a:avLst/>
            </a:prstGeom>
            <a:ln>
              <a:noFill/>
            </a:ln>
          </p:spPr>
          <p:txBody>
            <a:bodyPr vert="horz" lIns="0" tIns="0" rIns="0" bIns="0" rtlCol="0">
              <a:noAutofit/>
            </a:bodyPr>
            <a:lstStyle/>
            <a:p>
              <a:pPr marL="6350" indent="-6350">
                <a:lnSpc>
                  <a:spcPct val="107000"/>
                </a:lnSpc>
                <a:spcAft>
                  <a:spcPts val="800"/>
                </a:spcAft>
              </a:pPr>
              <a:r>
                <a:rPr lang="fr-FR" sz="900" b="1" dirty="0">
                  <a:solidFill>
                    <a:srgbClr val="000000"/>
                  </a:solidFill>
                  <a:effectLst/>
                  <a:latin typeface="Arial" panose="020B0604020202020204" pitchFamily="34" charset="0"/>
                  <a:ea typeface="Arial" panose="020B0604020202020204" pitchFamily="34" charset="0"/>
                </a:rPr>
                <a:t>O</a:t>
              </a:r>
              <a:endParaRPr lang="fr-FR" sz="900" dirty="0">
                <a:solidFill>
                  <a:srgbClr val="000000"/>
                </a:solidFill>
                <a:effectLst/>
                <a:latin typeface="Times New Roman" panose="02020603050405020304" pitchFamily="18" charset="0"/>
                <a:ea typeface="Times New Roman" panose="02020603050405020304" pitchFamily="18" charset="0"/>
              </a:endParaRPr>
            </a:p>
          </p:txBody>
        </p:sp>
        <p:cxnSp>
          <p:nvCxnSpPr>
            <p:cNvPr id="156" name="Connecteur droit 155">
              <a:extLst>
                <a:ext uri="{FF2B5EF4-FFF2-40B4-BE49-F238E27FC236}">
                  <a16:creationId xmlns:a16="http://schemas.microsoft.com/office/drawing/2014/main" id="{073641F6-AB07-4A65-9400-14D990E14F73}"/>
                </a:ext>
              </a:extLst>
            </p:cNvPr>
            <p:cNvCxnSpPr>
              <a:cxnSpLocks/>
            </p:cNvCxnSpPr>
            <p:nvPr/>
          </p:nvCxnSpPr>
          <p:spPr>
            <a:xfrm flipH="1" flipV="1">
              <a:off x="2318945" y="1703179"/>
              <a:ext cx="178596" cy="77916"/>
            </a:xfrm>
            <a:prstGeom prst="line">
              <a:avLst/>
            </a:prstGeom>
            <a:ln w="1905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59" name="Connecteur droit 158">
              <a:extLst>
                <a:ext uri="{FF2B5EF4-FFF2-40B4-BE49-F238E27FC236}">
                  <a16:creationId xmlns:a16="http://schemas.microsoft.com/office/drawing/2014/main" id="{36C8B6A3-17E5-496D-9241-E391F839BF6A}"/>
                </a:ext>
              </a:extLst>
            </p:cNvPr>
            <p:cNvCxnSpPr>
              <a:cxnSpLocks/>
            </p:cNvCxnSpPr>
            <p:nvPr/>
          </p:nvCxnSpPr>
          <p:spPr>
            <a:xfrm flipH="1" flipV="1">
              <a:off x="1978103" y="1851070"/>
              <a:ext cx="165070" cy="68689"/>
            </a:xfrm>
            <a:prstGeom prst="line">
              <a:avLst/>
            </a:prstGeom>
            <a:ln w="1905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60" name="Connecteur droit 159">
              <a:extLst>
                <a:ext uri="{FF2B5EF4-FFF2-40B4-BE49-F238E27FC236}">
                  <a16:creationId xmlns:a16="http://schemas.microsoft.com/office/drawing/2014/main" id="{FAADB4FA-8598-46F9-9AC3-DAC2E5F7C909}"/>
                </a:ext>
              </a:extLst>
            </p:cNvPr>
            <p:cNvCxnSpPr>
              <a:cxnSpLocks/>
            </p:cNvCxnSpPr>
            <p:nvPr/>
          </p:nvCxnSpPr>
          <p:spPr>
            <a:xfrm flipV="1">
              <a:off x="2039660" y="1895441"/>
              <a:ext cx="344187" cy="149251"/>
            </a:xfrm>
            <a:prstGeom prst="line">
              <a:avLst/>
            </a:prstGeom>
            <a:ln w="1905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61" name="Connecteur droit 160">
              <a:extLst>
                <a:ext uri="{FF2B5EF4-FFF2-40B4-BE49-F238E27FC236}">
                  <a16:creationId xmlns:a16="http://schemas.microsoft.com/office/drawing/2014/main" id="{DB1C957F-30CA-4608-916E-968FA4174FCC}"/>
                </a:ext>
              </a:extLst>
            </p:cNvPr>
            <p:cNvCxnSpPr>
              <a:cxnSpLocks/>
            </p:cNvCxnSpPr>
            <p:nvPr/>
          </p:nvCxnSpPr>
          <p:spPr>
            <a:xfrm flipH="1">
              <a:off x="2046523" y="1923871"/>
              <a:ext cx="105674" cy="115373"/>
            </a:xfrm>
            <a:prstGeom prst="line">
              <a:avLst/>
            </a:prstGeom>
            <a:ln w="1905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62" name="Connecteur droit 161">
              <a:extLst>
                <a:ext uri="{FF2B5EF4-FFF2-40B4-BE49-F238E27FC236}">
                  <a16:creationId xmlns:a16="http://schemas.microsoft.com/office/drawing/2014/main" id="{36E6664B-0A35-4939-B4D3-542B41308016}"/>
                </a:ext>
              </a:extLst>
            </p:cNvPr>
            <p:cNvCxnSpPr>
              <a:cxnSpLocks/>
            </p:cNvCxnSpPr>
            <p:nvPr/>
          </p:nvCxnSpPr>
          <p:spPr>
            <a:xfrm>
              <a:off x="1980965" y="1838850"/>
              <a:ext cx="59396" cy="213025"/>
            </a:xfrm>
            <a:prstGeom prst="line">
              <a:avLst/>
            </a:prstGeom>
            <a:ln w="1905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63" name="Connecteur droit 162">
              <a:extLst>
                <a:ext uri="{FF2B5EF4-FFF2-40B4-BE49-F238E27FC236}">
                  <a16:creationId xmlns:a16="http://schemas.microsoft.com/office/drawing/2014/main" id="{25167068-401D-4B5F-BDA2-62E356A8E199}"/>
                </a:ext>
              </a:extLst>
            </p:cNvPr>
            <p:cNvCxnSpPr>
              <a:cxnSpLocks/>
            </p:cNvCxnSpPr>
            <p:nvPr/>
          </p:nvCxnSpPr>
          <p:spPr>
            <a:xfrm flipH="1">
              <a:off x="2375592" y="1773129"/>
              <a:ext cx="117810" cy="128169"/>
            </a:xfrm>
            <a:prstGeom prst="line">
              <a:avLst/>
            </a:prstGeom>
            <a:ln w="1905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64" name="Connecteur droit 163">
              <a:extLst>
                <a:ext uri="{FF2B5EF4-FFF2-40B4-BE49-F238E27FC236}">
                  <a16:creationId xmlns:a16="http://schemas.microsoft.com/office/drawing/2014/main" id="{BDA139B5-188D-45E2-AFE0-4181B3F15CB0}"/>
                </a:ext>
              </a:extLst>
            </p:cNvPr>
            <p:cNvCxnSpPr>
              <a:cxnSpLocks/>
            </p:cNvCxnSpPr>
            <p:nvPr/>
          </p:nvCxnSpPr>
          <p:spPr>
            <a:xfrm flipV="1">
              <a:off x="2145219" y="1776252"/>
              <a:ext cx="350539" cy="147143"/>
            </a:xfrm>
            <a:prstGeom prst="line">
              <a:avLst/>
            </a:prstGeom>
            <a:ln w="1905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65" name="Connecteur droit 164">
              <a:extLst>
                <a:ext uri="{FF2B5EF4-FFF2-40B4-BE49-F238E27FC236}">
                  <a16:creationId xmlns:a16="http://schemas.microsoft.com/office/drawing/2014/main" id="{E37CB375-4706-45B6-BF36-FBC9F7F8EA1A}"/>
                </a:ext>
              </a:extLst>
            </p:cNvPr>
            <p:cNvCxnSpPr>
              <a:cxnSpLocks/>
            </p:cNvCxnSpPr>
            <p:nvPr/>
          </p:nvCxnSpPr>
          <p:spPr>
            <a:xfrm>
              <a:off x="2185953" y="1695082"/>
              <a:ext cx="86209" cy="34190"/>
            </a:xfrm>
            <a:prstGeom prst="line">
              <a:avLst/>
            </a:prstGeom>
            <a:ln w="19050">
              <a:solidFill>
                <a:srgbClr val="5F5F5F"/>
              </a:solidFill>
            </a:ln>
          </p:spPr>
          <p:style>
            <a:lnRef idx="1">
              <a:schemeClr val="accent1"/>
            </a:lnRef>
            <a:fillRef idx="0">
              <a:schemeClr val="accent1"/>
            </a:fillRef>
            <a:effectRef idx="0">
              <a:schemeClr val="accent1"/>
            </a:effectRef>
            <a:fontRef idx="minor">
              <a:schemeClr val="tx1"/>
            </a:fontRef>
          </p:style>
        </p:cxnSp>
        <p:grpSp>
          <p:nvGrpSpPr>
            <p:cNvPr id="166" name="Groupe 165">
              <a:extLst>
                <a:ext uri="{FF2B5EF4-FFF2-40B4-BE49-F238E27FC236}">
                  <a16:creationId xmlns:a16="http://schemas.microsoft.com/office/drawing/2014/main" id="{D2AFBEF4-DDDA-4757-A493-1D8688F7FB27}"/>
                </a:ext>
              </a:extLst>
            </p:cNvPr>
            <p:cNvGrpSpPr/>
            <p:nvPr/>
          </p:nvGrpSpPr>
          <p:grpSpPr>
            <a:xfrm>
              <a:off x="2210165" y="1421818"/>
              <a:ext cx="264094" cy="415896"/>
              <a:chOff x="1473163" y="2739628"/>
              <a:chExt cx="264094" cy="415896"/>
            </a:xfrm>
          </p:grpSpPr>
          <p:sp>
            <p:nvSpPr>
              <p:cNvPr id="168" name="Shape 1193">
                <a:extLst>
                  <a:ext uri="{FF2B5EF4-FFF2-40B4-BE49-F238E27FC236}">
                    <a16:creationId xmlns:a16="http://schemas.microsoft.com/office/drawing/2014/main" id="{D482AD05-1BA3-472C-9098-96EBF7B0F668}"/>
                  </a:ext>
                </a:extLst>
              </p:cNvPr>
              <p:cNvSpPr/>
              <p:nvPr/>
            </p:nvSpPr>
            <p:spPr>
              <a:xfrm>
                <a:off x="1473163" y="3052769"/>
                <a:ext cx="93110" cy="102755"/>
              </a:xfrm>
              <a:custGeom>
                <a:avLst/>
                <a:gdLst/>
                <a:ahLst/>
                <a:cxnLst/>
                <a:rect l="0" t="0" r="0" b="0"/>
                <a:pathLst>
                  <a:path w="41910" h="56389">
                    <a:moveTo>
                      <a:pt x="29718" y="0"/>
                    </a:moveTo>
                    <a:lnTo>
                      <a:pt x="41910" y="6858"/>
                    </a:lnTo>
                    <a:lnTo>
                      <a:pt x="41910" y="34291"/>
                    </a:lnTo>
                    <a:lnTo>
                      <a:pt x="0" y="56389"/>
                    </a:lnTo>
                    <a:lnTo>
                      <a:pt x="29718" y="0"/>
                    </a:lnTo>
                    <a:close/>
                  </a:path>
                </a:pathLst>
              </a:custGeom>
              <a:ln w="0" cap="rnd">
                <a:round/>
              </a:ln>
            </p:spPr>
            <p:style>
              <a:lnRef idx="0">
                <a:srgbClr val="000000">
                  <a:alpha val="0"/>
                </a:srgbClr>
              </a:lnRef>
              <a:fillRef idx="1">
                <a:srgbClr val="ACA79A"/>
              </a:fillRef>
              <a:effectRef idx="0">
                <a:scrgbClr r="0" g="0" b="0"/>
              </a:effectRef>
              <a:fontRef idx="none"/>
            </p:style>
            <p:txBody>
              <a:bodyPr/>
              <a:lstStyle/>
              <a:p>
                <a:endParaRPr lang="fr-FR"/>
              </a:p>
            </p:txBody>
          </p:sp>
          <p:sp>
            <p:nvSpPr>
              <p:cNvPr id="169" name="Shape 1194">
                <a:extLst>
                  <a:ext uri="{FF2B5EF4-FFF2-40B4-BE49-F238E27FC236}">
                    <a16:creationId xmlns:a16="http://schemas.microsoft.com/office/drawing/2014/main" id="{4DCE2C4E-9898-4DB1-B682-24AF5B0A1A6B}"/>
                  </a:ext>
                </a:extLst>
              </p:cNvPr>
              <p:cNvSpPr/>
              <p:nvPr/>
            </p:nvSpPr>
            <p:spPr>
              <a:xfrm>
                <a:off x="1473163" y="3052769"/>
                <a:ext cx="93110" cy="102755"/>
              </a:xfrm>
              <a:custGeom>
                <a:avLst/>
                <a:gdLst/>
                <a:ahLst/>
                <a:cxnLst/>
                <a:rect l="0" t="0" r="0" b="0"/>
                <a:pathLst>
                  <a:path w="41910" h="56389">
                    <a:moveTo>
                      <a:pt x="29718" y="0"/>
                    </a:moveTo>
                    <a:lnTo>
                      <a:pt x="41910" y="6858"/>
                    </a:lnTo>
                    <a:lnTo>
                      <a:pt x="41910" y="34291"/>
                    </a:lnTo>
                    <a:lnTo>
                      <a:pt x="0" y="56389"/>
                    </a:lnTo>
                    <a:lnTo>
                      <a:pt x="29718" y="0"/>
                    </a:lnTo>
                    <a:close/>
                  </a:path>
                </a:pathLst>
              </a:custGeom>
              <a:ln w="0" cap="rnd">
                <a:round/>
              </a:ln>
            </p:spPr>
            <p:style>
              <a:lnRef idx="0">
                <a:srgbClr val="000000">
                  <a:alpha val="0"/>
                </a:srgbClr>
              </a:lnRef>
              <a:fillRef idx="1">
                <a:srgbClr val="ACA79A"/>
              </a:fillRef>
              <a:effectRef idx="0">
                <a:scrgbClr r="0" g="0" b="0"/>
              </a:effectRef>
              <a:fontRef idx="none"/>
            </p:style>
            <p:txBody>
              <a:bodyPr/>
              <a:lstStyle/>
              <a:p>
                <a:endParaRPr lang="fr-FR"/>
              </a:p>
            </p:txBody>
          </p:sp>
          <p:sp>
            <p:nvSpPr>
              <p:cNvPr id="170" name="Shape 1195">
                <a:extLst>
                  <a:ext uri="{FF2B5EF4-FFF2-40B4-BE49-F238E27FC236}">
                    <a16:creationId xmlns:a16="http://schemas.microsoft.com/office/drawing/2014/main" id="{20220870-6CA8-42BC-95BA-3ECDAC6C15F7}"/>
                  </a:ext>
                </a:extLst>
              </p:cNvPr>
              <p:cNvSpPr/>
              <p:nvPr/>
            </p:nvSpPr>
            <p:spPr>
              <a:xfrm>
                <a:off x="1539186" y="3009724"/>
                <a:ext cx="27087" cy="55542"/>
              </a:xfrm>
              <a:custGeom>
                <a:avLst/>
                <a:gdLst/>
                <a:ahLst/>
                <a:cxnLst/>
                <a:rect l="0" t="0" r="0" b="0"/>
                <a:pathLst>
                  <a:path w="12192" h="30480">
                    <a:moveTo>
                      <a:pt x="12192" y="0"/>
                    </a:moveTo>
                    <a:lnTo>
                      <a:pt x="12192" y="30480"/>
                    </a:lnTo>
                    <a:lnTo>
                      <a:pt x="0" y="23622"/>
                    </a:lnTo>
                    <a:lnTo>
                      <a:pt x="12192" y="0"/>
                    </a:lnTo>
                    <a:close/>
                  </a:path>
                </a:pathLst>
              </a:custGeom>
              <a:ln w="0" cap="rnd">
                <a:round/>
              </a:ln>
            </p:spPr>
            <p:style>
              <a:lnRef idx="0">
                <a:srgbClr val="000000">
                  <a:alpha val="0"/>
                </a:srgbClr>
              </a:lnRef>
              <a:fillRef idx="1">
                <a:srgbClr val="ACA79A"/>
              </a:fillRef>
              <a:effectRef idx="0">
                <a:scrgbClr r="0" g="0" b="0"/>
              </a:effectRef>
              <a:fontRef idx="none"/>
            </p:style>
            <p:txBody>
              <a:bodyPr/>
              <a:lstStyle/>
              <a:p>
                <a:endParaRPr lang="fr-FR"/>
              </a:p>
            </p:txBody>
          </p:sp>
          <p:sp>
            <p:nvSpPr>
              <p:cNvPr id="171" name="Shape 1196">
                <a:extLst>
                  <a:ext uri="{FF2B5EF4-FFF2-40B4-BE49-F238E27FC236}">
                    <a16:creationId xmlns:a16="http://schemas.microsoft.com/office/drawing/2014/main" id="{199B986B-851D-4F6D-87A8-DBC917D5148F}"/>
                  </a:ext>
                </a:extLst>
              </p:cNvPr>
              <p:cNvSpPr/>
              <p:nvPr/>
            </p:nvSpPr>
            <p:spPr>
              <a:xfrm>
                <a:off x="1539186" y="3009724"/>
                <a:ext cx="27087" cy="55542"/>
              </a:xfrm>
              <a:custGeom>
                <a:avLst/>
                <a:gdLst/>
                <a:ahLst/>
                <a:cxnLst/>
                <a:rect l="0" t="0" r="0" b="0"/>
                <a:pathLst>
                  <a:path w="12192" h="30480">
                    <a:moveTo>
                      <a:pt x="12192" y="0"/>
                    </a:moveTo>
                    <a:lnTo>
                      <a:pt x="12192" y="30480"/>
                    </a:lnTo>
                    <a:lnTo>
                      <a:pt x="0" y="23622"/>
                    </a:lnTo>
                    <a:lnTo>
                      <a:pt x="12192" y="0"/>
                    </a:lnTo>
                    <a:close/>
                  </a:path>
                </a:pathLst>
              </a:custGeom>
              <a:ln w="0" cap="rnd">
                <a:round/>
              </a:ln>
            </p:spPr>
            <p:style>
              <a:lnRef idx="0">
                <a:srgbClr val="000000">
                  <a:alpha val="0"/>
                </a:srgbClr>
              </a:lnRef>
              <a:fillRef idx="1">
                <a:srgbClr val="ACA79A"/>
              </a:fillRef>
              <a:effectRef idx="0">
                <a:scrgbClr r="0" g="0" b="0"/>
              </a:effectRef>
              <a:fontRef idx="none"/>
            </p:style>
            <p:txBody>
              <a:bodyPr/>
              <a:lstStyle/>
              <a:p>
                <a:endParaRPr lang="fr-FR"/>
              </a:p>
            </p:txBody>
          </p:sp>
          <p:sp>
            <p:nvSpPr>
              <p:cNvPr id="182" name="Shape 1197">
                <a:extLst>
                  <a:ext uri="{FF2B5EF4-FFF2-40B4-BE49-F238E27FC236}">
                    <a16:creationId xmlns:a16="http://schemas.microsoft.com/office/drawing/2014/main" id="{D34CC6BB-B5D1-427C-B18F-0D86E3D26649}"/>
                  </a:ext>
                </a:extLst>
              </p:cNvPr>
              <p:cNvSpPr/>
              <p:nvPr/>
            </p:nvSpPr>
            <p:spPr>
              <a:xfrm>
                <a:off x="1473163" y="3052769"/>
                <a:ext cx="93110" cy="102755"/>
              </a:xfrm>
              <a:custGeom>
                <a:avLst/>
                <a:gdLst/>
                <a:ahLst/>
                <a:cxnLst/>
                <a:rect l="0" t="0" r="0" b="0"/>
                <a:pathLst>
                  <a:path w="41910" h="56389">
                    <a:moveTo>
                      <a:pt x="29718" y="0"/>
                    </a:moveTo>
                    <a:lnTo>
                      <a:pt x="41910" y="6858"/>
                    </a:lnTo>
                    <a:lnTo>
                      <a:pt x="41910" y="34291"/>
                    </a:lnTo>
                    <a:lnTo>
                      <a:pt x="0" y="56389"/>
                    </a:lnTo>
                    <a:lnTo>
                      <a:pt x="29718" y="0"/>
                    </a:lnTo>
                    <a:close/>
                  </a:path>
                </a:pathLst>
              </a:custGeom>
              <a:solidFill>
                <a:srgbClr val="FF9900"/>
              </a:solidFill>
              <a:ln w="0" cap="rnd">
                <a:round/>
              </a:ln>
            </p:spPr>
            <p:style>
              <a:lnRef idx="0">
                <a:srgbClr val="000000">
                  <a:alpha val="0"/>
                </a:srgbClr>
              </a:lnRef>
              <a:fillRef idx="1">
                <a:srgbClr val="FF0000"/>
              </a:fillRef>
              <a:effectRef idx="0">
                <a:scrgbClr r="0" g="0" b="0"/>
              </a:effectRef>
              <a:fontRef idx="none"/>
            </p:style>
            <p:txBody>
              <a:bodyPr/>
              <a:lstStyle/>
              <a:p>
                <a:endParaRPr lang="fr-FR" dirty="0"/>
              </a:p>
            </p:txBody>
          </p:sp>
          <p:sp>
            <p:nvSpPr>
              <p:cNvPr id="183" name="Shape 1198">
                <a:extLst>
                  <a:ext uri="{FF2B5EF4-FFF2-40B4-BE49-F238E27FC236}">
                    <a16:creationId xmlns:a16="http://schemas.microsoft.com/office/drawing/2014/main" id="{5A7D1ADD-38B4-4D19-9FFE-A8969BF2C0F2}"/>
                  </a:ext>
                </a:extLst>
              </p:cNvPr>
              <p:cNvSpPr/>
              <p:nvPr/>
            </p:nvSpPr>
            <p:spPr>
              <a:xfrm>
                <a:off x="1473163" y="3115256"/>
                <a:ext cx="93110" cy="40268"/>
              </a:xfrm>
              <a:custGeom>
                <a:avLst/>
                <a:gdLst/>
                <a:ahLst/>
                <a:cxnLst/>
                <a:rect l="0" t="0" r="0" b="0"/>
                <a:pathLst>
                  <a:path w="41910" h="22098">
                    <a:moveTo>
                      <a:pt x="0" y="22098"/>
                    </a:moveTo>
                    <a:lnTo>
                      <a:pt x="41910" y="0"/>
                    </a:lnTo>
                  </a:path>
                </a:pathLst>
              </a:custGeom>
              <a:ln w="8687" cap="rnd">
                <a:solidFill>
                  <a:srgbClr val="FF9900"/>
                </a:solidFill>
                <a:round/>
              </a:ln>
            </p:spPr>
            <p:style>
              <a:lnRef idx="1">
                <a:srgbClr val="FF0000"/>
              </a:lnRef>
              <a:fillRef idx="0">
                <a:srgbClr val="000000">
                  <a:alpha val="0"/>
                </a:srgbClr>
              </a:fillRef>
              <a:effectRef idx="0">
                <a:scrgbClr r="0" g="0" b="0"/>
              </a:effectRef>
              <a:fontRef idx="none"/>
            </p:style>
            <p:txBody>
              <a:bodyPr/>
              <a:lstStyle/>
              <a:p>
                <a:endParaRPr lang="fr-FR"/>
              </a:p>
            </p:txBody>
          </p:sp>
          <p:sp>
            <p:nvSpPr>
              <p:cNvPr id="186" name="Shape 1199">
                <a:extLst>
                  <a:ext uri="{FF2B5EF4-FFF2-40B4-BE49-F238E27FC236}">
                    <a16:creationId xmlns:a16="http://schemas.microsoft.com/office/drawing/2014/main" id="{72A93AF2-4D85-4323-81FA-C5DAF9B3949B}"/>
                  </a:ext>
                </a:extLst>
              </p:cNvPr>
              <p:cNvSpPr/>
              <p:nvPr/>
            </p:nvSpPr>
            <p:spPr>
              <a:xfrm>
                <a:off x="1539186" y="3009724"/>
                <a:ext cx="27087" cy="55542"/>
              </a:xfrm>
              <a:custGeom>
                <a:avLst/>
                <a:gdLst/>
                <a:ahLst/>
                <a:cxnLst/>
                <a:rect l="0" t="0" r="0" b="0"/>
                <a:pathLst>
                  <a:path w="12192" h="30480">
                    <a:moveTo>
                      <a:pt x="12192" y="0"/>
                    </a:moveTo>
                    <a:lnTo>
                      <a:pt x="12192" y="30480"/>
                    </a:lnTo>
                    <a:lnTo>
                      <a:pt x="0" y="23622"/>
                    </a:lnTo>
                    <a:lnTo>
                      <a:pt x="12192" y="0"/>
                    </a:lnTo>
                    <a:close/>
                  </a:path>
                </a:pathLst>
              </a:custGeom>
              <a:solidFill>
                <a:srgbClr val="FF9900"/>
              </a:solidFill>
              <a:ln w="0" cap="rnd">
                <a:round/>
              </a:ln>
            </p:spPr>
            <p:style>
              <a:lnRef idx="0">
                <a:srgbClr val="000000">
                  <a:alpha val="0"/>
                </a:srgbClr>
              </a:lnRef>
              <a:fillRef idx="1">
                <a:srgbClr val="FF0000"/>
              </a:fillRef>
              <a:effectRef idx="0">
                <a:scrgbClr r="0" g="0" b="0"/>
              </a:effectRef>
              <a:fontRef idx="none"/>
            </p:style>
            <p:txBody>
              <a:bodyPr/>
              <a:lstStyle/>
              <a:p>
                <a:endParaRPr lang="fr-FR"/>
              </a:p>
            </p:txBody>
          </p:sp>
          <p:sp>
            <p:nvSpPr>
              <p:cNvPr id="191" name="Shape 1200">
                <a:extLst>
                  <a:ext uri="{FF2B5EF4-FFF2-40B4-BE49-F238E27FC236}">
                    <a16:creationId xmlns:a16="http://schemas.microsoft.com/office/drawing/2014/main" id="{079CAB1F-089A-47FB-B2D5-BFAF36FCBE11}"/>
                  </a:ext>
                </a:extLst>
              </p:cNvPr>
              <p:cNvSpPr/>
              <p:nvPr/>
            </p:nvSpPr>
            <p:spPr>
              <a:xfrm>
                <a:off x="1566273" y="3009724"/>
                <a:ext cx="0" cy="105532"/>
              </a:xfrm>
              <a:custGeom>
                <a:avLst/>
                <a:gdLst/>
                <a:ahLst/>
                <a:cxnLst/>
                <a:rect l="0" t="0" r="0" b="0"/>
                <a:pathLst>
                  <a:path h="57913">
                    <a:moveTo>
                      <a:pt x="0" y="57913"/>
                    </a:moveTo>
                    <a:lnTo>
                      <a:pt x="0" y="0"/>
                    </a:lnTo>
                  </a:path>
                </a:pathLst>
              </a:custGeom>
              <a:ln w="8687" cap="rnd">
                <a:solidFill>
                  <a:srgbClr val="FF9900"/>
                </a:solidFill>
                <a:round/>
              </a:ln>
            </p:spPr>
            <p:style>
              <a:lnRef idx="1">
                <a:srgbClr val="FF0000"/>
              </a:lnRef>
              <a:fillRef idx="0">
                <a:srgbClr val="000000">
                  <a:alpha val="0"/>
                </a:srgbClr>
              </a:fillRef>
              <a:effectRef idx="0">
                <a:scrgbClr r="0" g="0" b="0"/>
              </a:effectRef>
              <a:fontRef idx="none"/>
            </p:style>
            <p:txBody>
              <a:bodyPr/>
              <a:lstStyle/>
              <a:p>
                <a:endParaRPr lang="fr-FR"/>
              </a:p>
            </p:txBody>
          </p:sp>
          <p:sp>
            <p:nvSpPr>
              <p:cNvPr id="192" name="Shape 1201">
                <a:extLst>
                  <a:ext uri="{FF2B5EF4-FFF2-40B4-BE49-F238E27FC236}">
                    <a16:creationId xmlns:a16="http://schemas.microsoft.com/office/drawing/2014/main" id="{ADD65773-D4D1-4DB8-8E91-143A4768B258}"/>
                  </a:ext>
                </a:extLst>
              </p:cNvPr>
              <p:cNvSpPr/>
              <p:nvPr/>
            </p:nvSpPr>
            <p:spPr>
              <a:xfrm>
                <a:off x="1473163" y="2739628"/>
                <a:ext cx="264094" cy="411013"/>
              </a:xfrm>
              <a:custGeom>
                <a:avLst/>
                <a:gdLst/>
                <a:ahLst/>
                <a:cxnLst/>
                <a:rect l="0" t="0" r="0" b="0"/>
                <a:pathLst>
                  <a:path w="118872" h="225552">
                    <a:moveTo>
                      <a:pt x="0" y="225552"/>
                    </a:moveTo>
                    <a:lnTo>
                      <a:pt x="118872" y="0"/>
                    </a:lnTo>
                  </a:path>
                </a:pathLst>
              </a:custGeom>
              <a:ln w="19050" cap="rnd">
                <a:solidFill>
                  <a:srgbClr val="FF9900"/>
                </a:solidFill>
                <a:round/>
              </a:ln>
            </p:spPr>
            <p:style>
              <a:lnRef idx="1">
                <a:srgbClr val="FF0000"/>
              </a:lnRef>
              <a:fillRef idx="0">
                <a:srgbClr val="000000">
                  <a:alpha val="0"/>
                </a:srgbClr>
              </a:fillRef>
              <a:effectRef idx="0">
                <a:scrgbClr r="0" g="0" b="0"/>
              </a:effectRef>
              <a:fontRef idx="none"/>
            </p:style>
            <p:txBody>
              <a:bodyPr/>
              <a:lstStyle/>
              <a:p>
                <a:endParaRPr lang="fr-FR"/>
              </a:p>
            </p:txBody>
          </p:sp>
          <p:sp>
            <p:nvSpPr>
              <p:cNvPr id="198" name="Shape 1202">
                <a:extLst>
                  <a:ext uri="{FF2B5EF4-FFF2-40B4-BE49-F238E27FC236}">
                    <a16:creationId xmlns:a16="http://schemas.microsoft.com/office/drawing/2014/main" id="{26E4B701-5546-447C-9D51-CC7313BF4E6C}"/>
                  </a:ext>
                </a:extLst>
              </p:cNvPr>
              <p:cNvSpPr/>
              <p:nvPr/>
            </p:nvSpPr>
            <p:spPr>
              <a:xfrm>
                <a:off x="1539186" y="3052769"/>
                <a:ext cx="27087" cy="12497"/>
              </a:xfrm>
              <a:custGeom>
                <a:avLst/>
                <a:gdLst/>
                <a:ahLst/>
                <a:cxnLst/>
                <a:rect l="0" t="0" r="0" b="0"/>
                <a:pathLst>
                  <a:path w="12192" h="6858">
                    <a:moveTo>
                      <a:pt x="12192" y="6858"/>
                    </a:moveTo>
                    <a:lnTo>
                      <a:pt x="0" y="0"/>
                    </a:lnTo>
                  </a:path>
                </a:pathLst>
              </a:custGeom>
              <a:ln w="8687" cap="rnd">
                <a:solidFill>
                  <a:srgbClr val="FF9900"/>
                </a:solidFill>
                <a:round/>
              </a:ln>
            </p:spPr>
            <p:style>
              <a:lnRef idx="1">
                <a:srgbClr val="FF0000"/>
              </a:lnRef>
              <a:fillRef idx="0">
                <a:srgbClr val="000000">
                  <a:alpha val="0"/>
                </a:srgbClr>
              </a:fillRef>
              <a:effectRef idx="0">
                <a:scrgbClr r="0" g="0" b="0"/>
              </a:effectRef>
              <a:fontRef idx="none"/>
            </p:style>
            <p:txBody>
              <a:bodyPr/>
              <a:lstStyle/>
              <a:p>
                <a:endParaRPr lang="fr-FR"/>
              </a:p>
            </p:txBody>
          </p:sp>
        </p:grpSp>
        <p:cxnSp>
          <p:nvCxnSpPr>
            <p:cNvPr id="167" name="Connecteur droit 166">
              <a:extLst>
                <a:ext uri="{FF2B5EF4-FFF2-40B4-BE49-F238E27FC236}">
                  <a16:creationId xmlns:a16="http://schemas.microsoft.com/office/drawing/2014/main" id="{5E9CBD8F-D981-4428-9F4B-00F68A162DF1}"/>
                </a:ext>
              </a:extLst>
            </p:cNvPr>
            <p:cNvCxnSpPr>
              <a:cxnSpLocks/>
            </p:cNvCxnSpPr>
            <p:nvPr/>
          </p:nvCxnSpPr>
          <p:spPr>
            <a:xfrm flipV="1">
              <a:off x="1973577" y="1704088"/>
              <a:ext cx="350539" cy="147143"/>
            </a:xfrm>
            <a:prstGeom prst="line">
              <a:avLst/>
            </a:prstGeom>
            <a:ln w="19050">
              <a:solidFill>
                <a:srgbClr val="FF9900"/>
              </a:solidFill>
            </a:ln>
          </p:spPr>
          <p:style>
            <a:lnRef idx="1">
              <a:schemeClr val="accent1"/>
            </a:lnRef>
            <a:fillRef idx="0">
              <a:schemeClr val="accent1"/>
            </a:fillRef>
            <a:effectRef idx="0">
              <a:schemeClr val="accent1"/>
            </a:effectRef>
            <a:fontRef idx="minor">
              <a:schemeClr val="tx1"/>
            </a:fontRef>
          </p:style>
        </p:cxnSp>
      </p:grpSp>
      <p:grpSp>
        <p:nvGrpSpPr>
          <p:cNvPr id="200" name="Groupe 199">
            <a:extLst>
              <a:ext uri="{FF2B5EF4-FFF2-40B4-BE49-F238E27FC236}">
                <a16:creationId xmlns:a16="http://schemas.microsoft.com/office/drawing/2014/main" id="{39C30CF6-78B4-417F-8B3F-D95BCAFDB977}"/>
              </a:ext>
            </a:extLst>
          </p:cNvPr>
          <p:cNvGrpSpPr/>
          <p:nvPr/>
        </p:nvGrpSpPr>
        <p:grpSpPr>
          <a:xfrm>
            <a:off x="4441605" y="4852377"/>
            <a:ext cx="1445541" cy="841813"/>
            <a:chOff x="6130610" y="3248088"/>
            <a:chExt cx="1445541" cy="841813"/>
          </a:xfrm>
        </p:grpSpPr>
        <p:sp>
          <p:nvSpPr>
            <p:cNvPr id="201" name="Shape 1038">
              <a:extLst>
                <a:ext uri="{FF2B5EF4-FFF2-40B4-BE49-F238E27FC236}">
                  <a16:creationId xmlns:a16="http://schemas.microsoft.com/office/drawing/2014/main" id="{DC34DCE4-4A4E-4DED-90FB-83E3B94916BB}"/>
                </a:ext>
              </a:extLst>
            </p:cNvPr>
            <p:cNvSpPr/>
            <p:nvPr/>
          </p:nvSpPr>
          <p:spPr>
            <a:xfrm>
              <a:off x="6388291" y="3249727"/>
              <a:ext cx="281081" cy="324974"/>
            </a:xfrm>
            <a:custGeom>
              <a:avLst/>
              <a:gdLst/>
              <a:ahLst/>
              <a:cxnLst/>
              <a:rect l="0" t="0" r="0" b="0"/>
              <a:pathLst>
                <a:path w="130302" h="193548">
                  <a:moveTo>
                    <a:pt x="0" y="193548"/>
                  </a:moveTo>
                  <a:lnTo>
                    <a:pt x="130302" y="0"/>
                  </a:lnTo>
                </a:path>
              </a:pathLst>
            </a:custGeom>
            <a:ln w="19050" cap="rnd">
              <a:solidFill>
                <a:srgbClr val="FF9900"/>
              </a:solidFill>
              <a:round/>
            </a:ln>
          </p:spPr>
          <p:style>
            <a:lnRef idx="1">
              <a:srgbClr val="0000FF"/>
            </a:lnRef>
            <a:fillRef idx="0">
              <a:srgbClr val="000000">
                <a:alpha val="0"/>
              </a:srgbClr>
            </a:fillRef>
            <a:effectRef idx="0">
              <a:scrgbClr r="0" g="0" b="0"/>
            </a:effectRef>
            <a:fontRef idx="none"/>
          </p:style>
          <p:txBody>
            <a:bodyPr/>
            <a:lstStyle/>
            <a:p>
              <a:endParaRPr lang="fr-FR"/>
            </a:p>
          </p:txBody>
        </p:sp>
        <p:sp>
          <p:nvSpPr>
            <p:cNvPr id="203" name="Shape 1039">
              <a:extLst>
                <a:ext uri="{FF2B5EF4-FFF2-40B4-BE49-F238E27FC236}">
                  <a16:creationId xmlns:a16="http://schemas.microsoft.com/office/drawing/2014/main" id="{C0FCF777-46A8-4FF3-B397-D9C62248B3CE}"/>
                </a:ext>
              </a:extLst>
            </p:cNvPr>
            <p:cNvSpPr/>
            <p:nvPr/>
          </p:nvSpPr>
          <p:spPr>
            <a:xfrm>
              <a:off x="6388291" y="3458273"/>
              <a:ext cx="100269" cy="116428"/>
            </a:xfrm>
            <a:custGeom>
              <a:avLst/>
              <a:gdLst/>
              <a:ahLst/>
              <a:cxnLst/>
              <a:rect l="0" t="0" r="0" b="0"/>
              <a:pathLst>
                <a:path w="46482" h="69342">
                  <a:moveTo>
                    <a:pt x="46482" y="0"/>
                  </a:moveTo>
                  <a:lnTo>
                    <a:pt x="46482" y="69342"/>
                  </a:lnTo>
                  <a:lnTo>
                    <a:pt x="40386" y="68580"/>
                  </a:lnTo>
                  <a:lnTo>
                    <a:pt x="35052" y="67056"/>
                  </a:lnTo>
                  <a:lnTo>
                    <a:pt x="28956" y="67056"/>
                  </a:lnTo>
                  <a:lnTo>
                    <a:pt x="22860" y="66294"/>
                  </a:lnTo>
                  <a:lnTo>
                    <a:pt x="17526" y="67056"/>
                  </a:lnTo>
                  <a:lnTo>
                    <a:pt x="11430" y="67056"/>
                  </a:lnTo>
                  <a:lnTo>
                    <a:pt x="5334" y="68580"/>
                  </a:lnTo>
                  <a:lnTo>
                    <a:pt x="0" y="69342"/>
                  </a:lnTo>
                  <a:lnTo>
                    <a:pt x="46482" y="0"/>
                  </a:lnTo>
                  <a:close/>
                </a:path>
              </a:pathLst>
            </a:custGeom>
            <a:solidFill>
              <a:srgbClr val="FF9900"/>
            </a:solidFill>
            <a:ln w="0" cap="rnd">
              <a:round/>
            </a:ln>
          </p:spPr>
          <p:style>
            <a:lnRef idx="0">
              <a:srgbClr val="000000">
                <a:alpha val="0"/>
              </a:srgbClr>
            </a:lnRef>
            <a:fillRef idx="1">
              <a:srgbClr val="0000FF"/>
            </a:fillRef>
            <a:effectRef idx="0">
              <a:scrgbClr r="0" g="0" b="0"/>
            </a:effectRef>
            <a:fontRef idx="none"/>
          </p:style>
          <p:txBody>
            <a:bodyPr/>
            <a:lstStyle/>
            <a:p>
              <a:endParaRPr lang="fr-FR"/>
            </a:p>
          </p:txBody>
        </p:sp>
        <p:sp>
          <p:nvSpPr>
            <p:cNvPr id="204" name="Shape 1042">
              <a:extLst>
                <a:ext uri="{FF2B5EF4-FFF2-40B4-BE49-F238E27FC236}">
                  <a16:creationId xmlns:a16="http://schemas.microsoft.com/office/drawing/2014/main" id="{FBEFB73B-4145-41EC-BBFF-5E499F195658}"/>
                </a:ext>
              </a:extLst>
            </p:cNvPr>
            <p:cNvSpPr/>
            <p:nvPr/>
          </p:nvSpPr>
          <p:spPr>
            <a:xfrm rot="356946">
              <a:off x="6408211" y="3783950"/>
              <a:ext cx="121178" cy="113125"/>
            </a:xfrm>
            <a:custGeom>
              <a:avLst/>
              <a:gdLst/>
              <a:ahLst/>
              <a:cxnLst/>
              <a:rect l="0" t="0" r="0" b="0"/>
              <a:pathLst>
                <a:path w="51054" h="67056">
                  <a:moveTo>
                    <a:pt x="51054" y="0"/>
                  </a:moveTo>
                  <a:lnTo>
                    <a:pt x="5334" y="67056"/>
                  </a:lnTo>
                  <a:lnTo>
                    <a:pt x="0" y="18288"/>
                  </a:lnTo>
                  <a:lnTo>
                    <a:pt x="6096" y="17526"/>
                  </a:lnTo>
                  <a:lnTo>
                    <a:pt x="12192" y="16764"/>
                  </a:lnTo>
                  <a:lnTo>
                    <a:pt x="17526" y="15240"/>
                  </a:lnTo>
                  <a:lnTo>
                    <a:pt x="23622" y="12954"/>
                  </a:lnTo>
                  <a:lnTo>
                    <a:pt x="28956" y="11430"/>
                  </a:lnTo>
                  <a:lnTo>
                    <a:pt x="35052" y="9144"/>
                  </a:lnTo>
                  <a:lnTo>
                    <a:pt x="40386" y="6096"/>
                  </a:lnTo>
                  <a:lnTo>
                    <a:pt x="45720" y="3048"/>
                  </a:lnTo>
                  <a:lnTo>
                    <a:pt x="51054" y="0"/>
                  </a:lnTo>
                  <a:close/>
                </a:path>
              </a:pathLst>
            </a:custGeom>
            <a:solidFill>
              <a:srgbClr val="5F5F5F"/>
            </a:solidFill>
            <a:ln w="0" cap="rnd">
              <a:round/>
            </a:ln>
          </p:spPr>
          <p:style>
            <a:lnRef idx="0">
              <a:srgbClr val="000000">
                <a:alpha val="0"/>
              </a:srgbClr>
            </a:lnRef>
            <a:fillRef idx="1">
              <a:srgbClr val="FF0000"/>
            </a:fillRef>
            <a:effectRef idx="0">
              <a:scrgbClr r="0" g="0" b="0"/>
            </a:effectRef>
            <a:fontRef idx="none"/>
          </p:style>
          <p:txBody>
            <a:bodyPr/>
            <a:lstStyle/>
            <a:p>
              <a:endParaRPr lang="fr-FR" dirty="0"/>
            </a:p>
          </p:txBody>
        </p:sp>
        <p:sp>
          <p:nvSpPr>
            <p:cNvPr id="205" name="Shape 1044">
              <a:extLst>
                <a:ext uri="{FF2B5EF4-FFF2-40B4-BE49-F238E27FC236}">
                  <a16:creationId xmlns:a16="http://schemas.microsoft.com/office/drawing/2014/main" id="{9467D80E-6AEC-499C-9AA4-77B57DB8CDC0}"/>
                </a:ext>
              </a:extLst>
            </p:cNvPr>
            <p:cNvSpPr/>
            <p:nvPr/>
          </p:nvSpPr>
          <p:spPr>
            <a:xfrm>
              <a:off x="6198063" y="3810869"/>
              <a:ext cx="318085" cy="279032"/>
            </a:xfrm>
            <a:custGeom>
              <a:avLst/>
              <a:gdLst/>
              <a:ahLst/>
              <a:cxnLst/>
              <a:rect l="0" t="0" r="0" b="0"/>
              <a:pathLst>
                <a:path w="130302" h="191262">
                  <a:moveTo>
                    <a:pt x="130302" y="0"/>
                  </a:moveTo>
                  <a:lnTo>
                    <a:pt x="0" y="191262"/>
                  </a:lnTo>
                </a:path>
              </a:pathLst>
            </a:custGeom>
            <a:ln w="19050" cap="rnd">
              <a:solidFill>
                <a:srgbClr val="5F5F5F"/>
              </a:solidFill>
              <a:round/>
            </a:ln>
          </p:spPr>
          <p:style>
            <a:lnRef idx="1">
              <a:srgbClr val="FF0000"/>
            </a:lnRef>
            <a:fillRef idx="0">
              <a:srgbClr val="000000">
                <a:alpha val="0"/>
              </a:srgbClr>
            </a:fillRef>
            <a:effectRef idx="0">
              <a:scrgbClr r="0" g="0" b="0"/>
            </a:effectRef>
            <a:fontRef idx="none"/>
          </p:style>
          <p:txBody>
            <a:bodyPr/>
            <a:lstStyle/>
            <a:p>
              <a:endParaRPr lang="fr-FR"/>
            </a:p>
          </p:txBody>
        </p:sp>
        <p:cxnSp>
          <p:nvCxnSpPr>
            <p:cNvPr id="206" name="Connecteur droit 205">
              <a:extLst>
                <a:ext uri="{FF2B5EF4-FFF2-40B4-BE49-F238E27FC236}">
                  <a16:creationId xmlns:a16="http://schemas.microsoft.com/office/drawing/2014/main" id="{FF31DF10-C1B5-4268-9134-124FD8A8F8B7}"/>
                </a:ext>
              </a:extLst>
            </p:cNvPr>
            <p:cNvCxnSpPr/>
            <p:nvPr/>
          </p:nvCxnSpPr>
          <p:spPr>
            <a:xfrm>
              <a:off x="6130610" y="3802905"/>
              <a:ext cx="576000" cy="0"/>
            </a:xfrm>
            <a:prstGeom prst="line">
              <a:avLst/>
            </a:prstGeom>
            <a:ln w="19050">
              <a:solidFill>
                <a:srgbClr val="5F5F5F"/>
              </a:solidFill>
            </a:ln>
          </p:spPr>
          <p:style>
            <a:lnRef idx="1">
              <a:schemeClr val="accent1"/>
            </a:lnRef>
            <a:fillRef idx="0">
              <a:schemeClr val="accent1"/>
            </a:fillRef>
            <a:effectRef idx="0">
              <a:schemeClr val="accent1"/>
            </a:effectRef>
            <a:fontRef idx="minor">
              <a:schemeClr val="tx1"/>
            </a:fontRef>
          </p:style>
        </p:cxnSp>
        <p:sp>
          <p:nvSpPr>
            <p:cNvPr id="207" name="Shape 1038">
              <a:extLst>
                <a:ext uri="{FF2B5EF4-FFF2-40B4-BE49-F238E27FC236}">
                  <a16:creationId xmlns:a16="http://schemas.microsoft.com/office/drawing/2014/main" id="{00631950-BACB-4796-98C8-33A5E222505B}"/>
                </a:ext>
              </a:extLst>
            </p:cNvPr>
            <p:cNvSpPr/>
            <p:nvPr/>
          </p:nvSpPr>
          <p:spPr>
            <a:xfrm>
              <a:off x="7233645" y="3248088"/>
              <a:ext cx="281081" cy="324974"/>
            </a:xfrm>
            <a:custGeom>
              <a:avLst/>
              <a:gdLst/>
              <a:ahLst/>
              <a:cxnLst/>
              <a:rect l="0" t="0" r="0" b="0"/>
              <a:pathLst>
                <a:path w="130302" h="193548">
                  <a:moveTo>
                    <a:pt x="0" y="193548"/>
                  </a:moveTo>
                  <a:lnTo>
                    <a:pt x="130302" y="0"/>
                  </a:lnTo>
                </a:path>
              </a:pathLst>
            </a:custGeom>
            <a:ln w="19050" cap="rnd">
              <a:solidFill>
                <a:srgbClr val="FF9900"/>
              </a:solidFill>
              <a:round/>
            </a:ln>
          </p:spPr>
          <p:style>
            <a:lnRef idx="1">
              <a:srgbClr val="0000FF"/>
            </a:lnRef>
            <a:fillRef idx="0">
              <a:srgbClr val="000000">
                <a:alpha val="0"/>
              </a:srgbClr>
            </a:fillRef>
            <a:effectRef idx="0">
              <a:scrgbClr r="0" g="0" b="0"/>
            </a:effectRef>
            <a:fontRef idx="none"/>
          </p:style>
          <p:txBody>
            <a:bodyPr/>
            <a:lstStyle/>
            <a:p>
              <a:endParaRPr lang="fr-FR"/>
            </a:p>
          </p:txBody>
        </p:sp>
        <p:sp>
          <p:nvSpPr>
            <p:cNvPr id="208" name="Shape 1039">
              <a:extLst>
                <a:ext uri="{FF2B5EF4-FFF2-40B4-BE49-F238E27FC236}">
                  <a16:creationId xmlns:a16="http://schemas.microsoft.com/office/drawing/2014/main" id="{B21F4646-EE49-46B0-9A1A-4BAA3AA3C3D6}"/>
                </a:ext>
              </a:extLst>
            </p:cNvPr>
            <p:cNvSpPr/>
            <p:nvPr/>
          </p:nvSpPr>
          <p:spPr>
            <a:xfrm>
              <a:off x="7233645" y="3461396"/>
              <a:ext cx="100269" cy="116428"/>
            </a:xfrm>
            <a:custGeom>
              <a:avLst/>
              <a:gdLst/>
              <a:ahLst/>
              <a:cxnLst/>
              <a:rect l="0" t="0" r="0" b="0"/>
              <a:pathLst>
                <a:path w="46482" h="69342">
                  <a:moveTo>
                    <a:pt x="46482" y="0"/>
                  </a:moveTo>
                  <a:lnTo>
                    <a:pt x="46482" y="69342"/>
                  </a:lnTo>
                  <a:lnTo>
                    <a:pt x="40386" y="68580"/>
                  </a:lnTo>
                  <a:lnTo>
                    <a:pt x="35052" y="67056"/>
                  </a:lnTo>
                  <a:lnTo>
                    <a:pt x="28956" y="67056"/>
                  </a:lnTo>
                  <a:lnTo>
                    <a:pt x="22860" y="66294"/>
                  </a:lnTo>
                  <a:lnTo>
                    <a:pt x="17526" y="67056"/>
                  </a:lnTo>
                  <a:lnTo>
                    <a:pt x="11430" y="67056"/>
                  </a:lnTo>
                  <a:lnTo>
                    <a:pt x="5334" y="68580"/>
                  </a:lnTo>
                  <a:lnTo>
                    <a:pt x="0" y="69342"/>
                  </a:lnTo>
                  <a:lnTo>
                    <a:pt x="46482" y="0"/>
                  </a:lnTo>
                  <a:close/>
                </a:path>
              </a:pathLst>
            </a:custGeom>
            <a:solidFill>
              <a:srgbClr val="FF9900"/>
            </a:solidFill>
            <a:ln w="0" cap="rnd">
              <a:round/>
            </a:ln>
          </p:spPr>
          <p:style>
            <a:lnRef idx="0">
              <a:srgbClr val="000000">
                <a:alpha val="0"/>
              </a:srgbClr>
            </a:lnRef>
            <a:fillRef idx="1">
              <a:srgbClr val="0000FF"/>
            </a:fillRef>
            <a:effectRef idx="0">
              <a:scrgbClr r="0" g="0" b="0"/>
            </a:effectRef>
            <a:fontRef idx="none"/>
          </p:style>
          <p:txBody>
            <a:bodyPr/>
            <a:lstStyle/>
            <a:p>
              <a:endParaRPr lang="fr-FR"/>
            </a:p>
          </p:txBody>
        </p:sp>
        <p:sp>
          <p:nvSpPr>
            <p:cNvPr id="209" name="Shape 1042">
              <a:extLst>
                <a:ext uri="{FF2B5EF4-FFF2-40B4-BE49-F238E27FC236}">
                  <a16:creationId xmlns:a16="http://schemas.microsoft.com/office/drawing/2014/main" id="{328691A0-FB38-4195-8DE9-302C294237F3}"/>
                </a:ext>
              </a:extLst>
            </p:cNvPr>
            <p:cNvSpPr/>
            <p:nvPr/>
          </p:nvSpPr>
          <p:spPr>
            <a:xfrm rot="470227">
              <a:off x="7274986" y="3791826"/>
              <a:ext cx="121178" cy="113125"/>
            </a:xfrm>
            <a:custGeom>
              <a:avLst/>
              <a:gdLst/>
              <a:ahLst/>
              <a:cxnLst/>
              <a:rect l="0" t="0" r="0" b="0"/>
              <a:pathLst>
                <a:path w="51054" h="67056">
                  <a:moveTo>
                    <a:pt x="51054" y="0"/>
                  </a:moveTo>
                  <a:lnTo>
                    <a:pt x="5334" y="67056"/>
                  </a:lnTo>
                  <a:lnTo>
                    <a:pt x="0" y="18288"/>
                  </a:lnTo>
                  <a:lnTo>
                    <a:pt x="6096" y="17526"/>
                  </a:lnTo>
                  <a:lnTo>
                    <a:pt x="12192" y="16764"/>
                  </a:lnTo>
                  <a:lnTo>
                    <a:pt x="17526" y="15240"/>
                  </a:lnTo>
                  <a:lnTo>
                    <a:pt x="23622" y="12954"/>
                  </a:lnTo>
                  <a:lnTo>
                    <a:pt x="28956" y="11430"/>
                  </a:lnTo>
                  <a:lnTo>
                    <a:pt x="35052" y="9144"/>
                  </a:lnTo>
                  <a:lnTo>
                    <a:pt x="40386" y="6096"/>
                  </a:lnTo>
                  <a:lnTo>
                    <a:pt x="45720" y="3048"/>
                  </a:lnTo>
                  <a:lnTo>
                    <a:pt x="51054" y="0"/>
                  </a:lnTo>
                  <a:close/>
                </a:path>
              </a:pathLst>
            </a:custGeom>
            <a:solidFill>
              <a:srgbClr val="5F5F5F"/>
            </a:solidFill>
            <a:ln w="0" cap="rnd">
              <a:round/>
            </a:ln>
          </p:spPr>
          <p:style>
            <a:lnRef idx="0">
              <a:srgbClr val="000000">
                <a:alpha val="0"/>
              </a:srgbClr>
            </a:lnRef>
            <a:fillRef idx="1">
              <a:srgbClr val="FF0000"/>
            </a:fillRef>
            <a:effectRef idx="0">
              <a:scrgbClr r="0" g="0" b="0"/>
            </a:effectRef>
            <a:fontRef idx="none"/>
          </p:style>
          <p:txBody>
            <a:bodyPr/>
            <a:lstStyle/>
            <a:p>
              <a:endParaRPr lang="fr-FR" dirty="0"/>
            </a:p>
          </p:txBody>
        </p:sp>
        <p:sp>
          <p:nvSpPr>
            <p:cNvPr id="210" name="Shape 1044">
              <a:extLst>
                <a:ext uri="{FF2B5EF4-FFF2-40B4-BE49-F238E27FC236}">
                  <a16:creationId xmlns:a16="http://schemas.microsoft.com/office/drawing/2014/main" id="{42C8B039-FE7E-42F0-B3AB-A760362806CD}"/>
                </a:ext>
              </a:extLst>
            </p:cNvPr>
            <p:cNvSpPr/>
            <p:nvPr/>
          </p:nvSpPr>
          <p:spPr>
            <a:xfrm>
              <a:off x="7064838" y="3809220"/>
              <a:ext cx="318085" cy="279032"/>
            </a:xfrm>
            <a:custGeom>
              <a:avLst/>
              <a:gdLst/>
              <a:ahLst/>
              <a:cxnLst/>
              <a:rect l="0" t="0" r="0" b="0"/>
              <a:pathLst>
                <a:path w="130302" h="191262">
                  <a:moveTo>
                    <a:pt x="130302" y="0"/>
                  </a:moveTo>
                  <a:lnTo>
                    <a:pt x="0" y="191262"/>
                  </a:lnTo>
                </a:path>
              </a:pathLst>
            </a:custGeom>
            <a:ln w="19050" cap="rnd">
              <a:solidFill>
                <a:srgbClr val="5F5F5F"/>
              </a:solidFill>
              <a:round/>
            </a:ln>
          </p:spPr>
          <p:style>
            <a:lnRef idx="1">
              <a:srgbClr val="FF0000"/>
            </a:lnRef>
            <a:fillRef idx="0">
              <a:srgbClr val="000000">
                <a:alpha val="0"/>
              </a:srgbClr>
            </a:fillRef>
            <a:effectRef idx="0">
              <a:scrgbClr r="0" g="0" b="0"/>
            </a:effectRef>
            <a:fontRef idx="none"/>
          </p:style>
          <p:txBody>
            <a:bodyPr/>
            <a:lstStyle/>
            <a:p>
              <a:endParaRPr lang="fr-FR"/>
            </a:p>
          </p:txBody>
        </p:sp>
        <p:cxnSp>
          <p:nvCxnSpPr>
            <p:cNvPr id="211" name="Connecteur droit 210">
              <a:extLst>
                <a:ext uri="{FF2B5EF4-FFF2-40B4-BE49-F238E27FC236}">
                  <a16:creationId xmlns:a16="http://schemas.microsoft.com/office/drawing/2014/main" id="{294D24BE-7028-4979-88D3-B83EB812CF8C}"/>
                </a:ext>
              </a:extLst>
            </p:cNvPr>
            <p:cNvCxnSpPr/>
            <p:nvPr/>
          </p:nvCxnSpPr>
          <p:spPr>
            <a:xfrm>
              <a:off x="7052685" y="3809220"/>
              <a:ext cx="523466" cy="0"/>
            </a:xfrm>
            <a:prstGeom prst="line">
              <a:avLst/>
            </a:prstGeom>
            <a:ln w="19050">
              <a:solidFill>
                <a:srgbClr val="5F5F5F"/>
              </a:solidFill>
            </a:ln>
          </p:spPr>
          <p:style>
            <a:lnRef idx="1">
              <a:schemeClr val="accent1"/>
            </a:lnRef>
            <a:fillRef idx="0">
              <a:schemeClr val="accent1"/>
            </a:fillRef>
            <a:effectRef idx="0">
              <a:schemeClr val="accent1"/>
            </a:effectRef>
            <a:fontRef idx="minor">
              <a:schemeClr val="tx1"/>
            </a:fontRef>
          </p:style>
        </p:cxnSp>
        <p:sp>
          <p:nvSpPr>
            <p:cNvPr id="212" name="Triangle isocèle 211">
              <a:extLst>
                <a:ext uri="{FF2B5EF4-FFF2-40B4-BE49-F238E27FC236}">
                  <a16:creationId xmlns:a16="http://schemas.microsoft.com/office/drawing/2014/main" id="{69C3A674-52F4-40DD-8389-ECF65C2683A9}"/>
                </a:ext>
              </a:extLst>
            </p:cNvPr>
            <p:cNvSpPr/>
            <p:nvPr/>
          </p:nvSpPr>
          <p:spPr>
            <a:xfrm rot="10800000">
              <a:off x="7160547" y="3581015"/>
              <a:ext cx="245916" cy="206807"/>
            </a:xfrm>
            <a:prstGeom prst="triangle">
              <a:avLst/>
            </a:prstGeom>
            <a:solidFill>
              <a:schemeClr val="bg1"/>
            </a:solidFill>
            <a:ln w="1905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13" name="Connecteur droit 212">
              <a:extLst>
                <a:ext uri="{FF2B5EF4-FFF2-40B4-BE49-F238E27FC236}">
                  <a16:creationId xmlns:a16="http://schemas.microsoft.com/office/drawing/2014/main" id="{C7F8996D-AC72-4056-91A0-17A63BC8FF1D}"/>
                </a:ext>
              </a:extLst>
            </p:cNvPr>
            <p:cNvCxnSpPr>
              <a:cxnSpLocks/>
            </p:cNvCxnSpPr>
            <p:nvPr/>
          </p:nvCxnSpPr>
          <p:spPr>
            <a:xfrm>
              <a:off x="6133033" y="3580206"/>
              <a:ext cx="573877" cy="0"/>
            </a:xfrm>
            <a:prstGeom prst="line">
              <a:avLst/>
            </a:prstGeom>
            <a:ln w="1905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14" name="Connecteur droit 213">
              <a:extLst>
                <a:ext uri="{FF2B5EF4-FFF2-40B4-BE49-F238E27FC236}">
                  <a16:creationId xmlns:a16="http://schemas.microsoft.com/office/drawing/2014/main" id="{F75F1350-5939-46E2-9D45-9F3BC50D055E}"/>
                </a:ext>
              </a:extLst>
            </p:cNvPr>
            <p:cNvCxnSpPr>
              <a:cxnSpLocks/>
            </p:cNvCxnSpPr>
            <p:nvPr/>
          </p:nvCxnSpPr>
          <p:spPr>
            <a:xfrm>
              <a:off x="6133033" y="3571491"/>
              <a:ext cx="62035" cy="221890"/>
            </a:xfrm>
            <a:prstGeom prst="line">
              <a:avLst/>
            </a:prstGeom>
            <a:ln w="1905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15" name="Connecteur droit 214">
              <a:extLst>
                <a:ext uri="{FF2B5EF4-FFF2-40B4-BE49-F238E27FC236}">
                  <a16:creationId xmlns:a16="http://schemas.microsoft.com/office/drawing/2014/main" id="{67756BB6-C9CD-4338-9207-21DEB9551834}"/>
                </a:ext>
              </a:extLst>
            </p:cNvPr>
            <p:cNvCxnSpPr/>
            <p:nvPr/>
          </p:nvCxnSpPr>
          <p:spPr>
            <a:xfrm>
              <a:off x="6191965" y="3784250"/>
              <a:ext cx="456013" cy="0"/>
            </a:xfrm>
            <a:prstGeom prst="line">
              <a:avLst/>
            </a:prstGeom>
            <a:ln w="1905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16" name="Connecteur droit 215">
              <a:extLst>
                <a:ext uri="{FF2B5EF4-FFF2-40B4-BE49-F238E27FC236}">
                  <a16:creationId xmlns:a16="http://schemas.microsoft.com/office/drawing/2014/main" id="{DD0A43F0-26D3-45C5-9EB9-175B4D1F7A4F}"/>
                </a:ext>
              </a:extLst>
            </p:cNvPr>
            <p:cNvCxnSpPr>
              <a:cxnSpLocks/>
            </p:cNvCxnSpPr>
            <p:nvPr/>
          </p:nvCxnSpPr>
          <p:spPr>
            <a:xfrm flipH="1">
              <a:off x="6642494" y="3569110"/>
              <a:ext cx="62035" cy="221890"/>
            </a:xfrm>
            <a:prstGeom prst="line">
              <a:avLst/>
            </a:prstGeom>
            <a:ln w="19050">
              <a:solidFill>
                <a:srgbClr val="FF9900"/>
              </a:solidFill>
            </a:ln>
          </p:spPr>
          <p:style>
            <a:lnRef idx="1">
              <a:schemeClr val="accent1"/>
            </a:lnRef>
            <a:fillRef idx="0">
              <a:schemeClr val="accent1"/>
            </a:fillRef>
            <a:effectRef idx="0">
              <a:schemeClr val="accent1"/>
            </a:effectRef>
            <a:fontRef idx="minor">
              <a:schemeClr val="tx1"/>
            </a:fontRef>
          </p:style>
        </p:cxnSp>
      </p:grpSp>
      <p:sp>
        <p:nvSpPr>
          <p:cNvPr id="267" name="ZoneTexte 266">
            <a:extLst>
              <a:ext uri="{FF2B5EF4-FFF2-40B4-BE49-F238E27FC236}">
                <a16:creationId xmlns:a16="http://schemas.microsoft.com/office/drawing/2014/main" id="{5ABB2F09-7F86-4DEF-A63E-D0BD767538B5}"/>
              </a:ext>
            </a:extLst>
          </p:cNvPr>
          <p:cNvSpPr txBox="1"/>
          <p:nvPr/>
        </p:nvSpPr>
        <p:spPr>
          <a:xfrm>
            <a:off x="-64294" y="6244625"/>
            <a:ext cx="461963" cy="369332"/>
          </a:xfrm>
          <a:prstGeom prst="rect">
            <a:avLst/>
          </a:prstGeom>
          <a:noFill/>
        </p:spPr>
        <p:txBody>
          <a:bodyPr wrap="square" rtlCol="0">
            <a:spAutoFit/>
          </a:bodyPr>
          <a:lstStyle/>
          <a:p>
            <a:pPr algn="ctr"/>
            <a:r>
              <a:rPr lang="fr-FR" dirty="0">
                <a:solidFill>
                  <a:schemeClr val="bg1"/>
                </a:solidFill>
                <a:effectLst>
                  <a:outerShdw blurRad="38100" dist="38100" dir="2700000" algn="tl">
                    <a:srgbClr val="000000">
                      <a:alpha val="43137"/>
                    </a:srgbClr>
                  </a:outerShdw>
                </a:effectLst>
              </a:rPr>
              <a:t>16</a:t>
            </a:r>
          </a:p>
        </p:txBody>
      </p:sp>
      <p:sp>
        <p:nvSpPr>
          <p:cNvPr id="146" name="Rectangle à coins arrondis 66">
            <a:extLst>
              <a:ext uri="{FF2B5EF4-FFF2-40B4-BE49-F238E27FC236}">
                <a16:creationId xmlns:a16="http://schemas.microsoft.com/office/drawing/2014/main" id="{6745308A-DA8E-440F-AEDE-A45C6A065BD4}"/>
              </a:ext>
            </a:extLst>
          </p:cNvPr>
          <p:cNvSpPr/>
          <p:nvPr/>
        </p:nvSpPr>
        <p:spPr>
          <a:xfrm>
            <a:off x="6341043" y="1537627"/>
            <a:ext cx="5626850" cy="2023200"/>
          </a:xfrm>
          <a:prstGeom prst="roundRect">
            <a:avLst>
              <a:gd name="adj" fmla="val 0"/>
            </a:avLst>
          </a:prstGeom>
          <a:solidFill>
            <a:schemeClr val="bg1"/>
          </a:solidFill>
          <a:ln w="28575">
            <a:solidFill>
              <a:srgbClr val="CC00CC"/>
            </a:solid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2" name="Rectangle 151">
            <a:extLst>
              <a:ext uri="{FF2B5EF4-FFF2-40B4-BE49-F238E27FC236}">
                <a16:creationId xmlns:a16="http://schemas.microsoft.com/office/drawing/2014/main" id="{C3032AAA-C8F9-45A8-A92A-AF449D48019D}"/>
              </a:ext>
            </a:extLst>
          </p:cNvPr>
          <p:cNvSpPr/>
          <p:nvPr/>
        </p:nvSpPr>
        <p:spPr>
          <a:xfrm>
            <a:off x="6354592" y="1512096"/>
            <a:ext cx="2662139" cy="369332"/>
          </a:xfrm>
          <a:prstGeom prst="rect">
            <a:avLst/>
          </a:prstGeom>
        </p:spPr>
        <p:txBody>
          <a:bodyPr wrap="none">
            <a:spAutoFit/>
          </a:bodyPr>
          <a:lstStyle/>
          <a:p>
            <a:r>
              <a:rPr lang="fr-FR" dirty="0">
                <a:solidFill>
                  <a:srgbClr val="CC00CC"/>
                </a:solidFill>
              </a:rPr>
              <a:t>Torseur action mécanique</a:t>
            </a:r>
            <a:endParaRPr lang="fr-FR" b="1" dirty="0">
              <a:solidFill>
                <a:srgbClr val="333399"/>
              </a:solidFill>
            </a:endParaRPr>
          </a:p>
        </p:txBody>
      </p:sp>
      <p:sp>
        <p:nvSpPr>
          <p:cNvPr id="172" name="Rectangle à coins arrondis 66">
            <a:extLst>
              <a:ext uri="{FF2B5EF4-FFF2-40B4-BE49-F238E27FC236}">
                <a16:creationId xmlns:a16="http://schemas.microsoft.com/office/drawing/2014/main" id="{D20E3291-1B6C-492B-9D18-5BCD8B968ECE}"/>
              </a:ext>
            </a:extLst>
          </p:cNvPr>
          <p:cNvSpPr/>
          <p:nvPr/>
        </p:nvSpPr>
        <p:spPr>
          <a:xfrm>
            <a:off x="6354592" y="4192048"/>
            <a:ext cx="5626850" cy="2023200"/>
          </a:xfrm>
          <a:prstGeom prst="roundRect">
            <a:avLst>
              <a:gd name="adj" fmla="val 0"/>
            </a:avLst>
          </a:prstGeom>
          <a:solidFill>
            <a:schemeClr val="bg1"/>
          </a:solidFill>
          <a:ln w="28575">
            <a:solidFill>
              <a:srgbClr val="CC00CC"/>
            </a:solid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3" name="Rectangle 172">
            <a:extLst>
              <a:ext uri="{FF2B5EF4-FFF2-40B4-BE49-F238E27FC236}">
                <a16:creationId xmlns:a16="http://schemas.microsoft.com/office/drawing/2014/main" id="{9B73108A-C350-4A17-B59E-1CCE0262B5C7}"/>
              </a:ext>
            </a:extLst>
          </p:cNvPr>
          <p:cNvSpPr/>
          <p:nvPr/>
        </p:nvSpPr>
        <p:spPr>
          <a:xfrm>
            <a:off x="6368141" y="4166517"/>
            <a:ext cx="2662139" cy="369332"/>
          </a:xfrm>
          <a:prstGeom prst="rect">
            <a:avLst/>
          </a:prstGeom>
        </p:spPr>
        <p:txBody>
          <a:bodyPr wrap="none">
            <a:spAutoFit/>
          </a:bodyPr>
          <a:lstStyle/>
          <a:p>
            <a:r>
              <a:rPr lang="fr-FR" dirty="0">
                <a:solidFill>
                  <a:srgbClr val="CC00CC"/>
                </a:solidFill>
              </a:rPr>
              <a:t>Torseur action mécanique</a:t>
            </a:r>
            <a:endParaRPr lang="fr-FR" b="1" dirty="0">
              <a:solidFill>
                <a:srgbClr val="333399"/>
              </a:solidFill>
            </a:endParaRPr>
          </a:p>
        </p:txBody>
      </p:sp>
      <p:sp>
        <p:nvSpPr>
          <p:cNvPr id="116" name="ZoneTexte 115">
            <a:extLst>
              <a:ext uri="{FF2B5EF4-FFF2-40B4-BE49-F238E27FC236}">
                <a16:creationId xmlns:a16="http://schemas.microsoft.com/office/drawing/2014/main" id="{0B958FAE-8CE7-431D-A2C6-AE247007532E}"/>
              </a:ext>
            </a:extLst>
          </p:cNvPr>
          <p:cNvSpPr txBox="1"/>
          <p:nvPr/>
        </p:nvSpPr>
        <p:spPr>
          <a:xfrm>
            <a:off x="4803507" y="42458"/>
            <a:ext cx="5899355" cy="338554"/>
          </a:xfrm>
          <a:prstGeom prst="rect">
            <a:avLst/>
          </a:prstGeom>
          <a:noFill/>
        </p:spPr>
        <p:txBody>
          <a:bodyPr wrap="square" rtlCol="0">
            <a:spAutoFit/>
          </a:bodyPr>
          <a:lstStyle/>
          <a:p>
            <a:pPr algn="r"/>
            <a:r>
              <a:rPr lang="fr-FR" sz="1600" dirty="0">
                <a:solidFill>
                  <a:srgbClr val="001642"/>
                </a:solidFill>
                <a:latin typeface="Segoe UI" panose="020B0502040204020203" pitchFamily="34" charset="0"/>
                <a:cs typeface="Segoe UI" panose="020B0502040204020203" pitchFamily="34" charset="0"/>
              </a:rPr>
              <a:t>Liaisons normalisées</a:t>
            </a:r>
          </a:p>
        </p:txBody>
      </p:sp>
      <p:pic>
        <p:nvPicPr>
          <p:cNvPr id="132" name="Image 131">
            <a:extLst>
              <a:ext uri="{FF2B5EF4-FFF2-40B4-BE49-F238E27FC236}">
                <a16:creationId xmlns:a16="http://schemas.microsoft.com/office/drawing/2014/main" id="{DECB3DE1-1401-474E-88D9-FA13798849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0675" y="2131296"/>
            <a:ext cx="1276854" cy="946783"/>
          </a:xfrm>
          <a:prstGeom prst="rect">
            <a:avLst/>
          </a:prstGeom>
        </p:spPr>
      </p:pic>
      <p:pic>
        <p:nvPicPr>
          <p:cNvPr id="153" name="Image 152">
            <a:extLst>
              <a:ext uri="{FF2B5EF4-FFF2-40B4-BE49-F238E27FC236}">
                <a16:creationId xmlns:a16="http://schemas.microsoft.com/office/drawing/2014/main" id="{6AC70E06-03A4-4B9D-8163-231E19AFEDD6}"/>
              </a:ext>
            </a:extLst>
          </p:cNvPr>
          <p:cNvPicPr>
            <a:picLocks noChangeAspect="1"/>
          </p:cNvPicPr>
          <p:nvPr/>
        </p:nvPicPr>
        <p:blipFill rotWithShape="1">
          <a:blip r:embed="rId5">
            <a:extLst>
              <a:ext uri="{28A0092B-C50C-407E-A947-70E740481C1C}">
                <a14:useLocalDpi xmlns:a14="http://schemas.microsoft.com/office/drawing/2010/main" val="0"/>
              </a:ext>
            </a:extLst>
          </a:blip>
          <a:srcRect r="2771"/>
          <a:stretch/>
        </p:blipFill>
        <p:spPr>
          <a:xfrm>
            <a:off x="1104857" y="4796250"/>
            <a:ext cx="1129227" cy="1010850"/>
          </a:xfrm>
          <a:prstGeom prst="rect">
            <a:avLst/>
          </a:prstGeom>
        </p:spPr>
      </p:pic>
      <mc:AlternateContent xmlns:mc="http://schemas.openxmlformats.org/markup-compatibility/2006" xmlns:a14="http://schemas.microsoft.com/office/drawing/2010/main">
        <mc:Choice Requires="a14">
          <p:sp>
            <p:nvSpPr>
              <p:cNvPr id="157" name="ZoneTexte 156">
                <a:extLst>
                  <a:ext uri="{FF2B5EF4-FFF2-40B4-BE49-F238E27FC236}">
                    <a16:creationId xmlns:a16="http://schemas.microsoft.com/office/drawing/2014/main" id="{701ED82D-FFEF-45D1-A43E-73B62F28D1AB}"/>
                  </a:ext>
                </a:extLst>
              </p:cNvPr>
              <p:cNvSpPr txBox="1"/>
              <p:nvPr/>
            </p:nvSpPr>
            <p:spPr>
              <a:xfrm>
                <a:off x="6965884" y="2283118"/>
                <a:ext cx="4680192" cy="748795"/>
              </a:xfrm>
              <a:prstGeom prst="rect">
                <a:avLst/>
              </a:prstGeom>
              <a:noFill/>
            </p:spPr>
            <p:txBody>
              <a:bodyPr wrap="none" lIns="0" tIns="0" rIns="0" bIns="0" rtlCol="0">
                <a:spAutoFit/>
              </a:bodyPr>
              <a:lstStyle/>
              <a:p>
                <a14:m>
                  <m:oMath xmlns:m="http://schemas.openxmlformats.org/officeDocument/2006/math">
                    <m:d>
                      <m:dPr>
                        <m:begChr m:val="{"/>
                        <m:endChr m:val="}"/>
                        <m:ctrlPr>
                          <a:rPr lang="fr-FR" sz="1600" i="1" smtClean="0">
                            <a:latin typeface="Cambria Math" panose="02040503050406030204" pitchFamily="18" charset="0"/>
                          </a:rPr>
                        </m:ctrlPr>
                      </m:dPr>
                      <m:e>
                        <m:sSub>
                          <m:sSubPr>
                            <m:ctrlPr>
                              <a:rPr lang="fr-FR" sz="1600" b="0" i="1" smtClean="0">
                                <a:latin typeface="Cambria Math" panose="02040503050406030204" pitchFamily="18" charset="0"/>
                              </a:rPr>
                            </m:ctrlPr>
                          </m:sSubPr>
                          <m:e>
                            <m:r>
                              <m:rPr>
                                <m:sty m:val="p"/>
                              </m:rPr>
                              <a:rPr lang="fr-FR" sz="1600" b="0" i="0" smtClean="0">
                                <a:latin typeface="Cambria Math" panose="02040503050406030204" pitchFamily="18" charset="0"/>
                              </a:rPr>
                              <m:t>A</m:t>
                            </m:r>
                          </m:e>
                          <m:sub>
                            <m:r>
                              <m:rPr>
                                <m:sty m:val="p"/>
                              </m:rPr>
                              <a:rPr lang="fr-FR" sz="1600" b="0" i="0" smtClean="0">
                                <a:latin typeface="Cambria Math" panose="02040503050406030204" pitchFamily="18" charset="0"/>
                              </a:rPr>
                              <m:t>S</m:t>
                            </m:r>
                            <m:r>
                              <a:rPr lang="fr-FR" sz="1600" b="0" i="0" smtClean="0">
                                <a:latin typeface="Cambria Math" panose="02040503050406030204" pitchFamily="18" charset="0"/>
                              </a:rPr>
                              <m:t>2/</m:t>
                            </m:r>
                            <m:r>
                              <m:rPr>
                                <m:sty m:val="p"/>
                              </m:rPr>
                              <a:rPr lang="fr-FR" sz="1600" b="0" i="0" smtClean="0">
                                <a:latin typeface="Cambria Math" panose="02040503050406030204" pitchFamily="18" charset="0"/>
                              </a:rPr>
                              <m:t>S</m:t>
                            </m:r>
                            <m:r>
                              <a:rPr lang="fr-FR" sz="1600" b="0" i="0" smtClean="0">
                                <a:latin typeface="Cambria Math" panose="02040503050406030204" pitchFamily="18" charset="0"/>
                              </a:rPr>
                              <m:t>1</m:t>
                            </m:r>
                          </m:sub>
                        </m:sSub>
                      </m:e>
                    </m:d>
                    <m:r>
                      <a:rPr lang="fr-FR" sz="1600" b="0" i="0" smtClean="0">
                        <a:latin typeface="Cambria Math" panose="02040503050406030204" pitchFamily="18" charset="0"/>
                      </a:rPr>
                      <m:t>=</m:t>
                    </m:r>
                    <m:sSub>
                      <m:sSubPr>
                        <m:ctrlPr>
                          <a:rPr lang="fr-FR" sz="1600" b="0" i="1" smtClean="0">
                            <a:latin typeface="Cambria Math" panose="02040503050406030204" pitchFamily="18" charset="0"/>
                          </a:rPr>
                        </m:ctrlPr>
                      </m:sSubPr>
                      <m:e>
                        <m:d>
                          <m:dPr>
                            <m:begChr m:val="{"/>
                            <m:endChr m:val="}"/>
                            <m:ctrlPr>
                              <a:rPr lang="fr-FR" sz="1600" i="1">
                                <a:latin typeface="Cambria Math" panose="02040503050406030204" pitchFamily="18" charset="0"/>
                              </a:rPr>
                            </m:ctrlPr>
                          </m:dPr>
                          <m:e>
                            <m:m>
                              <m:mPr>
                                <m:mcs>
                                  <m:mc>
                                    <m:mcPr>
                                      <m:count m:val="2"/>
                                      <m:mcJc m:val="center"/>
                                    </m:mcPr>
                                  </m:mc>
                                </m:mcs>
                                <m:ctrlPr>
                                  <a:rPr lang="fr-FR" sz="1600" i="1">
                                    <a:latin typeface="Cambria Math" panose="02040503050406030204" pitchFamily="18" charset="0"/>
                                  </a:rPr>
                                </m:ctrlPr>
                              </m:mPr>
                              <m:mr>
                                <m:e>
                                  <m:r>
                                    <a:rPr lang="fr-FR" sz="1600" b="0" i="1" smtClean="0">
                                      <a:latin typeface="Cambria Math" panose="02040503050406030204" pitchFamily="18" charset="0"/>
                                    </a:rPr>
                                    <m:t>0</m:t>
                                  </m:r>
                                </m:e>
                                <m:e>
                                  <m:r>
                                    <a:rPr lang="fr-FR" sz="1600" i="1" smtClean="0">
                                      <a:latin typeface="Cambria Math" panose="02040503050406030204" pitchFamily="18" charset="0"/>
                                    </a:rPr>
                                    <m:t>0</m:t>
                                  </m:r>
                                </m:e>
                              </m:mr>
                              <m:mr>
                                <m:e>
                                  <m:sSub>
                                    <m:sSubPr>
                                      <m:ctrlPr>
                                        <a:rPr lang="fr-FR" sz="1600" i="1">
                                          <a:latin typeface="Cambria Math" panose="02040503050406030204" pitchFamily="18" charset="0"/>
                                        </a:rPr>
                                      </m:ctrlPr>
                                    </m:sSubPr>
                                    <m:e>
                                      <m:r>
                                        <m:rPr>
                                          <m:sty m:val="p"/>
                                        </m:rPr>
                                        <a:rPr lang="fr-FR" sz="1600">
                                          <a:latin typeface="Cambria Math" panose="02040503050406030204" pitchFamily="18" charset="0"/>
                                        </a:rPr>
                                        <m:t>Y</m:t>
                                      </m:r>
                                    </m:e>
                                    <m:sub>
                                      <m:r>
                                        <a:rPr lang="fr-FR" sz="1600">
                                          <a:latin typeface="Cambria Math" panose="02040503050406030204" pitchFamily="18" charset="0"/>
                                        </a:rPr>
                                        <m:t>21</m:t>
                                      </m:r>
                                    </m:sub>
                                  </m:sSub>
                                </m:e>
                                <m:e>
                                  <m:r>
                                    <a:rPr lang="fr-FR" sz="1600" b="0" i="1" smtClean="0">
                                      <a:latin typeface="Cambria Math" panose="02040503050406030204" pitchFamily="18" charset="0"/>
                                    </a:rPr>
                                    <m:t>0</m:t>
                                  </m:r>
                                </m:e>
                              </m:mr>
                              <m:mr>
                                <m:e>
                                  <m:sSub>
                                    <m:sSubPr>
                                      <m:ctrlPr>
                                        <a:rPr lang="fr-FR" sz="1600" i="1">
                                          <a:latin typeface="Cambria Math" panose="02040503050406030204" pitchFamily="18" charset="0"/>
                                        </a:rPr>
                                      </m:ctrlPr>
                                    </m:sSubPr>
                                    <m:e>
                                      <m:r>
                                        <m:rPr>
                                          <m:sty m:val="p"/>
                                        </m:rPr>
                                        <a:rPr lang="fr-FR" sz="1600" b="0" i="0" smtClean="0">
                                          <a:latin typeface="Cambria Math" panose="02040503050406030204" pitchFamily="18" charset="0"/>
                                        </a:rPr>
                                        <m:t>Z</m:t>
                                      </m:r>
                                    </m:e>
                                    <m:sub>
                                      <m:r>
                                        <a:rPr lang="fr-FR" sz="1600">
                                          <a:latin typeface="Cambria Math" panose="02040503050406030204" pitchFamily="18" charset="0"/>
                                        </a:rPr>
                                        <m:t>21</m:t>
                                      </m:r>
                                    </m:sub>
                                  </m:sSub>
                                </m:e>
                                <m:e>
                                  <m:r>
                                    <a:rPr lang="fr-FR" sz="1600" i="1" smtClean="0">
                                      <a:latin typeface="Cambria Math" panose="02040503050406030204" pitchFamily="18" charset="0"/>
                                    </a:rPr>
                                    <m:t>0</m:t>
                                  </m:r>
                                </m:e>
                              </m:mr>
                            </m:m>
                          </m:e>
                        </m:d>
                      </m:e>
                      <m:sub>
                        <m:r>
                          <a:rPr lang="fr-FR" sz="1600" b="0" i="1" smtClean="0">
                            <a:latin typeface="Cambria Math" panose="02040503050406030204" pitchFamily="18" charset="0"/>
                          </a:rPr>
                          <m:t>𝑂</m:t>
                        </m:r>
                        <m:r>
                          <a:rPr lang="fr-FR" sz="1600" b="0" i="1" smtClean="0">
                            <a:latin typeface="Cambria Math" panose="02040503050406030204" pitchFamily="18" charset="0"/>
                          </a:rPr>
                          <m:t>,</m:t>
                        </m:r>
                        <m:r>
                          <a:rPr lang="fr-FR" sz="1600" b="0" i="1" smtClean="0">
                            <a:latin typeface="Cambria Math" panose="02040503050406030204" pitchFamily="18" charset="0"/>
                          </a:rPr>
                          <m:t>𝐵</m:t>
                        </m:r>
                      </m:sub>
                    </m:sSub>
                  </m:oMath>
                </a14:m>
                <a:r>
                  <a:rPr lang="fr-FR" sz="1600" dirty="0"/>
                  <a:t>= </a:t>
                </a:r>
                <a14:m>
                  <m:oMath xmlns:m="http://schemas.openxmlformats.org/officeDocument/2006/math">
                    <m:sSub>
                      <m:sSubPr>
                        <m:ctrlPr>
                          <a:rPr lang="fr-FR" sz="1600" i="1">
                            <a:latin typeface="Cambria Math" panose="02040503050406030204" pitchFamily="18" charset="0"/>
                          </a:rPr>
                        </m:ctrlPr>
                      </m:sSubPr>
                      <m:e>
                        <m:d>
                          <m:dPr>
                            <m:begChr m:val="{"/>
                            <m:endChr m:val="}"/>
                            <m:ctrlPr>
                              <a:rPr lang="fr-FR" sz="1600" i="1">
                                <a:latin typeface="Cambria Math" panose="02040503050406030204" pitchFamily="18" charset="0"/>
                              </a:rPr>
                            </m:ctrlPr>
                          </m:dPr>
                          <m:e>
                            <m:eqArr>
                              <m:eqArrPr>
                                <m:ctrlPr>
                                  <a:rPr lang="fr-FR" sz="1600" i="1">
                                    <a:latin typeface="Cambria Math" panose="02040503050406030204" pitchFamily="18" charset="0"/>
                                  </a:rPr>
                                </m:ctrlPr>
                              </m:eqArrPr>
                              <m:e>
                                <m:acc>
                                  <m:accPr>
                                    <m:chr m:val="⃗"/>
                                    <m:ctrlPr>
                                      <a:rPr lang="fr-FR" sz="1600" i="1" smtClean="0">
                                        <a:latin typeface="Cambria Math" panose="02040503050406030204" pitchFamily="18" charset="0"/>
                                      </a:rPr>
                                    </m:ctrlPr>
                                  </m:accPr>
                                  <m:e>
                                    <m:sSub>
                                      <m:sSubPr>
                                        <m:ctrlPr>
                                          <a:rPr lang="fr-FR" sz="1600" i="1" smtClean="0">
                                            <a:latin typeface="Cambria Math" panose="02040503050406030204" pitchFamily="18" charset="0"/>
                                          </a:rPr>
                                        </m:ctrlPr>
                                      </m:sSubPr>
                                      <m:e>
                                        <m:r>
                                          <a:rPr lang="fr-FR" sz="1600" b="0" i="1" smtClean="0">
                                            <a:latin typeface="Cambria Math" panose="02040503050406030204" pitchFamily="18" charset="0"/>
                                          </a:rPr>
                                          <m:t>𝑅</m:t>
                                        </m:r>
                                      </m:e>
                                      <m:sub>
                                        <m:r>
                                          <a:rPr lang="fr-FR" sz="1600" b="0" i="1" smtClean="0">
                                            <a:latin typeface="Cambria Math" panose="02040503050406030204" pitchFamily="18" charset="0"/>
                                          </a:rPr>
                                          <m:t>21</m:t>
                                        </m:r>
                                      </m:sub>
                                    </m:sSub>
                                  </m:e>
                                </m:acc>
                                <m:r>
                                  <a:rPr lang="fr-FR" sz="1600" b="0" i="1" smtClean="0">
                                    <a:latin typeface="Cambria Math" panose="02040503050406030204" pitchFamily="18" charset="0"/>
                                  </a:rPr>
                                  <m:t>=0</m:t>
                                </m:r>
                                <m:acc>
                                  <m:accPr>
                                    <m:chr m:val="⃗"/>
                                    <m:ctrlPr>
                                      <a:rPr lang="fr-FR" sz="1600" b="0" i="1" smtClean="0">
                                        <a:latin typeface="Cambria Math" panose="02040503050406030204" pitchFamily="18" charset="0"/>
                                      </a:rPr>
                                    </m:ctrlPr>
                                  </m:accPr>
                                  <m:e>
                                    <m:r>
                                      <a:rPr lang="fr-FR" sz="1600" b="0" i="1" smtClean="0">
                                        <a:latin typeface="Cambria Math" panose="02040503050406030204" pitchFamily="18" charset="0"/>
                                      </a:rPr>
                                      <m:t>𝑥</m:t>
                                    </m:r>
                                  </m:e>
                                </m:acc>
                                <m:r>
                                  <a:rPr lang="fr-FR" sz="1600" b="0" i="1" smtClean="0">
                                    <a:latin typeface="Cambria Math" panose="02040503050406030204" pitchFamily="18" charset="0"/>
                                  </a:rPr>
                                  <m:t>+</m:t>
                                </m:r>
                                <m:sSub>
                                  <m:sSubPr>
                                    <m:ctrlPr>
                                      <a:rPr lang="fr-FR" sz="1600" i="1">
                                        <a:latin typeface="Cambria Math" panose="02040503050406030204" pitchFamily="18" charset="0"/>
                                      </a:rPr>
                                    </m:ctrlPr>
                                  </m:sSubPr>
                                  <m:e>
                                    <m:r>
                                      <a:rPr lang="fr-FR" sz="1600" b="0" i="1" smtClean="0">
                                        <a:latin typeface="Cambria Math" panose="02040503050406030204" pitchFamily="18" charset="0"/>
                                      </a:rPr>
                                      <m:t>𝑌</m:t>
                                    </m:r>
                                  </m:e>
                                  <m:sub>
                                    <m:r>
                                      <a:rPr lang="fr-FR" sz="1600" i="1">
                                        <a:latin typeface="Cambria Math" panose="02040503050406030204" pitchFamily="18" charset="0"/>
                                      </a:rPr>
                                      <m:t>21</m:t>
                                    </m:r>
                                  </m:sub>
                                </m:sSub>
                                <m:acc>
                                  <m:accPr>
                                    <m:chr m:val="⃗"/>
                                    <m:ctrlPr>
                                      <a:rPr lang="fr-FR" sz="1600" i="1">
                                        <a:latin typeface="Cambria Math" panose="02040503050406030204" pitchFamily="18" charset="0"/>
                                      </a:rPr>
                                    </m:ctrlPr>
                                  </m:accPr>
                                  <m:e>
                                    <m:r>
                                      <a:rPr lang="fr-FR" sz="1600" b="0" i="1" smtClean="0">
                                        <a:latin typeface="Cambria Math" panose="02040503050406030204" pitchFamily="18" charset="0"/>
                                      </a:rPr>
                                      <m:t>𝑦</m:t>
                                    </m:r>
                                  </m:e>
                                </m:acc>
                                <m:r>
                                  <a:rPr lang="fr-FR" sz="1600" i="1">
                                    <a:latin typeface="Cambria Math" panose="02040503050406030204" pitchFamily="18" charset="0"/>
                                  </a:rPr>
                                  <m:t>+</m:t>
                                </m:r>
                                <m:sSub>
                                  <m:sSubPr>
                                    <m:ctrlPr>
                                      <a:rPr lang="fr-FR" sz="1600" i="1">
                                        <a:latin typeface="Cambria Math" panose="02040503050406030204" pitchFamily="18" charset="0"/>
                                      </a:rPr>
                                    </m:ctrlPr>
                                  </m:sSubPr>
                                  <m:e>
                                    <m:r>
                                      <m:rPr>
                                        <m:sty m:val="p"/>
                                      </m:rPr>
                                      <a:rPr lang="fr-FR" sz="1600">
                                        <a:latin typeface="Cambria Math" panose="02040503050406030204" pitchFamily="18" charset="0"/>
                                      </a:rPr>
                                      <m:t>Z</m:t>
                                    </m:r>
                                  </m:e>
                                  <m:sub>
                                    <m:r>
                                      <a:rPr lang="fr-FR" sz="1600">
                                        <a:latin typeface="Cambria Math" panose="02040503050406030204" pitchFamily="18" charset="0"/>
                                      </a:rPr>
                                      <m:t>21</m:t>
                                    </m:r>
                                  </m:sub>
                                </m:sSub>
                                <m:acc>
                                  <m:accPr>
                                    <m:chr m:val="⃗"/>
                                    <m:ctrlPr>
                                      <a:rPr lang="fr-FR" sz="1600" i="1">
                                        <a:latin typeface="Cambria Math" panose="02040503050406030204" pitchFamily="18" charset="0"/>
                                      </a:rPr>
                                    </m:ctrlPr>
                                  </m:accPr>
                                  <m:e>
                                    <m:r>
                                      <a:rPr lang="fr-FR" sz="1600" b="0" i="1" smtClean="0">
                                        <a:latin typeface="Cambria Math" panose="02040503050406030204" pitchFamily="18" charset="0"/>
                                      </a:rPr>
                                      <m:t>𝑧</m:t>
                                    </m:r>
                                  </m:e>
                                </m:acc>
                              </m:e>
                              <m:e>
                                <m:acc>
                                  <m:accPr>
                                    <m:chr m:val="⃗"/>
                                    <m:ctrlPr>
                                      <a:rPr lang="fr-FR" sz="1600" i="1">
                                        <a:latin typeface="Cambria Math" panose="02040503050406030204" pitchFamily="18" charset="0"/>
                                      </a:rPr>
                                    </m:ctrlPr>
                                  </m:accPr>
                                  <m:e>
                                    <m:sSub>
                                      <m:sSubPr>
                                        <m:ctrlPr>
                                          <a:rPr lang="fr-FR" sz="1600" i="1">
                                            <a:latin typeface="Cambria Math" panose="02040503050406030204" pitchFamily="18" charset="0"/>
                                          </a:rPr>
                                        </m:ctrlPr>
                                      </m:sSubPr>
                                      <m:e>
                                        <m:r>
                                          <a:rPr lang="fr-FR" sz="1600" b="0" i="1" smtClean="0">
                                            <a:latin typeface="Cambria Math" panose="02040503050406030204" pitchFamily="18" charset="0"/>
                                          </a:rPr>
                                          <m:t>𝑀</m:t>
                                        </m:r>
                                      </m:e>
                                      <m:sub>
                                        <m:r>
                                          <a:rPr lang="fr-FR" sz="1600" b="0" i="1" smtClean="0">
                                            <a:latin typeface="Cambria Math" panose="02040503050406030204" pitchFamily="18" charset="0"/>
                                          </a:rPr>
                                          <m:t>𝑂</m:t>
                                        </m:r>
                                        <m:r>
                                          <a:rPr lang="fr-FR" sz="1600" b="0" i="1" smtClean="0">
                                            <a:latin typeface="Cambria Math" panose="02040503050406030204" pitchFamily="18" charset="0"/>
                                          </a:rPr>
                                          <m:t> 21</m:t>
                                        </m:r>
                                      </m:sub>
                                    </m:sSub>
                                  </m:e>
                                </m:acc>
                                <m:r>
                                  <a:rPr lang="fr-FR" sz="1600" i="1">
                                    <a:latin typeface="Cambria Math" panose="02040503050406030204" pitchFamily="18" charset="0"/>
                                  </a:rPr>
                                  <m:t>=</m:t>
                                </m:r>
                                <m:r>
                                  <a:rPr lang="fr-FR" sz="1600" b="0" i="1" smtClean="0">
                                    <a:latin typeface="Cambria Math" panose="02040503050406030204" pitchFamily="18" charset="0"/>
                                  </a:rPr>
                                  <m:t>0</m:t>
                                </m:r>
                                <m:acc>
                                  <m:accPr>
                                    <m:chr m:val="⃗"/>
                                    <m:ctrlPr>
                                      <a:rPr lang="fr-FR" sz="1600" i="1">
                                        <a:latin typeface="Cambria Math" panose="02040503050406030204" pitchFamily="18" charset="0"/>
                                      </a:rPr>
                                    </m:ctrlPr>
                                  </m:accPr>
                                  <m:e>
                                    <m:r>
                                      <a:rPr lang="fr-FR" sz="1600" i="1">
                                        <a:latin typeface="Cambria Math" panose="02040503050406030204" pitchFamily="18" charset="0"/>
                                      </a:rPr>
                                      <m:t>𝑥</m:t>
                                    </m:r>
                                  </m:e>
                                </m:acc>
                                <m:r>
                                  <a:rPr lang="fr-FR" sz="1600" i="1">
                                    <a:latin typeface="Cambria Math" panose="02040503050406030204" pitchFamily="18" charset="0"/>
                                  </a:rPr>
                                  <m:t>+</m:t>
                                </m:r>
                                <m:r>
                                  <a:rPr lang="fr-FR" sz="1600" i="1" smtClean="0">
                                    <a:latin typeface="Cambria Math" panose="02040503050406030204" pitchFamily="18" charset="0"/>
                                  </a:rPr>
                                  <m:t>0</m:t>
                                </m:r>
                                <m:acc>
                                  <m:accPr>
                                    <m:chr m:val="⃗"/>
                                    <m:ctrlPr>
                                      <a:rPr lang="fr-FR" sz="1600" i="1">
                                        <a:latin typeface="Cambria Math" panose="02040503050406030204" pitchFamily="18" charset="0"/>
                                      </a:rPr>
                                    </m:ctrlPr>
                                  </m:accPr>
                                  <m:e>
                                    <m:r>
                                      <a:rPr lang="fr-FR" sz="1600" b="0" i="1" smtClean="0">
                                        <a:latin typeface="Cambria Math" panose="02040503050406030204" pitchFamily="18" charset="0"/>
                                      </a:rPr>
                                      <m:t>𝑦</m:t>
                                    </m:r>
                                  </m:e>
                                </m:acc>
                                <m:r>
                                  <a:rPr lang="fr-FR" sz="1600" i="1">
                                    <a:latin typeface="Cambria Math" panose="02040503050406030204" pitchFamily="18" charset="0"/>
                                  </a:rPr>
                                  <m:t>+</m:t>
                                </m:r>
                                <m:r>
                                  <a:rPr lang="fr-FR" sz="1600" i="1" smtClean="0">
                                    <a:latin typeface="Cambria Math" panose="02040503050406030204" pitchFamily="18" charset="0"/>
                                  </a:rPr>
                                  <m:t>0</m:t>
                                </m:r>
                                <m:acc>
                                  <m:accPr>
                                    <m:chr m:val="⃗"/>
                                    <m:ctrlPr>
                                      <a:rPr lang="fr-FR" sz="1600" i="1">
                                        <a:latin typeface="Cambria Math" panose="02040503050406030204" pitchFamily="18" charset="0"/>
                                      </a:rPr>
                                    </m:ctrlPr>
                                  </m:accPr>
                                  <m:e>
                                    <m:r>
                                      <a:rPr lang="fr-FR" sz="1600" b="0" i="1" smtClean="0">
                                        <a:latin typeface="Cambria Math" panose="02040503050406030204" pitchFamily="18" charset="0"/>
                                      </a:rPr>
                                      <m:t>𝑧</m:t>
                                    </m:r>
                                  </m:e>
                                </m:acc>
                              </m:e>
                            </m:eqArr>
                          </m:e>
                        </m:d>
                      </m:e>
                      <m:sub>
                        <m:r>
                          <a:rPr lang="fr-FR" sz="1600" b="0" i="1" smtClean="0">
                            <a:latin typeface="Cambria Math" panose="02040503050406030204" pitchFamily="18" charset="0"/>
                          </a:rPr>
                          <m:t>𝑂</m:t>
                        </m:r>
                        <m:r>
                          <a:rPr lang="fr-FR" sz="1600" i="1">
                            <a:latin typeface="Cambria Math" panose="02040503050406030204" pitchFamily="18" charset="0"/>
                          </a:rPr>
                          <m:t>,</m:t>
                        </m:r>
                        <m:r>
                          <a:rPr lang="fr-FR" sz="1600" i="1">
                            <a:latin typeface="Cambria Math" panose="02040503050406030204" pitchFamily="18" charset="0"/>
                          </a:rPr>
                          <m:t>𝐵</m:t>
                        </m:r>
                      </m:sub>
                    </m:sSub>
                  </m:oMath>
                </a14:m>
                <a:endParaRPr lang="fr-FR" sz="1600" dirty="0"/>
              </a:p>
            </p:txBody>
          </p:sp>
        </mc:Choice>
        <mc:Fallback xmlns="">
          <p:sp>
            <p:nvSpPr>
              <p:cNvPr id="157" name="ZoneTexte 156">
                <a:extLst>
                  <a:ext uri="{FF2B5EF4-FFF2-40B4-BE49-F238E27FC236}">
                    <a16:creationId xmlns:a16="http://schemas.microsoft.com/office/drawing/2014/main" id="{701ED82D-FFEF-45D1-A43E-73B62F28D1AB}"/>
                  </a:ext>
                </a:extLst>
              </p:cNvPr>
              <p:cNvSpPr txBox="1">
                <a:spLocks noRot="1" noChangeAspect="1" noMove="1" noResize="1" noEditPoints="1" noAdjustHandles="1" noChangeArrowheads="1" noChangeShapeType="1" noTextEdit="1"/>
              </p:cNvSpPr>
              <p:nvPr/>
            </p:nvSpPr>
            <p:spPr>
              <a:xfrm>
                <a:off x="6965884" y="2283118"/>
                <a:ext cx="4680192" cy="748795"/>
              </a:xfrm>
              <a:prstGeom prst="rect">
                <a:avLst/>
              </a:prstGeom>
              <a:blipFill>
                <a:blip r:embed="rId6"/>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81" name="ZoneTexte 180">
                <a:extLst>
                  <a:ext uri="{FF2B5EF4-FFF2-40B4-BE49-F238E27FC236}">
                    <a16:creationId xmlns:a16="http://schemas.microsoft.com/office/drawing/2014/main" id="{D1833AF0-4DAB-46FD-BC17-36A9788FE2ED}"/>
                  </a:ext>
                </a:extLst>
              </p:cNvPr>
              <p:cNvSpPr txBox="1"/>
              <p:nvPr/>
            </p:nvSpPr>
            <p:spPr>
              <a:xfrm>
                <a:off x="6766754" y="4927277"/>
                <a:ext cx="4980338" cy="748795"/>
              </a:xfrm>
              <a:prstGeom prst="rect">
                <a:avLst/>
              </a:prstGeom>
              <a:noFill/>
            </p:spPr>
            <p:txBody>
              <a:bodyPr wrap="none" lIns="0" tIns="0" rIns="0" bIns="0" rtlCol="0">
                <a:spAutoFit/>
              </a:bodyPr>
              <a:lstStyle/>
              <a:p>
                <a14:m>
                  <m:oMath xmlns:m="http://schemas.openxmlformats.org/officeDocument/2006/math">
                    <m:d>
                      <m:dPr>
                        <m:begChr m:val="{"/>
                        <m:endChr m:val="}"/>
                        <m:ctrlPr>
                          <a:rPr lang="fr-FR" sz="1600" i="1" smtClean="0">
                            <a:latin typeface="Cambria Math" panose="02040503050406030204" pitchFamily="18" charset="0"/>
                          </a:rPr>
                        </m:ctrlPr>
                      </m:dPr>
                      <m:e>
                        <m:sSub>
                          <m:sSubPr>
                            <m:ctrlPr>
                              <a:rPr lang="fr-FR" sz="1600" b="0" i="1" smtClean="0">
                                <a:latin typeface="Cambria Math" panose="02040503050406030204" pitchFamily="18" charset="0"/>
                              </a:rPr>
                            </m:ctrlPr>
                          </m:sSubPr>
                          <m:e>
                            <m:r>
                              <m:rPr>
                                <m:sty m:val="p"/>
                              </m:rPr>
                              <a:rPr lang="fr-FR" sz="1600" b="0" i="0" smtClean="0">
                                <a:latin typeface="Cambria Math" panose="02040503050406030204" pitchFamily="18" charset="0"/>
                              </a:rPr>
                              <m:t>A</m:t>
                            </m:r>
                          </m:e>
                          <m:sub>
                            <m:r>
                              <m:rPr>
                                <m:sty m:val="p"/>
                              </m:rPr>
                              <a:rPr lang="fr-FR" sz="1600" b="0" i="0" smtClean="0">
                                <a:latin typeface="Cambria Math" panose="02040503050406030204" pitchFamily="18" charset="0"/>
                              </a:rPr>
                              <m:t>S</m:t>
                            </m:r>
                            <m:r>
                              <a:rPr lang="fr-FR" sz="1600" b="0" i="0" smtClean="0">
                                <a:latin typeface="Cambria Math" panose="02040503050406030204" pitchFamily="18" charset="0"/>
                              </a:rPr>
                              <m:t>2/</m:t>
                            </m:r>
                            <m:r>
                              <m:rPr>
                                <m:sty m:val="p"/>
                              </m:rPr>
                              <a:rPr lang="fr-FR" sz="1600" b="0" i="0" smtClean="0">
                                <a:latin typeface="Cambria Math" panose="02040503050406030204" pitchFamily="18" charset="0"/>
                              </a:rPr>
                              <m:t>S</m:t>
                            </m:r>
                            <m:r>
                              <a:rPr lang="fr-FR" sz="1600" b="0" i="0" smtClean="0">
                                <a:latin typeface="Cambria Math" panose="02040503050406030204" pitchFamily="18" charset="0"/>
                              </a:rPr>
                              <m:t>1</m:t>
                            </m:r>
                          </m:sub>
                        </m:sSub>
                      </m:e>
                    </m:d>
                    <m:r>
                      <a:rPr lang="fr-FR" sz="1600" b="0" i="0" smtClean="0">
                        <a:latin typeface="Cambria Math" panose="02040503050406030204" pitchFamily="18" charset="0"/>
                      </a:rPr>
                      <m:t>=</m:t>
                    </m:r>
                    <m:sSub>
                      <m:sSubPr>
                        <m:ctrlPr>
                          <a:rPr lang="fr-FR" sz="1600" b="0" i="1" smtClean="0">
                            <a:latin typeface="Cambria Math" panose="02040503050406030204" pitchFamily="18" charset="0"/>
                          </a:rPr>
                        </m:ctrlPr>
                      </m:sSubPr>
                      <m:e>
                        <m:d>
                          <m:dPr>
                            <m:begChr m:val="{"/>
                            <m:endChr m:val="}"/>
                            <m:ctrlPr>
                              <a:rPr lang="fr-FR" sz="1600" i="1">
                                <a:latin typeface="Cambria Math" panose="02040503050406030204" pitchFamily="18" charset="0"/>
                              </a:rPr>
                            </m:ctrlPr>
                          </m:dPr>
                          <m:e>
                            <m:m>
                              <m:mPr>
                                <m:mcs>
                                  <m:mc>
                                    <m:mcPr>
                                      <m:count m:val="2"/>
                                      <m:mcJc m:val="center"/>
                                    </m:mcPr>
                                  </m:mc>
                                </m:mcs>
                                <m:ctrlPr>
                                  <a:rPr lang="fr-FR" sz="1600" i="1">
                                    <a:latin typeface="Cambria Math" panose="02040503050406030204" pitchFamily="18" charset="0"/>
                                  </a:rPr>
                                </m:ctrlPr>
                              </m:mPr>
                              <m:mr>
                                <m:e>
                                  <m:r>
                                    <a:rPr lang="fr-FR" sz="1600" b="0" i="1" smtClean="0">
                                      <a:latin typeface="Cambria Math" panose="02040503050406030204" pitchFamily="18" charset="0"/>
                                    </a:rPr>
                                    <m:t>0</m:t>
                                  </m:r>
                                </m:e>
                                <m:e>
                                  <m:r>
                                    <a:rPr lang="fr-FR" sz="1600" i="1" smtClean="0">
                                      <a:latin typeface="Cambria Math" panose="02040503050406030204" pitchFamily="18" charset="0"/>
                                    </a:rPr>
                                    <m:t>0</m:t>
                                  </m:r>
                                </m:e>
                              </m:mr>
                              <m:mr>
                                <m:e>
                                  <m:sSub>
                                    <m:sSubPr>
                                      <m:ctrlPr>
                                        <a:rPr lang="fr-FR" sz="1600" i="1">
                                          <a:latin typeface="Cambria Math" panose="02040503050406030204" pitchFamily="18" charset="0"/>
                                        </a:rPr>
                                      </m:ctrlPr>
                                    </m:sSubPr>
                                    <m:e>
                                      <m:r>
                                        <m:rPr>
                                          <m:sty m:val="p"/>
                                        </m:rPr>
                                        <a:rPr lang="fr-FR" sz="1600">
                                          <a:latin typeface="Cambria Math" panose="02040503050406030204" pitchFamily="18" charset="0"/>
                                        </a:rPr>
                                        <m:t>Y</m:t>
                                      </m:r>
                                    </m:e>
                                    <m:sub>
                                      <m:r>
                                        <a:rPr lang="fr-FR" sz="1600">
                                          <a:latin typeface="Cambria Math" panose="02040503050406030204" pitchFamily="18" charset="0"/>
                                        </a:rPr>
                                        <m:t>21</m:t>
                                      </m:r>
                                    </m:sub>
                                  </m:sSub>
                                </m:e>
                                <m:e>
                                  <m:r>
                                    <a:rPr lang="fr-FR" sz="1600" b="0" i="1" smtClean="0">
                                      <a:latin typeface="Cambria Math" panose="02040503050406030204" pitchFamily="18" charset="0"/>
                                    </a:rPr>
                                    <m:t>0</m:t>
                                  </m:r>
                                </m:e>
                              </m:mr>
                              <m:mr>
                                <m:e>
                                  <m:r>
                                    <a:rPr lang="fr-FR" sz="1600" i="1" smtClean="0">
                                      <a:latin typeface="Cambria Math" panose="02040503050406030204" pitchFamily="18" charset="0"/>
                                    </a:rPr>
                                    <m:t>0</m:t>
                                  </m:r>
                                </m:e>
                                <m:e>
                                  <m:sSub>
                                    <m:sSubPr>
                                      <m:ctrlPr>
                                        <a:rPr lang="fr-FR" sz="1600" i="1">
                                          <a:latin typeface="Cambria Math" panose="02040503050406030204" pitchFamily="18" charset="0"/>
                                        </a:rPr>
                                      </m:ctrlPr>
                                    </m:sSubPr>
                                    <m:e>
                                      <m:r>
                                        <m:rPr>
                                          <m:sty m:val="p"/>
                                        </m:rPr>
                                        <a:rPr lang="fr-FR" sz="1600" b="0" i="0" smtClean="0">
                                          <a:latin typeface="Cambria Math" panose="02040503050406030204" pitchFamily="18" charset="0"/>
                                        </a:rPr>
                                        <m:t>N</m:t>
                                      </m:r>
                                    </m:e>
                                    <m:sub>
                                      <m:r>
                                        <a:rPr lang="fr-FR" sz="1600">
                                          <a:latin typeface="Cambria Math" panose="02040503050406030204" pitchFamily="18" charset="0"/>
                                        </a:rPr>
                                        <m:t>21</m:t>
                                      </m:r>
                                    </m:sub>
                                  </m:sSub>
                                </m:e>
                              </m:mr>
                            </m:m>
                          </m:e>
                        </m:d>
                      </m:e>
                      <m:sub>
                        <m:r>
                          <a:rPr lang="fr-FR" sz="1600" b="0" i="1" smtClean="0">
                            <a:latin typeface="Cambria Math" panose="02040503050406030204" pitchFamily="18" charset="0"/>
                          </a:rPr>
                          <m:t>𝑂</m:t>
                        </m:r>
                        <m:r>
                          <a:rPr lang="fr-FR" sz="1600" b="0" i="1" smtClean="0">
                            <a:latin typeface="Cambria Math" panose="02040503050406030204" pitchFamily="18" charset="0"/>
                          </a:rPr>
                          <m:t>,</m:t>
                        </m:r>
                        <m:r>
                          <a:rPr lang="fr-FR" sz="1600" b="0" i="1" smtClean="0">
                            <a:latin typeface="Cambria Math" panose="02040503050406030204" pitchFamily="18" charset="0"/>
                          </a:rPr>
                          <m:t>𝐵</m:t>
                        </m:r>
                      </m:sub>
                    </m:sSub>
                  </m:oMath>
                </a14:m>
                <a:r>
                  <a:rPr lang="fr-FR" sz="1600" dirty="0"/>
                  <a:t>= </a:t>
                </a:r>
                <a14:m>
                  <m:oMath xmlns:m="http://schemas.openxmlformats.org/officeDocument/2006/math">
                    <m:sSub>
                      <m:sSubPr>
                        <m:ctrlPr>
                          <a:rPr lang="fr-FR" sz="1600" i="1">
                            <a:latin typeface="Cambria Math" panose="02040503050406030204" pitchFamily="18" charset="0"/>
                          </a:rPr>
                        </m:ctrlPr>
                      </m:sSubPr>
                      <m:e>
                        <m:d>
                          <m:dPr>
                            <m:begChr m:val="{"/>
                            <m:endChr m:val="}"/>
                            <m:ctrlPr>
                              <a:rPr lang="fr-FR" sz="1600" i="1">
                                <a:latin typeface="Cambria Math" panose="02040503050406030204" pitchFamily="18" charset="0"/>
                              </a:rPr>
                            </m:ctrlPr>
                          </m:dPr>
                          <m:e>
                            <m:eqArr>
                              <m:eqArrPr>
                                <m:ctrlPr>
                                  <a:rPr lang="fr-FR" sz="1600" i="1">
                                    <a:latin typeface="Cambria Math" panose="02040503050406030204" pitchFamily="18" charset="0"/>
                                  </a:rPr>
                                </m:ctrlPr>
                              </m:eqArrPr>
                              <m:e>
                                <m:acc>
                                  <m:accPr>
                                    <m:chr m:val="⃗"/>
                                    <m:ctrlPr>
                                      <a:rPr lang="fr-FR" sz="1600" i="1" smtClean="0">
                                        <a:latin typeface="Cambria Math" panose="02040503050406030204" pitchFamily="18" charset="0"/>
                                      </a:rPr>
                                    </m:ctrlPr>
                                  </m:accPr>
                                  <m:e>
                                    <m:sSub>
                                      <m:sSubPr>
                                        <m:ctrlPr>
                                          <a:rPr lang="fr-FR" sz="1600" i="1" smtClean="0">
                                            <a:latin typeface="Cambria Math" panose="02040503050406030204" pitchFamily="18" charset="0"/>
                                          </a:rPr>
                                        </m:ctrlPr>
                                      </m:sSubPr>
                                      <m:e>
                                        <m:r>
                                          <a:rPr lang="fr-FR" sz="1600" b="0" i="1" smtClean="0">
                                            <a:latin typeface="Cambria Math" panose="02040503050406030204" pitchFamily="18" charset="0"/>
                                          </a:rPr>
                                          <m:t>𝑅</m:t>
                                        </m:r>
                                      </m:e>
                                      <m:sub>
                                        <m:r>
                                          <a:rPr lang="fr-FR" sz="1600" b="0" i="1" smtClean="0">
                                            <a:latin typeface="Cambria Math" panose="02040503050406030204" pitchFamily="18" charset="0"/>
                                          </a:rPr>
                                          <m:t>21</m:t>
                                        </m:r>
                                      </m:sub>
                                    </m:sSub>
                                  </m:e>
                                </m:acc>
                                <m:r>
                                  <a:rPr lang="fr-FR" sz="1600" b="0" i="1" smtClean="0">
                                    <a:latin typeface="Cambria Math" panose="02040503050406030204" pitchFamily="18" charset="0"/>
                                  </a:rPr>
                                  <m:t>=0</m:t>
                                </m:r>
                                <m:acc>
                                  <m:accPr>
                                    <m:chr m:val="⃗"/>
                                    <m:ctrlPr>
                                      <a:rPr lang="fr-FR" sz="1600" b="0" i="1" smtClean="0">
                                        <a:latin typeface="Cambria Math" panose="02040503050406030204" pitchFamily="18" charset="0"/>
                                      </a:rPr>
                                    </m:ctrlPr>
                                  </m:accPr>
                                  <m:e>
                                    <m:r>
                                      <a:rPr lang="fr-FR" sz="1600" b="0" i="1" smtClean="0">
                                        <a:latin typeface="Cambria Math" panose="02040503050406030204" pitchFamily="18" charset="0"/>
                                      </a:rPr>
                                      <m:t>𝑥</m:t>
                                    </m:r>
                                  </m:e>
                                </m:acc>
                                <m:r>
                                  <a:rPr lang="fr-FR" sz="1600" b="0" i="1" smtClean="0">
                                    <a:latin typeface="Cambria Math" panose="02040503050406030204" pitchFamily="18" charset="0"/>
                                  </a:rPr>
                                  <m:t>+</m:t>
                                </m:r>
                                <m:sSub>
                                  <m:sSubPr>
                                    <m:ctrlPr>
                                      <a:rPr lang="fr-FR" sz="1600" i="1">
                                        <a:latin typeface="Cambria Math" panose="02040503050406030204" pitchFamily="18" charset="0"/>
                                      </a:rPr>
                                    </m:ctrlPr>
                                  </m:sSubPr>
                                  <m:e>
                                    <m:r>
                                      <a:rPr lang="fr-FR" sz="1600" b="0" i="1" smtClean="0">
                                        <a:latin typeface="Cambria Math" panose="02040503050406030204" pitchFamily="18" charset="0"/>
                                      </a:rPr>
                                      <m:t>𝑌</m:t>
                                    </m:r>
                                  </m:e>
                                  <m:sub>
                                    <m:r>
                                      <a:rPr lang="fr-FR" sz="1600" i="1">
                                        <a:latin typeface="Cambria Math" panose="02040503050406030204" pitchFamily="18" charset="0"/>
                                      </a:rPr>
                                      <m:t>21</m:t>
                                    </m:r>
                                  </m:sub>
                                </m:sSub>
                                <m:acc>
                                  <m:accPr>
                                    <m:chr m:val="⃗"/>
                                    <m:ctrlPr>
                                      <a:rPr lang="fr-FR" sz="1600" i="1">
                                        <a:latin typeface="Cambria Math" panose="02040503050406030204" pitchFamily="18" charset="0"/>
                                      </a:rPr>
                                    </m:ctrlPr>
                                  </m:accPr>
                                  <m:e>
                                    <m:r>
                                      <a:rPr lang="fr-FR" sz="1600" b="0" i="1" smtClean="0">
                                        <a:latin typeface="Cambria Math" panose="02040503050406030204" pitchFamily="18" charset="0"/>
                                      </a:rPr>
                                      <m:t>𝑦</m:t>
                                    </m:r>
                                  </m:e>
                                </m:acc>
                                <m:r>
                                  <a:rPr lang="fr-FR" sz="1600" i="1">
                                    <a:latin typeface="Cambria Math" panose="02040503050406030204" pitchFamily="18" charset="0"/>
                                  </a:rPr>
                                  <m:t>+</m:t>
                                </m:r>
                                <m:r>
                                  <a:rPr lang="fr-FR" sz="1600" b="0" i="1" smtClean="0">
                                    <a:latin typeface="Cambria Math" panose="02040503050406030204" pitchFamily="18" charset="0"/>
                                  </a:rPr>
                                  <m:t>0</m:t>
                                </m:r>
                                <m:acc>
                                  <m:accPr>
                                    <m:chr m:val="⃗"/>
                                    <m:ctrlPr>
                                      <a:rPr lang="fr-FR" sz="1600" i="1">
                                        <a:latin typeface="Cambria Math" panose="02040503050406030204" pitchFamily="18" charset="0"/>
                                      </a:rPr>
                                    </m:ctrlPr>
                                  </m:accPr>
                                  <m:e>
                                    <m:r>
                                      <a:rPr lang="fr-FR" sz="1600" b="0" i="1" smtClean="0">
                                        <a:latin typeface="Cambria Math" panose="02040503050406030204" pitchFamily="18" charset="0"/>
                                      </a:rPr>
                                      <m:t>𝑧</m:t>
                                    </m:r>
                                  </m:e>
                                </m:acc>
                              </m:e>
                              <m:e>
                                <m:acc>
                                  <m:accPr>
                                    <m:chr m:val="⃗"/>
                                    <m:ctrlPr>
                                      <a:rPr lang="fr-FR" sz="1600" i="1">
                                        <a:latin typeface="Cambria Math" panose="02040503050406030204" pitchFamily="18" charset="0"/>
                                      </a:rPr>
                                    </m:ctrlPr>
                                  </m:accPr>
                                  <m:e>
                                    <m:sSub>
                                      <m:sSubPr>
                                        <m:ctrlPr>
                                          <a:rPr lang="fr-FR" sz="1600" i="1">
                                            <a:latin typeface="Cambria Math" panose="02040503050406030204" pitchFamily="18" charset="0"/>
                                          </a:rPr>
                                        </m:ctrlPr>
                                      </m:sSubPr>
                                      <m:e>
                                        <m:r>
                                          <a:rPr lang="fr-FR" sz="1600" b="0" i="1" smtClean="0">
                                            <a:latin typeface="Cambria Math" panose="02040503050406030204" pitchFamily="18" charset="0"/>
                                          </a:rPr>
                                          <m:t>𝑀</m:t>
                                        </m:r>
                                      </m:e>
                                      <m:sub>
                                        <m:r>
                                          <a:rPr lang="fr-FR" sz="1600" b="0" i="1" smtClean="0">
                                            <a:latin typeface="Cambria Math" panose="02040503050406030204" pitchFamily="18" charset="0"/>
                                          </a:rPr>
                                          <m:t>𝑂</m:t>
                                        </m:r>
                                        <m:r>
                                          <a:rPr lang="fr-FR" sz="1600" b="0" i="1" smtClean="0">
                                            <a:latin typeface="Cambria Math" panose="02040503050406030204" pitchFamily="18" charset="0"/>
                                          </a:rPr>
                                          <m:t> 21</m:t>
                                        </m:r>
                                      </m:sub>
                                    </m:sSub>
                                  </m:e>
                                </m:acc>
                                <m:r>
                                  <a:rPr lang="fr-FR" sz="1600" i="1">
                                    <a:latin typeface="Cambria Math" panose="02040503050406030204" pitchFamily="18" charset="0"/>
                                  </a:rPr>
                                  <m:t>=</m:t>
                                </m:r>
                                <m:r>
                                  <a:rPr lang="fr-FR" sz="1600" b="0" i="1" smtClean="0">
                                    <a:latin typeface="Cambria Math" panose="02040503050406030204" pitchFamily="18" charset="0"/>
                                  </a:rPr>
                                  <m:t>0</m:t>
                                </m:r>
                                <m:acc>
                                  <m:accPr>
                                    <m:chr m:val="⃗"/>
                                    <m:ctrlPr>
                                      <a:rPr lang="fr-FR" sz="1600" i="1">
                                        <a:latin typeface="Cambria Math" panose="02040503050406030204" pitchFamily="18" charset="0"/>
                                      </a:rPr>
                                    </m:ctrlPr>
                                  </m:accPr>
                                  <m:e>
                                    <m:r>
                                      <a:rPr lang="fr-FR" sz="1600" i="1">
                                        <a:latin typeface="Cambria Math" panose="02040503050406030204" pitchFamily="18" charset="0"/>
                                      </a:rPr>
                                      <m:t>𝑥</m:t>
                                    </m:r>
                                  </m:e>
                                </m:acc>
                                <m:r>
                                  <a:rPr lang="fr-FR" sz="1600" i="1">
                                    <a:latin typeface="Cambria Math" panose="02040503050406030204" pitchFamily="18" charset="0"/>
                                  </a:rPr>
                                  <m:t>+</m:t>
                                </m:r>
                                <m:r>
                                  <a:rPr lang="fr-FR" sz="1600" i="1" smtClean="0">
                                    <a:latin typeface="Cambria Math" panose="02040503050406030204" pitchFamily="18" charset="0"/>
                                  </a:rPr>
                                  <m:t>0</m:t>
                                </m:r>
                                <m:acc>
                                  <m:accPr>
                                    <m:chr m:val="⃗"/>
                                    <m:ctrlPr>
                                      <a:rPr lang="fr-FR" sz="1600" i="1">
                                        <a:latin typeface="Cambria Math" panose="02040503050406030204" pitchFamily="18" charset="0"/>
                                      </a:rPr>
                                    </m:ctrlPr>
                                  </m:accPr>
                                  <m:e>
                                    <m:r>
                                      <a:rPr lang="fr-FR" sz="1600" b="0" i="1" smtClean="0">
                                        <a:latin typeface="Cambria Math" panose="02040503050406030204" pitchFamily="18" charset="0"/>
                                      </a:rPr>
                                      <m:t>𝑦</m:t>
                                    </m:r>
                                  </m:e>
                                </m:acc>
                                <m:r>
                                  <a:rPr lang="fr-FR" sz="1600" i="1">
                                    <a:latin typeface="Cambria Math" panose="02040503050406030204" pitchFamily="18" charset="0"/>
                                  </a:rPr>
                                  <m:t>+</m:t>
                                </m:r>
                                <m:sSub>
                                  <m:sSubPr>
                                    <m:ctrlPr>
                                      <a:rPr lang="fr-FR" sz="1600" i="1">
                                        <a:latin typeface="Cambria Math" panose="02040503050406030204" pitchFamily="18" charset="0"/>
                                      </a:rPr>
                                    </m:ctrlPr>
                                  </m:sSubPr>
                                  <m:e>
                                    <m:r>
                                      <m:rPr>
                                        <m:sty m:val="p"/>
                                      </m:rPr>
                                      <a:rPr lang="fr-FR" sz="1600" b="0" i="0" smtClean="0">
                                        <a:latin typeface="Cambria Math" panose="02040503050406030204" pitchFamily="18" charset="0"/>
                                      </a:rPr>
                                      <m:t>N</m:t>
                                    </m:r>
                                  </m:e>
                                  <m:sub>
                                    <m:r>
                                      <a:rPr lang="fr-FR" sz="1600">
                                        <a:latin typeface="Cambria Math" panose="02040503050406030204" pitchFamily="18" charset="0"/>
                                      </a:rPr>
                                      <m:t>21</m:t>
                                    </m:r>
                                  </m:sub>
                                </m:sSub>
                                <m:acc>
                                  <m:accPr>
                                    <m:chr m:val="⃗"/>
                                    <m:ctrlPr>
                                      <a:rPr lang="fr-FR" sz="1600" i="1">
                                        <a:latin typeface="Cambria Math" panose="02040503050406030204" pitchFamily="18" charset="0"/>
                                      </a:rPr>
                                    </m:ctrlPr>
                                  </m:accPr>
                                  <m:e>
                                    <m:r>
                                      <a:rPr lang="fr-FR" sz="1600" b="0" i="1" smtClean="0">
                                        <a:latin typeface="Cambria Math" panose="02040503050406030204" pitchFamily="18" charset="0"/>
                                      </a:rPr>
                                      <m:t>𝑧</m:t>
                                    </m:r>
                                  </m:e>
                                </m:acc>
                              </m:e>
                            </m:eqArr>
                          </m:e>
                        </m:d>
                      </m:e>
                      <m:sub>
                        <m:r>
                          <a:rPr lang="fr-FR" sz="1600" b="0" i="1" smtClean="0">
                            <a:latin typeface="Cambria Math" panose="02040503050406030204" pitchFamily="18" charset="0"/>
                          </a:rPr>
                          <m:t>𝑂</m:t>
                        </m:r>
                        <m:r>
                          <a:rPr lang="fr-FR" sz="1600" i="1">
                            <a:latin typeface="Cambria Math" panose="02040503050406030204" pitchFamily="18" charset="0"/>
                          </a:rPr>
                          <m:t>,</m:t>
                        </m:r>
                        <m:r>
                          <a:rPr lang="fr-FR" sz="1600" i="1">
                            <a:latin typeface="Cambria Math" panose="02040503050406030204" pitchFamily="18" charset="0"/>
                          </a:rPr>
                          <m:t>𝐵</m:t>
                        </m:r>
                      </m:sub>
                    </m:sSub>
                  </m:oMath>
                </a14:m>
                <a:endParaRPr lang="fr-FR" sz="1600" dirty="0"/>
              </a:p>
            </p:txBody>
          </p:sp>
        </mc:Choice>
        <mc:Fallback xmlns="">
          <p:sp>
            <p:nvSpPr>
              <p:cNvPr id="181" name="ZoneTexte 180">
                <a:extLst>
                  <a:ext uri="{FF2B5EF4-FFF2-40B4-BE49-F238E27FC236}">
                    <a16:creationId xmlns:a16="http://schemas.microsoft.com/office/drawing/2014/main" id="{D1833AF0-4DAB-46FD-BC17-36A9788FE2ED}"/>
                  </a:ext>
                </a:extLst>
              </p:cNvPr>
              <p:cNvSpPr txBox="1">
                <a:spLocks noRot="1" noChangeAspect="1" noMove="1" noResize="1" noEditPoints="1" noAdjustHandles="1" noChangeArrowheads="1" noChangeShapeType="1" noTextEdit="1"/>
              </p:cNvSpPr>
              <p:nvPr/>
            </p:nvSpPr>
            <p:spPr>
              <a:xfrm>
                <a:off x="6766754" y="4927277"/>
                <a:ext cx="4980338" cy="748795"/>
              </a:xfrm>
              <a:prstGeom prst="rect">
                <a:avLst/>
              </a:prstGeom>
              <a:blipFill>
                <a:blip r:embed="rId7"/>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88" name="ZoneTexte 187">
                <a:extLst>
                  <a:ext uri="{FF2B5EF4-FFF2-40B4-BE49-F238E27FC236}">
                    <a16:creationId xmlns:a16="http://schemas.microsoft.com/office/drawing/2014/main" id="{30D73B00-CFE0-4017-A520-198D19677C74}"/>
                  </a:ext>
                </a:extLst>
              </p:cNvPr>
              <p:cNvSpPr txBox="1"/>
              <p:nvPr/>
            </p:nvSpPr>
            <p:spPr>
              <a:xfrm>
                <a:off x="3910119" y="3884753"/>
                <a:ext cx="165109"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fr-FR" sz="1600" b="1" i="1">
                              <a:solidFill>
                                <a:srgbClr val="001642"/>
                              </a:solidFill>
                              <a:latin typeface="Cambria Math" panose="02040503050406030204" pitchFamily="18" charset="0"/>
                            </a:rPr>
                          </m:ctrlPr>
                        </m:accPr>
                        <m:e>
                          <m:r>
                            <a:rPr lang="fr-FR" sz="1600" b="1" i="1">
                              <a:solidFill>
                                <a:srgbClr val="001642"/>
                              </a:solidFill>
                              <a:latin typeface="Cambria Math" panose="02040503050406030204" pitchFamily="18" charset="0"/>
                            </a:rPr>
                            <m:t>𝒙</m:t>
                          </m:r>
                        </m:e>
                      </m:acc>
                    </m:oMath>
                  </m:oMathPara>
                </a14:m>
                <a:endParaRPr lang="fr-FR" sz="1600" b="1" dirty="0"/>
              </a:p>
            </p:txBody>
          </p:sp>
        </mc:Choice>
        <mc:Fallback xmlns="">
          <p:sp>
            <p:nvSpPr>
              <p:cNvPr id="188" name="ZoneTexte 187">
                <a:extLst>
                  <a:ext uri="{FF2B5EF4-FFF2-40B4-BE49-F238E27FC236}">
                    <a16:creationId xmlns:a16="http://schemas.microsoft.com/office/drawing/2014/main" id="{30D73B00-CFE0-4017-A520-198D19677C74}"/>
                  </a:ext>
                </a:extLst>
              </p:cNvPr>
              <p:cNvSpPr txBox="1">
                <a:spLocks noRot="1" noChangeAspect="1" noMove="1" noResize="1" noEditPoints="1" noAdjustHandles="1" noChangeArrowheads="1" noChangeShapeType="1" noTextEdit="1"/>
              </p:cNvSpPr>
              <p:nvPr/>
            </p:nvSpPr>
            <p:spPr>
              <a:xfrm>
                <a:off x="3910119" y="3884753"/>
                <a:ext cx="165109" cy="246221"/>
              </a:xfrm>
              <a:prstGeom prst="rect">
                <a:avLst/>
              </a:prstGeom>
              <a:blipFill>
                <a:blip r:embed="rId9"/>
                <a:stretch>
                  <a:fillRect l="-14286" r="-14286"/>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17" name="ZoneTexte 216">
                <a:extLst>
                  <a:ext uri="{FF2B5EF4-FFF2-40B4-BE49-F238E27FC236}">
                    <a16:creationId xmlns:a16="http://schemas.microsoft.com/office/drawing/2014/main" id="{CD59219E-4240-46C3-9353-B6F1E07FE3A4}"/>
                  </a:ext>
                </a:extLst>
              </p:cNvPr>
              <p:cNvSpPr txBox="1"/>
              <p:nvPr/>
            </p:nvSpPr>
            <p:spPr>
              <a:xfrm>
                <a:off x="3926799" y="4860503"/>
                <a:ext cx="121700"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fr-FR" sz="1200" i="1">
                              <a:latin typeface="Cambria Math" panose="02040503050406030204" pitchFamily="18" charset="0"/>
                            </a:rPr>
                          </m:ctrlPr>
                        </m:accPr>
                        <m:e>
                          <m:r>
                            <a:rPr lang="fr-FR" sz="1200" i="1">
                              <a:latin typeface="Cambria Math" panose="02040503050406030204" pitchFamily="18" charset="0"/>
                            </a:rPr>
                            <m:t>𝑥</m:t>
                          </m:r>
                        </m:e>
                      </m:acc>
                    </m:oMath>
                  </m:oMathPara>
                </a14:m>
                <a:endParaRPr lang="fr-FR" sz="1200" dirty="0"/>
              </a:p>
            </p:txBody>
          </p:sp>
        </mc:Choice>
        <mc:Fallback xmlns="">
          <p:sp>
            <p:nvSpPr>
              <p:cNvPr id="217" name="ZoneTexte 216">
                <a:extLst>
                  <a:ext uri="{FF2B5EF4-FFF2-40B4-BE49-F238E27FC236}">
                    <a16:creationId xmlns:a16="http://schemas.microsoft.com/office/drawing/2014/main" id="{CD59219E-4240-46C3-9353-B6F1E07FE3A4}"/>
                  </a:ext>
                </a:extLst>
              </p:cNvPr>
              <p:cNvSpPr txBox="1">
                <a:spLocks noRot="1" noChangeAspect="1" noMove="1" noResize="1" noEditPoints="1" noAdjustHandles="1" noChangeArrowheads="1" noChangeShapeType="1" noTextEdit="1"/>
              </p:cNvSpPr>
              <p:nvPr/>
            </p:nvSpPr>
            <p:spPr>
              <a:xfrm>
                <a:off x="3926799" y="4860503"/>
                <a:ext cx="121700" cy="184666"/>
              </a:xfrm>
              <a:prstGeom prst="rect">
                <a:avLst/>
              </a:prstGeom>
              <a:blipFill>
                <a:blip r:embed="rId10"/>
                <a:stretch>
                  <a:fillRect l="-15000" t="-25806" r="-90000"/>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22" name="ZoneTexte 221">
                <a:extLst>
                  <a:ext uri="{FF2B5EF4-FFF2-40B4-BE49-F238E27FC236}">
                    <a16:creationId xmlns:a16="http://schemas.microsoft.com/office/drawing/2014/main" id="{F6576E45-C929-4887-89DF-5401209A3FD6}"/>
                  </a:ext>
                </a:extLst>
              </p:cNvPr>
              <p:cNvSpPr txBox="1"/>
              <p:nvPr/>
            </p:nvSpPr>
            <p:spPr>
              <a:xfrm>
                <a:off x="3157073" y="4698802"/>
                <a:ext cx="124457"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fr-FR" sz="1200" i="1" smtClean="0">
                              <a:latin typeface="Cambria Math" panose="02040503050406030204" pitchFamily="18" charset="0"/>
                            </a:rPr>
                          </m:ctrlPr>
                        </m:accPr>
                        <m:e>
                          <m:r>
                            <a:rPr lang="fr-FR" sz="1200" b="0" i="1" smtClean="0">
                              <a:latin typeface="Cambria Math" panose="02040503050406030204" pitchFamily="18" charset="0"/>
                            </a:rPr>
                            <m:t>𝑦</m:t>
                          </m:r>
                        </m:e>
                      </m:acc>
                    </m:oMath>
                  </m:oMathPara>
                </a14:m>
                <a:endParaRPr lang="fr-FR" sz="1200" dirty="0"/>
              </a:p>
            </p:txBody>
          </p:sp>
        </mc:Choice>
        <mc:Fallback xmlns="">
          <p:sp>
            <p:nvSpPr>
              <p:cNvPr id="222" name="ZoneTexte 221">
                <a:extLst>
                  <a:ext uri="{FF2B5EF4-FFF2-40B4-BE49-F238E27FC236}">
                    <a16:creationId xmlns:a16="http://schemas.microsoft.com/office/drawing/2014/main" id="{F6576E45-C929-4887-89DF-5401209A3FD6}"/>
                  </a:ext>
                </a:extLst>
              </p:cNvPr>
              <p:cNvSpPr txBox="1">
                <a:spLocks noRot="1" noChangeAspect="1" noMove="1" noResize="1" noEditPoints="1" noAdjustHandles="1" noChangeArrowheads="1" noChangeShapeType="1" noTextEdit="1"/>
              </p:cNvSpPr>
              <p:nvPr/>
            </p:nvSpPr>
            <p:spPr>
              <a:xfrm>
                <a:off x="3157073" y="4698802"/>
                <a:ext cx="124457" cy="184666"/>
              </a:xfrm>
              <a:prstGeom prst="rect">
                <a:avLst/>
              </a:prstGeom>
              <a:blipFill>
                <a:blip r:embed="rId11"/>
                <a:stretch>
                  <a:fillRect l="-30000" t="-30000" r="-85000" b="-23333"/>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23" name="ZoneTexte 222">
                <a:extLst>
                  <a:ext uri="{FF2B5EF4-FFF2-40B4-BE49-F238E27FC236}">
                    <a16:creationId xmlns:a16="http://schemas.microsoft.com/office/drawing/2014/main" id="{AFC72CB9-AF6E-47A2-BEC8-8EBAE5E42188}"/>
                  </a:ext>
                </a:extLst>
              </p:cNvPr>
              <p:cNvSpPr txBox="1"/>
              <p:nvPr/>
            </p:nvSpPr>
            <p:spPr>
              <a:xfrm>
                <a:off x="3957496" y="5547823"/>
                <a:ext cx="111633"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fr-FR" sz="1200" i="1" smtClean="0">
                              <a:latin typeface="Cambria Math" panose="02040503050406030204" pitchFamily="18" charset="0"/>
                            </a:rPr>
                          </m:ctrlPr>
                        </m:accPr>
                        <m:e>
                          <m:r>
                            <a:rPr lang="fr-FR" sz="1200" b="0" i="1" smtClean="0">
                              <a:latin typeface="Cambria Math" panose="02040503050406030204" pitchFamily="18" charset="0"/>
                            </a:rPr>
                            <m:t>𝑧</m:t>
                          </m:r>
                        </m:e>
                      </m:acc>
                    </m:oMath>
                  </m:oMathPara>
                </a14:m>
                <a:endParaRPr lang="fr-FR" sz="1200" dirty="0"/>
              </a:p>
            </p:txBody>
          </p:sp>
        </mc:Choice>
        <mc:Fallback xmlns="">
          <p:sp>
            <p:nvSpPr>
              <p:cNvPr id="223" name="ZoneTexte 222">
                <a:extLst>
                  <a:ext uri="{FF2B5EF4-FFF2-40B4-BE49-F238E27FC236}">
                    <a16:creationId xmlns:a16="http://schemas.microsoft.com/office/drawing/2014/main" id="{AFC72CB9-AF6E-47A2-BEC8-8EBAE5E42188}"/>
                  </a:ext>
                </a:extLst>
              </p:cNvPr>
              <p:cNvSpPr txBox="1">
                <a:spLocks noRot="1" noChangeAspect="1" noMove="1" noResize="1" noEditPoints="1" noAdjustHandles="1" noChangeArrowheads="1" noChangeShapeType="1" noTextEdit="1"/>
              </p:cNvSpPr>
              <p:nvPr/>
            </p:nvSpPr>
            <p:spPr>
              <a:xfrm>
                <a:off x="3957496" y="5547823"/>
                <a:ext cx="111633" cy="184666"/>
              </a:xfrm>
              <a:prstGeom prst="rect">
                <a:avLst/>
              </a:prstGeom>
              <a:blipFill>
                <a:blip r:embed="rId12"/>
                <a:stretch>
                  <a:fillRect l="-15789" t="-26667" r="-89474"/>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24" name="ZoneTexte 223">
                <a:extLst>
                  <a:ext uri="{FF2B5EF4-FFF2-40B4-BE49-F238E27FC236}">
                    <a16:creationId xmlns:a16="http://schemas.microsoft.com/office/drawing/2014/main" id="{49CD46F8-205B-4832-9C39-C4D4D887A319}"/>
                  </a:ext>
                </a:extLst>
              </p:cNvPr>
              <p:cNvSpPr txBox="1"/>
              <p:nvPr/>
            </p:nvSpPr>
            <p:spPr>
              <a:xfrm>
                <a:off x="5558367" y="3903074"/>
                <a:ext cx="169918"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fr-FR" sz="1600" b="1" i="1" smtClean="0">
                              <a:solidFill>
                                <a:srgbClr val="001642"/>
                              </a:solidFill>
                              <a:latin typeface="Cambria Math" panose="02040503050406030204" pitchFamily="18" charset="0"/>
                            </a:rPr>
                          </m:ctrlPr>
                        </m:accPr>
                        <m:e>
                          <m:r>
                            <a:rPr lang="fr-FR" sz="1600" b="1" i="1" smtClean="0">
                              <a:solidFill>
                                <a:srgbClr val="001642"/>
                              </a:solidFill>
                              <a:latin typeface="Cambria Math" panose="02040503050406030204" pitchFamily="18" charset="0"/>
                            </a:rPr>
                            <m:t>𝒚</m:t>
                          </m:r>
                        </m:e>
                      </m:acc>
                    </m:oMath>
                  </m:oMathPara>
                </a14:m>
                <a:endParaRPr lang="fr-FR" sz="1600" b="1" dirty="0"/>
              </a:p>
            </p:txBody>
          </p:sp>
        </mc:Choice>
        <mc:Fallback xmlns="">
          <p:sp>
            <p:nvSpPr>
              <p:cNvPr id="224" name="ZoneTexte 223">
                <a:extLst>
                  <a:ext uri="{FF2B5EF4-FFF2-40B4-BE49-F238E27FC236}">
                    <a16:creationId xmlns:a16="http://schemas.microsoft.com/office/drawing/2014/main" id="{49CD46F8-205B-4832-9C39-C4D4D887A319}"/>
                  </a:ext>
                </a:extLst>
              </p:cNvPr>
              <p:cNvSpPr txBox="1">
                <a:spLocks noRot="1" noChangeAspect="1" noMove="1" noResize="1" noEditPoints="1" noAdjustHandles="1" noChangeArrowheads="1" noChangeShapeType="1" noTextEdit="1"/>
              </p:cNvSpPr>
              <p:nvPr/>
            </p:nvSpPr>
            <p:spPr>
              <a:xfrm>
                <a:off x="5558367" y="3903074"/>
                <a:ext cx="169918" cy="246221"/>
              </a:xfrm>
              <a:prstGeom prst="rect">
                <a:avLst/>
              </a:prstGeom>
              <a:blipFill>
                <a:blip r:embed="rId13"/>
                <a:stretch>
                  <a:fillRect l="-28571" r="-28571" b="-21951"/>
                </a:stretch>
              </a:blipFill>
            </p:spPr>
            <p:txBody>
              <a:bodyPr/>
              <a:lstStyle/>
              <a:p>
                <a:r>
                  <a:rPr lang="fr-FR">
                    <a:noFill/>
                  </a:rPr>
                  <a:t> </a:t>
                </a:r>
              </a:p>
            </p:txBody>
          </p:sp>
        </mc:Fallback>
      </mc:AlternateContent>
      <p:cxnSp>
        <p:nvCxnSpPr>
          <p:cNvPr id="131" name="Connecteur droit avec flèche 130">
            <a:extLst>
              <a:ext uri="{FF2B5EF4-FFF2-40B4-BE49-F238E27FC236}">
                <a16:creationId xmlns:a16="http://schemas.microsoft.com/office/drawing/2014/main" id="{19C0911C-4198-44E8-A769-10E7CB4FCBA7}"/>
              </a:ext>
            </a:extLst>
          </p:cNvPr>
          <p:cNvCxnSpPr/>
          <p:nvPr/>
        </p:nvCxnSpPr>
        <p:spPr>
          <a:xfrm flipV="1">
            <a:off x="4771926" y="4796378"/>
            <a:ext cx="0" cy="612000"/>
          </a:xfrm>
          <a:prstGeom prst="straightConnector1">
            <a:avLst/>
          </a:prstGeom>
          <a:ln>
            <a:tailEnd type="stealth"/>
          </a:ln>
        </p:spPr>
        <p:style>
          <a:lnRef idx="1">
            <a:schemeClr val="dk1"/>
          </a:lnRef>
          <a:fillRef idx="0">
            <a:schemeClr val="dk1"/>
          </a:fillRef>
          <a:effectRef idx="0">
            <a:schemeClr val="dk1"/>
          </a:effectRef>
          <a:fontRef idx="minor">
            <a:schemeClr val="tx1"/>
          </a:fontRef>
        </p:style>
      </p:cxnSp>
      <p:cxnSp>
        <p:nvCxnSpPr>
          <p:cNvPr id="133" name="Connecteur droit avec flèche 132">
            <a:extLst>
              <a:ext uri="{FF2B5EF4-FFF2-40B4-BE49-F238E27FC236}">
                <a16:creationId xmlns:a16="http://schemas.microsoft.com/office/drawing/2014/main" id="{A54090A5-16CC-4B0F-B892-BDB0595EFC72}"/>
              </a:ext>
            </a:extLst>
          </p:cNvPr>
          <p:cNvCxnSpPr>
            <a:cxnSpLocks/>
          </p:cNvCxnSpPr>
          <p:nvPr/>
        </p:nvCxnSpPr>
        <p:spPr>
          <a:xfrm rot="5400000" flipV="1">
            <a:off x="4953953" y="5227194"/>
            <a:ext cx="0" cy="360000"/>
          </a:xfrm>
          <a:prstGeom prst="straightConnector1">
            <a:avLst/>
          </a:prstGeom>
          <a:ln>
            <a:tailEnd type="stealth"/>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B399DCC8-26DE-4BFB-AE6E-6D44EC0AB633}"/>
                  </a:ext>
                </a:extLst>
              </p:cNvPr>
              <p:cNvSpPr/>
              <p:nvPr/>
            </p:nvSpPr>
            <p:spPr>
              <a:xfrm>
                <a:off x="4509567" y="4687929"/>
                <a:ext cx="309123" cy="2769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fr-FR" sz="1200" i="1">
                              <a:latin typeface="Cambria Math" panose="02040503050406030204" pitchFamily="18" charset="0"/>
                            </a:rPr>
                          </m:ctrlPr>
                        </m:accPr>
                        <m:e>
                          <m:r>
                            <a:rPr lang="fr-FR" sz="1200" i="1">
                              <a:latin typeface="Cambria Math" panose="02040503050406030204" pitchFamily="18" charset="0"/>
                            </a:rPr>
                            <m:t>𝑦</m:t>
                          </m:r>
                        </m:e>
                      </m:acc>
                    </m:oMath>
                  </m:oMathPara>
                </a14:m>
                <a:endParaRPr lang="fr-FR" sz="1200" dirty="0"/>
              </a:p>
            </p:txBody>
          </p:sp>
        </mc:Choice>
        <mc:Fallback xmlns="">
          <p:sp>
            <p:nvSpPr>
              <p:cNvPr id="3" name="Rectangle 2">
                <a:extLst>
                  <a:ext uri="{FF2B5EF4-FFF2-40B4-BE49-F238E27FC236}">
                    <a16:creationId xmlns:a16="http://schemas.microsoft.com/office/drawing/2014/main" id="{B399DCC8-26DE-4BFB-AE6E-6D44EC0AB633}"/>
                  </a:ext>
                </a:extLst>
              </p:cNvPr>
              <p:cNvSpPr>
                <a:spLocks noRot="1" noChangeAspect="1" noMove="1" noResize="1" noEditPoints="1" noAdjustHandles="1" noChangeArrowheads="1" noChangeShapeType="1" noTextEdit="1"/>
              </p:cNvSpPr>
              <p:nvPr/>
            </p:nvSpPr>
            <p:spPr>
              <a:xfrm>
                <a:off x="4509567" y="4687929"/>
                <a:ext cx="309123" cy="276999"/>
              </a:xfrm>
              <a:prstGeom prst="rect">
                <a:avLst/>
              </a:prstGeom>
              <a:blipFill>
                <a:blip r:embed="rId14"/>
                <a:stretch>
                  <a:fillRect t="-2222" r="-6000"/>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AF4308EA-4948-4B55-847C-8FDC670BBD6A}"/>
                  </a:ext>
                </a:extLst>
              </p:cNvPr>
              <p:cNvSpPr/>
              <p:nvPr/>
            </p:nvSpPr>
            <p:spPr>
              <a:xfrm>
                <a:off x="4969634" y="5145844"/>
                <a:ext cx="306366" cy="2769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fr-FR" sz="1200" i="1">
                              <a:latin typeface="Cambria Math" panose="02040503050406030204" pitchFamily="18" charset="0"/>
                            </a:rPr>
                          </m:ctrlPr>
                        </m:accPr>
                        <m:e>
                          <m:r>
                            <a:rPr lang="fr-FR" sz="1200" i="1">
                              <a:latin typeface="Cambria Math" panose="02040503050406030204" pitchFamily="18" charset="0"/>
                            </a:rPr>
                            <m:t>𝑥</m:t>
                          </m:r>
                        </m:e>
                      </m:acc>
                    </m:oMath>
                  </m:oMathPara>
                </a14:m>
                <a:endParaRPr lang="fr-FR" sz="1200" dirty="0"/>
              </a:p>
            </p:txBody>
          </p:sp>
        </mc:Choice>
        <mc:Fallback xmlns="">
          <p:sp>
            <p:nvSpPr>
              <p:cNvPr id="4" name="Rectangle 3">
                <a:extLst>
                  <a:ext uri="{FF2B5EF4-FFF2-40B4-BE49-F238E27FC236}">
                    <a16:creationId xmlns:a16="http://schemas.microsoft.com/office/drawing/2014/main" id="{AF4308EA-4948-4B55-847C-8FDC670BBD6A}"/>
                  </a:ext>
                </a:extLst>
              </p:cNvPr>
              <p:cNvSpPr>
                <a:spLocks noRot="1" noChangeAspect="1" noMove="1" noResize="1" noEditPoints="1" noAdjustHandles="1" noChangeArrowheads="1" noChangeShapeType="1" noTextEdit="1"/>
              </p:cNvSpPr>
              <p:nvPr/>
            </p:nvSpPr>
            <p:spPr>
              <a:xfrm>
                <a:off x="4969634" y="5145844"/>
                <a:ext cx="306366" cy="276999"/>
              </a:xfrm>
              <a:prstGeom prst="rect">
                <a:avLst/>
              </a:prstGeom>
              <a:blipFill>
                <a:blip r:embed="rId15"/>
                <a:stretch>
                  <a:fillRect t="-2174" r="-6000"/>
                </a:stretch>
              </a:blipFill>
            </p:spPr>
            <p:txBody>
              <a:bodyPr/>
              <a:lstStyle/>
              <a:p>
                <a:r>
                  <a:rPr lang="fr-FR">
                    <a:noFill/>
                  </a:rPr>
                  <a:t> </a:t>
                </a:r>
              </a:p>
            </p:txBody>
          </p:sp>
        </mc:Fallback>
      </mc:AlternateContent>
      <p:cxnSp>
        <p:nvCxnSpPr>
          <p:cNvPr id="154" name="Connecteur droit avec flèche 153">
            <a:extLst>
              <a:ext uri="{FF2B5EF4-FFF2-40B4-BE49-F238E27FC236}">
                <a16:creationId xmlns:a16="http://schemas.microsoft.com/office/drawing/2014/main" id="{37E2596A-C081-4241-84F9-CF7FF256CA1F}"/>
              </a:ext>
            </a:extLst>
          </p:cNvPr>
          <p:cNvCxnSpPr/>
          <p:nvPr/>
        </p:nvCxnSpPr>
        <p:spPr>
          <a:xfrm flipV="1">
            <a:off x="5595108" y="4791894"/>
            <a:ext cx="0" cy="612000"/>
          </a:xfrm>
          <a:prstGeom prst="straightConnector1">
            <a:avLst/>
          </a:prstGeom>
          <a:ln>
            <a:tailEnd type="stealth"/>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85" name="Rectangle 184">
                <a:extLst>
                  <a:ext uri="{FF2B5EF4-FFF2-40B4-BE49-F238E27FC236}">
                    <a16:creationId xmlns:a16="http://schemas.microsoft.com/office/drawing/2014/main" id="{EB53B687-FF76-4D96-BE7A-628C548B42E4}"/>
                  </a:ext>
                </a:extLst>
              </p:cNvPr>
              <p:cNvSpPr/>
              <p:nvPr/>
            </p:nvSpPr>
            <p:spPr>
              <a:xfrm>
                <a:off x="5332749" y="4683445"/>
                <a:ext cx="309123" cy="2769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fr-FR" sz="1200" i="1">
                              <a:latin typeface="Cambria Math" panose="02040503050406030204" pitchFamily="18" charset="0"/>
                            </a:rPr>
                          </m:ctrlPr>
                        </m:accPr>
                        <m:e>
                          <m:r>
                            <a:rPr lang="fr-FR" sz="1200" i="1">
                              <a:latin typeface="Cambria Math" panose="02040503050406030204" pitchFamily="18" charset="0"/>
                            </a:rPr>
                            <m:t>𝑦</m:t>
                          </m:r>
                        </m:e>
                      </m:acc>
                    </m:oMath>
                  </m:oMathPara>
                </a14:m>
                <a:endParaRPr lang="fr-FR" sz="1200" dirty="0"/>
              </a:p>
            </p:txBody>
          </p:sp>
        </mc:Choice>
        <mc:Fallback xmlns="">
          <p:sp>
            <p:nvSpPr>
              <p:cNvPr id="185" name="Rectangle 184">
                <a:extLst>
                  <a:ext uri="{FF2B5EF4-FFF2-40B4-BE49-F238E27FC236}">
                    <a16:creationId xmlns:a16="http://schemas.microsoft.com/office/drawing/2014/main" id="{EB53B687-FF76-4D96-BE7A-628C548B42E4}"/>
                  </a:ext>
                </a:extLst>
              </p:cNvPr>
              <p:cNvSpPr>
                <a:spLocks noRot="1" noChangeAspect="1" noMove="1" noResize="1" noEditPoints="1" noAdjustHandles="1" noChangeArrowheads="1" noChangeShapeType="1" noTextEdit="1"/>
              </p:cNvSpPr>
              <p:nvPr/>
            </p:nvSpPr>
            <p:spPr>
              <a:xfrm>
                <a:off x="5332749" y="4683445"/>
                <a:ext cx="309123" cy="276999"/>
              </a:xfrm>
              <a:prstGeom prst="rect">
                <a:avLst/>
              </a:prstGeom>
              <a:blipFill>
                <a:blip r:embed="rId16"/>
                <a:stretch>
                  <a:fillRect t="-2174" r="-3922"/>
                </a:stretch>
              </a:blipFill>
            </p:spPr>
            <p:txBody>
              <a:bodyPr/>
              <a:lstStyle/>
              <a:p>
                <a:r>
                  <a:rPr lang="fr-FR">
                    <a:noFill/>
                  </a:rPr>
                  <a:t> </a:t>
                </a:r>
              </a:p>
            </p:txBody>
          </p:sp>
        </mc:Fallback>
      </mc:AlternateContent>
      <p:cxnSp>
        <p:nvCxnSpPr>
          <p:cNvPr id="187" name="Connecteur droit avec flèche 186">
            <a:extLst>
              <a:ext uri="{FF2B5EF4-FFF2-40B4-BE49-F238E27FC236}">
                <a16:creationId xmlns:a16="http://schemas.microsoft.com/office/drawing/2014/main" id="{97AF132D-CC63-4A7D-8728-3B121A074098}"/>
              </a:ext>
            </a:extLst>
          </p:cNvPr>
          <p:cNvCxnSpPr>
            <a:cxnSpLocks/>
          </p:cNvCxnSpPr>
          <p:nvPr/>
        </p:nvCxnSpPr>
        <p:spPr>
          <a:xfrm rot="5400000" flipH="1">
            <a:off x="5435002" y="5251509"/>
            <a:ext cx="0" cy="324000"/>
          </a:xfrm>
          <a:prstGeom prst="straightConnector1">
            <a:avLst/>
          </a:prstGeom>
          <a:ln>
            <a:tailEnd type="stealth"/>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99" name="Rectangle 198">
                <a:extLst>
                  <a:ext uri="{FF2B5EF4-FFF2-40B4-BE49-F238E27FC236}">
                    <a16:creationId xmlns:a16="http://schemas.microsoft.com/office/drawing/2014/main" id="{AA9E8EFE-3B52-45A7-B287-C06396B39E11}"/>
                  </a:ext>
                </a:extLst>
              </p:cNvPr>
              <p:cNvSpPr/>
              <p:nvPr/>
            </p:nvSpPr>
            <p:spPr>
              <a:xfrm>
                <a:off x="5177286" y="5148591"/>
                <a:ext cx="296300" cy="2769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fr-FR" sz="1200" i="1" smtClean="0">
                              <a:latin typeface="Cambria Math" panose="02040503050406030204" pitchFamily="18" charset="0"/>
                            </a:rPr>
                          </m:ctrlPr>
                        </m:accPr>
                        <m:e>
                          <m:r>
                            <a:rPr lang="fr-FR" sz="1200" b="0" i="1" smtClean="0">
                              <a:latin typeface="Cambria Math" panose="02040503050406030204" pitchFamily="18" charset="0"/>
                            </a:rPr>
                            <m:t>𝑧</m:t>
                          </m:r>
                        </m:e>
                      </m:acc>
                    </m:oMath>
                  </m:oMathPara>
                </a14:m>
                <a:endParaRPr lang="fr-FR" sz="1200" dirty="0"/>
              </a:p>
            </p:txBody>
          </p:sp>
        </mc:Choice>
        <mc:Fallback xmlns="">
          <p:sp>
            <p:nvSpPr>
              <p:cNvPr id="199" name="Rectangle 198">
                <a:extLst>
                  <a:ext uri="{FF2B5EF4-FFF2-40B4-BE49-F238E27FC236}">
                    <a16:creationId xmlns:a16="http://schemas.microsoft.com/office/drawing/2014/main" id="{AA9E8EFE-3B52-45A7-B287-C06396B39E11}"/>
                  </a:ext>
                </a:extLst>
              </p:cNvPr>
              <p:cNvSpPr>
                <a:spLocks noRot="1" noChangeAspect="1" noMove="1" noResize="1" noEditPoints="1" noAdjustHandles="1" noChangeArrowheads="1" noChangeShapeType="1" noTextEdit="1"/>
              </p:cNvSpPr>
              <p:nvPr/>
            </p:nvSpPr>
            <p:spPr>
              <a:xfrm>
                <a:off x="5177286" y="5148591"/>
                <a:ext cx="296300" cy="276999"/>
              </a:xfrm>
              <a:prstGeom prst="rect">
                <a:avLst/>
              </a:prstGeom>
              <a:blipFill>
                <a:blip r:embed="rId17"/>
                <a:stretch>
                  <a:fillRect t="-2222" r="-4082"/>
                </a:stretch>
              </a:blipFill>
            </p:spPr>
            <p:txBody>
              <a:bodyPr/>
              <a:lstStyle/>
              <a:p>
                <a:r>
                  <a:rPr lang="fr-FR">
                    <a:noFill/>
                  </a:rPr>
                  <a:t> </a:t>
                </a:r>
              </a:p>
            </p:txBody>
          </p:sp>
        </mc:Fallback>
      </mc:AlternateContent>
      <p:cxnSp>
        <p:nvCxnSpPr>
          <p:cNvPr id="218" name="Connecteur droit avec flèche 217">
            <a:extLst>
              <a:ext uri="{FF2B5EF4-FFF2-40B4-BE49-F238E27FC236}">
                <a16:creationId xmlns:a16="http://schemas.microsoft.com/office/drawing/2014/main" id="{15C140C6-2A30-4D33-9C8A-88498ED2C179}"/>
              </a:ext>
            </a:extLst>
          </p:cNvPr>
          <p:cNvCxnSpPr>
            <a:cxnSpLocks/>
          </p:cNvCxnSpPr>
          <p:nvPr/>
        </p:nvCxnSpPr>
        <p:spPr>
          <a:xfrm rot="5400000" flipV="1">
            <a:off x="5691400" y="2455676"/>
            <a:ext cx="0" cy="396000"/>
          </a:xfrm>
          <a:prstGeom prst="straightConnector1">
            <a:avLst/>
          </a:prstGeom>
          <a:ln>
            <a:tailEnd type="stealth"/>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19" name="Rectangle 218">
                <a:extLst>
                  <a:ext uri="{FF2B5EF4-FFF2-40B4-BE49-F238E27FC236}">
                    <a16:creationId xmlns:a16="http://schemas.microsoft.com/office/drawing/2014/main" id="{69B6A503-2875-4206-8197-5C61445EB5EA}"/>
                  </a:ext>
                </a:extLst>
              </p:cNvPr>
              <p:cNvSpPr/>
              <p:nvPr/>
            </p:nvSpPr>
            <p:spPr>
              <a:xfrm>
                <a:off x="5679361" y="2377086"/>
                <a:ext cx="306366" cy="2769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fr-FR" sz="1200" i="1">
                              <a:latin typeface="Cambria Math" panose="02040503050406030204" pitchFamily="18" charset="0"/>
                            </a:rPr>
                          </m:ctrlPr>
                        </m:accPr>
                        <m:e>
                          <m:r>
                            <a:rPr lang="fr-FR" sz="1200" i="1">
                              <a:latin typeface="Cambria Math" panose="02040503050406030204" pitchFamily="18" charset="0"/>
                            </a:rPr>
                            <m:t>𝑥</m:t>
                          </m:r>
                        </m:e>
                      </m:acc>
                    </m:oMath>
                  </m:oMathPara>
                </a14:m>
                <a:endParaRPr lang="fr-FR" sz="1200" dirty="0"/>
              </a:p>
            </p:txBody>
          </p:sp>
        </mc:Choice>
        <mc:Fallback xmlns="">
          <p:sp>
            <p:nvSpPr>
              <p:cNvPr id="219" name="Rectangle 218">
                <a:extLst>
                  <a:ext uri="{FF2B5EF4-FFF2-40B4-BE49-F238E27FC236}">
                    <a16:creationId xmlns:a16="http://schemas.microsoft.com/office/drawing/2014/main" id="{69B6A503-2875-4206-8197-5C61445EB5EA}"/>
                  </a:ext>
                </a:extLst>
              </p:cNvPr>
              <p:cNvSpPr>
                <a:spLocks noRot="1" noChangeAspect="1" noMove="1" noResize="1" noEditPoints="1" noAdjustHandles="1" noChangeArrowheads="1" noChangeShapeType="1" noTextEdit="1"/>
              </p:cNvSpPr>
              <p:nvPr/>
            </p:nvSpPr>
            <p:spPr>
              <a:xfrm>
                <a:off x="5679361" y="2377086"/>
                <a:ext cx="306366" cy="276999"/>
              </a:xfrm>
              <a:prstGeom prst="rect">
                <a:avLst/>
              </a:prstGeom>
              <a:blipFill>
                <a:blip r:embed="rId18"/>
                <a:stretch>
                  <a:fillRect t="-2222" r="-4000"/>
                </a:stretch>
              </a:blipFill>
            </p:spPr>
            <p:txBody>
              <a:bodyPr/>
              <a:lstStyle/>
              <a:p>
                <a:r>
                  <a:rPr lang="fr-FR">
                    <a:noFill/>
                  </a:rPr>
                  <a:t> </a:t>
                </a:r>
              </a:p>
            </p:txBody>
          </p:sp>
        </mc:Fallback>
      </mc:AlternateContent>
      <p:cxnSp>
        <p:nvCxnSpPr>
          <p:cNvPr id="220" name="Connecteur droit avec flèche 219">
            <a:extLst>
              <a:ext uri="{FF2B5EF4-FFF2-40B4-BE49-F238E27FC236}">
                <a16:creationId xmlns:a16="http://schemas.microsoft.com/office/drawing/2014/main" id="{00F4F4C2-1D32-421A-943E-2E11206AA271}"/>
              </a:ext>
            </a:extLst>
          </p:cNvPr>
          <p:cNvCxnSpPr/>
          <p:nvPr/>
        </p:nvCxnSpPr>
        <p:spPr>
          <a:xfrm flipV="1">
            <a:off x="5494875" y="2109862"/>
            <a:ext cx="0" cy="540000"/>
          </a:xfrm>
          <a:prstGeom prst="straightConnector1">
            <a:avLst/>
          </a:prstGeom>
          <a:ln>
            <a:tailEnd type="stealth"/>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21" name="Rectangle 220">
                <a:extLst>
                  <a:ext uri="{FF2B5EF4-FFF2-40B4-BE49-F238E27FC236}">
                    <a16:creationId xmlns:a16="http://schemas.microsoft.com/office/drawing/2014/main" id="{8420451D-5E6A-4550-B6CE-A7F62CDCF0E0}"/>
                  </a:ext>
                </a:extLst>
              </p:cNvPr>
              <p:cNvSpPr/>
              <p:nvPr/>
            </p:nvSpPr>
            <p:spPr>
              <a:xfrm>
                <a:off x="5239183" y="1988082"/>
                <a:ext cx="309123" cy="2769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fr-FR" sz="1200" i="1">
                              <a:latin typeface="Cambria Math" panose="02040503050406030204" pitchFamily="18" charset="0"/>
                            </a:rPr>
                          </m:ctrlPr>
                        </m:accPr>
                        <m:e>
                          <m:r>
                            <a:rPr lang="fr-FR" sz="1200" i="1">
                              <a:latin typeface="Cambria Math" panose="02040503050406030204" pitchFamily="18" charset="0"/>
                            </a:rPr>
                            <m:t>𝑦</m:t>
                          </m:r>
                        </m:e>
                      </m:acc>
                    </m:oMath>
                  </m:oMathPara>
                </a14:m>
                <a:endParaRPr lang="fr-FR" sz="1200" dirty="0"/>
              </a:p>
            </p:txBody>
          </p:sp>
        </mc:Choice>
        <mc:Fallback xmlns="">
          <p:sp>
            <p:nvSpPr>
              <p:cNvPr id="221" name="Rectangle 220">
                <a:extLst>
                  <a:ext uri="{FF2B5EF4-FFF2-40B4-BE49-F238E27FC236}">
                    <a16:creationId xmlns:a16="http://schemas.microsoft.com/office/drawing/2014/main" id="{8420451D-5E6A-4550-B6CE-A7F62CDCF0E0}"/>
                  </a:ext>
                </a:extLst>
              </p:cNvPr>
              <p:cNvSpPr>
                <a:spLocks noRot="1" noChangeAspect="1" noMove="1" noResize="1" noEditPoints="1" noAdjustHandles="1" noChangeArrowheads="1" noChangeShapeType="1" noTextEdit="1"/>
              </p:cNvSpPr>
              <p:nvPr/>
            </p:nvSpPr>
            <p:spPr>
              <a:xfrm>
                <a:off x="5239183" y="1988082"/>
                <a:ext cx="309123" cy="276999"/>
              </a:xfrm>
              <a:prstGeom prst="rect">
                <a:avLst/>
              </a:prstGeom>
              <a:blipFill>
                <a:blip r:embed="rId19"/>
                <a:stretch>
                  <a:fillRect t="-2174" r="-5882"/>
                </a:stretch>
              </a:blipFill>
            </p:spPr>
            <p:txBody>
              <a:bodyPr/>
              <a:lstStyle/>
              <a:p>
                <a:r>
                  <a:rPr lang="fr-FR">
                    <a:noFill/>
                  </a:rPr>
                  <a:t> </a:t>
                </a:r>
              </a:p>
            </p:txBody>
          </p:sp>
        </mc:Fallback>
      </mc:AlternateContent>
      <p:grpSp>
        <p:nvGrpSpPr>
          <p:cNvPr id="225" name="Groupe 224">
            <a:extLst>
              <a:ext uri="{FF2B5EF4-FFF2-40B4-BE49-F238E27FC236}">
                <a16:creationId xmlns:a16="http://schemas.microsoft.com/office/drawing/2014/main" id="{476C7EA9-7EF2-4296-AFBC-E071E0E003F0}"/>
              </a:ext>
            </a:extLst>
          </p:cNvPr>
          <p:cNvGrpSpPr/>
          <p:nvPr/>
        </p:nvGrpSpPr>
        <p:grpSpPr>
          <a:xfrm>
            <a:off x="2653662" y="2023357"/>
            <a:ext cx="1470623" cy="1156006"/>
            <a:chOff x="3000837" y="2023963"/>
            <a:chExt cx="1470623" cy="1156006"/>
          </a:xfrm>
        </p:grpSpPr>
        <p:grpSp>
          <p:nvGrpSpPr>
            <p:cNvPr id="226" name="Groupe 225">
              <a:extLst>
                <a:ext uri="{FF2B5EF4-FFF2-40B4-BE49-F238E27FC236}">
                  <a16:creationId xmlns:a16="http://schemas.microsoft.com/office/drawing/2014/main" id="{6751DC32-8480-43C4-B929-F9B69140ACB1}"/>
                </a:ext>
              </a:extLst>
            </p:cNvPr>
            <p:cNvGrpSpPr/>
            <p:nvPr/>
          </p:nvGrpSpPr>
          <p:grpSpPr>
            <a:xfrm>
              <a:off x="3018242" y="2023963"/>
              <a:ext cx="1453218" cy="1156006"/>
              <a:chOff x="3018242" y="2023963"/>
              <a:chExt cx="1453218" cy="1156006"/>
            </a:xfrm>
          </p:grpSpPr>
          <p:sp>
            <p:nvSpPr>
              <p:cNvPr id="228" name="Shape 1214">
                <a:extLst>
                  <a:ext uri="{FF2B5EF4-FFF2-40B4-BE49-F238E27FC236}">
                    <a16:creationId xmlns:a16="http://schemas.microsoft.com/office/drawing/2014/main" id="{644FC9A6-47FD-436E-B0C4-A02E824E7462}"/>
                  </a:ext>
                </a:extLst>
              </p:cNvPr>
              <p:cNvSpPr/>
              <p:nvPr/>
            </p:nvSpPr>
            <p:spPr>
              <a:xfrm>
                <a:off x="3543891" y="2081990"/>
                <a:ext cx="78919" cy="89609"/>
              </a:xfrm>
              <a:custGeom>
                <a:avLst/>
                <a:gdLst/>
                <a:ahLst/>
                <a:cxnLst/>
                <a:rect l="0" t="0" r="0" b="0"/>
                <a:pathLst>
                  <a:path w="29718" h="44196">
                    <a:moveTo>
                      <a:pt x="15240" y="0"/>
                    </a:moveTo>
                    <a:lnTo>
                      <a:pt x="29718" y="44196"/>
                    </a:lnTo>
                    <a:lnTo>
                      <a:pt x="15240" y="29718"/>
                    </a:lnTo>
                    <a:lnTo>
                      <a:pt x="0" y="44196"/>
                    </a:lnTo>
                    <a:lnTo>
                      <a:pt x="15240" y="0"/>
                    </a:lnTo>
                    <a:close/>
                  </a:path>
                </a:pathLst>
              </a:custGeom>
              <a:ln w="0" cap="rnd">
                <a:round/>
              </a:ln>
            </p:spPr>
            <p:style>
              <a:lnRef idx="0">
                <a:srgbClr val="000000">
                  <a:alpha val="0"/>
                </a:srgbClr>
              </a:lnRef>
              <a:fillRef idx="1">
                <a:srgbClr val="000000"/>
              </a:fillRef>
              <a:effectRef idx="0">
                <a:scrgbClr r="0" g="0" b="0"/>
              </a:effectRef>
              <a:fontRef idx="none"/>
            </p:style>
            <p:txBody>
              <a:bodyPr/>
              <a:lstStyle/>
              <a:p>
                <a:endParaRPr lang="fr-FR" dirty="0"/>
              </a:p>
            </p:txBody>
          </p:sp>
          <p:sp>
            <p:nvSpPr>
              <p:cNvPr id="229" name="Shape 1217">
                <a:extLst>
                  <a:ext uri="{FF2B5EF4-FFF2-40B4-BE49-F238E27FC236}">
                    <a16:creationId xmlns:a16="http://schemas.microsoft.com/office/drawing/2014/main" id="{F01DCDF7-B48E-4A79-BB64-3EA472C26872}"/>
                  </a:ext>
                </a:extLst>
              </p:cNvPr>
              <p:cNvSpPr/>
              <p:nvPr/>
            </p:nvSpPr>
            <p:spPr>
              <a:xfrm>
                <a:off x="4162212" y="2384443"/>
                <a:ext cx="123438" cy="71067"/>
              </a:xfrm>
              <a:custGeom>
                <a:avLst/>
                <a:gdLst/>
                <a:ahLst/>
                <a:cxnLst/>
                <a:rect l="0" t="0" r="0" b="0"/>
                <a:pathLst>
                  <a:path w="46482" h="35051">
                    <a:moveTo>
                      <a:pt x="46482" y="0"/>
                    </a:moveTo>
                    <a:lnTo>
                      <a:pt x="15240" y="35051"/>
                    </a:lnTo>
                    <a:lnTo>
                      <a:pt x="20574" y="14478"/>
                    </a:lnTo>
                    <a:lnTo>
                      <a:pt x="0" y="9144"/>
                    </a:lnTo>
                    <a:lnTo>
                      <a:pt x="46482" y="0"/>
                    </a:lnTo>
                    <a:close/>
                  </a:path>
                </a:pathLst>
              </a:custGeom>
              <a:ln w="0" cap="rnd">
                <a:round/>
              </a:ln>
            </p:spPr>
            <p:style>
              <a:lnRef idx="0">
                <a:srgbClr val="000000">
                  <a:alpha val="0"/>
                </a:srgbClr>
              </a:lnRef>
              <a:fillRef idx="1">
                <a:srgbClr val="000000"/>
              </a:fillRef>
              <a:effectRef idx="0">
                <a:scrgbClr r="0" g="0" b="0"/>
              </a:effectRef>
              <a:fontRef idx="none"/>
            </p:style>
            <p:txBody>
              <a:bodyPr/>
              <a:lstStyle/>
              <a:p>
                <a:endParaRPr lang="fr-FR"/>
              </a:p>
            </p:txBody>
          </p:sp>
          <p:sp>
            <p:nvSpPr>
              <p:cNvPr id="230" name="Shape 1220">
                <a:extLst>
                  <a:ext uri="{FF2B5EF4-FFF2-40B4-BE49-F238E27FC236}">
                    <a16:creationId xmlns:a16="http://schemas.microsoft.com/office/drawing/2014/main" id="{2F0FAE76-EB8C-4B29-95ED-D9C1BC376914}"/>
                  </a:ext>
                </a:extLst>
              </p:cNvPr>
              <p:cNvSpPr/>
              <p:nvPr/>
            </p:nvSpPr>
            <p:spPr>
              <a:xfrm>
                <a:off x="4054485" y="2883642"/>
                <a:ext cx="123438" cy="71067"/>
              </a:xfrm>
              <a:custGeom>
                <a:avLst/>
                <a:gdLst/>
                <a:ahLst/>
                <a:cxnLst/>
                <a:rect l="0" t="0" r="0" b="0"/>
                <a:pathLst>
                  <a:path w="46482" h="35051">
                    <a:moveTo>
                      <a:pt x="15240" y="0"/>
                    </a:moveTo>
                    <a:lnTo>
                      <a:pt x="46482" y="35051"/>
                    </a:lnTo>
                    <a:lnTo>
                      <a:pt x="0" y="25146"/>
                    </a:lnTo>
                    <a:lnTo>
                      <a:pt x="20574" y="19812"/>
                    </a:lnTo>
                    <a:lnTo>
                      <a:pt x="15240" y="0"/>
                    </a:lnTo>
                    <a:close/>
                  </a:path>
                </a:pathLst>
              </a:custGeom>
              <a:ln w="0" cap="rnd">
                <a:round/>
              </a:ln>
            </p:spPr>
            <p:style>
              <a:lnRef idx="0">
                <a:srgbClr val="000000">
                  <a:alpha val="0"/>
                </a:srgbClr>
              </a:lnRef>
              <a:fillRef idx="1">
                <a:srgbClr val="000000"/>
              </a:fillRef>
              <a:effectRef idx="0">
                <a:scrgbClr r="0" g="0" b="0"/>
              </a:effectRef>
              <a:fontRef idx="none"/>
            </p:style>
            <p:txBody>
              <a:bodyPr/>
              <a:lstStyle/>
              <a:p>
                <a:endParaRPr lang="fr-FR"/>
              </a:p>
            </p:txBody>
          </p:sp>
          <p:sp>
            <p:nvSpPr>
              <p:cNvPr id="231" name="Rectangle 230">
                <a:extLst>
                  <a:ext uri="{FF2B5EF4-FFF2-40B4-BE49-F238E27FC236}">
                    <a16:creationId xmlns:a16="http://schemas.microsoft.com/office/drawing/2014/main" id="{34B4E177-A05B-439D-9DB5-886C984E5C41}"/>
                  </a:ext>
                </a:extLst>
              </p:cNvPr>
              <p:cNvSpPr/>
              <p:nvPr/>
            </p:nvSpPr>
            <p:spPr>
              <a:xfrm>
                <a:off x="3527950" y="2725174"/>
                <a:ext cx="170954" cy="187267"/>
              </a:xfrm>
              <a:prstGeom prst="rect">
                <a:avLst/>
              </a:prstGeom>
              <a:ln>
                <a:noFill/>
              </a:ln>
            </p:spPr>
            <p:txBody>
              <a:bodyPr vert="horz" lIns="0" tIns="0" rIns="0" bIns="0" rtlCol="0">
                <a:noAutofit/>
              </a:bodyPr>
              <a:lstStyle/>
              <a:p>
                <a:pPr marL="6350" indent="-6350">
                  <a:lnSpc>
                    <a:spcPct val="107000"/>
                  </a:lnSpc>
                  <a:spcAft>
                    <a:spcPts val="800"/>
                  </a:spcAft>
                </a:pPr>
                <a:r>
                  <a:rPr lang="fr-FR" sz="900" b="1" dirty="0">
                    <a:solidFill>
                      <a:srgbClr val="000000"/>
                    </a:solidFill>
                    <a:effectLst/>
                    <a:latin typeface="Arial" panose="020B0604020202020204" pitchFamily="34" charset="0"/>
                    <a:ea typeface="Arial" panose="020B0604020202020204" pitchFamily="34" charset="0"/>
                  </a:rPr>
                  <a:t>O</a:t>
                </a:r>
                <a:endParaRPr lang="fr-FR" sz="900" dirty="0">
                  <a:solidFill>
                    <a:srgbClr val="000000"/>
                  </a:solidFill>
                  <a:effectLst/>
                  <a:latin typeface="Times New Roman" panose="02020603050405020304" pitchFamily="18" charset="0"/>
                  <a:ea typeface="Times New Roman" panose="02020603050405020304" pitchFamily="18" charset="0"/>
                </a:endParaRPr>
              </a:p>
            </p:txBody>
          </p:sp>
          <p:sp>
            <p:nvSpPr>
              <p:cNvPr id="232" name="Forme libre : forme 231">
                <a:extLst>
                  <a:ext uri="{FF2B5EF4-FFF2-40B4-BE49-F238E27FC236}">
                    <a16:creationId xmlns:a16="http://schemas.microsoft.com/office/drawing/2014/main" id="{B0944A5B-8D9D-465C-AA1C-7EBF84176462}"/>
                  </a:ext>
                </a:extLst>
              </p:cNvPr>
              <p:cNvSpPr/>
              <p:nvPr/>
            </p:nvSpPr>
            <p:spPr>
              <a:xfrm>
                <a:off x="3018242" y="2709720"/>
                <a:ext cx="390525" cy="247197"/>
              </a:xfrm>
              <a:custGeom>
                <a:avLst/>
                <a:gdLst>
                  <a:gd name="connsiteX0" fmla="*/ 0 w 361950"/>
                  <a:gd name="connsiteY0" fmla="*/ 0 h 107950"/>
                  <a:gd name="connsiteX1" fmla="*/ 361950 w 361950"/>
                  <a:gd name="connsiteY1" fmla="*/ 107950 h 107950"/>
                  <a:gd name="connsiteX0" fmla="*/ 0 w 361950"/>
                  <a:gd name="connsiteY0" fmla="*/ 0 h 112394"/>
                  <a:gd name="connsiteX1" fmla="*/ 361950 w 361950"/>
                  <a:gd name="connsiteY1" fmla="*/ 107950 h 112394"/>
                  <a:gd name="connsiteX0" fmla="*/ 0 w 390525"/>
                  <a:gd name="connsiteY0" fmla="*/ 0 h 149225"/>
                  <a:gd name="connsiteX1" fmla="*/ 390525 w 390525"/>
                  <a:gd name="connsiteY1" fmla="*/ 149225 h 149225"/>
                  <a:gd name="connsiteX0" fmla="*/ 0 w 390525"/>
                  <a:gd name="connsiteY0" fmla="*/ 0 h 247197"/>
                  <a:gd name="connsiteX1" fmla="*/ 390525 w 390525"/>
                  <a:gd name="connsiteY1" fmla="*/ 149225 h 247197"/>
                </a:gdLst>
                <a:ahLst/>
                <a:cxnLst>
                  <a:cxn ang="0">
                    <a:pos x="connsiteX0" y="connsiteY0"/>
                  </a:cxn>
                  <a:cxn ang="0">
                    <a:pos x="connsiteX1" y="connsiteY1"/>
                  </a:cxn>
                </a:cxnLst>
                <a:rect l="l" t="t" r="r" b="b"/>
                <a:pathLst>
                  <a:path w="390525" h="247197">
                    <a:moveTo>
                      <a:pt x="0" y="0"/>
                    </a:moveTo>
                    <a:cubicBezTo>
                      <a:pt x="53975" y="191558"/>
                      <a:pt x="212725" y="360892"/>
                      <a:pt x="390525" y="149225"/>
                    </a:cubicBezTo>
                  </a:path>
                </a:pathLst>
              </a:custGeom>
              <a:noFill/>
              <a:ln w="19050">
                <a:solidFill>
                  <a:srgbClr val="5F5F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33" name="Connecteur droit 232">
                <a:extLst>
                  <a:ext uri="{FF2B5EF4-FFF2-40B4-BE49-F238E27FC236}">
                    <a16:creationId xmlns:a16="http://schemas.microsoft.com/office/drawing/2014/main" id="{236866A5-AD89-4E8B-820D-F25764DDEAF2}"/>
                  </a:ext>
                </a:extLst>
              </p:cNvPr>
              <p:cNvCxnSpPr>
                <a:stCxn id="232" idx="0"/>
              </p:cNvCxnSpPr>
              <p:nvPr/>
            </p:nvCxnSpPr>
            <p:spPr>
              <a:xfrm flipV="1">
                <a:off x="3018242" y="2389880"/>
                <a:ext cx="791729" cy="319840"/>
              </a:xfrm>
              <a:prstGeom prst="line">
                <a:avLst/>
              </a:prstGeom>
              <a:ln w="19050">
                <a:solidFill>
                  <a:srgbClr val="5F5F5F"/>
                </a:solidFill>
              </a:ln>
            </p:spPr>
            <p:style>
              <a:lnRef idx="1">
                <a:schemeClr val="accent1"/>
              </a:lnRef>
              <a:fillRef idx="0">
                <a:schemeClr val="accent1"/>
              </a:fillRef>
              <a:effectRef idx="0">
                <a:schemeClr val="accent1"/>
              </a:effectRef>
              <a:fontRef idx="minor">
                <a:schemeClr val="tx1"/>
              </a:fontRef>
            </p:style>
          </p:cxnSp>
          <p:sp>
            <p:nvSpPr>
              <p:cNvPr id="234" name="Forme libre : forme 233">
                <a:extLst>
                  <a:ext uri="{FF2B5EF4-FFF2-40B4-BE49-F238E27FC236}">
                    <a16:creationId xmlns:a16="http://schemas.microsoft.com/office/drawing/2014/main" id="{865299D1-A6D4-4463-A45E-9FD6568E0BAF}"/>
                  </a:ext>
                </a:extLst>
              </p:cNvPr>
              <p:cNvSpPr/>
              <p:nvPr/>
            </p:nvSpPr>
            <p:spPr>
              <a:xfrm>
                <a:off x="4081290" y="2535618"/>
                <a:ext cx="111919" cy="96044"/>
              </a:xfrm>
              <a:custGeom>
                <a:avLst/>
                <a:gdLst>
                  <a:gd name="connsiteX0" fmla="*/ 0 w 361950"/>
                  <a:gd name="connsiteY0" fmla="*/ 0 h 107950"/>
                  <a:gd name="connsiteX1" fmla="*/ 361950 w 361950"/>
                  <a:gd name="connsiteY1" fmla="*/ 107950 h 107950"/>
                  <a:gd name="connsiteX0" fmla="*/ 0 w 361950"/>
                  <a:gd name="connsiteY0" fmla="*/ 0 h 112394"/>
                  <a:gd name="connsiteX1" fmla="*/ 361950 w 361950"/>
                  <a:gd name="connsiteY1" fmla="*/ 107950 h 112394"/>
                  <a:gd name="connsiteX0" fmla="*/ 0 w 390525"/>
                  <a:gd name="connsiteY0" fmla="*/ 0 h 149225"/>
                  <a:gd name="connsiteX1" fmla="*/ 390525 w 390525"/>
                  <a:gd name="connsiteY1" fmla="*/ 149225 h 149225"/>
                  <a:gd name="connsiteX0" fmla="*/ 0 w 390525"/>
                  <a:gd name="connsiteY0" fmla="*/ 0 h 247197"/>
                  <a:gd name="connsiteX1" fmla="*/ 390525 w 390525"/>
                  <a:gd name="connsiteY1" fmla="*/ 149225 h 247197"/>
                  <a:gd name="connsiteX0" fmla="*/ 0 w 114300"/>
                  <a:gd name="connsiteY0" fmla="*/ 93663 h 204406"/>
                  <a:gd name="connsiteX1" fmla="*/ 114300 w 114300"/>
                  <a:gd name="connsiteY1" fmla="*/ 0 h 204406"/>
                  <a:gd name="connsiteX0" fmla="*/ 0 w 114300"/>
                  <a:gd name="connsiteY0" fmla="*/ 93663 h 117889"/>
                  <a:gd name="connsiteX1" fmla="*/ 114300 w 114300"/>
                  <a:gd name="connsiteY1" fmla="*/ 0 h 117889"/>
                  <a:gd name="connsiteX0" fmla="*/ 0 w 114300"/>
                  <a:gd name="connsiteY0" fmla="*/ 93663 h 93663"/>
                  <a:gd name="connsiteX1" fmla="*/ 114300 w 114300"/>
                  <a:gd name="connsiteY1" fmla="*/ 0 h 93663"/>
                  <a:gd name="connsiteX0" fmla="*/ 0 w 111919"/>
                  <a:gd name="connsiteY0" fmla="*/ 96044 h 96044"/>
                  <a:gd name="connsiteX1" fmla="*/ 111919 w 111919"/>
                  <a:gd name="connsiteY1" fmla="*/ 0 h 96044"/>
                  <a:gd name="connsiteX0" fmla="*/ 0 w 111919"/>
                  <a:gd name="connsiteY0" fmla="*/ 96044 h 96303"/>
                  <a:gd name="connsiteX1" fmla="*/ 111919 w 111919"/>
                  <a:gd name="connsiteY1" fmla="*/ 0 h 96303"/>
                  <a:gd name="connsiteX0" fmla="*/ 0 w 111919"/>
                  <a:gd name="connsiteY0" fmla="*/ 96044 h 96044"/>
                  <a:gd name="connsiteX1" fmla="*/ 111919 w 111919"/>
                  <a:gd name="connsiteY1" fmla="*/ 0 h 96044"/>
                </a:gdLst>
                <a:ahLst/>
                <a:cxnLst>
                  <a:cxn ang="0">
                    <a:pos x="connsiteX0" y="connsiteY0"/>
                  </a:cxn>
                  <a:cxn ang="0">
                    <a:pos x="connsiteX1" y="connsiteY1"/>
                  </a:cxn>
                </a:cxnLst>
                <a:rect l="l" t="t" r="r" b="b"/>
                <a:pathLst>
                  <a:path w="111919" h="96044">
                    <a:moveTo>
                      <a:pt x="0" y="96044"/>
                    </a:moveTo>
                    <a:cubicBezTo>
                      <a:pt x="32544" y="85196"/>
                      <a:pt x="67469" y="68792"/>
                      <a:pt x="111919" y="0"/>
                    </a:cubicBezTo>
                  </a:path>
                </a:pathLst>
              </a:custGeom>
              <a:noFill/>
              <a:ln w="19050">
                <a:solidFill>
                  <a:srgbClr val="5F5F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5" name="Forme libre : forme 234">
                <a:extLst>
                  <a:ext uri="{FF2B5EF4-FFF2-40B4-BE49-F238E27FC236}">
                    <a16:creationId xmlns:a16="http://schemas.microsoft.com/office/drawing/2014/main" id="{2187B15B-5925-4BEF-84DE-D3B07A1A0AFB}"/>
                  </a:ext>
                </a:extLst>
              </p:cNvPr>
              <p:cNvSpPr/>
              <p:nvPr/>
            </p:nvSpPr>
            <p:spPr>
              <a:xfrm>
                <a:off x="3802665" y="2387106"/>
                <a:ext cx="173831" cy="234950"/>
              </a:xfrm>
              <a:custGeom>
                <a:avLst/>
                <a:gdLst>
                  <a:gd name="connsiteX0" fmla="*/ 0 w 361950"/>
                  <a:gd name="connsiteY0" fmla="*/ 0 h 107950"/>
                  <a:gd name="connsiteX1" fmla="*/ 361950 w 361950"/>
                  <a:gd name="connsiteY1" fmla="*/ 107950 h 107950"/>
                  <a:gd name="connsiteX0" fmla="*/ 0 w 361950"/>
                  <a:gd name="connsiteY0" fmla="*/ 0 h 112394"/>
                  <a:gd name="connsiteX1" fmla="*/ 361950 w 361950"/>
                  <a:gd name="connsiteY1" fmla="*/ 107950 h 112394"/>
                  <a:gd name="connsiteX0" fmla="*/ 0 w 390525"/>
                  <a:gd name="connsiteY0" fmla="*/ 0 h 149225"/>
                  <a:gd name="connsiteX1" fmla="*/ 390525 w 390525"/>
                  <a:gd name="connsiteY1" fmla="*/ 149225 h 149225"/>
                  <a:gd name="connsiteX0" fmla="*/ 0 w 390525"/>
                  <a:gd name="connsiteY0" fmla="*/ 0 h 247197"/>
                  <a:gd name="connsiteX1" fmla="*/ 390525 w 390525"/>
                  <a:gd name="connsiteY1" fmla="*/ 149225 h 247197"/>
                  <a:gd name="connsiteX0" fmla="*/ 0 w 173831"/>
                  <a:gd name="connsiteY0" fmla="*/ 0 h 314770"/>
                  <a:gd name="connsiteX1" fmla="*/ 173831 w 173831"/>
                  <a:gd name="connsiteY1" fmla="*/ 234950 h 314770"/>
                  <a:gd name="connsiteX0" fmla="*/ 0 w 173831"/>
                  <a:gd name="connsiteY0" fmla="*/ 0 h 234950"/>
                  <a:gd name="connsiteX1" fmla="*/ 173831 w 173831"/>
                  <a:gd name="connsiteY1" fmla="*/ 234950 h 234950"/>
                </a:gdLst>
                <a:ahLst/>
                <a:cxnLst>
                  <a:cxn ang="0">
                    <a:pos x="connsiteX0" y="connsiteY0"/>
                  </a:cxn>
                  <a:cxn ang="0">
                    <a:pos x="connsiteX1" y="connsiteY1"/>
                  </a:cxn>
                </a:cxnLst>
                <a:rect l="l" t="t" r="r" b="b"/>
                <a:pathLst>
                  <a:path w="173831" h="234950">
                    <a:moveTo>
                      <a:pt x="0" y="0"/>
                    </a:moveTo>
                    <a:cubicBezTo>
                      <a:pt x="53975" y="191558"/>
                      <a:pt x="115094" y="187061"/>
                      <a:pt x="173831" y="234950"/>
                    </a:cubicBezTo>
                  </a:path>
                </a:pathLst>
              </a:custGeom>
              <a:noFill/>
              <a:ln w="19050">
                <a:solidFill>
                  <a:srgbClr val="5F5F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6" name="Ellipse 235">
                <a:extLst>
                  <a:ext uri="{FF2B5EF4-FFF2-40B4-BE49-F238E27FC236}">
                    <a16:creationId xmlns:a16="http://schemas.microsoft.com/office/drawing/2014/main" id="{70FA2F33-F34E-497D-96EA-4E8CB1F7D8DF}"/>
                  </a:ext>
                </a:extLst>
              </p:cNvPr>
              <p:cNvSpPr/>
              <p:nvPr/>
            </p:nvSpPr>
            <p:spPr>
              <a:xfrm>
                <a:off x="3353046" y="2483610"/>
                <a:ext cx="350248" cy="350248"/>
              </a:xfrm>
              <a:prstGeom prst="ellipse">
                <a:avLst/>
              </a:prstGeom>
              <a:solidFill>
                <a:schemeClr val="bg1"/>
              </a:solidFill>
              <a:ln w="28575">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37" name="Groupe 236">
                <a:extLst>
                  <a:ext uri="{FF2B5EF4-FFF2-40B4-BE49-F238E27FC236}">
                    <a16:creationId xmlns:a16="http://schemas.microsoft.com/office/drawing/2014/main" id="{CE271108-C7D9-4800-B77B-91D6E312AA91}"/>
                  </a:ext>
                </a:extLst>
              </p:cNvPr>
              <p:cNvGrpSpPr/>
              <p:nvPr/>
            </p:nvGrpSpPr>
            <p:grpSpPr>
              <a:xfrm>
                <a:off x="3531888" y="2162734"/>
                <a:ext cx="264094" cy="415896"/>
                <a:chOff x="1473163" y="2739628"/>
                <a:chExt cx="264094" cy="415896"/>
              </a:xfrm>
            </p:grpSpPr>
            <p:sp>
              <p:nvSpPr>
                <p:cNvPr id="250" name="Shape 1193">
                  <a:extLst>
                    <a:ext uri="{FF2B5EF4-FFF2-40B4-BE49-F238E27FC236}">
                      <a16:creationId xmlns:a16="http://schemas.microsoft.com/office/drawing/2014/main" id="{22B2B2C1-B523-4123-9AD3-CFF1183BF4CE}"/>
                    </a:ext>
                  </a:extLst>
                </p:cNvPr>
                <p:cNvSpPr/>
                <p:nvPr/>
              </p:nvSpPr>
              <p:spPr>
                <a:xfrm>
                  <a:off x="1473163" y="3052769"/>
                  <a:ext cx="93110" cy="102755"/>
                </a:xfrm>
                <a:custGeom>
                  <a:avLst/>
                  <a:gdLst/>
                  <a:ahLst/>
                  <a:cxnLst/>
                  <a:rect l="0" t="0" r="0" b="0"/>
                  <a:pathLst>
                    <a:path w="41910" h="56389">
                      <a:moveTo>
                        <a:pt x="29718" y="0"/>
                      </a:moveTo>
                      <a:lnTo>
                        <a:pt x="41910" y="6858"/>
                      </a:lnTo>
                      <a:lnTo>
                        <a:pt x="41910" y="34291"/>
                      </a:lnTo>
                      <a:lnTo>
                        <a:pt x="0" y="56389"/>
                      </a:lnTo>
                      <a:lnTo>
                        <a:pt x="29718" y="0"/>
                      </a:lnTo>
                      <a:close/>
                    </a:path>
                  </a:pathLst>
                </a:custGeom>
                <a:ln w="0" cap="rnd">
                  <a:round/>
                </a:ln>
              </p:spPr>
              <p:style>
                <a:lnRef idx="0">
                  <a:srgbClr val="000000">
                    <a:alpha val="0"/>
                  </a:srgbClr>
                </a:lnRef>
                <a:fillRef idx="1">
                  <a:srgbClr val="ACA79A"/>
                </a:fillRef>
                <a:effectRef idx="0">
                  <a:scrgbClr r="0" g="0" b="0"/>
                </a:effectRef>
                <a:fontRef idx="none"/>
              </p:style>
              <p:txBody>
                <a:bodyPr/>
                <a:lstStyle/>
                <a:p>
                  <a:endParaRPr lang="fr-FR"/>
                </a:p>
              </p:txBody>
            </p:sp>
            <p:sp>
              <p:nvSpPr>
                <p:cNvPr id="251" name="Shape 1194">
                  <a:extLst>
                    <a:ext uri="{FF2B5EF4-FFF2-40B4-BE49-F238E27FC236}">
                      <a16:creationId xmlns:a16="http://schemas.microsoft.com/office/drawing/2014/main" id="{ADF4131B-2BFD-4177-BC6C-750E6245146B}"/>
                    </a:ext>
                  </a:extLst>
                </p:cNvPr>
                <p:cNvSpPr/>
                <p:nvPr/>
              </p:nvSpPr>
              <p:spPr>
                <a:xfrm>
                  <a:off x="1473163" y="3052769"/>
                  <a:ext cx="93110" cy="102755"/>
                </a:xfrm>
                <a:custGeom>
                  <a:avLst/>
                  <a:gdLst/>
                  <a:ahLst/>
                  <a:cxnLst/>
                  <a:rect l="0" t="0" r="0" b="0"/>
                  <a:pathLst>
                    <a:path w="41910" h="56389">
                      <a:moveTo>
                        <a:pt x="29718" y="0"/>
                      </a:moveTo>
                      <a:lnTo>
                        <a:pt x="41910" y="6858"/>
                      </a:lnTo>
                      <a:lnTo>
                        <a:pt x="41910" y="34291"/>
                      </a:lnTo>
                      <a:lnTo>
                        <a:pt x="0" y="56389"/>
                      </a:lnTo>
                      <a:lnTo>
                        <a:pt x="29718" y="0"/>
                      </a:lnTo>
                      <a:close/>
                    </a:path>
                  </a:pathLst>
                </a:custGeom>
                <a:ln w="0" cap="rnd">
                  <a:round/>
                </a:ln>
              </p:spPr>
              <p:style>
                <a:lnRef idx="0">
                  <a:srgbClr val="000000">
                    <a:alpha val="0"/>
                  </a:srgbClr>
                </a:lnRef>
                <a:fillRef idx="1">
                  <a:srgbClr val="ACA79A"/>
                </a:fillRef>
                <a:effectRef idx="0">
                  <a:scrgbClr r="0" g="0" b="0"/>
                </a:effectRef>
                <a:fontRef idx="none"/>
              </p:style>
              <p:txBody>
                <a:bodyPr/>
                <a:lstStyle/>
                <a:p>
                  <a:endParaRPr lang="fr-FR"/>
                </a:p>
              </p:txBody>
            </p:sp>
            <p:sp>
              <p:nvSpPr>
                <p:cNvPr id="252" name="Shape 1195">
                  <a:extLst>
                    <a:ext uri="{FF2B5EF4-FFF2-40B4-BE49-F238E27FC236}">
                      <a16:creationId xmlns:a16="http://schemas.microsoft.com/office/drawing/2014/main" id="{72BE75EC-DD5B-48C8-89A1-7E6AFE795243}"/>
                    </a:ext>
                  </a:extLst>
                </p:cNvPr>
                <p:cNvSpPr/>
                <p:nvPr/>
              </p:nvSpPr>
              <p:spPr>
                <a:xfrm>
                  <a:off x="1539186" y="3009724"/>
                  <a:ext cx="27087" cy="55542"/>
                </a:xfrm>
                <a:custGeom>
                  <a:avLst/>
                  <a:gdLst/>
                  <a:ahLst/>
                  <a:cxnLst/>
                  <a:rect l="0" t="0" r="0" b="0"/>
                  <a:pathLst>
                    <a:path w="12192" h="30480">
                      <a:moveTo>
                        <a:pt x="12192" y="0"/>
                      </a:moveTo>
                      <a:lnTo>
                        <a:pt x="12192" y="30480"/>
                      </a:lnTo>
                      <a:lnTo>
                        <a:pt x="0" y="23622"/>
                      </a:lnTo>
                      <a:lnTo>
                        <a:pt x="12192" y="0"/>
                      </a:lnTo>
                      <a:close/>
                    </a:path>
                  </a:pathLst>
                </a:custGeom>
                <a:ln w="0" cap="rnd">
                  <a:round/>
                </a:ln>
              </p:spPr>
              <p:style>
                <a:lnRef idx="0">
                  <a:srgbClr val="000000">
                    <a:alpha val="0"/>
                  </a:srgbClr>
                </a:lnRef>
                <a:fillRef idx="1">
                  <a:srgbClr val="ACA79A"/>
                </a:fillRef>
                <a:effectRef idx="0">
                  <a:scrgbClr r="0" g="0" b="0"/>
                </a:effectRef>
                <a:fontRef idx="none"/>
              </p:style>
              <p:txBody>
                <a:bodyPr/>
                <a:lstStyle/>
                <a:p>
                  <a:endParaRPr lang="fr-FR"/>
                </a:p>
              </p:txBody>
            </p:sp>
            <p:sp>
              <p:nvSpPr>
                <p:cNvPr id="253" name="Shape 1196">
                  <a:extLst>
                    <a:ext uri="{FF2B5EF4-FFF2-40B4-BE49-F238E27FC236}">
                      <a16:creationId xmlns:a16="http://schemas.microsoft.com/office/drawing/2014/main" id="{4DCCF230-3583-4A04-93D1-6CE9503E79F1}"/>
                    </a:ext>
                  </a:extLst>
                </p:cNvPr>
                <p:cNvSpPr/>
                <p:nvPr/>
              </p:nvSpPr>
              <p:spPr>
                <a:xfrm>
                  <a:off x="1539186" y="3009724"/>
                  <a:ext cx="27087" cy="55542"/>
                </a:xfrm>
                <a:custGeom>
                  <a:avLst/>
                  <a:gdLst/>
                  <a:ahLst/>
                  <a:cxnLst/>
                  <a:rect l="0" t="0" r="0" b="0"/>
                  <a:pathLst>
                    <a:path w="12192" h="30480">
                      <a:moveTo>
                        <a:pt x="12192" y="0"/>
                      </a:moveTo>
                      <a:lnTo>
                        <a:pt x="12192" y="30480"/>
                      </a:lnTo>
                      <a:lnTo>
                        <a:pt x="0" y="23622"/>
                      </a:lnTo>
                      <a:lnTo>
                        <a:pt x="12192" y="0"/>
                      </a:lnTo>
                      <a:close/>
                    </a:path>
                  </a:pathLst>
                </a:custGeom>
                <a:ln w="0" cap="rnd">
                  <a:round/>
                </a:ln>
              </p:spPr>
              <p:style>
                <a:lnRef idx="0">
                  <a:srgbClr val="000000">
                    <a:alpha val="0"/>
                  </a:srgbClr>
                </a:lnRef>
                <a:fillRef idx="1">
                  <a:srgbClr val="ACA79A"/>
                </a:fillRef>
                <a:effectRef idx="0">
                  <a:scrgbClr r="0" g="0" b="0"/>
                </a:effectRef>
                <a:fontRef idx="none"/>
              </p:style>
              <p:txBody>
                <a:bodyPr/>
                <a:lstStyle/>
                <a:p>
                  <a:endParaRPr lang="fr-FR"/>
                </a:p>
              </p:txBody>
            </p:sp>
            <p:sp>
              <p:nvSpPr>
                <p:cNvPr id="254" name="Shape 1197">
                  <a:extLst>
                    <a:ext uri="{FF2B5EF4-FFF2-40B4-BE49-F238E27FC236}">
                      <a16:creationId xmlns:a16="http://schemas.microsoft.com/office/drawing/2014/main" id="{F51F0FE9-873B-454A-BEBA-252E8F936AD8}"/>
                    </a:ext>
                  </a:extLst>
                </p:cNvPr>
                <p:cNvSpPr/>
                <p:nvPr/>
              </p:nvSpPr>
              <p:spPr>
                <a:xfrm>
                  <a:off x="1473163" y="3052769"/>
                  <a:ext cx="93110" cy="102755"/>
                </a:xfrm>
                <a:custGeom>
                  <a:avLst/>
                  <a:gdLst/>
                  <a:ahLst/>
                  <a:cxnLst/>
                  <a:rect l="0" t="0" r="0" b="0"/>
                  <a:pathLst>
                    <a:path w="41910" h="56389">
                      <a:moveTo>
                        <a:pt x="29718" y="0"/>
                      </a:moveTo>
                      <a:lnTo>
                        <a:pt x="41910" y="6858"/>
                      </a:lnTo>
                      <a:lnTo>
                        <a:pt x="41910" y="34291"/>
                      </a:lnTo>
                      <a:lnTo>
                        <a:pt x="0" y="56389"/>
                      </a:lnTo>
                      <a:lnTo>
                        <a:pt x="29718" y="0"/>
                      </a:lnTo>
                      <a:close/>
                    </a:path>
                  </a:pathLst>
                </a:custGeom>
                <a:solidFill>
                  <a:srgbClr val="FF9900"/>
                </a:solidFill>
                <a:ln w="0" cap="rnd">
                  <a:round/>
                </a:ln>
              </p:spPr>
              <p:style>
                <a:lnRef idx="0">
                  <a:srgbClr val="000000">
                    <a:alpha val="0"/>
                  </a:srgbClr>
                </a:lnRef>
                <a:fillRef idx="1">
                  <a:srgbClr val="FF0000"/>
                </a:fillRef>
                <a:effectRef idx="0">
                  <a:scrgbClr r="0" g="0" b="0"/>
                </a:effectRef>
                <a:fontRef idx="none"/>
              </p:style>
              <p:txBody>
                <a:bodyPr/>
                <a:lstStyle/>
                <a:p>
                  <a:endParaRPr lang="fr-FR" dirty="0"/>
                </a:p>
              </p:txBody>
            </p:sp>
            <p:sp>
              <p:nvSpPr>
                <p:cNvPr id="255" name="Shape 1198">
                  <a:extLst>
                    <a:ext uri="{FF2B5EF4-FFF2-40B4-BE49-F238E27FC236}">
                      <a16:creationId xmlns:a16="http://schemas.microsoft.com/office/drawing/2014/main" id="{B3552491-2220-4F3B-89B7-E09A004ECBA1}"/>
                    </a:ext>
                  </a:extLst>
                </p:cNvPr>
                <p:cNvSpPr/>
                <p:nvPr/>
              </p:nvSpPr>
              <p:spPr>
                <a:xfrm>
                  <a:off x="1473163" y="3115256"/>
                  <a:ext cx="93110" cy="40268"/>
                </a:xfrm>
                <a:custGeom>
                  <a:avLst/>
                  <a:gdLst/>
                  <a:ahLst/>
                  <a:cxnLst/>
                  <a:rect l="0" t="0" r="0" b="0"/>
                  <a:pathLst>
                    <a:path w="41910" h="22098">
                      <a:moveTo>
                        <a:pt x="0" y="22098"/>
                      </a:moveTo>
                      <a:lnTo>
                        <a:pt x="41910" y="0"/>
                      </a:lnTo>
                    </a:path>
                  </a:pathLst>
                </a:custGeom>
                <a:ln w="8687" cap="rnd">
                  <a:solidFill>
                    <a:srgbClr val="FF9900"/>
                  </a:solidFill>
                  <a:round/>
                </a:ln>
              </p:spPr>
              <p:style>
                <a:lnRef idx="1">
                  <a:srgbClr val="FF0000"/>
                </a:lnRef>
                <a:fillRef idx="0">
                  <a:srgbClr val="000000">
                    <a:alpha val="0"/>
                  </a:srgbClr>
                </a:fillRef>
                <a:effectRef idx="0">
                  <a:scrgbClr r="0" g="0" b="0"/>
                </a:effectRef>
                <a:fontRef idx="none"/>
              </p:style>
              <p:txBody>
                <a:bodyPr/>
                <a:lstStyle/>
                <a:p>
                  <a:endParaRPr lang="fr-FR"/>
                </a:p>
              </p:txBody>
            </p:sp>
            <p:sp>
              <p:nvSpPr>
                <p:cNvPr id="256" name="Shape 1199">
                  <a:extLst>
                    <a:ext uri="{FF2B5EF4-FFF2-40B4-BE49-F238E27FC236}">
                      <a16:creationId xmlns:a16="http://schemas.microsoft.com/office/drawing/2014/main" id="{CE3A98B5-83E7-4165-9123-CD7B9E06143F}"/>
                    </a:ext>
                  </a:extLst>
                </p:cNvPr>
                <p:cNvSpPr/>
                <p:nvPr/>
              </p:nvSpPr>
              <p:spPr>
                <a:xfrm>
                  <a:off x="1539186" y="3009724"/>
                  <a:ext cx="27087" cy="55542"/>
                </a:xfrm>
                <a:custGeom>
                  <a:avLst/>
                  <a:gdLst/>
                  <a:ahLst/>
                  <a:cxnLst/>
                  <a:rect l="0" t="0" r="0" b="0"/>
                  <a:pathLst>
                    <a:path w="12192" h="30480">
                      <a:moveTo>
                        <a:pt x="12192" y="0"/>
                      </a:moveTo>
                      <a:lnTo>
                        <a:pt x="12192" y="30480"/>
                      </a:lnTo>
                      <a:lnTo>
                        <a:pt x="0" y="23622"/>
                      </a:lnTo>
                      <a:lnTo>
                        <a:pt x="12192" y="0"/>
                      </a:lnTo>
                      <a:close/>
                    </a:path>
                  </a:pathLst>
                </a:custGeom>
                <a:solidFill>
                  <a:srgbClr val="FF9900"/>
                </a:solidFill>
                <a:ln w="0" cap="rnd">
                  <a:round/>
                </a:ln>
              </p:spPr>
              <p:style>
                <a:lnRef idx="0">
                  <a:srgbClr val="000000">
                    <a:alpha val="0"/>
                  </a:srgbClr>
                </a:lnRef>
                <a:fillRef idx="1">
                  <a:srgbClr val="FF0000"/>
                </a:fillRef>
                <a:effectRef idx="0">
                  <a:scrgbClr r="0" g="0" b="0"/>
                </a:effectRef>
                <a:fontRef idx="none"/>
              </p:style>
              <p:txBody>
                <a:bodyPr/>
                <a:lstStyle/>
                <a:p>
                  <a:endParaRPr lang="fr-FR"/>
                </a:p>
              </p:txBody>
            </p:sp>
            <p:sp>
              <p:nvSpPr>
                <p:cNvPr id="257" name="Shape 1200">
                  <a:extLst>
                    <a:ext uri="{FF2B5EF4-FFF2-40B4-BE49-F238E27FC236}">
                      <a16:creationId xmlns:a16="http://schemas.microsoft.com/office/drawing/2014/main" id="{556C5540-49D9-4CBB-A620-594454844AD2}"/>
                    </a:ext>
                  </a:extLst>
                </p:cNvPr>
                <p:cNvSpPr/>
                <p:nvPr/>
              </p:nvSpPr>
              <p:spPr>
                <a:xfrm>
                  <a:off x="1566273" y="3009724"/>
                  <a:ext cx="0" cy="105532"/>
                </a:xfrm>
                <a:custGeom>
                  <a:avLst/>
                  <a:gdLst/>
                  <a:ahLst/>
                  <a:cxnLst/>
                  <a:rect l="0" t="0" r="0" b="0"/>
                  <a:pathLst>
                    <a:path h="57913">
                      <a:moveTo>
                        <a:pt x="0" y="57913"/>
                      </a:moveTo>
                      <a:lnTo>
                        <a:pt x="0" y="0"/>
                      </a:lnTo>
                    </a:path>
                  </a:pathLst>
                </a:custGeom>
                <a:ln w="8687" cap="rnd">
                  <a:solidFill>
                    <a:srgbClr val="FF9900"/>
                  </a:solidFill>
                  <a:round/>
                </a:ln>
              </p:spPr>
              <p:style>
                <a:lnRef idx="1">
                  <a:srgbClr val="FF0000"/>
                </a:lnRef>
                <a:fillRef idx="0">
                  <a:srgbClr val="000000">
                    <a:alpha val="0"/>
                  </a:srgbClr>
                </a:fillRef>
                <a:effectRef idx="0">
                  <a:scrgbClr r="0" g="0" b="0"/>
                </a:effectRef>
                <a:fontRef idx="none"/>
              </p:style>
              <p:txBody>
                <a:bodyPr/>
                <a:lstStyle/>
                <a:p>
                  <a:endParaRPr lang="fr-FR"/>
                </a:p>
              </p:txBody>
            </p:sp>
            <p:sp>
              <p:nvSpPr>
                <p:cNvPr id="258" name="Shape 1201">
                  <a:extLst>
                    <a:ext uri="{FF2B5EF4-FFF2-40B4-BE49-F238E27FC236}">
                      <a16:creationId xmlns:a16="http://schemas.microsoft.com/office/drawing/2014/main" id="{B204E7E9-8533-41B8-BA3B-0E290EAD1902}"/>
                    </a:ext>
                  </a:extLst>
                </p:cNvPr>
                <p:cNvSpPr/>
                <p:nvPr/>
              </p:nvSpPr>
              <p:spPr>
                <a:xfrm>
                  <a:off x="1473163" y="2739628"/>
                  <a:ext cx="264094" cy="411013"/>
                </a:xfrm>
                <a:custGeom>
                  <a:avLst/>
                  <a:gdLst/>
                  <a:ahLst/>
                  <a:cxnLst/>
                  <a:rect l="0" t="0" r="0" b="0"/>
                  <a:pathLst>
                    <a:path w="118872" h="225552">
                      <a:moveTo>
                        <a:pt x="0" y="225552"/>
                      </a:moveTo>
                      <a:lnTo>
                        <a:pt x="118872" y="0"/>
                      </a:lnTo>
                    </a:path>
                  </a:pathLst>
                </a:custGeom>
                <a:ln w="19050" cap="rnd">
                  <a:solidFill>
                    <a:srgbClr val="FF9900"/>
                  </a:solidFill>
                  <a:round/>
                </a:ln>
              </p:spPr>
              <p:style>
                <a:lnRef idx="1">
                  <a:srgbClr val="FF0000"/>
                </a:lnRef>
                <a:fillRef idx="0">
                  <a:srgbClr val="000000">
                    <a:alpha val="0"/>
                  </a:srgbClr>
                </a:fillRef>
                <a:effectRef idx="0">
                  <a:scrgbClr r="0" g="0" b="0"/>
                </a:effectRef>
                <a:fontRef idx="none"/>
              </p:style>
              <p:txBody>
                <a:bodyPr/>
                <a:lstStyle/>
                <a:p>
                  <a:endParaRPr lang="fr-FR"/>
                </a:p>
              </p:txBody>
            </p:sp>
            <p:sp>
              <p:nvSpPr>
                <p:cNvPr id="259" name="Shape 1202">
                  <a:extLst>
                    <a:ext uri="{FF2B5EF4-FFF2-40B4-BE49-F238E27FC236}">
                      <a16:creationId xmlns:a16="http://schemas.microsoft.com/office/drawing/2014/main" id="{2234AF34-5F38-4BEA-87BF-AE5377E02D14}"/>
                    </a:ext>
                  </a:extLst>
                </p:cNvPr>
                <p:cNvSpPr/>
                <p:nvPr/>
              </p:nvSpPr>
              <p:spPr>
                <a:xfrm>
                  <a:off x="1539186" y="3052769"/>
                  <a:ext cx="27087" cy="12497"/>
                </a:xfrm>
                <a:custGeom>
                  <a:avLst/>
                  <a:gdLst/>
                  <a:ahLst/>
                  <a:cxnLst/>
                  <a:rect l="0" t="0" r="0" b="0"/>
                  <a:pathLst>
                    <a:path w="12192" h="6858">
                      <a:moveTo>
                        <a:pt x="12192" y="6858"/>
                      </a:moveTo>
                      <a:lnTo>
                        <a:pt x="0" y="0"/>
                      </a:lnTo>
                    </a:path>
                  </a:pathLst>
                </a:custGeom>
                <a:ln w="8687" cap="rnd">
                  <a:solidFill>
                    <a:srgbClr val="FF9900"/>
                  </a:solidFill>
                  <a:round/>
                </a:ln>
              </p:spPr>
              <p:style>
                <a:lnRef idx="1">
                  <a:srgbClr val="FF0000"/>
                </a:lnRef>
                <a:fillRef idx="0">
                  <a:srgbClr val="000000">
                    <a:alpha val="0"/>
                  </a:srgbClr>
                </a:fillRef>
                <a:effectRef idx="0">
                  <a:scrgbClr r="0" g="0" b="0"/>
                </a:effectRef>
                <a:fontRef idx="none"/>
              </p:style>
              <p:txBody>
                <a:bodyPr/>
                <a:lstStyle/>
                <a:p>
                  <a:endParaRPr lang="fr-FR"/>
                </a:p>
              </p:txBody>
            </p:sp>
          </p:grpSp>
          <p:sp>
            <p:nvSpPr>
              <p:cNvPr id="238" name="Forme libre : forme 237">
                <a:extLst>
                  <a:ext uri="{FF2B5EF4-FFF2-40B4-BE49-F238E27FC236}">
                    <a16:creationId xmlns:a16="http://schemas.microsoft.com/office/drawing/2014/main" id="{A1FFF5B0-5341-412A-A149-89F6F2A4FE0E}"/>
                  </a:ext>
                </a:extLst>
              </p:cNvPr>
              <p:cNvSpPr/>
              <p:nvPr/>
            </p:nvSpPr>
            <p:spPr>
              <a:xfrm>
                <a:off x="3414713" y="2719388"/>
                <a:ext cx="330993" cy="230981"/>
              </a:xfrm>
              <a:custGeom>
                <a:avLst/>
                <a:gdLst>
                  <a:gd name="connsiteX0" fmla="*/ 30956 w 330993"/>
                  <a:gd name="connsiteY0" fmla="*/ 121443 h 230981"/>
                  <a:gd name="connsiteX1" fmla="*/ 330993 w 330993"/>
                  <a:gd name="connsiteY1" fmla="*/ 0 h 230981"/>
                  <a:gd name="connsiteX2" fmla="*/ 307181 w 330993"/>
                  <a:gd name="connsiteY2" fmla="*/ 100012 h 230981"/>
                  <a:gd name="connsiteX3" fmla="*/ 0 w 330993"/>
                  <a:gd name="connsiteY3" fmla="*/ 230981 h 230981"/>
                  <a:gd name="connsiteX4" fmla="*/ 30956 w 330993"/>
                  <a:gd name="connsiteY4" fmla="*/ 121443 h 2309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993" h="230981">
                    <a:moveTo>
                      <a:pt x="30956" y="121443"/>
                    </a:moveTo>
                    <a:lnTo>
                      <a:pt x="330993" y="0"/>
                    </a:lnTo>
                    <a:lnTo>
                      <a:pt x="307181" y="100012"/>
                    </a:lnTo>
                    <a:lnTo>
                      <a:pt x="0" y="230981"/>
                    </a:lnTo>
                    <a:lnTo>
                      <a:pt x="30956" y="12144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39" name="Connecteur droit 238">
                <a:extLst>
                  <a:ext uri="{FF2B5EF4-FFF2-40B4-BE49-F238E27FC236}">
                    <a16:creationId xmlns:a16="http://schemas.microsoft.com/office/drawing/2014/main" id="{554680EC-A328-47F6-8284-01480428A69E}"/>
                  </a:ext>
                </a:extLst>
              </p:cNvPr>
              <p:cNvCxnSpPr/>
              <p:nvPr/>
            </p:nvCxnSpPr>
            <p:spPr>
              <a:xfrm flipV="1">
                <a:off x="3405760" y="2537541"/>
                <a:ext cx="791729" cy="319840"/>
              </a:xfrm>
              <a:prstGeom prst="line">
                <a:avLst/>
              </a:prstGeom>
              <a:ln w="19050">
                <a:solidFill>
                  <a:srgbClr val="5F5F5F"/>
                </a:solidFill>
              </a:ln>
            </p:spPr>
            <p:style>
              <a:lnRef idx="1">
                <a:schemeClr val="accent1"/>
              </a:lnRef>
              <a:fillRef idx="0">
                <a:schemeClr val="accent1"/>
              </a:fillRef>
              <a:effectRef idx="0">
                <a:schemeClr val="accent1"/>
              </a:effectRef>
              <a:fontRef idx="minor">
                <a:schemeClr val="tx1"/>
              </a:fontRef>
            </p:style>
          </p:cxnSp>
          <p:cxnSp>
            <p:nvCxnSpPr>
              <p:cNvPr id="240" name="Connecteur droit 239">
                <a:extLst>
                  <a:ext uri="{FF2B5EF4-FFF2-40B4-BE49-F238E27FC236}">
                    <a16:creationId xmlns:a16="http://schemas.microsoft.com/office/drawing/2014/main" id="{EAA6E2C6-2A81-4480-9069-A7AB84753ECC}"/>
                  </a:ext>
                </a:extLst>
              </p:cNvPr>
              <p:cNvCxnSpPr>
                <a:cxnSpLocks/>
              </p:cNvCxnSpPr>
              <p:nvPr/>
            </p:nvCxnSpPr>
            <p:spPr>
              <a:xfrm flipV="1">
                <a:off x="3297049" y="2628804"/>
                <a:ext cx="787330" cy="318063"/>
              </a:xfrm>
              <a:prstGeom prst="line">
                <a:avLst/>
              </a:prstGeom>
              <a:ln w="19050">
                <a:solidFill>
                  <a:srgbClr val="5F5F5F"/>
                </a:solidFill>
              </a:ln>
            </p:spPr>
            <p:style>
              <a:lnRef idx="1">
                <a:schemeClr val="accent1"/>
              </a:lnRef>
              <a:fillRef idx="0">
                <a:schemeClr val="accent1"/>
              </a:fillRef>
              <a:effectRef idx="0">
                <a:schemeClr val="accent1"/>
              </a:effectRef>
              <a:fontRef idx="minor">
                <a:schemeClr val="tx1"/>
              </a:fontRef>
            </p:style>
          </p:cxnSp>
          <p:grpSp>
            <p:nvGrpSpPr>
              <p:cNvPr id="241" name="Groupe 240">
                <a:extLst>
                  <a:ext uri="{FF2B5EF4-FFF2-40B4-BE49-F238E27FC236}">
                    <a16:creationId xmlns:a16="http://schemas.microsoft.com/office/drawing/2014/main" id="{2C3C78E7-9D8A-4748-9970-0B81A6D3F7FF}"/>
                  </a:ext>
                </a:extLst>
              </p:cNvPr>
              <p:cNvGrpSpPr/>
              <p:nvPr/>
            </p:nvGrpSpPr>
            <p:grpSpPr>
              <a:xfrm>
                <a:off x="3580209" y="2762800"/>
                <a:ext cx="180098" cy="401696"/>
                <a:chOff x="3697641" y="2779756"/>
                <a:chExt cx="180098" cy="401696"/>
              </a:xfrm>
            </p:grpSpPr>
            <p:sp>
              <p:nvSpPr>
                <p:cNvPr id="248" name="Shape 1209">
                  <a:extLst>
                    <a:ext uri="{FF2B5EF4-FFF2-40B4-BE49-F238E27FC236}">
                      <a16:creationId xmlns:a16="http://schemas.microsoft.com/office/drawing/2014/main" id="{83830849-05AA-461A-8649-A747E636F635}"/>
                    </a:ext>
                  </a:extLst>
                </p:cNvPr>
                <p:cNvSpPr/>
                <p:nvPr/>
              </p:nvSpPr>
              <p:spPr>
                <a:xfrm>
                  <a:off x="3713829" y="2779756"/>
                  <a:ext cx="163909" cy="183852"/>
                </a:xfrm>
                <a:custGeom>
                  <a:avLst/>
                  <a:gdLst/>
                  <a:ahLst/>
                  <a:cxnLst/>
                  <a:rect l="0" t="0" r="0" b="0"/>
                  <a:pathLst>
                    <a:path w="61722" h="90678">
                      <a:moveTo>
                        <a:pt x="61722" y="0"/>
                      </a:moveTo>
                      <a:lnTo>
                        <a:pt x="32004" y="90678"/>
                      </a:lnTo>
                      <a:lnTo>
                        <a:pt x="0" y="35052"/>
                      </a:lnTo>
                      <a:lnTo>
                        <a:pt x="61722" y="0"/>
                      </a:lnTo>
                      <a:close/>
                    </a:path>
                  </a:pathLst>
                </a:custGeom>
                <a:solidFill>
                  <a:srgbClr val="5F5F5F"/>
                </a:solidFill>
                <a:ln w="0" cap="rnd">
                  <a:round/>
                </a:ln>
              </p:spPr>
              <p:style>
                <a:lnRef idx="0">
                  <a:srgbClr val="000000">
                    <a:alpha val="0"/>
                  </a:srgbClr>
                </a:lnRef>
                <a:fillRef idx="1">
                  <a:srgbClr val="0000FF"/>
                </a:fillRef>
                <a:effectRef idx="0">
                  <a:scrgbClr r="0" g="0" b="0"/>
                </a:effectRef>
                <a:fontRef idx="none"/>
              </p:style>
              <p:txBody>
                <a:bodyPr/>
                <a:lstStyle/>
                <a:p>
                  <a:endParaRPr lang="fr-FR"/>
                </a:p>
              </p:txBody>
            </p:sp>
            <p:sp>
              <p:nvSpPr>
                <p:cNvPr id="249" name="Shape 1210">
                  <a:extLst>
                    <a:ext uri="{FF2B5EF4-FFF2-40B4-BE49-F238E27FC236}">
                      <a16:creationId xmlns:a16="http://schemas.microsoft.com/office/drawing/2014/main" id="{CDF3FF20-8C96-4A83-819A-96580B3F52AF}"/>
                    </a:ext>
                  </a:extLst>
                </p:cNvPr>
                <p:cNvSpPr/>
                <p:nvPr/>
              </p:nvSpPr>
              <p:spPr>
                <a:xfrm>
                  <a:off x="3697641" y="2779756"/>
                  <a:ext cx="180098" cy="401696"/>
                </a:xfrm>
                <a:custGeom>
                  <a:avLst/>
                  <a:gdLst/>
                  <a:ahLst/>
                  <a:cxnLst/>
                  <a:rect l="0" t="0" r="0" b="0"/>
                  <a:pathLst>
                    <a:path w="77724" h="234696">
                      <a:moveTo>
                        <a:pt x="77724" y="0"/>
                      </a:moveTo>
                      <a:lnTo>
                        <a:pt x="0" y="234696"/>
                      </a:lnTo>
                    </a:path>
                  </a:pathLst>
                </a:custGeom>
                <a:ln w="19050" cap="rnd">
                  <a:solidFill>
                    <a:srgbClr val="5F5F5F"/>
                  </a:solidFill>
                  <a:round/>
                </a:ln>
              </p:spPr>
              <p:style>
                <a:lnRef idx="1">
                  <a:srgbClr val="0000FF"/>
                </a:lnRef>
                <a:fillRef idx="0">
                  <a:srgbClr val="000000">
                    <a:alpha val="0"/>
                  </a:srgbClr>
                </a:fillRef>
                <a:effectRef idx="0">
                  <a:scrgbClr r="0" g="0" b="0"/>
                </a:effectRef>
                <a:fontRef idx="none"/>
              </p:style>
              <p:txBody>
                <a:bodyPr/>
                <a:lstStyle/>
                <a:p>
                  <a:endParaRPr lang="fr-FR"/>
                </a:p>
              </p:txBody>
            </p:sp>
          </p:grpSp>
          <mc:AlternateContent xmlns:mc="http://schemas.openxmlformats.org/markup-compatibility/2006" xmlns:a14="http://schemas.microsoft.com/office/drawing/2010/main">
            <mc:Choice Requires="a14">
              <p:sp>
                <p:nvSpPr>
                  <p:cNvPr id="242" name="Rectangle 241">
                    <a:extLst>
                      <a:ext uri="{FF2B5EF4-FFF2-40B4-BE49-F238E27FC236}">
                        <a16:creationId xmlns:a16="http://schemas.microsoft.com/office/drawing/2014/main" id="{3DEF6672-A47B-40E8-AA14-B370EB643009}"/>
                      </a:ext>
                    </a:extLst>
                  </p:cNvPr>
                  <p:cNvSpPr/>
                  <p:nvPr/>
                </p:nvSpPr>
                <p:spPr>
                  <a:xfrm>
                    <a:off x="3297360" y="2023963"/>
                    <a:ext cx="309123" cy="2769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fr-FR" sz="1200" i="1" smtClean="0">
                                  <a:latin typeface="Cambria Math" panose="02040503050406030204" pitchFamily="18" charset="0"/>
                                </a:rPr>
                              </m:ctrlPr>
                            </m:accPr>
                            <m:e>
                              <m:r>
                                <a:rPr lang="fr-FR" sz="1200" b="0" i="1" smtClean="0">
                                  <a:latin typeface="Cambria Math" panose="02040503050406030204" pitchFamily="18" charset="0"/>
                                </a:rPr>
                                <m:t>𝑦</m:t>
                              </m:r>
                            </m:e>
                          </m:acc>
                        </m:oMath>
                      </m:oMathPara>
                    </a14:m>
                    <a:endParaRPr lang="fr-FR" sz="1200" dirty="0"/>
                  </a:p>
                </p:txBody>
              </p:sp>
            </mc:Choice>
            <mc:Fallback xmlns="">
              <p:sp>
                <p:nvSpPr>
                  <p:cNvPr id="242" name="Rectangle 241">
                    <a:extLst>
                      <a:ext uri="{FF2B5EF4-FFF2-40B4-BE49-F238E27FC236}">
                        <a16:creationId xmlns:a16="http://schemas.microsoft.com/office/drawing/2014/main" id="{3DEF6672-A47B-40E8-AA14-B370EB643009}"/>
                      </a:ext>
                    </a:extLst>
                  </p:cNvPr>
                  <p:cNvSpPr>
                    <a:spLocks noRot="1" noChangeAspect="1" noMove="1" noResize="1" noEditPoints="1" noAdjustHandles="1" noChangeArrowheads="1" noChangeShapeType="1" noTextEdit="1"/>
                  </p:cNvSpPr>
                  <p:nvPr/>
                </p:nvSpPr>
                <p:spPr>
                  <a:xfrm>
                    <a:off x="3297360" y="2023963"/>
                    <a:ext cx="309123" cy="276999"/>
                  </a:xfrm>
                  <a:prstGeom prst="rect">
                    <a:avLst/>
                  </a:prstGeom>
                  <a:blipFill>
                    <a:blip r:embed="rId20"/>
                    <a:stretch>
                      <a:fillRect t="-2222" r="-3922"/>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43" name="Rectangle 242">
                    <a:extLst>
                      <a:ext uri="{FF2B5EF4-FFF2-40B4-BE49-F238E27FC236}">
                        <a16:creationId xmlns:a16="http://schemas.microsoft.com/office/drawing/2014/main" id="{AB61F421-8D44-4125-AB7A-2CD569E53185}"/>
                      </a:ext>
                    </a:extLst>
                  </p:cNvPr>
                  <p:cNvSpPr/>
                  <p:nvPr/>
                </p:nvSpPr>
                <p:spPr>
                  <a:xfrm>
                    <a:off x="4165094" y="2185667"/>
                    <a:ext cx="306366" cy="2769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fr-FR" sz="1200" i="1" smtClean="0">
                                  <a:latin typeface="Cambria Math" panose="02040503050406030204" pitchFamily="18" charset="0"/>
                                </a:rPr>
                              </m:ctrlPr>
                            </m:accPr>
                            <m:e>
                              <m:r>
                                <a:rPr lang="fr-FR" sz="1200" b="0" i="1" smtClean="0">
                                  <a:latin typeface="Cambria Math" panose="02040503050406030204" pitchFamily="18" charset="0"/>
                                </a:rPr>
                                <m:t>𝑥</m:t>
                              </m:r>
                            </m:e>
                          </m:acc>
                        </m:oMath>
                      </m:oMathPara>
                    </a14:m>
                    <a:endParaRPr lang="fr-FR" sz="1200" dirty="0"/>
                  </a:p>
                </p:txBody>
              </p:sp>
            </mc:Choice>
            <mc:Fallback xmlns="">
              <p:sp>
                <p:nvSpPr>
                  <p:cNvPr id="243" name="Rectangle 242">
                    <a:extLst>
                      <a:ext uri="{FF2B5EF4-FFF2-40B4-BE49-F238E27FC236}">
                        <a16:creationId xmlns:a16="http://schemas.microsoft.com/office/drawing/2014/main" id="{AB61F421-8D44-4125-AB7A-2CD569E53185}"/>
                      </a:ext>
                    </a:extLst>
                  </p:cNvPr>
                  <p:cNvSpPr>
                    <a:spLocks noRot="1" noChangeAspect="1" noMove="1" noResize="1" noEditPoints="1" noAdjustHandles="1" noChangeArrowheads="1" noChangeShapeType="1" noTextEdit="1"/>
                  </p:cNvSpPr>
                  <p:nvPr/>
                </p:nvSpPr>
                <p:spPr>
                  <a:xfrm>
                    <a:off x="4165094" y="2185667"/>
                    <a:ext cx="306366" cy="276999"/>
                  </a:xfrm>
                  <a:prstGeom prst="rect">
                    <a:avLst/>
                  </a:prstGeom>
                  <a:blipFill>
                    <a:blip r:embed="rId21"/>
                    <a:stretch>
                      <a:fillRect t="-2174" r="-3922"/>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44" name="Rectangle 243">
                    <a:extLst>
                      <a:ext uri="{FF2B5EF4-FFF2-40B4-BE49-F238E27FC236}">
                        <a16:creationId xmlns:a16="http://schemas.microsoft.com/office/drawing/2014/main" id="{17F9B296-9915-4F61-8196-9724058CC5AF}"/>
                      </a:ext>
                    </a:extLst>
                  </p:cNvPr>
                  <p:cNvSpPr/>
                  <p:nvPr/>
                </p:nvSpPr>
                <p:spPr>
                  <a:xfrm>
                    <a:off x="4029221" y="2902970"/>
                    <a:ext cx="296300" cy="2769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fr-FR" sz="1200" i="1" smtClean="0">
                                  <a:latin typeface="Cambria Math" panose="02040503050406030204" pitchFamily="18" charset="0"/>
                                </a:rPr>
                              </m:ctrlPr>
                            </m:accPr>
                            <m:e>
                              <m:r>
                                <a:rPr lang="fr-FR" sz="1200" b="0" i="1" smtClean="0">
                                  <a:latin typeface="Cambria Math" panose="02040503050406030204" pitchFamily="18" charset="0"/>
                                </a:rPr>
                                <m:t>𝑧</m:t>
                              </m:r>
                            </m:e>
                          </m:acc>
                        </m:oMath>
                      </m:oMathPara>
                    </a14:m>
                    <a:endParaRPr lang="fr-FR" sz="1200" dirty="0"/>
                  </a:p>
                </p:txBody>
              </p:sp>
            </mc:Choice>
            <mc:Fallback xmlns="">
              <p:sp>
                <p:nvSpPr>
                  <p:cNvPr id="244" name="Rectangle 243">
                    <a:extLst>
                      <a:ext uri="{FF2B5EF4-FFF2-40B4-BE49-F238E27FC236}">
                        <a16:creationId xmlns:a16="http://schemas.microsoft.com/office/drawing/2014/main" id="{17F9B296-9915-4F61-8196-9724058CC5AF}"/>
                      </a:ext>
                    </a:extLst>
                  </p:cNvPr>
                  <p:cNvSpPr>
                    <a:spLocks noRot="1" noChangeAspect="1" noMove="1" noResize="1" noEditPoints="1" noAdjustHandles="1" noChangeArrowheads="1" noChangeShapeType="1" noTextEdit="1"/>
                  </p:cNvSpPr>
                  <p:nvPr/>
                </p:nvSpPr>
                <p:spPr>
                  <a:xfrm>
                    <a:off x="4029221" y="2902970"/>
                    <a:ext cx="296300" cy="276999"/>
                  </a:xfrm>
                  <a:prstGeom prst="rect">
                    <a:avLst/>
                  </a:prstGeom>
                  <a:blipFill>
                    <a:blip r:embed="rId22"/>
                    <a:stretch>
                      <a:fillRect t="-2174" r="-4082"/>
                    </a:stretch>
                  </a:blipFill>
                </p:spPr>
                <p:txBody>
                  <a:bodyPr/>
                  <a:lstStyle/>
                  <a:p>
                    <a:r>
                      <a:rPr lang="fr-FR">
                        <a:noFill/>
                      </a:rPr>
                      <a:t> </a:t>
                    </a:r>
                  </a:p>
                </p:txBody>
              </p:sp>
            </mc:Fallback>
          </mc:AlternateContent>
          <p:sp>
            <p:nvSpPr>
              <p:cNvPr id="245" name="Rectangle 244">
                <a:extLst>
                  <a:ext uri="{FF2B5EF4-FFF2-40B4-BE49-F238E27FC236}">
                    <a16:creationId xmlns:a16="http://schemas.microsoft.com/office/drawing/2014/main" id="{0312DCF4-547A-4893-A5AA-155D58FE6533}"/>
                  </a:ext>
                </a:extLst>
              </p:cNvPr>
              <p:cNvSpPr/>
              <p:nvPr/>
            </p:nvSpPr>
            <p:spPr>
              <a:xfrm>
                <a:off x="3422661" y="2580418"/>
                <a:ext cx="170954" cy="187267"/>
              </a:xfrm>
              <a:prstGeom prst="rect">
                <a:avLst/>
              </a:prstGeom>
              <a:ln>
                <a:noFill/>
              </a:ln>
            </p:spPr>
            <p:txBody>
              <a:bodyPr vert="horz" lIns="0" tIns="0" rIns="0" bIns="0" rtlCol="0">
                <a:noAutofit/>
              </a:bodyPr>
              <a:lstStyle/>
              <a:p>
                <a:pPr marL="6350" indent="-6350">
                  <a:lnSpc>
                    <a:spcPct val="107000"/>
                  </a:lnSpc>
                  <a:spcAft>
                    <a:spcPts val="800"/>
                  </a:spcAft>
                </a:pPr>
                <a:r>
                  <a:rPr lang="fr-FR" sz="900" b="1" dirty="0">
                    <a:solidFill>
                      <a:srgbClr val="000000"/>
                    </a:solidFill>
                    <a:effectLst/>
                    <a:latin typeface="Arial" panose="020B0604020202020204" pitchFamily="34" charset="0"/>
                    <a:ea typeface="Arial" panose="020B0604020202020204" pitchFamily="34" charset="0"/>
                  </a:rPr>
                  <a:t>O</a:t>
                </a:r>
                <a:endParaRPr lang="fr-FR" sz="900" dirty="0">
                  <a:solidFill>
                    <a:srgbClr val="000000"/>
                  </a:solidFill>
                  <a:effectLst/>
                  <a:latin typeface="Times New Roman" panose="02020603050405020304" pitchFamily="18" charset="0"/>
                  <a:ea typeface="Times New Roman" panose="02020603050405020304" pitchFamily="18" charset="0"/>
                </a:endParaRPr>
              </a:p>
            </p:txBody>
          </p:sp>
          <p:sp>
            <p:nvSpPr>
              <p:cNvPr id="246" name="Shape 1213">
                <a:extLst>
                  <a:ext uri="{FF2B5EF4-FFF2-40B4-BE49-F238E27FC236}">
                    <a16:creationId xmlns:a16="http://schemas.microsoft.com/office/drawing/2014/main" id="{FFEA4836-C762-4973-9574-E65929FCC126}"/>
                  </a:ext>
                </a:extLst>
              </p:cNvPr>
              <p:cNvSpPr/>
              <p:nvPr/>
            </p:nvSpPr>
            <p:spPr>
              <a:xfrm>
                <a:off x="3579599" y="2083880"/>
                <a:ext cx="0" cy="612000"/>
              </a:xfrm>
              <a:custGeom>
                <a:avLst/>
                <a:gdLst/>
                <a:ahLst/>
                <a:cxnLst/>
                <a:rect l="0" t="0" r="0" b="0"/>
                <a:pathLst>
                  <a:path h="330709">
                    <a:moveTo>
                      <a:pt x="0" y="330709"/>
                    </a:moveTo>
                    <a:lnTo>
                      <a:pt x="0" y="0"/>
                    </a:lnTo>
                  </a:path>
                </a:pathLst>
              </a:custGeom>
              <a:ln w="3112" cap="rnd">
                <a:round/>
              </a:ln>
            </p:spPr>
            <p:style>
              <a:lnRef idx="1">
                <a:srgbClr val="000000"/>
              </a:lnRef>
              <a:fillRef idx="0">
                <a:srgbClr val="000000">
                  <a:alpha val="0"/>
                </a:srgbClr>
              </a:fillRef>
              <a:effectRef idx="0">
                <a:scrgbClr r="0" g="0" b="0"/>
              </a:effectRef>
              <a:fontRef idx="none"/>
            </p:style>
            <p:txBody>
              <a:bodyPr/>
              <a:lstStyle/>
              <a:p>
                <a:endParaRPr lang="fr-FR" dirty="0"/>
              </a:p>
            </p:txBody>
          </p:sp>
          <p:sp>
            <p:nvSpPr>
              <p:cNvPr id="247" name="Shape 1219">
                <a:extLst>
                  <a:ext uri="{FF2B5EF4-FFF2-40B4-BE49-F238E27FC236}">
                    <a16:creationId xmlns:a16="http://schemas.microsoft.com/office/drawing/2014/main" id="{379247FC-B24B-4221-9B08-2A1024B34A43}"/>
                  </a:ext>
                </a:extLst>
              </p:cNvPr>
              <p:cNvSpPr/>
              <p:nvPr/>
            </p:nvSpPr>
            <p:spPr>
              <a:xfrm>
                <a:off x="3579599" y="2693432"/>
                <a:ext cx="556555" cy="241618"/>
              </a:xfrm>
              <a:custGeom>
                <a:avLst/>
                <a:gdLst/>
                <a:ahLst/>
                <a:cxnLst/>
                <a:rect l="0" t="0" r="0" b="0"/>
                <a:pathLst>
                  <a:path w="307086" h="176783">
                    <a:moveTo>
                      <a:pt x="0" y="0"/>
                    </a:moveTo>
                    <a:lnTo>
                      <a:pt x="307086" y="176783"/>
                    </a:lnTo>
                  </a:path>
                </a:pathLst>
              </a:custGeom>
              <a:ln w="3112" cap="rnd">
                <a:round/>
              </a:ln>
            </p:spPr>
            <p:style>
              <a:lnRef idx="1">
                <a:srgbClr val="000000"/>
              </a:lnRef>
              <a:fillRef idx="0">
                <a:srgbClr val="000000">
                  <a:alpha val="0"/>
                </a:srgbClr>
              </a:fillRef>
              <a:effectRef idx="0">
                <a:scrgbClr r="0" g="0" b="0"/>
              </a:effectRef>
              <a:fontRef idx="none"/>
            </p:style>
            <p:txBody>
              <a:bodyPr/>
              <a:lstStyle/>
              <a:p>
                <a:endParaRPr lang="fr-FR"/>
              </a:p>
            </p:txBody>
          </p:sp>
        </p:grpSp>
        <p:sp>
          <p:nvSpPr>
            <p:cNvPr id="227" name="Shape 1216">
              <a:extLst>
                <a:ext uri="{FF2B5EF4-FFF2-40B4-BE49-F238E27FC236}">
                  <a16:creationId xmlns:a16="http://schemas.microsoft.com/office/drawing/2014/main" id="{E0FBE147-AB64-4942-8F11-7B9A1ABFCF55}"/>
                </a:ext>
              </a:extLst>
            </p:cNvPr>
            <p:cNvSpPr/>
            <p:nvPr/>
          </p:nvSpPr>
          <p:spPr>
            <a:xfrm>
              <a:off x="3000837" y="2410548"/>
              <a:ext cx="1225103" cy="532078"/>
            </a:xfrm>
            <a:custGeom>
              <a:avLst/>
              <a:gdLst/>
              <a:ahLst/>
              <a:cxnLst/>
              <a:rect l="0" t="0" r="0" b="0"/>
              <a:pathLst>
                <a:path w="581406" h="333756">
                  <a:moveTo>
                    <a:pt x="0" y="333756"/>
                  </a:moveTo>
                  <a:lnTo>
                    <a:pt x="581406" y="0"/>
                  </a:lnTo>
                </a:path>
              </a:pathLst>
            </a:custGeom>
            <a:ln w="3112" cap="rnd">
              <a:round/>
            </a:ln>
          </p:spPr>
          <p:style>
            <a:lnRef idx="1">
              <a:srgbClr val="000000"/>
            </a:lnRef>
            <a:fillRef idx="0">
              <a:srgbClr val="000000">
                <a:alpha val="0"/>
              </a:srgbClr>
            </a:fillRef>
            <a:effectRef idx="0">
              <a:scrgbClr r="0" g="0" b="0"/>
            </a:effectRef>
            <a:fontRef idx="none"/>
          </p:style>
          <p:txBody>
            <a:bodyPr/>
            <a:lstStyle/>
            <a:p>
              <a:endParaRPr lang="fr-FR" dirty="0"/>
            </a:p>
          </p:txBody>
        </p:sp>
      </p:grpSp>
    </p:spTree>
    <p:extLst>
      <p:ext uri="{BB962C8B-B14F-4D97-AF65-F5344CB8AC3E}">
        <p14:creationId xmlns:p14="http://schemas.microsoft.com/office/powerpoint/2010/main" val="21032576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e 15">
            <a:extLst>
              <a:ext uri="{FF2B5EF4-FFF2-40B4-BE49-F238E27FC236}">
                <a16:creationId xmlns:a16="http://schemas.microsoft.com/office/drawing/2014/main" id="{B878BB3B-83CC-4D91-AC83-604C698B9957}"/>
              </a:ext>
            </a:extLst>
          </p:cNvPr>
          <p:cNvGrpSpPr/>
          <p:nvPr/>
        </p:nvGrpSpPr>
        <p:grpSpPr>
          <a:xfrm>
            <a:off x="525534" y="1178214"/>
            <a:ext cx="8938045" cy="2387944"/>
            <a:chOff x="836069" y="1067753"/>
            <a:chExt cx="8838658" cy="2387944"/>
          </a:xfrm>
        </p:grpSpPr>
        <p:grpSp>
          <p:nvGrpSpPr>
            <p:cNvPr id="15" name="Groupe 14">
              <a:extLst>
                <a:ext uri="{FF2B5EF4-FFF2-40B4-BE49-F238E27FC236}">
                  <a16:creationId xmlns:a16="http://schemas.microsoft.com/office/drawing/2014/main" id="{44178440-2B94-4C05-8F72-6D9933F28A28}"/>
                </a:ext>
              </a:extLst>
            </p:cNvPr>
            <p:cNvGrpSpPr/>
            <p:nvPr/>
          </p:nvGrpSpPr>
          <p:grpSpPr>
            <a:xfrm>
              <a:off x="912270" y="1406040"/>
              <a:ext cx="5560179" cy="2049657"/>
              <a:chOff x="912270" y="1406040"/>
              <a:chExt cx="5560179" cy="2049657"/>
            </a:xfrm>
          </p:grpSpPr>
          <p:grpSp>
            <p:nvGrpSpPr>
              <p:cNvPr id="112" name="Groupe 111">
                <a:extLst>
                  <a:ext uri="{FF2B5EF4-FFF2-40B4-BE49-F238E27FC236}">
                    <a16:creationId xmlns:a16="http://schemas.microsoft.com/office/drawing/2014/main" id="{545FBA4C-BC4F-4CA4-836C-453C98BAD99F}"/>
                  </a:ext>
                </a:extLst>
              </p:cNvPr>
              <p:cNvGrpSpPr/>
              <p:nvPr/>
            </p:nvGrpSpPr>
            <p:grpSpPr>
              <a:xfrm>
                <a:off x="912270" y="1406040"/>
                <a:ext cx="5560179" cy="2049657"/>
                <a:chOff x="8331916" y="2780664"/>
                <a:chExt cx="3529301" cy="2883326"/>
              </a:xfrm>
            </p:grpSpPr>
            <p:sp>
              <p:nvSpPr>
                <p:cNvPr id="113" name="Rectangle à coins arrondis 78">
                  <a:extLst>
                    <a:ext uri="{FF2B5EF4-FFF2-40B4-BE49-F238E27FC236}">
                      <a16:creationId xmlns:a16="http://schemas.microsoft.com/office/drawing/2014/main" id="{C8C2DC8A-C799-4FEA-87EA-586384CDE48F}"/>
                    </a:ext>
                  </a:extLst>
                </p:cNvPr>
                <p:cNvSpPr/>
                <p:nvPr/>
              </p:nvSpPr>
              <p:spPr>
                <a:xfrm>
                  <a:off x="8336122" y="2816202"/>
                  <a:ext cx="3525095" cy="2847788"/>
                </a:xfrm>
                <a:prstGeom prst="roundRect">
                  <a:avLst>
                    <a:gd name="adj" fmla="val 0"/>
                  </a:avLst>
                </a:prstGeom>
                <a:solidFill>
                  <a:schemeClr val="bg1"/>
                </a:solidFill>
                <a:ln w="28575">
                  <a:solidFill>
                    <a:srgbClr val="4F9707"/>
                  </a:solid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4" name="Rectangle 113">
                  <a:extLst>
                    <a:ext uri="{FF2B5EF4-FFF2-40B4-BE49-F238E27FC236}">
                      <a16:creationId xmlns:a16="http://schemas.microsoft.com/office/drawing/2014/main" id="{F6F1E4B5-E054-4B96-BE26-E43071EBAF87}"/>
                    </a:ext>
                  </a:extLst>
                </p:cNvPr>
                <p:cNvSpPr/>
                <p:nvPr/>
              </p:nvSpPr>
              <p:spPr>
                <a:xfrm>
                  <a:off x="8331916" y="2780664"/>
                  <a:ext cx="1939436" cy="519552"/>
                </a:xfrm>
                <a:prstGeom prst="rect">
                  <a:avLst/>
                </a:prstGeom>
              </p:spPr>
              <p:txBody>
                <a:bodyPr wrap="none">
                  <a:spAutoFit/>
                </a:bodyPr>
                <a:lstStyle/>
                <a:p>
                  <a:r>
                    <a:rPr lang="fr-FR" dirty="0">
                      <a:solidFill>
                        <a:srgbClr val="217214"/>
                      </a:solidFill>
                    </a:rPr>
                    <a:t>Représentations schématiques</a:t>
                  </a:r>
                  <a:endParaRPr lang="fr-FR" b="1" dirty="0">
                    <a:solidFill>
                      <a:srgbClr val="217214"/>
                    </a:solidFill>
                  </a:endParaRPr>
                </a:p>
              </p:txBody>
            </p:sp>
          </p:grpSp>
          <p:sp>
            <p:nvSpPr>
              <p:cNvPr id="151" name="Rectangle 150">
                <a:extLst>
                  <a:ext uri="{FF2B5EF4-FFF2-40B4-BE49-F238E27FC236}">
                    <a16:creationId xmlns:a16="http://schemas.microsoft.com/office/drawing/2014/main" id="{3089383C-82E6-45E2-B99F-C8CFA74EB3AF}"/>
                  </a:ext>
                </a:extLst>
              </p:cNvPr>
              <p:cNvSpPr/>
              <p:nvPr/>
            </p:nvSpPr>
            <p:spPr>
              <a:xfrm>
                <a:off x="4562964" y="1782388"/>
                <a:ext cx="217100" cy="358780"/>
              </a:xfrm>
              <a:prstGeom prst="rect">
                <a:avLst/>
              </a:prstGeom>
            </p:spPr>
            <p:txBody>
              <a:bodyPr wrap="none">
                <a:spAutoFit/>
              </a:bodyPr>
              <a:lstStyle/>
              <a:p>
                <a:endParaRPr lang="fr-FR" b="1" dirty="0">
                  <a:solidFill>
                    <a:srgbClr val="217214"/>
                  </a:solidFill>
                </a:endParaRPr>
              </a:p>
            </p:txBody>
          </p:sp>
          <p:grpSp>
            <p:nvGrpSpPr>
              <p:cNvPr id="21" name="Groupe 20">
                <a:extLst>
                  <a:ext uri="{FF2B5EF4-FFF2-40B4-BE49-F238E27FC236}">
                    <a16:creationId xmlns:a16="http://schemas.microsoft.com/office/drawing/2014/main" id="{1A82A5A4-EDC3-424F-BAF6-5B2781677B9F}"/>
                  </a:ext>
                </a:extLst>
              </p:cNvPr>
              <p:cNvGrpSpPr/>
              <p:nvPr/>
            </p:nvGrpSpPr>
            <p:grpSpPr>
              <a:xfrm>
                <a:off x="1037704" y="1776346"/>
                <a:ext cx="1593165" cy="1341207"/>
                <a:chOff x="8331916" y="2780664"/>
                <a:chExt cx="3776939" cy="2774593"/>
              </a:xfrm>
            </p:grpSpPr>
            <p:sp>
              <p:nvSpPr>
                <p:cNvPr id="22" name="Rectangle à coins arrondis 78">
                  <a:extLst>
                    <a:ext uri="{FF2B5EF4-FFF2-40B4-BE49-F238E27FC236}">
                      <a16:creationId xmlns:a16="http://schemas.microsoft.com/office/drawing/2014/main" id="{75623190-BF24-4C1E-9DA9-16BB4957ED3F}"/>
                    </a:ext>
                  </a:extLst>
                </p:cNvPr>
                <p:cNvSpPr/>
                <p:nvPr/>
              </p:nvSpPr>
              <p:spPr>
                <a:xfrm>
                  <a:off x="8456924" y="3058674"/>
                  <a:ext cx="3651931" cy="2496583"/>
                </a:xfrm>
                <a:prstGeom prst="roundRect">
                  <a:avLst>
                    <a:gd name="adj" fmla="val 0"/>
                  </a:avLst>
                </a:prstGeom>
                <a:solidFill>
                  <a:schemeClr val="bg1"/>
                </a:solidFill>
                <a:ln w="28575">
                  <a:solidFill>
                    <a:srgbClr val="4F9707"/>
                  </a:solid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3" name="Rectangle 22">
                  <a:extLst>
                    <a:ext uri="{FF2B5EF4-FFF2-40B4-BE49-F238E27FC236}">
                      <a16:creationId xmlns:a16="http://schemas.microsoft.com/office/drawing/2014/main" id="{845F4017-74A6-41BB-99EC-F93DD505A6F5}"/>
                    </a:ext>
                  </a:extLst>
                </p:cNvPr>
                <p:cNvSpPr/>
                <p:nvPr/>
              </p:nvSpPr>
              <p:spPr>
                <a:xfrm>
                  <a:off x="8331916" y="2780664"/>
                  <a:ext cx="437944" cy="742218"/>
                </a:xfrm>
                <a:prstGeom prst="rect">
                  <a:avLst/>
                </a:prstGeom>
              </p:spPr>
              <p:txBody>
                <a:bodyPr wrap="none">
                  <a:spAutoFit/>
                </a:bodyPr>
                <a:lstStyle/>
                <a:p>
                  <a:endParaRPr lang="fr-FR" b="1" dirty="0">
                    <a:solidFill>
                      <a:srgbClr val="217214"/>
                    </a:solidFill>
                  </a:endParaRPr>
                </a:p>
              </p:txBody>
            </p:sp>
          </p:grpSp>
          <p:grpSp>
            <p:nvGrpSpPr>
              <p:cNvPr id="107" name="Groupe 106">
                <a:extLst>
                  <a:ext uri="{FF2B5EF4-FFF2-40B4-BE49-F238E27FC236}">
                    <a16:creationId xmlns:a16="http://schemas.microsoft.com/office/drawing/2014/main" id="{55C13F78-C2DE-4362-8E3F-32DFE85BA069}"/>
                  </a:ext>
                </a:extLst>
              </p:cNvPr>
              <p:cNvGrpSpPr/>
              <p:nvPr/>
            </p:nvGrpSpPr>
            <p:grpSpPr>
              <a:xfrm>
                <a:off x="2771011" y="1773798"/>
                <a:ext cx="1593165" cy="1356657"/>
                <a:chOff x="8331916" y="2780664"/>
                <a:chExt cx="3776938" cy="2806554"/>
              </a:xfrm>
            </p:grpSpPr>
            <p:sp>
              <p:nvSpPr>
                <p:cNvPr id="109" name="Rectangle à coins arrondis 78">
                  <a:extLst>
                    <a:ext uri="{FF2B5EF4-FFF2-40B4-BE49-F238E27FC236}">
                      <a16:creationId xmlns:a16="http://schemas.microsoft.com/office/drawing/2014/main" id="{9E01A452-95AA-49FE-BA55-37BB5B45E798}"/>
                    </a:ext>
                  </a:extLst>
                </p:cNvPr>
                <p:cNvSpPr/>
                <p:nvPr/>
              </p:nvSpPr>
              <p:spPr>
                <a:xfrm>
                  <a:off x="8456923" y="3058672"/>
                  <a:ext cx="3651931" cy="2528546"/>
                </a:xfrm>
                <a:prstGeom prst="roundRect">
                  <a:avLst>
                    <a:gd name="adj" fmla="val 0"/>
                  </a:avLst>
                </a:prstGeom>
                <a:solidFill>
                  <a:schemeClr val="bg1"/>
                </a:solidFill>
                <a:ln w="28575">
                  <a:solidFill>
                    <a:srgbClr val="4F9707"/>
                  </a:solid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0" name="Rectangle 109">
                  <a:extLst>
                    <a:ext uri="{FF2B5EF4-FFF2-40B4-BE49-F238E27FC236}">
                      <a16:creationId xmlns:a16="http://schemas.microsoft.com/office/drawing/2014/main" id="{A930E7CD-4197-491A-97EB-E38D0D0C89CD}"/>
                    </a:ext>
                  </a:extLst>
                </p:cNvPr>
                <p:cNvSpPr/>
                <p:nvPr/>
              </p:nvSpPr>
              <p:spPr>
                <a:xfrm>
                  <a:off x="8331916" y="2780664"/>
                  <a:ext cx="437944" cy="742218"/>
                </a:xfrm>
                <a:prstGeom prst="rect">
                  <a:avLst/>
                </a:prstGeom>
              </p:spPr>
              <p:txBody>
                <a:bodyPr wrap="none">
                  <a:spAutoFit/>
                </a:bodyPr>
                <a:lstStyle/>
                <a:p>
                  <a:endParaRPr lang="fr-FR" b="1" dirty="0">
                    <a:solidFill>
                      <a:srgbClr val="217214"/>
                    </a:solidFill>
                  </a:endParaRPr>
                </a:p>
              </p:txBody>
            </p:sp>
          </p:grpSp>
        </p:grpSp>
        <p:sp>
          <p:nvSpPr>
            <p:cNvPr id="158" name="ZoneTexte 157">
              <a:extLst>
                <a:ext uri="{FF2B5EF4-FFF2-40B4-BE49-F238E27FC236}">
                  <a16:creationId xmlns:a16="http://schemas.microsoft.com/office/drawing/2014/main" id="{0DF9F306-E88F-458D-88D9-E6A0137061B7}"/>
                </a:ext>
              </a:extLst>
            </p:cNvPr>
            <p:cNvSpPr txBox="1"/>
            <p:nvPr/>
          </p:nvSpPr>
          <p:spPr>
            <a:xfrm>
              <a:off x="836069" y="1067753"/>
              <a:ext cx="8838658" cy="369332"/>
            </a:xfrm>
            <a:prstGeom prst="rect">
              <a:avLst/>
            </a:prstGeom>
            <a:noFill/>
          </p:spPr>
          <p:txBody>
            <a:bodyPr wrap="square" rtlCol="0">
              <a:spAutoFit/>
            </a:bodyPr>
            <a:lstStyle/>
            <a:p>
              <a:r>
                <a:rPr lang="fr-FR" b="1" dirty="0">
                  <a:solidFill>
                    <a:srgbClr val="001642"/>
                  </a:solidFill>
                </a:rPr>
                <a:t>Liaison sphère plan ou ponctuelle de normale (O,   )   </a:t>
              </a:r>
            </a:p>
          </p:txBody>
        </p:sp>
      </p:grpSp>
      <p:sp>
        <p:nvSpPr>
          <p:cNvPr id="2" name="ZoneTexte 1">
            <a:extLst>
              <a:ext uri="{FF2B5EF4-FFF2-40B4-BE49-F238E27FC236}">
                <a16:creationId xmlns:a16="http://schemas.microsoft.com/office/drawing/2014/main" id="{C0D0B3D5-2A55-488C-B58B-4AE34B5647E5}"/>
              </a:ext>
            </a:extLst>
          </p:cNvPr>
          <p:cNvSpPr txBox="1"/>
          <p:nvPr/>
        </p:nvSpPr>
        <p:spPr>
          <a:xfrm>
            <a:off x="835329" y="670068"/>
            <a:ext cx="5456505" cy="400110"/>
          </a:xfrm>
          <a:prstGeom prst="rect">
            <a:avLst/>
          </a:prstGeom>
          <a:noFill/>
        </p:spPr>
        <p:txBody>
          <a:bodyPr wrap="square" rtlCol="0">
            <a:spAutoFit/>
          </a:bodyPr>
          <a:lstStyle/>
          <a:p>
            <a:r>
              <a:rPr lang="fr-FR" sz="2000" b="1" dirty="0"/>
              <a:t>Liaisons à 5 degrés de liberté</a:t>
            </a:r>
          </a:p>
        </p:txBody>
      </p:sp>
      <p:sp>
        <p:nvSpPr>
          <p:cNvPr id="202" name="Rectangle à coins arrondis 78">
            <a:extLst>
              <a:ext uri="{FF2B5EF4-FFF2-40B4-BE49-F238E27FC236}">
                <a16:creationId xmlns:a16="http://schemas.microsoft.com/office/drawing/2014/main" id="{BA4E4D93-C434-4BA7-B256-DB6A3AFF028B}"/>
              </a:ext>
            </a:extLst>
          </p:cNvPr>
          <p:cNvSpPr/>
          <p:nvPr/>
        </p:nvSpPr>
        <p:spPr>
          <a:xfrm>
            <a:off x="4301834" y="2033681"/>
            <a:ext cx="1557757" cy="1222271"/>
          </a:xfrm>
          <a:prstGeom prst="roundRect">
            <a:avLst>
              <a:gd name="adj" fmla="val 0"/>
            </a:avLst>
          </a:prstGeom>
          <a:solidFill>
            <a:schemeClr val="bg1"/>
          </a:solidFill>
          <a:ln w="28575">
            <a:solidFill>
              <a:srgbClr val="4F9707"/>
            </a:solid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3" name="Groupe 2">
            <a:extLst>
              <a:ext uri="{FF2B5EF4-FFF2-40B4-BE49-F238E27FC236}">
                <a16:creationId xmlns:a16="http://schemas.microsoft.com/office/drawing/2014/main" id="{707FC385-69D6-4F46-847D-C756C9509F78}"/>
              </a:ext>
            </a:extLst>
          </p:cNvPr>
          <p:cNvGrpSpPr/>
          <p:nvPr/>
        </p:nvGrpSpPr>
        <p:grpSpPr>
          <a:xfrm>
            <a:off x="4777197" y="2153462"/>
            <a:ext cx="523466" cy="978281"/>
            <a:chOff x="5475697" y="2153462"/>
            <a:chExt cx="523466" cy="978281"/>
          </a:xfrm>
        </p:grpSpPr>
        <p:sp>
          <p:nvSpPr>
            <p:cNvPr id="126" name="Shape 1038">
              <a:extLst>
                <a:ext uri="{FF2B5EF4-FFF2-40B4-BE49-F238E27FC236}">
                  <a16:creationId xmlns:a16="http://schemas.microsoft.com/office/drawing/2014/main" id="{299F3D94-8CD0-4D81-B637-8AA257805AEB}"/>
                </a:ext>
              </a:extLst>
            </p:cNvPr>
            <p:cNvSpPr/>
            <p:nvPr/>
          </p:nvSpPr>
          <p:spPr>
            <a:xfrm>
              <a:off x="5687332" y="2153462"/>
              <a:ext cx="281081" cy="324974"/>
            </a:xfrm>
            <a:custGeom>
              <a:avLst/>
              <a:gdLst/>
              <a:ahLst/>
              <a:cxnLst/>
              <a:rect l="0" t="0" r="0" b="0"/>
              <a:pathLst>
                <a:path w="130302" h="193548">
                  <a:moveTo>
                    <a:pt x="0" y="193548"/>
                  </a:moveTo>
                  <a:lnTo>
                    <a:pt x="130302" y="0"/>
                  </a:lnTo>
                </a:path>
              </a:pathLst>
            </a:custGeom>
            <a:ln w="19050" cap="rnd">
              <a:solidFill>
                <a:srgbClr val="FF9900"/>
              </a:solidFill>
              <a:round/>
            </a:ln>
          </p:spPr>
          <p:style>
            <a:lnRef idx="1">
              <a:srgbClr val="0000FF"/>
            </a:lnRef>
            <a:fillRef idx="0">
              <a:srgbClr val="000000">
                <a:alpha val="0"/>
              </a:srgbClr>
            </a:fillRef>
            <a:effectRef idx="0">
              <a:scrgbClr r="0" g="0" b="0"/>
            </a:effectRef>
            <a:fontRef idx="none"/>
          </p:style>
          <p:txBody>
            <a:bodyPr/>
            <a:lstStyle/>
            <a:p>
              <a:endParaRPr lang="fr-FR"/>
            </a:p>
          </p:txBody>
        </p:sp>
        <p:sp>
          <p:nvSpPr>
            <p:cNvPr id="127" name="Shape 1039">
              <a:extLst>
                <a:ext uri="{FF2B5EF4-FFF2-40B4-BE49-F238E27FC236}">
                  <a16:creationId xmlns:a16="http://schemas.microsoft.com/office/drawing/2014/main" id="{06FA0D16-147F-4200-8313-2FDC2640AFBD}"/>
                </a:ext>
              </a:extLst>
            </p:cNvPr>
            <p:cNvSpPr/>
            <p:nvPr/>
          </p:nvSpPr>
          <p:spPr>
            <a:xfrm>
              <a:off x="5687332" y="2362008"/>
              <a:ext cx="100269" cy="116428"/>
            </a:xfrm>
            <a:custGeom>
              <a:avLst/>
              <a:gdLst/>
              <a:ahLst/>
              <a:cxnLst/>
              <a:rect l="0" t="0" r="0" b="0"/>
              <a:pathLst>
                <a:path w="46482" h="69342">
                  <a:moveTo>
                    <a:pt x="46482" y="0"/>
                  </a:moveTo>
                  <a:lnTo>
                    <a:pt x="46482" y="69342"/>
                  </a:lnTo>
                  <a:lnTo>
                    <a:pt x="40386" y="68580"/>
                  </a:lnTo>
                  <a:lnTo>
                    <a:pt x="35052" y="67056"/>
                  </a:lnTo>
                  <a:lnTo>
                    <a:pt x="28956" y="67056"/>
                  </a:lnTo>
                  <a:lnTo>
                    <a:pt x="22860" y="66294"/>
                  </a:lnTo>
                  <a:lnTo>
                    <a:pt x="17526" y="67056"/>
                  </a:lnTo>
                  <a:lnTo>
                    <a:pt x="11430" y="67056"/>
                  </a:lnTo>
                  <a:lnTo>
                    <a:pt x="5334" y="68580"/>
                  </a:lnTo>
                  <a:lnTo>
                    <a:pt x="0" y="69342"/>
                  </a:lnTo>
                  <a:lnTo>
                    <a:pt x="46482" y="0"/>
                  </a:lnTo>
                  <a:close/>
                </a:path>
              </a:pathLst>
            </a:custGeom>
            <a:solidFill>
              <a:srgbClr val="FF9900"/>
            </a:solidFill>
            <a:ln w="0" cap="rnd">
              <a:round/>
            </a:ln>
          </p:spPr>
          <p:style>
            <a:lnRef idx="0">
              <a:srgbClr val="000000">
                <a:alpha val="0"/>
              </a:srgbClr>
            </a:lnRef>
            <a:fillRef idx="1">
              <a:srgbClr val="0000FF"/>
            </a:fillRef>
            <a:effectRef idx="0">
              <a:scrgbClr r="0" g="0" b="0"/>
            </a:effectRef>
            <a:fontRef idx="none"/>
          </p:style>
          <p:txBody>
            <a:bodyPr/>
            <a:lstStyle/>
            <a:p>
              <a:endParaRPr lang="fr-FR"/>
            </a:p>
          </p:txBody>
        </p:sp>
        <p:sp>
          <p:nvSpPr>
            <p:cNvPr id="128" name="Shape 1042">
              <a:extLst>
                <a:ext uri="{FF2B5EF4-FFF2-40B4-BE49-F238E27FC236}">
                  <a16:creationId xmlns:a16="http://schemas.microsoft.com/office/drawing/2014/main" id="{1EC280B2-4E26-4B79-8AA5-DC0713D85B9D}"/>
                </a:ext>
              </a:extLst>
            </p:cNvPr>
            <p:cNvSpPr/>
            <p:nvPr/>
          </p:nvSpPr>
          <p:spPr>
            <a:xfrm rot="356946">
              <a:off x="5742967" y="2832142"/>
              <a:ext cx="121178" cy="113125"/>
            </a:xfrm>
            <a:custGeom>
              <a:avLst/>
              <a:gdLst/>
              <a:ahLst/>
              <a:cxnLst/>
              <a:rect l="0" t="0" r="0" b="0"/>
              <a:pathLst>
                <a:path w="51054" h="67056">
                  <a:moveTo>
                    <a:pt x="51054" y="0"/>
                  </a:moveTo>
                  <a:lnTo>
                    <a:pt x="5334" y="67056"/>
                  </a:lnTo>
                  <a:lnTo>
                    <a:pt x="0" y="18288"/>
                  </a:lnTo>
                  <a:lnTo>
                    <a:pt x="6096" y="17526"/>
                  </a:lnTo>
                  <a:lnTo>
                    <a:pt x="12192" y="16764"/>
                  </a:lnTo>
                  <a:lnTo>
                    <a:pt x="17526" y="15240"/>
                  </a:lnTo>
                  <a:lnTo>
                    <a:pt x="23622" y="12954"/>
                  </a:lnTo>
                  <a:lnTo>
                    <a:pt x="28956" y="11430"/>
                  </a:lnTo>
                  <a:lnTo>
                    <a:pt x="35052" y="9144"/>
                  </a:lnTo>
                  <a:lnTo>
                    <a:pt x="40386" y="6096"/>
                  </a:lnTo>
                  <a:lnTo>
                    <a:pt x="45720" y="3048"/>
                  </a:lnTo>
                  <a:lnTo>
                    <a:pt x="51054" y="0"/>
                  </a:lnTo>
                  <a:close/>
                </a:path>
              </a:pathLst>
            </a:custGeom>
            <a:solidFill>
              <a:srgbClr val="5F5F5F"/>
            </a:solidFill>
            <a:ln w="0" cap="rnd">
              <a:round/>
            </a:ln>
          </p:spPr>
          <p:style>
            <a:lnRef idx="0">
              <a:srgbClr val="000000">
                <a:alpha val="0"/>
              </a:srgbClr>
            </a:lnRef>
            <a:fillRef idx="1">
              <a:srgbClr val="FF0000"/>
            </a:fillRef>
            <a:effectRef idx="0">
              <a:scrgbClr r="0" g="0" b="0"/>
            </a:effectRef>
            <a:fontRef idx="none"/>
          </p:style>
          <p:txBody>
            <a:bodyPr/>
            <a:lstStyle/>
            <a:p>
              <a:endParaRPr lang="fr-FR" dirty="0"/>
            </a:p>
          </p:txBody>
        </p:sp>
        <p:sp>
          <p:nvSpPr>
            <p:cNvPr id="129" name="Shape 1044">
              <a:extLst>
                <a:ext uri="{FF2B5EF4-FFF2-40B4-BE49-F238E27FC236}">
                  <a16:creationId xmlns:a16="http://schemas.microsoft.com/office/drawing/2014/main" id="{A64642AB-428C-4EE6-A7A4-8194DAF27ABE}"/>
                </a:ext>
              </a:extLst>
            </p:cNvPr>
            <p:cNvSpPr/>
            <p:nvPr/>
          </p:nvSpPr>
          <p:spPr>
            <a:xfrm>
              <a:off x="5532819" y="2852711"/>
              <a:ext cx="318085" cy="279032"/>
            </a:xfrm>
            <a:custGeom>
              <a:avLst/>
              <a:gdLst/>
              <a:ahLst/>
              <a:cxnLst/>
              <a:rect l="0" t="0" r="0" b="0"/>
              <a:pathLst>
                <a:path w="130302" h="191262">
                  <a:moveTo>
                    <a:pt x="130302" y="0"/>
                  </a:moveTo>
                  <a:lnTo>
                    <a:pt x="0" y="191262"/>
                  </a:lnTo>
                </a:path>
              </a:pathLst>
            </a:custGeom>
            <a:ln w="19050" cap="rnd">
              <a:solidFill>
                <a:srgbClr val="5F5F5F"/>
              </a:solidFill>
              <a:round/>
            </a:ln>
          </p:spPr>
          <p:style>
            <a:lnRef idx="1">
              <a:srgbClr val="FF0000"/>
            </a:lnRef>
            <a:fillRef idx="0">
              <a:srgbClr val="000000">
                <a:alpha val="0"/>
              </a:srgbClr>
            </a:fillRef>
            <a:effectRef idx="0">
              <a:scrgbClr r="0" g="0" b="0"/>
            </a:effectRef>
            <a:fontRef idx="none"/>
          </p:style>
          <p:txBody>
            <a:bodyPr/>
            <a:lstStyle/>
            <a:p>
              <a:endParaRPr lang="fr-FR"/>
            </a:p>
          </p:txBody>
        </p:sp>
        <p:sp>
          <p:nvSpPr>
            <p:cNvPr id="130" name="Shape 1041">
              <a:extLst>
                <a:ext uri="{FF2B5EF4-FFF2-40B4-BE49-F238E27FC236}">
                  <a16:creationId xmlns:a16="http://schemas.microsoft.com/office/drawing/2014/main" id="{94818B6A-6842-4668-B59B-4440C3484403}"/>
                </a:ext>
              </a:extLst>
            </p:cNvPr>
            <p:cNvSpPr/>
            <p:nvPr/>
          </p:nvSpPr>
          <p:spPr>
            <a:xfrm>
              <a:off x="5532819" y="2473320"/>
              <a:ext cx="395999" cy="359999"/>
            </a:xfrm>
            <a:custGeom>
              <a:avLst/>
              <a:gdLst/>
              <a:ahLst/>
              <a:cxnLst/>
              <a:rect l="0" t="0" r="0" b="0"/>
              <a:pathLst>
                <a:path w="188976" h="188214">
                  <a:moveTo>
                    <a:pt x="188976" y="94488"/>
                  </a:moveTo>
                  <a:lnTo>
                    <a:pt x="188976" y="99822"/>
                  </a:lnTo>
                  <a:lnTo>
                    <a:pt x="188214" y="105156"/>
                  </a:lnTo>
                  <a:lnTo>
                    <a:pt x="187452" y="111252"/>
                  </a:lnTo>
                  <a:lnTo>
                    <a:pt x="186690" y="116586"/>
                  </a:lnTo>
                  <a:lnTo>
                    <a:pt x="185166" y="121920"/>
                  </a:lnTo>
                  <a:lnTo>
                    <a:pt x="183642" y="127254"/>
                  </a:lnTo>
                  <a:lnTo>
                    <a:pt x="181356" y="131826"/>
                  </a:lnTo>
                  <a:lnTo>
                    <a:pt x="179070" y="137160"/>
                  </a:lnTo>
                  <a:lnTo>
                    <a:pt x="176022" y="141732"/>
                  </a:lnTo>
                  <a:lnTo>
                    <a:pt x="172974" y="147066"/>
                  </a:lnTo>
                  <a:lnTo>
                    <a:pt x="169926" y="151638"/>
                  </a:lnTo>
                  <a:lnTo>
                    <a:pt x="166116" y="155448"/>
                  </a:lnTo>
                  <a:lnTo>
                    <a:pt x="162306" y="160020"/>
                  </a:lnTo>
                  <a:lnTo>
                    <a:pt x="154686" y="167640"/>
                  </a:lnTo>
                  <a:lnTo>
                    <a:pt x="150114" y="170688"/>
                  </a:lnTo>
                  <a:lnTo>
                    <a:pt x="145542" y="173736"/>
                  </a:lnTo>
                  <a:lnTo>
                    <a:pt x="140208" y="176784"/>
                  </a:lnTo>
                  <a:lnTo>
                    <a:pt x="135636" y="179070"/>
                  </a:lnTo>
                  <a:lnTo>
                    <a:pt x="130302" y="181356"/>
                  </a:lnTo>
                  <a:lnTo>
                    <a:pt x="124968" y="183642"/>
                  </a:lnTo>
                  <a:lnTo>
                    <a:pt x="119634" y="185166"/>
                  </a:lnTo>
                  <a:lnTo>
                    <a:pt x="114300" y="186690"/>
                  </a:lnTo>
                  <a:lnTo>
                    <a:pt x="108966" y="187452"/>
                  </a:lnTo>
                  <a:lnTo>
                    <a:pt x="102870" y="188214"/>
                  </a:lnTo>
                  <a:lnTo>
                    <a:pt x="86106" y="188214"/>
                  </a:lnTo>
                  <a:lnTo>
                    <a:pt x="75438" y="186690"/>
                  </a:lnTo>
                  <a:lnTo>
                    <a:pt x="70104" y="185166"/>
                  </a:lnTo>
                  <a:lnTo>
                    <a:pt x="64770" y="183642"/>
                  </a:lnTo>
                  <a:lnTo>
                    <a:pt x="59436" y="181356"/>
                  </a:lnTo>
                  <a:lnTo>
                    <a:pt x="54102" y="179070"/>
                  </a:lnTo>
                  <a:lnTo>
                    <a:pt x="49530" y="176784"/>
                  </a:lnTo>
                  <a:lnTo>
                    <a:pt x="44196" y="173736"/>
                  </a:lnTo>
                  <a:lnTo>
                    <a:pt x="39624" y="170688"/>
                  </a:lnTo>
                  <a:lnTo>
                    <a:pt x="35052" y="167640"/>
                  </a:lnTo>
                  <a:lnTo>
                    <a:pt x="31242" y="163830"/>
                  </a:lnTo>
                  <a:lnTo>
                    <a:pt x="26670" y="160020"/>
                  </a:lnTo>
                  <a:lnTo>
                    <a:pt x="22860" y="155448"/>
                  </a:lnTo>
                  <a:lnTo>
                    <a:pt x="19812" y="151638"/>
                  </a:lnTo>
                  <a:lnTo>
                    <a:pt x="16002" y="147066"/>
                  </a:lnTo>
                  <a:lnTo>
                    <a:pt x="13716" y="141732"/>
                  </a:lnTo>
                  <a:lnTo>
                    <a:pt x="10668" y="137160"/>
                  </a:lnTo>
                  <a:lnTo>
                    <a:pt x="8382" y="131826"/>
                  </a:lnTo>
                  <a:lnTo>
                    <a:pt x="6096" y="127254"/>
                  </a:lnTo>
                  <a:lnTo>
                    <a:pt x="4572" y="121920"/>
                  </a:lnTo>
                  <a:lnTo>
                    <a:pt x="3048" y="116586"/>
                  </a:lnTo>
                  <a:lnTo>
                    <a:pt x="1524" y="111252"/>
                  </a:lnTo>
                  <a:lnTo>
                    <a:pt x="762" y="105156"/>
                  </a:lnTo>
                  <a:lnTo>
                    <a:pt x="0" y="99822"/>
                  </a:lnTo>
                  <a:lnTo>
                    <a:pt x="0" y="88392"/>
                  </a:lnTo>
                  <a:lnTo>
                    <a:pt x="762" y="83058"/>
                  </a:lnTo>
                  <a:lnTo>
                    <a:pt x="1524" y="77724"/>
                  </a:lnTo>
                  <a:lnTo>
                    <a:pt x="4572" y="67056"/>
                  </a:lnTo>
                  <a:lnTo>
                    <a:pt x="6096" y="61722"/>
                  </a:lnTo>
                  <a:lnTo>
                    <a:pt x="8382" y="56388"/>
                  </a:lnTo>
                  <a:lnTo>
                    <a:pt x="10668" y="51054"/>
                  </a:lnTo>
                  <a:lnTo>
                    <a:pt x="13716" y="46482"/>
                  </a:lnTo>
                  <a:lnTo>
                    <a:pt x="16002" y="41910"/>
                  </a:lnTo>
                  <a:lnTo>
                    <a:pt x="19812" y="37338"/>
                  </a:lnTo>
                  <a:lnTo>
                    <a:pt x="22860" y="32766"/>
                  </a:lnTo>
                  <a:lnTo>
                    <a:pt x="26670" y="28956"/>
                  </a:lnTo>
                  <a:lnTo>
                    <a:pt x="31242" y="25146"/>
                  </a:lnTo>
                  <a:lnTo>
                    <a:pt x="35052" y="21336"/>
                  </a:lnTo>
                  <a:lnTo>
                    <a:pt x="39624" y="18288"/>
                  </a:lnTo>
                  <a:lnTo>
                    <a:pt x="44196" y="15240"/>
                  </a:lnTo>
                  <a:lnTo>
                    <a:pt x="49530" y="12192"/>
                  </a:lnTo>
                  <a:lnTo>
                    <a:pt x="54102" y="9144"/>
                  </a:lnTo>
                  <a:lnTo>
                    <a:pt x="59436" y="7620"/>
                  </a:lnTo>
                  <a:lnTo>
                    <a:pt x="64770" y="5334"/>
                  </a:lnTo>
                  <a:lnTo>
                    <a:pt x="70104" y="3810"/>
                  </a:lnTo>
                  <a:lnTo>
                    <a:pt x="75438" y="2286"/>
                  </a:lnTo>
                  <a:lnTo>
                    <a:pt x="86106" y="762"/>
                  </a:lnTo>
                  <a:lnTo>
                    <a:pt x="92202" y="0"/>
                  </a:lnTo>
                  <a:lnTo>
                    <a:pt x="97536" y="0"/>
                  </a:lnTo>
                  <a:lnTo>
                    <a:pt x="102870" y="762"/>
                  </a:lnTo>
                  <a:lnTo>
                    <a:pt x="108966" y="1524"/>
                  </a:lnTo>
                  <a:lnTo>
                    <a:pt x="114300" y="2286"/>
                  </a:lnTo>
                  <a:lnTo>
                    <a:pt x="119634" y="3810"/>
                  </a:lnTo>
                  <a:lnTo>
                    <a:pt x="124968" y="5334"/>
                  </a:lnTo>
                  <a:lnTo>
                    <a:pt x="130302" y="7620"/>
                  </a:lnTo>
                  <a:lnTo>
                    <a:pt x="135636" y="9144"/>
                  </a:lnTo>
                  <a:lnTo>
                    <a:pt x="140208" y="12192"/>
                  </a:lnTo>
                  <a:lnTo>
                    <a:pt x="145542" y="15240"/>
                  </a:lnTo>
                  <a:lnTo>
                    <a:pt x="150114" y="18288"/>
                  </a:lnTo>
                  <a:lnTo>
                    <a:pt x="154686" y="21336"/>
                  </a:lnTo>
                  <a:lnTo>
                    <a:pt x="158496" y="25146"/>
                  </a:lnTo>
                  <a:lnTo>
                    <a:pt x="162306" y="28956"/>
                  </a:lnTo>
                  <a:lnTo>
                    <a:pt x="166116" y="32766"/>
                  </a:lnTo>
                  <a:lnTo>
                    <a:pt x="169926" y="37338"/>
                  </a:lnTo>
                  <a:lnTo>
                    <a:pt x="172974" y="41910"/>
                  </a:lnTo>
                  <a:lnTo>
                    <a:pt x="176022" y="46482"/>
                  </a:lnTo>
                  <a:lnTo>
                    <a:pt x="179070" y="51054"/>
                  </a:lnTo>
                  <a:lnTo>
                    <a:pt x="181356" y="56388"/>
                  </a:lnTo>
                  <a:lnTo>
                    <a:pt x="183642" y="61722"/>
                  </a:lnTo>
                  <a:lnTo>
                    <a:pt x="185166" y="67056"/>
                  </a:lnTo>
                  <a:lnTo>
                    <a:pt x="186690" y="72390"/>
                  </a:lnTo>
                  <a:lnTo>
                    <a:pt x="187452" y="77724"/>
                  </a:lnTo>
                  <a:lnTo>
                    <a:pt x="188214" y="83058"/>
                  </a:lnTo>
                  <a:lnTo>
                    <a:pt x="188976" y="88392"/>
                  </a:lnTo>
                  <a:lnTo>
                    <a:pt x="188976" y="94488"/>
                  </a:lnTo>
                </a:path>
              </a:pathLst>
            </a:custGeom>
            <a:solidFill>
              <a:schemeClr val="bg1"/>
            </a:solidFill>
            <a:ln w="19050" cap="rnd">
              <a:solidFill>
                <a:srgbClr val="FF9900"/>
              </a:solidFill>
              <a:round/>
            </a:ln>
          </p:spPr>
          <p:style>
            <a:lnRef idx="1">
              <a:srgbClr val="0000FF"/>
            </a:lnRef>
            <a:fillRef idx="0">
              <a:srgbClr val="000000">
                <a:alpha val="0"/>
              </a:srgbClr>
            </a:fillRef>
            <a:effectRef idx="0">
              <a:scrgbClr r="0" g="0" b="0"/>
            </a:effectRef>
            <a:fontRef idx="none"/>
          </p:style>
          <p:txBody>
            <a:bodyPr/>
            <a:lstStyle/>
            <a:p>
              <a:endParaRPr lang="fr-FR"/>
            </a:p>
          </p:txBody>
        </p:sp>
        <p:cxnSp>
          <p:nvCxnSpPr>
            <p:cNvPr id="116" name="Connecteur droit 115">
              <a:extLst>
                <a:ext uri="{FF2B5EF4-FFF2-40B4-BE49-F238E27FC236}">
                  <a16:creationId xmlns:a16="http://schemas.microsoft.com/office/drawing/2014/main" id="{195262A7-E679-4712-A500-30C84D636EEA}"/>
                </a:ext>
              </a:extLst>
            </p:cNvPr>
            <p:cNvCxnSpPr/>
            <p:nvPr/>
          </p:nvCxnSpPr>
          <p:spPr>
            <a:xfrm>
              <a:off x="5475697" y="2852711"/>
              <a:ext cx="523466" cy="0"/>
            </a:xfrm>
            <a:prstGeom prst="line">
              <a:avLst/>
            </a:prstGeom>
            <a:ln w="19050">
              <a:solidFill>
                <a:srgbClr val="5F5F5F"/>
              </a:solidFill>
            </a:ln>
          </p:spPr>
          <p:style>
            <a:lnRef idx="1">
              <a:schemeClr val="accent1"/>
            </a:lnRef>
            <a:fillRef idx="0">
              <a:schemeClr val="accent1"/>
            </a:fillRef>
            <a:effectRef idx="0">
              <a:schemeClr val="accent1"/>
            </a:effectRef>
            <a:fontRef idx="minor">
              <a:schemeClr val="tx1"/>
            </a:fontRef>
          </p:style>
        </p:cxnSp>
      </p:grpSp>
      <p:sp>
        <p:nvSpPr>
          <p:cNvPr id="233" name="ZoneTexte 232">
            <a:extLst>
              <a:ext uri="{FF2B5EF4-FFF2-40B4-BE49-F238E27FC236}">
                <a16:creationId xmlns:a16="http://schemas.microsoft.com/office/drawing/2014/main" id="{4BDA497A-047D-4BE7-BCF6-9C6C4AAC9756}"/>
              </a:ext>
            </a:extLst>
          </p:cNvPr>
          <p:cNvSpPr txBox="1"/>
          <p:nvPr/>
        </p:nvSpPr>
        <p:spPr>
          <a:xfrm>
            <a:off x="-64294" y="6244625"/>
            <a:ext cx="461963" cy="369332"/>
          </a:xfrm>
          <a:prstGeom prst="rect">
            <a:avLst/>
          </a:prstGeom>
          <a:noFill/>
        </p:spPr>
        <p:txBody>
          <a:bodyPr wrap="square" rtlCol="0">
            <a:spAutoFit/>
          </a:bodyPr>
          <a:lstStyle/>
          <a:p>
            <a:pPr algn="ctr"/>
            <a:r>
              <a:rPr lang="fr-FR" dirty="0">
                <a:solidFill>
                  <a:schemeClr val="bg1"/>
                </a:solidFill>
                <a:effectLst>
                  <a:outerShdw blurRad="38100" dist="38100" dir="2700000" algn="tl">
                    <a:srgbClr val="000000">
                      <a:alpha val="43137"/>
                    </a:srgbClr>
                  </a:outerShdw>
                </a:effectLst>
              </a:rPr>
              <a:t>17</a:t>
            </a:r>
          </a:p>
        </p:txBody>
      </p:sp>
      <p:sp>
        <p:nvSpPr>
          <p:cNvPr id="56" name="Rectangle à coins arrondis 66">
            <a:extLst>
              <a:ext uri="{FF2B5EF4-FFF2-40B4-BE49-F238E27FC236}">
                <a16:creationId xmlns:a16="http://schemas.microsoft.com/office/drawing/2014/main" id="{24600AFF-4357-4C0B-94F0-261B8B5C6F32}"/>
              </a:ext>
            </a:extLst>
          </p:cNvPr>
          <p:cNvSpPr/>
          <p:nvPr/>
        </p:nvSpPr>
        <p:spPr>
          <a:xfrm>
            <a:off x="6341043" y="1537627"/>
            <a:ext cx="5626850" cy="2023200"/>
          </a:xfrm>
          <a:prstGeom prst="roundRect">
            <a:avLst>
              <a:gd name="adj" fmla="val 0"/>
            </a:avLst>
          </a:prstGeom>
          <a:solidFill>
            <a:schemeClr val="bg1"/>
          </a:solidFill>
          <a:ln w="28575">
            <a:solidFill>
              <a:srgbClr val="CC00CC"/>
            </a:solid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7" name="Rectangle 56">
            <a:extLst>
              <a:ext uri="{FF2B5EF4-FFF2-40B4-BE49-F238E27FC236}">
                <a16:creationId xmlns:a16="http://schemas.microsoft.com/office/drawing/2014/main" id="{3C2FE5A5-DAEA-4961-A654-DB8C8606569F}"/>
              </a:ext>
            </a:extLst>
          </p:cNvPr>
          <p:cNvSpPr/>
          <p:nvPr/>
        </p:nvSpPr>
        <p:spPr>
          <a:xfrm>
            <a:off x="6354592" y="1512096"/>
            <a:ext cx="2662139" cy="369332"/>
          </a:xfrm>
          <a:prstGeom prst="rect">
            <a:avLst/>
          </a:prstGeom>
        </p:spPr>
        <p:txBody>
          <a:bodyPr wrap="none">
            <a:spAutoFit/>
          </a:bodyPr>
          <a:lstStyle/>
          <a:p>
            <a:r>
              <a:rPr lang="fr-FR" dirty="0">
                <a:solidFill>
                  <a:srgbClr val="CC00CC"/>
                </a:solidFill>
              </a:rPr>
              <a:t>Torseur action mécanique</a:t>
            </a:r>
            <a:endParaRPr lang="fr-FR" b="1" dirty="0">
              <a:solidFill>
                <a:srgbClr val="333399"/>
              </a:solidFill>
            </a:endParaRPr>
          </a:p>
        </p:txBody>
      </p:sp>
      <p:sp>
        <p:nvSpPr>
          <p:cNvPr id="54" name="ZoneTexte 53">
            <a:extLst>
              <a:ext uri="{FF2B5EF4-FFF2-40B4-BE49-F238E27FC236}">
                <a16:creationId xmlns:a16="http://schemas.microsoft.com/office/drawing/2014/main" id="{00143BAF-085F-4167-9BA2-E4A9CCD87AC4}"/>
              </a:ext>
            </a:extLst>
          </p:cNvPr>
          <p:cNvSpPr txBox="1"/>
          <p:nvPr/>
        </p:nvSpPr>
        <p:spPr>
          <a:xfrm>
            <a:off x="4803507" y="42458"/>
            <a:ext cx="5899355" cy="338554"/>
          </a:xfrm>
          <a:prstGeom prst="rect">
            <a:avLst/>
          </a:prstGeom>
          <a:noFill/>
        </p:spPr>
        <p:txBody>
          <a:bodyPr wrap="square" rtlCol="0">
            <a:spAutoFit/>
          </a:bodyPr>
          <a:lstStyle/>
          <a:p>
            <a:pPr algn="r"/>
            <a:r>
              <a:rPr lang="fr-FR" sz="1600" dirty="0">
                <a:solidFill>
                  <a:srgbClr val="001642"/>
                </a:solidFill>
                <a:latin typeface="Segoe UI" panose="020B0502040204020203" pitchFamily="34" charset="0"/>
                <a:cs typeface="Segoe UI" panose="020B0502040204020203" pitchFamily="34" charset="0"/>
              </a:rPr>
              <a:t>Liaisons normalisées</a:t>
            </a:r>
          </a:p>
        </p:txBody>
      </p:sp>
      <p:pic>
        <p:nvPicPr>
          <p:cNvPr id="55" name="Image 54">
            <a:extLst>
              <a:ext uri="{FF2B5EF4-FFF2-40B4-BE49-F238E27FC236}">
                <a16:creationId xmlns:a16="http://schemas.microsoft.com/office/drawing/2014/main" id="{CED548CA-01D5-4684-AACC-8628C9E057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9023" y="2117731"/>
            <a:ext cx="1042719" cy="977549"/>
          </a:xfrm>
          <a:prstGeom prst="rect">
            <a:avLst/>
          </a:prstGeom>
        </p:spPr>
      </p:pic>
      <mc:AlternateContent xmlns:mc="http://schemas.openxmlformats.org/markup-compatibility/2006" xmlns:a14="http://schemas.microsoft.com/office/drawing/2010/main">
        <mc:Choice Requires="a14">
          <p:sp>
            <p:nvSpPr>
              <p:cNvPr id="59" name="ZoneTexte 58">
                <a:extLst>
                  <a:ext uri="{FF2B5EF4-FFF2-40B4-BE49-F238E27FC236}">
                    <a16:creationId xmlns:a16="http://schemas.microsoft.com/office/drawing/2014/main" id="{B88FFEB7-898C-4B90-BBF0-FAD8B70A8337}"/>
                  </a:ext>
                </a:extLst>
              </p:cNvPr>
              <p:cNvSpPr txBox="1"/>
              <p:nvPr/>
            </p:nvSpPr>
            <p:spPr>
              <a:xfrm>
                <a:off x="7062292" y="2272810"/>
                <a:ext cx="4483535" cy="743665"/>
              </a:xfrm>
              <a:prstGeom prst="rect">
                <a:avLst/>
              </a:prstGeom>
              <a:noFill/>
            </p:spPr>
            <p:txBody>
              <a:bodyPr wrap="none" lIns="0" tIns="0" rIns="0" bIns="0" rtlCol="0">
                <a:spAutoFit/>
              </a:bodyPr>
              <a:lstStyle/>
              <a:p>
                <a14:m>
                  <m:oMath xmlns:m="http://schemas.openxmlformats.org/officeDocument/2006/math">
                    <m:d>
                      <m:dPr>
                        <m:begChr m:val="{"/>
                        <m:endChr m:val="}"/>
                        <m:ctrlPr>
                          <a:rPr lang="fr-FR" sz="1600" i="1" smtClean="0">
                            <a:latin typeface="Cambria Math" panose="02040503050406030204" pitchFamily="18" charset="0"/>
                          </a:rPr>
                        </m:ctrlPr>
                      </m:dPr>
                      <m:e>
                        <m:sSub>
                          <m:sSubPr>
                            <m:ctrlPr>
                              <a:rPr lang="fr-FR" sz="1600" b="0" i="1" smtClean="0">
                                <a:latin typeface="Cambria Math" panose="02040503050406030204" pitchFamily="18" charset="0"/>
                              </a:rPr>
                            </m:ctrlPr>
                          </m:sSubPr>
                          <m:e>
                            <m:r>
                              <m:rPr>
                                <m:sty m:val="p"/>
                              </m:rPr>
                              <a:rPr lang="fr-FR" sz="1600" b="0" i="0" smtClean="0">
                                <a:latin typeface="Cambria Math" panose="02040503050406030204" pitchFamily="18" charset="0"/>
                              </a:rPr>
                              <m:t>A</m:t>
                            </m:r>
                          </m:e>
                          <m:sub>
                            <m:r>
                              <m:rPr>
                                <m:sty m:val="p"/>
                              </m:rPr>
                              <a:rPr lang="fr-FR" sz="1600" b="0" i="0" smtClean="0">
                                <a:latin typeface="Cambria Math" panose="02040503050406030204" pitchFamily="18" charset="0"/>
                              </a:rPr>
                              <m:t>S</m:t>
                            </m:r>
                            <m:r>
                              <a:rPr lang="fr-FR" sz="1600" b="0" i="0" smtClean="0">
                                <a:latin typeface="Cambria Math" panose="02040503050406030204" pitchFamily="18" charset="0"/>
                              </a:rPr>
                              <m:t>2/</m:t>
                            </m:r>
                            <m:r>
                              <m:rPr>
                                <m:sty m:val="p"/>
                              </m:rPr>
                              <a:rPr lang="fr-FR" sz="1600" b="0" i="0" smtClean="0">
                                <a:latin typeface="Cambria Math" panose="02040503050406030204" pitchFamily="18" charset="0"/>
                              </a:rPr>
                              <m:t>S</m:t>
                            </m:r>
                            <m:r>
                              <a:rPr lang="fr-FR" sz="1600" b="0" i="0" smtClean="0">
                                <a:latin typeface="Cambria Math" panose="02040503050406030204" pitchFamily="18" charset="0"/>
                              </a:rPr>
                              <m:t>1</m:t>
                            </m:r>
                          </m:sub>
                        </m:sSub>
                      </m:e>
                    </m:d>
                    <m:r>
                      <a:rPr lang="fr-FR" sz="1600" b="0" i="0" smtClean="0">
                        <a:latin typeface="Cambria Math" panose="02040503050406030204" pitchFamily="18" charset="0"/>
                      </a:rPr>
                      <m:t>=</m:t>
                    </m:r>
                    <m:sSub>
                      <m:sSubPr>
                        <m:ctrlPr>
                          <a:rPr lang="fr-FR" sz="1600" b="0" i="1" smtClean="0">
                            <a:latin typeface="Cambria Math" panose="02040503050406030204" pitchFamily="18" charset="0"/>
                          </a:rPr>
                        </m:ctrlPr>
                      </m:sSubPr>
                      <m:e>
                        <m:d>
                          <m:dPr>
                            <m:begChr m:val="{"/>
                            <m:endChr m:val="}"/>
                            <m:ctrlPr>
                              <a:rPr lang="fr-FR" sz="1600" i="1">
                                <a:latin typeface="Cambria Math" panose="02040503050406030204" pitchFamily="18" charset="0"/>
                              </a:rPr>
                            </m:ctrlPr>
                          </m:dPr>
                          <m:e>
                            <m:m>
                              <m:mPr>
                                <m:mcs>
                                  <m:mc>
                                    <m:mcPr>
                                      <m:count m:val="2"/>
                                      <m:mcJc m:val="center"/>
                                    </m:mcPr>
                                  </m:mc>
                                </m:mcs>
                                <m:ctrlPr>
                                  <a:rPr lang="fr-FR" sz="1600" i="1">
                                    <a:latin typeface="Cambria Math" panose="02040503050406030204" pitchFamily="18" charset="0"/>
                                  </a:rPr>
                                </m:ctrlPr>
                              </m:mPr>
                              <m:mr>
                                <m:e>
                                  <m:r>
                                    <a:rPr lang="fr-FR" sz="1600" b="0" i="1" smtClean="0">
                                      <a:latin typeface="Cambria Math" panose="02040503050406030204" pitchFamily="18" charset="0"/>
                                    </a:rPr>
                                    <m:t>0</m:t>
                                  </m:r>
                                </m:e>
                                <m:e>
                                  <m:r>
                                    <a:rPr lang="fr-FR" sz="1600" i="1" smtClean="0">
                                      <a:latin typeface="Cambria Math" panose="02040503050406030204" pitchFamily="18" charset="0"/>
                                    </a:rPr>
                                    <m:t>0</m:t>
                                  </m:r>
                                </m:e>
                              </m:mr>
                              <m:mr>
                                <m:e>
                                  <m:r>
                                    <a:rPr lang="fr-FR" sz="1600" b="0" i="1" smtClean="0">
                                      <a:latin typeface="Cambria Math" panose="02040503050406030204" pitchFamily="18" charset="0"/>
                                    </a:rPr>
                                    <m:t>0</m:t>
                                  </m:r>
                                </m:e>
                                <m:e>
                                  <m:r>
                                    <a:rPr lang="fr-FR" sz="1600" b="0" i="1" smtClean="0">
                                      <a:latin typeface="Cambria Math" panose="02040503050406030204" pitchFamily="18" charset="0"/>
                                    </a:rPr>
                                    <m:t>0</m:t>
                                  </m:r>
                                </m:e>
                              </m:mr>
                              <m:mr>
                                <m:e>
                                  <m:sSub>
                                    <m:sSubPr>
                                      <m:ctrlPr>
                                        <a:rPr lang="fr-FR" sz="1600" i="1">
                                          <a:latin typeface="Cambria Math" panose="02040503050406030204" pitchFamily="18" charset="0"/>
                                        </a:rPr>
                                      </m:ctrlPr>
                                    </m:sSubPr>
                                    <m:e>
                                      <m:r>
                                        <m:rPr>
                                          <m:sty m:val="p"/>
                                        </m:rPr>
                                        <a:rPr lang="fr-FR" sz="1600" b="0" i="0" smtClean="0">
                                          <a:latin typeface="Cambria Math" panose="02040503050406030204" pitchFamily="18" charset="0"/>
                                        </a:rPr>
                                        <m:t>Z</m:t>
                                      </m:r>
                                    </m:e>
                                    <m:sub>
                                      <m:r>
                                        <a:rPr lang="fr-FR" sz="1600">
                                          <a:latin typeface="Cambria Math" panose="02040503050406030204" pitchFamily="18" charset="0"/>
                                        </a:rPr>
                                        <m:t>21</m:t>
                                      </m:r>
                                    </m:sub>
                                  </m:sSub>
                                </m:e>
                                <m:e>
                                  <m:r>
                                    <a:rPr lang="fr-FR" sz="1600" i="1" smtClean="0">
                                      <a:latin typeface="Cambria Math" panose="02040503050406030204" pitchFamily="18" charset="0"/>
                                    </a:rPr>
                                    <m:t>0</m:t>
                                  </m:r>
                                </m:e>
                              </m:mr>
                            </m:m>
                          </m:e>
                        </m:d>
                      </m:e>
                      <m:sub>
                        <m:r>
                          <a:rPr lang="fr-FR" sz="1600" b="0" i="1" smtClean="0">
                            <a:latin typeface="Cambria Math" panose="02040503050406030204" pitchFamily="18" charset="0"/>
                          </a:rPr>
                          <m:t>𝑂</m:t>
                        </m:r>
                        <m:r>
                          <a:rPr lang="fr-FR" sz="1600" b="0" i="1" smtClean="0">
                            <a:latin typeface="Cambria Math" panose="02040503050406030204" pitchFamily="18" charset="0"/>
                          </a:rPr>
                          <m:t>,</m:t>
                        </m:r>
                        <m:r>
                          <a:rPr lang="fr-FR" sz="1600" b="0" i="1" smtClean="0">
                            <a:latin typeface="Cambria Math" panose="02040503050406030204" pitchFamily="18" charset="0"/>
                          </a:rPr>
                          <m:t>𝐵</m:t>
                        </m:r>
                      </m:sub>
                    </m:sSub>
                  </m:oMath>
                </a14:m>
                <a:r>
                  <a:rPr lang="fr-FR" sz="1600" dirty="0"/>
                  <a:t>= </a:t>
                </a:r>
                <a14:m>
                  <m:oMath xmlns:m="http://schemas.openxmlformats.org/officeDocument/2006/math">
                    <m:sSub>
                      <m:sSubPr>
                        <m:ctrlPr>
                          <a:rPr lang="fr-FR" sz="1600" i="1">
                            <a:latin typeface="Cambria Math" panose="02040503050406030204" pitchFamily="18" charset="0"/>
                          </a:rPr>
                        </m:ctrlPr>
                      </m:sSubPr>
                      <m:e>
                        <m:d>
                          <m:dPr>
                            <m:begChr m:val="{"/>
                            <m:endChr m:val="}"/>
                            <m:ctrlPr>
                              <a:rPr lang="fr-FR" sz="1600" i="1">
                                <a:latin typeface="Cambria Math" panose="02040503050406030204" pitchFamily="18" charset="0"/>
                              </a:rPr>
                            </m:ctrlPr>
                          </m:dPr>
                          <m:e>
                            <m:eqArr>
                              <m:eqArrPr>
                                <m:ctrlPr>
                                  <a:rPr lang="fr-FR" sz="1600" i="1">
                                    <a:latin typeface="Cambria Math" panose="02040503050406030204" pitchFamily="18" charset="0"/>
                                  </a:rPr>
                                </m:ctrlPr>
                              </m:eqArrPr>
                              <m:e>
                                <m:acc>
                                  <m:accPr>
                                    <m:chr m:val="⃗"/>
                                    <m:ctrlPr>
                                      <a:rPr lang="fr-FR" sz="1600" i="1" smtClean="0">
                                        <a:latin typeface="Cambria Math" panose="02040503050406030204" pitchFamily="18" charset="0"/>
                                      </a:rPr>
                                    </m:ctrlPr>
                                  </m:accPr>
                                  <m:e>
                                    <m:sSub>
                                      <m:sSubPr>
                                        <m:ctrlPr>
                                          <a:rPr lang="fr-FR" sz="1600" i="1" smtClean="0">
                                            <a:latin typeface="Cambria Math" panose="02040503050406030204" pitchFamily="18" charset="0"/>
                                          </a:rPr>
                                        </m:ctrlPr>
                                      </m:sSubPr>
                                      <m:e>
                                        <m:r>
                                          <a:rPr lang="fr-FR" sz="1600" b="0" i="1" smtClean="0">
                                            <a:latin typeface="Cambria Math" panose="02040503050406030204" pitchFamily="18" charset="0"/>
                                          </a:rPr>
                                          <m:t>𝑅</m:t>
                                        </m:r>
                                      </m:e>
                                      <m:sub>
                                        <m:r>
                                          <a:rPr lang="fr-FR" sz="1600" b="0" i="1" smtClean="0">
                                            <a:latin typeface="Cambria Math" panose="02040503050406030204" pitchFamily="18" charset="0"/>
                                          </a:rPr>
                                          <m:t>21</m:t>
                                        </m:r>
                                      </m:sub>
                                    </m:sSub>
                                  </m:e>
                                </m:acc>
                                <m:r>
                                  <a:rPr lang="fr-FR" sz="1600" b="0" i="1" smtClean="0">
                                    <a:latin typeface="Cambria Math" panose="02040503050406030204" pitchFamily="18" charset="0"/>
                                  </a:rPr>
                                  <m:t>=0</m:t>
                                </m:r>
                                <m:acc>
                                  <m:accPr>
                                    <m:chr m:val="⃗"/>
                                    <m:ctrlPr>
                                      <a:rPr lang="fr-FR" sz="1600" b="0" i="1" smtClean="0">
                                        <a:latin typeface="Cambria Math" panose="02040503050406030204" pitchFamily="18" charset="0"/>
                                      </a:rPr>
                                    </m:ctrlPr>
                                  </m:accPr>
                                  <m:e>
                                    <m:r>
                                      <a:rPr lang="fr-FR" sz="1600" b="0" i="1" smtClean="0">
                                        <a:latin typeface="Cambria Math" panose="02040503050406030204" pitchFamily="18" charset="0"/>
                                      </a:rPr>
                                      <m:t>𝑥</m:t>
                                    </m:r>
                                  </m:e>
                                </m:acc>
                                <m:r>
                                  <a:rPr lang="fr-FR" sz="1600" b="0" i="1" smtClean="0">
                                    <a:latin typeface="Cambria Math" panose="02040503050406030204" pitchFamily="18" charset="0"/>
                                  </a:rPr>
                                  <m:t>+</m:t>
                                </m:r>
                                <m:r>
                                  <a:rPr lang="fr-FR" sz="1600" i="1" smtClean="0">
                                    <a:latin typeface="Cambria Math" panose="02040503050406030204" pitchFamily="18" charset="0"/>
                                  </a:rPr>
                                  <m:t>0</m:t>
                                </m:r>
                                <m:acc>
                                  <m:accPr>
                                    <m:chr m:val="⃗"/>
                                    <m:ctrlPr>
                                      <a:rPr lang="fr-FR" sz="1600" i="1">
                                        <a:latin typeface="Cambria Math" panose="02040503050406030204" pitchFamily="18" charset="0"/>
                                      </a:rPr>
                                    </m:ctrlPr>
                                  </m:accPr>
                                  <m:e>
                                    <m:r>
                                      <a:rPr lang="fr-FR" sz="1600" b="0" i="1" smtClean="0">
                                        <a:latin typeface="Cambria Math" panose="02040503050406030204" pitchFamily="18" charset="0"/>
                                      </a:rPr>
                                      <m:t>𝑦</m:t>
                                    </m:r>
                                  </m:e>
                                </m:acc>
                                <m:r>
                                  <a:rPr lang="fr-FR" sz="1600" i="1">
                                    <a:latin typeface="Cambria Math" panose="02040503050406030204" pitchFamily="18" charset="0"/>
                                  </a:rPr>
                                  <m:t>+</m:t>
                                </m:r>
                                <m:sSub>
                                  <m:sSubPr>
                                    <m:ctrlPr>
                                      <a:rPr lang="fr-FR" sz="1600" i="1">
                                        <a:latin typeface="Cambria Math" panose="02040503050406030204" pitchFamily="18" charset="0"/>
                                      </a:rPr>
                                    </m:ctrlPr>
                                  </m:sSubPr>
                                  <m:e>
                                    <m:r>
                                      <m:rPr>
                                        <m:sty m:val="p"/>
                                      </m:rPr>
                                      <a:rPr lang="fr-FR" sz="1600">
                                        <a:latin typeface="Cambria Math" panose="02040503050406030204" pitchFamily="18" charset="0"/>
                                      </a:rPr>
                                      <m:t>Z</m:t>
                                    </m:r>
                                  </m:e>
                                  <m:sub>
                                    <m:r>
                                      <a:rPr lang="fr-FR" sz="1600">
                                        <a:latin typeface="Cambria Math" panose="02040503050406030204" pitchFamily="18" charset="0"/>
                                      </a:rPr>
                                      <m:t>21</m:t>
                                    </m:r>
                                  </m:sub>
                                </m:sSub>
                                <m:acc>
                                  <m:accPr>
                                    <m:chr m:val="⃗"/>
                                    <m:ctrlPr>
                                      <a:rPr lang="fr-FR" sz="1600" i="1">
                                        <a:latin typeface="Cambria Math" panose="02040503050406030204" pitchFamily="18" charset="0"/>
                                      </a:rPr>
                                    </m:ctrlPr>
                                  </m:accPr>
                                  <m:e>
                                    <m:r>
                                      <a:rPr lang="fr-FR" sz="1600" b="0" i="1" smtClean="0">
                                        <a:latin typeface="Cambria Math" panose="02040503050406030204" pitchFamily="18" charset="0"/>
                                      </a:rPr>
                                      <m:t>𝑧</m:t>
                                    </m:r>
                                  </m:e>
                                </m:acc>
                              </m:e>
                              <m:e>
                                <m:acc>
                                  <m:accPr>
                                    <m:chr m:val="⃗"/>
                                    <m:ctrlPr>
                                      <a:rPr lang="fr-FR" sz="1600" i="1">
                                        <a:latin typeface="Cambria Math" panose="02040503050406030204" pitchFamily="18" charset="0"/>
                                      </a:rPr>
                                    </m:ctrlPr>
                                  </m:accPr>
                                  <m:e>
                                    <m:sSub>
                                      <m:sSubPr>
                                        <m:ctrlPr>
                                          <a:rPr lang="fr-FR" sz="1600" i="1">
                                            <a:latin typeface="Cambria Math" panose="02040503050406030204" pitchFamily="18" charset="0"/>
                                          </a:rPr>
                                        </m:ctrlPr>
                                      </m:sSubPr>
                                      <m:e>
                                        <m:r>
                                          <a:rPr lang="fr-FR" sz="1600" b="0" i="1" smtClean="0">
                                            <a:latin typeface="Cambria Math" panose="02040503050406030204" pitchFamily="18" charset="0"/>
                                          </a:rPr>
                                          <m:t>𝑀</m:t>
                                        </m:r>
                                      </m:e>
                                      <m:sub>
                                        <m:r>
                                          <a:rPr lang="fr-FR" sz="1600" b="0" i="1" smtClean="0">
                                            <a:latin typeface="Cambria Math" panose="02040503050406030204" pitchFamily="18" charset="0"/>
                                          </a:rPr>
                                          <m:t>𝑂</m:t>
                                        </m:r>
                                        <m:r>
                                          <a:rPr lang="fr-FR" sz="1600" b="0" i="1" smtClean="0">
                                            <a:latin typeface="Cambria Math" panose="02040503050406030204" pitchFamily="18" charset="0"/>
                                          </a:rPr>
                                          <m:t> 21</m:t>
                                        </m:r>
                                      </m:sub>
                                    </m:sSub>
                                  </m:e>
                                </m:acc>
                                <m:r>
                                  <a:rPr lang="fr-FR" sz="1600" i="1">
                                    <a:latin typeface="Cambria Math" panose="02040503050406030204" pitchFamily="18" charset="0"/>
                                  </a:rPr>
                                  <m:t>=</m:t>
                                </m:r>
                                <m:r>
                                  <a:rPr lang="fr-FR" sz="1600" b="0" i="1" smtClean="0">
                                    <a:latin typeface="Cambria Math" panose="02040503050406030204" pitchFamily="18" charset="0"/>
                                  </a:rPr>
                                  <m:t>0</m:t>
                                </m:r>
                                <m:acc>
                                  <m:accPr>
                                    <m:chr m:val="⃗"/>
                                    <m:ctrlPr>
                                      <a:rPr lang="fr-FR" sz="1600" i="1">
                                        <a:latin typeface="Cambria Math" panose="02040503050406030204" pitchFamily="18" charset="0"/>
                                      </a:rPr>
                                    </m:ctrlPr>
                                  </m:accPr>
                                  <m:e>
                                    <m:r>
                                      <a:rPr lang="fr-FR" sz="1600" i="1">
                                        <a:latin typeface="Cambria Math" panose="02040503050406030204" pitchFamily="18" charset="0"/>
                                      </a:rPr>
                                      <m:t>𝑥</m:t>
                                    </m:r>
                                  </m:e>
                                </m:acc>
                                <m:r>
                                  <a:rPr lang="fr-FR" sz="1600" i="1">
                                    <a:latin typeface="Cambria Math" panose="02040503050406030204" pitchFamily="18" charset="0"/>
                                  </a:rPr>
                                  <m:t>+</m:t>
                                </m:r>
                                <m:r>
                                  <a:rPr lang="fr-FR" sz="1600" i="1" smtClean="0">
                                    <a:latin typeface="Cambria Math" panose="02040503050406030204" pitchFamily="18" charset="0"/>
                                  </a:rPr>
                                  <m:t>0</m:t>
                                </m:r>
                                <m:acc>
                                  <m:accPr>
                                    <m:chr m:val="⃗"/>
                                    <m:ctrlPr>
                                      <a:rPr lang="fr-FR" sz="1600" i="1">
                                        <a:latin typeface="Cambria Math" panose="02040503050406030204" pitchFamily="18" charset="0"/>
                                      </a:rPr>
                                    </m:ctrlPr>
                                  </m:accPr>
                                  <m:e>
                                    <m:r>
                                      <a:rPr lang="fr-FR" sz="1600" b="0" i="1" smtClean="0">
                                        <a:latin typeface="Cambria Math" panose="02040503050406030204" pitchFamily="18" charset="0"/>
                                      </a:rPr>
                                      <m:t>𝑦</m:t>
                                    </m:r>
                                  </m:e>
                                </m:acc>
                                <m:r>
                                  <a:rPr lang="fr-FR" sz="1600" i="1">
                                    <a:latin typeface="Cambria Math" panose="02040503050406030204" pitchFamily="18" charset="0"/>
                                  </a:rPr>
                                  <m:t>+</m:t>
                                </m:r>
                                <m:r>
                                  <a:rPr lang="fr-FR" sz="1600" i="1" smtClean="0">
                                    <a:latin typeface="Cambria Math" panose="02040503050406030204" pitchFamily="18" charset="0"/>
                                  </a:rPr>
                                  <m:t>0</m:t>
                                </m:r>
                                <m:acc>
                                  <m:accPr>
                                    <m:chr m:val="⃗"/>
                                    <m:ctrlPr>
                                      <a:rPr lang="fr-FR" sz="1600" i="1">
                                        <a:latin typeface="Cambria Math" panose="02040503050406030204" pitchFamily="18" charset="0"/>
                                      </a:rPr>
                                    </m:ctrlPr>
                                  </m:accPr>
                                  <m:e>
                                    <m:r>
                                      <a:rPr lang="fr-FR" sz="1600" b="0" i="1" smtClean="0">
                                        <a:latin typeface="Cambria Math" panose="02040503050406030204" pitchFamily="18" charset="0"/>
                                      </a:rPr>
                                      <m:t>𝑧</m:t>
                                    </m:r>
                                  </m:e>
                                </m:acc>
                              </m:e>
                            </m:eqArr>
                          </m:e>
                        </m:d>
                      </m:e>
                      <m:sub>
                        <m:r>
                          <a:rPr lang="fr-FR" sz="1600" b="0" i="1" smtClean="0">
                            <a:latin typeface="Cambria Math" panose="02040503050406030204" pitchFamily="18" charset="0"/>
                          </a:rPr>
                          <m:t>𝑂</m:t>
                        </m:r>
                        <m:r>
                          <a:rPr lang="fr-FR" sz="1600" i="1">
                            <a:latin typeface="Cambria Math" panose="02040503050406030204" pitchFamily="18" charset="0"/>
                          </a:rPr>
                          <m:t>,</m:t>
                        </m:r>
                        <m:r>
                          <a:rPr lang="fr-FR" sz="1600" i="1">
                            <a:latin typeface="Cambria Math" panose="02040503050406030204" pitchFamily="18" charset="0"/>
                          </a:rPr>
                          <m:t>𝐵</m:t>
                        </m:r>
                      </m:sub>
                    </m:sSub>
                  </m:oMath>
                </a14:m>
                <a:endParaRPr lang="fr-FR" sz="1600" dirty="0"/>
              </a:p>
            </p:txBody>
          </p:sp>
        </mc:Choice>
        <mc:Fallback xmlns="">
          <p:sp>
            <p:nvSpPr>
              <p:cNvPr id="59" name="ZoneTexte 58">
                <a:extLst>
                  <a:ext uri="{FF2B5EF4-FFF2-40B4-BE49-F238E27FC236}">
                    <a16:creationId xmlns:a16="http://schemas.microsoft.com/office/drawing/2014/main" id="{B88FFEB7-898C-4B90-BBF0-FAD8B70A8337}"/>
                  </a:ext>
                </a:extLst>
              </p:cNvPr>
              <p:cNvSpPr txBox="1">
                <a:spLocks noRot="1" noChangeAspect="1" noMove="1" noResize="1" noEditPoints="1" noAdjustHandles="1" noChangeArrowheads="1" noChangeShapeType="1" noTextEdit="1"/>
              </p:cNvSpPr>
              <p:nvPr/>
            </p:nvSpPr>
            <p:spPr>
              <a:xfrm>
                <a:off x="7062292" y="2272810"/>
                <a:ext cx="4483535" cy="743665"/>
              </a:xfrm>
              <a:prstGeom prst="rect">
                <a:avLst/>
              </a:prstGeom>
              <a:blipFill>
                <a:blip r:embed="rId4"/>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60" name="ZoneTexte 59">
                <a:extLst>
                  <a:ext uri="{FF2B5EF4-FFF2-40B4-BE49-F238E27FC236}">
                    <a16:creationId xmlns:a16="http://schemas.microsoft.com/office/drawing/2014/main" id="{F9F7A568-B4E0-40CB-B919-9C75F4D1D437}"/>
                  </a:ext>
                </a:extLst>
              </p:cNvPr>
              <p:cNvSpPr txBox="1"/>
              <p:nvPr/>
            </p:nvSpPr>
            <p:spPr>
              <a:xfrm>
                <a:off x="5257213" y="1242135"/>
                <a:ext cx="152285"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fr-FR" sz="1600" b="1" i="1" smtClean="0">
                              <a:solidFill>
                                <a:srgbClr val="001642"/>
                              </a:solidFill>
                              <a:latin typeface="Cambria Math" panose="02040503050406030204" pitchFamily="18" charset="0"/>
                            </a:rPr>
                          </m:ctrlPr>
                        </m:accPr>
                        <m:e>
                          <m:r>
                            <a:rPr lang="fr-FR" sz="1600" b="1" i="1" smtClean="0">
                              <a:solidFill>
                                <a:srgbClr val="001642"/>
                              </a:solidFill>
                              <a:latin typeface="Cambria Math" panose="02040503050406030204" pitchFamily="18" charset="0"/>
                            </a:rPr>
                            <m:t>𝒛</m:t>
                          </m:r>
                        </m:e>
                      </m:acc>
                    </m:oMath>
                  </m:oMathPara>
                </a14:m>
                <a:endParaRPr lang="fr-FR" sz="1600" b="1" dirty="0"/>
              </a:p>
            </p:txBody>
          </p:sp>
        </mc:Choice>
        <mc:Fallback xmlns="">
          <p:sp>
            <p:nvSpPr>
              <p:cNvPr id="60" name="ZoneTexte 59">
                <a:extLst>
                  <a:ext uri="{FF2B5EF4-FFF2-40B4-BE49-F238E27FC236}">
                    <a16:creationId xmlns:a16="http://schemas.microsoft.com/office/drawing/2014/main" id="{F9F7A568-B4E0-40CB-B919-9C75F4D1D437}"/>
                  </a:ext>
                </a:extLst>
              </p:cNvPr>
              <p:cNvSpPr txBox="1">
                <a:spLocks noRot="1" noChangeAspect="1" noMove="1" noResize="1" noEditPoints="1" noAdjustHandles="1" noChangeArrowheads="1" noChangeShapeType="1" noTextEdit="1"/>
              </p:cNvSpPr>
              <p:nvPr/>
            </p:nvSpPr>
            <p:spPr>
              <a:xfrm>
                <a:off x="5257213" y="1242135"/>
                <a:ext cx="152285" cy="246221"/>
              </a:xfrm>
              <a:prstGeom prst="rect">
                <a:avLst/>
              </a:prstGeom>
              <a:blipFill>
                <a:blip r:embed="rId5"/>
                <a:stretch>
                  <a:fillRect l="-16000" r="-20000"/>
                </a:stretch>
              </a:blipFill>
            </p:spPr>
            <p:txBody>
              <a:bodyPr/>
              <a:lstStyle/>
              <a:p>
                <a:r>
                  <a:rPr lang="fr-FR">
                    <a:noFill/>
                  </a:rPr>
                  <a:t> </a:t>
                </a:r>
              </a:p>
            </p:txBody>
          </p:sp>
        </mc:Fallback>
      </mc:AlternateContent>
      <p:grpSp>
        <p:nvGrpSpPr>
          <p:cNvPr id="4" name="Groupe 3">
            <a:extLst>
              <a:ext uri="{FF2B5EF4-FFF2-40B4-BE49-F238E27FC236}">
                <a16:creationId xmlns:a16="http://schemas.microsoft.com/office/drawing/2014/main" id="{7D45576B-687B-4AFE-9727-65128CF05082}"/>
              </a:ext>
            </a:extLst>
          </p:cNvPr>
          <p:cNvGrpSpPr/>
          <p:nvPr/>
        </p:nvGrpSpPr>
        <p:grpSpPr>
          <a:xfrm>
            <a:off x="2612089" y="2037256"/>
            <a:ext cx="1408405" cy="1145702"/>
            <a:chOff x="2612089" y="2037256"/>
            <a:chExt cx="1408405" cy="1145702"/>
          </a:xfrm>
        </p:grpSpPr>
        <p:grpSp>
          <p:nvGrpSpPr>
            <p:cNvPr id="132" name="Groupe 131">
              <a:extLst>
                <a:ext uri="{FF2B5EF4-FFF2-40B4-BE49-F238E27FC236}">
                  <a16:creationId xmlns:a16="http://schemas.microsoft.com/office/drawing/2014/main" id="{60CECB30-A4A5-41BD-8AFE-D0F3B91B2312}"/>
                </a:ext>
              </a:extLst>
            </p:cNvPr>
            <p:cNvGrpSpPr/>
            <p:nvPr/>
          </p:nvGrpSpPr>
          <p:grpSpPr>
            <a:xfrm>
              <a:off x="2612089" y="2057832"/>
              <a:ext cx="1408405" cy="1125126"/>
              <a:chOff x="1619250" y="1266756"/>
              <a:chExt cx="1408405" cy="1125126"/>
            </a:xfrm>
          </p:grpSpPr>
          <p:sp>
            <p:nvSpPr>
              <p:cNvPr id="146" name="Shape 1203">
                <a:extLst>
                  <a:ext uri="{FF2B5EF4-FFF2-40B4-BE49-F238E27FC236}">
                    <a16:creationId xmlns:a16="http://schemas.microsoft.com/office/drawing/2014/main" id="{419470F6-CB26-4599-B656-D3C620209679}"/>
                  </a:ext>
                </a:extLst>
              </p:cNvPr>
              <p:cNvSpPr/>
              <p:nvPr/>
            </p:nvSpPr>
            <p:spPr>
              <a:xfrm>
                <a:off x="2398324" y="2024004"/>
                <a:ext cx="163909" cy="183852"/>
              </a:xfrm>
              <a:custGeom>
                <a:avLst/>
                <a:gdLst/>
                <a:ahLst/>
                <a:cxnLst/>
                <a:rect l="0" t="0" r="0" b="0"/>
                <a:pathLst>
                  <a:path w="61722" h="90678">
                    <a:moveTo>
                      <a:pt x="61722" y="0"/>
                    </a:moveTo>
                    <a:lnTo>
                      <a:pt x="32004" y="90678"/>
                    </a:lnTo>
                    <a:lnTo>
                      <a:pt x="0" y="35052"/>
                    </a:lnTo>
                    <a:lnTo>
                      <a:pt x="61722" y="0"/>
                    </a:lnTo>
                    <a:close/>
                  </a:path>
                </a:pathLst>
              </a:custGeom>
              <a:ln w="0" cap="rnd">
                <a:round/>
              </a:ln>
            </p:spPr>
            <p:style>
              <a:lnRef idx="0">
                <a:srgbClr val="000000">
                  <a:alpha val="0"/>
                </a:srgbClr>
              </a:lnRef>
              <a:fillRef idx="1">
                <a:srgbClr val="0000FF"/>
              </a:fillRef>
              <a:effectRef idx="0">
                <a:scrgbClr r="0" g="0" b="0"/>
              </a:effectRef>
              <a:fontRef idx="none"/>
            </p:style>
            <p:txBody>
              <a:bodyPr/>
              <a:lstStyle/>
              <a:p>
                <a:endParaRPr lang="fr-FR"/>
              </a:p>
            </p:txBody>
          </p:sp>
          <p:sp>
            <p:nvSpPr>
              <p:cNvPr id="152" name="Shape 1204">
                <a:extLst>
                  <a:ext uri="{FF2B5EF4-FFF2-40B4-BE49-F238E27FC236}">
                    <a16:creationId xmlns:a16="http://schemas.microsoft.com/office/drawing/2014/main" id="{A864577B-6755-4711-A275-C4DA3423EA6B}"/>
                  </a:ext>
                </a:extLst>
              </p:cNvPr>
              <p:cNvSpPr/>
              <p:nvPr/>
            </p:nvSpPr>
            <p:spPr>
              <a:xfrm>
                <a:off x="2398324" y="2024004"/>
                <a:ext cx="163909" cy="183852"/>
              </a:xfrm>
              <a:custGeom>
                <a:avLst/>
                <a:gdLst/>
                <a:ahLst/>
                <a:cxnLst/>
                <a:rect l="0" t="0" r="0" b="0"/>
                <a:pathLst>
                  <a:path w="61722" h="90678">
                    <a:moveTo>
                      <a:pt x="61722" y="0"/>
                    </a:moveTo>
                    <a:lnTo>
                      <a:pt x="32004" y="90678"/>
                    </a:lnTo>
                    <a:lnTo>
                      <a:pt x="0" y="35052"/>
                    </a:lnTo>
                    <a:lnTo>
                      <a:pt x="61722" y="0"/>
                    </a:lnTo>
                    <a:close/>
                  </a:path>
                </a:pathLst>
              </a:custGeom>
              <a:ln w="0" cap="rnd">
                <a:round/>
              </a:ln>
            </p:spPr>
            <p:style>
              <a:lnRef idx="0">
                <a:srgbClr val="000000">
                  <a:alpha val="0"/>
                </a:srgbClr>
              </a:lnRef>
              <a:fillRef idx="1">
                <a:srgbClr val="0000FF"/>
              </a:fillRef>
              <a:effectRef idx="0">
                <a:scrgbClr r="0" g="0" b="0"/>
              </a:effectRef>
              <a:fontRef idx="none"/>
            </p:style>
            <p:txBody>
              <a:bodyPr/>
              <a:lstStyle/>
              <a:p>
                <a:endParaRPr lang="fr-FR"/>
              </a:p>
            </p:txBody>
          </p:sp>
          <p:sp>
            <p:nvSpPr>
              <p:cNvPr id="172" name="Shape 1205">
                <a:extLst>
                  <a:ext uri="{FF2B5EF4-FFF2-40B4-BE49-F238E27FC236}">
                    <a16:creationId xmlns:a16="http://schemas.microsoft.com/office/drawing/2014/main" id="{4FEE128D-9AD8-4EA1-917A-D256760F51B5}"/>
                  </a:ext>
                </a:extLst>
              </p:cNvPr>
              <p:cNvSpPr/>
              <p:nvPr/>
            </p:nvSpPr>
            <p:spPr>
              <a:xfrm>
                <a:off x="1619250" y="1932849"/>
                <a:ext cx="576717" cy="251831"/>
              </a:xfrm>
              <a:custGeom>
                <a:avLst/>
                <a:gdLst/>
                <a:ahLst/>
                <a:cxnLst/>
                <a:rect l="0" t="0" r="0" b="0"/>
                <a:pathLst>
                  <a:path w="217170" h="124206">
                    <a:moveTo>
                      <a:pt x="0" y="0"/>
                    </a:moveTo>
                    <a:lnTo>
                      <a:pt x="217170" y="124206"/>
                    </a:lnTo>
                  </a:path>
                </a:pathLst>
              </a:custGeom>
              <a:ln w="19050" cap="rnd">
                <a:solidFill>
                  <a:srgbClr val="5F5F5F"/>
                </a:solidFill>
                <a:round/>
              </a:ln>
            </p:spPr>
            <p:style>
              <a:lnRef idx="1">
                <a:srgbClr val="0000FF"/>
              </a:lnRef>
              <a:fillRef idx="0">
                <a:srgbClr val="000000">
                  <a:alpha val="0"/>
                </a:srgbClr>
              </a:fillRef>
              <a:effectRef idx="0">
                <a:scrgbClr r="0" g="0" b="0"/>
              </a:effectRef>
              <a:fontRef idx="none"/>
            </p:style>
            <p:txBody>
              <a:bodyPr/>
              <a:lstStyle/>
              <a:p>
                <a:endParaRPr lang="fr-FR"/>
              </a:p>
            </p:txBody>
          </p:sp>
          <p:sp>
            <p:nvSpPr>
              <p:cNvPr id="173" name="Shape 1206">
                <a:extLst>
                  <a:ext uri="{FF2B5EF4-FFF2-40B4-BE49-F238E27FC236}">
                    <a16:creationId xmlns:a16="http://schemas.microsoft.com/office/drawing/2014/main" id="{666402B7-DD2D-42BB-982D-A03BE4AB14A9}"/>
                  </a:ext>
                </a:extLst>
              </p:cNvPr>
              <p:cNvSpPr/>
              <p:nvPr/>
            </p:nvSpPr>
            <p:spPr>
              <a:xfrm>
                <a:off x="2467353" y="1820180"/>
                <a:ext cx="303307" cy="112669"/>
              </a:xfrm>
              <a:custGeom>
                <a:avLst/>
                <a:gdLst/>
                <a:ahLst/>
                <a:cxnLst/>
                <a:rect l="0" t="0" r="0" b="0"/>
                <a:pathLst>
                  <a:path w="56388" h="32003">
                    <a:moveTo>
                      <a:pt x="56388" y="32003"/>
                    </a:moveTo>
                    <a:lnTo>
                      <a:pt x="0" y="0"/>
                    </a:lnTo>
                  </a:path>
                </a:pathLst>
              </a:custGeom>
              <a:ln w="19050" cap="rnd">
                <a:solidFill>
                  <a:srgbClr val="5F5F5F"/>
                </a:solidFill>
                <a:round/>
              </a:ln>
            </p:spPr>
            <p:style>
              <a:lnRef idx="1">
                <a:srgbClr val="0000FF"/>
              </a:lnRef>
              <a:fillRef idx="0">
                <a:srgbClr val="000000">
                  <a:alpha val="0"/>
                </a:srgbClr>
              </a:fillRef>
              <a:effectRef idx="0">
                <a:scrgbClr r="0" g="0" b="0"/>
              </a:effectRef>
              <a:fontRef idx="none"/>
            </p:style>
            <p:txBody>
              <a:bodyPr/>
              <a:lstStyle/>
              <a:p>
                <a:endParaRPr lang="fr-FR"/>
              </a:p>
            </p:txBody>
          </p:sp>
          <p:sp>
            <p:nvSpPr>
              <p:cNvPr id="185" name="Shape 1207">
                <a:extLst>
                  <a:ext uri="{FF2B5EF4-FFF2-40B4-BE49-F238E27FC236}">
                    <a16:creationId xmlns:a16="http://schemas.microsoft.com/office/drawing/2014/main" id="{FCE333E2-45EF-4986-8A4B-63E4B412918D}"/>
                  </a:ext>
                </a:extLst>
              </p:cNvPr>
              <p:cNvSpPr/>
              <p:nvPr/>
            </p:nvSpPr>
            <p:spPr>
              <a:xfrm>
                <a:off x="1621274" y="1698012"/>
                <a:ext cx="567447" cy="234836"/>
              </a:xfrm>
              <a:custGeom>
                <a:avLst/>
                <a:gdLst/>
                <a:ahLst/>
                <a:cxnLst/>
                <a:rect l="0" t="0" r="0" b="0"/>
                <a:pathLst>
                  <a:path w="61722" h="35813">
                    <a:moveTo>
                      <a:pt x="61722" y="0"/>
                    </a:moveTo>
                    <a:lnTo>
                      <a:pt x="0" y="35813"/>
                    </a:lnTo>
                  </a:path>
                </a:pathLst>
              </a:custGeom>
              <a:ln w="19050" cap="rnd">
                <a:solidFill>
                  <a:srgbClr val="5F5F5F"/>
                </a:solidFill>
                <a:round/>
              </a:ln>
            </p:spPr>
            <p:style>
              <a:lnRef idx="1">
                <a:srgbClr val="0000FF"/>
              </a:lnRef>
              <a:fillRef idx="0">
                <a:srgbClr val="000000">
                  <a:alpha val="0"/>
                </a:srgbClr>
              </a:fillRef>
              <a:effectRef idx="0">
                <a:scrgbClr r="0" g="0" b="0"/>
              </a:effectRef>
              <a:fontRef idx="none"/>
            </p:style>
            <p:txBody>
              <a:bodyPr/>
              <a:lstStyle/>
              <a:p>
                <a:endParaRPr lang="fr-FR"/>
              </a:p>
            </p:txBody>
          </p:sp>
          <p:sp>
            <p:nvSpPr>
              <p:cNvPr id="199" name="Shape 1208">
                <a:extLst>
                  <a:ext uri="{FF2B5EF4-FFF2-40B4-BE49-F238E27FC236}">
                    <a16:creationId xmlns:a16="http://schemas.microsoft.com/office/drawing/2014/main" id="{56F7F9F6-E65A-4D3D-A27C-F18B6D5B3D2E}"/>
                  </a:ext>
                </a:extLst>
              </p:cNvPr>
              <p:cNvSpPr/>
              <p:nvPr/>
            </p:nvSpPr>
            <p:spPr>
              <a:xfrm>
                <a:off x="2398324" y="2024004"/>
                <a:ext cx="163909" cy="183852"/>
              </a:xfrm>
              <a:custGeom>
                <a:avLst/>
                <a:gdLst/>
                <a:ahLst/>
                <a:cxnLst/>
                <a:rect l="0" t="0" r="0" b="0"/>
                <a:pathLst>
                  <a:path w="61722" h="90678">
                    <a:moveTo>
                      <a:pt x="61722" y="0"/>
                    </a:moveTo>
                    <a:lnTo>
                      <a:pt x="32004" y="90678"/>
                    </a:lnTo>
                    <a:lnTo>
                      <a:pt x="0" y="35052"/>
                    </a:lnTo>
                    <a:lnTo>
                      <a:pt x="61722" y="0"/>
                    </a:lnTo>
                    <a:close/>
                  </a:path>
                </a:pathLst>
              </a:custGeom>
              <a:ln w="0" cap="rnd">
                <a:round/>
              </a:ln>
            </p:spPr>
            <p:style>
              <a:lnRef idx="0">
                <a:srgbClr val="000000">
                  <a:alpha val="0"/>
                </a:srgbClr>
              </a:lnRef>
              <a:fillRef idx="1">
                <a:srgbClr val="FF0000"/>
              </a:fillRef>
              <a:effectRef idx="0">
                <a:scrgbClr r="0" g="0" b="0"/>
              </a:effectRef>
              <a:fontRef idx="none"/>
            </p:style>
            <p:txBody>
              <a:bodyPr/>
              <a:lstStyle/>
              <a:p>
                <a:endParaRPr lang="fr-FR"/>
              </a:p>
            </p:txBody>
          </p:sp>
          <p:sp>
            <p:nvSpPr>
              <p:cNvPr id="217" name="Shape 1209">
                <a:extLst>
                  <a:ext uri="{FF2B5EF4-FFF2-40B4-BE49-F238E27FC236}">
                    <a16:creationId xmlns:a16="http://schemas.microsoft.com/office/drawing/2014/main" id="{F173FFF3-3841-4C9C-9CA6-92E497EB2673}"/>
                  </a:ext>
                </a:extLst>
              </p:cNvPr>
              <p:cNvSpPr/>
              <p:nvPr/>
            </p:nvSpPr>
            <p:spPr>
              <a:xfrm>
                <a:off x="2398324" y="2024004"/>
                <a:ext cx="163909" cy="183852"/>
              </a:xfrm>
              <a:custGeom>
                <a:avLst/>
                <a:gdLst/>
                <a:ahLst/>
                <a:cxnLst/>
                <a:rect l="0" t="0" r="0" b="0"/>
                <a:pathLst>
                  <a:path w="61722" h="90678">
                    <a:moveTo>
                      <a:pt x="61722" y="0"/>
                    </a:moveTo>
                    <a:lnTo>
                      <a:pt x="32004" y="90678"/>
                    </a:lnTo>
                    <a:lnTo>
                      <a:pt x="0" y="35052"/>
                    </a:lnTo>
                    <a:lnTo>
                      <a:pt x="61722" y="0"/>
                    </a:lnTo>
                    <a:close/>
                  </a:path>
                </a:pathLst>
              </a:custGeom>
              <a:solidFill>
                <a:srgbClr val="5F5F5F"/>
              </a:solidFill>
              <a:ln w="0" cap="rnd">
                <a:round/>
              </a:ln>
            </p:spPr>
            <p:style>
              <a:lnRef idx="0">
                <a:srgbClr val="000000">
                  <a:alpha val="0"/>
                </a:srgbClr>
              </a:lnRef>
              <a:fillRef idx="1">
                <a:srgbClr val="0000FF"/>
              </a:fillRef>
              <a:effectRef idx="0">
                <a:scrgbClr r="0" g="0" b="0"/>
              </a:effectRef>
              <a:fontRef idx="none"/>
            </p:style>
            <p:txBody>
              <a:bodyPr/>
              <a:lstStyle/>
              <a:p>
                <a:endParaRPr lang="fr-FR"/>
              </a:p>
            </p:txBody>
          </p:sp>
          <p:sp>
            <p:nvSpPr>
              <p:cNvPr id="218" name="Shape 1210">
                <a:extLst>
                  <a:ext uri="{FF2B5EF4-FFF2-40B4-BE49-F238E27FC236}">
                    <a16:creationId xmlns:a16="http://schemas.microsoft.com/office/drawing/2014/main" id="{F69CA087-1B54-44B7-86E4-EB1E228C87A9}"/>
                  </a:ext>
                </a:extLst>
              </p:cNvPr>
              <p:cNvSpPr/>
              <p:nvPr/>
            </p:nvSpPr>
            <p:spPr>
              <a:xfrm>
                <a:off x="2391008" y="2024004"/>
                <a:ext cx="171226" cy="367878"/>
              </a:xfrm>
              <a:custGeom>
                <a:avLst/>
                <a:gdLst/>
                <a:ahLst/>
                <a:cxnLst/>
                <a:rect l="0" t="0" r="0" b="0"/>
                <a:pathLst>
                  <a:path w="77724" h="234696">
                    <a:moveTo>
                      <a:pt x="77724" y="0"/>
                    </a:moveTo>
                    <a:lnTo>
                      <a:pt x="0" y="234696"/>
                    </a:lnTo>
                  </a:path>
                </a:pathLst>
              </a:custGeom>
              <a:ln w="19050" cap="rnd">
                <a:solidFill>
                  <a:srgbClr val="5F5F5F"/>
                </a:solidFill>
                <a:round/>
              </a:ln>
            </p:spPr>
            <p:style>
              <a:lnRef idx="1">
                <a:srgbClr val="0000FF"/>
              </a:lnRef>
              <a:fillRef idx="0">
                <a:srgbClr val="000000">
                  <a:alpha val="0"/>
                </a:srgbClr>
              </a:fillRef>
              <a:effectRef idx="0">
                <a:scrgbClr r="0" g="0" b="0"/>
              </a:effectRef>
              <a:fontRef idx="none"/>
            </p:style>
            <p:txBody>
              <a:bodyPr/>
              <a:lstStyle/>
              <a:p>
                <a:endParaRPr lang="fr-FR"/>
              </a:p>
            </p:txBody>
          </p:sp>
          <p:sp>
            <p:nvSpPr>
              <p:cNvPr id="219" name="Shape 1212">
                <a:extLst>
                  <a:ext uri="{FF2B5EF4-FFF2-40B4-BE49-F238E27FC236}">
                    <a16:creationId xmlns:a16="http://schemas.microsoft.com/office/drawing/2014/main" id="{AF603B64-4A85-4AD7-85A3-5BD482C5CD1C}"/>
                  </a:ext>
                </a:extLst>
              </p:cNvPr>
              <p:cNvSpPr/>
              <p:nvPr/>
            </p:nvSpPr>
            <p:spPr>
              <a:xfrm>
                <a:off x="2195967" y="1932849"/>
                <a:ext cx="574694" cy="251831"/>
              </a:xfrm>
              <a:custGeom>
                <a:avLst/>
                <a:gdLst/>
                <a:ahLst/>
                <a:cxnLst/>
                <a:rect l="0" t="0" r="0" b="0"/>
                <a:pathLst>
                  <a:path w="216408" h="124206">
                    <a:moveTo>
                      <a:pt x="0" y="124206"/>
                    </a:moveTo>
                    <a:lnTo>
                      <a:pt x="216408" y="0"/>
                    </a:lnTo>
                  </a:path>
                </a:pathLst>
              </a:custGeom>
              <a:ln w="19050" cap="rnd">
                <a:solidFill>
                  <a:srgbClr val="5F5F5F"/>
                </a:solidFill>
                <a:round/>
              </a:ln>
            </p:spPr>
            <p:style>
              <a:lnRef idx="1">
                <a:srgbClr val="0000FF"/>
              </a:lnRef>
              <a:fillRef idx="0">
                <a:srgbClr val="000000">
                  <a:alpha val="0"/>
                </a:srgbClr>
              </a:fillRef>
              <a:effectRef idx="0">
                <a:scrgbClr r="0" g="0" b="0"/>
              </a:effectRef>
              <a:fontRef idx="none"/>
            </p:style>
            <p:txBody>
              <a:bodyPr/>
              <a:lstStyle/>
              <a:p>
                <a:endParaRPr lang="fr-FR"/>
              </a:p>
            </p:txBody>
          </p:sp>
          <p:sp>
            <p:nvSpPr>
              <p:cNvPr id="220" name="Shape 1214">
                <a:extLst>
                  <a:ext uri="{FF2B5EF4-FFF2-40B4-BE49-F238E27FC236}">
                    <a16:creationId xmlns:a16="http://schemas.microsoft.com/office/drawing/2014/main" id="{DE2B1816-8BD6-4C90-8139-FBFE29E5B3A6}"/>
                  </a:ext>
                </a:extLst>
              </p:cNvPr>
              <p:cNvSpPr/>
              <p:nvPr/>
            </p:nvSpPr>
            <p:spPr>
              <a:xfrm>
                <a:off x="2217405" y="1269634"/>
                <a:ext cx="78919" cy="89609"/>
              </a:xfrm>
              <a:custGeom>
                <a:avLst/>
                <a:gdLst/>
                <a:ahLst/>
                <a:cxnLst/>
                <a:rect l="0" t="0" r="0" b="0"/>
                <a:pathLst>
                  <a:path w="29718" h="44196">
                    <a:moveTo>
                      <a:pt x="15240" y="0"/>
                    </a:moveTo>
                    <a:lnTo>
                      <a:pt x="29718" y="44196"/>
                    </a:lnTo>
                    <a:lnTo>
                      <a:pt x="15240" y="29718"/>
                    </a:lnTo>
                    <a:lnTo>
                      <a:pt x="0" y="44196"/>
                    </a:lnTo>
                    <a:lnTo>
                      <a:pt x="15240" y="0"/>
                    </a:lnTo>
                    <a:close/>
                  </a:path>
                </a:pathLst>
              </a:custGeom>
              <a:ln w="0" cap="rnd">
                <a:round/>
              </a:ln>
            </p:spPr>
            <p:style>
              <a:lnRef idx="0">
                <a:srgbClr val="000000">
                  <a:alpha val="0"/>
                </a:srgbClr>
              </a:lnRef>
              <a:fillRef idx="1">
                <a:srgbClr val="000000"/>
              </a:fillRef>
              <a:effectRef idx="0">
                <a:scrgbClr r="0" g="0" b="0"/>
              </a:effectRef>
              <a:fontRef idx="none"/>
            </p:style>
            <p:txBody>
              <a:bodyPr/>
              <a:lstStyle/>
              <a:p>
                <a:endParaRPr lang="fr-FR" dirty="0"/>
              </a:p>
            </p:txBody>
          </p:sp>
          <p:sp>
            <p:nvSpPr>
              <p:cNvPr id="222" name="Shape 1217">
                <a:extLst>
                  <a:ext uri="{FF2B5EF4-FFF2-40B4-BE49-F238E27FC236}">
                    <a16:creationId xmlns:a16="http://schemas.microsoft.com/office/drawing/2014/main" id="{2A93709B-FCCE-48C7-8818-9C46F44095BC}"/>
                  </a:ext>
                </a:extLst>
              </p:cNvPr>
              <p:cNvSpPr/>
              <p:nvPr/>
            </p:nvSpPr>
            <p:spPr>
              <a:xfrm>
                <a:off x="2903998" y="1610188"/>
                <a:ext cx="123438" cy="71067"/>
              </a:xfrm>
              <a:custGeom>
                <a:avLst/>
                <a:gdLst/>
                <a:ahLst/>
                <a:cxnLst/>
                <a:rect l="0" t="0" r="0" b="0"/>
                <a:pathLst>
                  <a:path w="46482" h="35051">
                    <a:moveTo>
                      <a:pt x="46482" y="0"/>
                    </a:moveTo>
                    <a:lnTo>
                      <a:pt x="15240" y="35051"/>
                    </a:lnTo>
                    <a:lnTo>
                      <a:pt x="20574" y="14478"/>
                    </a:lnTo>
                    <a:lnTo>
                      <a:pt x="0" y="9144"/>
                    </a:lnTo>
                    <a:lnTo>
                      <a:pt x="46482" y="0"/>
                    </a:lnTo>
                    <a:close/>
                  </a:path>
                </a:pathLst>
              </a:custGeom>
              <a:ln w="0" cap="rnd">
                <a:round/>
              </a:ln>
            </p:spPr>
            <p:style>
              <a:lnRef idx="0">
                <a:srgbClr val="000000">
                  <a:alpha val="0"/>
                </a:srgbClr>
              </a:lnRef>
              <a:fillRef idx="1">
                <a:srgbClr val="000000"/>
              </a:fillRef>
              <a:effectRef idx="0">
                <a:scrgbClr r="0" g="0" b="0"/>
              </a:effectRef>
              <a:fontRef idx="none"/>
            </p:style>
            <p:txBody>
              <a:bodyPr/>
              <a:lstStyle/>
              <a:p>
                <a:endParaRPr lang="fr-FR"/>
              </a:p>
            </p:txBody>
          </p:sp>
          <p:sp>
            <p:nvSpPr>
              <p:cNvPr id="223" name="Shape 1220">
                <a:extLst>
                  <a:ext uri="{FF2B5EF4-FFF2-40B4-BE49-F238E27FC236}">
                    <a16:creationId xmlns:a16="http://schemas.microsoft.com/office/drawing/2014/main" id="{59CE502C-D176-4309-B297-4651109E73B1}"/>
                  </a:ext>
                </a:extLst>
              </p:cNvPr>
              <p:cNvSpPr/>
              <p:nvPr/>
            </p:nvSpPr>
            <p:spPr>
              <a:xfrm>
                <a:off x="2904217" y="2209401"/>
                <a:ext cx="123438" cy="71067"/>
              </a:xfrm>
              <a:custGeom>
                <a:avLst/>
                <a:gdLst/>
                <a:ahLst/>
                <a:cxnLst/>
                <a:rect l="0" t="0" r="0" b="0"/>
                <a:pathLst>
                  <a:path w="46482" h="35051">
                    <a:moveTo>
                      <a:pt x="15240" y="0"/>
                    </a:moveTo>
                    <a:lnTo>
                      <a:pt x="46482" y="35051"/>
                    </a:lnTo>
                    <a:lnTo>
                      <a:pt x="0" y="25146"/>
                    </a:lnTo>
                    <a:lnTo>
                      <a:pt x="20574" y="19812"/>
                    </a:lnTo>
                    <a:lnTo>
                      <a:pt x="15240" y="0"/>
                    </a:lnTo>
                    <a:close/>
                  </a:path>
                </a:pathLst>
              </a:custGeom>
              <a:ln w="0" cap="rnd">
                <a:round/>
              </a:ln>
            </p:spPr>
            <p:style>
              <a:lnRef idx="0">
                <a:srgbClr val="000000">
                  <a:alpha val="0"/>
                </a:srgbClr>
              </a:lnRef>
              <a:fillRef idx="1">
                <a:srgbClr val="000000"/>
              </a:fillRef>
              <a:effectRef idx="0">
                <a:scrgbClr r="0" g="0" b="0"/>
              </a:effectRef>
              <a:fontRef idx="none"/>
            </p:style>
            <p:txBody>
              <a:bodyPr/>
              <a:lstStyle/>
              <a:p>
                <a:endParaRPr lang="fr-FR"/>
              </a:p>
            </p:txBody>
          </p:sp>
          <p:sp>
            <p:nvSpPr>
              <p:cNvPr id="224" name="Shape 1221">
                <a:extLst>
                  <a:ext uri="{FF2B5EF4-FFF2-40B4-BE49-F238E27FC236}">
                    <a16:creationId xmlns:a16="http://schemas.microsoft.com/office/drawing/2014/main" id="{68DBE061-5FC4-49DA-8703-277CD42A8E30}"/>
                  </a:ext>
                </a:extLst>
              </p:cNvPr>
              <p:cNvSpPr/>
              <p:nvPr/>
            </p:nvSpPr>
            <p:spPr>
              <a:xfrm>
                <a:off x="2904217" y="2209401"/>
                <a:ext cx="123438" cy="71067"/>
              </a:xfrm>
              <a:custGeom>
                <a:avLst/>
                <a:gdLst/>
                <a:ahLst/>
                <a:cxnLst/>
                <a:rect l="0" t="0" r="0" b="0"/>
                <a:pathLst>
                  <a:path w="46482" h="35051">
                    <a:moveTo>
                      <a:pt x="46482" y="35051"/>
                    </a:moveTo>
                    <a:lnTo>
                      <a:pt x="0" y="25146"/>
                    </a:lnTo>
                    <a:lnTo>
                      <a:pt x="20574" y="19812"/>
                    </a:lnTo>
                    <a:lnTo>
                      <a:pt x="15240" y="0"/>
                    </a:lnTo>
                    <a:lnTo>
                      <a:pt x="46482" y="35051"/>
                    </a:lnTo>
                  </a:path>
                </a:pathLst>
              </a:custGeom>
              <a:ln w="3112" cap="rnd">
                <a:round/>
              </a:ln>
            </p:spPr>
            <p:style>
              <a:lnRef idx="1">
                <a:srgbClr val="000000"/>
              </a:lnRef>
              <a:fillRef idx="0">
                <a:srgbClr val="000000">
                  <a:alpha val="0"/>
                </a:srgbClr>
              </a:fillRef>
              <a:effectRef idx="0">
                <a:scrgbClr r="0" g="0" b="0"/>
              </a:effectRef>
              <a:fontRef idx="none"/>
            </p:style>
            <p:txBody>
              <a:bodyPr/>
              <a:lstStyle/>
              <a:p>
                <a:endParaRPr lang="fr-FR"/>
              </a:p>
            </p:txBody>
          </p:sp>
          <p:cxnSp>
            <p:nvCxnSpPr>
              <p:cNvPr id="225" name="Connecteur droit 224">
                <a:extLst>
                  <a:ext uri="{FF2B5EF4-FFF2-40B4-BE49-F238E27FC236}">
                    <a16:creationId xmlns:a16="http://schemas.microsoft.com/office/drawing/2014/main" id="{D83A0DAF-723E-40B2-BCD4-FE94A2E740F0}"/>
                  </a:ext>
                </a:extLst>
              </p:cNvPr>
              <p:cNvCxnSpPr>
                <a:cxnSpLocks/>
              </p:cNvCxnSpPr>
              <p:nvPr/>
            </p:nvCxnSpPr>
            <p:spPr>
              <a:xfrm>
                <a:off x="2185953" y="1695082"/>
                <a:ext cx="86209" cy="34190"/>
              </a:xfrm>
              <a:prstGeom prst="line">
                <a:avLst/>
              </a:prstGeom>
              <a:ln w="19050">
                <a:solidFill>
                  <a:srgbClr val="5F5F5F"/>
                </a:solidFill>
              </a:ln>
            </p:spPr>
            <p:style>
              <a:lnRef idx="1">
                <a:schemeClr val="accent1"/>
              </a:lnRef>
              <a:fillRef idx="0">
                <a:schemeClr val="accent1"/>
              </a:fillRef>
              <a:effectRef idx="0">
                <a:schemeClr val="accent1"/>
              </a:effectRef>
              <a:fontRef idx="minor">
                <a:schemeClr val="tx1"/>
              </a:fontRef>
            </p:style>
          </p:cxnSp>
          <p:sp>
            <p:nvSpPr>
              <p:cNvPr id="226" name="Shape 1038">
                <a:extLst>
                  <a:ext uri="{FF2B5EF4-FFF2-40B4-BE49-F238E27FC236}">
                    <a16:creationId xmlns:a16="http://schemas.microsoft.com/office/drawing/2014/main" id="{ED7C594C-1FB4-47FD-9798-6CEC1B36C3BA}"/>
                  </a:ext>
                </a:extLst>
              </p:cNvPr>
              <p:cNvSpPr/>
              <p:nvPr/>
            </p:nvSpPr>
            <p:spPr>
              <a:xfrm>
                <a:off x="2219577" y="1351684"/>
                <a:ext cx="281081" cy="324974"/>
              </a:xfrm>
              <a:custGeom>
                <a:avLst/>
                <a:gdLst/>
                <a:ahLst/>
                <a:cxnLst/>
                <a:rect l="0" t="0" r="0" b="0"/>
                <a:pathLst>
                  <a:path w="130302" h="193548">
                    <a:moveTo>
                      <a:pt x="0" y="193548"/>
                    </a:moveTo>
                    <a:lnTo>
                      <a:pt x="130302" y="0"/>
                    </a:lnTo>
                  </a:path>
                </a:pathLst>
              </a:custGeom>
              <a:ln w="19050" cap="rnd">
                <a:solidFill>
                  <a:srgbClr val="FF9900"/>
                </a:solidFill>
                <a:round/>
              </a:ln>
            </p:spPr>
            <p:style>
              <a:lnRef idx="1">
                <a:srgbClr val="0000FF"/>
              </a:lnRef>
              <a:fillRef idx="0">
                <a:srgbClr val="000000">
                  <a:alpha val="0"/>
                </a:srgbClr>
              </a:fillRef>
              <a:effectRef idx="0">
                <a:scrgbClr r="0" g="0" b="0"/>
              </a:effectRef>
              <a:fontRef idx="none"/>
            </p:style>
            <p:txBody>
              <a:bodyPr/>
              <a:lstStyle/>
              <a:p>
                <a:endParaRPr lang="fr-FR"/>
              </a:p>
            </p:txBody>
          </p:sp>
          <p:sp>
            <p:nvSpPr>
              <p:cNvPr id="227" name="Shape 1039">
                <a:extLst>
                  <a:ext uri="{FF2B5EF4-FFF2-40B4-BE49-F238E27FC236}">
                    <a16:creationId xmlns:a16="http://schemas.microsoft.com/office/drawing/2014/main" id="{3DB5D0B7-78E0-4174-93B4-60B26FD9B247}"/>
                  </a:ext>
                </a:extLst>
              </p:cNvPr>
              <p:cNvSpPr/>
              <p:nvPr/>
            </p:nvSpPr>
            <p:spPr>
              <a:xfrm>
                <a:off x="2213227" y="1560230"/>
                <a:ext cx="100269" cy="116428"/>
              </a:xfrm>
              <a:custGeom>
                <a:avLst/>
                <a:gdLst/>
                <a:ahLst/>
                <a:cxnLst/>
                <a:rect l="0" t="0" r="0" b="0"/>
                <a:pathLst>
                  <a:path w="46482" h="69342">
                    <a:moveTo>
                      <a:pt x="46482" y="0"/>
                    </a:moveTo>
                    <a:lnTo>
                      <a:pt x="46482" y="69342"/>
                    </a:lnTo>
                    <a:lnTo>
                      <a:pt x="40386" y="68580"/>
                    </a:lnTo>
                    <a:lnTo>
                      <a:pt x="35052" y="67056"/>
                    </a:lnTo>
                    <a:lnTo>
                      <a:pt x="28956" y="67056"/>
                    </a:lnTo>
                    <a:lnTo>
                      <a:pt x="22860" y="66294"/>
                    </a:lnTo>
                    <a:lnTo>
                      <a:pt x="17526" y="67056"/>
                    </a:lnTo>
                    <a:lnTo>
                      <a:pt x="11430" y="67056"/>
                    </a:lnTo>
                    <a:lnTo>
                      <a:pt x="5334" y="68580"/>
                    </a:lnTo>
                    <a:lnTo>
                      <a:pt x="0" y="69342"/>
                    </a:lnTo>
                    <a:lnTo>
                      <a:pt x="46482" y="0"/>
                    </a:lnTo>
                    <a:close/>
                  </a:path>
                </a:pathLst>
              </a:custGeom>
              <a:solidFill>
                <a:srgbClr val="FF9900"/>
              </a:solidFill>
              <a:ln w="0" cap="rnd">
                <a:round/>
              </a:ln>
            </p:spPr>
            <p:style>
              <a:lnRef idx="0">
                <a:srgbClr val="000000">
                  <a:alpha val="0"/>
                </a:srgbClr>
              </a:lnRef>
              <a:fillRef idx="1">
                <a:srgbClr val="0000FF"/>
              </a:fillRef>
              <a:effectRef idx="0">
                <a:scrgbClr r="0" g="0" b="0"/>
              </a:effectRef>
              <a:fontRef idx="none"/>
            </p:style>
            <p:txBody>
              <a:bodyPr/>
              <a:lstStyle/>
              <a:p>
                <a:endParaRPr lang="fr-FR"/>
              </a:p>
            </p:txBody>
          </p:sp>
          <p:sp>
            <p:nvSpPr>
              <p:cNvPr id="228" name="Shape 1041">
                <a:extLst>
                  <a:ext uri="{FF2B5EF4-FFF2-40B4-BE49-F238E27FC236}">
                    <a16:creationId xmlns:a16="http://schemas.microsoft.com/office/drawing/2014/main" id="{81BC7F10-F722-4249-9ADB-ADFC6AC3A8CA}"/>
                  </a:ext>
                </a:extLst>
              </p:cNvPr>
              <p:cNvSpPr/>
              <p:nvPr/>
            </p:nvSpPr>
            <p:spPr>
              <a:xfrm>
                <a:off x="2065064" y="1671541"/>
                <a:ext cx="395999" cy="396000"/>
              </a:xfrm>
              <a:custGeom>
                <a:avLst/>
                <a:gdLst/>
                <a:ahLst/>
                <a:cxnLst/>
                <a:rect l="0" t="0" r="0" b="0"/>
                <a:pathLst>
                  <a:path w="188976" h="188214">
                    <a:moveTo>
                      <a:pt x="188976" y="94488"/>
                    </a:moveTo>
                    <a:lnTo>
                      <a:pt x="188976" y="99822"/>
                    </a:lnTo>
                    <a:lnTo>
                      <a:pt x="188214" y="105156"/>
                    </a:lnTo>
                    <a:lnTo>
                      <a:pt x="187452" y="111252"/>
                    </a:lnTo>
                    <a:lnTo>
                      <a:pt x="186690" y="116586"/>
                    </a:lnTo>
                    <a:lnTo>
                      <a:pt x="185166" y="121920"/>
                    </a:lnTo>
                    <a:lnTo>
                      <a:pt x="183642" y="127254"/>
                    </a:lnTo>
                    <a:lnTo>
                      <a:pt x="181356" y="131826"/>
                    </a:lnTo>
                    <a:lnTo>
                      <a:pt x="179070" y="137160"/>
                    </a:lnTo>
                    <a:lnTo>
                      <a:pt x="176022" y="141732"/>
                    </a:lnTo>
                    <a:lnTo>
                      <a:pt x="172974" y="147066"/>
                    </a:lnTo>
                    <a:lnTo>
                      <a:pt x="169926" y="151638"/>
                    </a:lnTo>
                    <a:lnTo>
                      <a:pt x="166116" y="155448"/>
                    </a:lnTo>
                    <a:lnTo>
                      <a:pt x="162306" y="160020"/>
                    </a:lnTo>
                    <a:lnTo>
                      <a:pt x="154686" y="167640"/>
                    </a:lnTo>
                    <a:lnTo>
                      <a:pt x="150114" y="170688"/>
                    </a:lnTo>
                    <a:lnTo>
                      <a:pt x="145542" y="173736"/>
                    </a:lnTo>
                    <a:lnTo>
                      <a:pt x="140208" y="176784"/>
                    </a:lnTo>
                    <a:lnTo>
                      <a:pt x="135636" y="179070"/>
                    </a:lnTo>
                    <a:lnTo>
                      <a:pt x="130302" y="181356"/>
                    </a:lnTo>
                    <a:lnTo>
                      <a:pt x="124968" y="183642"/>
                    </a:lnTo>
                    <a:lnTo>
                      <a:pt x="119634" y="185166"/>
                    </a:lnTo>
                    <a:lnTo>
                      <a:pt x="114300" y="186690"/>
                    </a:lnTo>
                    <a:lnTo>
                      <a:pt x="108966" y="187452"/>
                    </a:lnTo>
                    <a:lnTo>
                      <a:pt x="102870" y="188214"/>
                    </a:lnTo>
                    <a:lnTo>
                      <a:pt x="86106" y="188214"/>
                    </a:lnTo>
                    <a:lnTo>
                      <a:pt x="75438" y="186690"/>
                    </a:lnTo>
                    <a:lnTo>
                      <a:pt x="70104" y="185166"/>
                    </a:lnTo>
                    <a:lnTo>
                      <a:pt x="64770" y="183642"/>
                    </a:lnTo>
                    <a:lnTo>
                      <a:pt x="59436" y="181356"/>
                    </a:lnTo>
                    <a:lnTo>
                      <a:pt x="54102" y="179070"/>
                    </a:lnTo>
                    <a:lnTo>
                      <a:pt x="49530" y="176784"/>
                    </a:lnTo>
                    <a:lnTo>
                      <a:pt x="44196" y="173736"/>
                    </a:lnTo>
                    <a:lnTo>
                      <a:pt x="39624" y="170688"/>
                    </a:lnTo>
                    <a:lnTo>
                      <a:pt x="35052" y="167640"/>
                    </a:lnTo>
                    <a:lnTo>
                      <a:pt x="31242" y="163830"/>
                    </a:lnTo>
                    <a:lnTo>
                      <a:pt x="26670" y="160020"/>
                    </a:lnTo>
                    <a:lnTo>
                      <a:pt x="22860" y="155448"/>
                    </a:lnTo>
                    <a:lnTo>
                      <a:pt x="19812" y="151638"/>
                    </a:lnTo>
                    <a:lnTo>
                      <a:pt x="16002" y="147066"/>
                    </a:lnTo>
                    <a:lnTo>
                      <a:pt x="13716" y="141732"/>
                    </a:lnTo>
                    <a:lnTo>
                      <a:pt x="10668" y="137160"/>
                    </a:lnTo>
                    <a:lnTo>
                      <a:pt x="8382" y="131826"/>
                    </a:lnTo>
                    <a:lnTo>
                      <a:pt x="6096" y="127254"/>
                    </a:lnTo>
                    <a:lnTo>
                      <a:pt x="4572" y="121920"/>
                    </a:lnTo>
                    <a:lnTo>
                      <a:pt x="3048" y="116586"/>
                    </a:lnTo>
                    <a:lnTo>
                      <a:pt x="1524" y="111252"/>
                    </a:lnTo>
                    <a:lnTo>
                      <a:pt x="762" y="105156"/>
                    </a:lnTo>
                    <a:lnTo>
                      <a:pt x="0" y="99822"/>
                    </a:lnTo>
                    <a:lnTo>
                      <a:pt x="0" y="88392"/>
                    </a:lnTo>
                    <a:lnTo>
                      <a:pt x="762" y="83058"/>
                    </a:lnTo>
                    <a:lnTo>
                      <a:pt x="1524" y="77724"/>
                    </a:lnTo>
                    <a:lnTo>
                      <a:pt x="4572" y="67056"/>
                    </a:lnTo>
                    <a:lnTo>
                      <a:pt x="6096" y="61722"/>
                    </a:lnTo>
                    <a:lnTo>
                      <a:pt x="8382" y="56388"/>
                    </a:lnTo>
                    <a:lnTo>
                      <a:pt x="10668" y="51054"/>
                    </a:lnTo>
                    <a:lnTo>
                      <a:pt x="13716" y="46482"/>
                    </a:lnTo>
                    <a:lnTo>
                      <a:pt x="16002" y="41910"/>
                    </a:lnTo>
                    <a:lnTo>
                      <a:pt x="19812" y="37338"/>
                    </a:lnTo>
                    <a:lnTo>
                      <a:pt x="22860" y="32766"/>
                    </a:lnTo>
                    <a:lnTo>
                      <a:pt x="26670" y="28956"/>
                    </a:lnTo>
                    <a:lnTo>
                      <a:pt x="31242" y="25146"/>
                    </a:lnTo>
                    <a:lnTo>
                      <a:pt x="35052" y="21336"/>
                    </a:lnTo>
                    <a:lnTo>
                      <a:pt x="39624" y="18288"/>
                    </a:lnTo>
                    <a:lnTo>
                      <a:pt x="44196" y="15240"/>
                    </a:lnTo>
                    <a:lnTo>
                      <a:pt x="49530" y="12192"/>
                    </a:lnTo>
                    <a:lnTo>
                      <a:pt x="54102" y="9144"/>
                    </a:lnTo>
                    <a:lnTo>
                      <a:pt x="59436" y="7620"/>
                    </a:lnTo>
                    <a:lnTo>
                      <a:pt x="64770" y="5334"/>
                    </a:lnTo>
                    <a:lnTo>
                      <a:pt x="70104" y="3810"/>
                    </a:lnTo>
                    <a:lnTo>
                      <a:pt x="75438" y="2286"/>
                    </a:lnTo>
                    <a:lnTo>
                      <a:pt x="86106" y="762"/>
                    </a:lnTo>
                    <a:lnTo>
                      <a:pt x="92202" y="0"/>
                    </a:lnTo>
                    <a:lnTo>
                      <a:pt x="97536" y="0"/>
                    </a:lnTo>
                    <a:lnTo>
                      <a:pt x="102870" y="762"/>
                    </a:lnTo>
                    <a:lnTo>
                      <a:pt x="108966" y="1524"/>
                    </a:lnTo>
                    <a:lnTo>
                      <a:pt x="114300" y="2286"/>
                    </a:lnTo>
                    <a:lnTo>
                      <a:pt x="119634" y="3810"/>
                    </a:lnTo>
                    <a:lnTo>
                      <a:pt x="124968" y="5334"/>
                    </a:lnTo>
                    <a:lnTo>
                      <a:pt x="130302" y="7620"/>
                    </a:lnTo>
                    <a:lnTo>
                      <a:pt x="135636" y="9144"/>
                    </a:lnTo>
                    <a:lnTo>
                      <a:pt x="140208" y="12192"/>
                    </a:lnTo>
                    <a:lnTo>
                      <a:pt x="145542" y="15240"/>
                    </a:lnTo>
                    <a:lnTo>
                      <a:pt x="150114" y="18288"/>
                    </a:lnTo>
                    <a:lnTo>
                      <a:pt x="154686" y="21336"/>
                    </a:lnTo>
                    <a:lnTo>
                      <a:pt x="158496" y="25146"/>
                    </a:lnTo>
                    <a:lnTo>
                      <a:pt x="162306" y="28956"/>
                    </a:lnTo>
                    <a:lnTo>
                      <a:pt x="166116" y="32766"/>
                    </a:lnTo>
                    <a:lnTo>
                      <a:pt x="169926" y="37338"/>
                    </a:lnTo>
                    <a:lnTo>
                      <a:pt x="172974" y="41910"/>
                    </a:lnTo>
                    <a:lnTo>
                      <a:pt x="176022" y="46482"/>
                    </a:lnTo>
                    <a:lnTo>
                      <a:pt x="179070" y="51054"/>
                    </a:lnTo>
                    <a:lnTo>
                      <a:pt x="181356" y="56388"/>
                    </a:lnTo>
                    <a:lnTo>
                      <a:pt x="183642" y="61722"/>
                    </a:lnTo>
                    <a:lnTo>
                      <a:pt x="185166" y="67056"/>
                    </a:lnTo>
                    <a:lnTo>
                      <a:pt x="186690" y="72390"/>
                    </a:lnTo>
                    <a:lnTo>
                      <a:pt x="187452" y="77724"/>
                    </a:lnTo>
                    <a:lnTo>
                      <a:pt x="188214" y="83058"/>
                    </a:lnTo>
                    <a:lnTo>
                      <a:pt x="188976" y="88392"/>
                    </a:lnTo>
                    <a:lnTo>
                      <a:pt x="188976" y="94488"/>
                    </a:lnTo>
                  </a:path>
                </a:pathLst>
              </a:custGeom>
              <a:solidFill>
                <a:schemeClr val="bg1"/>
              </a:solidFill>
              <a:ln w="19050" cap="rnd">
                <a:solidFill>
                  <a:srgbClr val="FF9900"/>
                </a:solidFill>
                <a:round/>
              </a:ln>
            </p:spPr>
            <p:style>
              <a:lnRef idx="1">
                <a:srgbClr val="0000FF"/>
              </a:lnRef>
              <a:fillRef idx="0">
                <a:srgbClr val="000000">
                  <a:alpha val="0"/>
                </a:srgbClr>
              </a:fillRef>
              <a:effectRef idx="0">
                <a:scrgbClr r="0" g="0" b="0"/>
              </a:effectRef>
              <a:fontRef idx="none"/>
            </p:style>
            <p:txBody>
              <a:bodyPr/>
              <a:lstStyle/>
              <a:p>
                <a:endParaRPr lang="fr-FR"/>
              </a:p>
            </p:txBody>
          </p:sp>
          <p:sp>
            <p:nvSpPr>
              <p:cNvPr id="229" name="Shape 1219">
                <a:extLst>
                  <a:ext uri="{FF2B5EF4-FFF2-40B4-BE49-F238E27FC236}">
                    <a16:creationId xmlns:a16="http://schemas.microsoft.com/office/drawing/2014/main" id="{38DB5A33-1383-4CCB-B8A8-3B8AC74DCBAC}"/>
                  </a:ext>
                </a:extLst>
              </p:cNvPr>
              <p:cNvSpPr/>
              <p:nvPr/>
            </p:nvSpPr>
            <p:spPr>
              <a:xfrm>
                <a:off x="2257876" y="1952516"/>
                <a:ext cx="719607" cy="306554"/>
              </a:xfrm>
              <a:custGeom>
                <a:avLst/>
                <a:gdLst/>
                <a:ahLst/>
                <a:cxnLst/>
                <a:rect l="0" t="0" r="0" b="0"/>
                <a:pathLst>
                  <a:path w="307086" h="176783">
                    <a:moveTo>
                      <a:pt x="0" y="0"/>
                    </a:moveTo>
                    <a:lnTo>
                      <a:pt x="307086" y="176783"/>
                    </a:lnTo>
                  </a:path>
                </a:pathLst>
              </a:custGeom>
              <a:ln w="3112" cap="rnd">
                <a:round/>
              </a:ln>
            </p:spPr>
            <p:style>
              <a:lnRef idx="1">
                <a:srgbClr val="000000"/>
              </a:lnRef>
              <a:fillRef idx="0">
                <a:srgbClr val="000000">
                  <a:alpha val="0"/>
                </a:srgbClr>
              </a:fillRef>
              <a:effectRef idx="0">
                <a:scrgbClr r="0" g="0" b="0"/>
              </a:effectRef>
              <a:fontRef idx="none"/>
            </p:style>
            <p:txBody>
              <a:bodyPr/>
              <a:lstStyle/>
              <a:p>
                <a:endParaRPr lang="fr-FR"/>
              </a:p>
            </p:txBody>
          </p:sp>
          <p:sp>
            <p:nvSpPr>
              <p:cNvPr id="230" name="Shape 1216">
                <a:extLst>
                  <a:ext uri="{FF2B5EF4-FFF2-40B4-BE49-F238E27FC236}">
                    <a16:creationId xmlns:a16="http://schemas.microsoft.com/office/drawing/2014/main" id="{198EBF0C-4F5D-4565-8627-7A6451BCD1D6}"/>
                  </a:ext>
                </a:extLst>
              </p:cNvPr>
              <p:cNvSpPr/>
              <p:nvPr/>
            </p:nvSpPr>
            <p:spPr>
              <a:xfrm>
                <a:off x="1679114" y="1627274"/>
                <a:ext cx="1298369" cy="574436"/>
              </a:xfrm>
              <a:custGeom>
                <a:avLst/>
                <a:gdLst/>
                <a:ahLst/>
                <a:cxnLst/>
                <a:rect l="0" t="0" r="0" b="0"/>
                <a:pathLst>
                  <a:path w="581406" h="333756">
                    <a:moveTo>
                      <a:pt x="0" y="333756"/>
                    </a:moveTo>
                    <a:lnTo>
                      <a:pt x="581406" y="0"/>
                    </a:lnTo>
                  </a:path>
                </a:pathLst>
              </a:custGeom>
              <a:ln w="3112" cap="rnd">
                <a:round/>
              </a:ln>
            </p:spPr>
            <p:style>
              <a:lnRef idx="1">
                <a:srgbClr val="000000"/>
              </a:lnRef>
              <a:fillRef idx="0">
                <a:srgbClr val="000000">
                  <a:alpha val="0"/>
                </a:srgbClr>
              </a:fillRef>
              <a:effectRef idx="0">
                <a:scrgbClr r="0" g="0" b="0"/>
              </a:effectRef>
              <a:fontRef idx="none"/>
            </p:style>
            <p:txBody>
              <a:bodyPr/>
              <a:lstStyle/>
              <a:p>
                <a:endParaRPr lang="fr-FR" dirty="0"/>
              </a:p>
            </p:txBody>
          </p:sp>
          <p:sp>
            <p:nvSpPr>
              <p:cNvPr id="231" name="Shape 1213">
                <a:extLst>
                  <a:ext uri="{FF2B5EF4-FFF2-40B4-BE49-F238E27FC236}">
                    <a16:creationId xmlns:a16="http://schemas.microsoft.com/office/drawing/2014/main" id="{BF31A4BD-20EB-4D6F-ABF9-85E56E02B74B}"/>
                  </a:ext>
                </a:extLst>
              </p:cNvPr>
              <p:cNvSpPr/>
              <p:nvPr/>
            </p:nvSpPr>
            <p:spPr>
              <a:xfrm>
                <a:off x="2257876" y="1266756"/>
                <a:ext cx="0" cy="670522"/>
              </a:xfrm>
              <a:custGeom>
                <a:avLst/>
                <a:gdLst/>
                <a:ahLst/>
                <a:cxnLst/>
                <a:rect l="0" t="0" r="0" b="0"/>
                <a:pathLst>
                  <a:path h="330709">
                    <a:moveTo>
                      <a:pt x="0" y="330709"/>
                    </a:moveTo>
                    <a:lnTo>
                      <a:pt x="0" y="0"/>
                    </a:lnTo>
                  </a:path>
                </a:pathLst>
              </a:custGeom>
              <a:ln w="3112" cap="rnd">
                <a:round/>
              </a:ln>
            </p:spPr>
            <p:style>
              <a:lnRef idx="1">
                <a:srgbClr val="000000"/>
              </a:lnRef>
              <a:fillRef idx="0">
                <a:srgbClr val="000000">
                  <a:alpha val="0"/>
                </a:srgbClr>
              </a:fillRef>
              <a:effectRef idx="0">
                <a:scrgbClr r="0" g="0" b="0"/>
              </a:effectRef>
              <a:fontRef idx="none"/>
            </p:style>
            <p:txBody>
              <a:bodyPr/>
              <a:lstStyle/>
              <a:p>
                <a:endParaRPr lang="fr-FR"/>
              </a:p>
            </p:txBody>
          </p:sp>
          <p:sp>
            <p:nvSpPr>
              <p:cNvPr id="232" name="Rectangle 231">
                <a:extLst>
                  <a:ext uri="{FF2B5EF4-FFF2-40B4-BE49-F238E27FC236}">
                    <a16:creationId xmlns:a16="http://schemas.microsoft.com/office/drawing/2014/main" id="{B0CFB931-FAED-403B-9A8C-2C8103A603D9}"/>
                  </a:ext>
                </a:extLst>
              </p:cNvPr>
              <p:cNvSpPr/>
              <p:nvPr/>
            </p:nvSpPr>
            <p:spPr>
              <a:xfrm>
                <a:off x="2168127" y="1841383"/>
                <a:ext cx="170954" cy="187267"/>
              </a:xfrm>
              <a:prstGeom prst="rect">
                <a:avLst/>
              </a:prstGeom>
              <a:ln>
                <a:noFill/>
              </a:ln>
            </p:spPr>
            <p:txBody>
              <a:bodyPr vert="horz" lIns="0" tIns="0" rIns="0" bIns="0" rtlCol="0">
                <a:noAutofit/>
              </a:bodyPr>
              <a:lstStyle/>
              <a:p>
                <a:pPr marL="6350" indent="-6350">
                  <a:lnSpc>
                    <a:spcPct val="107000"/>
                  </a:lnSpc>
                  <a:spcAft>
                    <a:spcPts val="800"/>
                  </a:spcAft>
                </a:pPr>
                <a:r>
                  <a:rPr lang="fr-FR" sz="900" b="1" dirty="0">
                    <a:solidFill>
                      <a:srgbClr val="000000"/>
                    </a:solidFill>
                    <a:effectLst/>
                    <a:latin typeface="Arial" panose="020B0604020202020204" pitchFamily="34" charset="0"/>
                    <a:ea typeface="Arial" panose="020B0604020202020204" pitchFamily="34" charset="0"/>
                  </a:rPr>
                  <a:t>O</a:t>
                </a:r>
                <a:endParaRPr lang="fr-FR" sz="900" dirty="0">
                  <a:solidFill>
                    <a:srgbClr val="000000"/>
                  </a:solidFill>
                  <a:effectLst/>
                  <a:latin typeface="Times New Roman" panose="02020603050405020304" pitchFamily="18" charset="0"/>
                  <a:ea typeface="Times New Roman" panose="02020603050405020304" pitchFamily="18" charset="0"/>
                </a:endParaRPr>
              </a:p>
            </p:txBody>
          </p:sp>
        </p:grpSp>
        <mc:AlternateContent xmlns:mc="http://schemas.openxmlformats.org/markup-compatibility/2006" xmlns:a14="http://schemas.microsoft.com/office/drawing/2010/main">
          <mc:Choice Requires="a14">
            <p:sp>
              <p:nvSpPr>
                <p:cNvPr id="61" name="ZoneTexte 60">
                  <a:extLst>
                    <a:ext uri="{FF2B5EF4-FFF2-40B4-BE49-F238E27FC236}">
                      <a16:creationId xmlns:a16="http://schemas.microsoft.com/office/drawing/2014/main" id="{F0A48F46-EF34-4DAF-A86E-9904A80D5592}"/>
                    </a:ext>
                  </a:extLst>
                </p:cNvPr>
                <p:cNvSpPr txBox="1"/>
                <p:nvPr/>
              </p:nvSpPr>
              <p:spPr>
                <a:xfrm>
                  <a:off x="3089894" y="2037256"/>
                  <a:ext cx="111633"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fr-FR" sz="1200" i="1" smtClean="0">
                                <a:latin typeface="Cambria Math" panose="02040503050406030204" pitchFamily="18" charset="0"/>
                              </a:rPr>
                            </m:ctrlPr>
                          </m:accPr>
                          <m:e>
                            <m:r>
                              <a:rPr lang="fr-FR" sz="1200" b="0" i="1" smtClean="0">
                                <a:latin typeface="Cambria Math" panose="02040503050406030204" pitchFamily="18" charset="0"/>
                              </a:rPr>
                              <m:t>𝑧</m:t>
                            </m:r>
                          </m:e>
                        </m:acc>
                      </m:oMath>
                    </m:oMathPara>
                  </a14:m>
                  <a:endParaRPr lang="fr-FR" sz="1200" dirty="0"/>
                </a:p>
              </p:txBody>
            </p:sp>
          </mc:Choice>
          <mc:Fallback xmlns="">
            <p:sp>
              <p:nvSpPr>
                <p:cNvPr id="61" name="ZoneTexte 60">
                  <a:extLst>
                    <a:ext uri="{FF2B5EF4-FFF2-40B4-BE49-F238E27FC236}">
                      <a16:creationId xmlns:a16="http://schemas.microsoft.com/office/drawing/2014/main" id="{F0A48F46-EF34-4DAF-A86E-9904A80D5592}"/>
                    </a:ext>
                  </a:extLst>
                </p:cNvPr>
                <p:cNvSpPr txBox="1">
                  <a:spLocks noRot="1" noChangeAspect="1" noMove="1" noResize="1" noEditPoints="1" noAdjustHandles="1" noChangeArrowheads="1" noChangeShapeType="1" noTextEdit="1"/>
                </p:cNvSpPr>
                <p:nvPr/>
              </p:nvSpPr>
              <p:spPr>
                <a:xfrm>
                  <a:off x="3089894" y="2037256"/>
                  <a:ext cx="111633" cy="184666"/>
                </a:xfrm>
                <a:prstGeom prst="rect">
                  <a:avLst/>
                </a:prstGeom>
                <a:blipFill>
                  <a:blip r:embed="rId6"/>
                  <a:stretch>
                    <a:fillRect l="-22222" t="-26667" r="-94444"/>
                  </a:stretch>
                </a:blipFill>
              </p:spPr>
              <p:txBody>
                <a:bodyPr/>
                <a:lstStyle/>
                <a:p>
                  <a:r>
                    <a:rPr lang="fr-FR">
                      <a:noFill/>
                    </a:rPr>
                    <a:t> </a:t>
                  </a:r>
                </a:p>
              </p:txBody>
            </p:sp>
          </mc:Fallback>
        </mc:AlternateContent>
      </p:grpSp>
      <mc:AlternateContent xmlns:mc="http://schemas.openxmlformats.org/markup-compatibility/2006" xmlns:a14="http://schemas.microsoft.com/office/drawing/2010/main">
        <mc:Choice Requires="a14">
          <p:sp>
            <p:nvSpPr>
              <p:cNvPr id="58" name="ZoneTexte 57">
                <a:extLst>
                  <a:ext uri="{FF2B5EF4-FFF2-40B4-BE49-F238E27FC236}">
                    <a16:creationId xmlns:a16="http://schemas.microsoft.com/office/drawing/2014/main" id="{CD6FAE9D-88F7-45EF-8E4E-4071A470FED9}"/>
                  </a:ext>
                </a:extLst>
              </p:cNvPr>
              <p:cNvSpPr txBox="1"/>
              <p:nvPr/>
            </p:nvSpPr>
            <p:spPr>
              <a:xfrm>
                <a:off x="4895548" y="2048498"/>
                <a:ext cx="111633"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fr-FR" sz="1200" i="1" smtClean="0">
                              <a:latin typeface="Cambria Math" panose="02040503050406030204" pitchFamily="18" charset="0"/>
                            </a:rPr>
                          </m:ctrlPr>
                        </m:accPr>
                        <m:e>
                          <m:r>
                            <a:rPr lang="fr-FR" sz="1200" b="0" i="1" smtClean="0">
                              <a:latin typeface="Cambria Math" panose="02040503050406030204" pitchFamily="18" charset="0"/>
                            </a:rPr>
                            <m:t>𝑧</m:t>
                          </m:r>
                        </m:e>
                      </m:acc>
                    </m:oMath>
                  </m:oMathPara>
                </a14:m>
                <a:endParaRPr lang="fr-FR" sz="1200" dirty="0"/>
              </a:p>
            </p:txBody>
          </p:sp>
        </mc:Choice>
        <mc:Fallback xmlns="">
          <p:sp>
            <p:nvSpPr>
              <p:cNvPr id="58" name="ZoneTexte 57">
                <a:extLst>
                  <a:ext uri="{FF2B5EF4-FFF2-40B4-BE49-F238E27FC236}">
                    <a16:creationId xmlns:a16="http://schemas.microsoft.com/office/drawing/2014/main" id="{CD6FAE9D-88F7-45EF-8E4E-4071A470FED9}"/>
                  </a:ext>
                </a:extLst>
              </p:cNvPr>
              <p:cNvSpPr txBox="1">
                <a:spLocks noRot="1" noChangeAspect="1" noMove="1" noResize="1" noEditPoints="1" noAdjustHandles="1" noChangeArrowheads="1" noChangeShapeType="1" noTextEdit="1"/>
              </p:cNvSpPr>
              <p:nvPr/>
            </p:nvSpPr>
            <p:spPr>
              <a:xfrm>
                <a:off x="4895548" y="2048498"/>
                <a:ext cx="111633" cy="184666"/>
              </a:xfrm>
              <a:prstGeom prst="rect">
                <a:avLst/>
              </a:prstGeom>
              <a:blipFill>
                <a:blip r:embed="rId7"/>
                <a:stretch>
                  <a:fillRect l="-16667" t="-26667" r="-100000"/>
                </a:stretch>
              </a:blipFill>
            </p:spPr>
            <p:txBody>
              <a:bodyPr/>
              <a:lstStyle/>
              <a:p>
                <a:r>
                  <a:rPr lang="fr-FR">
                    <a:noFill/>
                  </a:rPr>
                  <a:t> </a:t>
                </a:r>
              </a:p>
            </p:txBody>
          </p:sp>
        </mc:Fallback>
      </mc:AlternateContent>
      <p:cxnSp>
        <p:nvCxnSpPr>
          <p:cNvPr id="5" name="Connecteur droit avec flèche 4">
            <a:extLst>
              <a:ext uri="{FF2B5EF4-FFF2-40B4-BE49-F238E27FC236}">
                <a16:creationId xmlns:a16="http://schemas.microsoft.com/office/drawing/2014/main" id="{1043A4CA-6059-4D80-B000-33DB7B52E46E}"/>
              </a:ext>
            </a:extLst>
          </p:cNvPr>
          <p:cNvCxnSpPr/>
          <p:nvPr/>
        </p:nvCxnSpPr>
        <p:spPr>
          <a:xfrm flipV="1">
            <a:off x="5047558" y="2170841"/>
            <a:ext cx="0" cy="671379"/>
          </a:xfrm>
          <a:prstGeom prst="straightConnector1">
            <a:avLst/>
          </a:prstGeom>
          <a:ln>
            <a:tailEnd type="stealth"/>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3655685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a:extLst>
              <a:ext uri="{FF2B5EF4-FFF2-40B4-BE49-F238E27FC236}">
                <a16:creationId xmlns:a16="http://schemas.microsoft.com/office/drawing/2014/main" id="{E7CDE684-C133-4BDC-AF8D-20ECBA7365F6}"/>
              </a:ext>
            </a:extLst>
          </p:cNvPr>
          <p:cNvGrpSpPr/>
          <p:nvPr/>
        </p:nvGrpSpPr>
        <p:grpSpPr>
          <a:xfrm>
            <a:off x="575354" y="729554"/>
            <a:ext cx="11311846" cy="1556447"/>
            <a:chOff x="589869" y="1211594"/>
            <a:chExt cx="11310763" cy="1698373"/>
          </a:xfrm>
        </p:grpSpPr>
        <p:sp>
          <p:nvSpPr>
            <p:cNvPr id="3" name="Rectangle à coins arrondis 26">
              <a:extLst>
                <a:ext uri="{FF2B5EF4-FFF2-40B4-BE49-F238E27FC236}">
                  <a16:creationId xmlns:a16="http://schemas.microsoft.com/office/drawing/2014/main" id="{E0E0BA57-AD29-4F9E-A25F-4DDA7A2A1798}"/>
                </a:ext>
              </a:extLst>
            </p:cNvPr>
            <p:cNvSpPr/>
            <p:nvPr/>
          </p:nvSpPr>
          <p:spPr>
            <a:xfrm>
              <a:off x="589869" y="1227315"/>
              <a:ext cx="11310763" cy="1682652"/>
            </a:xfrm>
            <a:prstGeom prst="roundRect">
              <a:avLst>
                <a:gd name="adj" fmla="val 0"/>
              </a:avLst>
            </a:prstGeom>
            <a:solidFill>
              <a:schemeClr val="bg1"/>
            </a:solidFill>
            <a:ln w="28575">
              <a:solidFill>
                <a:srgbClr val="CC00CC"/>
              </a:solid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ZoneTexte 3">
              <a:extLst>
                <a:ext uri="{FF2B5EF4-FFF2-40B4-BE49-F238E27FC236}">
                  <a16:creationId xmlns:a16="http://schemas.microsoft.com/office/drawing/2014/main" id="{CDB6DCBA-306F-45BD-A24C-AED3DB0432E0}"/>
                </a:ext>
              </a:extLst>
            </p:cNvPr>
            <p:cNvSpPr txBox="1"/>
            <p:nvPr/>
          </p:nvSpPr>
          <p:spPr>
            <a:xfrm>
              <a:off x="858784" y="1630212"/>
              <a:ext cx="10772930" cy="1175445"/>
            </a:xfrm>
            <a:prstGeom prst="rect">
              <a:avLst/>
            </a:prstGeom>
            <a:noFill/>
          </p:spPr>
          <p:txBody>
            <a:bodyPr wrap="square" rtlCol="0">
              <a:spAutoFit/>
            </a:bodyPr>
            <a:lstStyle/>
            <a:p>
              <a:pPr algn="just"/>
              <a:r>
                <a:rPr lang="fr-FR" sz="1600" dirty="0"/>
                <a:t>Les torseurs d’actions mécaniques définis décrivent la transmission des actions mécaniques dans le cas d’un problème spatial (3D) décrit à l’aide de 6 composantes.</a:t>
              </a:r>
            </a:p>
            <a:p>
              <a:pPr algn="just"/>
              <a:r>
                <a:rPr lang="fr-FR" sz="1600" dirty="0"/>
                <a:t>Un certain nombre de problèmes de statique peut être simplifié et décrit à l’aide d’une représentation plane (2D). Ainsi, dans ce cas de figure, il est utile de savoir simplifier les torseurs mécaniques.</a:t>
              </a:r>
            </a:p>
          </p:txBody>
        </p:sp>
        <p:sp>
          <p:nvSpPr>
            <p:cNvPr id="5" name="Rectangle 4">
              <a:extLst>
                <a:ext uri="{FF2B5EF4-FFF2-40B4-BE49-F238E27FC236}">
                  <a16:creationId xmlns:a16="http://schemas.microsoft.com/office/drawing/2014/main" id="{F8830F65-8B55-4EC2-939B-09780727BCFF}"/>
                </a:ext>
              </a:extLst>
            </p:cNvPr>
            <p:cNvSpPr/>
            <p:nvPr/>
          </p:nvSpPr>
          <p:spPr>
            <a:xfrm>
              <a:off x="589869" y="1211594"/>
              <a:ext cx="5214070" cy="403010"/>
            </a:xfrm>
            <a:prstGeom prst="rect">
              <a:avLst/>
            </a:prstGeom>
          </p:spPr>
          <p:txBody>
            <a:bodyPr wrap="none">
              <a:spAutoFit/>
            </a:bodyPr>
            <a:lstStyle/>
            <a:p>
              <a:r>
                <a:rPr lang="fr-FR" dirty="0">
                  <a:solidFill>
                    <a:srgbClr val="CC00CC"/>
                  </a:solidFill>
                </a:rPr>
                <a:t>Action mécanique associée aux liaisons normalisées : </a:t>
              </a:r>
            </a:p>
          </p:txBody>
        </p:sp>
      </p:grpSp>
      <p:sp>
        <p:nvSpPr>
          <p:cNvPr id="6" name="ZoneTexte 5">
            <a:extLst>
              <a:ext uri="{FF2B5EF4-FFF2-40B4-BE49-F238E27FC236}">
                <a16:creationId xmlns:a16="http://schemas.microsoft.com/office/drawing/2014/main" id="{95A0F90E-785E-4995-A5F3-CF1A0271FB31}"/>
              </a:ext>
            </a:extLst>
          </p:cNvPr>
          <p:cNvSpPr txBox="1"/>
          <p:nvPr/>
        </p:nvSpPr>
        <p:spPr>
          <a:xfrm>
            <a:off x="4803507" y="42458"/>
            <a:ext cx="5899355" cy="338554"/>
          </a:xfrm>
          <a:prstGeom prst="rect">
            <a:avLst/>
          </a:prstGeom>
          <a:noFill/>
        </p:spPr>
        <p:txBody>
          <a:bodyPr wrap="square" rtlCol="0">
            <a:spAutoFit/>
          </a:bodyPr>
          <a:lstStyle/>
          <a:p>
            <a:pPr algn="r"/>
            <a:r>
              <a:rPr lang="fr-FR" sz="1600" dirty="0">
                <a:solidFill>
                  <a:srgbClr val="001642"/>
                </a:solidFill>
                <a:latin typeface="Segoe UI" panose="020B0502040204020203" pitchFamily="34" charset="0"/>
                <a:cs typeface="Segoe UI" panose="020B0502040204020203" pitchFamily="34" charset="0"/>
              </a:rPr>
              <a:t>Liaisons normalisées</a:t>
            </a:r>
          </a:p>
        </p:txBody>
      </p:sp>
      <p:grpSp>
        <p:nvGrpSpPr>
          <p:cNvPr id="124" name="Groupe 123">
            <a:extLst>
              <a:ext uri="{FF2B5EF4-FFF2-40B4-BE49-F238E27FC236}">
                <a16:creationId xmlns:a16="http://schemas.microsoft.com/office/drawing/2014/main" id="{4205DB10-6919-459D-8551-620776694AA6}"/>
              </a:ext>
            </a:extLst>
          </p:cNvPr>
          <p:cNvGrpSpPr/>
          <p:nvPr/>
        </p:nvGrpSpPr>
        <p:grpSpPr>
          <a:xfrm>
            <a:off x="575353" y="2420743"/>
            <a:ext cx="11311848" cy="4119757"/>
            <a:chOff x="575353" y="2420743"/>
            <a:chExt cx="11311848" cy="4119757"/>
          </a:xfrm>
        </p:grpSpPr>
        <p:grpSp>
          <p:nvGrpSpPr>
            <p:cNvPr id="123" name="Groupe 122">
              <a:extLst>
                <a:ext uri="{FF2B5EF4-FFF2-40B4-BE49-F238E27FC236}">
                  <a16:creationId xmlns:a16="http://schemas.microsoft.com/office/drawing/2014/main" id="{BC83E31A-86DD-450C-A58B-647A32324C2D}"/>
                </a:ext>
              </a:extLst>
            </p:cNvPr>
            <p:cNvGrpSpPr/>
            <p:nvPr/>
          </p:nvGrpSpPr>
          <p:grpSpPr>
            <a:xfrm>
              <a:off x="575353" y="2420743"/>
              <a:ext cx="11311848" cy="4119757"/>
              <a:chOff x="575353" y="2420743"/>
              <a:chExt cx="11311848" cy="4119757"/>
            </a:xfrm>
          </p:grpSpPr>
          <p:grpSp>
            <p:nvGrpSpPr>
              <p:cNvPr id="122" name="Groupe 121">
                <a:extLst>
                  <a:ext uri="{FF2B5EF4-FFF2-40B4-BE49-F238E27FC236}">
                    <a16:creationId xmlns:a16="http://schemas.microsoft.com/office/drawing/2014/main" id="{66B2BACC-E36E-4AF8-B012-16ADB661C63E}"/>
                  </a:ext>
                </a:extLst>
              </p:cNvPr>
              <p:cNvGrpSpPr/>
              <p:nvPr/>
            </p:nvGrpSpPr>
            <p:grpSpPr>
              <a:xfrm>
                <a:off x="575353" y="2435762"/>
                <a:ext cx="6090030" cy="4104738"/>
                <a:chOff x="575353" y="2435762"/>
                <a:chExt cx="6090030" cy="4104738"/>
              </a:xfrm>
            </p:grpSpPr>
            <p:sp>
              <p:nvSpPr>
                <p:cNvPr id="8" name="Rectangle à coins arrondis 26">
                  <a:extLst>
                    <a:ext uri="{FF2B5EF4-FFF2-40B4-BE49-F238E27FC236}">
                      <a16:creationId xmlns:a16="http://schemas.microsoft.com/office/drawing/2014/main" id="{2A9E518D-D2DF-4886-9456-1D37E8199F55}"/>
                    </a:ext>
                  </a:extLst>
                </p:cNvPr>
                <p:cNvSpPr/>
                <p:nvPr/>
              </p:nvSpPr>
              <p:spPr>
                <a:xfrm>
                  <a:off x="575354" y="2450168"/>
                  <a:ext cx="6090029" cy="4090332"/>
                </a:xfrm>
                <a:prstGeom prst="roundRect">
                  <a:avLst>
                    <a:gd name="adj" fmla="val 0"/>
                  </a:avLst>
                </a:prstGeom>
                <a:solidFill>
                  <a:schemeClr val="bg1"/>
                </a:solidFill>
                <a:ln w="28575">
                  <a:solidFill>
                    <a:srgbClr val="CC00CC"/>
                  </a:solid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Rectangle 9">
                  <a:extLst>
                    <a:ext uri="{FF2B5EF4-FFF2-40B4-BE49-F238E27FC236}">
                      <a16:creationId xmlns:a16="http://schemas.microsoft.com/office/drawing/2014/main" id="{3115ABA7-64F6-443D-B7A0-5C201AD42B16}"/>
                    </a:ext>
                  </a:extLst>
                </p:cNvPr>
                <p:cNvSpPr/>
                <p:nvPr/>
              </p:nvSpPr>
              <p:spPr>
                <a:xfrm>
                  <a:off x="575353" y="2435762"/>
                  <a:ext cx="1628744" cy="369332"/>
                </a:xfrm>
                <a:prstGeom prst="rect">
                  <a:avLst/>
                </a:prstGeom>
              </p:spPr>
              <p:txBody>
                <a:bodyPr wrap="none">
                  <a:spAutoFit/>
                </a:bodyPr>
                <a:lstStyle/>
                <a:p>
                  <a:r>
                    <a:rPr lang="fr-FR" dirty="0">
                      <a:solidFill>
                        <a:srgbClr val="CC00CC"/>
                      </a:solidFill>
                    </a:rPr>
                    <a:t>Règles de simplification : </a:t>
                  </a:r>
                </a:p>
              </p:txBody>
            </p:sp>
          </p:grpSp>
          <p:grpSp>
            <p:nvGrpSpPr>
              <p:cNvPr id="51" name="Groupe 50">
                <a:extLst>
                  <a:ext uri="{FF2B5EF4-FFF2-40B4-BE49-F238E27FC236}">
                    <a16:creationId xmlns:a16="http://schemas.microsoft.com/office/drawing/2014/main" id="{E8B63067-AE83-4982-93C7-3284657EA2CA}"/>
                  </a:ext>
                </a:extLst>
              </p:cNvPr>
              <p:cNvGrpSpPr/>
              <p:nvPr/>
            </p:nvGrpSpPr>
            <p:grpSpPr>
              <a:xfrm>
                <a:off x="6815841" y="2420743"/>
                <a:ext cx="5071360" cy="2049657"/>
                <a:chOff x="881221" y="1406040"/>
                <a:chExt cx="5553553" cy="2049657"/>
              </a:xfrm>
            </p:grpSpPr>
            <p:grpSp>
              <p:nvGrpSpPr>
                <p:cNvPr id="53" name="Groupe 52">
                  <a:extLst>
                    <a:ext uri="{FF2B5EF4-FFF2-40B4-BE49-F238E27FC236}">
                      <a16:creationId xmlns:a16="http://schemas.microsoft.com/office/drawing/2014/main" id="{EE240F12-F9B3-42E1-AB65-636AAA554DFD}"/>
                    </a:ext>
                  </a:extLst>
                </p:cNvPr>
                <p:cNvGrpSpPr/>
                <p:nvPr/>
              </p:nvGrpSpPr>
              <p:grpSpPr>
                <a:xfrm>
                  <a:off x="881221" y="1406040"/>
                  <a:ext cx="5553553" cy="2049657"/>
                  <a:chOff x="8312207" y="2780664"/>
                  <a:chExt cx="3525095" cy="2883326"/>
                </a:xfrm>
              </p:grpSpPr>
              <p:sp>
                <p:nvSpPr>
                  <p:cNvPr id="61" name="Rectangle à coins arrondis 78">
                    <a:extLst>
                      <a:ext uri="{FF2B5EF4-FFF2-40B4-BE49-F238E27FC236}">
                        <a16:creationId xmlns:a16="http://schemas.microsoft.com/office/drawing/2014/main" id="{46DD1C9E-361C-4206-8607-BB5362BF112F}"/>
                      </a:ext>
                    </a:extLst>
                  </p:cNvPr>
                  <p:cNvSpPr/>
                  <p:nvPr/>
                </p:nvSpPr>
                <p:spPr>
                  <a:xfrm>
                    <a:off x="8312207" y="2816202"/>
                    <a:ext cx="3525095" cy="2847788"/>
                  </a:xfrm>
                  <a:prstGeom prst="roundRect">
                    <a:avLst>
                      <a:gd name="adj" fmla="val 0"/>
                    </a:avLst>
                  </a:prstGeom>
                  <a:solidFill>
                    <a:schemeClr val="bg1"/>
                  </a:solidFill>
                  <a:ln w="28575">
                    <a:solidFill>
                      <a:srgbClr val="4F9707"/>
                    </a:solid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mc:AlternateContent xmlns:mc="http://schemas.openxmlformats.org/markup-compatibility/2006" xmlns:a14="http://schemas.microsoft.com/office/drawing/2010/main">
                <mc:Choice Requires="a14">
                  <p:sp>
                    <p:nvSpPr>
                      <p:cNvPr id="62" name="Rectangle 61">
                        <a:extLst>
                          <a:ext uri="{FF2B5EF4-FFF2-40B4-BE49-F238E27FC236}">
                            <a16:creationId xmlns:a16="http://schemas.microsoft.com/office/drawing/2014/main" id="{902AFA73-FB21-4CD1-86E9-21FF3F2980A7}"/>
                          </a:ext>
                        </a:extLst>
                      </p:cNvPr>
                      <p:cNvSpPr/>
                      <p:nvPr/>
                    </p:nvSpPr>
                    <p:spPr>
                      <a:xfrm>
                        <a:off x="8331916" y="2780664"/>
                        <a:ext cx="2296236" cy="909217"/>
                      </a:xfrm>
                      <a:prstGeom prst="rect">
                        <a:avLst/>
                      </a:prstGeom>
                    </p:spPr>
                    <p:txBody>
                      <a:bodyPr wrap="none">
                        <a:spAutoFit/>
                      </a:bodyPr>
                      <a:lstStyle/>
                      <a:p>
                        <a:r>
                          <a:rPr lang="fr-FR" b="1" dirty="0">
                            <a:solidFill>
                              <a:srgbClr val="008000"/>
                            </a:solidFill>
                          </a:rPr>
                          <a:t>Liaison pivot glissant d’axe (O, </a:t>
                        </a:r>
                        <a14:m>
                          <m:oMath xmlns:m="http://schemas.openxmlformats.org/officeDocument/2006/math">
                            <m:acc>
                              <m:accPr>
                                <m:chr m:val="⃗"/>
                                <m:ctrlPr>
                                  <a:rPr lang="fr-FR" b="1" i="1">
                                    <a:solidFill>
                                      <a:srgbClr val="008000"/>
                                    </a:solidFill>
                                    <a:latin typeface="Cambria Math" panose="02040503050406030204" pitchFamily="18" charset="0"/>
                                  </a:rPr>
                                </m:ctrlPr>
                              </m:accPr>
                              <m:e>
                                <m:r>
                                  <a:rPr lang="fr-FR" b="1" i="1">
                                    <a:solidFill>
                                      <a:srgbClr val="008000"/>
                                    </a:solidFill>
                                    <a:latin typeface="Cambria Math" panose="02040503050406030204" pitchFamily="18" charset="0"/>
                                  </a:rPr>
                                  <m:t>𝒙</m:t>
                                </m:r>
                              </m:e>
                            </m:acc>
                          </m:oMath>
                        </a14:m>
                        <a:r>
                          <a:rPr lang="fr-FR" b="1" dirty="0">
                            <a:solidFill>
                              <a:srgbClr val="008000"/>
                            </a:solidFill>
                          </a:rPr>
                          <a:t>)</a:t>
                        </a:r>
                      </a:p>
                      <a:p>
                        <a:r>
                          <a:rPr lang="fr-FR" b="1" dirty="0">
                            <a:solidFill>
                              <a:srgbClr val="008000"/>
                            </a:solidFill>
                          </a:rPr>
                          <a:t> </a:t>
                        </a:r>
                      </a:p>
                    </p:txBody>
                  </p:sp>
                </mc:Choice>
                <mc:Fallback xmlns="">
                  <p:sp>
                    <p:nvSpPr>
                      <p:cNvPr id="62" name="Rectangle 61">
                        <a:extLst>
                          <a:ext uri="{FF2B5EF4-FFF2-40B4-BE49-F238E27FC236}">
                            <a16:creationId xmlns:a16="http://schemas.microsoft.com/office/drawing/2014/main" id="{902AFA73-FB21-4CD1-86E9-21FF3F2980A7}"/>
                          </a:ext>
                        </a:extLst>
                      </p:cNvPr>
                      <p:cNvSpPr>
                        <a:spLocks noRot="1" noChangeAspect="1" noMove="1" noResize="1" noEditPoints="1" noAdjustHandles="1" noChangeArrowheads="1" noChangeShapeType="1" noTextEdit="1"/>
                      </p:cNvSpPr>
                      <p:nvPr/>
                    </p:nvSpPr>
                    <p:spPr>
                      <a:xfrm>
                        <a:off x="8331916" y="2780664"/>
                        <a:ext cx="2296236" cy="909217"/>
                      </a:xfrm>
                      <a:prstGeom prst="rect">
                        <a:avLst/>
                      </a:prstGeom>
                      <a:blipFill>
                        <a:blip r:embed="rId2"/>
                        <a:stretch>
                          <a:fillRect l="-1661" t="-4717" r="-554"/>
                        </a:stretch>
                      </a:blipFill>
                    </p:spPr>
                    <p:txBody>
                      <a:bodyPr/>
                      <a:lstStyle/>
                      <a:p>
                        <a:r>
                          <a:rPr lang="fr-FR">
                            <a:noFill/>
                          </a:rPr>
                          <a:t> </a:t>
                        </a:r>
                      </a:p>
                    </p:txBody>
                  </p:sp>
                </mc:Fallback>
              </mc:AlternateContent>
            </p:grpSp>
            <p:sp>
              <p:nvSpPr>
                <p:cNvPr id="54" name="Rectangle 53">
                  <a:extLst>
                    <a:ext uri="{FF2B5EF4-FFF2-40B4-BE49-F238E27FC236}">
                      <a16:creationId xmlns:a16="http://schemas.microsoft.com/office/drawing/2014/main" id="{7E8DCDB1-9572-4F00-B379-FEDEDF9E8C13}"/>
                    </a:ext>
                  </a:extLst>
                </p:cNvPr>
                <p:cNvSpPr/>
                <p:nvPr/>
              </p:nvSpPr>
              <p:spPr>
                <a:xfrm>
                  <a:off x="4562964" y="1782388"/>
                  <a:ext cx="217100" cy="358780"/>
                </a:xfrm>
                <a:prstGeom prst="rect">
                  <a:avLst/>
                </a:prstGeom>
              </p:spPr>
              <p:txBody>
                <a:bodyPr wrap="none">
                  <a:spAutoFit/>
                </a:bodyPr>
                <a:lstStyle/>
                <a:p>
                  <a:endParaRPr lang="fr-FR" b="1" dirty="0">
                    <a:solidFill>
                      <a:srgbClr val="217214"/>
                    </a:solidFill>
                  </a:endParaRPr>
                </a:p>
              </p:txBody>
            </p:sp>
            <p:sp>
              <p:nvSpPr>
                <p:cNvPr id="60" name="Rectangle 59">
                  <a:extLst>
                    <a:ext uri="{FF2B5EF4-FFF2-40B4-BE49-F238E27FC236}">
                      <a16:creationId xmlns:a16="http://schemas.microsoft.com/office/drawing/2014/main" id="{F4D09B75-D630-4B4A-9681-BB1AE1F90D31}"/>
                    </a:ext>
                  </a:extLst>
                </p:cNvPr>
                <p:cNvSpPr/>
                <p:nvPr/>
              </p:nvSpPr>
              <p:spPr>
                <a:xfrm>
                  <a:off x="1037704" y="1776346"/>
                  <a:ext cx="184731" cy="358780"/>
                </a:xfrm>
                <a:prstGeom prst="rect">
                  <a:avLst/>
                </a:prstGeom>
              </p:spPr>
              <p:txBody>
                <a:bodyPr wrap="none">
                  <a:spAutoFit/>
                </a:bodyPr>
                <a:lstStyle/>
                <a:p>
                  <a:endParaRPr lang="fr-FR" b="1" dirty="0">
                    <a:solidFill>
                      <a:srgbClr val="217214"/>
                    </a:solidFill>
                  </a:endParaRPr>
                </a:p>
              </p:txBody>
            </p:sp>
            <p:grpSp>
              <p:nvGrpSpPr>
                <p:cNvPr id="56" name="Groupe 55">
                  <a:extLst>
                    <a:ext uri="{FF2B5EF4-FFF2-40B4-BE49-F238E27FC236}">
                      <a16:creationId xmlns:a16="http://schemas.microsoft.com/office/drawing/2014/main" id="{A63D3CE9-521B-4A64-A526-C2B08D6D742F}"/>
                    </a:ext>
                  </a:extLst>
                </p:cNvPr>
                <p:cNvGrpSpPr/>
                <p:nvPr/>
              </p:nvGrpSpPr>
              <p:grpSpPr>
                <a:xfrm>
                  <a:off x="1006762" y="1773798"/>
                  <a:ext cx="1948977" cy="1356657"/>
                  <a:chOff x="4149390" y="2780664"/>
                  <a:chExt cx="4620470" cy="2806554"/>
                </a:xfrm>
              </p:grpSpPr>
              <p:sp>
                <p:nvSpPr>
                  <p:cNvPr id="57" name="Rectangle à coins arrondis 78">
                    <a:extLst>
                      <a:ext uri="{FF2B5EF4-FFF2-40B4-BE49-F238E27FC236}">
                        <a16:creationId xmlns:a16="http://schemas.microsoft.com/office/drawing/2014/main" id="{8688A9EB-C6B6-4AAD-9536-8C52E6F5FA04}"/>
                      </a:ext>
                    </a:extLst>
                  </p:cNvPr>
                  <p:cNvSpPr/>
                  <p:nvPr/>
                </p:nvSpPr>
                <p:spPr>
                  <a:xfrm>
                    <a:off x="4149390" y="3058672"/>
                    <a:ext cx="3651930" cy="2528546"/>
                  </a:xfrm>
                  <a:prstGeom prst="roundRect">
                    <a:avLst>
                      <a:gd name="adj" fmla="val 0"/>
                    </a:avLst>
                  </a:prstGeom>
                  <a:solidFill>
                    <a:schemeClr val="bg1"/>
                  </a:solidFill>
                  <a:ln w="28575">
                    <a:solidFill>
                      <a:srgbClr val="4F9707"/>
                    </a:solid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8" name="Rectangle 57">
                    <a:extLst>
                      <a:ext uri="{FF2B5EF4-FFF2-40B4-BE49-F238E27FC236}">
                        <a16:creationId xmlns:a16="http://schemas.microsoft.com/office/drawing/2014/main" id="{6A2170B7-0031-4A8B-9F78-E759618E70D8}"/>
                      </a:ext>
                    </a:extLst>
                  </p:cNvPr>
                  <p:cNvSpPr/>
                  <p:nvPr/>
                </p:nvSpPr>
                <p:spPr>
                  <a:xfrm>
                    <a:off x="8331916" y="2780664"/>
                    <a:ext cx="437944" cy="742218"/>
                  </a:xfrm>
                  <a:prstGeom prst="rect">
                    <a:avLst/>
                  </a:prstGeom>
                </p:spPr>
                <p:txBody>
                  <a:bodyPr wrap="none">
                    <a:spAutoFit/>
                  </a:bodyPr>
                  <a:lstStyle/>
                  <a:p>
                    <a:endParaRPr lang="fr-FR" b="1" dirty="0">
                      <a:solidFill>
                        <a:srgbClr val="217214"/>
                      </a:solidFill>
                    </a:endParaRPr>
                  </a:p>
                </p:txBody>
              </p:sp>
            </p:grpSp>
          </p:grpSp>
          <mc:AlternateContent xmlns:mc="http://schemas.openxmlformats.org/markup-compatibility/2006" xmlns:a14="http://schemas.microsoft.com/office/drawing/2010/main">
            <mc:Choice Requires="a14">
              <p:sp>
                <p:nvSpPr>
                  <p:cNvPr id="63" name="ZoneTexte 62">
                    <a:extLst>
                      <a:ext uri="{FF2B5EF4-FFF2-40B4-BE49-F238E27FC236}">
                        <a16:creationId xmlns:a16="http://schemas.microsoft.com/office/drawing/2014/main" id="{4A67DDED-53D7-4A7F-9749-06AB8296E50E}"/>
                      </a:ext>
                    </a:extLst>
                  </p:cNvPr>
                  <p:cNvSpPr txBox="1"/>
                  <p:nvPr/>
                </p:nvSpPr>
                <p:spPr>
                  <a:xfrm>
                    <a:off x="8645610" y="3122145"/>
                    <a:ext cx="1306896" cy="74719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fr-FR" sz="1600" b="0" i="1" smtClean="0">
                                  <a:latin typeface="Cambria Math" panose="02040503050406030204" pitchFamily="18" charset="0"/>
                                </a:rPr>
                              </m:ctrlPr>
                            </m:sSubPr>
                            <m:e>
                              <m:d>
                                <m:dPr>
                                  <m:begChr m:val="{"/>
                                  <m:endChr m:val="}"/>
                                  <m:ctrlPr>
                                    <a:rPr lang="fr-FR" sz="1600" i="1">
                                      <a:latin typeface="Cambria Math" panose="02040503050406030204" pitchFamily="18" charset="0"/>
                                    </a:rPr>
                                  </m:ctrlPr>
                                </m:dPr>
                                <m:e>
                                  <m:m>
                                    <m:mPr>
                                      <m:mcs>
                                        <m:mc>
                                          <m:mcPr>
                                            <m:count m:val="2"/>
                                            <m:mcJc m:val="center"/>
                                          </m:mcPr>
                                        </m:mc>
                                      </m:mcs>
                                      <m:ctrlPr>
                                        <a:rPr lang="fr-FR" sz="1600" i="1">
                                          <a:latin typeface="Cambria Math" panose="02040503050406030204" pitchFamily="18" charset="0"/>
                                        </a:rPr>
                                      </m:ctrlPr>
                                    </m:mPr>
                                    <m:mr>
                                      <m:e>
                                        <m:r>
                                          <a:rPr lang="fr-FR" sz="1600" b="0" i="1" smtClean="0">
                                            <a:latin typeface="Cambria Math" panose="02040503050406030204" pitchFamily="18" charset="0"/>
                                          </a:rPr>
                                          <m:t>0</m:t>
                                        </m:r>
                                      </m:e>
                                      <m:e>
                                        <m:r>
                                          <a:rPr lang="fr-FR" sz="1600" i="1" smtClean="0">
                                            <a:latin typeface="Cambria Math" panose="02040503050406030204" pitchFamily="18" charset="0"/>
                                          </a:rPr>
                                          <m:t>0</m:t>
                                        </m:r>
                                      </m:e>
                                    </m:mr>
                                    <m:mr>
                                      <m:e>
                                        <m:sSub>
                                          <m:sSubPr>
                                            <m:ctrlPr>
                                              <a:rPr lang="fr-FR" sz="1600" i="1">
                                                <a:latin typeface="Cambria Math" panose="02040503050406030204" pitchFamily="18" charset="0"/>
                                              </a:rPr>
                                            </m:ctrlPr>
                                          </m:sSubPr>
                                          <m:e>
                                            <m:r>
                                              <m:rPr>
                                                <m:sty m:val="p"/>
                                              </m:rPr>
                                              <a:rPr lang="fr-FR" sz="1600">
                                                <a:latin typeface="Cambria Math" panose="02040503050406030204" pitchFamily="18" charset="0"/>
                                              </a:rPr>
                                              <m:t>Y</m:t>
                                            </m:r>
                                          </m:e>
                                          <m:sub>
                                            <m:r>
                                              <a:rPr lang="fr-FR" sz="1600">
                                                <a:latin typeface="Cambria Math" panose="02040503050406030204" pitchFamily="18" charset="0"/>
                                              </a:rPr>
                                              <m:t>21</m:t>
                                            </m:r>
                                          </m:sub>
                                        </m:sSub>
                                      </m:e>
                                      <m:e>
                                        <m:sSub>
                                          <m:sSubPr>
                                            <m:ctrlPr>
                                              <a:rPr lang="fr-FR" sz="1600" i="1">
                                                <a:latin typeface="Cambria Math" panose="02040503050406030204" pitchFamily="18" charset="0"/>
                                              </a:rPr>
                                            </m:ctrlPr>
                                          </m:sSubPr>
                                          <m:e>
                                            <m:r>
                                              <m:rPr>
                                                <m:sty m:val="p"/>
                                              </m:rPr>
                                              <a:rPr lang="fr-FR" sz="1600">
                                                <a:latin typeface="Cambria Math" panose="02040503050406030204" pitchFamily="18" charset="0"/>
                                              </a:rPr>
                                              <m:t>M</m:t>
                                            </m:r>
                                          </m:e>
                                          <m:sub>
                                            <m:r>
                                              <a:rPr lang="fr-FR" sz="1600">
                                                <a:latin typeface="Cambria Math" panose="02040503050406030204" pitchFamily="18" charset="0"/>
                                              </a:rPr>
                                              <m:t>21</m:t>
                                            </m:r>
                                          </m:sub>
                                        </m:sSub>
                                      </m:e>
                                    </m:mr>
                                    <m:mr>
                                      <m:e>
                                        <m:sSub>
                                          <m:sSubPr>
                                            <m:ctrlPr>
                                              <a:rPr lang="fr-FR" sz="1600" i="1">
                                                <a:latin typeface="Cambria Math" panose="02040503050406030204" pitchFamily="18" charset="0"/>
                                              </a:rPr>
                                            </m:ctrlPr>
                                          </m:sSubPr>
                                          <m:e>
                                            <m:r>
                                              <m:rPr>
                                                <m:sty m:val="p"/>
                                              </m:rPr>
                                              <a:rPr lang="fr-FR" sz="1600">
                                                <a:latin typeface="Cambria Math" panose="02040503050406030204" pitchFamily="18" charset="0"/>
                                              </a:rPr>
                                              <m:t>Z</m:t>
                                            </m:r>
                                          </m:e>
                                          <m:sub>
                                            <m:r>
                                              <a:rPr lang="fr-FR" sz="1600">
                                                <a:latin typeface="Cambria Math" panose="02040503050406030204" pitchFamily="18" charset="0"/>
                                              </a:rPr>
                                              <m:t>21</m:t>
                                            </m:r>
                                          </m:sub>
                                        </m:sSub>
                                      </m:e>
                                      <m:e>
                                        <m:sSub>
                                          <m:sSubPr>
                                            <m:ctrlPr>
                                              <a:rPr lang="fr-FR" sz="1600" i="1">
                                                <a:latin typeface="Cambria Math" panose="02040503050406030204" pitchFamily="18" charset="0"/>
                                              </a:rPr>
                                            </m:ctrlPr>
                                          </m:sSubPr>
                                          <m:e>
                                            <m:r>
                                              <m:rPr>
                                                <m:sty m:val="p"/>
                                              </m:rPr>
                                              <a:rPr lang="fr-FR" sz="1600" b="0" i="0" smtClean="0">
                                                <a:latin typeface="Cambria Math" panose="02040503050406030204" pitchFamily="18" charset="0"/>
                                              </a:rPr>
                                              <m:t>N</m:t>
                                            </m:r>
                                          </m:e>
                                          <m:sub>
                                            <m:r>
                                              <a:rPr lang="fr-FR" sz="1600">
                                                <a:latin typeface="Cambria Math" panose="02040503050406030204" pitchFamily="18" charset="0"/>
                                              </a:rPr>
                                              <m:t>21</m:t>
                                            </m:r>
                                          </m:sub>
                                        </m:sSub>
                                      </m:e>
                                    </m:mr>
                                  </m:m>
                                </m:e>
                              </m:d>
                            </m:e>
                            <m:sub>
                              <m:r>
                                <a:rPr lang="fr-FR" sz="1600" b="0" i="1" smtClean="0">
                                  <a:latin typeface="Cambria Math" panose="02040503050406030204" pitchFamily="18" charset="0"/>
                                </a:rPr>
                                <m:t>𝑂</m:t>
                              </m:r>
                              <m:r>
                                <a:rPr lang="fr-FR" sz="1600" b="0" i="1" smtClean="0">
                                  <a:latin typeface="Cambria Math" panose="02040503050406030204" pitchFamily="18" charset="0"/>
                                </a:rPr>
                                <m:t>,</m:t>
                              </m:r>
                              <m:r>
                                <a:rPr lang="fr-FR" sz="1600" b="0" i="1" smtClean="0">
                                  <a:latin typeface="Cambria Math" panose="02040503050406030204" pitchFamily="18" charset="0"/>
                                </a:rPr>
                                <m:t>𝐵</m:t>
                              </m:r>
                            </m:sub>
                          </m:sSub>
                        </m:oMath>
                      </m:oMathPara>
                    </a14:m>
                    <a:endParaRPr lang="fr-FR" sz="1600" dirty="0"/>
                  </a:p>
                </p:txBody>
              </p:sp>
            </mc:Choice>
            <mc:Fallback xmlns="">
              <p:sp>
                <p:nvSpPr>
                  <p:cNvPr id="63" name="ZoneTexte 62">
                    <a:extLst>
                      <a:ext uri="{FF2B5EF4-FFF2-40B4-BE49-F238E27FC236}">
                        <a16:creationId xmlns:a16="http://schemas.microsoft.com/office/drawing/2014/main" id="{4A67DDED-53D7-4A7F-9749-06AB8296E50E}"/>
                      </a:ext>
                    </a:extLst>
                  </p:cNvPr>
                  <p:cNvSpPr txBox="1">
                    <a:spLocks noRot="1" noChangeAspect="1" noMove="1" noResize="1" noEditPoints="1" noAdjustHandles="1" noChangeArrowheads="1" noChangeShapeType="1" noTextEdit="1"/>
                  </p:cNvSpPr>
                  <p:nvPr/>
                </p:nvSpPr>
                <p:spPr>
                  <a:xfrm>
                    <a:off x="8645610" y="3122145"/>
                    <a:ext cx="1306896" cy="747192"/>
                  </a:xfrm>
                  <a:prstGeom prst="rect">
                    <a:avLst/>
                  </a:prstGeom>
                  <a:blipFill>
                    <a:blip r:embed="rId3"/>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18" name="ZoneTexte 117">
                    <a:extLst>
                      <a:ext uri="{FF2B5EF4-FFF2-40B4-BE49-F238E27FC236}">
                        <a16:creationId xmlns:a16="http://schemas.microsoft.com/office/drawing/2014/main" id="{36E4C796-5482-4536-87FD-E2C624380924}"/>
                      </a:ext>
                    </a:extLst>
                  </p:cNvPr>
                  <p:cNvSpPr txBox="1"/>
                  <p:nvPr/>
                </p:nvSpPr>
                <p:spPr>
                  <a:xfrm>
                    <a:off x="8167159" y="3106139"/>
                    <a:ext cx="121700"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fr-FR" sz="1200" i="1" smtClean="0">
                                  <a:latin typeface="Cambria Math" panose="02040503050406030204" pitchFamily="18" charset="0"/>
                                </a:rPr>
                              </m:ctrlPr>
                            </m:accPr>
                            <m:e>
                              <m:r>
                                <a:rPr lang="fr-FR" sz="1200" b="0" i="1" smtClean="0">
                                  <a:latin typeface="Cambria Math" panose="02040503050406030204" pitchFamily="18" charset="0"/>
                                </a:rPr>
                                <m:t>𝑥</m:t>
                              </m:r>
                            </m:e>
                          </m:acc>
                        </m:oMath>
                      </m:oMathPara>
                    </a14:m>
                    <a:endParaRPr lang="fr-FR" sz="1200" dirty="0"/>
                  </a:p>
                </p:txBody>
              </p:sp>
            </mc:Choice>
            <mc:Fallback xmlns="">
              <p:sp>
                <p:nvSpPr>
                  <p:cNvPr id="118" name="ZoneTexte 117">
                    <a:extLst>
                      <a:ext uri="{FF2B5EF4-FFF2-40B4-BE49-F238E27FC236}">
                        <a16:creationId xmlns:a16="http://schemas.microsoft.com/office/drawing/2014/main" id="{36E4C796-5482-4536-87FD-E2C624380924}"/>
                      </a:ext>
                    </a:extLst>
                  </p:cNvPr>
                  <p:cNvSpPr txBox="1">
                    <a:spLocks noRot="1" noChangeAspect="1" noMove="1" noResize="1" noEditPoints="1" noAdjustHandles="1" noChangeArrowheads="1" noChangeShapeType="1" noTextEdit="1"/>
                  </p:cNvSpPr>
                  <p:nvPr/>
                </p:nvSpPr>
                <p:spPr>
                  <a:xfrm>
                    <a:off x="8167159" y="3106139"/>
                    <a:ext cx="121700" cy="184666"/>
                  </a:xfrm>
                  <a:prstGeom prst="rect">
                    <a:avLst/>
                  </a:prstGeom>
                  <a:blipFill>
                    <a:blip r:embed="rId4"/>
                    <a:stretch>
                      <a:fillRect l="-20000" t="-30000" r="-85000"/>
                    </a:stretch>
                  </a:blipFill>
                </p:spPr>
                <p:txBody>
                  <a:bodyPr/>
                  <a:lstStyle/>
                  <a:p>
                    <a:r>
                      <a:rPr lang="fr-FR">
                        <a:noFill/>
                      </a:rPr>
                      <a:t> </a:t>
                    </a:r>
                  </a:p>
                </p:txBody>
              </p:sp>
            </mc:Fallback>
          </mc:AlternateContent>
          <p:sp>
            <p:nvSpPr>
              <p:cNvPr id="119" name="ZoneTexte 118">
                <a:extLst>
                  <a:ext uri="{FF2B5EF4-FFF2-40B4-BE49-F238E27FC236}">
                    <a16:creationId xmlns:a16="http://schemas.microsoft.com/office/drawing/2014/main" id="{173D3393-0A52-4401-BAB5-1E336E7317C8}"/>
                  </a:ext>
                </a:extLst>
              </p:cNvPr>
              <p:cNvSpPr txBox="1"/>
              <p:nvPr/>
            </p:nvSpPr>
            <p:spPr>
              <a:xfrm>
                <a:off x="8587877" y="4010680"/>
                <a:ext cx="1414117" cy="461665"/>
              </a:xfrm>
              <a:prstGeom prst="rect">
                <a:avLst/>
              </a:prstGeom>
              <a:noFill/>
            </p:spPr>
            <p:txBody>
              <a:bodyPr wrap="square" rtlCol="0">
                <a:spAutoFit/>
              </a:bodyPr>
              <a:lstStyle/>
              <a:p>
                <a:pPr algn="ctr"/>
                <a:r>
                  <a:rPr lang="fr-FR" sz="1200" dirty="0"/>
                  <a:t>Représentation spatiale</a:t>
                </a:r>
              </a:p>
            </p:txBody>
          </p:sp>
        </p:grpSp>
        <p:grpSp>
          <p:nvGrpSpPr>
            <p:cNvPr id="13" name="Groupe 12">
              <a:extLst>
                <a:ext uri="{FF2B5EF4-FFF2-40B4-BE49-F238E27FC236}">
                  <a16:creationId xmlns:a16="http://schemas.microsoft.com/office/drawing/2014/main" id="{C46436E1-F5AB-4D18-B08F-6C3B08255197}"/>
                </a:ext>
              </a:extLst>
            </p:cNvPr>
            <p:cNvGrpSpPr/>
            <p:nvPr/>
          </p:nvGrpSpPr>
          <p:grpSpPr>
            <a:xfrm>
              <a:off x="7134626" y="3051281"/>
              <a:ext cx="1149485" cy="867094"/>
              <a:chOff x="2771515" y="3902871"/>
              <a:chExt cx="1149485" cy="867094"/>
            </a:xfrm>
          </p:grpSpPr>
          <p:sp>
            <p:nvSpPr>
              <p:cNvPr id="31" name="Shape 897">
                <a:extLst>
                  <a:ext uri="{FF2B5EF4-FFF2-40B4-BE49-F238E27FC236}">
                    <a16:creationId xmlns:a16="http://schemas.microsoft.com/office/drawing/2014/main" id="{A44E849A-CE7A-4365-930D-F06E5DFF52DC}"/>
                  </a:ext>
                </a:extLst>
              </p:cNvPr>
              <p:cNvSpPr/>
              <p:nvPr/>
            </p:nvSpPr>
            <p:spPr>
              <a:xfrm>
                <a:off x="3187747" y="4265979"/>
                <a:ext cx="77545" cy="88297"/>
              </a:xfrm>
              <a:custGeom>
                <a:avLst/>
                <a:gdLst/>
                <a:ahLst/>
                <a:cxnLst/>
                <a:rect l="0" t="0" r="0" b="0"/>
                <a:pathLst>
                  <a:path w="51816" h="67818">
                    <a:moveTo>
                      <a:pt x="29718" y="0"/>
                    </a:moveTo>
                    <a:lnTo>
                      <a:pt x="51816" y="38100"/>
                    </a:lnTo>
                    <a:lnTo>
                      <a:pt x="0" y="67818"/>
                    </a:lnTo>
                    <a:lnTo>
                      <a:pt x="29718" y="0"/>
                    </a:lnTo>
                    <a:close/>
                  </a:path>
                </a:pathLst>
              </a:custGeom>
              <a:ln w="0" cap="flat">
                <a:miter lim="127000"/>
              </a:ln>
            </p:spPr>
            <p:style>
              <a:lnRef idx="0">
                <a:srgbClr val="000000">
                  <a:alpha val="0"/>
                </a:srgbClr>
              </a:lnRef>
              <a:fillRef idx="1">
                <a:srgbClr val="0000FF"/>
              </a:fillRef>
              <a:effectRef idx="0">
                <a:scrgbClr r="0" g="0" b="0"/>
              </a:effectRef>
              <a:fontRef idx="none"/>
            </p:style>
            <p:txBody>
              <a:bodyPr/>
              <a:lstStyle/>
              <a:p>
                <a:endParaRPr lang="fr-FR"/>
              </a:p>
            </p:txBody>
          </p:sp>
          <p:sp>
            <p:nvSpPr>
              <p:cNvPr id="32" name="Shape 898">
                <a:extLst>
                  <a:ext uri="{FF2B5EF4-FFF2-40B4-BE49-F238E27FC236}">
                    <a16:creationId xmlns:a16="http://schemas.microsoft.com/office/drawing/2014/main" id="{C4E38767-E414-4263-834D-79D2C24A49D9}"/>
                  </a:ext>
                </a:extLst>
              </p:cNvPr>
              <p:cNvSpPr/>
              <p:nvPr/>
            </p:nvSpPr>
            <p:spPr>
              <a:xfrm>
                <a:off x="3187747" y="4265979"/>
                <a:ext cx="77545" cy="88297"/>
              </a:xfrm>
              <a:custGeom>
                <a:avLst/>
                <a:gdLst/>
                <a:ahLst/>
                <a:cxnLst/>
                <a:rect l="0" t="0" r="0" b="0"/>
                <a:pathLst>
                  <a:path w="51816" h="67818">
                    <a:moveTo>
                      <a:pt x="29718" y="0"/>
                    </a:moveTo>
                    <a:lnTo>
                      <a:pt x="51816" y="38100"/>
                    </a:lnTo>
                    <a:lnTo>
                      <a:pt x="0" y="67818"/>
                    </a:lnTo>
                    <a:lnTo>
                      <a:pt x="29718" y="0"/>
                    </a:lnTo>
                    <a:close/>
                  </a:path>
                </a:pathLst>
              </a:custGeom>
              <a:solidFill>
                <a:srgbClr val="FF9900"/>
              </a:solidFill>
              <a:ln w="0" cap="flat">
                <a:miter lim="127000"/>
              </a:ln>
            </p:spPr>
            <p:style>
              <a:lnRef idx="0">
                <a:srgbClr val="000000">
                  <a:alpha val="0"/>
                </a:srgbClr>
              </a:lnRef>
              <a:fillRef idx="1">
                <a:srgbClr val="FF0000"/>
              </a:fillRef>
              <a:effectRef idx="0">
                <a:scrgbClr r="0" g="0" b="0"/>
              </a:effectRef>
              <a:fontRef idx="none"/>
            </p:style>
            <p:txBody>
              <a:bodyPr/>
              <a:lstStyle/>
              <a:p>
                <a:endParaRPr lang="fr-FR"/>
              </a:p>
            </p:txBody>
          </p:sp>
          <p:sp>
            <p:nvSpPr>
              <p:cNvPr id="33" name="Shape 902">
                <a:extLst>
                  <a:ext uri="{FF2B5EF4-FFF2-40B4-BE49-F238E27FC236}">
                    <a16:creationId xmlns:a16="http://schemas.microsoft.com/office/drawing/2014/main" id="{30B84967-E3A3-4447-AD39-41B852A90399}"/>
                  </a:ext>
                </a:extLst>
              </p:cNvPr>
              <p:cNvSpPr/>
              <p:nvPr/>
            </p:nvSpPr>
            <p:spPr>
              <a:xfrm>
                <a:off x="2892393" y="4483249"/>
                <a:ext cx="213248" cy="252985"/>
              </a:xfrm>
              <a:custGeom>
                <a:avLst/>
                <a:gdLst/>
                <a:ahLst/>
                <a:cxnLst/>
                <a:rect l="0" t="0" r="0" b="0"/>
                <a:pathLst>
                  <a:path w="142494" h="194310">
                    <a:moveTo>
                      <a:pt x="17526" y="3810"/>
                    </a:moveTo>
                    <a:lnTo>
                      <a:pt x="20574" y="2286"/>
                    </a:lnTo>
                    <a:lnTo>
                      <a:pt x="23622" y="761"/>
                    </a:lnTo>
                    <a:lnTo>
                      <a:pt x="26670" y="0"/>
                    </a:lnTo>
                    <a:lnTo>
                      <a:pt x="37338" y="0"/>
                    </a:lnTo>
                    <a:lnTo>
                      <a:pt x="41148" y="761"/>
                    </a:lnTo>
                    <a:lnTo>
                      <a:pt x="44958" y="1524"/>
                    </a:lnTo>
                    <a:lnTo>
                      <a:pt x="48768" y="3048"/>
                    </a:lnTo>
                    <a:lnTo>
                      <a:pt x="52578" y="4572"/>
                    </a:lnTo>
                    <a:lnTo>
                      <a:pt x="57150" y="6096"/>
                    </a:lnTo>
                    <a:lnTo>
                      <a:pt x="60960" y="8382"/>
                    </a:lnTo>
                    <a:lnTo>
                      <a:pt x="65532" y="11430"/>
                    </a:lnTo>
                    <a:lnTo>
                      <a:pt x="69342" y="13716"/>
                    </a:lnTo>
                    <a:lnTo>
                      <a:pt x="73914" y="17526"/>
                    </a:lnTo>
                    <a:lnTo>
                      <a:pt x="77724" y="20574"/>
                    </a:lnTo>
                    <a:lnTo>
                      <a:pt x="82296" y="24384"/>
                    </a:lnTo>
                    <a:lnTo>
                      <a:pt x="86106" y="28194"/>
                    </a:lnTo>
                    <a:lnTo>
                      <a:pt x="90678" y="32766"/>
                    </a:lnTo>
                    <a:lnTo>
                      <a:pt x="94488" y="36576"/>
                    </a:lnTo>
                    <a:lnTo>
                      <a:pt x="98298" y="41910"/>
                    </a:lnTo>
                    <a:lnTo>
                      <a:pt x="102108" y="46482"/>
                    </a:lnTo>
                    <a:lnTo>
                      <a:pt x="105918" y="51053"/>
                    </a:lnTo>
                    <a:lnTo>
                      <a:pt x="109728" y="56388"/>
                    </a:lnTo>
                    <a:lnTo>
                      <a:pt x="112776" y="61722"/>
                    </a:lnTo>
                    <a:lnTo>
                      <a:pt x="116586" y="67056"/>
                    </a:lnTo>
                    <a:lnTo>
                      <a:pt x="119634" y="73151"/>
                    </a:lnTo>
                    <a:lnTo>
                      <a:pt x="122682" y="78486"/>
                    </a:lnTo>
                    <a:lnTo>
                      <a:pt x="125730" y="83820"/>
                    </a:lnTo>
                    <a:lnTo>
                      <a:pt x="128016" y="89916"/>
                    </a:lnTo>
                    <a:lnTo>
                      <a:pt x="131064" y="96011"/>
                    </a:lnTo>
                    <a:lnTo>
                      <a:pt x="132588" y="101346"/>
                    </a:lnTo>
                    <a:lnTo>
                      <a:pt x="134874" y="107442"/>
                    </a:lnTo>
                    <a:lnTo>
                      <a:pt x="137160" y="112776"/>
                    </a:lnTo>
                    <a:lnTo>
                      <a:pt x="138684" y="118872"/>
                    </a:lnTo>
                    <a:lnTo>
                      <a:pt x="139446" y="124206"/>
                    </a:lnTo>
                    <a:lnTo>
                      <a:pt x="140970" y="129540"/>
                    </a:lnTo>
                    <a:lnTo>
                      <a:pt x="141732" y="134874"/>
                    </a:lnTo>
                    <a:lnTo>
                      <a:pt x="142494" y="140208"/>
                    </a:lnTo>
                    <a:lnTo>
                      <a:pt x="142494" y="159258"/>
                    </a:lnTo>
                    <a:lnTo>
                      <a:pt x="141732" y="163830"/>
                    </a:lnTo>
                    <a:lnTo>
                      <a:pt x="140970" y="167640"/>
                    </a:lnTo>
                    <a:lnTo>
                      <a:pt x="139446" y="171450"/>
                    </a:lnTo>
                    <a:lnTo>
                      <a:pt x="137922" y="175260"/>
                    </a:lnTo>
                    <a:lnTo>
                      <a:pt x="136398" y="178308"/>
                    </a:lnTo>
                    <a:lnTo>
                      <a:pt x="134874" y="181356"/>
                    </a:lnTo>
                    <a:lnTo>
                      <a:pt x="132588" y="184403"/>
                    </a:lnTo>
                    <a:lnTo>
                      <a:pt x="130302" y="186690"/>
                    </a:lnTo>
                    <a:lnTo>
                      <a:pt x="128016" y="188976"/>
                    </a:lnTo>
                    <a:lnTo>
                      <a:pt x="125730" y="190500"/>
                    </a:lnTo>
                    <a:lnTo>
                      <a:pt x="122682" y="192024"/>
                    </a:lnTo>
                    <a:lnTo>
                      <a:pt x="119634" y="192786"/>
                    </a:lnTo>
                    <a:lnTo>
                      <a:pt x="116586" y="193548"/>
                    </a:lnTo>
                    <a:lnTo>
                      <a:pt x="112776" y="194310"/>
                    </a:lnTo>
                    <a:lnTo>
                      <a:pt x="105918" y="194310"/>
                    </a:lnTo>
                    <a:lnTo>
                      <a:pt x="102108" y="193548"/>
                    </a:lnTo>
                    <a:lnTo>
                      <a:pt x="98298" y="192786"/>
                    </a:lnTo>
                    <a:lnTo>
                      <a:pt x="94488" y="191261"/>
                    </a:lnTo>
                    <a:lnTo>
                      <a:pt x="89916" y="189738"/>
                    </a:lnTo>
                    <a:lnTo>
                      <a:pt x="86106" y="187451"/>
                    </a:lnTo>
                    <a:lnTo>
                      <a:pt x="82296" y="185165"/>
                    </a:lnTo>
                    <a:lnTo>
                      <a:pt x="77724" y="182880"/>
                    </a:lnTo>
                    <a:lnTo>
                      <a:pt x="73152" y="179832"/>
                    </a:lnTo>
                    <a:lnTo>
                      <a:pt x="69342" y="176784"/>
                    </a:lnTo>
                    <a:lnTo>
                      <a:pt x="64770" y="173736"/>
                    </a:lnTo>
                    <a:lnTo>
                      <a:pt x="60960" y="169926"/>
                    </a:lnTo>
                    <a:lnTo>
                      <a:pt x="56388" y="166115"/>
                    </a:lnTo>
                    <a:lnTo>
                      <a:pt x="52578" y="161544"/>
                    </a:lnTo>
                    <a:lnTo>
                      <a:pt x="48768" y="156972"/>
                    </a:lnTo>
                    <a:lnTo>
                      <a:pt x="44196" y="152400"/>
                    </a:lnTo>
                    <a:lnTo>
                      <a:pt x="40386" y="147828"/>
                    </a:lnTo>
                    <a:lnTo>
                      <a:pt x="36576" y="142494"/>
                    </a:lnTo>
                    <a:lnTo>
                      <a:pt x="33528" y="137922"/>
                    </a:lnTo>
                    <a:lnTo>
                      <a:pt x="29718" y="132588"/>
                    </a:lnTo>
                    <a:lnTo>
                      <a:pt x="26670" y="126492"/>
                    </a:lnTo>
                    <a:lnTo>
                      <a:pt x="23622" y="121158"/>
                    </a:lnTo>
                    <a:lnTo>
                      <a:pt x="20574" y="115824"/>
                    </a:lnTo>
                    <a:lnTo>
                      <a:pt x="17526" y="109728"/>
                    </a:lnTo>
                    <a:lnTo>
                      <a:pt x="15240" y="104394"/>
                    </a:lnTo>
                    <a:lnTo>
                      <a:pt x="12192" y="98298"/>
                    </a:lnTo>
                    <a:lnTo>
                      <a:pt x="9906" y="92964"/>
                    </a:lnTo>
                    <a:lnTo>
                      <a:pt x="8382" y="86868"/>
                    </a:lnTo>
                    <a:lnTo>
                      <a:pt x="6096" y="81534"/>
                    </a:lnTo>
                    <a:lnTo>
                      <a:pt x="4572" y="75438"/>
                    </a:lnTo>
                    <a:lnTo>
                      <a:pt x="3048" y="70103"/>
                    </a:lnTo>
                    <a:lnTo>
                      <a:pt x="2286" y="64770"/>
                    </a:lnTo>
                    <a:lnTo>
                      <a:pt x="1524" y="59436"/>
                    </a:lnTo>
                    <a:lnTo>
                      <a:pt x="762" y="54101"/>
                    </a:lnTo>
                    <a:lnTo>
                      <a:pt x="762" y="48768"/>
                    </a:lnTo>
                    <a:lnTo>
                      <a:pt x="0" y="44196"/>
                    </a:lnTo>
                    <a:lnTo>
                      <a:pt x="762" y="38861"/>
                    </a:lnTo>
                    <a:lnTo>
                      <a:pt x="762" y="34290"/>
                    </a:lnTo>
                    <a:lnTo>
                      <a:pt x="1524" y="30480"/>
                    </a:lnTo>
                    <a:lnTo>
                      <a:pt x="2286" y="25908"/>
                    </a:lnTo>
                    <a:lnTo>
                      <a:pt x="3810" y="22098"/>
                    </a:lnTo>
                    <a:lnTo>
                      <a:pt x="4572" y="19050"/>
                    </a:lnTo>
                    <a:lnTo>
                      <a:pt x="6096" y="15240"/>
                    </a:lnTo>
                    <a:lnTo>
                      <a:pt x="8382" y="12192"/>
                    </a:lnTo>
                    <a:lnTo>
                      <a:pt x="15240" y="5334"/>
                    </a:lnTo>
                    <a:lnTo>
                      <a:pt x="17526" y="3810"/>
                    </a:lnTo>
                  </a:path>
                </a:pathLst>
              </a:custGeom>
              <a:ln w="19050" cap="rnd">
                <a:solidFill>
                  <a:srgbClr val="FF9900"/>
                </a:solidFill>
                <a:round/>
              </a:ln>
            </p:spPr>
            <p:style>
              <a:lnRef idx="1">
                <a:srgbClr val="FF0000"/>
              </a:lnRef>
              <a:fillRef idx="0">
                <a:srgbClr val="000000">
                  <a:alpha val="0"/>
                </a:srgbClr>
              </a:fillRef>
              <a:effectRef idx="0">
                <a:scrgbClr r="0" g="0" b="0"/>
              </a:effectRef>
              <a:fontRef idx="none"/>
            </p:style>
            <p:txBody>
              <a:bodyPr/>
              <a:lstStyle/>
              <a:p>
                <a:endParaRPr lang="fr-FR"/>
              </a:p>
            </p:txBody>
          </p:sp>
          <p:sp>
            <p:nvSpPr>
              <p:cNvPr id="34" name="Shape 903">
                <a:extLst>
                  <a:ext uri="{FF2B5EF4-FFF2-40B4-BE49-F238E27FC236}">
                    <a16:creationId xmlns:a16="http://schemas.microsoft.com/office/drawing/2014/main" id="{F8696CF1-1894-4500-9C65-CDE897E79607}"/>
                  </a:ext>
                </a:extLst>
              </p:cNvPr>
              <p:cNvSpPr/>
              <p:nvPr/>
            </p:nvSpPr>
            <p:spPr>
              <a:xfrm>
                <a:off x="2930025" y="4224311"/>
                <a:ext cx="515444" cy="259930"/>
              </a:xfrm>
              <a:custGeom>
                <a:avLst/>
                <a:gdLst/>
                <a:ahLst/>
                <a:cxnLst/>
                <a:rect l="0" t="0" r="0" b="0"/>
                <a:pathLst>
                  <a:path w="344424" h="199644">
                    <a:moveTo>
                      <a:pt x="0" y="199644"/>
                    </a:moveTo>
                    <a:lnTo>
                      <a:pt x="344424" y="0"/>
                    </a:lnTo>
                  </a:path>
                </a:pathLst>
              </a:custGeom>
              <a:ln w="19050" cap="rnd">
                <a:solidFill>
                  <a:srgbClr val="FF9900"/>
                </a:solidFill>
                <a:round/>
              </a:ln>
            </p:spPr>
            <p:style>
              <a:lnRef idx="1">
                <a:srgbClr val="FF0000"/>
              </a:lnRef>
              <a:fillRef idx="0">
                <a:srgbClr val="000000">
                  <a:alpha val="0"/>
                </a:srgbClr>
              </a:fillRef>
              <a:effectRef idx="0">
                <a:scrgbClr r="0" g="0" b="0"/>
              </a:effectRef>
              <a:fontRef idx="none"/>
            </p:style>
            <p:txBody>
              <a:bodyPr/>
              <a:lstStyle/>
              <a:p>
                <a:endParaRPr lang="fr-FR"/>
              </a:p>
            </p:txBody>
          </p:sp>
          <p:sp>
            <p:nvSpPr>
              <p:cNvPr id="35" name="Shape 904">
                <a:extLst>
                  <a:ext uri="{FF2B5EF4-FFF2-40B4-BE49-F238E27FC236}">
                    <a16:creationId xmlns:a16="http://schemas.microsoft.com/office/drawing/2014/main" id="{E4C1CDB2-7B10-47A5-A65F-A7286424D7E5}"/>
                  </a:ext>
                </a:extLst>
              </p:cNvPr>
              <p:cNvSpPr/>
              <p:nvPr/>
            </p:nvSpPr>
            <p:spPr>
              <a:xfrm>
                <a:off x="3187747" y="3902871"/>
                <a:ext cx="224651" cy="451406"/>
              </a:xfrm>
              <a:custGeom>
                <a:avLst/>
                <a:gdLst/>
                <a:ahLst/>
                <a:cxnLst/>
                <a:rect l="0" t="0" r="0" b="0"/>
                <a:pathLst>
                  <a:path w="150114" h="346711">
                    <a:moveTo>
                      <a:pt x="0" y="346711"/>
                    </a:moveTo>
                    <a:lnTo>
                      <a:pt x="150114" y="0"/>
                    </a:lnTo>
                  </a:path>
                </a:pathLst>
              </a:custGeom>
              <a:ln w="19050" cap="rnd">
                <a:solidFill>
                  <a:srgbClr val="FF9900"/>
                </a:solidFill>
                <a:round/>
              </a:ln>
            </p:spPr>
            <p:style>
              <a:lnRef idx="1">
                <a:srgbClr val="FF0000"/>
              </a:lnRef>
              <a:fillRef idx="0">
                <a:srgbClr val="000000">
                  <a:alpha val="0"/>
                </a:srgbClr>
              </a:fillRef>
              <a:effectRef idx="0">
                <a:scrgbClr r="0" g="0" b="0"/>
              </a:effectRef>
              <a:fontRef idx="none"/>
            </p:style>
            <p:txBody>
              <a:bodyPr/>
              <a:lstStyle/>
              <a:p>
                <a:endParaRPr lang="fr-FR"/>
              </a:p>
            </p:txBody>
          </p:sp>
          <p:sp>
            <p:nvSpPr>
              <p:cNvPr id="36" name="Shape 906">
                <a:extLst>
                  <a:ext uri="{FF2B5EF4-FFF2-40B4-BE49-F238E27FC236}">
                    <a16:creationId xmlns:a16="http://schemas.microsoft.com/office/drawing/2014/main" id="{C6B09758-8F44-4DDA-8BF0-FB1B9BF09AF1}"/>
                  </a:ext>
                </a:extLst>
              </p:cNvPr>
              <p:cNvSpPr/>
              <p:nvPr/>
            </p:nvSpPr>
            <p:spPr>
              <a:xfrm>
                <a:off x="3080553" y="4471343"/>
                <a:ext cx="515444" cy="259930"/>
              </a:xfrm>
              <a:custGeom>
                <a:avLst/>
                <a:gdLst/>
                <a:ahLst/>
                <a:cxnLst/>
                <a:rect l="0" t="0" r="0" b="0"/>
                <a:pathLst>
                  <a:path w="344424" h="199644">
                    <a:moveTo>
                      <a:pt x="0" y="199644"/>
                    </a:moveTo>
                    <a:lnTo>
                      <a:pt x="344424" y="0"/>
                    </a:lnTo>
                  </a:path>
                </a:pathLst>
              </a:custGeom>
              <a:ln w="19050" cap="rnd">
                <a:solidFill>
                  <a:srgbClr val="FF9900"/>
                </a:solidFill>
                <a:round/>
              </a:ln>
            </p:spPr>
            <p:style>
              <a:lnRef idx="1">
                <a:srgbClr val="FF0000"/>
              </a:lnRef>
              <a:fillRef idx="0">
                <a:srgbClr val="000000">
                  <a:alpha val="0"/>
                </a:srgbClr>
              </a:fillRef>
              <a:effectRef idx="0">
                <a:scrgbClr r="0" g="0" b="0"/>
              </a:effectRef>
              <a:fontRef idx="none"/>
            </p:style>
            <p:txBody>
              <a:bodyPr/>
              <a:lstStyle/>
              <a:p>
                <a:endParaRPr lang="fr-FR"/>
              </a:p>
            </p:txBody>
          </p:sp>
          <p:sp>
            <p:nvSpPr>
              <p:cNvPr id="37" name="Shape 907">
                <a:extLst>
                  <a:ext uri="{FF2B5EF4-FFF2-40B4-BE49-F238E27FC236}">
                    <a16:creationId xmlns:a16="http://schemas.microsoft.com/office/drawing/2014/main" id="{2DEFAFE1-7B89-4F63-860E-228690A5A1D8}"/>
                  </a:ext>
                </a:extLst>
              </p:cNvPr>
              <p:cNvSpPr/>
              <p:nvPr/>
            </p:nvSpPr>
            <p:spPr>
              <a:xfrm>
                <a:off x="3761349" y="4226295"/>
                <a:ext cx="0" cy="296637"/>
              </a:xfrm>
              <a:custGeom>
                <a:avLst/>
                <a:gdLst/>
                <a:ahLst/>
                <a:cxnLst/>
                <a:rect l="0" t="0" r="0" b="0"/>
                <a:pathLst>
                  <a:path h="227838">
                    <a:moveTo>
                      <a:pt x="0" y="0"/>
                    </a:moveTo>
                    <a:lnTo>
                      <a:pt x="0" y="227838"/>
                    </a:lnTo>
                  </a:path>
                </a:pathLst>
              </a:custGeom>
              <a:ln w="19050" cap="rnd">
                <a:solidFill>
                  <a:srgbClr val="5F5F5F"/>
                </a:solidFill>
                <a:round/>
              </a:ln>
            </p:spPr>
            <p:style>
              <a:lnRef idx="1">
                <a:srgbClr val="0000FF"/>
              </a:lnRef>
              <a:fillRef idx="0">
                <a:srgbClr val="000000">
                  <a:alpha val="0"/>
                </a:srgbClr>
              </a:fillRef>
              <a:effectRef idx="0">
                <a:scrgbClr r="0" g="0" b="0"/>
              </a:effectRef>
              <a:fontRef idx="none"/>
            </p:style>
            <p:txBody>
              <a:bodyPr/>
              <a:lstStyle/>
              <a:p>
                <a:endParaRPr lang="fr-FR"/>
              </a:p>
            </p:txBody>
          </p:sp>
          <p:sp>
            <p:nvSpPr>
              <p:cNvPr id="38" name="Shape 908">
                <a:extLst>
                  <a:ext uri="{FF2B5EF4-FFF2-40B4-BE49-F238E27FC236}">
                    <a16:creationId xmlns:a16="http://schemas.microsoft.com/office/drawing/2014/main" id="{B87CBF74-E3E9-4781-9140-43C881302E75}"/>
                  </a:ext>
                </a:extLst>
              </p:cNvPr>
              <p:cNvSpPr/>
              <p:nvPr/>
            </p:nvSpPr>
            <p:spPr>
              <a:xfrm>
                <a:off x="3217397" y="4005058"/>
                <a:ext cx="0" cy="499024"/>
              </a:xfrm>
              <a:custGeom>
                <a:avLst/>
                <a:gdLst/>
                <a:ahLst/>
                <a:cxnLst/>
                <a:rect l="0" t="0" r="0" b="0"/>
                <a:pathLst>
                  <a:path h="383285">
                    <a:moveTo>
                      <a:pt x="0" y="383285"/>
                    </a:moveTo>
                    <a:lnTo>
                      <a:pt x="0" y="0"/>
                    </a:lnTo>
                  </a:path>
                </a:pathLst>
              </a:custGeom>
              <a:ln w="3594" cap="rnd">
                <a:round/>
              </a:ln>
            </p:spPr>
            <p:style>
              <a:lnRef idx="1">
                <a:srgbClr val="000000"/>
              </a:lnRef>
              <a:fillRef idx="0">
                <a:srgbClr val="000000">
                  <a:alpha val="0"/>
                </a:srgbClr>
              </a:fillRef>
              <a:effectRef idx="0">
                <a:scrgbClr r="0" g="0" b="0"/>
              </a:effectRef>
              <a:fontRef idx="none"/>
            </p:style>
            <p:txBody>
              <a:bodyPr/>
              <a:lstStyle/>
              <a:p>
                <a:endParaRPr lang="fr-FR"/>
              </a:p>
            </p:txBody>
          </p:sp>
          <p:sp>
            <p:nvSpPr>
              <p:cNvPr id="39" name="Shape 909">
                <a:extLst>
                  <a:ext uri="{FF2B5EF4-FFF2-40B4-BE49-F238E27FC236}">
                    <a16:creationId xmlns:a16="http://schemas.microsoft.com/office/drawing/2014/main" id="{23FF10A7-28F4-45F9-AC4A-74010FBA0D6A}"/>
                  </a:ext>
                </a:extLst>
              </p:cNvPr>
              <p:cNvSpPr/>
              <p:nvPr/>
            </p:nvSpPr>
            <p:spPr>
              <a:xfrm>
                <a:off x="3191168" y="4005058"/>
                <a:ext cx="51316" cy="66469"/>
              </a:xfrm>
              <a:custGeom>
                <a:avLst/>
                <a:gdLst/>
                <a:ahLst/>
                <a:cxnLst/>
                <a:rect l="0" t="0" r="0" b="0"/>
                <a:pathLst>
                  <a:path w="34290" h="51053">
                    <a:moveTo>
                      <a:pt x="17526" y="0"/>
                    </a:moveTo>
                    <a:lnTo>
                      <a:pt x="34290" y="51053"/>
                    </a:lnTo>
                    <a:lnTo>
                      <a:pt x="17526" y="34289"/>
                    </a:lnTo>
                    <a:lnTo>
                      <a:pt x="0" y="51053"/>
                    </a:lnTo>
                    <a:lnTo>
                      <a:pt x="17526" y="0"/>
                    </a:lnTo>
                    <a:close/>
                  </a:path>
                </a:pathLst>
              </a:custGeom>
              <a:ln w="0" cap="rnd">
                <a:round/>
              </a:ln>
            </p:spPr>
            <p:style>
              <a:lnRef idx="0">
                <a:srgbClr val="000000">
                  <a:alpha val="0"/>
                </a:srgbClr>
              </a:lnRef>
              <a:fillRef idx="1">
                <a:srgbClr val="000000"/>
              </a:fillRef>
              <a:effectRef idx="0">
                <a:scrgbClr r="0" g="0" b="0"/>
              </a:effectRef>
              <a:fontRef idx="none"/>
            </p:style>
            <p:txBody>
              <a:bodyPr/>
              <a:lstStyle/>
              <a:p>
                <a:endParaRPr lang="fr-FR"/>
              </a:p>
            </p:txBody>
          </p:sp>
          <p:sp>
            <p:nvSpPr>
              <p:cNvPr id="40" name="Shape 910">
                <a:extLst>
                  <a:ext uri="{FF2B5EF4-FFF2-40B4-BE49-F238E27FC236}">
                    <a16:creationId xmlns:a16="http://schemas.microsoft.com/office/drawing/2014/main" id="{A9F2B1F5-D36E-4634-83A9-C59CF1332304}"/>
                  </a:ext>
                </a:extLst>
              </p:cNvPr>
              <p:cNvSpPr/>
              <p:nvPr/>
            </p:nvSpPr>
            <p:spPr>
              <a:xfrm>
                <a:off x="3191168" y="4005058"/>
                <a:ext cx="51316" cy="66469"/>
              </a:xfrm>
              <a:custGeom>
                <a:avLst/>
                <a:gdLst/>
                <a:ahLst/>
                <a:cxnLst/>
                <a:rect l="0" t="0" r="0" b="0"/>
                <a:pathLst>
                  <a:path w="34290" h="51053">
                    <a:moveTo>
                      <a:pt x="17526" y="0"/>
                    </a:moveTo>
                    <a:lnTo>
                      <a:pt x="34290" y="51053"/>
                    </a:lnTo>
                    <a:lnTo>
                      <a:pt x="17526" y="34289"/>
                    </a:lnTo>
                    <a:lnTo>
                      <a:pt x="0" y="51053"/>
                    </a:lnTo>
                    <a:lnTo>
                      <a:pt x="17526" y="0"/>
                    </a:lnTo>
                  </a:path>
                </a:pathLst>
              </a:custGeom>
              <a:ln w="3594" cap="rnd">
                <a:round/>
              </a:ln>
            </p:spPr>
            <p:style>
              <a:lnRef idx="1">
                <a:srgbClr val="000000"/>
              </a:lnRef>
              <a:fillRef idx="0">
                <a:srgbClr val="000000">
                  <a:alpha val="0"/>
                </a:srgbClr>
              </a:fillRef>
              <a:effectRef idx="0">
                <a:scrgbClr r="0" g="0" b="0"/>
              </a:effectRef>
              <a:fontRef idx="none"/>
            </p:style>
            <p:txBody>
              <a:bodyPr/>
              <a:lstStyle/>
              <a:p>
                <a:endParaRPr lang="fr-FR"/>
              </a:p>
            </p:txBody>
          </p:sp>
          <p:sp>
            <p:nvSpPr>
              <p:cNvPr id="41" name="Shape 911">
                <a:extLst>
                  <a:ext uri="{FF2B5EF4-FFF2-40B4-BE49-F238E27FC236}">
                    <a16:creationId xmlns:a16="http://schemas.microsoft.com/office/drawing/2014/main" id="{1D320818-6E70-450A-874D-68A2E7B7C43E}"/>
                  </a:ext>
                </a:extLst>
              </p:cNvPr>
              <p:cNvSpPr/>
              <p:nvPr/>
            </p:nvSpPr>
            <p:spPr>
              <a:xfrm>
                <a:off x="2920902" y="4148911"/>
                <a:ext cx="1000098" cy="503986"/>
              </a:xfrm>
              <a:custGeom>
                <a:avLst/>
                <a:gdLst/>
                <a:ahLst/>
                <a:cxnLst/>
                <a:rect l="0" t="0" r="0" b="0"/>
                <a:pathLst>
                  <a:path w="668274" h="387096">
                    <a:moveTo>
                      <a:pt x="0" y="387096"/>
                    </a:moveTo>
                    <a:lnTo>
                      <a:pt x="668274" y="0"/>
                    </a:lnTo>
                  </a:path>
                </a:pathLst>
              </a:custGeom>
              <a:ln w="3594" cap="rnd">
                <a:round/>
              </a:ln>
            </p:spPr>
            <p:style>
              <a:lnRef idx="1">
                <a:srgbClr val="000000"/>
              </a:lnRef>
              <a:fillRef idx="0">
                <a:srgbClr val="000000">
                  <a:alpha val="0"/>
                </a:srgbClr>
              </a:fillRef>
              <a:effectRef idx="0">
                <a:scrgbClr r="0" g="0" b="0"/>
              </a:effectRef>
              <a:fontRef idx="none"/>
            </p:style>
            <p:txBody>
              <a:bodyPr/>
              <a:lstStyle/>
              <a:p>
                <a:endParaRPr lang="fr-FR"/>
              </a:p>
            </p:txBody>
          </p:sp>
          <p:sp>
            <p:nvSpPr>
              <p:cNvPr id="42" name="Shape 912">
                <a:extLst>
                  <a:ext uri="{FF2B5EF4-FFF2-40B4-BE49-F238E27FC236}">
                    <a16:creationId xmlns:a16="http://schemas.microsoft.com/office/drawing/2014/main" id="{A7EF7147-CD8E-4088-82A5-581DBCDECD01}"/>
                  </a:ext>
                </a:extLst>
              </p:cNvPr>
              <p:cNvSpPr/>
              <p:nvPr/>
            </p:nvSpPr>
            <p:spPr>
              <a:xfrm>
                <a:off x="3841175" y="4148911"/>
                <a:ext cx="79825" cy="53573"/>
              </a:xfrm>
              <a:custGeom>
                <a:avLst/>
                <a:gdLst/>
                <a:ahLst/>
                <a:cxnLst/>
                <a:rect l="0" t="0" r="0" b="0"/>
                <a:pathLst>
                  <a:path w="53340" h="41148">
                    <a:moveTo>
                      <a:pt x="53340" y="0"/>
                    </a:moveTo>
                    <a:lnTo>
                      <a:pt x="17526" y="41148"/>
                    </a:lnTo>
                    <a:lnTo>
                      <a:pt x="23622" y="17526"/>
                    </a:lnTo>
                    <a:lnTo>
                      <a:pt x="0" y="11430"/>
                    </a:lnTo>
                    <a:lnTo>
                      <a:pt x="53340" y="0"/>
                    </a:lnTo>
                    <a:close/>
                  </a:path>
                </a:pathLst>
              </a:custGeom>
              <a:ln w="0" cap="rnd">
                <a:round/>
              </a:ln>
            </p:spPr>
            <p:style>
              <a:lnRef idx="0">
                <a:srgbClr val="000000">
                  <a:alpha val="0"/>
                </a:srgbClr>
              </a:lnRef>
              <a:fillRef idx="1">
                <a:srgbClr val="000000"/>
              </a:fillRef>
              <a:effectRef idx="0">
                <a:scrgbClr r="0" g="0" b="0"/>
              </a:effectRef>
              <a:fontRef idx="none"/>
            </p:style>
            <p:txBody>
              <a:bodyPr/>
              <a:lstStyle/>
              <a:p>
                <a:endParaRPr lang="fr-FR"/>
              </a:p>
            </p:txBody>
          </p:sp>
          <p:sp>
            <p:nvSpPr>
              <p:cNvPr id="43" name="Shape 913">
                <a:extLst>
                  <a:ext uri="{FF2B5EF4-FFF2-40B4-BE49-F238E27FC236}">
                    <a16:creationId xmlns:a16="http://schemas.microsoft.com/office/drawing/2014/main" id="{33785B6B-989E-47E5-A881-5699778D2DA9}"/>
                  </a:ext>
                </a:extLst>
              </p:cNvPr>
              <p:cNvSpPr/>
              <p:nvPr/>
            </p:nvSpPr>
            <p:spPr>
              <a:xfrm>
                <a:off x="3841175" y="4148911"/>
                <a:ext cx="79825" cy="53573"/>
              </a:xfrm>
              <a:custGeom>
                <a:avLst/>
                <a:gdLst/>
                <a:ahLst/>
                <a:cxnLst/>
                <a:rect l="0" t="0" r="0" b="0"/>
                <a:pathLst>
                  <a:path w="53340" h="41148">
                    <a:moveTo>
                      <a:pt x="53340" y="0"/>
                    </a:moveTo>
                    <a:lnTo>
                      <a:pt x="17526" y="41148"/>
                    </a:lnTo>
                    <a:lnTo>
                      <a:pt x="23622" y="17526"/>
                    </a:lnTo>
                    <a:lnTo>
                      <a:pt x="0" y="11430"/>
                    </a:lnTo>
                    <a:lnTo>
                      <a:pt x="53340" y="0"/>
                    </a:lnTo>
                  </a:path>
                </a:pathLst>
              </a:custGeom>
              <a:ln w="3594" cap="rnd">
                <a:round/>
              </a:ln>
            </p:spPr>
            <p:style>
              <a:lnRef idx="1">
                <a:srgbClr val="000000"/>
              </a:lnRef>
              <a:fillRef idx="0">
                <a:srgbClr val="000000">
                  <a:alpha val="0"/>
                </a:srgbClr>
              </a:fillRef>
              <a:effectRef idx="0">
                <a:scrgbClr r="0" g="0" b="0"/>
              </a:effectRef>
              <a:fontRef idx="none"/>
            </p:style>
            <p:txBody>
              <a:bodyPr/>
              <a:lstStyle/>
              <a:p>
                <a:endParaRPr lang="fr-FR"/>
              </a:p>
            </p:txBody>
          </p:sp>
          <p:sp>
            <p:nvSpPr>
              <p:cNvPr id="44" name="Shape 914">
                <a:extLst>
                  <a:ext uri="{FF2B5EF4-FFF2-40B4-BE49-F238E27FC236}">
                    <a16:creationId xmlns:a16="http://schemas.microsoft.com/office/drawing/2014/main" id="{539CD0C9-8347-4803-A72A-1CBEC1F644AF}"/>
                  </a:ext>
                </a:extLst>
              </p:cNvPr>
              <p:cNvSpPr/>
              <p:nvPr/>
            </p:nvSpPr>
            <p:spPr>
              <a:xfrm>
                <a:off x="3217397" y="4504083"/>
                <a:ext cx="527988" cy="265882"/>
              </a:xfrm>
              <a:custGeom>
                <a:avLst/>
                <a:gdLst/>
                <a:ahLst/>
                <a:cxnLst/>
                <a:rect l="0" t="0" r="0" b="0"/>
                <a:pathLst>
                  <a:path w="352806" h="204216">
                    <a:moveTo>
                      <a:pt x="0" y="0"/>
                    </a:moveTo>
                    <a:lnTo>
                      <a:pt x="352806" y="204216"/>
                    </a:lnTo>
                  </a:path>
                </a:pathLst>
              </a:custGeom>
              <a:ln w="3594" cap="rnd">
                <a:round/>
              </a:ln>
            </p:spPr>
            <p:style>
              <a:lnRef idx="1">
                <a:srgbClr val="000000"/>
              </a:lnRef>
              <a:fillRef idx="0">
                <a:srgbClr val="000000">
                  <a:alpha val="0"/>
                </a:srgbClr>
              </a:fillRef>
              <a:effectRef idx="0">
                <a:scrgbClr r="0" g="0" b="0"/>
              </a:effectRef>
              <a:fontRef idx="none"/>
            </p:style>
            <p:txBody>
              <a:bodyPr/>
              <a:lstStyle/>
              <a:p>
                <a:endParaRPr lang="fr-FR" dirty="0"/>
              </a:p>
            </p:txBody>
          </p:sp>
          <p:sp>
            <p:nvSpPr>
              <p:cNvPr id="45" name="Shape 915">
                <a:extLst>
                  <a:ext uri="{FF2B5EF4-FFF2-40B4-BE49-F238E27FC236}">
                    <a16:creationId xmlns:a16="http://schemas.microsoft.com/office/drawing/2014/main" id="{61AE5FB4-072C-465B-BAE8-45A5C8CFF119}"/>
                  </a:ext>
                </a:extLst>
              </p:cNvPr>
              <p:cNvSpPr/>
              <p:nvPr/>
            </p:nvSpPr>
            <p:spPr>
              <a:xfrm>
                <a:off x="3665559" y="4717384"/>
                <a:ext cx="79825" cy="52581"/>
              </a:xfrm>
              <a:custGeom>
                <a:avLst/>
                <a:gdLst/>
                <a:ahLst/>
                <a:cxnLst/>
                <a:rect l="0" t="0" r="0" b="0"/>
                <a:pathLst>
                  <a:path w="53340" h="40386">
                    <a:moveTo>
                      <a:pt x="17526" y="0"/>
                    </a:moveTo>
                    <a:lnTo>
                      <a:pt x="53340" y="40386"/>
                    </a:lnTo>
                    <a:lnTo>
                      <a:pt x="0" y="29718"/>
                    </a:lnTo>
                    <a:lnTo>
                      <a:pt x="23622" y="22860"/>
                    </a:lnTo>
                    <a:lnTo>
                      <a:pt x="17526" y="0"/>
                    </a:lnTo>
                    <a:close/>
                  </a:path>
                </a:pathLst>
              </a:custGeom>
              <a:ln w="0" cap="rnd">
                <a:round/>
              </a:ln>
            </p:spPr>
            <p:style>
              <a:lnRef idx="0">
                <a:srgbClr val="000000">
                  <a:alpha val="0"/>
                </a:srgbClr>
              </a:lnRef>
              <a:fillRef idx="1">
                <a:srgbClr val="000000"/>
              </a:fillRef>
              <a:effectRef idx="0">
                <a:scrgbClr r="0" g="0" b="0"/>
              </a:effectRef>
              <a:fontRef idx="none"/>
            </p:style>
            <p:txBody>
              <a:bodyPr/>
              <a:lstStyle/>
              <a:p>
                <a:endParaRPr lang="fr-FR"/>
              </a:p>
            </p:txBody>
          </p:sp>
          <p:sp>
            <p:nvSpPr>
              <p:cNvPr id="46" name="Shape 916">
                <a:extLst>
                  <a:ext uri="{FF2B5EF4-FFF2-40B4-BE49-F238E27FC236}">
                    <a16:creationId xmlns:a16="http://schemas.microsoft.com/office/drawing/2014/main" id="{BB69992E-099E-4E45-98CB-03A2F7EA3789}"/>
                  </a:ext>
                </a:extLst>
              </p:cNvPr>
              <p:cNvSpPr/>
              <p:nvPr/>
            </p:nvSpPr>
            <p:spPr>
              <a:xfrm>
                <a:off x="3665559" y="4717384"/>
                <a:ext cx="79825" cy="52581"/>
              </a:xfrm>
              <a:custGeom>
                <a:avLst/>
                <a:gdLst/>
                <a:ahLst/>
                <a:cxnLst/>
                <a:rect l="0" t="0" r="0" b="0"/>
                <a:pathLst>
                  <a:path w="53340" h="40386">
                    <a:moveTo>
                      <a:pt x="53340" y="40386"/>
                    </a:moveTo>
                    <a:lnTo>
                      <a:pt x="0" y="29718"/>
                    </a:lnTo>
                    <a:lnTo>
                      <a:pt x="23622" y="22860"/>
                    </a:lnTo>
                    <a:lnTo>
                      <a:pt x="17526" y="0"/>
                    </a:lnTo>
                    <a:lnTo>
                      <a:pt x="53340" y="40386"/>
                    </a:lnTo>
                  </a:path>
                </a:pathLst>
              </a:custGeom>
              <a:ln w="3594" cap="rnd">
                <a:round/>
              </a:ln>
            </p:spPr>
            <p:style>
              <a:lnRef idx="1">
                <a:srgbClr val="000000"/>
              </a:lnRef>
              <a:fillRef idx="0">
                <a:srgbClr val="000000">
                  <a:alpha val="0"/>
                </a:srgbClr>
              </a:fillRef>
              <a:effectRef idx="0">
                <a:scrgbClr r="0" g="0" b="0"/>
              </a:effectRef>
              <a:fontRef idx="none"/>
            </p:style>
            <p:txBody>
              <a:bodyPr/>
              <a:lstStyle/>
              <a:p>
                <a:endParaRPr lang="fr-FR"/>
              </a:p>
            </p:txBody>
          </p:sp>
          <p:sp>
            <p:nvSpPr>
              <p:cNvPr id="47" name="Rectangle 46">
                <a:extLst>
                  <a:ext uri="{FF2B5EF4-FFF2-40B4-BE49-F238E27FC236}">
                    <a16:creationId xmlns:a16="http://schemas.microsoft.com/office/drawing/2014/main" id="{3C918D20-F079-41EA-9F1D-79CEFE16E630}"/>
                  </a:ext>
                </a:extLst>
              </p:cNvPr>
              <p:cNvSpPr/>
              <p:nvPr/>
            </p:nvSpPr>
            <p:spPr>
              <a:xfrm>
                <a:off x="3172211" y="4516901"/>
                <a:ext cx="111950" cy="139737"/>
              </a:xfrm>
              <a:prstGeom prst="rect">
                <a:avLst/>
              </a:prstGeom>
              <a:ln>
                <a:noFill/>
              </a:ln>
            </p:spPr>
            <p:txBody>
              <a:bodyPr vert="horz" lIns="0" tIns="0" rIns="0" bIns="0" rtlCol="0">
                <a:noAutofit/>
              </a:bodyPr>
              <a:lstStyle/>
              <a:p>
                <a:pPr marL="6350" indent="-6350">
                  <a:lnSpc>
                    <a:spcPct val="107000"/>
                  </a:lnSpc>
                  <a:spcAft>
                    <a:spcPts val="800"/>
                  </a:spcAft>
                </a:pPr>
                <a:r>
                  <a:rPr lang="fr-FR" sz="900" b="1" dirty="0">
                    <a:solidFill>
                      <a:srgbClr val="000000"/>
                    </a:solidFill>
                    <a:effectLst/>
                    <a:latin typeface="Arial" panose="020B0604020202020204" pitchFamily="34" charset="0"/>
                    <a:ea typeface="Arial" panose="020B0604020202020204" pitchFamily="34" charset="0"/>
                  </a:rPr>
                  <a:t>O</a:t>
                </a:r>
                <a:endParaRPr lang="fr-FR" sz="900" dirty="0">
                  <a:solidFill>
                    <a:srgbClr val="000000"/>
                  </a:solidFill>
                  <a:effectLst/>
                  <a:latin typeface="Times New Roman" panose="02020603050405020304" pitchFamily="18" charset="0"/>
                  <a:ea typeface="Times New Roman" panose="02020603050405020304" pitchFamily="18" charset="0"/>
                </a:endParaRPr>
              </a:p>
            </p:txBody>
          </p:sp>
          <p:sp>
            <p:nvSpPr>
              <p:cNvPr id="48" name="Shape 901">
                <a:extLst>
                  <a:ext uri="{FF2B5EF4-FFF2-40B4-BE49-F238E27FC236}">
                    <a16:creationId xmlns:a16="http://schemas.microsoft.com/office/drawing/2014/main" id="{B162AEEA-E182-4ECE-A129-79BE0C8590B8}"/>
                  </a:ext>
                </a:extLst>
              </p:cNvPr>
              <p:cNvSpPr/>
              <p:nvPr/>
            </p:nvSpPr>
            <p:spPr>
              <a:xfrm>
                <a:off x="2771515" y="4616190"/>
                <a:ext cx="225792" cy="114091"/>
              </a:xfrm>
              <a:custGeom>
                <a:avLst/>
                <a:gdLst/>
                <a:ahLst/>
                <a:cxnLst/>
                <a:rect l="0" t="0" r="0" b="0"/>
                <a:pathLst>
                  <a:path w="150876" h="87630">
                    <a:moveTo>
                      <a:pt x="0" y="87630"/>
                    </a:moveTo>
                    <a:lnTo>
                      <a:pt x="150876" y="0"/>
                    </a:lnTo>
                  </a:path>
                </a:pathLst>
              </a:custGeom>
              <a:ln w="19050" cap="rnd">
                <a:solidFill>
                  <a:srgbClr val="5F5F5F"/>
                </a:solidFill>
                <a:round/>
              </a:ln>
            </p:spPr>
            <p:style>
              <a:lnRef idx="1">
                <a:srgbClr val="0000FF"/>
              </a:lnRef>
              <a:fillRef idx="0">
                <a:srgbClr val="000000">
                  <a:alpha val="0"/>
                </a:srgbClr>
              </a:fillRef>
              <a:effectRef idx="0">
                <a:scrgbClr r="0" g="0" b="0"/>
              </a:effectRef>
              <a:fontRef idx="none"/>
            </p:style>
            <p:txBody>
              <a:bodyPr/>
              <a:lstStyle/>
              <a:p>
                <a:endParaRPr lang="fr-FR"/>
              </a:p>
            </p:txBody>
          </p:sp>
          <p:sp>
            <p:nvSpPr>
              <p:cNvPr id="49" name="Shape 900">
                <a:extLst>
                  <a:ext uri="{FF2B5EF4-FFF2-40B4-BE49-F238E27FC236}">
                    <a16:creationId xmlns:a16="http://schemas.microsoft.com/office/drawing/2014/main" id="{0271D07D-D1DB-419E-B7D1-2E4090EE6C65}"/>
                  </a:ext>
                </a:extLst>
              </p:cNvPr>
              <p:cNvSpPr/>
              <p:nvPr/>
            </p:nvSpPr>
            <p:spPr>
              <a:xfrm>
                <a:off x="3584593" y="4226295"/>
                <a:ext cx="176756" cy="88297"/>
              </a:xfrm>
              <a:custGeom>
                <a:avLst/>
                <a:gdLst/>
                <a:ahLst/>
                <a:cxnLst/>
                <a:rect l="0" t="0" r="0" b="0"/>
                <a:pathLst>
                  <a:path w="118110" h="67818">
                    <a:moveTo>
                      <a:pt x="0" y="67818"/>
                    </a:moveTo>
                    <a:lnTo>
                      <a:pt x="118110" y="0"/>
                    </a:lnTo>
                  </a:path>
                </a:pathLst>
              </a:custGeom>
              <a:ln w="19050" cap="rnd">
                <a:solidFill>
                  <a:srgbClr val="5F5F5F"/>
                </a:solidFill>
                <a:round/>
              </a:ln>
            </p:spPr>
            <p:style>
              <a:lnRef idx="1">
                <a:srgbClr val="0000FF"/>
              </a:lnRef>
              <a:fillRef idx="0">
                <a:srgbClr val="000000">
                  <a:alpha val="0"/>
                </a:srgbClr>
              </a:fillRef>
              <a:effectRef idx="0">
                <a:scrgbClr r="0" g="0" b="0"/>
              </a:effectRef>
              <a:fontRef idx="none"/>
            </p:style>
            <p:txBody>
              <a:bodyPr/>
              <a:lstStyle/>
              <a:p>
                <a:endParaRPr lang="fr-FR"/>
              </a:p>
            </p:txBody>
          </p:sp>
          <p:sp>
            <p:nvSpPr>
              <p:cNvPr id="50" name="Shape 905">
                <a:extLst>
                  <a:ext uri="{FF2B5EF4-FFF2-40B4-BE49-F238E27FC236}">
                    <a16:creationId xmlns:a16="http://schemas.microsoft.com/office/drawing/2014/main" id="{0033E479-9CC3-4727-98CB-6BD6DC90BE48}"/>
                  </a:ext>
                </a:extLst>
              </p:cNvPr>
              <p:cNvSpPr/>
              <p:nvPr/>
            </p:nvSpPr>
            <p:spPr>
              <a:xfrm>
                <a:off x="3423802" y="4223319"/>
                <a:ext cx="197283" cy="248025"/>
              </a:xfrm>
              <a:custGeom>
                <a:avLst/>
                <a:gdLst/>
                <a:ahLst/>
                <a:cxnLst/>
                <a:rect l="0" t="0" r="0" b="0"/>
                <a:pathLst>
                  <a:path w="131826" h="190500">
                    <a:moveTo>
                      <a:pt x="0" y="9144"/>
                    </a:moveTo>
                    <a:lnTo>
                      <a:pt x="2286" y="6858"/>
                    </a:lnTo>
                    <a:lnTo>
                      <a:pt x="5334" y="4573"/>
                    </a:lnTo>
                    <a:lnTo>
                      <a:pt x="8382" y="3048"/>
                    </a:lnTo>
                    <a:lnTo>
                      <a:pt x="10668" y="2286"/>
                    </a:lnTo>
                    <a:lnTo>
                      <a:pt x="14478" y="762"/>
                    </a:lnTo>
                    <a:lnTo>
                      <a:pt x="17526" y="762"/>
                    </a:lnTo>
                    <a:lnTo>
                      <a:pt x="20574" y="0"/>
                    </a:lnTo>
                    <a:lnTo>
                      <a:pt x="24384" y="0"/>
                    </a:lnTo>
                    <a:lnTo>
                      <a:pt x="32004" y="1524"/>
                    </a:lnTo>
                    <a:lnTo>
                      <a:pt x="35814" y="2286"/>
                    </a:lnTo>
                    <a:lnTo>
                      <a:pt x="40386" y="3811"/>
                    </a:lnTo>
                    <a:lnTo>
                      <a:pt x="44196" y="6096"/>
                    </a:lnTo>
                    <a:lnTo>
                      <a:pt x="48768" y="7620"/>
                    </a:lnTo>
                    <a:lnTo>
                      <a:pt x="52578" y="10668"/>
                    </a:lnTo>
                    <a:lnTo>
                      <a:pt x="57150" y="12954"/>
                    </a:lnTo>
                    <a:lnTo>
                      <a:pt x="60960" y="16002"/>
                    </a:lnTo>
                    <a:lnTo>
                      <a:pt x="65532" y="19812"/>
                    </a:lnTo>
                    <a:lnTo>
                      <a:pt x="69342" y="22861"/>
                    </a:lnTo>
                    <a:lnTo>
                      <a:pt x="73914" y="26670"/>
                    </a:lnTo>
                    <a:lnTo>
                      <a:pt x="77724" y="31242"/>
                    </a:lnTo>
                    <a:lnTo>
                      <a:pt x="82296" y="35814"/>
                    </a:lnTo>
                    <a:lnTo>
                      <a:pt x="89916" y="44958"/>
                    </a:lnTo>
                    <a:lnTo>
                      <a:pt x="93726" y="49530"/>
                    </a:lnTo>
                    <a:lnTo>
                      <a:pt x="97536" y="54864"/>
                    </a:lnTo>
                    <a:lnTo>
                      <a:pt x="101346" y="60198"/>
                    </a:lnTo>
                    <a:lnTo>
                      <a:pt x="104394" y="65532"/>
                    </a:lnTo>
                    <a:lnTo>
                      <a:pt x="107442" y="71628"/>
                    </a:lnTo>
                    <a:lnTo>
                      <a:pt x="111252" y="76962"/>
                    </a:lnTo>
                    <a:lnTo>
                      <a:pt x="113538" y="82296"/>
                    </a:lnTo>
                    <a:lnTo>
                      <a:pt x="116586" y="88392"/>
                    </a:lnTo>
                    <a:lnTo>
                      <a:pt x="118872" y="94488"/>
                    </a:lnTo>
                    <a:lnTo>
                      <a:pt x="121158" y="99823"/>
                    </a:lnTo>
                    <a:lnTo>
                      <a:pt x="123444" y="105918"/>
                    </a:lnTo>
                    <a:lnTo>
                      <a:pt x="125730" y="111252"/>
                    </a:lnTo>
                    <a:lnTo>
                      <a:pt x="127254" y="117348"/>
                    </a:lnTo>
                    <a:lnTo>
                      <a:pt x="128778" y="122682"/>
                    </a:lnTo>
                    <a:lnTo>
                      <a:pt x="129540" y="128778"/>
                    </a:lnTo>
                    <a:lnTo>
                      <a:pt x="131064" y="134112"/>
                    </a:lnTo>
                    <a:lnTo>
                      <a:pt x="131064" y="139446"/>
                    </a:lnTo>
                    <a:lnTo>
                      <a:pt x="131826" y="144780"/>
                    </a:lnTo>
                    <a:lnTo>
                      <a:pt x="131826" y="159259"/>
                    </a:lnTo>
                    <a:lnTo>
                      <a:pt x="131064" y="163068"/>
                    </a:lnTo>
                    <a:lnTo>
                      <a:pt x="130302" y="167640"/>
                    </a:lnTo>
                    <a:lnTo>
                      <a:pt x="128778" y="171450"/>
                    </a:lnTo>
                    <a:lnTo>
                      <a:pt x="128016" y="175261"/>
                    </a:lnTo>
                    <a:lnTo>
                      <a:pt x="126492" y="178309"/>
                    </a:lnTo>
                    <a:lnTo>
                      <a:pt x="124206" y="181356"/>
                    </a:lnTo>
                    <a:lnTo>
                      <a:pt x="122682" y="184404"/>
                    </a:lnTo>
                    <a:lnTo>
                      <a:pt x="120396" y="186690"/>
                    </a:lnTo>
                    <a:lnTo>
                      <a:pt x="117348" y="188976"/>
                    </a:lnTo>
                    <a:lnTo>
                      <a:pt x="115062" y="190500"/>
                    </a:lnTo>
                  </a:path>
                </a:pathLst>
              </a:custGeom>
              <a:ln w="19050" cap="rnd">
                <a:solidFill>
                  <a:srgbClr val="FF9900"/>
                </a:solidFill>
                <a:round/>
              </a:ln>
            </p:spPr>
            <p:style>
              <a:lnRef idx="1">
                <a:srgbClr val="FF0000"/>
              </a:lnRef>
              <a:fillRef idx="0">
                <a:srgbClr val="000000">
                  <a:alpha val="0"/>
                </a:srgbClr>
              </a:fillRef>
              <a:effectRef idx="0">
                <a:scrgbClr r="0" g="0" b="0"/>
              </a:effectRef>
              <a:fontRef idx="none"/>
            </p:style>
            <p:txBody>
              <a:bodyPr/>
              <a:lstStyle/>
              <a:p>
                <a:endParaRPr lang="fr-FR"/>
              </a:p>
            </p:txBody>
          </p:sp>
        </p:grpSp>
      </p:grpSp>
      <p:grpSp>
        <p:nvGrpSpPr>
          <p:cNvPr id="129" name="Groupe 128">
            <a:extLst>
              <a:ext uri="{FF2B5EF4-FFF2-40B4-BE49-F238E27FC236}">
                <a16:creationId xmlns:a16="http://schemas.microsoft.com/office/drawing/2014/main" id="{7B7FC458-CB9A-452E-B3B0-A65C3BB9FE91}"/>
              </a:ext>
            </a:extLst>
          </p:cNvPr>
          <p:cNvGrpSpPr/>
          <p:nvPr/>
        </p:nvGrpSpPr>
        <p:grpSpPr>
          <a:xfrm>
            <a:off x="703833" y="2718317"/>
            <a:ext cx="10912813" cy="1732296"/>
            <a:chOff x="703833" y="2718317"/>
            <a:chExt cx="10912813" cy="1732296"/>
          </a:xfrm>
        </p:grpSpPr>
        <p:grpSp>
          <p:nvGrpSpPr>
            <p:cNvPr id="126" name="Groupe 125">
              <a:extLst>
                <a:ext uri="{FF2B5EF4-FFF2-40B4-BE49-F238E27FC236}">
                  <a16:creationId xmlns:a16="http://schemas.microsoft.com/office/drawing/2014/main" id="{87E4B2BB-D01D-4C0E-9485-AE68F1E4DD29}"/>
                </a:ext>
              </a:extLst>
            </p:cNvPr>
            <p:cNvGrpSpPr/>
            <p:nvPr/>
          </p:nvGrpSpPr>
          <p:grpSpPr>
            <a:xfrm>
              <a:off x="703833" y="2718317"/>
              <a:ext cx="10912813" cy="1732296"/>
              <a:chOff x="703833" y="2718317"/>
              <a:chExt cx="10912813" cy="1732296"/>
            </a:xfrm>
          </p:grpSpPr>
          <mc:AlternateContent xmlns:mc="http://schemas.openxmlformats.org/markup-compatibility/2006" xmlns:a14="http://schemas.microsoft.com/office/drawing/2010/main">
            <mc:Choice Requires="a14">
              <p:sp>
                <p:nvSpPr>
                  <p:cNvPr id="120" name="ZoneTexte 119">
                    <a:extLst>
                      <a:ext uri="{FF2B5EF4-FFF2-40B4-BE49-F238E27FC236}">
                        <a16:creationId xmlns:a16="http://schemas.microsoft.com/office/drawing/2014/main" id="{9F56B2D7-E76A-40D9-812C-71724A59695D}"/>
                      </a:ext>
                    </a:extLst>
                  </p:cNvPr>
                  <p:cNvSpPr txBox="1"/>
                  <p:nvPr/>
                </p:nvSpPr>
                <p:spPr>
                  <a:xfrm>
                    <a:off x="10309750" y="3122145"/>
                    <a:ext cx="1306896" cy="74719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fr-FR" sz="1600" b="0" i="1" smtClean="0">
                                  <a:latin typeface="Cambria Math" panose="02040503050406030204" pitchFamily="18" charset="0"/>
                                </a:rPr>
                              </m:ctrlPr>
                            </m:sSubPr>
                            <m:e>
                              <m:d>
                                <m:dPr>
                                  <m:begChr m:val="{"/>
                                  <m:endChr m:val="}"/>
                                  <m:ctrlPr>
                                    <a:rPr lang="fr-FR" sz="1600" i="1">
                                      <a:latin typeface="Cambria Math" panose="02040503050406030204" pitchFamily="18" charset="0"/>
                                    </a:rPr>
                                  </m:ctrlPr>
                                </m:dPr>
                                <m:e>
                                  <m:m>
                                    <m:mPr>
                                      <m:mcs>
                                        <m:mc>
                                          <m:mcPr>
                                            <m:count m:val="2"/>
                                            <m:mcJc m:val="center"/>
                                          </m:mcPr>
                                        </m:mc>
                                      </m:mcs>
                                      <m:ctrlPr>
                                        <a:rPr lang="fr-FR" sz="1600" i="1">
                                          <a:latin typeface="Cambria Math" panose="02040503050406030204" pitchFamily="18" charset="0"/>
                                        </a:rPr>
                                      </m:ctrlPr>
                                    </m:mPr>
                                    <m:mr>
                                      <m:e>
                                        <m:r>
                                          <a:rPr lang="fr-FR" sz="1600" b="1" i="1" smtClean="0">
                                            <a:solidFill>
                                              <a:srgbClr val="00CC00"/>
                                            </a:solidFill>
                                            <a:latin typeface="Cambria Math" panose="02040503050406030204" pitchFamily="18" charset="0"/>
                                          </a:rPr>
                                          <m:t>𝟎</m:t>
                                        </m:r>
                                      </m:e>
                                      <m:e>
                                        <m:r>
                                          <a:rPr lang="fr-FR" sz="1600" b="1" i="1" smtClean="0">
                                            <a:solidFill>
                                              <a:srgbClr val="00CC00"/>
                                            </a:solidFill>
                                            <a:latin typeface="Cambria Math" panose="02040503050406030204" pitchFamily="18" charset="0"/>
                                          </a:rPr>
                                          <m:t>𝟎</m:t>
                                        </m:r>
                                      </m:e>
                                    </m:mr>
                                    <m:mr>
                                      <m:e>
                                        <m:sSub>
                                          <m:sSubPr>
                                            <m:ctrlPr>
                                              <a:rPr lang="fr-FR" sz="1600" i="1">
                                                <a:latin typeface="Cambria Math" panose="02040503050406030204" pitchFamily="18" charset="0"/>
                                              </a:rPr>
                                            </m:ctrlPr>
                                          </m:sSubPr>
                                          <m:e>
                                            <m:r>
                                              <m:rPr>
                                                <m:sty m:val="p"/>
                                              </m:rPr>
                                              <a:rPr lang="fr-FR" sz="1600">
                                                <a:latin typeface="Cambria Math" panose="02040503050406030204" pitchFamily="18" charset="0"/>
                                              </a:rPr>
                                              <m:t>Y</m:t>
                                            </m:r>
                                          </m:e>
                                          <m:sub>
                                            <m:r>
                                              <a:rPr lang="fr-FR" sz="1600">
                                                <a:latin typeface="Cambria Math" panose="02040503050406030204" pitchFamily="18" charset="0"/>
                                              </a:rPr>
                                              <m:t>21</m:t>
                                            </m:r>
                                          </m:sub>
                                        </m:sSub>
                                      </m:e>
                                      <m:e>
                                        <m:sSub>
                                          <m:sSubPr>
                                            <m:ctrlPr>
                                              <a:rPr lang="fr-FR" sz="1600" i="1">
                                                <a:latin typeface="Cambria Math" panose="02040503050406030204" pitchFamily="18" charset="0"/>
                                              </a:rPr>
                                            </m:ctrlPr>
                                          </m:sSubPr>
                                          <m:e>
                                            <m:r>
                                              <m:rPr>
                                                <m:sty m:val="p"/>
                                              </m:rPr>
                                              <a:rPr lang="fr-FR" sz="1600">
                                                <a:latin typeface="Cambria Math" panose="02040503050406030204" pitchFamily="18" charset="0"/>
                                              </a:rPr>
                                              <m:t>M</m:t>
                                            </m:r>
                                          </m:e>
                                          <m:sub>
                                            <m:r>
                                              <a:rPr lang="fr-FR" sz="1600">
                                                <a:latin typeface="Cambria Math" panose="02040503050406030204" pitchFamily="18" charset="0"/>
                                              </a:rPr>
                                              <m:t>21</m:t>
                                            </m:r>
                                          </m:sub>
                                        </m:sSub>
                                      </m:e>
                                    </m:mr>
                                    <m:mr>
                                      <m:e>
                                        <m:sSub>
                                          <m:sSubPr>
                                            <m:ctrlPr>
                                              <a:rPr lang="fr-FR" sz="1600" i="1">
                                                <a:latin typeface="Cambria Math" panose="02040503050406030204" pitchFamily="18" charset="0"/>
                                              </a:rPr>
                                            </m:ctrlPr>
                                          </m:sSubPr>
                                          <m:e>
                                            <m:r>
                                              <m:rPr>
                                                <m:sty m:val="p"/>
                                              </m:rPr>
                                              <a:rPr lang="fr-FR" sz="1600">
                                                <a:latin typeface="Cambria Math" panose="02040503050406030204" pitchFamily="18" charset="0"/>
                                              </a:rPr>
                                              <m:t>Z</m:t>
                                            </m:r>
                                          </m:e>
                                          <m:sub>
                                            <m:r>
                                              <a:rPr lang="fr-FR" sz="1600">
                                                <a:latin typeface="Cambria Math" panose="02040503050406030204" pitchFamily="18" charset="0"/>
                                              </a:rPr>
                                              <m:t>21</m:t>
                                            </m:r>
                                          </m:sub>
                                        </m:sSub>
                                      </m:e>
                                      <m:e>
                                        <m:sSub>
                                          <m:sSubPr>
                                            <m:ctrlPr>
                                              <a:rPr lang="fr-FR" sz="1600" i="1">
                                                <a:latin typeface="Cambria Math" panose="02040503050406030204" pitchFamily="18" charset="0"/>
                                              </a:rPr>
                                            </m:ctrlPr>
                                          </m:sSubPr>
                                          <m:e>
                                            <m:r>
                                              <m:rPr>
                                                <m:sty m:val="p"/>
                                              </m:rPr>
                                              <a:rPr lang="fr-FR" sz="1600" b="0" i="0" smtClean="0">
                                                <a:latin typeface="Cambria Math" panose="02040503050406030204" pitchFamily="18" charset="0"/>
                                              </a:rPr>
                                              <m:t>N</m:t>
                                            </m:r>
                                          </m:e>
                                          <m:sub>
                                            <m:r>
                                              <a:rPr lang="fr-FR" sz="1600">
                                                <a:latin typeface="Cambria Math" panose="02040503050406030204" pitchFamily="18" charset="0"/>
                                              </a:rPr>
                                              <m:t>21</m:t>
                                            </m:r>
                                          </m:sub>
                                        </m:sSub>
                                      </m:e>
                                    </m:mr>
                                  </m:m>
                                </m:e>
                              </m:d>
                            </m:e>
                            <m:sub>
                              <m:r>
                                <a:rPr lang="fr-FR" sz="1600" b="0" i="1" smtClean="0">
                                  <a:latin typeface="Cambria Math" panose="02040503050406030204" pitchFamily="18" charset="0"/>
                                </a:rPr>
                                <m:t>𝑂</m:t>
                              </m:r>
                              <m:r>
                                <a:rPr lang="fr-FR" sz="1600" b="0" i="1" smtClean="0">
                                  <a:latin typeface="Cambria Math" panose="02040503050406030204" pitchFamily="18" charset="0"/>
                                </a:rPr>
                                <m:t>,</m:t>
                              </m:r>
                              <m:r>
                                <a:rPr lang="fr-FR" sz="1600" b="0" i="1" smtClean="0">
                                  <a:latin typeface="Cambria Math" panose="02040503050406030204" pitchFamily="18" charset="0"/>
                                </a:rPr>
                                <m:t>𝐵</m:t>
                              </m:r>
                            </m:sub>
                          </m:sSub>
                        </m:oMath>
                      </m:oMathPara>
                    </a14:m>
                    <a:endParaRPr lang="fr-FR" sz="1600" dirty="0"/>
                  </a:p>
                </p:txBody>
              </p:sp>
            </mc:Choice>
            <mc:Fallback xmlns="">
              <p:sp>
                <p:nvSpPr>
                  <p:cNvPr id="120" name="ZoneTexte 119">
                    <a:extLst>
                      <a:ext uri="{FF2B5EF4-FFF2-40B4-BE49-F238E27FC236}">
                        <a16:creationId xmlns:a16="http://schemas.microsoft.com/office/drawing/2014/main" id="{9F56B2D7-E76A-40D9-812C-71724A59695D}"/>
                      </a:ext>
                    </a:extLst>
                  </p:cNvPr>
                  <p:cNvSpPr txBox="1">
                    <a:spLocks noRot="1" noChangeAspect="1" noMove="1" noResize="1" noEditPoints="1" noAdjustHandles="1" noChangeArrowheads="1" noChangeShapeType="1" noTextEdit="1"/>
                  </p:cNvSpPr>
                  <p:nvPr/>
                </p:nvSpPr>
                <p:spPr>
                  <a:xfrm>
                    <a:off x="10309750" y="3122145"/>
                    <a:ext cx="1306896" cy="747192"/>
                  </a:xfrm>
                  <a:prstGeom prst="rect">
                    <a:avLst/>
                  </a:prstGeom>
                  <a:blipFill>
                    <a:blip r:embed="rId5"/>
                    <a:stretch>
                      <a:fillRect/>
                    </a:stretch>
                  </a:blipFill>
                </p:spPr>
                <p:txBody>
                  <a:bodyPr/>
                  <a:lstStyle/>
                  <a:p>
                    <a:r>
                      <a:rPr lang="fr-FR">
                        <a:noFill/>
                      </a:rPr>
                      <a:t> </a:t>
                    </a:r>
                  </a:p>
                </p:txBody>
              </p:sp>
            </mc:Fallback>
          </mc:AlternateContent>
          <p:sp>
            <p:nvSpPr>
              <p:cNvPr id="121" name="ZoneTexte 120">
                <a:extLst>
                  <a:ext uri="{FF2B5EF4-FFF2-40B4-BE49-F238E27FC236}">
                    <a16:creationId xmlns:a16="http://schemas.microsoft.com/office/drawing/2014/main" id="{7F856C4F-2378-46B6-A4C6-34572AF4AD32}"/>
                  </a:ext>
                </a:extLst>
              </p:cNvPr>
              <p:cNvSpPr txBox="1"/>
              <p:nvPr/>
            </p:nvSpPr>
            <p:spPr>
              <a:xfrm>
                <a:off x="10202529" y="3988948"/>
                <a:ext cx="1414117" cy="461665"/>
              </a:xfrm>
              <a:prstGeom prst="rect">
                <a:avLst/>
              </a:prstGeom>
              <a:noFill/>
            </p:spPr>
            <p:txBody>
              <a:bodyPr wrap="square" rtlCol="0">
                <a:spAutoFit/>
              </a:bodyPr>
              <a:lstStyle/>
              <a:p>
                <a:pPr algn="ctr"/>
                <a:r>
                  <a:rPr lang="fr-FR" sz="1200" dirty="0"/>
                  <a:t>Représentation plane</a:t>
                </a:r>
              </a:p>
            </p:txBody>
          </p:sp>
          <p:sp>
            <p:nvSpPr>
              <p:cNvPr id="9" name="ZoneTexte 8">
                <a:extLst>
                  <a:ext uri="{FF2B5EF4-FFF2-40B4-BE49-F238E27FC236}">
                    <a16:creationId xmlns:a16="http://schemas.microsoft.com/office/drawing/2014/main" id="{B8411276-B97F-4C54-BFCF-94FCB08E2432}"/>
                  </a:ext>
                </a:extLst>
              </p:cNvPr>
              <p:cNvSpPr txBox="1"/>
              <p:nvPr/>
            </p:nvSpPr>
            <p:spPr>
              <a:xfrm>
                <a:off x="703833" y="2718317"/>
                <a:ext cx="5897660" cy="584775"/>
              </a:xfrm>
              <a:prstGeom prst="rect">
                <a:avLst/>
              </a:prstGeom>
              <a:noFill/>
            </p:spPr>
            <p:txBody>
              <a:bodyPr wrap="square" rtlCol="0">
                <a:spAutoFit/>
              </a:bodyPr>
              <a:lstStyle/>
              <a:p>
                <a:pPr algn="just"/>
                <a:r>
                  <a:rPr lang="fr-FR" sz="1600" dirty="0"/>
                  <a:t>     Conserver les 0 décrivant les spécificités de la liaison dans le   </a:t>
                </a:r>
                <a:br>
                  <a:rPr lang="fr-FR" sz="1600" dirty="0"/>
                </a:br>
                <a:r>
                  <a:rPr lang="fr-FR" sz="1600" dirty="0"/>
                  <a:t>     torseur simplifié (2D)</a:t>
                </a:r>
              </a:p>
            </p:txBody>
          </p:sp>
          <mc:AlternateContent xmlns:mc="http://schemas.openxmlformats.org/markup-compatibility/2006" xmlns:a14="http://schemas.microsoft.com/office/drawing/2010/main">
            <mc:Choice Requires="a14">
              <p:sp>
                <p:nvSpPr>
                  <p:cNvPr id="125" name="ZoneTexte 124">
                    <a:extLst>
                      <a:ext uri="{FF2B5EF4-FFF2-40B4-BE49-F238E27FC236}">
                        <a16:creationId xmlns:a16="http://schemas.microsoft.com/office/drawing/2014/main" id="{08032D60-FC98-448F-9D41-91931C56C9F3}"/>
                      </a:ext>
                    </a:extLst>
                  </p:cNvPr>
                  <p:cNvSpPr txBox="1"/>
                  <p:nvPr/>
                </p:nvSpPr>
                <p:spPr>
                  <a:xfrm>
                    <a:off x="8646259" y="3121499"/>
                    <a:ext cx="1306896" cy="74719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fr-FR" sz="1600" b="0" i="1" smtClean="0">
                                  <a:latin typeface="Cambria Math" panose="02040503050406030204" pitchFamily="18" charset="0"/>
                                </a:rPr>
                              </m:ctrlPr>
                            </m:sSubPr>
                            <m:e>
                              <m:d>
                                <m:dPr>
                                  <m:begChr m:val="{"/>
                                  <m:endChr m:val="}"/>
                                  <m:ctrlPr>
                                    <a:rPr lang="fr-FR" sz="1600" i="1">
                                      <a:latin typeface="Cambria Math" panose="02040503050406030204" pitchFamily="18" charset="0"/>
                                    </a:rPr>
                                  </m:ctrlPr>
                                </m:dPr>
                                <m:e>
                                  <m:m>
                                    <m:mPr>
                                      <m:mcs>
                                        <m:mc>
                                          <m:mcPr>
                                            <m:count m:val="2"/>
                                            <m:mcJc m:val="center"/>
                                          </m:mcPr>
                                        </m:mc>
                                      </m:mcs>
                                      <m:ctrlPr>
                                        <a:rPr lang="fr-FR" sz="1600" i="1">
                                          <a:latin typeface="Cambria Math" panose="02040503050406030204" pitchFamily="18" charset="0"/>
                                        </a:rPr>
                                      </m:ctrlPr>
                                    </m:mPr>
                                    <m:mr>
                                      <m:e>
                                        <m:r>
                                          <a:rPr lang="fr-FR" sz="1600" b="1" i="1" smtClean="0">
                                            <a:solidFill>
                                              <a:srgbClr val="00CC00"/>
                                            </a:solidFill>
                                            <a:latin typeface="Cambria Math" panose="02040503050406030204" pitchFamily="18" charset="0"/>
                                          </a:rPr>
                                          <m:t>𝟎</m:t>
                                        </m:r>
                                      </m:e>
                                      <m:e>
                                        <m:r>
                                          <a:rPr lang="fr-FR" sz="1600" b="1" i="1" smtClean="0">
                                            <a:solidFill>
                                              <a:srgbClr val="00CC00"/>
                                            </a:solidFill>
                                            <a:latin typeface="Cambria Math" panose="02040503050406030204" pitchFamily="18" charset="0"/>
                                          </a:rPr>
                                          <m:t>𝟎</m:t>
                                        </m:r>
                                      </m:e>
                                    </m:mr>
                                    <m:mr>
                                      <m:e>
                                        <m:sSub>
                                          <m:sSubPr>
                                            <m:ctrlPr>
                                              <a:rPr lang="fr-FR" sz="1600" i="1">
                                                <a:latin typeface="Cambria Math" panose="02040503050406030204" pitchFamily="18" charset="0"/>
                                              </a:rPr>
                                            </m:ctrlPr>
                                          </m:sSubPr>
                                          <m:e>
                                            <m:r>
                                              <m:rPr>
                                                <m:sty m:val="p"/>
                                              </m:rPr>
                                              <a:rPr lang="fr-FR" sz="1600">
                                                <a:latin typeface="Cambria Math" panose="02040503050406030204" pitchFamily="18" charset="0"/>
                                              </a:rPr>
                                              <m:t>Y</m:t>
                                            </m:r>
                                          </m:e>
                                          <m:sub>
                                            <m:r>
                                              <a:rPr lang="fr-FR" sz="1600">
                                                <a:latin typeface="Cambria Math" panose="02040503050406030204" pitchFamily="18" charset="0"/>
                                              </a:rPr>
                                              <m:t>21</m:t>
                                            </m:r>
                                          </m:sub>
                                        </m:sSub>
                                      </m:e>
                                      <m:e>
                                        <m:sSub>
                                          <m:sSubPr>
                                            <m:ctrlPr>
                                              <a:rPr lang="fr-FR" sz="1600" i="1">
                                                <a:latin typeface="Cambria Math" panose="02040503050406030204" pitchFamily="18" charset="0"/>
                                              </a:rPr>
                                            </m:ctrlPr>
                                          </m:sSubPr>
                                          <m:e>
                                            <m:r>
                                              <m:rPr>
                                                <m:sty m:val="p"/>
                                              </m:rPr>
                                              <a:rPr lang="fr-FR" sz="1600">
                                                <a:latin typeface="Cambria Math" panose="02040503050406030204" pitchFamily="18" charset="0"/>
                                              </a:rPr>
                                              <m:t>M</m:t>
                                            </m:r>
                                          </m:e>
                                          <m:sub>
                                            <m:r>
                                              <a:rPr lang="fr-FR" sz="1600">
                                                <a:latin typeface="Cambria Math" panose="02040503050406030204" pitchFamily="18" charset="0"/>
                                              </a:rPr>
                                              <m:t>21</m:t>
                                            </m:r>
                                          </m:sub>
                                        </m:sSub>
                                      </m:e>
                                    </m:mr>
                                    <m:mr>
                                      <m:e>
                                        <m:sSub>
                                          <m:sSubPr>
                                            <m:ctrlPr>
                                              <a:rPr lang="fr-FR" sz="1600" i="1">
                                                <a:latin typeface="Cambria Math" panose="02040503050406030204" pitchFamily="18" charset="0"/>
                                              </a:rPr>
                                            </m:ctrlPr>
                                          </m:sSubPr>
                                          <m:e>
                                            <m:r>
                                              <m:rPr>
                                                <m:sty m:val="p"/>
                                              </m:rPr>
                                              <a:rPr lang="fr-FR" sz="1600">
                                                <a:latin typeface="Cambria Math" panose="02040503050406030204" pitchFamily="18" charset="0"/>
                                              </a:rPr>
                                              <m:t>Z</m:t>
                                            </m:r>
                                          </m:e>
                                          <m:sub>
                                            <m:r>
                                              <a:rPr lang="fr-FR" sz="1600">
                                                <a:latin typeface="Cambria Math" panose="02040503050406030204" pitchFamily="18" charset="0"/>
                                              </a:rPr>
                                              <m:t>21</m:t>
                                            </m:r>
                                          </m:sub>
                                        </m:sSub>
                                      </m:e>
                                      <m:e>
                                        <m:sSub>
                                          <m:sSubPr>
                                            <m:ctrlPr>
                                              <a:rPr lang="fr-FR" sz="1600" i="1">
                                                <a:latin typeface="Cambria Math" panose="02040503050406030204" pitchFamily="18" charset="0"/>
                                              </a:rPr>
                                            </m:ctrlPr>
                                          </m:sSubPr>
                                          <m:e>
                                            <m:r>
                                              <m:rPr>
                                                <m:sty m:val="p"/>
                                              </m:rPr>
                                              <a:rPr lang="fr-FR" sz="1600" b="0" i="0" smtClean="0">
                                                <a:latin typeface="Cambria Math" panose="02040503050406030204" pitchFamily="18" charset="0"/>
                                              </a:rPr>
                                              <m:t>N</m:t>
                                            </m:r>
                                          </m:e>
                                          <m:sub>
                                            <m:r>
                                              <a:rPr lang="fr-FR" sz="1600">
                                                <a:latin typeface="Cambria Math" panose="02040503050406030204" pitchFamily="18" charset="0"/>
                                              </a:rPr>
                                              <m:t>21</m:t>
                                            </m:r>
                                          </m:sub>
                                        </m:sSub>
                                      </m:e>
                                    </m:mr>
                                  </m:m>
                                </m:e>
                              </m:d>
                            </m:e>
                            <m:sub>
                              <m:r>
                                <a:rPr lang="fr-FR" sz="1600" b="0" i="1" smtClean="0">
                                  <a:latin typeface="Cambria Math" panose="02040503050406030204" pitchFamily="18" charset="0"/>
                                </a:rPr>
                                <m:t>𝑂</m:t>
                              </m:r>
                              <m:r>
                                <a:rPr lang="fr-FR" sz="1600" b="0" i="1" smtClean="0">
                                  <a:latin typeface="Cambria Math" panose="02040503050406030204" pitchFamily="18" charset="0"/>
                                </a:rPr>
                                <m:t>,</m:t>
                              </m:r>
                              <m:r>
                                <a:rPr lang="fr-FR" sz="1600" b="0" i="1" smtClean="0">
                                  <a:latin typeface="Cambria Math" panose="02040503050406030204" pitchFamily="18" charset="0"/>
                                </a:rPr>
                                <m:t>𝐵</m:t>
                              </m:r>
                            </m:sub>
                          </m:sSub>
                        </m:oMath>
                      </m:oMathPara>
                    </a14:m>
                    <a:endParaRPr lang="fr-FR" sz="1600" dirty="0"/>
                  </a:p>
                </p:txBody>
              </p:sp>
            </mc:Choice>
            <mc:Fallback xmlns="">
              <p:sp>
                <p:nvSpPr>
                  <p:cNvPr id="125" name="ZoneTexte 124">
                    <a:extLst>
                      <a:ext uri="{FF2B5EF4-FFF2-40B4-BE49-F238E27FC236}">
                        <a16:creationId xmlns:a16="http://schemas.microsoft.com/office/drawing/2014/main" id="{08032D60-FC98-448F-9D41-91931C56C9F3}"/>
                      </a:ext>
                    </a:extLst>
                  </p:cNvPr>
                  <p:cNvSpPr txBox="1">
                    <a:spLocks noRot="1" noChangeAspect="1" noMove="1" noResize="1" noEditPoints="1" noAdjustHandles="1" noChangeArrowheads="1" noChangeShapeType="1" noTextEdit="1"/>
                  </p:cNvSpPr>
                  <p:nvPr/>
                </p:nvSpPr>
                <p:spPr>
                  <a:xfrm>
                    <a:off x="8646259" y="3121499"/>
                    <a:ext cx="1306896" cy="747192"/>
                  </a:xfrm>
                  <a:prstGeom prst="rect">
                    <a:avLst/>
                  </a:prstGeom>
                  <a:blipFill>
                    <a:blip r:embed="rId6"/>
                    <a:stretch>
                      <a:fillRect/>
                    </a:stretch>
                  </a:blipFill>
                </p:spPr>
                <p:txBody>
                  <a:bodyPr/>
                  <a:lstStyle/>
                  <a:p>
                    <a:r>
                      <a:rPr lang="fr-FR">
                        <a:noFill/>
                      </a:rPr>
                      <a:t> </a:t>
                    </a:r>
                  </a:p>
                </p:txBody>
              </p:sp>
            </mc:Fallback>
          </mc:AlternateContent>
        </p:grpSp>
        <p:sp>
          <p:nvSpPr>
            <p:cNvPr id="128" name="Rectangle 127">
              <a:extLst>
                <a:ext uri="{FF2B5EF4-FFF2-40B4-BE49-F238E27FC236}">
                  <a16:creationId xmlns:a16="http://schemas.microsoft.com/office/drawing/2014/main" id="{890A4964-BBB3-456F-A9AA-FDC9FF9BBA97}"/>
                </a:ext>
              </a:extLst>
            </p:cNvPr>
            <p:cNvSpPr/>
            <p:nvPr/>
          </p:nvSpPr>
          <p:spPr>
            <a:xfrm>
              <a:off x="710895" y="2775801"/>
              <a:ext cx="216000" cy="216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t>1</a:t>
              </a:r>
            </a:p>
          </p:txBody>
        </p:sp>
      </p:grpSp>
      <p:grpSp>
        <p:nvGrpSpPr>
          <p:cNvPr id="131" name="Groupe 130">
            <a:extLst>
              <a:ext uri="{FF2B5EF4-FFF2-40B4-BE49-F238E27FC236}">
                <a16:creationId xmlns:a16="http://schemas.microsoft.com/office/drawing/2014/main" id="{2F0BD0E1-E22D-4C1D-A7C0-9B9F8ABE9CA1}"/>
              </a:ext>
            </a:extLst>
          </p:cNvPr>
          <p:cNvGrpSpPr/>
          <p:nvPr/>
        </p:nvGrpSpPr>
        <p:grpSpPr>
          <a:xfrm>
            <a:off x="692607" y="3244719"/>
            <a:ext cx="6065914" cy="338554"/>
            <a:chOff x="1036115" y="4565266"/>
            <a:chExt cx="6065914" cy="338554"/>
          </a:xfrm>
        </p:grpSpPr>
        <mc:AlternateContent xmlns:mc="http://schemas.openxmlformats.org/markup-compatibility/2006" xmlns:a14="http://schemas.microsoft.com/office/drawing/2010/main">
          <mc:Choice Requires="a14">
            <p:sp>
              <p:nvSpPr>
                <p:cNvPr id="127" name="ZoneTexte 126">
                  <a:extLst>
                    <a:ext uri="{FF2B5EF4-FFF2-40B4-BE49-F238E27FC236}">
                      <a16:creationId xmlns:a16="http://schemas.microsoft.com/office/drawing/2014/main" id="{E41156B2-5752-4819-93AD-6CC87AF4F6E8}"/>
                    </a:ext>
                  </a:extLst>
                </p:cNvPr>
                <p:cNvSpPr txBox="1"/>
                <p:nvPr/>
              </p:nvSpPr>
              <p:spPr>
                <a:xfrm>
                  <a:off x="1204369" y="4565266"/>
                  <a:ext cx="5897660" cy="338554"/>
                </a:xfrm>
                <a:prstGeom prst="rect">
                  <a:avLst/>
                </a:prstGeom>
                <a:noFill/>
              </p:spPr>
              <p:txBody>
                <a:bodyPr wrap="square" rtlCol="0">
                  <a:spAutoFit/>
                </a:bodyPr>
                <a:lstStyle/>
                <a:p>
                  <a:pPr algn="just"/>
                  <a:r>
                    <a:rPr lang="fr-FR" sz="1600" dirty="0"/>
                    <a:t> Identifier le plan d’étude choisi, par exemple ici </a:t>
                  </a:r>
                  <a:r>
                    <a:rPr lang="fr-FR" sz="1600" dirty="0">
                      <a:solidFill>
                        <a:schemeClr val="tx1"/>
                      </a:solidFill>
                    </a:rPr>
                    <a:t>(O,</a:t>
                  </a:r>
                  <a14:m>
                    <m:oMath xmlns:m="http://schemas.openxmlformats.org/officeDocument/2006/math">
                      <m:acc>
                        <m:accPr>
                          <m:chr m:val="⃗"/>
                          <m:ctrlPr>
                            <a:rPr lang="fr-FR" sz="1600" i="1">
                              <a:solidFill>
                                <a:schemeClr val="tx1"/>
                              </a:solidFill>
                              <a:latin typeface="Cambria Math" panose="02040503050406030204" pitchFamily="18" charset="0"/>
                            </a:rPr>
                          </m:ctrlPr>
                        </m:accPr>
                        <m:e>
                          <m:r>
                            <a:rPr lang="fr-FR" sz="1600" b="0" i="1">
                              <a:solidFill>
                                <a:schemeClr val="tx1"/>
                              </a:solidFill>
                              <a:latin typeface="Cambria Math" panose="02040503050406030204" pitchFamily="18" charset="0"/>
                            </a:rPr>
                            <m:t>𝑥</m:t>
                          </m:r>
                        </m:e>
                      </m:acc>
                    </m:oMath>
                  </a14:m>
                  <a:r>
                    <a:rPr lang="fr-FR" sz="1600" dirty="0">
                      <a:solidFill>
                        <a:schemeClr val="tx1"/>
                      </a:solidFill>
                    </a:rPr>
                    <a:t>,</a:t>
                  </a:r>
                  <a14:m>
                    <m:oMath xmlns:m="http://schemas.openxmlformats.org/officeDocument/2006/math">
                      <m:acc>
                        <m:accPr>
                          <m:chr m:val="⃗"/>
                          <m:ctrlPr>
                            <a:rPr lang="fr-FR" sz="1600" i="1">
                              <a:solidFill>
                                <a:schemeClr val="tx1"/>
                              </a:solidFill>
                              <a:latin typeface="Cambria Math" panose="02040503050406030204" pitchFamily="18" charset="0"/>
                            </a:rPr>
                          </m:ctrlPr>
                        </m:accPr>
                        <m:e>
                          <m:r>
                            <a:rPr lang="fr-FR" sz="1600" b="0" i="1" smtClean="0">
                              <a:solidFill>
                                <a:schemeClr val="tx1"/>
                              </a:solidFill>
                              <a:latin typeface="Cambria Math" panose="02040503050406030204" pitchFamily="18" charset="0"/>
                            </a:rPr>
                            <m:t>𝑧</m:t>
                          </m:r>
                        </m:e>
                      </m:acc>
                    </m:oMath>
                  </a14:m>
                  <a:r>
                    <a:rPr lang="fr-FR" sz="1600" dirty="0">
                      <a:solidFill>
                        <a:schemeClr val="tx1"/>
                      </a:solidFill>
                    </a:rPr>
                    <a:t>)</a:t>
                  </a:r>
                </a:p>
              </p:txBody>
            </p:sp>
          </mc:Choice>
          <mc:Fallback xmlns="">
            <p:sp>
              <p:nvSpPr>
                <p:cNvPr id="127" name="ZoneTexte 126">
                  <a:extLst>
                    <a:ext uri="{FF2B5EF4-FFF2-40B4-BE49-F238E27FC236}">
                      <a16:creationId xmlns:a16="http://schemas.microsoft.com/office/drawing/2014/main" id="{E41156B2-5752-4819-93AD-6CC87AF4F6E8}"/>
                    </a:ext>
                  </a:extLst>
                </p:cNvPr>
                <p:cNvSpPr txBox="1">
                  <a:spLocks noRot="1" noChangeAspect="1" noMove="1" noResize="1" noEditPoints="1" noAdjustHandles="1" noChangeArrowheads="1" noChangeShapeType="1" noTextEdit="1"/>
                </p:cNvSpPr>
                <p:nvPr/>
              </p:nvSpPr>
              <p:spPr>
                <a:xfrm>
                  <a:off x="1204369" y="4565266"/>
                  <a:ext cx="5897660" cy="338554"/>
                </a:xfrm>
                <a:prstGeom prst="rect">
                  <a:avLst/>
                </a:prstGeom>
                <a:blipFill>
                  <a:blip r:embed="rId7"/>
                  <a:stretch>
                    <a:fillRect t="-14286" b="-21429"/>
                  </a:stretch>
                </a:blipFill>
              </p:spPr>
              <p:txBody>
                <a:bodyPr/>
                <a:lstStyle/>
                <a:p>
                  <a:r>
                    <a:rPr lang="fr-FR">
                      <a:noFill/>
                    </a:rPr>
                    <a:t> </a:t>
                  </a:r>
                </a:p>
              </p:txBody>
            </p:sp>
          </mc:Fallback>
        </mc:AlternateContent>
        <p:sp>
          <p:nvSpPr>
            <p:cNvPr id="130" name="Rectangle 129">
              <a:extLst>
                <a:ext uri="{FF2B5EF4-FFF2-40B4-BE49-F238E27FC236}">
                  <a16:creationId xmlns:a16="http://schemas.microsoft.com/office/drawing/2014/main" id="{8E097228-1465-435D-9CF5-68486C89CE1D}"/>
                </a:ext>
              </a:extLst>
            </p:cNvPr>
            <p:cNvSpPr/>
            <p:nvPr/>
          </p:nvSpPr>
          <p:spPr>
            <a:xfrm>
              <a:off x="1036115" y="4621747"/>
              <a:ext cx="216000" cy="216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t>2</a:t>
              </a:r>
            </a:p>
          </p:txBody>
        </p:sp>
      </p:grpSp>
      <p:grpSp>
        <p:nvGrpSpPr>
          <p:cNvPr id="137" name="Groupe 136">
            <a:extLst>
              <a:ext uri="{FF2B5EF4-FFF2-40B4-BE49-F238E27FC236}">
                <a16:creationId xmlns:a16="http://schemas.microsoft.com/office/drawing/2014/main" id="{816E17CC-7ED5-4917-A629-2727F4B82AC2}"/>
              </a:ext>
            </a:extLst>
          </p:cNvPr>
          <p:cNvGrpSpPr/>
          <p:nvPr/>
        </p:nvGrpSpPr>
        <p:grpSpPr>
          <a:xfrm>
            <a:off x="688953" y="3116971"/>
            <a:ext cx="10927918" cy="1926154"/>
            <a:chOff x="688953" y="3116971"/>
            <a:chExt cx="10927918" cy="1926154"/>
          </a:xfrm>
        </p:grpSpPr>
        <p:grpSp>
          <p:nvGrpSpPr>
            <p:cNvPr id="133" name="Groupe 132">
              <a:extLst>
                <a:ext uri="{FF2B5EF4-FFF2-40B4-BE49-F238E27FC236}">
                  <a16:creationId xmlns:a16="http://schemas.microsoft.com/office/drawing/2014/main" id="{145C5CA0-CBDC-426F-A74A-EC1A4BEEEB9D}"/>
                </a:ext>
              </a:extLst>
            </p:cNvPr>
            <p:cNvGrpSpPr/>
            <p:nvPr/>
          </p:nvGrpSpPr>
          <p:grpSpPr>
            <a:xfrm>
              <a:off x="688953" y="3666914"/>
              <a:ext cx="5951273" cy="1376211"/>
              <a:chOff x="1036115" y="4565266"/>
              <a:chExt cx="5951273" cy="1376211"/>
            </a:xfrm>
          </p:grpSpPr>
          <mc:AlternateContent xmlns:mc="http://schemas.openxmlformats.org/markup-compatibility/2006" xmlns:a14="http://schemas.microsoft.com/office/drawing/2010/main">
            <mc:Choice Requires="a14">
              <p:sp>
                <p:nvSpPr>
                  <p:cNvPr id="134" name="ZoneTexte 133">
                    <a:extLst>
                      <a:ext uri="{FF2B5EF4-FFF2-40B4-BE49-F238E27FC236}">
                        <a16:creationId xmlns:a16="http://schemas.microsoft.com/office/drawing/2014/main" id="{238C6529-85C7-4923-B2C2-8F55770469AE}"/>
                      </a:ext>
                    </a:extLst>
                  </p:cNvPr>
                  <p:cNvSpPr txBox="1"/>
                  <p:nvPr/>
                </p:nvSpPr>
                <p:spPr>
                  <a:xfrm>
                    <a:off x="1204369" y="4565266"/>
                    <a:ext cx="5783019" cy="1376211"/>
                  </a:xfrm>
                  <a:prstGeom prst="rect">
                    <a:avLst/>
                  </a:prstGeom>
                  <a:noFill/>
                </p:spPr>
                <p:txBody>
                  <a:bodyPr wrap="square" rtlCol="0">
                    <a:spAutoFit/>
                  </a:bodyPr>
                  <a:lstStyle/>
                  <a:p>
                    <a:pPr algn="just"/>
                    <a:r>
                      <a:rPr lang="fr-FR" sz="1600" dirty="0"/>
                      <a:t> Simplifier l’expression de la résultante de telle sorte que le vecteur associé à la résultante soit inclus dans le plan (O,</a:t>
                    </a:r>
                    <a14:m>
                      <m:oMath xmlns:m="http://schemas.openxmlformats.org/officeDocument/2006/math">
                        <m:acc>
                          <m:accPr>
                            <m:chr m:val="⃗"/>
                            <m:ctrlPr>
                              <a:rPr lang="fr-FR" sz="1600" i="1">
                                <a:latin typeface="Cambria Math" panose="02040503050406030204" pitchFamily="18" charset="0"/>
                              </a:rPr>
                            </m:ctrlPr>
                          </m:accPr>
                          <m:e>
                            <m:r>
                              <a:rPr lang="fr-FR" sz="1600" i="1">
                                <a:latin typeface="Cambria Math" panose="02040503050406030204" pitchFamily="18" charset="0"/>
                              </a:rPr>
                              <m:t>𝑥</m:t>
                            </m:r>
                          </m:e>
                        </m:acc>
                      </m:oMath>
                    </a14:m>
                    <a:r>
                      <a:rPr lang="fr-FR" sz="1600" dirty="0"/>
                      <a:t>,</a:t>
                    </a:r>
                    <a14:m>
                      <m:oMath xmlns:m="http://schemas.openxmlformats.org/officeDocument/2006/math">
                        <m:acc>
                          <m:accPr>
                            <m:chr m:val="⃗"/>
                            <m:ctrlPr>
                              <a:rPr lang="fr-FR" sz="1600" i="1">
                                <a:latin typeface="Cambria Math" panose="02040503050406030204" pitchFamily="18" charset="0"/>
                              </a:rPr>
                            </m:ctrlPr>
                          </m:accPr>
                          <m:e>
                            <m:r>
                              <a:rPr lang="fr-FR" sz="1600" i="1">
                                <a:latin typeface="Cambria Math" panose="02040503050406030204" pitchFamily="18" charset="0"/>
                              </a:rPr>
                              <m:t>𝑧</m:t>
                            </m:r>
                          </m:e>
                        </m:acc>
                      </m:oMath>
                    </a14:m>
                    <a:r>
                      <a:rPr lang="fr-FR" sz="1600" dirty="0"/>
                      <a:t>) ou encore la projection orthogonale au plan considéré (O,</a:t>
                    </a:r>
                    <a14:m>
                      <m:oMath xmlns:m="http://schemas.openxmlformats.org/officeDocument/2006/math">
                        <m:acc>
                          <m:accPr>
                            <m:chr m:val="⃗"/>
                            <m:ctrlPr>
                              <a:rPr lang="fr-FR" sz="1600" i="1">
                                <a:latin typeface="Cambria Math" panose="02040503050406030204" pitchFamily="18" charset="0"/>
                              </a:rPr>
                            </m:ctrlPr>
                          </m:accPr>
                          <m:e>
                            <m:r>
                              <a:rPr lang="fr-FR" sz="1600" i="1">
                                <a:latin typeface="Cambria Math" panose="02040503050406030204" pitchFamily="18" charset="0"/>
                              </a:rPr>
                              <m:t>𝑥</m:t>
                            </m:r>
                          </m:e>
                        </m:acc>
                      </m:oMath>
                    </a14:m>
                    <a:r>
                      <a:rPr lang="fr-FR" sz="1600" dirty="0"/>
                      <a:t>,</a:t>
                    </a:r>
                    <a14:m>
                      <m:oMath xmlns:m="http://schemas.openxmlformats.org/officeDocument/2006/math">
                        <m:acc>
                          <m:accPr>
                            <m:chr m:val="⃗"/>
                            <m:ctrlPr>
                              <a:rPr lang="fr-FR" sz="1600" i="1">
                                <a:latin typeface="Cambria Math" panose="02040503050406030204" pitchFamily="18" charset="0"/>
                              </a:rPr>
                            </m:ctrlPr>
                          </m:accPr>
                          <m:e>
                            <m:r>
                              <a:rPr lang="fr-FR" sz="1600" i="1">
                                <a:latin typeface="Cambria Math" panose="02040503050406030204" pitchFamily="18" charset="0"/>
                              </a:rPr>
                              <m:t>𝑧</m:t>
                            </m:r>
                          </m:e>
                        </m:acc>
                      </m:oMath>
                    </a14:m>
                    <a:r>
                      <a:rPr lang="fr-FR" sz="1600" dirty="0"/>
                      <a:t>) de la résultante soit nulle :</a:t>
                    </a:r>
                  </a:p>
                  <a:p>
                    <a:pPr algn="ctr"/>
                    <a14:m>
                      <m:oMath xmlns:m="http://schemas.openxmlformats.org/officeDocument/2006/math">
                        <m:acc>
                          <m:accPr>
                            <m:chr m:val="⃗"/>
                            <m:ctrlPr>
                              <a:rPr lang="fr-FR" sz="1600" i="1" smtClean="0">
                                <a:solidFill>
                                  <a:schemeClr val="tx1"/>
                                </a:solidFill>
                                <a:latin typeface="Cambria Math" panose="02040503050406030204" pitchFamily="18" charset="0"/>
                              </a:rPr>
                            </m:ctrlPr>
                          </m:accPr>
                          <m:e>
                            <m:sSub>
                              <m:sSubPr>
                                <m:ctrlPr>
                                  <a:rPr lang="fr-FR" sz="1600" i="1" smtClean="0">
                                    <a:solidFill>
                                      <a:schemeClr val="tx1"/>
                                    </a:solidFill>
                                    <a:latin typeface="Cambria Math" panose="02040503050406030204" pitchFamily="18" charset="0"/>
                                  </a:rPr>
                                </m:ctrlPr>
                              </m:sSubPr>
                              <m:e>
                                <m:r>
                                  <a:rPr lang="fr-FR" sz="1600" b="0" i="1" smtClean="0">
                                    <a:solidFill>
                                      <a:schemeClr val="tx1"/>
                                    </a:solidFill>
                                    <a:latin typeface="Cambria Math" panose="02040503050406030204" pitchFamily="18" charset="0"/>
                                  </a:rPr>
                                  <m:t>𝑅</m:t>
                                </m:r>
                              </m:e>
                              <m:sub>
                                <m:r>
                                  <a:rPr lang="fr-FR" sz="1600" b="0" i="1" smtClean="0">
                                    <a:solidFill>
                                      <a:schemeClr val="tx1"/>
                                    </a:solidFill>
                                    <a:latin typeface="Cambria Math" panose="02040503050406030204" pitchFamily="18" charset="0"/>
                                  </a:rPr>
                                  <m:t>21</m:t>
                                </m:r>
                              </m:sub>
                            </m:sSub>
                          </m:e>
                        </m:acc>
                        <m:r>
                          <a:rPr lang="fr-FR" sz="1600" b="0" i="1" smtClean="0">
                            <a:solidFill>
                              <a:schemeClr val="tx1"/>
                            </a:solidFill>
                            <a:latin typeface="Cambria Math" panose="02040503050406030204" pitchFamily="18" charset="0"/>
                          </a:rPr>
                          <m:t>=</m:t>
                        </m:r>
                        <m:sSub>
                          <m:sSubPr>
                            <m:ctrlPr>
                              <a:rPr lang="fr-FR" sz="1600" b="0" i="1" smtClean="0">
                                <a:solidFill>
                                  <a:schemeClr val="tx1"/>
                                </a:solidFill>
                                <a:latin typeface="Cambria Math" panose="02040503050406030204" pitchFamily="18" charset="0"/>
                              </a:rPr>
                            </m:ctrlPr>
                          </m:sSubPr>
                          <m:e>
                            <m:r>
                              <a:rPr lang="fr-FR" sz="1600" b="0" i="1" smtClean="0">
                                <a:solidFill>
                                  <a:schemeClr val="tx1"/>
                                </a:solidFill>
                                <a:latin typeface="Cambria Math" panose="02040503050406030204" pitchFamily="18" charset="0"/>
                              </a:rPr>
                              <m:t>𝑋</m:t>
                            </m:r>
                          </m:e>
                          <m:sub>
                            <m:r>
                              <a:rPr lang="fr-FR" sz="1600" b="0" i="1" smtClean="0">
                                <a:solidFill>
                                  <a:schemeClr val="tx1"/>
                                </a:solidFill>
                                <a:latin typeface="Cambria Math" panose="02040503050406030204" pitchFamily="18" charset="0"/>
                              </a:rPr>
                              <m:t>21</m:t>
                            </m:r>
                          </m:sub>
                        </m:sSub>
                        <m:acc>
                          <m:accPr>
                            <m:chr m:val="⃗"/>
                            <m:ctrlPr>
                              <a:rPr lang="fr-FR" sz="1600" b="0" i="1" smtClean="0">
                                <a:solidFill>
                                  <a:schemeClr val="tx1"/>
                                </a:solidFill>
                                <a:latin typeface="Cambria Math" panose="02040503050406030204" pitchFamily="18" charset="0"/>
                              </a:rPr>
                            </m:ctrlPr>
                          </m:accPr>
                          <m:e>
                            <m:r>
                              <a:rPr lang="fr-FR" sz="1600" b="0" i="1" smtClean="0">
                                <a:solidFill>
                                  <a:schemeClr val="tx1"/>
                                </a:solidFill>
                                <a:latin typeface="Cambria Math" panose="02040503050406030204" pitchFamily="18" charset="0"/>
                              </a:rPr>
                              <m:t>𝑥</m:t>
                            </m:r>
                          </m:e>
                        </m:acc>
                        <m:r>
                          <a:rPr lang="fr-FR" sz="1600" b="0" i="1" smtClean="0">
                            <a:solidFill>
                              <a:schemeClr val="tx1"/>
                            </a:solidFill>
                            <a:latin typeface="Cambria Math" panose="02040503050406030204" pitchFamily="18" charset="0"/>
                          </a:rPr>
                          <m:t>+</m:t>
                        </m:r>
                        <m:sSub>
                          <m:sSubPr>
                            <m:ctrlPr>
                              <a:rPr lang="fr-FR" sz="1600" b="0" i="1" smtClean="0">
                                <a:solidFill>
                                  <a:schemeClr val="tx1"/>
                                </a:solidFill>
                                <a:latin typeface="Cambria Math" panose="02040503050406030204" pitchFamily="18" charset="0"/>
                              </a:rPr>
                            </m:ctrlPr>
                          </m:sSubPr>
                          <m:e>
                            <m:r>
                              <a:rPr lang="fr-FR" sz="1600" b="0" i="1" smtClean="0">
                                <a:solidFill>
                                  <a:schemeClr val="tx1"/>
                                </a:solidFill>
                                <a:latin typeface="Cambria Math" panose="02040503050406030204" pitchFamily="18" charset="0"/>
                              </a:rPr>
                              <m:t>𝑍</m:t>
                            </m:r>
                          </m:e>
                          <m:sub>
                            <m:r>
                              <a:rPr lang="fr-FR" sz="1600" b="0" i="1" smtClean="0">
                                <a:solidFill>
                                  <a:schemeClr val="tx1"/>
                                </a:solidFill>
                                <a:latin typeface="Cambria Math" panose="02040503050406030204" pitchFamily="18" charset="0"/>
                              </a:rPr>
                              <m:t>21</m:t>
                            </m:r>
                          </m:sub>
                        </m:sSub>
                        <m:acc>
                          <m:accPr>
                            <m:chr m:val="⃗"/>
                            <m:ctrlPr>
                              <a:rPr lang="fr-FR" sz="1600" b="0" i="1" smtClean="0">
                                <a:solidFill>
                                  <a:schemeClr val="tx1"/>
                                </a:solidFill>
                                <a:latin typeface="Cambria Math" panose="02040503050406030204" pitchFamily="18" charset="0"/>
                              </a:rPr>
                            </m:ctrlPr>
                          </m:accPr>
                          <m:e>
                            <m:r>
                              <a:rPr lang="fr-FR" sz="1600" b="0" i="1" smtClean="0">
                                <a:solidFill>
                                  <a:schemeClr val="tx1"/>
                                </a:solidFill>
                                <a:latin typeface="Cambria Math" panose="02040503050406030204" pitchFamily="18" charset="0"/>
                              </a:rPr>
                              <m:t>𝑧</m:t>
                            </m:r>
                          </m:e>
                        </m:acc>
                      </m:oMath>
                    </a14:m>
                    <a:r>
                      <a:rPr lang="fr-FR" sz="1600" dirty="0">
                        <a:solidFill>
                          <a:schemeClr val="tx1"/>
                        </a:solidFill>
                      </a:rPr>
                      <a:t> ou </a:t>
                    </a:r>
                    <a14:m>
                      <m:oMath xmlns:m="http://schemas.openxmlformats.org/officeDocument/2006/math">
                        <m:acc>
                          <m:accPr>
                            <m:chr m:val="⃗"/>
                            <m:ctrlPr>
                              <a:rPr lang="fr-FR" sz="1600" i="1">
                                <a:latin typeface="Cambria Math" panose="02040503050406030204" pitchFamily="18" charset="0"/>
                              </a:rPr>
                            </m:ctrlPr>
                          </m:accPr>
                          <m:e>
                            <m:sSub>
                              <m:sSubPr>
                                <m:ctrlPr>
                                  <a:rPr lang="fr-FR" sz="1600" i="1">
                                    <a:latin typeface="Cambria Math" panose="02040503050406030204" pitchFamily="18" charset="0"/>
                                  </a:rPr>
                                </m:ctrlPr>
                              </m:sSubPr>
                              <m:e>
                                <m:r>
                                  <a:rPr lang="fr-FR" sz="1600" i="1">
                                    <a:latin typeface="Cambria Math" panose="02040503050406030204" pitchFamily="18" charset="0"/>
                                  </a:rPr>
                                  <m:t>𝑅</m:t>
                                </m:r>
                              </m:e>
                              <m:sub>
                                <m:r>
                                  <a:rPr lang="fr-FR" sz="1600" i="1">
                                    <a:latin typeface="Cambria Math" panose="02040503050406030204" pitchFamily="18" charset="0"/>
                                  </a:rPr>
                                  <m:t>21</m:t>
                                </m:r>
                              </m:sub>
                            </m:sSub>
                          </m:e>
                        </m:acc>
                        <m:r>
                          <a:rPr lang="fr-FR" sz="1600" b="0" i="1" smtClean="0">
                            <a:latin typeface="Cambria Math" panose="02040503050406030204" pitchFamily="18" charset="0"/>
                          </a:rPr>
                          <m:t>.</m:t>
                        </m:r>
                        <m:acc>
                          <m:accPr>
                            <m:chr m:val="⃗"/>
                            <m:ctrlPr>
                              <a:rPr lang="fr-FR" sz="1600" b="0" i="1" smtClean="0">
                                <a:latin typeface="Cambria Math" panose="02040503050406030204" pitchFamily="18" charset="0"/>
                              </a:rPr>
                            </m:ctrlPr>
                          </m:accPr>
                          <m:e>
                            <m:r>
                              <a:rPr lang="fr-FR" sz="1600" b="0" i="1" smtClean="0">
                                <a:latin typeface="Cambria Math" panose="02040503050406030204" pitchFamily="18" charset="0"/>
                              </a:rPr>
                              <m:t>𝑦</m:t>
                            </m:r>
                          </m:e>
                        </m:acc>
                        <m:r>
                          <a:rPr lang="fr-FR" sz="1600" i="1">
                            <a:latin typeface="Cambria Math" panose="02040503050406030204" pitchFamily="18" charset="0"/>
                          </a:rPr>
                          <m:t>=</m:t>
                        </m:r>
                        <m:r>
                          <a:rPr lang="fr-FR" sz="1600" b="0" i="1" smtClean="0">
                            <a:latin typeface="Cambria Math" panose="02040503050406030204" pitchFamily="18" charset="0"/>
                          </a:rPr>
                          <m:t>0</m:t>
                        </m:r>
                      </m:oMath>
                    </a14:m>
                    <a:endParaRPr lang="fr-FR" sz="1600" dirty="0">
                      <a:solidFill>
                        <a:schemeClr val="tx1"/>
                      </a:solidFill>
                    </a:endParaRPr>
                  </a:p>
                </p:txBody>
              </p:sp>
            </mc:Choice>
            <mc:Fallback xmlns="">
              <p:sp>
                <p:nvSpPr>
                  <p:cNvPr id="134" name="ZoneTexte 133">
                    <a:extLst>
                      <a:ext uri="{FF2B5EF4-FFF2-40B4-BE49-F238E27FC236}">
                        <a16:creationId xmlns:a16="http://schemas.microsoft.com/office/drawing/2014/main" id="{238C6529-85C7-4923-B2C2-8F55770469AE}"/>
                      </a:ext>
                    </a:extLst>
                  </p:cNvPr>
                  <p:cNvSpPr txBox="1">
                    <a:spLocks noRot="1" noChangeAspect="1" noMove="1" noResize="1" noEditPoints="1" noAdjustHandles="1" noChangeArrowheads="1" noChangeShapeType="1" noTextEdit="1"/>
                  </p:cNvSpPr>
                  <p:nvPr/>
                </p:nvSpPr>
                <p:spPr>
                  <a:xfrm>
                    <a:off x="1204369" y="4565266"/>
                    <a:ext cx="5783019" cy="1376211"/>
                  </a:xfrm>
                  <a:prstGeom prst="rect">
                    <a:avLst/>
                  </a:prstGeom>
                  <a:blipFill>
                    <a:blip r:embed="rId8"/>
                    <a:stretch>
                      <a:fillRect l="-633" t="-1333" r="-527" b="-3556"/>
                    </a:stretch>
                  </a:blipFill>
                </p:spPr>
                <p:txBody>
                  <a:bodyPr/>
                  <a:lstStyle/>
                  <a:p>
                    <a:r>
                      <a:rPr lang="fr-FR">
                        <a:noFill/>
                      </a:rPr>
                      <a:t> </a:t>
                    </a:r>
                  </a:p>
                </p:txBody>
              </p:sp>
            </mc:Fallback>
          </mc:AlternateContent>
          <p:sp>
            <p:nvSpPr>
              <p:cNvPr id="135" name="Rectangle 134">
                <a:extLst>
                  <a:ext uri="{FF2B5EF4-FFF2-40B4-BE49-F238E27FC236}">
                    <a16:creationId xmlns:a16="http://schemas.microsoft.com/office/drawing/2014/main" id="{E2E8F726-5ED6-491C-A31C-9DFDAE3686B6}"/>
                  </a:ext>
                </a:extLst>
              </p:cNvPr>
              <p:cNvSpPr/>
              <p:nvPr/>
            </p:nvSpPr>
            <p:spPr>
              <a:xfrm>
                <a:off x="1036115" y="4621747"/>
                <a:ext cx="216000" cy="216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t>3</a:t>
                </a:r>
              </a:p>
            </p:txBody>
          </p:sp>
        </p:grpSp>
        <mc:AlternateContent xmlns:mc="http://schemas.openxmlformats.org/markup-compatibility/2006" xmlns:a14="http://schemas.microsoft.com/office/drawing/2010/main">
          <mc:Choice Requires="a14">
            <p:sp>
              <p:nvSpPr>
                <p:cNvPr id="136" name="ZoneTexte 135">
                  <a:extLst>
                    <a:ext uri="{FF2B5EF4-FFF2-40B4-BE49-F238E27FC236}">
                      <a16:creationId xmlns:a16="http://schemas.microsoft.com/office/drawing/2014/main" id="{88023EDC-1E3D-4E8B-BDE6-A09BB414BD40}"/>
                    </a:ext>
                  </a:extLst>
                </p:cNvPr>
                <p:cNvSpPr txBox="1"/>
                <p:nvPr/>
              </p:nvSpPr>
              <p:spPr>
                <a:xfrm>
                  <a:off x="10309975" y="3116971"/>
                  <a:ext cx="1306896" cy="747192"/>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fr-FR" sz="1600" b="0" i="1" smtClean="0">
                                <a:latin typeface="Cambria Math" panose="02040503050406030204" pitchFamily="18" charset="0"/>
                              </a:rPr>
                            </m:ctrlPr>
                          </m:sSubPr>
                          <m:e>
                            <m:d>
                              <m:dPr>
                                <m:begChr m:val="{"/>
                                <m:endChr m:val="}"/>
                                <m:ctrlPr>
                                  <a:rPr lang="fr-FR" sz="1600" i="1">
                                    <a:latin typeface="Cambria Math" panose="02040503050406030204" pitchFamily="18" charset="0"/>
                                  </a:rPr>
                                </m:ctrlPr>
                              </m:dPr>
                              <m:e>
                                <m:m>
                                  <m:mPr>
                                    <m:mcs>
                                      <m:mc>
                                        <m:mcPr>
                                          <m:count m:val="2"/>
                                          <m:mcJc m:val="center"/>
                                        </m:mcPr>
                                      </m:mc>
                                    </m:mcs>
                                    <m:ctrlPr>
                                      <a:rPr lang="fr-FR" sz="1600" i="1">
                                        <a:latin typeface="Cambria Math" panose="02040503050406030204" pitchFamily="18" charset="0"/>
                                      </a:rPr>
                                    </m:ctrlPr>
                                  </m:mPr>
                                  <m:mr>
                                    <m:e>
                                      <m:r>
                                        <a:rPr lang="fr-FR" sz="1600" b="1" i="1" smtClean="0">
                                          <a:solidFill>
                                            <a:srgbClr val="00CC00"/>
                                          </a:solidFill>
                                          <a:latin typeface="Cambria Math" panose="02040503050406030204" pitchFamily="18" charset="0"/>
                                        </a:rPr>
                                        <m:t>𝟎</m:t>
                                      </m:r>
                                    </m:e>
                                    <m:e>
                                      <m:r>
                                        <a:rPr lang="fr-FR" sz="1600" b="1" i="1" smtClean="0">
                                          <a:solidFill>
                                            <a:srgbClr val="00CC00"/>
                                          </a:solidFill>
                                          <a:latin typeface="Cambria Math" panose="02040503050406030204" pitchFamily="18" charset="0"/>
                                        </a:rPr>
                                        <m:t>𝟎</m:t>
                                      </m:r>
                                    </m:e>
                                  </m:mr>
                                  <m:mr>
                                    <m:e>
                                      <m:r>
                                        <a:rPr lang="fr-FR" sz="1600" b="1" i="1" smtClean="0">
                                          <a:solidFill>
                                            <a:srgbClr val="FF0000"/>
                                          </a:solidFill>
                                          <a:latin typeface="Cambria Math" panose="02040503050406030204" pitchFamily="18" charset="0"/>
                                        </a:rPr>
                                        <m:t>𝟎</m:t>
                                      </m:r>
                                    </m:e>
                                    <m:e>
                                      <m:sSub>
                                        <m:sSubPr>
                                          <m:ctrlPr>
                                            <a:rPr lang="fr-FR" sz="1600" i="1">
                                              <a:latin typeface="Cambria Math" panose="02040503050406030204" pitchFamily="18" charset="0"/>
                                            </a:rPr>
                                          </m:ctrlPr>
                                        </m:sSubPr>
                                        <m:e>
                                          <m:r>
                                            <m:rPr>
                                              <m:sty m:val="p"/>
                                            </m:rPr>
                                            <a:rPr lang="fr-FR" sz="1600">
                                              <a:latin typeface="Cambria Math" panose="02040503050406030204" pitchFamily="18" charset="0"/>
                                            </a:rPr>
                                            <m:t>M</m:t>
                                          </m:r>
                                        </m:e>
                                        <m:sub>
                                          <m:r>
                                            <a:rPr lang="fr-FR" sz="1600">
                                              <a:latin typeface="Cambria Math" panose="02040503050406030204" pitchFamily="18" charset="0"/>
                                            </a:rPr>
                                            <m:t>21</m:t>
                                          </m:r>
                                        </m:sub>
                                      </m:sSub>
                                    </m:e>
                                  </m:mr>
                                  <m:mr>
                                    <m:e>
                                      <m:sSub>
                                        <m:sSubPr>
                                          <m:ctrlPr>
                                            <a:rPr lang="fr-FR" sz="1600" i="1">
                                              <a:latin typeface="Cambria Math" panose="02040503050406030204" pitchFamily="18" charset="0"/>
                                            </a:rPr>
                                          </m:ctrlPr>
                                        </m:sSubPr>
                                        <m:e>
                                          <m:r>
                                            <m:rPr>
                                              <m:sty m:val="p"/>
                                            </m:rPr>
                                            <a:rPr lang="fr-FR" sz="1600">
                                              <a:latin typeface="Cambria Math" panose="02040503050406030204" pitchFamily="18" charset="0"/>
                                            </a:rPr>
                                            <m:t>Z</m:t>
                                          </m:r>
                                        </m:e>
                                        <m:sub>
                                          <m:r>
                                            <a:rPr lang="fr-FR" sz="1600">
                                              <a:latin typeface="Cambria Math" panose="02040503050406030204" pitchFamily="18" charset="0"/>
                                            </a:rPr>
                                            <m:t>21</m:t>
                                          </m:r>
                                        </m:sub>
                                      </m:sSub>
                                    </m:e>
                                    <m:e>
                                      <m:sSub>
                                        <m:sSubPr>
                                          <m:ctrlPr>
                                            <a:rPr lang="fr-FR" sz="1600" i="1">
                                              <a:latin typeface="Cambria Math" panose="02040503050406030204" pitchFamily="18" charset="0"/>
                                            </a:rPr>
                                          </m:ctrlPr>
                                        </m:sSubPr>
                                        <m:e>
                                          <m:r>
                                            <m:rPr>
                                              <m:sty m:val="p"/>
                                            </m:rPr>
                                            <a:rPr lang="fr-FR" sz="1600" b="0" i="0" smtClean="0">
                                              <a:latin typeface="Cambria Math" panose="02040503050406030204" pitchFamily="18" charset="0"/>
                                            </a:rPr>
                                            <m:t>N</m:t>
                                          </m:r>
                                        </m:e>
                                        <m:sub>
                                          <m:r>
                                            <a:rPr lang="fr-FR" sz="1600">
                                              <a:latin typeface="Cambria Math" panose="02040503050406030204" pitchFamily="18" charset="0"/>
                                            </a:rPr>
                                            <m:t>21</m:t>
                                          </m:r>
                                        </m:sub>
                                      </m:sSub>
                                    </m:e>
                                  </m:mr>
                                </m:m>
                              </m:e>
                            </m:d>
                          </m:e>
                          <m:sub>
                            <m:r>
                              <a:rPr lang="fr-FR" sz="1600" b="0" i="1" smtClean="0">
                                <a:latin typeface="Cambria Math" panose="02040503050406030204" pitchFamily="18" charset="0"/>
                              </a:rPr>
                              <m:t>𝑂</m:t>
                            </m:r>
                            <m:r>
                              <a:rPr lang="fr-FR" sz="1600" b="0" i="1" smtClean="0">
                                <a:latin typeface="Cambria Math" panose="02040503050406030204" pitchFamily="18" charset="0"/>
                              </a:rPr>
                              <m:t>,</m:t>
                            </m:r>
                            <m:r>
                              <a:rPr lang="fr-FR" sz="1600" b="0" i="1" smtClean="0">
                                <a:latin typeface="Cambria Math" panose="02040503050406030204" pitchFamily="18" charset="0"/>
                              </a:rPr>
                              <m:t>𝐵</m:t>
                            </m:r>
                          </m:sub>
                        </m:sSub>
                      </m:oMath>
                    </m:oMathPara>
                  </a14:m>
                  <a:endParaRPr lang="fr-FR" sz="1600" dirty="0"/>
                </a:p>
              </p:txBody>
            </p:sp>
          </mc:Choice>
          <mc:Fallback xmlns="">
            <p:sp>
              <p:nvSpPr>
                <p:cNvPr id="136" name="ZoneTexte 135">
                  <a:extLst>
                    <a:ext uri="{FF2B5EF4-FFF2-40B4-BE49-F238E27FC236}">
                      <a16:creationId xmlns:a16="http://schemas.microsoft.com/office/drawing/2014/main" id="{88023EDC-1E3D-4E8B-BDE6-A09BB414BD40}"/>
                    </a:ext>
                  </a:extLst>
                </p:cNvPr>
                <p:cNvSpPr txBox="1">
                  <a:spLocks noRot="1" noChangeAspect="1" noMove="1" noResize="1" noEditPoints="1" noAdjustHandles="1" noChangeArrowheads="1" noChangeShapeType="1" noTextEdit="1"/>
                </p:cNvSpPr>
                <p:nvPr/>
              </p:nvSpPr>
              <p:spPr>
                <a:xfrm>
                  <a:off x="10309975" y="3116971"/>
                  <a:ext cx="1306896" cy="747192"/>
                </a:xfrm>
                <a:prstGeom prst="rect">
                  <a:avLst/>
                </a:prstGeom>
                <a:blipFill>
                  <a:blip r:embed="rId9"/>
                  <a:stretch>
                    <a:fillRect/>
                  </a:stretch>
                </a:blipFill>
              </p:spPr>
              <p:txBody>
                <a:bodyPr/>
                <a:lstStyle/>
                <a:p>
                  <a:r>
                    <a:rPr lang="fr-FR">
                      <a:noFill/>
                    </a:rPr>
                    <a:t> </a:t>
                  </a:r>
                </a:p>
              </p:txBody>
            </p:sp>
          </mc:Fallback>
        </mc:AlternateContent>
      </p:grpSp>
      <p:grpSp>
        <p:nvGrpSpPr>
          <p:cNvPr id="138" name="Groupe 137">
            <a:extLst>
              <a:ext uri="{FF2B5EF4-FFF2-40B4-BE49-F238E27FC236}">
                <a16:creationId xmlns:a16="http://schemas.microsoft.com/office/drawing/2014/main" id="{8ED29AC5-2BD3-4C7F-8CB8-0FDF6FF2070B}"/>
              </a:ext>
            </a:extLst>
          </p:cNvPr>
          <p:cNvGrpSpPr/>
          <p:nvPr/>
        </p:nvGrpSpPr>
        <p:grpSpPr>
          <a:xfrm>
            <a:off x="723335" y="3121499"/>
            <a:ext cx="10893311" cy="3268620"/>
            <a:chOff x="688953" y="1751678"/>
            <a:chExt cx="10893311" cy="3268620"/>
          </a:xfrm>
        </p:grpSpPr>
        <p:grpSp>
          <p:nvGrpSpPr>
            <p:cNvPr id="139" name="Groupe 138">
              <a:extLst>
                <a:ext uri="{FF2B5EF4-FFF2-40B4-BE49-F238E27FC236}">
                  <a16:creationId xmlns:a16="http://schemas.microsoft.com/office/drawing/2014/main" id="{88D1C83B-60B8-4460-8B1F-05C256A3114B}"/>
                </a:ext>
              </a:extLst>
            </p:cNvPr>
            <p:cNvGrpSpPr/>
            <p:nvPr/>
          </p:nvGrpSpPr>
          <p:grpSpPr>
            <a:xfrm>
              <a:off x="688953" y="3666914"/>
              <a:ext cx="5942048" cy="1353384"/>
              <a:chOff x="1036115" y="4565266"/>
              <a:chExt cx="5942048" cy="1353384"/>
            </a:xfrm>
          </p:grpSpPr>
          <mc:AlternateContent xmlns:mc="http://schemas.openxmlformats.org/markup-compatibility/2006" xmlns:a14="http://schemas.microsoft.com/office/drawing/2010/main">
            <mc:Choice Requires="a14">
              <p:sp>
                <p:nvSpPr>
                  <p:cNvPr id="141" name="ZoneTexte 140">
                    <a:extLst>
                      <a:ext uri="{FF2B5EF4-FFF2-40B4-BE49-F238E27FC236}">
                        <a16:creationId xmlns:a16="http://schemas.microsoft.com/office/drawing/2014/main" id="{A7DAEB7E-4041-45FA-8F71-CD75701AD528}"/>
                      </a:ext>
                    </a:extLst>
                  </p:cNvPr>
                  <p:cNvSpPr txBox="1"/>
                  <p:nvPr/>
                </p:nvSpPr>
                <p:spPr>
                  <a:xfrm>
                    <a:off x="1204369" y="4565266"/>
                    <a:ext cx="5773794" cy="1353384"/>
                  </a:xfrm>
                  <a:prstGeom prst="rect">
                    <a:avLst/>
                  </a:prstGeom>
                  <a:noFill/>
                </p:spPr>
                <p:txBody>
                  <a:bodyPr wrap="square" rtlCol="0">
                    <a:spAutoFit/>
                  </a:bodyPr>
                  <a:lstStyle/>
                  <a:p>
                    <a:pPr algn="just"/>
                    <a:r>
                      <a:rPr lang="fr-FR" sz="1600" dirty="0"/>
                      <a:t> Simplifier l’expression du moment de telle sorte qu’un couple appliqué selon une direction ne ‘’déforme’’ pas le plan d’étude ou encore le seul couple admissible dans une étude plane est porté par la direction orthogonale au plan d’étude (O,</a:t>
                    </a:r>
                    <a14:m>
                      <m:oMath xmlns:m="http://schemas.openxmlformats.org/officeDocument/2006/math">
                        <m:acc>
                          <m:accPr>
                            <m:chr m:val="⃗"/>
                            <m:ctrlPr>
                              <a:rPr lang="fr-FR" sz="1600" i="1">
                                <a:latin typeface="Cambria Math" panose="02040503050406030204" pitchFamily="18" charset="0"/>
                              </a:rPr>
                            </m:ctrlPr>
                          </m:accPr>
                          <m:e>
                            <m:r>
                              <a:rPr lang="fr-FR" sz="1600" i="1">
                                <a:latin typeface="Cambria Math" panose="02040503050406030204" pitchFamily="18" charset="0"/>
                              </a:rPr>
                              <m:t>𝑥</m:t>
                            </m:r>
                          </m:e>
                        </m:acc>
                      </m:oMath>
                    </a14:m>
                    <a:r>
                      <a:rPr lang="fr-FR" sz="1600" dirty="0"/>
                      <a:t>,</a:t>
                    </a:r>
                    <a14:m>
                      <m:oMath xmlns:m="http://schemas.openxmlformats.org/officeDocument/2006/math">
                        <m:acc>
                          <m:accPr>
                            <m:chr m:val="⃗"/>
                            <m:ctrlPr>
                              <a:rPr lang="fr-FR" sz="1600" i="1">
                                <a:latin typeface="Cambria Math" panose="02040503050406030204" pitchFamily="18" charset="0"/>
                              </a:rPr>
                            </m:ctrlPr>
                          </m:accPr>
                          <m:e>
                            <m:r>
                              <a:rPr lang="fr-FR" sz="1600" i="1">
                                <a:latin typeface="Cambria Math" panose="02040503050406030204" pitchFamily="18" charset="0"/>
                              </a:rPr>
                              <m:t>𝑧</m:t>
                            </m:r>
                          </m:e>
                        </m:acc>
                      </m:oMath>
                    </a14:m>
                    <a:r>
                      <a:rPr lang="fr-FR" sz="1600" dirty="0"/>
                      <a:t>) :</a:t>
                    </a:r>
                  </a:p>
                  <a:p>
                    <a:pPr algn="ctr"/>
                    <a14:m>
                      <m:oMath xmlns:m="http://schemas.openxmlformats.org/officeDocument/2006/math">
                        <m:acc>
                          <m:accPr>
                            <m:chr m:val="⃗"/>
                            <m:ctrlPr>
                              <a:rPr lang="fr-FR" sz="1600" i="1" smtClean="0">
                                <a:solidFill>
                                  <a:schemeClr val="tx1"/>
                                </a:solidFill>
                                <a:latin typeface="Cambria Math" panose="02040503050406030204" pitchFamily="18" charset="0"/>
                              </a:rPr>
                            </m:ctrlPr>
                          </m:accPr>
                          <m:e>
                            <m:sSub>
                              <m:sSubPr>
                                <m:ctrlPr>
                                  <a:rPr lang="fr-FR" sz="1600" i="1" smtClean="0">
                                    <a:solidFill>
                                      <a:schemeClr val="tx1"/>
                                    </a:solidFill>
                                    <a:latin typeface="Cambria Math" panose="02040503050406030204" pitchFamily="18" charset="0"/>
                                  </a:rPr>
                                </m:ctrlPr>
                              </m:sSubPr>
                              <m:e>
                                <m:r>
                                  <a:rPr lang="fr-FR" sz="1600" b="0" i="1" smtClean="0">
                                    <a:solidFill>
                                      <a:schemeClr val="tx1"/>
                                    </a:solidFill>
                                    <a:latin typeface="Cambria Math" panose="02040503050406030204" pitchFamily="18" charset="0"/>
                                  </a:rPr>
                                  <m:t>𝑀</m:t>
                                </m:r>
                              </m:e>
                              <m:sub>
                                <m:r>
                                  <a:rPr lang="fr-FR" sz="1600" b="0" i="1" smtClean="0">
                                    <a:solidFill>
                                      <a:schemeClr val="tx1"/>
                                    </a:solidFill>
                                    <a:latin typeface="Cambria Math" panose="02040503050406030204" pitchFamily="18" charset="0"/>
                                  </a:rPr>
                                  <m:t>𝑂</m:t>
                                </m:r>
                                <m:r>
                                  <a:rPr lang="fr-FR" sz="1600" b="0" i="1" smtClean="0">
                                    <a:solidFill>
                                      <a:schemeClr val="tx1"/>
                                    </a:solidFill>
                                    <a:latin typeface="Cambria Math" panose="02040503050406030204" pitchFamily="18" charset="0"/>
                                  </a:rPr>
                                  <m:t> 21</m:t>
                                </m:r>
                              </m:sub>
                            </m:sSub>
                          </m:e>
                        </m:acc>
                        <m:r>
                          <a:rPr lang="fr-FR" sz="1600" b="0" i="1" smtClean="0">
                            <a:solidFill>
                              <a:schemeClr val="tx1"/>
                            </a:solidFill>
                            <a:latin typeface="Cambria Math" panose="02040503050406030204" pitchFamily="18" charset="0"/>
                          </a:rPr>
                          <m:t>=</m:t>
                        </m:r>
                        <m:sSub>
                          <m:sSubPr>
                            <m:ctrlPr>
                              <a:rPr lang="fr-FR" sz="1600" b="0" i="1" smtClean="0">
                                <a:solidFill>
                                  <a:schemeClr val="tx1"/>
                                </a:solidFill>
                                <a:latin typeface="Cambria Math" panose="02040503050406030204" pitchFamily="18" charset="0"/>
                              </a:rPr>
                            </m:ctrlPr>
                          </m:sSubPr>
                          <m:e>
                            <m:r>
                              <a:rPr lang="fr-FR" sz="1600" b="0" i="1" smtClean="0">
                                <a:solidFill>
                                  <a:schemeClr val="tx1"/>
                                </a:solidFill>
                                <a:latin typeface="Cambria Math" panose="02040503050406030204" pitchFamily="18" charset="0"/>
                              </a:rPr>
                              <m:t>𝑀</m:t>
                            </m:r>
                          </m:e>
                          <m:sub>
                            <m:r>
                              <a:rPr lang="fr-FR" sz="1600" b="0" i="1" smtClean="0">
                                <a:solidFill>
                                  <a:schemeClr val="tx1"/>
                                </a:solidFill>
                                <a:latin typeface="Cambria Math" panose="02040503050406030204" pitchFamily="18" charset="0"/>
                              </a:rPr>
                              <m:t>21</m:t>
                            </m:r>
                          </m:sub>
                        </m:sSub>
                        <m:acc>
                          <m:accPr>
                            <m:chr m:val="⃗"/>
                            <m:ctrlPr>
                              <a:rPr lang="fr-FR" sz="1600" b="0" i="1" smtClean="0">
                                <a:solidFill>
                                  <a:schemeClr val="tx1"/>
                                </a:solidFill>
                                <a:latin typeface="Cambria Math" panose="02040503050406030204" pitchFamily="18" charset="0"/>
                              </a:rPr>
                            </m:ctrlPr>
                          </m:accPr>
                          <m:e>
                            <m:r>
                              <a:rPr lang="fr-FR" sz="1600" b="0" i="1" smtClean="0">
                                <a:solidFill>
                                  <a:schemeClr val="tx1"/>
                                </a:solidFill>
                                <a:latin typeface="Cambria Math" panose="02040503050406030204" pitchFamily="18" charset="0"/>
                              </a:rPr>
                              <m:t>𝑦</m:t>
                            </m:r>
                          </m:e>
                        </m:acc>
                      </m:oMath>
                    </a14:m>
                    <a:r>
                      <a:rPr lang="fr-FR" sz="1600" dirty="0">
                        <a:solidFill>
                          <a:schemeClr val="tx1"/>
                        </a:solidFill>
                      </a:rPr>
                      <a:t> ou </a:t>
                    </a:r>
                    <a14:m>
                      <m:oMath xmlns:m="http://schemas.openxmlformats.org/officeDocument/2006/math">
                        <m:acc>
                          <m:accPr>
                            <m:chr m:val="⃗"/>
                            <m:ctrlPr>
                              <a:rPr lang="fr-FR" sz="1600" i="1">
                                <a:latin typeface="Cambria Math" panose="02040503050406030204" pitchFamily="18" charset="0"/>
                              </a:rPr>
                            </m:ctrlPr>
                          </m:accPr>
                          <m:e>
                            <m:sSub>
                              <m:sSubPr>
                                <m:ctrlPr>
                                  <a:rPr lang="fr-FR" sz="1600" i="1">
                                    <a:latin typeface="Cambria Math" panose="02040503050406030204" pitchFamily="18" charset="0"/>
                                  </a:rPr>
                                </m:ctrlPr>
                              </m:sSubPr>
                              <m:e>
                                <m:r>
                                  <a:rPr lang="fr-FR" sz="1600" b="0" i="1" smtClean="0">
                                    <a:latin typeface="Cambria Math" panose="02040503050406030204" pitchFamily="18" charset="0"/>
                                  </a:rPr>
                                  <m:t>𝑀</m:t>
                                </m:r>
                              </m:e>
                              <m:sub>
                                <m:r>
                                  <a:rPr lang="fr-FR" sz="1600" b="0" i="1" smtClean="0">
                                    <a:latin typeface="Cambria Math" panose="02040503050406030204" pitchFamily="18" charset="0"/>
                                  </a:rPr>
                                  <m:t>𝑂</m:t>
                                </m:r>
                                <m:r>
                                  <a:rPr lang="fr-FR" sz="1600" b="0" i="1" smtClean="0">
                                    <a:latin typeface="Cambria Math" panose="02040503050406030204" pitchFamily="18" charset="0"/>
                                  </a:rPr>
                                  <m:t> 21</m:t>
                                </m:r>
                              </m:sub>
                            </m:sSub>
                          </m:e>
                        </m:acc>
                        <m:r>
                          <a:rPr lang="fr-FR" sz="1600" b="0" i="1" smtClean="0">
                            <a:latin typeface="Cambria Math" panose="02040503050406030204" pitchFamily="18" charset="0"/>
                          </a:rPr>
                          <m:t>.</m:t>
                        </m:r>
                        <m:acc>
                          <m:accPr>
                            <m:chr m:val="⃗"/>
                            <m:ctrlPr>
                              <a:rPr lang="fr-FR" sz="1600" b="0" i="1" smtClean="0">
                                <a:latin typeface="Cambria Math" panose="02040503050406030204" pitchFamily="18" charset="0"/>
                              </a:rPr>
                            </m:ctrlPr>
                          </m:accPr>
                          <m:e>
                            <m:r>
                              <a:rPr lang="fr-FR" sz="1600" b="0" i="1" smtClean="0">
                                <a:latin typeface="Cambria Math" panose="02040503050406030204" pitchFamily="18" charset="0"/>
                              </a:rPr>
                              <m:t>𝑥</m:t>
                            </m:r>
                          </m:e>
                        </m:acc>
                        <m:r>
                          <a:rPr lang="fr-FR" sz="1600" i="1">
                            <a:latin typeface="Cambria Math" panose="02040503050406030204" pitchFamily="18" charset="0"/>
                          </a:rPr>
                          <m:t>=</m:t>
                        </m:r>
                        <m:r>
                          <a:rPr lang="fr-FR" sz="1600" b="0" i="1" smtClean="0">
                            <a:latin typeface="Cambria Math" panose="02040503050406030204" pitchFamily="18" charset="0"/>
                          </a:rPr>
                          <m:t>0</m:t>
                        </m:r>
                      </m:oMath>
                    </a14:m>
                    <a:r>
                      <a:rPr lang="fr-FR" sz="1600" dirty="0">
                        <a:solidFill>
                          <a:schemeClr val="tx1"/>
                        </a:solidFill>
                      </a:rPr>
                      <a:t> et </a:t>
                    </a:r>
                    <a:r>
                      <a:rPr lang="fr-FR" sz="1600" dirty="0"/>
                      <a:t>ou </a:t>
                    </a:r>
                    <a14:m>
                      <m:oMath xmlns:m="http://schemas.openxmlformats.org/officeDocument/2006/math">
                        <m:acc>
                          <m:accPr>
                            <m:chr m:val="⃗"/>
                            <m:ctrlPr>
                              <a:rPr lang="fr-FR" sz="1600" i="1">
                                <a:latin typeface="Cambria Math" panose="02040503050406030204" pitchFamily="18" charset="0"/>
                              </a:rPr>
                            </m:ctrlPr>
                          </m:accPr>
                          <m:e>
                            <m:sSub>
                              <m:sSubPr>
                                <m:ctrlPr>
                                  <a:rPr lang="fr-FR" sz="1600" i="1">
                                    <a:latin typeface="Cambria Math" panose="02040503050406030204" pitchFamily="18" charset="0"/>
                                  </a:rPr>
                                </m:ctrlPr>
                              </m:sSubPr>
                              <m:e>
                                <m:r>
                                  <a:rPr lang="fr-FR" sz="1600" i="1">
                                    <a:latin typeface="Cambria Math" panose="02040503050406030204" pitchFamily="18" charset="0"/>
                                  </a:rPr>
                                  <m:t>𝑀</m:t>
                                </m:r>
                              </m:e>
                              <m:sub>
                                <m:r>
                                  <a:rPr lang="fr-FR" sz="1600" i="1">
                                    <a:latin typeface="Cambria Math" panose="02040503050406030204" pitchFamily="18" charset="0"/>
                                  </a:rPr>
                                  <m:t>𝑂</m:t>
                                </m:r>
                                <m:r>
                                  <a:rPr lang="fr-FR" sz="1600" i="1">
                                    <a:latin typeface="Cambria Math" panose="02040503050406030204" pitchFamily="18" charset="0"/>
                                  </a:rPr>
                                  <m:t> 21</m:t>
                                </m:r>
                              </m:sub>
                            </m:sSub>
                          </m:e>
                        </m:acc>
                        <m:r>
                          <a:rPr lang="fr-FR" sz="1600" i="1">
                            <a:latin typeface="Cambria Math" panose="02040503050406030204" pitchFamily="18" charset="0"/>
                          </a:rPr>
                          <m:t>.</m:t>
                        </m:r>
                        <m:acc>
                          <m:accPr>
                            <m:chr m:val="⃗"/>
                            <m:ctrlPr>
                              <a:rPr lang="fr-FR" sz="1600" i="1">
                                <a:latin typeface="Cambria Math" panose="02040503050406030204" pitchFamily="18" charset="0"/>
                              </a:rPr>
                            </m:ctrlPr>
                          </m:accPr>
                          <m:e>
                            <m:r>
                              <a:rPr lang="fr-FR" sz="1600" b="0" i="1" smtClean="0">
                                <a:latin typeface="Cambria Math" panose="02040503050406030204" pitchFamily="18" charset="0"/>
                              </a:rPr>
                              <m:t>𝑧</m:t>
                            </m:r>
                          </m:e>
                        </m:acc>
                        <m:r>
                          <a:rPr lang="fr-FR" sz="1600" i="1">
                            <a:latin typeface="Cambria Math" panose="02040503050406030204" pitchFamily="18" charset="0"/>
                          </a:rPr>
                          <m:t>=0</m:t>
                        </m:r>
                      </m:oMath>
                    </a14:m>
                    <a:r>
                      <a:rPr lang="fr-FR" sz="1600" dirty="0"/>
                      <a:t> </a:t>
                    </a:r>
                    <a:endParaRPr lang="fr-FR" sz="1600" dirty="0">
                      <a:solidFill>
                        <a:schemeClr val="tx1"/>
                      </a:solidFill>
                    </a:endParaRPr>
                  </a:p>
                </p:txBody>
              </p:sp>
            </mc:Choice>
            <mc:Fallback xmlns="">
              <p:sp>
                <p:nvSpPr>
                  <p:cNvPr id="141" name="ZoneTexte 140">
                    <a:extLst>
                      <a:ext uri="{FF2B5EF4-FFF2-40B4-BE49-F238E27FC236}">
                        <a16:creationId xmlns:a16="http://schemas.microsoft.com/office/drawing/2014/main" id="{A7DAEB7E-4041-45FA-8F71-CD75701AD528}"/>
                      </a:ext>
                    </a:extLst>
                  </p:cNvPr>
                  <p:cNvSpPr txBox="1">
                    <a:spLocks noRot="1" noChangeAspect="1" noMove="1" noResize="1" noEditPoints="1" noAdjustHandles="1" noChangeArrowheads="1" noChangeShapeType="1" noTextEdit="1"/>
                  </p:cNvSpPr>
                  <p:nvPr/>
                </p:nvSpPr>
                <p:spPr>
                  <a:xfrm>
                    <a:off x="1204369" y="4565266"/>
                    <a:ext cx="5773794" cy="1353384"/>
                  </a:xfrm>
                  <a:prstGeom prst="rect">
                    <a:avLst/>
                  </a:prstGeom>
                  <a:blipFill>
                    <a:blip r:embed="rId10"/>
                    <a:stretch>
                      <a:fillRect l="-528" t="-1351" r="-634" b="-4955"/>
                    </a:stretch>
                  </a:blipFill>
                </p:spPr>
                <p:txBody>
                  <a:bodyPr/>
                  <a:lstStyle/>
                  <a:p>
                    <a:r>
                      <a:rPr lang="fr-FR">
                        <a:noFill/>
                      </a:rPr>
                      <a:t> </a:t>
                    </a:r>
                  </a:p>
                </p:txBody>
              </p:sp>
            </mc:Fallback>
          </mc:AlternateContent>
          <p:sp>
            <p:nvSpPr>
              <p:cNvPr id="142" name="Rectangle 141">
                <a:extLst>
                  <a:ext uri="{FF2B5EF4-FFF2-40B4-BE49-F238E27FC236}">
                    <a16:creationId xmlns:a16="http://schemas.microsoft.com/office/drawing/2014/main" id="{C01F0819-179E-4943-95C9-6DDF80C42725}"/>
                  </a:ext>
                </a:extLst>
              </p:cNvPr>
              <p:cNvSpPr/>
              <p:nvPr/>
            </p:nvSpPr>
            <p:spPr>
              <a:xfrm>
                <a:off x="1036115" y="4621747"/>
                <a:ext cx="216000" cy="216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t>4</a:t>
                </a:r>
              </a:p>
            </p:txBody>
          </p:sp>
        </p:grpSp>
        <mc:AlternateContent xmlns:mc="http://schemas.openxmlformats.org/markup-compatibility/2006" xmlns:a14="http://schemas.microsoft.com/office/drawing/2010/main">
          <mc:Choice Requires="a14">
            <p:sp>
              <p:nvSpPr>
                <p:cNvPr id="140" name="ZoneTexte 139">
                  <a:extLst>
                    <a:ext uri="{FF2B5EF4-FFF2-40B4-BE49-F238E27FC236}">
                      <a16:creationId xmlns:a16="http://schemas.microsoft.com/office/drawing/2014/main" id="{60459E3D-B525-41A7-A21B-F4E112E8DE83}"/>
                    </a:ext>
                  </a:extLst>
                </p:cNvPr>
                <p:cNvSpPr txBox="1"/>
                <p:nvPr/>
              </p:nvSpPr>
              <p:spPr>
                <a:xfrm>
                  <a:off x="10275368" y="1751678"/>
                  <a:ext cx="1306896" cy="747192"/>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fr-FR" sz="1600" b="0" i="1" smtClean="0">
                                <a:latin typeface="Cambria Math" panose="02040503050406030204" pitchFamily="18" charset="0"/>
                              </a:rPr>
                            </m:ctrlPr>
                          </m:sSubPr>
                          <m:e>
                            <m:d>
                              <m:dPr>
                                <m:begChr m:val="{"/>
                                <m:endChr m:val="}"/>
                                <m:ctrlPr>
                                  <a:rPr lang="fr-FR" sz="1600" i="1">
                                    <a:latin typeface="Cambria Math" panose="02040503050406030204" pitchFamily="18" charset="0"/>
                                  </a:rPr>
                                </m:ctrlPr>
                              </m:dPr>
                              <m:e>
                                <m:m>
                                  <m:mPr>
                                    <m:mcs>
                                      <m:mc>
                                        <m:mcPr>
                                          <m:count m:val="2"/>
                                          <m:mcJc m:val="center"/>
                                        </m:mcPr>
                                      </m:mc>
                                    </m:mcs>
                                    <m:ctrlPr>
                                      <a:rPr lang="fr-FR" sz="1600" i="1">
                                        <a:latin typeface="Cambria Math" panose="02040503050406030204" pitchFamily="18" charset="0"/>
                                      </a:rPr>
                                    </m:ctrlPr>
                                  </m:mPr>
                                  <m:mr>
                                    <m:e>
                                      <m:r>
                                        <a:rPr lang="fr-FR" sz="1600" b="1" i="1" smtClean="0">
                                          <a:solidFill>
                                            <a:srgbClr val="00CC00"/>
                                          </a:solidFill>
                                          <a:latin typeface="Cambria Math" panose="02040503050406030204" pitchFamily="18" charset="0"/>
                                        </a:rPr>
                                        <m:t>𝟎</m:t>
                                      </m:r>
                                    </m:e>
                                    <m:e>
                                      <m:r>
                                        <a:rPr lang="fr-FR" sz="1600" b="1" i="1" smtClean="0">
                                          <a:solidFill>
                                            <a:srgbClr val="00CC00"/>
                                          </a:solidFill>
                                          <a:latin typeface="Cambria Math" panose="02040503050406030204" pitchFamily="18" charset="0"/>
                                        </a:rPr>
                                        <m:t>𝟎</m:t>
                                      </m:r>
                                    </m:e>
                                  </m:mr>
                                  <m:mr>
                                    <m:e>
                                      <m:r>
                                        <a:rPr lang="fr-FR" sz="1600" b="1" i="1" smtClean="0">
                                          <a:solidFill>
                                            <a:srgbClr val="FF0000"/>
                                          </a:solidFill>
                                          <a:latin typeface="Cambria Math" panose="02040503050406030204" pitchFamily="18" charset="0"/>
                                        </a:rPr>
                                        <m:t>𝟎</m:t>
                                      </m:r>
                                    </m:e>
                                    <m:e>
                                      <m:sSub>
                                        <m:sSubPr>
                                          <m:ctrlPr>
                                            <a:rPr lang="fr-FR" sz="1600" i="1">
                                              <a:latin typeface="Cambria Math" panose="02040503050406030204" pitchFamily="18" charset="0"/>
                                            </a:rPr>
                                          </m:ctrlPr>
                                        </m:sSubPr>
                                        <m:e>
                                          <m:r>
                                            <m:rPr>
                                              <m:sty m:val="p"/>
                                            </m:rPr>
                                            <a:rPr lang="fr-FR" sz="1600">
                                              <a:latin typeface="Cambria Math" panose="02040503050406030204" pitchFamily="18" charset="0"/>
                                            </a:rPr>
                                            <m:t>M</m:t>
                                          </m:r>
                                        </m:e>
                                        <m:sub>
                                          <m:r>
                                            <a:rPr lang="fr-FR" sz="1600">
                                              <a:latin typeface="Cambria Math" panose="02040503050406030204" pitchFamily="18" charset="0"/>
                                            </a:rPr>
                                            <m:t>21</m:t>
                                          </m:r>
                                        </m:sub>
                                      </m:sSub>
                                    </m:e>
                                  </m:mr>
                                  <m:mr>
                                    <m:e>
                                      <m:sSub>
                                        <m:sSubPr>
                                          <m:ctrlPr>
                                            <a:rPr lang="fr-FR" sz="1600" i="1">
                                              <a:latin typeface="Cambria Math" panose="02040503050406030204" pitchFamily="18" charset="0"/>
                                            </a:rPr>
                                          </m:ctrlPr>
                                        </m:sSubPr>
                                        <m:e>
                                          <m:r>
                                            <m:rPr>
                                              <m:sty m:val="p"/>
                                            </m:rPr>
                                            <a:rPr lang="fr-FR" sz="1600">
                                              <a:latin typeface="Cambria Math" panose="02040503050406030204" pitchFamily="18" charset="0"/>
                                            </a:rPr>
                                            <m:t>Z</m:t>
                                          </m:r>
                                        </m:e>
                                        <m:sub>
                                          <m:r>
                                            <a:rPr lang="fr-FR" sz="1600">
                                              <a:latin typeface="Cambria Math" panose="02040503050406030204" pitchFamily="18" charset="0"/>
                                            </a:rPr>
                                            <m:t>21</m:t>
                                          </m:r>
                                        </m:sub>
                                      </m:sSub>
                                    </m:e>
                                    <m:e>
                                      <m:r>
                                        <a:rPr lang="fr-FR" sz="1600" b="1" i="1" smtClean="0">
                                          <a:solidFill>
                                            <a:srgbClr val="CC0099"/>
                                          </a:solidFill>
                                          <a:latin typeface="Cambria Math" panose="02040503050406030204" pitchFamily="18" charset="0"/>
                                        </a:rPr>
                                        <m:t>𝟎</m:t>
                                      </m:r>
                                    </m:e>
                                  </m:mr>
                                </m:m>
                              </m:e>
                            </m:d>
                          </m:e>
                          <m:sub>
                            <m:r>
                              <a:rPr lang="fr-FR" sz="1600" b="0" i="1" smtClean="0">
                                <a:latin typeface="Cambria Math" panose="02040503050406030204" pitchFamily="18" charset="0"/>
                              </a:rPr>
                              <m:t>𝑂</m:t>
                            </m:r>
                            <m:r>
                              <a:rPr lang="fr-FR" sz="1600" b="0" i="1" smtClean="0">
                                <a:latin typeface="Cambria Math" panose="02040503050406030204" pitchFamily="18" charset="0"/>
                              </a:rPr>
                              <m:t>,</m:t>
                            </m:r>
                            <m:r>
                              <a:rPr lang="fr-FR" sz="1600" b="0" i="1" smtClean="0">
                                <a:latin typeface="Cambria Math" panose="02040503050406030204" pitchFamily="18" charset="0"/>
                              </a:rPr>
                              <m:t>𝐵</m:t>
                            </m:r>
                          </m:sub>
                        </m:sSub>
                      </m:oMath>
                    </m:oMathPara>
                  </a14:m>
                  <a:endParaRPr lang="fr-FR" sz="1600" dirty="0"/>
                </a:p>
              </p:txBody>
            </p:sp>
          </mc:Choice>
          <mc:Fallback xmlns="">
            <p:sp>
              <p:nvSpPr>
                <p:cNvPr id="140" name="ZoneTexte 139">
                  <a:extLst>
                    <a:ext uri="{FF2B5EF4-FFF2-40B4-BE49-F238E27FC236}">
                      <a16:creationId xmlns:a16="http://schemas.microsoft.com/office/drawing/2014/main" id="{60459E3D-B525-41A7-A21B-F4E112E8DE83}"/>
                    </a:ext>
                  </a:extLst>
                </p:cNvPr>
                <p:cNvSpPr txBox="1">
                  <a:spLocks noRot="1" noChangeAspect="1" noMove="1" noResize="1" noEditPoints="1" noAdjustHandles="1" noChangeArrowheads="1" noChangeShapeType="1" noTextEdit="1"/>
                </p:cNvSpPr>
                <p:nvPr/>
              </p:nvSpPr>
              <p:spPr>
                <a:xfrm>
                  <a:off x="10275368" y="1751678"/>
                  <a:ext cx="1306896" cy="747192"/>
                </a:xfrm>
                <a:prstGeom prst="rect">
                  <a:avLst/>
                </a:prstGeom>
                <a:blipFill>
                  <a:blip r:embed="rId11"/>
                  <a:stretch>
                    <a:fillRect/>
                  </a:stretch>
                </a:blipFill>
              </p:spPr>
              <p:txBody>
                <a:bodyPr/>
                <a:lstStyle/>
                <a:p>
                  <a:r>
                    <a:rPr lang="fr-FR">
                      <a:noFill/>
                    </a:rPr>
                    <a:t> </a:t>
                  </a:r>
                </a:p>
              </p:txBody>
            </p:sp>
          </mc:Fallback>
        </mc:AlternateContent>
      </p:grpSp>
      <p:sp>
        <p:nvSpPr>
          <p:cNvPr id="143" name="ZoneTexte 142">
            <a:extLst>
              <a:ext uri="{FF2B5EF4-FFF2-40B4-BE49-F238E27FC236}">
                <a16:creationId xmlns:a16="http://schemas.microsoft.com/office/drawing/2014/main" id="{1E32E612-3D74-42AB-A1DE-BBB71D13113E}"/>
              </a:ext>
            </a:extLst>
          </p:cNvPr>
          <p:cNvSpPr txBox="1"/>
          <p:nvPr/>
        </p:nvSpPr>
        <p:spPr>
          <a:xfrm>
            <a:off x="-64294" y="6244625"/>
            <a:ext cx="461963" cy="369332"/>
          </a:xfrm>
          <a:prstGeom prst="rect">
            <a:avLst/>
          </a:prstGeom>
          <a:noFill/>
        </p:spPr>
        <p:txBody>
          <a:bodyPr wrap="square" rtlCol="0">
            <a:spAutoFit/>
          </a:bodyPr>
          <a:lstStyle/>
          <a:p>
            <a:pPr algn="ctr"/>
            <a:r>
              <a:rPr lang="fr-FR" dirty="0">
                <a:solidFill>
                  <a:schemeClr val="bg1"/>
                </a:solidFill>
                <a:effectLst>
                  <a:outerShdw blurRad="38100" dist="38100" dir="2700000" algn="tl">
                    <a:srgbClr val="000000">
                      <a:alpha val="43137"/>
                    </a:srgbClr>
                  </a:outerShdw>
                </a:effectLst>
              </a:rPr>
              <a:t>18</a:t>
            </a:r>
          </a:p>
        </p:txBody>
      </p:sp>
    </p:spTree>
    <p:extLst>
      <p:ext uri="{BB962C8B-B14F-4D97-AF65-F5344CB8AC3E}">
        <p14:creationId xmlns:p14="http://schemas.microsoft.com/office/powerpoint/2010/main" val="202038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F4346D93-ECFA-4507-A2E4-167F081868AF}"/>
              </a:ext>
            </a:extLst>
          </p:cNvPr>
          <p:cNvSpPr txBox="1"/>
          <p:nvPr/>
        </p:nvSpPr>
        <p:spPr>
          <a:xfrm>
            <a:off x="4803507" y="42458"/>
            <a:ext cx="5899355" cy="338554"/>
          </a:xfrm>
          <a:prstGeom prst="rect">
            <a:avLst/>
          </a:prstGeom>
          <a:noFill/>
        </p:spPr>
        <p:txBody>
          <a:bodyPr wrap="square" rtlCol="0">
            <a:spAutoFit/>
          </a:bodyPr>
          <a:lstStyle/>
          <a:p>
            <a:pPr algn="r"/>
            <a:r>
              <a:rPr lang="fr-FR" sz="1600" dirty="0">
                <a:solidFill>
                  <a:srgbClr val="001642"/>
                </a:solidFill>
                <a:latin typeface="Segoe UI" panose="020B0502040204020203" pitchFamily="34" charset="0"/>
                <a:cs typeface="Segoe UI" panose="020B0502040204020203" pitchFamily="34" charset="0"/>
              </a:rPr>
              <a:t>Liaisons normalisées</a:t>
            </a:r>
          </a:p>
        </p:txBody>
      </p:sp>
      <p:grpSp>
        <p:nvGrpSpPr>
          <p:cNvPr id="284" name="Groupe 283">
            <a:extLst>
              <a:ext uri="{FF2B5EF4-FFF2-40B4-BE49-F238E27FC236}">
                <a16:creationId xmlns:a16="http://schemas.microsoft.com/office/drawing/2014/main" id="{0DDE41E2-FA90-4A0D-965F-5340DAC3417F}"/>
              </a:ext>
            </a:extLst>
          </p:cNvPr>
          <p:cNvGrpSpPr/>
          <p:nvPr/>
        </p:nvGrpSpPr>
        <p:grpSpPr>
          <a:xfrm>
            <a:off x="553154" y="1603730"/>
            <a:ext cx="6169646" cy="2327046"/>
            <a:chOff x="553154" y="848982"/>
            <a:chExt cx="6169646" cy="2327046"/>
          </a:xfrm>
        </p:grpSpPr>
        <p:sp>
          <p:nvSpPr>
            <p:cNvPr id="4" name="Rectangle à coins arrondis 70">
              <a:extLst>
                <a:ext uri="{FF2B5EF4-FFF2-40B4-BE49-F238E27FC236}">
                  <a16:creationId xmlns:a16="http://schemas.microsoft.com/office/drawing/2014/main" id="{9CB1505D-9DD3-4636-911F-3925ACE6123F}"/>
                </a:ext>
              </a:extLst>
            </p:cNvPr>
            <p:cNvSpPr/>
            <p:nvPr/>
          </p:nvSpPr>
          <p:spPr>
            <a:xfrm>
              <a:off x="553154" y="848982"/>
              <a:ext cx="6067784" cy="2327046"/>
            </a:xfrm>
            <a:prstGeom prst="roundRect">
              <a:avLst>
                <a:gd name="adj" fmla="val 0"/>
              </a:avLst>
            </a:prstGeom>
            <a:solidFill>
              <a:schemeClr val="bg1"/>
            </a:solidFill>
            <a:ln w="28575">
              <a:solidFill>
                <a:srgbClr val="F99F1B"/>
              </a:solid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629582A4-9DBB-449C-BE86-E7FBDF6CA7EC}"/>
                    </a:ext>
                  </a:extLst>
                </p:cNvPr>
                <p:cNvSpPr/>
                <p:nvPr/>
              </p:nvSpPr>
              <p:spPr>
                <a:xfrm>
                  <a:off x="592966" y="848982"/>
                  <a:ext cx="6129834" cy="2308324"/>
                </a:xfrm>
                <a:prstGeom prst="rect">
                  <a:avLst/>
                </a:prstGeom>
              </p:spPr>
              <p:txBody>
                <a:bodyPr wrap="square">
                  <a:spAutoFit/>
                </a:bodyPr>
                <a:lstStyle/>
                <a:p>
                  <a:r>
                    <a:rPr lang="fr-FR" b="1" dirty="0">
                      <a:solidFill>
                        <a:srgbClr val="FF9900"/>
                      </a:solidFill>
                    </a:rPr>
                    <a:t>Q2. Donner le torseur d’action mécanique pour les différentes liaisons proposées et les différents plans d’étude :</a:t>
                  </a:r>
                </a:p>
                <a:p>
                  <a:pPr>
                    <a:tabLst>
                      <a:tab pos="533400" algn="l"/>
                    </a:tabLst>
                  </a:pPr>
                  <a:r>
                    <a:rPr lang="fr-FR" altLang="fr-FR" b="1" dirty="0">
                      <a:solidFill>
                        <a:srgbClr val="FF9900"/>
                      </a:solidFill>
                      <a:cs typeface="Arial" panose="020B0604020202020204" pitchFamily="34" charset="0"/>
                    </a:rPr>
                    <a:t>	• liaison pivot d’axe </a:t>
                  </a:r>
                  <a:r>
                    <a:rPr lang="fr-FR" b="1" dirty="0">
                      <a:solidFill>
                        <a:srgbClr val="FF9900"/>
                      </a:solidFill>
                    </a:rPr>
                    <a:t>(O, </a:t>
                  </a:r>
                  <a14:m>
                    <m:oMath xmlns:m="http://schemas.openxmlformats.org/officeDocument/2006/math">
                      <m:acc>
                        <m:accPr>
                          <m:chr m:val="⃗"/>
                          <m:ctrlPr>
                            <a:rPr lang="fr-FR" b="1" i="1">
                              <a:solidFill>
                                <a:srgbClr val="FF9900"/>
                              </a:solidFill>
                              <a:latin typeface="Cambria Math" panose="02040503050406030204" pitchFamily="18" charset="0"/>
                            </a:rPr>
                          </m:ctrlPr>
                        </m:accPr>
                        <m:e>
                          <m:r>
                            <a:rPr lang="fr-FR" b="1" i="1">
                              <a:solidFill>
                                <a:srgbClr val="FF9900"/>
                              </a:solidFill>
                              <a:latin typeface="Cambria Math" panose="02040503050406030204" pitchFamily="18" charset="0"/>
                            </a:rPr>
                            <m:t>𝒙</m:t>
                          </m:r>
                        </m:e>
                      </m:acc>
                    </m:oMath>
                  </a14:m>
                  <a:r>
                    <a:rPr lang="fr-FR" b="1" dirty="0">
                      <a:solidFill>
                        <a:srgbClr val="FF9900"/>
                      </a:solidFill>
                    </a:rPr>
                    <a:t>) et plan d’étude (O,</a:t>
                  </a:r>
                  <a14:m>
                    <m:oMath xmlns:m="http://schemas.openxmlformats.org/officeDocument/2006/math">
                      <m:acc>
                        <m:accPr>
                          <m:chr m:val="⃗"/>
                          <m:ctrlPr>
                            <a:rPr lang="fr-FR" b="1" i="1">
                              <a:solidFill>
                                <a:srgbClr val="FF9900"/>
                              </a:solidFill>
                              <a:latin typeface="Cambria Math" panose="02040503050406030204" pitchFamily="18" charset="0"/>
                            </a:rPr>
                          </m:ctrlPr>
                        </m:accPr>
                        <m:e>
                          <m:r>
                            <a:rPr lang="fr-FR" b="1" i="1">
                              <a:solidFill>
                                <a:srgbClr val="FF9900"/>
                              </a:solidFill>
                              <a:latin typeface="Cambria Math" panose="02040503050406030204" pitchFamily="18" charset="0"/>
                            </a:rPr>
                            <m:t>𝒙</m:t>
                          </m:r>
                        </m:e>
                      </m:acc>
                    </m:oMath>
                  </a14:m>
                  <a:r>
                    <a:rPr lang="fr-FR" b="1" dirty="0">
                      <a:solidFill>
                        <a:srgbClr val="FF9900"/>
                      </a:solidFill>
                    </a:rPr>
                    <a:t>,</a:t>
                  </a:r>
                  <a14:m>
                    <m:oMath xmlns:m="http://schemas.openxmlformats.org/officeDocument/2006/math">
                      <m:acc>
                        <m:accPr>
                          <m:chr m:val="⃗"/>
                          <m:ctrlPr>
                            <a:rPr lang="fr-FR" b="1" i="1">
                              <a:solidFill>
                                <a:srgbClr val="FF9900"/>
                              </a:solidFill>
                              <a:latin typeface="Cambria Math" panose="02040503050406030204" pitchFamily="18" charset="0"/>
                            </a:rPr>
                          </m:ctrlPr>
                        </m:accPr>
                        <m:e>
                          <m:r>
                            <a:rPr lang="fr-FR" b="1" i="1" smtClean="0">
                              <a:solidFill>
                                <a:srgbClr val="FF9900"/>
                              </a:solidFill>
                              <a:latin typeface="Cambria Math" panose="02040503050406030204" pitchFamily="18" charset="0"/>
                            </a:rPr>
                            <m:t>𝒚</m:t>
                          </m:r>
                        </m:e>
                      </m:acc>
                    </m:oMath>
                  </a14:m>
                  <a:r>
                    <a:rPr lang="fr-FR" b="1" dirty="0">
                      <a:solidFill>
                        <a:srgbClr val="FF9900"/>
                      </a:solidFill>
                    </a:rPr>
                    <a:t>) </a:t>
                  </a:r>
                </a:p>
                <a:p>
                  <a:pPr>
                    <a:tabLst>
                      <a:tab pos="533400" algn="l"/>
                    </a:tabLst>
                  </a:pPr>
                  <a:r>
                    <a:rPr lang="fr-FR" b="1" dirty="0">
                      <a:solidFill>
                        <a:srgbClr val="FF9900"/>
                      </a:solidFill>
                    </a:rPr>
                    <a:t>	</a:t>
                  </a:r>
                  <a:r>
                    <a:rPr lang="fr-FR" altLang="fr-FR" b="1" dirty="0">
                      <a:solidFill>
                        <a:srgbClr val="FF9900"/>
                      </a:solidFill>
                      <a:cs typeface="Arial" panose="020B0604020202020204" pitchFamily="34" charset="0"/>
                    </a:rPr>
                    <a:t>• liaison ponctuelle de normale </a:t>
                  </a:r>
                  <a:r>
                    <a:rPr lang="fr-FR" b="1" dirty="0">
                      <a:solidFill>
                        <a:srgbClr val="FF9900"/>
                      </a:solidFill>
                    </a:rPr>
                    <a:t>(O, </a:t>
                  </a:r>
                  <a14:m>
                    <m:oMath xmlns:m="http://schemas.openxmlformats.org/officeDocument/2006/math">
                      <m:acc>
                        <m:accPr>
                          <m:chr m:val="⃗"/>
                          <m:ctrlPr>
                            <a:rPr lang="fr-FR" b="1" i="1">
                              <a:solidFill>
                                <a:srgbClr val="FF9900"/>
                              </a:solidFill>
                              <a:latin typeface="Cambria Math" panose="02040503050406030204" pitchFamily="18" charset="0"/>
                            </a:rPr>
                          </m:ctrlPr>
                        </m:accPr>
                        <m:e>
                          <m:r>
                            <a:rPr lang="fr-FR" b="1" i="1" smtClean="0">
                              <a:solidFill>
                                <a:srgbClr val="FF9900"/>
                              </a:solidFill>
                              <a:latin typeface="Cambria Math" panose="02040503050406030204" pitchFamily="18" charset="0"/>
                            </a:rPr>
                            <m:t>𝒛</m:t>
                          </m:r>
                        </m:e>
                      </m:acc>
                    </m:oMath>
                  </a14:m>
                  <a:r>
                    <a:rPr lang="fr-FR" b="1" dirty="0">
                      <a:solidFill>
                        <a:srgbClr val="FF9900"/>
                      </a:solidFill>
                    </a:rPr>
                    <a:t>) et plan d’étude   </a:t>
                  </a:r>
                  <a:br>
                    <a:rPr lang="fr-FR" b="1" dirty="0">
                      <a:solidFill>
                        <a:srgbClr val="FF9900"/>
                      </a:solidFill>
                    </a:rPr>
                  </a:br>
                  <a:r>
                    <a:rPr lang="fr-FR" b="1" dirty="0">
                      <a:solidFill>
                        <a:srgbClr val="FF9900"/>
                      </a:solidFill>
                    </a:rPr>
                    <a:t>             (O,</a:t>
                  </a:r>
                  <a14:m>
                    <m:oMath xmlns:m="http://schemas.openxmlformats.org/officeDocument/2006/math">
                      <m:acc>
                        <m:accPr>
                          <m:chr m:val="⃗"/>
                          <m:ctrlPr>
                            <a:rPr lang="fr-FR" b="1" i="1">
                              <a:solidFill>
                                <a:srgbClr val="FF9900"/>
                              </a:solidFill>
                              <a:latin typeface="Cambria Math" panose="02040503050406030204" pitchFamily="18" charset="0"/>
                            </a:rPr>
                          </m:ctrlPr>
                        </m:accPr>
                        <m:e>
                          <m:r>
                            <a:rPr lang="fr-FR" b="1" i="1">
                              <a:solidFill>
                                <a:srgbClr val="FF9900"/>
                              </a:solidFill>
                              <a:latin typeface="Cambria Math" panose="02040503050406030204" pitchFamily="18" charset="0"/>
                            </a:rPr>
                            <m:t>𝒙</m:t>
                          </m:r>
                        </m:e>
                      </m:acc>
                    </m:oMath>
                  </a14:m>
                  <a:r>
                    <a:rPr lang="fr-FR" b="1" dirty="0">
                      <a:solidFill>
                        <a:srgbClr val="FF9900"/>
                      </a:solidFill>
                    </a:rPr>
                    <a:t>,</a:t>
                  </a:r>
                  <a14:m>
                    <m:oMath xmlns:m="http://schemas.openxmlformats.org/officeDocument/2006/math">
                      <m:acc>
                        <m:accPr>
                          <m:chr m:val="⃗"/>
                          <m:ctrlPr>
                            <a:rPr lang="fr-FR" b="1" i="1">
                              <a:solidFill>
                                <a:srgbClr val="FF9900"/>
                              </a:solidFill>
                              <a:latin typeface="Cambria Math" panose="02040503050406030204" pitchFamily="18" charset="0"/>
                            </a:rPr>
                          </m:ctrlPr>
                        </m:accPr>
                        <m:e>
                          <m:r>
                            <a:rPr lang="fr-FR" b="1" i="1" smtClean="0">
                              <a:solidFill>
                                <a:srgbClr val="FF9900"/>
                              </a:solidFill>
                              <a:latin typeface="Cambria Math" panose="02040503050406030204" pitchFamily="18" charset="0"/>
                            </a:rPr>
                            <m:t>𝒛</m:t>
                          </m:r>
                        </m:e>
                      </m:acc>
                    </m:oMath>
                  </a14:m>
                  <a:r>
                    <a:rPr lang="fr-FR" b="1" dirty="0">
                      <a:solidFill>
                        <a:srgbClr val="FF9900"/>
                      </a:solidFill>
                    </a:rPr>
                    <a:t>)</a:t>
                  </a:r>
                </a:p>
                <a:p>
                  <a:pPr>
                    <a:tabLst>
                      <a:tab pos="533400" algn="l"/>
                    </a:tabLst>
                  </a:pPr>
                  <a:r>
                    <a:rPr lang="fr-FR" altLang="fr-FR" b="1" dirty="0">
                      <a:solidFill>
                        <a:srgbClr val="FF9900"/>
                      </a:solidFill>
                      <a:cs typeface="Arial" panose="020B0604020202020204" pitchFamily="34" charset="0"/>
                    </a:rPr>
                    <a:t>	• l</a:t>
                  </a:r>
                  <a:r>
                    <a:rPr lang="fr-FR" b="1" dirty="0">
                      <a:solidFill>
                        <a:srgbClr val="FF9900"/>
                      </a:solidFill>
                    </a:rPr>
                    <a:t>iaison sphère cylindre d’axe (O,</a:t>
                  </a:r>
                  <a14:m>
                    <m:oMath xmlns:m="http://schemas.openxmlformats.org/officeDocument/2006/math">
                      <m:acc>
                        <m:accPr>
                          <m:chr m:val="⃗"/>
                          <m:ctrlPr>
                            <a:rPr lang="fr-FR" b="1" i="1">
                              <a:solidFill>
                                <a:srgbClr val="FF9900"/>
                              </a:solidFill>
                              <a:latin typeface="Cambria Math" panose="02040503050406030204" pitchFamily="18" charset="0"/>
                            </a:rPr>
                          </m:ctrlPr>
                        </m:accPr>
                        <m:e>
                          <m:r>
                            <a:rPr lang="fr-FR" b="1" i="1">
                              <a:solidFill>
                                <a:srgbClr val="FF9900"/>
                              </a:solidFill>
                              <a:latin typeface="Cambria Math" panose="02040503050406030204" pitchFamily="18" charset="0"/>
                            </a:rPr>
                            <m:t>𝒙</m:t>
                          </m:r>
                        </m:e>
                      </m:acc>
                    </m:oMath>
                  </a14:m>
                  <a:r>
                    <a:rPr lang="fr-FR" b="1" dirty="0">
                      <a:solidFill>
                        <a:srgbClr val="FF9900"/>
                      </a:solidFill>
                    </a:rPr>
                    <a:t>) et plan d’étude </a:t>
                  </a:r>
                  <a:br>
                    <a:rPr lang="fr-FR" b="1" dirty="0">
                      <a:solidFill>
                        <a:srgbClr val="FF9900"/>
                      </a:solidFill>
                    </a:rPr>
                  </a:br>
                  <a:r>
                    <a:rPr lang="fr-FR" b="1" dirty="0">
                      <a:solidFill>
                        <a:srgbClr val="FF9900"/>
                      </a:solidFill>
                    </a:rPr>
                    <a:t>             (O,</a:t>
                  </a:r>
                  <a14:m>
                    <m:oMath xmlns:m="http://schemas.openxmlformats.org/officeDocument/2006/math">
                      <m:acc>
                        <m:accPr>
                          <m:chr m:val="⃗"/>
                          <m:ctrlPr>
                            <a:rPr lang="fr-FR" b="1" i="1">
                              <a:solidFill>
                                <a:srgbClr val="FF9900"/>
                              </a:solidFill>
                              <a:latin typeface="Cambria Math" panose="02040503050406030204" pitchFamily="18" charset="0"/>
                            </a:rPr>
                          </m:ctrlPr>
                        </m:accPr>
                        <m:e>
                          <m:r>
                            <a:rPr lang="fr-FR" b="1" i="1">
                              <a:solidFill>
                                <a:srgbClr val="FF9900"/>
                              </a:solidFill>
                              <a:latin typeface="Cambria Math" panose="02040503050406030204" pitchFamily="18" charset="0"/>
                            </a:rPr>
                            <m:t>𝒙</m:t>
                          </m:r>
                        </m:e>
                      </m:acc>
                    </m:oMath>
                  </a14:m>
                  <a:r>
                    <a:rPr lang="fr-FR" b="1" dirty="0">
                      <a:solidFill>
                        <a:srgbClr val="FF9900"/>
                      </a:solidFill>
                    </a:rPr>
                    <a:t>,</a:t>
                  </a:r>
                  <a14:m>
                    <m:oMath xmlns:m="http://schemas.openxmlformats.org/officeDocument/2006/math">
                      <m:acc>
                        <m:accPr>
                          <m:chr m:val="⃗"/>
                          <m:ctrlPr>
                            <a:rPr lang="fr-FR" b="1" i="1">
                              <a:solidFill>
                                <a:srgbClr val="FF9900"/>
                              </a:solidFill>
                              <a:latin typeface="Cambria Math" panose="02040503050406030204" pitchFamily="18" charset="0"/>
                            </a:rPr>
                          </m:ctrlPr>
                        </m:accPr>
                        <m:e>
                          <m:r>
                            <a:rPr lang="fr-FR" b="1" i="1">
                              <a:solidFill>
                                <a:srgbClr val="FF9900"/>
                              </a:solidFill>
                              <a:latin typeface="Cambria Math" panose="02040503050406030204" pitchFamily="18" charset="0"/>
                            </a:rPr>
                            <m:t>𝒚</m:t>
                          </m:r>
                        </m:e>
                      </m:acc>
                    </m:oMath>
                  </a14:m>
                  <a:r>
                    <a:rPr lang="fr-FR" b="1" dirty="0">
                      <a:solidFill>
                        <a:srgbClr val="FF9900"/>
                      </a:solidFill>
                    </a:rPr>
                    <a:t>) </a:t>
                  </a:r>
                </a:p>
                <a:p>
                  <a:pPr>
                    <a:tabLst>
                      <a:tab pos="533400" algn="l"/>
                    </a:tabLst>
                  </a:pPr>
                  <a:r>
                    <a:rPr lang="fr-FR" b="1" dirty="0">
                      <a:solidFill>
                        <a:srgbClr val="FF9900"/>
                      </a:solidFill>
                    </a:rPr>
                    <a:t>	</a:t>
                  </a:r>
                  <a:r>
                    <a:rPr lang="fr-FR" altLang="fr-FR" b="1" dirty="0">
                      <a:solidFill>
                        <a:srgbClr val="FF9900"/>
                      </a:solidFill>
                      <a:cs typeface="Arial" panose="020B0604020202020204" pitchFamily="34" charset="0"/>
                    </a:rPr>
                    <a:t>• liaison glissière de direction </a:t>
                  </a:r>
                  <a14:m>
                    <m:oMath xmlns:m="http://schemas.openxmlformats.org/officeDocument/2006/math">
                      <m:acc>
                        <m:accPr>
                          <m:chr m:val="⃗"/>
                          <m:ctrlPr>
                            <a:rPr lang="fr-FR" b="1" i="1">
                              <a:solidFill>
                                <a:srgbClr val="FF9900"/>
                              </a:solidFill>
                              <a:latin typeface="Cambria Math" panose="02040503050406030204" pitchFamily="18" charset="0"/>
                            </a:rPr>
                          </m:ctrlPr>
                        </m:accPr>
                        <m:e>
                          <m:r>
                            <a:rPr lang="fr-FR" b="1" i="1">
                              <a:solidFill>
                                <a:srgbClr val="FF9900"/>
                              </a:solidFill>
                              <a:latin typeface="Cambria Math" panose="02040503050406030204" pitchFamily="18" charset="0"/>
                            </a:rPr>
                            <m:t>𝒙</m:t>
                          </m:r>
                        </m:e>
                      </m:acc>
                    </m:oMath>
                  </a14:m>
                  <a:r>
                    <a:rPr lang="fr-FR" b="1" dirty="0">
                      <a:solidFill>
                        <a:srgbClr val="FF9900"/>
                      </a:solidFill>
                    </a:rPr>
                    <a:t> et plan d’étude (O,</a:t>
                  </a:r>
                  <a14:m>
                    <m:oMath xmlns:m="http://schemas.openxmlformats.org/officeDocument/2006/math">
                      <m:acc>
                        <m:accPr>
                          <m:chr m:val="⃗"/>
                          <m:ctrlPr>
                            <a:rPr lang="fr-FR" b="1" i="1">
                              <a:solidFill>
                                <a:srgbClr val="FF9900"/>
                              </a:solidFill>
                              <a:latin typeface="Cambria Math" panose="02040503050406030204" pitchFamily="18" charset="0"/>
                            </a:rPr>
                          </m:ctrlPr>
                        </m:accPr>
                        <m:e>
                          <m:r>
                            <a:rPr lang="fr-FR" b="1" i="1">
                              <a:solidFill>
                                <a:srgbClr val="FF9900"/>
                              </a:solidFill>
                              <a:latin typeface="Cambria Math" panose="02040503050406030204" pitchFamily="18" charset="0"/>
                            </a:rPr>
                            <m:t>𝒙</m:t>
                          </m:r>
                        </m:e>
                      </m:acc>
                    </m:oMath>
                  </a14:m>
                  <a:r>
                    <a:rPr lang="fr-FR" b="1" dirty="0">
                      <a:solidFill>
                        <a:srgbClr val="FF9900"/>
                      </a:solidFill>
                    </a:rPr>
                    <a:t>,</a:t>
                  </a:r>
                  <a14:m>
                    <m:oMath xmlns:m="http://schemas.openxmlformats.org/officeDocument/2006/math">
                      <m:acc>
                        <m:accPr>
                          <m:chr m:val="⃗"/>
                          <m:ctrlPr>
                            <a:rPr lang="fr-FR" b="1" i="1">
                              <a:solidFill>
                                <a:srgbClr val="FF9900"/>
                              </a:solidFill>
                              <a:latin typeface="Cambria Math" panose="02040503050406030204" pitchFamily="18" charset="0"/>
                            </a:rPr>
                          </m:ctrlPr>
                        </m:accPr>
                        <m:e>
                          <m:r>
                            <a:rPr lang="fr-FR" b="1" i="1">
                              <a:solidFill>
                                <a:srgbClr val="FF9900"/>
                              </a:solidFill>
                              <a:latin typeface="Cambria Math" panose="02040503050406030204" pitchFamily="18" charset="0"/>
                            </a:rPr>
                            <m:t>𝒚</m:t>
                          </m:r>
                        </m:e>
                      </m:acc>
                    </m:oMath>
                  </a14:m>
                  <a:r>
                    <a:rPr lang="fr-FR" b="1" dirty="0">
                      <a:solidFill>
                        <a:srgbClr val="FF9900"/>
                      </a:solidFill>
                    </a:rPr>
                    <a:t>) </a:t>
                  </a:r>
                </a:p>
              </p:txBody>
            </p:sp>
          </mc:Choice>
          <mc:Fallback xmlns="">
            <p:sp>
              <p:nvSpPr>
                <p:cNvPr id="3" name="Rectangle 2">
                  <a:extLst>
                    <a:ext uri="{FF2B5EF4-FFF2-40B4-BE49-F238E27FC236}">
                      <a16:creationId xmlns:a16="http://schemas.microsoft.com/office/drawing/2014/main" id="{629582A4-9DBB-449C-BE86-E7FBDF6CA7EC}"/>
                    </a:ext>
                  </a:extLst>
                </p:cNvPr>
                <p:cNvSpPr>
                  <a:spLocks noRot="1" noChangeAspect="1" noMove="1" noResize="1" noEditPoints="1" noAdjustHandles="1" noChangeArrowheads="1" noChangeShapeType="1" noTextEdit="1"/>
                </p:cNvSpPr>
                <p:nvPr/>
              </p:nvSpPr>
              <p:spPr>
                <a:xfrm>
                  <a:off x="592966" y="848982"/>
                  <a:ext cx="6129834" cy="2308324"/>
                </a:xfrm>
                <a:prstGeom prst="rect">
                  <a:avLst/>
                </a:prstGeom>
                <a:blipFill>
                  <a:blip r:embed="rId2"/>
                  <a:stretch>
                    <a:fillRect l="-795" t="-1319" r="-99" b="-3166"/>
                  </a:stretch>
                </a:blipFill>
              </p:spPr>
              <p:txBody>
                <a:bodyPr/>
                <a:lstStyle/>
                <a:p>
                  <a:r>
                    <a:rPr lang="fr-FR">
                      <a:noFill/>
                    </a:rPr>
                    <a:t> </a:t>
                  </a:r>
                </a:p>
              </p:txBody>
            </p:sp>
          </mc:Fallback>
        </mc:AlternateContent>
      </p:grpSp>
      <p:grpSp>
        <p:nvGrpSpPr>
          <p:cNvPr id="29" name="Groupe 28">
            <a:extLst>
              <a:ext uri="{FF2B5EF4-FFF2-40B4-BE49-F238E27FC236}">
                <a16:creationId xmlns:a16="http://schemas.microsoft.com/office/drawing/2014/main" id="{EEA2FBFB-93F5-414E-AF99-A794DE313056}"/>
              </a:ext>
            </a:extLst>
          </p:cNvPr>
          <p:cNvGrpSpPr/>
          <p:nvPr/>
        </p:nvGrpSpPr>
        <p:grpSpPr>
          <a:xfrm>
            <a:off x="6866641" y="689328"/>
            <a:ext cx="5071360" cy="1708702"/>
            <a:chOff x="881221" y="1406040"/>
            <a:chExt cx="5553553" cy="1708702"/>
          </a:xfrm>
        </p:grpSpPr>
        <p:grpSp>
          <p:nvGrpSpPr>
            <p:cNvPr id="33" name="Groupe 32">
              <a:extLst>
                <a:ext uri="{FF2B5EF4-FFF2-40B4-BE49-F238E27FC236}">
                  <a16:creationId xmlns:a16="http://schemas.microsoft.com/office/drawing/2014/main" id="{482F47B7-6F9B-4E2B-8429-02A22ED25E63}"/>
                </a:ext>
              </a:extLst>
            </p:cNvPr>
            <p:cNvGrpSpPr/>
            <p:nvPr/>
          </p:nvGrpSpPr>
          <p:grpSpPr>
            <a:xfrm>
              <a:off x="881221" y="1406040"/>
              <a:ext cx="5553553" cy="1708702"/>
              <a:chOff x="8312207" y="2780664"/>
              <a:chExt cx="3525095" cy="2403692"/>
            </a:xfrm>
          </p:grpSpPr>
          <p:sp>
            <p:nvSpPr>
              <p:cNvPr id="39" name="Rectangle à coins arrondis 78">
                <a:extLst>
                  <a:ext uri="{FF2B5EF4-FFF2-40B4-BE49-F238E27FC236}">
                    <a16:creationId xmlns:a16="http://schemas.microsoft.com/office/drawing/2014/main" id="{442AD55F-9E1C-4396-8DAA-01C1426068CF}"/>
                  </a:ext>
                </a:extLst>
              </p:cNvPr>
              <p:cNvSpPr/>
              <p:nvPr/>
            </p:nvSpPr>
            <p:spPr>
              <a:xfrm>
                <a:off x="8312207" y="2816202"/>
                <a:ext cx="3525095" cy="2368154"/>
              </a:xfrm>
              <a:prstGeom prst="roundRect">
                <a:avLst>
                  <a:gd name="adj" fmla="val 0"/>
                </a:avLst>
              </a:prstGeom>
              <a:solidFill>
                <a:schemeClr val="bg1"/>
              </a:solidFill>
              <a:ln w="28575">
                <a:solidFill>
                  <a:srgbClr val="4F9707"/>
                </a:solid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mc:AlternateContent xmlns:mc="http://schemas.openxmlformats.org/markup-compatibility/2006" xmlns:a14="http://schemas.microsoft.com/office/drawing/2010/main">
            <mc:Choice Requires="a14">
              <p:sp>
                <p:nvSpPr>
                  <p:cNvPr id="40" name="Rectangle 39">
                    <a:extLst>
                      <a:ext uri="{FF2B5EF4-FFF2-40B4-BE49-F238E27FC236}">
                        <a16:creationId xmlns:a16="http://schemas.microsoft.com/office/drawing/2014/main" id="{D9409A65-359C-4383-92B3-E926BDE441D3}"/>
                      </a:ext>
                    </a:extLst>
                  </p:cNvPr>
                  <p:cNvSpPr/>
                  <p:nvPr/>
                </p:nvSpPr>
                <p:spPr>
                  <a:xfrm>
                    <a:off x="8331916" y="2780664"/>
                    <a:ext cx="3299725" cy="909217"/>
                  </a:xfrm>
                  <a:prstGeom prst="rect">
                    <a:avLst/>
                  </a:prstGeom>
                </p:spPr>
                <p:txBody>
                  <a:bodyPr wrap="none">
                    <a:spAutoFit/>
                  </a:bodyPr>
                  <a:lstStyle/>
                  <a:p>
                    <a:r>
                      <a:rPr lang="fr-FR" b="1" dirty="0">
                        <a:solidFill>
                          <a:srgbClr val="008000"/>
                        </a:solidFill>
                      </a:rPr>
                      <a:t>Liaison pivot d’axe (O,</a:t>
                    </a:r>
                    <a14:m>
                      <m:oMath xmlns:m="http://schemas.openxmlformats.org/officeDocument/2006/math">
                        <m:acc>
                          <m:accPr>
                            <m:chr m:val="⃗"/>
                            <m:ctrlPr>
                              <a:rPr lang="fr-FR" b="1" i="1">
                                <a:solidFill>
                                  <a:srgbClr val="008000"/>
                                </a:solidFill>
                                <a:latin typeface="Cambria Math" panose="02040503050406030204" pitchFamily="18" charset="0"/>
                              </a:rPr>
                            </m:ctrlPr>
                          </m:accPr>
                          <m:e>
                            <m:r>
                              <a:rPr lang="fr-FR" b="1" i="1">
                                <a:solidFill>
                                  <a:srgbClr val="008000"/>
                                </a:solidFill>
                                <a:latin typeface="Cambria Math" panose="02040503050406030204" pitchFamily="18" charset="0"/>
                              </a:rPr>
                              <m:t>𝒙</m:t>
                            </m:r>
                          </m:e>
                        </m:acc>
                      </m:oMath>
                    </a14:m>
                    <a:r>
                      <a:rPr lang="fr-FR" b="1" dirty="0">
                        <a:solidFill>
                          <a:srgbClr val="008000"/>
                        </a:solidFill>
                      </a:rPr>
                      <a:t>) et plan d’étude (O,</a:t>
                    </a:r>
                    <a14:m>
                      <m:oMath xmlns:m="http://schemas.openxmlformats.org/officeDocument/2006/math">
                        <m:acc>
                          <m:accPr>
                            <m:chr m:val="⃗"/>
                            <m:ctrlPr>
                              <a:rPr lang="fr-FR" b="1" i="1">
                                <a:solidFill>
                                  <a:srgbClr val="008000"/>
                                </a:solidFill>
                                <a:latin typeface="Cambria Math" panose="02040503050406030204" pitchFamily="18" charset="0"/>
                              </a:rPr>
                            </m:ctrlPr>
                          </m:accPr>
                          <m:e>
                            <m:r>
                              <a:rPr lang="fr-FR" b="1" i="1" smtClean="0">
                                <a:solidFill>
                                  <a:srgbClr val="008000"/>
                                </a:solidFill>
                                <a:latin typeface="Cambria Math" panose="02040503050406030204" pitchFamily="18" charset="0"/>
                              </a:rPr>
                              <m:t>𝒚</m:t>
                            </m:r>
                          </m:e>
                        </m:acc>
                      </m:oMath>
                    </a14:m>
                    <a:r>
                      <a:rPr lang="fr-FR" b="1" dirty="0">
                        <a:solidFill>
                          <a:srgbClr val="008000"/>
                        </a:solidFill>
                      </a:rPr>
                      <a:t>,</a:t>
                    </a:r>
                    <a14:m>
                      <m:oMath xmlns:m="http://schemas.openxmlformats.org/officeDocument/2006/math">
                        <m:acc>
                          <m:accPr>
                            <m:chr m:val="⃗"/>
                            <m:ctrlPr>
                              <a:rPr lang="fr-FR" b="1" i="1">
                                <a:solidFill>
                                  <a:srgbClr val="008000"/>
                                </a:solidFill>
                                <a:latin typeface="Cambria Math" panose="02040503050406030204" pitchFamily="18" charset="0"/>
                              </a:rPr>
                            </m:ctrlPr>
                          </m:accPr>
                          <m:e>
                            <m:r>
                              <a:rPr lang="fr-FR" b="1" i="1" smtClean="0">
                                <a:solidFill>
                                  <a:srgbClr val="008000"/>
                                </a:solidFill>
                                <a:latin typeface="Cambria Math" panose="02040503050406030204" pitchFamily="18" charset="0"/>
                              </a:rPr>
                              <m:t>𝒛</m:t>
                            </m:r>
                          </m:e>
                        </m:acc>
                      </m:oMath>
                    </a14:m>
                    <a:r>
                      <a:rPr lang="fr-FR" b="1" dirty="0">
                        <a:solidFill>
                          <a:srgbClr val="008000"/>
                        </a:solidFill>
                      </a:rPr>
                      <a:t>) </a:t>
                    </a:r>
                  </a:p>
                  <a:p>
                    <a:r>
                      <a:rPr lang="fr-FR" b="1" dirty="0">
                        <a:solidFill>
                          <a:srgbClr val="008000"/>
                        </a:solidFill>
                      </a:rPr>
                      <a:t> </a:t>
                    </a:r>
                  </a:p>
                </p:txBody>
              </p:sp>
            </mc:Choice>
            <mc:Fallback xmlns="">
              <p:sp>
                <p:nvSpPr>
                  <p:cNvPr id="40" name="Rectangle 39">
                    <a:extLst>
                      <a:ext uri="{FF2B5EF4-FFF2-40B4-BE49-F238E27FC236}">
                        <a16:creationId xmlns:a16="http://schemas.microsoft.com/office/drawing/2014/main" id="{D9409A65-359C-4383-92B3-E926BDE441D3}"/>
                      </a:ext>
                    </a:extLst>
                  </p:cNvPr>
                  <p:cNvSpPr>
                    <a:spLocks noRot="1" noChangeAspect="1" noMove="1" noResize="1" noEditPoints="1" noAdjustHandles="1" noChangeArrowheads="1" noChangeShapeType="1" noTextEdit="1"/>
                  </p:cNvSpPr>
                  <p:nvPr/>
                </p:nvSpPr>
                <p:spPr>
                  <a:xfrm>
                    <a:off x="8331916" y="2780664"/>
                    <a:ext cx="3299725" cy="909217"/>
                  </a:xfrm>
                  <a:prstGeom prst="rect">
                    <a:avLst/>
                  </a:prstGeom>
                  <a:blipFill>
                    <a:blip r:embed="rId3"/>
                    <a:stretch>
                      <a:fillRect l="-1027" t="-4717"/>
                    </a:stretch>
                  </a:blipFill>
                </p:spPr>
                <p:txBody>
                  <a:bodyPr/>
                  <a:lstStyle/>
                  <a:p>
                    <a:r>
                      <a:rPr lang="fr-FR">
                        <a:noFill/>
                      </a:rPr>
                      <a:t> </a:t>
                    </a:r>
                  </a:p>
                </p:txBody>
              </p:sp>
            </mc:Fallback>
          </mc:AlternateContent>
        </p:grpSp>
        <p:sp>
          <p:nvSpPr>
            <p:cNvPr id="34" name="Rectangle 33">
              <a:extLst>
                <a:ext uri="{FF2B5EF4-FFF2-40B4-BE49-F238E27FC236}">
                  <a16:creationId xmlns:a16="http://schemas.microsoft.com/office/drawing/2014/main" id="{CE0AFAE9-C440-45B1-8ACD-A2B5FFDD332D}"/>
                </a:ext>
              </a:extLst>
            </p:cNvPr>
            <p:cNvSpPr/>
            <p:nvPr/>
          </p:nvSpPr>
          <p:spPr>
            <a:xfrm>
              <a:off x="4562964" y="1782388"/>
              <a:ext cx="217100" cy="358780"/>
            </a:xfrm>
            <a:prstGeom prst="rect">
              <a:avLst/>
            </a:prstGeom>
          </p:spPr>
          <p:txBody>
            <a:bodyPr wrap="none">
              <a:spAutoFit/>
            </a:bodyPr>
            <a:lstStyle/>
            <a:p>
              <a:endParaRPr lang="fr-FR" b="1" dirty="0">
                <a:solidFill>
                  <a:srgbClr val="217214"/>
                </a:solidFill>
              </a:endParaRPr>
            </a:p>
          </p:txBody>
        </p:sp>
        <p:sp>
          <p:nvSpPr>
            <p:cNvPr id="35" name="Rectangle 34">
              <a:extLst>
                <a:ext uri="{FF2B5EF4-FFF2-40B4-BE49-F238E27FC236}">
                  <a16:creationId xmlns:a16="http://schemas.microsoft.com/office/drawing/2014/main" id="{AF3CC5C3-2ABD-4706-88FE-F7059ABC87EA}"/>
                </a:ext>
              </a:extLst>
            </p:cNvPr>
            <p:cNvSpPr/>
            <p:nvPr/>
          </p:nvSpPr>
          <p:spPr>
            <a:xfrm>
              <a:off x="1037704" y="1776346"/>
              <a:ext cx="184731" cy="358780"/>
            </a:xfrm>
            <a:prstGeom prst="rect">
              <a:avLst/>
            </a:prstGeom>
          </p:spPr>
          <p:txBody>
            <a:bodyPr wrap="none">
              <a:spAutoFit/>
            </a:bodyPr>
            <a:lstStyle/>
            <a:p>
              <a:endParaRPr lang="fr-FR" b="1" dirty="0">
                <a:solidFill>
                  <a:srgbClr val="217214"/>
                </a:solidFill>
              </a:endParaRPr>
            </a:p>
          </p:txBody>
        </p:sp>
        <p:grpSp>
          <p:nvGrpSpPr>
            <p:cNvPr id="36" name="Groupe 35">
              <a:extLst>
                <a:ext uri="{FF2B5EF4-FFF2-40B4-BE49-F238E27FC236}">
                  <a16:creationId xmlns:a16="http://schemas.microsoft.com/office/drawing/2014/main" id="{7907971C-BF2E-43DE-BF6B-B60AED53E012}"/>
                </a:ext>
              </a:extLst>
            </p:cNvPr>
            <p:cNvGrpSpPr/>
            <p:nvPr/>
          </p:nvGrpSpPr>
          <p:grpSpPr>
            <a:xfrm>
              <a:off x="1064250" y="1773799"/>
              <a:ext cx="1891488" cy="1191432"/>
              <a:chOff x="4285679" y="2780664"/>
              <a:chExt cx="4484181" cy="2464748"/>
            </a:xfrm>
          </p:grpSpPr>
          <p:sp>
            <p:nvSpPr>
              <p:cNvPr id="37" name="Rectangle à coins arrondis 78">
                <a:extLst>
                  <a:ext uri="{FF2B5EF4-FFF2-40B4-BE49-F238E27FC236}">
                    <a16:creationId xmlns:a16="http://schemas.microsoft.com/office/drawing/2014/main" id="{6E9749DF-E5D0-4832-9100-0319919B3FCA}"/>
                  </a:ext>
                </a:extLst>
              </p:cNvPr>
              <p:cNvSpPr/>
              <p:nvPr/>
            </p:nvSpPr>
            <p:spPr>
              <a:xfrm>
                <a:off x="4285679" y="3024244"/>
                <a:ext cx="3651930" cy="2221168"/>
              </a:xfrm>
              <a:prstGeom prst="roundRect">
                <a:avLst>
                  <a:gd name="adj" fmla="val 0"/>
                </a:avLst>
              </a:prstGeom>
              <a:solidFill>
                <a:schemeClr val="bg1"/>
              </a:solidFill>
              <a:ln w="28575">
                <a:solidFill>
                  <a:srgbClr val="4F9707"/>
                </a:solid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8" name="Rectangle 37">
                <a:extLst>
                  <a:ext uri="{FF2B5EF4-FFF2-40B4-BE49-F238E27FC236}">
                    <a16:creationId xmlns:a16="http://schemas.microsoft.com/office/drawing/2014/main" id="{22B342B5-3AFA-47E0-B0C3-E5A47237A82D}"/>
                  </a:ext>
                </a:extLst>
              </p:cNvPr>
              <p:cNvSpPr/>
              <p:nvPr/>
            </p:nvSpPr>
            <p:spPr>
              <a:xfrm>
                <a:off x="8331916" y="2780664"/>
                <a:ext cx="437944" cy="742218"/>
              </a:xfrm>
              <a:prstGeom prst="rect">
                <a:avLst/>
              </a:prstGeom>
            </p:spPr>
            <p:txBody>
              <a:bodyPr wrap="none">
                <a:spAutoFit/>
              </a:bodyPr>
              <a:lstStyle/>
              <a:p>
                <a:endParaRPr lang="fr-FR" b="1" dirty="0">
                  <a:solidFill>
                    <a:srgbClr val="217214"/>
                  </a:solidFill>
                </a:endParaRPr>
              </a:p>
            </p:txBody>
          </p:sp>
        </p:grpSp>
      </p:grpSp>
      <mc:AlternateContent xmlns:mc="http://schemas.openxmlformats.org/markup-compatibility/2006" xmlns:a14="http://schemas.microsoft.com/office/drawing/2010/main">
        <mc:Choice Requires="a14">
          <p:sp>
            <p:nvSpPr>
              <p:cNvPr id="30" name="ZoneTexte 29">
                <a:extLst>
                  <a:ext uri="{FF2B5EF4-FFF2-40B4-BE49-F238E27FC236}">
                    <a16:creationId xmlns:a16="http://schemas.microsoft.com/office/drawing/2014/main" id="{4F5292E6-49A8-4D56-97C8-FA8F267F2CE9}"/>
                  </a:ext>
                </a:extLst>
              </p:cNvPr>
              <p:cNvSpPr txBox="1"/>
              <p:nvPr/>
            </p:nvSpPr>
            <p:spPr>
              <a:xfrm>
                <a:off x="8739952" y="1203858"/>
                <a:ext cx="1320298" cy="75071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fr-FR" sz="1600" b="0" i="1" smtClean="0">
                              <a:latin typeface="Cambria Math" panose="02040503050406030204" pitchFamily="18" charset="0"/>
                            </a:rPr>
                          </m:ctrlPr>
                        </m:sSubPr>
                        <m:e>
                          <m:d>
                            <m:dPr>
                              <m:begChr m:val="{"/>
                              <m:endChr m:val="}"/>
                              <m:ctrlPr>
                                <a:rPr lang="fr-FR" sz="1600" i="1">
                                  <a:latin typeface="Cambria Math" panose="02040503050406030204" pitchFamily="18" charset="0"/>
                                </a:rPr>
                              </m:ctrlPr>
                            </m:dPr>
                            <m:e>
                              <m:m>
                                <m:mPr>
                                  <m:mcs>
                                    <m:mc>
                                      <m:mcPr>
                                        <m:count m:val="2"/>
                                        <m:mcJc m:val="center"/>
                                      </m:mcPr>
                                    </m:mc>
                                  </m:mcs>
                                  <m:ctrlPr>
                                    <a:rPr lang="fr-FR" sz="1600" i="1">
                                      <a:latin typeface="Cambria Math" panose="02040503050406030204" pitchFamily="18" charset="0"/>
                                    </a:rPr>
                                  </m:ctrlPr>
                                </m:mPr>
                                <m:mr>
                                  <m:e>
                                    <m:sSub>
                                      <m:sSubPr>
                                        <m:ctrlPr>
                                          <a:rPr lang="fr-FR" sz="1600" i="1" smtClean="0">
                                            <a:latin typeface="Cambria Math" panose="02040503050406030204" pitchFamily="18" charset="0"/>
                                          </a:rPr>
                                        </m:ctrlPr>
                                      </m:sSubPr>
                                      <m:e>
                                        <m:r>
                                          <a:rPr lang="fr-FR" sz="1600" b="0" i="1" smtClean="0">
                                            <a:latin typeface="Cambria Math" panose="02040503050406030204" pitchFamily="18" charset="0"/>
                                          </a:rPr>
                                          <m:t>𝑋</m:t>
                                        </m:r>
                                      </m:e>
                                      <m:sub>
                                        <m:r>
                                          <a:rPr lang="fr-FR" sz="1600" b="0" i="1" smtClean="0">
                                            <a:latin typeface="Cambria Math" panose="02040503050406030204" pitchFamily="18" charset="0"/>
                                          </a:rPr>
                                          <m:t>21</m:t>
                                        </m:r>
                                      </m:sub>
                                    </m:sSub>
                                  </m:e>
                                  <m:e>
                                    <m:r>
                                      <a:rPr lang="fr-FR" sz="1600" i="1" smtClean="0">
                                        <a:latin typeface="Cambria Math" panose="02040503050406030204" pitchFamily="18" charset="0"/>
                                      </a:rPr>
                                      <m:t>0</m:t>
                                    </m:r>
                                  </m:e>
                                </m:mr>
                                <m:mr>
                                  <m:e>
                                    <m:sSub>
                                      <m:sSubPr>
                                        <m:ctrlPr>
                                          <a:rPr lang="fr-FR" sz="1600" i="1">
                                            <a:latin typeface="Cambria Math" panose="02040503050406030204" pitchFamily="18" charset="0"/>
                                          </a:rPr>
                                        </m:ctrlPr>
                                      </m:sSubPr>
                                      <m:e>
                                        <m:r>
                                          <m:rPr>
                                            <m:sty m:val="p"/>
                                          </m:rPr>
                                          <a:rPr lang="fr-FR" sz="1600">
                                            <a:latin typeface="Cambria Math" panose="02040503050406030204" pitchFamily="18" charset="0"/>
                                          </a:rPr>
                                          <m:t>Y</m:t>
                                        </m:r>
                                      </m:e>
                                      <m:sub>
                                        <m:r>
                                          <a:rPr lang="fr-FR" sz="1600">
                                            <a:latin typeface="Cambria Math" panose="02040503050406030204" pitchFamily="18" charset="0"/>
                                          </a:rPr>
                                          <m:t>21</m:t>
                                        </m:r>
                                      </m:sub>
                                    </m:sSub>
                                  </m:e>
                                  <m:e>
                                    <m:sSub>
                                      <m:sSubPr>
                                        <m:ctrlPr>
                                          <a:rPr lang="fr-FR" sz="1600" i="1">
                                            <a:latin typeface="Cambria Math" panose="02040503050406030204" pitchFamily="18" charset="0"/>
                                          </a:rPr>
                                        </m:ctrlPr>
                                      </m:sSubPr>
                                      <m:e>
                                        <m:r>
                                          <m:rPr>
                                            <m:sty m:val="p"/>
                                          </m:rPr>
                                          <a:rPr lang="fr-FR" sz="1600">
                                            <a:latin typeface="Cambria Math" panose="02040503050406030204" pitchFamily="18" charset="0"/>
                                          </a:rPr>
                                          <m:t>M</m:t>
                                        </m:r>
                                      </m:e>
                                      <m:sub>
                                        <m:r>
                                          <a:rPr lang="fr-FR" sz="1600">
                                            <a:latin typeface="Cambria Math" panose="02040503050406030204" pitchFamily="18" charset="0"/>
                                          </a:rPr>
                                          <m:t>21</m:t>
                                        </m:r>
                                      </m:sub>
                                    </m:sSub>
                                  </m:e>
                                </m:mr>
                                <m:mr>
                                  <m:e>
                                    <m:sSub>
                                      <m:sSubPr>
                                        <m:ctrlPr>
                                          <a:rPr lang="fr-FR" sz="1600" i="1">
                                            <a:latin typeface="Cambria Math" panose="02040503050406030204" pitchFamily="18" charset="0"/>
                                          </a:rPr>
                                        </m:ctrlPr>
                                      </m:sSubPr>
                                      <m:e>
                                        <m:r>
                                          <m:rPr>
                                            <m:sty m:val="p"/>
                                          </m:rPr>
                                          <a:rPr lang="fr-FR" sz="1600">
                                            <a:latin typeface="Cambria Math" panose="02040503050406030204" pitchFamily="18" charset="0"/>
                                          </a:rPr>
                                          <m:t>Z</m:t>
                                        </m:r>
                                      </m:e>
                                      <m:sub>
                                        <m:r>
                                          <a:rPr lang="fr-FR" sz="1600">
                                            <a:latin typeface="Cambria Math" panose="02040503050406030204" pitchFamily="18" charset="0"/>
                                          </a:rPr>
                                          <m:t>21</m:t>
                                        </m:r>
                                      </m:sub>
                                    </m:sSub>
                                  </m:e>
                                  <m:e>
                                    <m:sSub>
                                      <m:sSubPr>
                                        <m:ctrlPr>
                                          <a:rPr lang="fr-FR" sz="1600" i="1">
                                            <a:latin typeface="Cambria Math" panose="02040503050406030204" pitchFamily="18" charset="0"/>
                                          </a:rPr>
                                        </m:ctrlPr>
                                      </m:sSubPr>
                                      <m:e>
                                        <m:r>
                                          <m:rPr>
                                            <m:sty m:val="p"/>
                                          </m:rPr>
                                          <a:rPr lang="fr-FR" sz="1600" b="0" i="0" smtClean="0">
                                            <a:latin typeface="Cambria Math" panose="02040503050406030204" pitchFamily="18" charset="0"/>
                                          </a:rPr>
                                          <m:t>N</m:t>
                                        </m:r>
                                      </m:e>
                                      <m:sub>
                                        <m:r>
                                          <a:rPr lang="fr-FR" sz="1600">
                                            <a:latin typeface="Cambria Math" panose="02040503050406030204" pitchFamily="18" charset="0"/>
                                          </a:rPr>
                                          <m:t>21</m:t>
                                        </m:r>
                                      </m:sub>
                                    </m:sSub>
                                  </m:e>
                                </m:mr>
                              </m:m>
                            </m:e>
                          </m:d>
                        </m:e>
                        <m:sub>
                          <m:r>
                            <a:rPr lang="fr-FR" sz="1600" b="0" i="1" smtClean="0">
                              <a:latin typeface="Cambria Math" panose="02040503050406030204" pitchFamily="18" charset="0"/>
                            </a:rPr>
                            <m:t>𝑂</m:t>
                          </m:r>
                          <m:r>
                            <a:rPr lang="fr-FR" sz="1600" b="0" i="1" smtClean="0">
                              <a:latin typeface="Cambria Math" panose="02040503050406030204" pitchFamily="18" charset="0"/>
                            </a:rPr>
                            <m:t>,</m:t>
                          </m:r>
                          <m:r>
                            <a:rPr lang="fr-FR" sz="1600" b="0" i="1" smtClean="0">
                              <a:latin typeface="Cambria Math" panose="02040503050406030204" pitchFamily="18" charset="0"/>
                            </a:rPr>
                            <m:t>𝐵</m:t>
                          </m:r>
                        </m:sub>
                      </m:sSub>
                    </m:oMath>
                  </m:oMathPara>
                </a14:m>
                <a:endParaRPr lang="fr-FR" sz="1600" dirty="0"/>
              </a:p>
            </p:txBody>
          </p:sp>
        </mc:Choice>
        <mc:Fallback xmlns="">
          <p:sp>
            <p:nvSpPr>
              <p:cNvPr id="30" name="ZoneTexte 29">
                <a:extLst>
                  <a:ext uri="{FF2B5EF4-FFF2-40B4-BE49-F238E27FC236}">
                    <a16:creationId xmlns:a16="http://schemas.microsoft.com/office/drawing/2014/main" id="{4F5292E6-49A8-4D56-97C8-FA8F267F2CE9}"/>
                  </a:ext>
                </a:extLst>
              </p:cNvPr>
              <p:cNvSpPr txBox="1">
                <a:spLocks noRot="1" noChangeAspect="1" noMove="1" noResize="1" noEditPoints="1" noAdjustHandles="1" noChangeArrowheads="1" noChangeShapeType="1" noTextEdit="1"/>
              </p:cNvSpPr>
              <p:nvPr/>
            </p:nvSpPr>
            <p:spPr>
              <a:xfrm>
                <a:off x="8739952" y="1203858"/>
                <a:ext cx="1320298" cy="750718"/>
              </a:xfrm>
              <a:prstGeom prst="rect">
                <a:avLst/>
              </a:prstGeom>
              <a:blipFill>
                <a:blip r:embed="rId4"/>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31" name="ZoneTexte 30">
                <a:extLst>
                  <a:ext uri="{FF2B5EF4-FFF2-40B4-BE49-F238E27FC236}">
                    <a16:creationId xmlns:a16="http://schemas.microsoft.com/office/drawing/2014/main" id="{0F339108-2510-4644-A9D3-58E30970E3F7}"/>
                  </a:ext>
                </a:extLst>
              </p:cNvPr>
              <p:cNvSpPr txBox="1"/>
              <p:nvPr/>
            </p:nvSpPr>
            <p:spPr>
              <a:xfrm>
                <a:off x="8217959" y="1247724"/>
                <a:ext cx="121700"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fr-FR" sz="1200" i="1" smtClean="0">
                              <a:latin typeface="Cambria Math" panose="02040503050406030204" pitchFamily="18" charset="0"/>
                            </a:rPr>
                          </m:ctrlPr>
                        </m:accPr>
                        <m:e>
                          <m:r>
                            <a:rPr lang="fr-FR" sz="1200" b="0" i="1" smtClean="0">
                              <a:latin typeface="Cambria Math" panose="02040503050406030204" pitchFamily="18" charset="0"/>
                            </a:rPr>
                            <m:t>𝑥</m:t>
                          </m:r>
                        </m:e>
                      </m:acc>
                    </m:oMath>
                  </m:oMathPara>
                </a14:m>
                <a:endParaRPr lang="fr-FR" sz="1200" dirty="0"/>
              </a:p>
            </p:txBody>
          </p:sp>
        </mc:Choice>
        <mc:Fallback xmlns="">
          <p:sp>
            <p:nvSpPr>
              <p:cNvPr id="31" name="ZoneTexte 30">
                <a:extLst>
                  <a:ext uri="{FF2B5EF4-FFF2-40B4-BE49-F238E27FC236}">
                    <a16:creationId xmlns:a16="http://schemas.microsoft.com/office/drawing/2014/main" id="{0F339108-2510-4644-A9D3-58E30970E3F7}"/>
                  </a:ext>
                </a:extLst>
              </p:cNvPr>
              <p:cNvSpPr txBox="1">
                <a:spLocks noRot="1" noChangeAspect="1" noMove="1" noResize="1" noEditPoints="1" noAdjustHandles="1" noChangeArrowheads="1" noChangeShapeType="1" noTextEdit="1"/>
              </p:cNvSpPr>
              <p:nvPr/>
            </p:nvSpPr>
            <p:spPr>
              <a:xfrm>
                <a:off x="8217959" y="1247724"/>
                <a:ext cx="121700" cy="184666"/>
              </a:xfrm>
              <a:prstGeom prst="rect">
                <a:avLst/>
              </a:prstGeom>
              <a:blipFill>
                <a:blip r:embed="rId5"/>
                <a:stretch>
                  <a:fillRect l="-15000" t="-30000" r="-90000"/>
                </a:stretch>
              </a:blipFill>
            </p:spPr>
            <p:txBody>
              <a:bodyPr/>
              <a:lstStyle/>
              <a:p>
                <a:r>
                  <a:rPr lang="fr-FR">
                    <a:noFill/>
                  </a:rPr>
                  <a:t> </a:t>
                </a:r>
              </a:p>
            </p:txBody>
          </p:sp>
        </mc:Fallback>
      </mc:AlternateContent>
      <p:sp>
        <p:nvSpPr>
          <p:cNvPr id="32" name="ZoneTexte 31">
            <a:extLst>
              <a:ext uri="{FF2B5EF4-FFF2-40B4-BE49-F238E27FC236}">
                <a16:creationId xmlns:a16="http://schemas.microsoft.com/office/drawing/2014/main" id="{DC5F1BAD-4B28-47C0-92B6-AB7F887828D0}"/>
              </a:ext>
            </a:extLst>
          </p:cNvPr>
          <p:cNvSpPr txBox="1"/>
          <p:nvPr/>
        </p:nvSpPr>
        <p:spPr>
          <a:xfrm>
            <a:off x="8600577" y="1936365"/>
            <a:ext cx="1414117" cy="461665"/>
          </a:xfrm>
          <a:prstGeom prst="rect">
            <a:avLst/>
          </a:prstGeom>
          <a:noFill/>
        </p:spPr>
        <p:txBody>
          <a:bodyPr wrap="square" rtlCol="0">
            <a:spAutoFit/>
          </a:bodyPr>
          <a:lstStyle/>
          <a:p>
            <a:pPr algn="ctr"/>
            <a:r>
              <a:rPr lang="fr-FR" sz="1200" dirty="0"/>
              <a:t>Représentation spatiale</a:t>
            </a:r>
          </a:p>
        </p:txBody>
      </p:sp>
      <p:grpSp>
        <p:nvGrpSpPr>
          <p:cNvPr id="7" name="Groupe 6">
            <a:extLst>
              <a:ext uri="{FF2B5EF4-FFF2-40B4-BE49-F238E27FC236}">
                <a16:creationId xmlns:a16="http://schemas.microsoft.com/office/drawing/2014/main" id="{AFD08E32-1C87-410E-9E63-279AFFF52653}"/>
              </a:ext>
            </a:extLst>
          </p:cNvPr>
          <p:cNvGrpSpPr/>
          <p:nvPr/>
        </p:nvGrpSpPr>
        <p:grpSpPr>
          <a:xfrm>
            <a:off x="7185426" y="1319866"/>
            <a:ext cx="1149485" cy="867094"/>
            <a:chOff x="2771515" y="3902871"/>
            <a:chExt cx="1149485" cy="867094"/>
          </a:xfrm>
        </p:grpSpPr>
        <p:sp>
          <p:nvSpPr>
            <p:cNvPr id="8" name="Shape 897">
              <a:extLst>
                <a:ext uri="{FF2B5EF4-FFF2-40B4-BE49-F238E27FC236}">
                  <a16:creationId xmlns:a16="http://schemas.microsoft.com/office/drawing/2014/main" id="{5C00DFB5-484D-4915-9C85-6AEA513C423F}"/>
                </a:ext>
              </a:extLst>
            </p:cNvPr>
            <p:cNvSpPr/>
            <p:nvPr/>
          </p:nvSpPr>
          <p:spPr>
            <a:xfrm>
              <a:off x="3187747" y="4265979"/>
              <a:ext cx="77545" cy="88297"/>
            </a:xfrm>
            <a:custGeom>
              <a:avLst/>
              <a:gdLst/>
              <a:ahLst/>
              <a:cxnLst/>
              <a:rect l="0" t="0" r="0" b="0"/>
              <a:pathLst>
                <a:path w="51816" h="67818">
                  <a:moveTo>
                    <a:pt x="29718" y="0"/>
                  </a:moveTo>
                  <a:lnTo>
                    <a:pt x="51816" y="38100"/>
                  </a:lnTo>
                  <a:lnTo>
                    <a:pt x="0" y="67818"/>
                  </a:lnTo>
                  <a:lnTo>
                    <a:pt x="29718" y="0"/>
                  </a:lnTo>
                  <a:close/>
                </a:path>
              </a:pathLst>
            </a:custGeom>
            <a:ln w="0" cap="flat">
              <a:miter lim="127000"/>
            </a:ln>
          </p:spPr>
          <p:style>
            <a:lnRef idx="0">
              <a:srgbClr val="000000">
                <a:alpha val="0"/>
              </a:srgbClr>
            </a:lnRef>
            <a:fillRef idx="1">
              <a:srgbClr val="0000FF"/>
            </a:fillRef>
            <a:effectRef idx="0">
              <a:scrgbClr r="0" g="0" b="0"/>
            </a:effectRef>
            <a:fontRef idx="none"/>
          </p:style>
          <p:txBody>
            <a:bodyPr/>
            <a:lstStyle/>
            <a:p>
              <a:endParaRPr lang="fr-FR"/>
            </a:p>
          </p:txBody>
        </p:sp>
        <p:sp>
          <p:nvSpPr>
            <p:cNvPr id="9" name="Shape 898">
              <a:extLst>
                <a:ext uri="{FF2B5EF4-FFF2-40B4-BE49-F238E27FC236}">
                  <a16:creationId xmlns:a16="http://schemas.microsoft.com/office/drawing/2014/main" id="{0E9DE73E-CCFE-475A-A52D-E4F7217EED9F}"/>
                </a:ext>
              </a:extLst>
            </p:cNvPr>
            <p:cNvSpPr/>
            <p:nvPr/>
          </p:nvSpPr>
          <p:spPr>
            <a:xfrm>
              <a:off x="3187747" y="4265979"/>
              <a:ext cx="77545" cy="88297"/>
            </a:xfrm>
            <a:custGeom>
              <a:avLst/>
              <a:gdLst/>
              <a:ahLst/>
              <a:cxnLst/>
              <a:rect l="0" t="0" r="0" b="0"/>
              <a:pathLst>
                <a:path w="51816" h="67818">
                  <a:moveTo>
                    <a:pt x="29718" y="0"/>
                  </a:moveTo>
                  <a:lnTo>
                    <a:pt x="51816" y="38100"/>
                  </a:lnTo>
                  <a:lnTo>
                    <a:pt x="0" y="67818"/>
                  </a:lnTo>
                  <a:lnTo>
                    <a:pt x="29718" y="0"/>
                  </a:lnTo>
                  <a:close/>
                </a:path>
              </a:pathLst>
            </a:custGeom>
            <a:solidFill>
              <a:srgbClr val="FF9900"/>
            </a:solidFill>
            <a:ln w="0" cap="flat">
              <a:miter lim="127000"/>
            </a:ln>
          </p:spPr>
          <p:style>
            <a:lnRef idx="0">
              <a:srgbClr val="000000">
                <a:alpha val="0"/>
              </a:srgbClr>
            </a:lnRef>
            <a:fillRef idx="1">
              <a:srgbClr val="FF0000"/>
            </a:fillRef>
            <a:effectRef idx="0">
              <a:scrgbClr r="0" g="0" b="0"/>
            </a:effectRef>
            <a:fontRef idx="none"/>
          </p:style>
          <p:txBody>
            <a:bodyPr/>
            <a:lstStyle/>
            <a:p>
              <a:endParaRPr lang="fr-FR"/>
            </a:p>
          </p:txBody>
        </p:sp>
        <p:sp>
          <p:nvSpPr>
            <p:cNvPr id="10" name="Shape 902">
              <a:extLst>
                <a:ext uri="{FF2B5EF4-FFF2-40B4-BE49-F238E27FC236}">
                  <a16:creationId xmlns:a16="http://schemas.microsoft.com/office/drawing/2014/main" id="{A4838659-F1B5-48D8-8F30-487A20B37494}"/>
                </a:ext>
              </a:extLst>
            </p:cNvPr>
            <p:cNvSpPr/>
            <p:nvPr/>
          </p:nvSpPr>
          <p:spPr>
            <a:xfrm>
              <a:off x="2892393" y="4483249"/>
              <a:ext cx="213248" cy="252985"/>
            </a:xfrm>
            <a:custGeom>
              <a:avLst/>
              <a:gdLst/>
              <a:ahLst/>
              <a:cxnLst/>
              <a:rect l="0" t="0" r="0" b="0"/>
              <a:pathLst>
                <a:path w="142494" h="194310">
                  <a:moveTo>
                    <a:pt x="17526" y="3810"/>
                  </a:moveTo>
                  <a:lnTo>
                    <a:pt x="20574" y="2286"/>
                  </a:lnTo>
                  <a:lnTo>
                    <a:pt x="23622" y="761"/>
                  </a:lnTo>
                  <a:lnTo>
                    <a:pt x="26670" y="0"/>
                  </a:lnTo>
                  <a:lnTo>
                    <a:pt x="37338" y="0"/>
                  </a:lnTo>
                  <a:lnTo>
                    <a:pt x="41148" y="761"/>
                  </a:lnTo>
                  <a:lnTo>
                    <a:pt x="44958" y="1524"/>
                  </a:lnTo>
                  <a:lnTo>
                    <a:pt x="48768" y="3048"/>
                  </a:lnTo>
                  <a:lnTo>
                    <a:pt x="52578" y="4572"/>
                  </a:lnTo>
                  <a:lnTo>
                    <a:pt x="57150" y="6096"/>
                  </a:lnTo>
                  <a:lnTo>
                    <a:pt x="60960" y="8382"/>
                  </a:lnTo>
                  <a:lnTo>
                    <a:pt x="65532" y="11430"/>
                  </a:lnTo>
                  <a:lnTo>
                    <a:pt x="69342" y="13716"/>
                  </a:lnTo>
                  <a:lnTo>
                    <a:pt x="73914" y="17526"/>
                  </a:lnTo>
                  <a:lnTo>
                    <a:pt x="77724" y="20574"/>
                  </a:lnTo>
                  <a:lnTo>
                    <a:pt x="82296" y="24384"/>
                  </a:lnTo>
                  <a:lnTo>
                    <a:pt x="86106" y="28194"/>
                  </a:lnTo>
                  <a:lnTo>
                    <a:pt x="90678" y="32766"/>
                  </a:lnTo>
                  <a:lnTo>
                    <a:pt x="94488" y="36576"/>
                  </a:lnTo>
                  <a:lnTo>
                    <a:pt x="98298" y="41910"/>
                  </a:lnTo>
                  <a:lnTo>
                    <a:pt x="102108" y="46482"/>
                  </a:lnTo>
                  <a:lnTo>
                    <a:pt x="105918" y="51053"/>
                  </a:lnTo>
                  <a:lnTo>
                    <a:pt x="109728" y="56388"/>
                  </a:lnTo>
                  <a:lnTo>
                    <a:pt x="112776" y="61722"/>
                  </a:lnTo>
                  <a:lnTo>
                    <a:pt x="116586" y="67056"/>
                  </a:lnTo>
                  <a:lnTo>
                    <a:pt x="119634" y="73151"/>
                  </a:lnTo>
                  <a:lnTo>
                    <a:pt x="122682" y="78486"/>
                  </a:lnTo>
                  <a:lnTo>
                    <a:pt x="125730" y="83820"/>
                  </a:lnTo>
                  <a:lnTo>
                    <a:pt x="128016" y="89916"/>
                  </a:lnTo>
                  <a:lnTo>
                    <a:pt x="131064" y="96011"/>
                  </a:lnTo>
                  <a:lnTo>
                    <a:pt x="132588" y="101346"/>
                  </a:lnTo>
                  <a:lnTo>
                    <a:pt x="134874" y="107442"/>
                  </a:lnTo>
                  <a:lnTo>
                    <a:pt x="137160" y="112776"/>
                  </a:lnTo>
                  <a:lnTo>
                    <a:pt x="138684" y="118872"/>
                  </a:lnTo>
                  <a:lnTo>
                    <a:pt x="139446" y="124206"/>
                  </a:lnTo>
                  <a:lnTo>
                    <a:pt x="140970" y="129540"/>
                  </a:lnTo>
                  <a:lnTo>
                    <a:pt x="141732" y="134874"/>
                  </a:lnTo>
                  <a:lnTo>
                    <a:pt x="142494" y="140208"/>
                  </a:lnTo>
                  <a:lnTo>
                    <a:pt x="142494" y="159258"/>
                  </a:lnTo>
                  <a:lnTo>
                    <a:pt x="141732" y="163830"/>
                  </a:lnTo>
                  <a:lnTo>
                    <a:pt x="140970" y="167640"/>
                  </a:lnTo>
                  <a:lnTo>
                    <a:pt x="139446" y="171450"/>
                  </a:lnTo>
                  <a:lnTo>
                    <a:pt x="137922" y="175260"/>
                  </a:lnTo>
                  <a:lnTo>
                    <a:pt x="136398" y="178308"/>
                  </a:lnTo>
                  <a:lnTo>
                    <a:pt x="134874" y="181356"/>
                  </a:lnTo>
                  <a:lnTo>
                    <a:pt x="132588" y="184403"/>
                  </a:lnTo>
                  <a:lnTo>
                    <a:pt x="130302" y="186690"/>
                  </a:lnTo>
                  <a:lnTo>
                    <a:pt x="128016" y="188976"/>
                  </a:lnTo>
                  <a:lnTo>
                    <a:pt x="125730" y="190500"/>
                  </a:lnTo>
                  <a:lnTo>
                    <a:pt x="122682" y="192024"/>
                  </a:lnTo>
                  <a:lnTo>
                    <a:pt x="119634" y="192786"/>
                  </a:lnTo>
                  <a:lnTo>
                    <a:pt x="116586" y="193548"/>
                  </a:lnTo>
                  <a:lnTo>
                    <a:pt x="112776" y="194310"/>
                  </a:lnTo>
                  <a:lnTo>
                    <a:pt x="105918" y="194310"/>
                  </a:lnTo>
                  <a:lnTo>
                    <a:pt x="102108" y="193548"/>
                  </a:lnTo>
                  <a:lnTo>
                    <a:pt x="98298" y="192786"/>
                  </a:lnTo>
                  <a:lnTo>
                    <a:pt x="94488" y="191261"/>
                  </a:lnTo>
                  <a:lnTo>
                    <a:pt x="89916" y="189738"/>
                  </a:lnTo>
                  <a:lnTo>
                    <a:pt x="86106" y="187451"/>
                  </a:lnTo>
                  <a:lnTo>
                    <a:pt x="82296" y="185165"/>
                  </a:lnTo>
                  <a:lnTo>
                    <a:pt x="77724" y="182880"/>
                  </a:lnTo>
                  <a:lnTo>
                    <a:pt x="73152" y="179832"/>
                  </a:lnTo>
                  <a:lnTo>
                    <a:pt x="69342" y="176784"/>
                  </a:lnTo>
                  <a:lnTo>
                    <a:pt x="64770" y="173736"/>
                  </a:lnTo>
                  <a:lnTo>
                    <a:pt x="60960" y="169926"/>
                  </a:lnTo>
                  <a:lnTo>
                    <a:pt x="56388" y="166115"/>
                  </a:lnTo>
                  <a:lnTo>
                    <a:pt x="52578" y="161544"/>
                  </a:lnTo>
                  <a:lnTo>
                    <a:pt x="48768" y="156972"/>
                  </a:lnTo>
                  <a:lnTo>
                    <a:pt x="44196" y="152400"/>
                  </a:lnTo>
                  <a:lnTo>
                    <a:pt x="40386" y="147828"/>
                  </a:lnTo>
                  <a:lnTo>
                    <a:pt x="36576" y="142494"/>
                  </a:lnTo>
                  <a:lnTo>
                    <a:pt x="33528" y="137922"/>
                  </a:lnTo>
                  <a:lnTo>
                    <a:pt x="29718" y="132588"/>
                  </a:lnTo>
                  <a:lnTo>
                    <a:pt x="26670" y="126492"/>
                  </a:lnTo>
                  <a:lnTo>
                    <a:pt x="23622" y="121158"/>
                  </a:lnTo>
                  <a:lnTo>
                    <a:pt x="20574" y="115824"/>
                  </a:lnTo>
                  <a:lnTo>
                    <a:pt x="17526" y="109728"/>
                  </a:lnTo>
                  <a:lnTo>
                    <a:pt x="15240" y="104394"/>
                  </a:lnTo>
                  <a:lnTo>
                    <a:pt x="12192" y="98298"/>
                  </a:lnTo>
                  <a:lnTo>
                    <a:pt x="9906" y="92964"/>
                  </a:lnTo>
                  <a:lnTo>
                    <a:pt x="8382" y="86868"/>
                  </a:lnTo>
                  <a:lnTo>
                    <a:pt x="6096" y="81534"/>
                  </a:lnTo>
                  <a:lnTo>
                    <a:pt x="4572" y="75438"/>
                  </a:lnTo>
                  <a:lnTo>
                    <a:pt x="3048" y="70103"/>
                  </a:lnTo>
                  <a:lnTo>
                    <a:pt x="2286" y="64770"/>
                  </a:lnTo>
                  <a:lnTo>
                    <a:pt x="1524" y="59436"/>
                  </a:lnTo>
                  <a:lnTo>
                    <a:pt x="762" y="54101"/>
                  </a:lnTo>
                  <a:lnTo>
                    <a:pt x="762" y="48768"/>
                  </a:lnTo>
                  <a:lnTo>
                    <a:pt x="0" y="44196"/>
                  </a:lnTo>
                  <a:lnTo>
                    <a:pt x="762" y="38861"/>
                  </a:lnTo>
                  <a:lnTo>
                    <a:pt x="762" y="34290"/>
                  </a:lnTo>
                  <a:lnTo>
                    <a:pt x="1524" y="30480"/>
                  </a:lnTo>
                  <a:lnTo>
                    <a:pt x="2286" y="25908"/>
                  </a:lnTo>
                  <a:lnTo>
                    <a:pt x="3810" y="22098"/>
                  </a:lnTo>
                  <a:lnTo>
                    <a:pt x="4572" y="19050"/>
                  </a:lnTo>
                  <a:lnTo>
                    <a:pt x="6096" y="15240"/>
                  </a:lnTo>
                  <a:lnTo>
                    <a:pt x="8382" y="12192"/>
                  </a:lnTo>
                  <a:lnTo>
                    <a:pt x="15240" y="5334"/>
                  </a:lnTo>
                  <a:lnTo>
                    <a:pt x="17526" y="3810"/>
                  </a:lnTo>
                </a:path>
              </a:pathLst>
            </a:custGeom>
            <a:ln w="19050" cap="rnd">
              <a:solidFill>
                <a:srgbClr val="FF9900"/>
              </a:solidFill>
              <a:round/>
            </a:ln>
          </p:spPr>
          <p:style>
            <a:lnRef idx="1">
              <a:srgbClr val="FF0000"/>
            </a:lnRef>
            <a:fillRef idx="0">
              <a:srgbClr val="000000">
                <a:alpha val="0"/>
              </a:srgbClr>
            </a:fillRef>
            <a:effectRef idx="0">
              <a:scrgbClr r="0" g="0" b="0"/>
            </a:effectRef>
            <a:fontRef idx="none"/>
          </p:style>
          <p:txBody>
            <a:bodyPr/>
            <a:lstStyle/>
            <a:p>
              <a:endParaRPr lang="fr-FR"/>
            </a:p>
          </p:txBody>
        </p:sp>
        <p:sp>
          <p:nvSpPr>
            <p:cNvPr id="11" name="Shape 903">
              <a:extLst>
                <a:ext uri="{FF2B5EF4-FFF2-40B4-BE49-F238E27FC236}">
                  <a16:creationId xmlns:a16="http://schemas.microsoft.com/office/drawing/2014/main" id="{CE8113D9-53F9-4A5F-A9F5-1016EE7FE254}"/>
                </a:ext>
              </a:extLst>
            </p:cNvPr>
            <p:cNvSpPr/>
            <p:nvPr/>
          </p:nvSpPr>
          <p:spPr>
            <a:xfrm rot="21272793">
              <a:off x="2882395" y="4243363"/>
              <a:ext cx="593564" cy="231040"/>
            </a:xfrm>
            <a:custGeom>
              <a:avLst/>
              <a:gdLst/>
              <a:ahLst/>
              <a:cxnLst/>
              <a:rect l="0" t="0" r="0" b="0"/>
              <a:pathLst>
                <a:path w="344424" h="199644">
                  <a:moveTo>
                    <a:pt x="0" y="199644"/>
                  </a:moveTo>
                  <a:lnTo>
                    <a:pt x="344424" y="0"/>
                  </a:lnTo>
                </a:path>
              </a:pathLst>
            </a:custGeom>
            <a:ln w="19050" cap="rnd">
              <a:solidFill>
                <a:srgbClr val="FF9900"/>
              </a:solidFill>
              <a:round/>
            </a:ln>
          </p:spPr>
          <p:style>
            <a:lnRef idx="1">
              <a:srgbClr val="FF0000"/>
            </a:lnRef>
            <a:fillRef idx="0">
              <a:srgbClr val="000000">
                <a:alpha val="0"/>
              </a:srgbClr>
            </a:fillRef>
            <a:effectRef idx="0">
              <a:scrgbClr r="0" g="0" b="0"/>
            </a:effectRef>
            <a:fontRef idx="none"/>
          </p:style>
          <p:txBody>
            <a:bodyPr/>
            <a:lstStyle/>
            <a:p>
              <a:endParaRPr lang="fr-FR"/>
            </a:p>
          </p:txBody>
        </p:sp>
        <p:sp>
          <p:nvSpPr>
            <p:cNvPr id="12" name="Shape 904">
              <a:extLst>
                <a:ext uri="{FF2B5EF4-FFF2-40B4-BE49-F238E27FC236}">
                  <a16:creationId xmlns:a16="http://schemas.microsoft.com/office/drawing/2014/main" id="{10B387FA-FFF4-460C-8F36-EC27FDEE9201}"/>
                </a:ext>
              </a:extLst>
            </p:cNvPr>
            <p:cNvSpPr/>
            <p:nvPr/>
          </p:nvSpPr>
          <p:spPr>
            <a:xfrm>
              <a:off x="3187747" y="3902871"/>
              <a:ext cx="224651" cy="451406"/>
            </a:xfrm>
            <a:custGeom>
              <a:avLst/>
              <a:gdLst/>
              <a:ahLst/>
              <a:cxnLst/>
              <a:rect l="0" t="0" r="0" b="0"/>
              <a:pathLst>
                <a:path w="150114" h="346711">
                  <a:moveTo>
                    <a:pt x="0" y="346711"/>
                  </a:moveTo>
                  <a:lnTo>
                    <a:pt x="150114" y="0"/>
                  </a:lnTo>
                </a:path>
              </a:pathLst>
            </a:custGeom>
            <a:ln w="19050" cap="rnd">
              <a:solidFill>
                <a:srgbClr val="FF9900"/>
              </a:solidFill>
              <a:round/>
            </a:ln>
          </p:spPr>
          <p:style>
            <a:lnRef idx="1">
              <a:srgbClr val="FF0000"/>
            </a:lnRef>
            <a:fillRef idx="0">
              <a:srgbClr val="000000">
                <a:alpha val="0"/>
              </a:srgbClr>
            </a:fillRef>
            <a:effectRef idx="0">
              <a:scrgbClr r="0" g="0" b="0"/>
            </a:effectRef>
            <a:fontRef idx="none"/>
          </p:style>
          <p:txBody>
            <a:bodyPr/>
            <a:lstStyle/>
            <a:p>
              <a:endParaRPr lang="fr-FR"/>
            </a:p>
          </p:txBody>
        </p:sp>
        <p:sp>
          <p:nvSpPr>
            <p:cNvPr id="13" name="Shape 906">
              <a:extLst>
                <a:ext uri="{FF2B5EF4-FFF2-40B4-BE49-F238E27FC236}">
                  <a16:creationId xmlns:a16="http://schemas.microsoft.com/office/drawing/2014/main" id="{3512F1BD-7CB2-4AB3-BDED-7B51468775D5}"/>
                </a:ext>
              </a:extLst>
            </p:cNvPr>
            <p:cNvSpPr/>
            <p:nvPr/>
          </p:nvSpPr>
          <p:spPr>
            <a:xfrm>
              <a:off x="3080553" y="4471343"/>
              <a:ext cx="515444" cy="259930"/>
            </a:xfrm>
            <a:custGeom>
              <a:avLst/>
              <a:gdLst/>
              <a:ahLst/>
              <a:cxnLst/>
              <a:rect l="0" t="0" r="0" b="0"/>
              <a:pathLst>
                <a:path w="344424" h="199644">
                  <a:moveTo>
                    <a:pt x="0" y="199644"/>
                  </a:moveTo>
                  <a:lnTo>
                    <a:pt x="344424" y="0"/>
                  </a:lnTo>
                </a:path>
              </a:pathLst>
            </a:custGeom>
            <a:ln w="19050" cap="rnd">
              <a:solidFill>
                <a:srgbClr val="FF9900"/>
              </a:solidFill>
              <a:round/>
            </a:ln>
          </p:spPr>
          <p:style>
            <a:lnRef idx="1">
              <a:srgbClr val="FF0000"/>
            </a:lnRef>
            <a:fillRef idx="0">
              <a:srgbClr val="000000">
                <a:alpha val="0"/>
              </a:srgbClr>
            </a:fillRef>
            <a:effectRef idx="0">
              <a:scrgbClr r="0" g="0" b="0"/>
            </a:effectRef>
            <a:fontRef idx="none"/>
          </p:style>
          <p:txBody>
            <a:bodyPr/>
            <a:lstStyle/>
            <a:p>
              <a:endParaRPr lang="fr-FR"/>
            </a:p>
          </p:txBody>
        </p:sp>
        <p:sp>
          <p:nvSpPr>
            <p:cNvPr id="14" name="Shape 907">
              <a:extLst>
                <a:ext uri="{FF2B5EF4-FFF2-40B4-BE49-F238E27FC236}">
                  <a16:creationId xmlns:a16="http://schemas.microsoft.com/office/drawing/2014/main" id="{710DC996-AC20-484F-A7CF-33773B7783A7}"/>
                </a:ext>
              </a:extLst>
            </p:cNvPr>
            <p:cNvSpPr/>
            <p:nvPr/>
          </p:nvSpPr>
          <p:spPr>
            <a:xfrm>
              <a:off x="3761349" y="4226295"/>
              <a:ext cx="0" cy="296637"/>
            </a:xfrm>
            <a:custGeom>
              <a:avLst/>
              <a:gdLst/>
              <a:ahLst/>
              <a:cxnLst/>
              <a:rect l="0" t="0" r="0" b="0"/>
              <a:pathLst>
                <a:path h="227838">
                  <a:moveTo>
                    <a:pt x="0" y="0"/>
                  </a:moveTo>
                  <a:lnTo>
                    <a:pt x="0" y="227838"/>
                  </a:lnTo>
                </a:path>
              </a:pathLst>
            </a:custGeom>
            <a:ln w="19050" cap="rnd">
              <a:solidFill>
                <a:srgbClr val="5F5F5F"/>
              </a:solidFill>
              <a:round/>
            </a:ln>
          </p:spPr>
          <p:style>
            <a:lnRef idx="1">
              <a:srgbClr val="0000FF"/>
            </a:lnRef>
            <a:fillRef idx="0">
              <a:srgbClr val="000000">
                <a:alpha val="0"/>
              </a:srgbClr>
            </a:fillRef>
            <a:effectRef idx="0">
              <a:scrgbClr r="0" g="0" b="0"/>
            </a:effectRef>
            <a:fontRef idx="none"/>
          </p:style>
          <p:txBody>
            <a:bodyPr/>
            <a:lstStyle/>
            <a:p>
              <a:endParaRPr lang="fr-FR"/>
            </a:p>
          </p:txBody>
        </p:sp>
        <p:sp>
          <p:nvSpPr>
            <p:cNvPr id="15" name="Shape 908">
              <a:extLst>
                <a:ext uri="{FF2B5EF4-FFF2-40B4-BE49-F238E27FC236}">
                  <a16:creationId xmlns:a16="http://schemas.microsoft.com/office/drawing/2014/main" id="{FA14E6AE-252B-4F95-8C36-6B9475E2C9E2}"/>
                </a:ext>
              </a:extLst>
            </p:cNvPr>
            <p:cNvSpPr/>
            <p:nvPr/>
          </p:nvSpPr>
          <p:spPr>
            <a:xfrm>
              <a:off x="3217397" y="4005058"/>
              <a:ext cx="0" cy="499024"/>
            </a:xfrm>
            <a:custGeom>
              <a:avLst/>
              <a:gdLst/>
              <a:ahLst/>
              <a:cxnLst/>
              <a:rect l="0" t="0" r="0" b="0"/>
              <a:pathLst>
                <a:path h="383285">
                  <a:moveTo>
                    <a:pt x="0" y="383285"/>
                  </a:moveTo>
                  <a:lnTo>
                    <a:pt x="0" y="0"/>
                  </a:lnTo>
                </a:path>
              </a:pathLst>
            </a:custGeom>
            <a:ln w="3594" cap="rnd">
              <a:round/>
            </a:ln>
          </p:spPr>
          <p:style>
            <a:lnRef idx="1">
              <a:srgbClr val="000000"/>
            </a:lnRef>
            <a:fillRef idx="0">
              <a:srgbClr val="000000">
                <a:alpha val="0"/>
              </a:srgbClr>
            </a:fillRef>
            <a:effectRef idx="0">
              <a:scrgbClr r="0" g="0" b="0"/>
            </a:effectRef>
            <a:fontRef idx="none"/>
          </p:style>
          <p:txBody>
            <a:bodyPr/>
            <a:lstStyle/>
            <a:p>
              <a:endParaRPr lang="fr-FR"/>
            </a:p>
          </p:txBody>
        </p:sp>
        <p:sp>
          <p:nvSpPr>
            <p:cNvPr id="16" name="Shape 909">
              <a:extLst>
                <a:ext uri="{FF2B5EF4-FFF2-40B4-BE49-F238E27FC236}">
                  <a16:creationId xmlns:a16="http://schemas.microsoft.com/office/drawing/2014/main" id="{00B24B30-6F1F-43D1-9311-D8606DBF547B}"/>
                </a:ext>
              </a:extLst>
            </p:cNvPr>
            <p:cNvSpPr/>
            <p:nvPr/>
          </p:nvSpPr>
          <p:spPr>
            <a:xfrm>
              <a:off x="3191168" y="4005058"/>
              <a:ext cx="51316" cy="66469"/>
            </a:xfrm>
            <a:custGeom>
              <a:avLst/>
              <a:gdLst/>
              <a:ahLst/>
              <a:cxnLst/>
              <a:rect l="0" t="0" r="0" b="0"/>
              <a:pathLst>
                <a:path w="34290" h="51053">
                  <a:moveTo>
                    <a:pt x="17526" y="0"/>
                  </a:moveTo>
                  <a:lnTo>
                    <a:pt x="34290" y="51053"/>
                  </a:lnTo>
                  <a:lnTo>
                    <a:pt x="17526" y="34289"/>
                  </a:lnTo>
                  <a:lnTo>
                    <a:pt x="0" y="51053"/>
                  </a:lnTo>
                  <a:lnTo>
                    <a:pt x="17526" y="0"/>
                  </a:lnTo>
                  <a:close/>
                </a:path>
              </a:pathLst>
            </a:custGeom>
            <a:ln w="0" cap="rnd">
              <a:round/>
            </a:ln>
          </p:spPr>
          <p:style>
            <a:lnRef idx="0">
              <a:srgbClr val="000000">
                <a:alpha val="0"/>
              </a:srgbClr>
            </a:lnRef>
            <a:fillRef idx="1">
              <a:srgbClr val="000000"/>
            </a:fillRef>
            <a:effectRef idx="0">
              <a:scrgbClr r="0" g="0" b="0"/>
            </a:effectRef>
            <a:fontRef idx="none"/>
          </p:style>
          <p:txBody>
            <a:bodyPr/>
            <a:lstStyle/>
            <a:p>
              <a:endParaRPr lang="fr-FR"/>
            </a:p>
          </p:txBody>
        </p:sp>
        <p:sp>
          <p:nvSpPr>
            <p:cNvPr id="17" name="Shape 910">
              <a:extLst>
                <a:ext uri="{FF2B5EF4-FFF2-40B4-BE49-F238E27FC236}">
                  <a16:creationId xmlns:a16="http://schemas.microsoft.com/office/drawing/2014/main" id="{2FBEB5B3-395D-40F2-9BF6-C740DB3B42E5}"/>
                </a:ext>
              </a:extLst>
            </p:cNvPr>
            <p:cNvSpPr/>
            <p:nvPr/>
          </p:nvSpPr>
          <p:spPr>
            <a:xfrm>
              <a:off x="3191168" y="4005058"/>
              <a:ext cx="51316" cy="66469"/>
            </a:xfrm>
            <a:custGeom>
              <a:avLst/>
              <a:gdLst/>
              <a:ahLst/>
              <a:cxnLst/>
              <a:rect l="0" t="0" r="0" b="0"/>
              <a:pathLst>
                <a:path w="34290" h="51053">
                  <a:moveTo>
                    <a:pt x="17526" y="0"/>
                  </a:moveTo>
                  <a:lnTo>
                    <a:pt x="34290" y="51053"/>
                  </a:lnTo>
                  <a:lnTo>
                    <a:pt x="17526" y="34289"/>
                  </a:lnTo>
                  <a:lnTo>
                    <a:pt x="0" y="51053"/>
                  </a:lnTo>
                  <a:lnTo>
                    <a:pt x="17526" y="0"/>
                  </a:lnTo>
                </a:path>
              </a:pathLst>
            </a:custGeom>
            <a:ln w="3594" cap="rnd">
              <a:round/>
            </a:ln>
          </p:spPr>
          <p:style>
            <a:lnRef idx="1">
              <a:srgbClr val="000000"/>
            </a:lnRef>
            <a:fillRef idx="0">
              <a:srgbClr val="000000">
                <a:alpha val="0"/>
              </a:srgbClr>
            </a:fillRef>
            <a:effectRef idx="0">
              <a:scrgbClr r="0" g="0" b="0"/>
            </a:effectRef>
            <a:fontRef idx="none"/>
          </p:style>
          <p:txBody>
            <a:bodyPr/>
            <a:lstStyle/>
            <a:p>
              <a:endParaRPr lang="fr-FR"/>
            </a:p>
          </p:txBody>
        </p:sp>
        <p:sp>
          <p:nvSpPr>
            <p:cNvPr id="18" name="Shape 911">
              <a:extLst>
                <a:ext uri="{FF2B5EF4-FFF2-40B4-BE49-F238E27FC236}">
                  <a16:creationId xmlns:a16="http://schemas.microsoft.com/office/drawing/2014/main" id="{B07E41BF-C49C-486D-B3FF-D11BC8A3EA03}"/>
                </a:ext>
              </a:extLst>
            </p:cNvPr>
            <p:cNvSpPr/>
            <p:nvPr/>
          </p:nvSpPr>
          <p:spPr>
            <a:xfrm>
              <a:off x="2920902" y="4148911"/>
              <a:ext cx="1000098" cy="503986"/>
            </a:xfrm>
            <a:custGeom>
              <a:avLst/>
              <a:gdLst/>
              <a:ahLst/>
              <a:cxnLst/>
              <a:rect l="0" t="0" r="0" b="0"/>
              <a:pathLst>
                <a:path w="668274" h="387096">
                  <a:moveTo>
                    <a:pt x="0" y="387096"/>
                  </a:moveTo>
                  <a:lnTo>
                    <a:pt x="668274" y="0"/>
                  </a:lnTo>
                </a:path>
              </a:pathLst>
            </a:custGeom>
            <a:ln w="3594" cap="rnd">
              <a:round/>
            </a:ln>
          </p:spPr>
          <p:style>
            <a:lnRef idx="1">
              <a:srgbClr val="000000"/>
            </a:lnRef>
            <a:fillRef idx="0">
              <a:srgbClr val="000000">
                <a:alpha val="0"/>
              </a:srgbClr>
            </a:fillRef>
            <a:effectRef idx="0">
              <a:scrgbClr r="0" g="0" b="0"/>
            </a:effectRef>
            <a:fontRef idx="none"/>
          </p:style>
          <p:txBody>
            <a:bodyPr/>
            <a:lstStyle/>
            <a:p>
              <a:endParaRPr lang="fr-FR"/>
            </a:p>
          </p:txBody>
        </p:sp>
        <p:sp>
          <p:nvSpPr>
            <p:cNvPr id="19" name="Shape 912">
              <a:extLst>
                <a:ext uri="{FF2B5EF4-FFF2-40B4-BE49-F238E27FC236}">
                  <a16:creationId xmlns:a16="http://schemas.microsoft.com/office/drawing/2014/main" id="{6B13558E-08B8-49C7-846B-C3139618271E}"/>
                </a:ext>
              </a:extLst>
            </p:cNvPr>
            <p:cNvSpPr/>
            <p:nvPr/>
          </p:nvSpPr>
          <p:spPr>
            <a:xfrm>
              <a:off x="3841175" y="4148911"/>
              <a:ext cx="79825" cy="53573"/>
            </a:xfrm>
            <a:custGeom>
              <a:avLst/>
              <a:gdLst/>
              <a:ahLst/>
              <a:cxnLst/>
              <a:rect l="0" t="0" r="0" b="0"/>
              <a:pathLst>
                <a:path w="53340" h="41148">
                  <a:moveTo>
                    <a:pt x="53340" y="0"/>
                  </a:moveTo>
                  <a:lnTo>
                    <a:pt x="17526" y="41148"/>
                  </a:lnTo>
                  <a:lnTo>
                    <a:pt x="23622" y="17526"/>
                  </a:lnTo>
                  <a:lnTo>
                    <a:pt x="0" y="11430"/>
                  </a:lnTo>
                  <a:lnTo>
                    <a:pt x="53340" y="0"/>
                  </a:lnTo>
                  <a:close/>
                </a:path>
              </a:pathLst>
            </a:custGeom>
            <a:ln w="0" cap="rnd">
              <a:round/>
            </a:ln>
          </p:spPr>
          <p:style>
            <a:lnRef idx="0">
              <a:srgbClr val="000000">
                <a:alpha val="0"/>
              </a:srgbClr>
            </a:lnRef>
            <a:fillRef idx="1">
              <a:srgbClr val="000000"/>
            </a:fillRef>
            <a:effectRef idx="0">
              <a:scrgbClr r="0" g="0" b="0"/>
            </a:effectRef>
            <a:fontRef idx="none"/>
          </p:style>
          <p:txBody>
            <a:bodyPr/>
            <a:lstStyle/>
            <a:p>
              <a:endParaRPr lang="fr-FR"/>
            </a:p>
          </p:txBody>
        </p:sp>
        <p:sp>
          <p:nvSpPr>
            <p:cNvPr id="20" name="Shape 913">
              <a:extLst>
                <a:ext uri="{FF2B5EF4-FFF2-40B4-BE49-F238E27FC236}">
                  <a16:creationId xmlns:a16="http://schemas.microsoft.com/office/drawing/2014/main" id="{04D09E22-9062-4143-88BF-3027D9FD7AE0}"/>
                </a:ext>
              </a:extLst>
            </p:cNvPr>
            <p:cNvSpPr/>
            <p:nvPr/>
          </p:nvSpPr>
          <p:spPr>
            <a:xfrm>
              <a:off x="3841175" y="4148911"/>
              <a:ext cx="79825" cy="53573"/>
            </a:xfrm>
            <a:custGeom>
              <a:avLst/>
              <a:gdLst/>
              <a:ahLst/>
              <a:cxnLst/>
              <a:rect l="0" t="0" r="0" b="0"/>
              <a:pathLst>
                <a:path w="53340" h="41148">
                  <a:moveTo>
                    <a:pt x="53340" y="0"/>
                  </a:moveTo>
                  <a:lnTo>
                    <a:pt x="17526" y="41148"/>
                  </a:lnTo>
                  <a:lnTo>
                    <a:pt x="23622" y="17526"/>
                  </a:lnTo>
                  <a:lnTo>
                    <a:pt x="0" y="11430"/>
                  </a:lnTo>
                  <a:lnTo>
                    <a:pt x="53340" y="0"/>
                  </a:lnTo>
                </a:path>
              </a:pathLst>
            </a:custGeom>
            <a:ln w="3594" cap="rnd">
              <a:round/>
            </a:ln>
          </p:spPr>
          <p:style>
            <a:lnRef idx="1">
              <a:srgbClr val="000000"/>
            </a:lnRef>
            <a:fillRef idx="0">
              <a:srgbClr val="000000">
                <a:alpha val="0"/>
              </a:srgbClr>
            </a:fillRef>
            <a:effectRef idx="0">
              <a:scrgbClr r="0" g="0" b="0"/>
            </a:effectRef>
            <a:fontRef idx="none"/>
          </p:style>
          <p:txBody>
            <a:bodyPr/>
            <a:lstStyle/>
            <a:p>
              <a:endParaRPr lang="fr-FR"/>
            </a:p>
          </p:txBody>
        </p:sp>
        <p:sp>
          <p:nvSpPr>
            <p:cNvPr id="21" name="Shape 914">
              <a:extLst>
                <a:ext uri="{FF2B5EF4-FFF2-40B4-BE49-F238E27FC236}">
                  <a16:creationId xmlns:a16="http://schemas.microsoft.com/office/drawing/2014/main" id="{6DAC13AC-EC4A-4625-B8AB-07953F0A61BC}"/>
                </a:ext>
              </a:extLst>
            </p:cNvPr>
            <p:cNvSpPr/>
            <p:nvPr/>
          </p:nvSpPr>
          <p:spPr>
            <a:xfrm>
              <a:off x="3217397" y="4504083"/>
              <a:ext cx="527988" cy="265882"/>
            </a:xfrm>
            <a:custGeom>
              <a:avLst/>
              <a:gdLst/>
              <a:ahLst/>
              <a:cxnLst/>
              <a:rect l="0" t="0" r="0" b="0"/>
              <a:pathLst>
                <a:path w="352806" h="204216">
                  <a:moveTo>
                    <a:pt x="0" y="0"/>
                  </a:moveTo>
                  <a:lnTo>
                    <a:pt x="352806" y="204216"/>
                  </a:lnTo>
                </a:path>
              </a:pathLst>
            </a:custGeom>
            <a:ln w="3594" cap="rnd">
              <a:round/>
            </a:ln>
          </p:spPr>
          <p:style>
            <a:lnRef idx="1">
              <a:srgbClr val="000000"/>
            </a:lnRef>
            <a:fillRef idx="0">
              <a:srgbClr val="000000">
                <a:alpha val="0"/>
              </a:srgbClr>
            </a:fillRef>
            <a:effectRef idx="0">
              <a:scrgbClr r="0" g="0" b="0"/>
            </a:effectRef>
            <a:fontRef idx="none"/>
          </p:style>
          <p:txBody>
            <a:bodyPr/>
            <a:lstStyle/>
            <a:p>
              <a:endParaRPr lang="fr-FR" dirty="0"/>
            </a:p>
          </p:txBody>
        </p:sp>
        <p:sp>
          <p:nvSpPr>
            <p:cNvPr id="22" name="Shape 915">
              <a:extLst>
                <a:ext uri="{FF2B5EF4-FFF2-40B4-BE49-F238E27FC236}">
                  <a16:creationId xmlns:a16="http://schemas.microsoft.com/office/drawing/2014/main" id="{08FBF1D4-C026-4885-94A6-C05BC4B7F106}"/>
                </a:ext>
              </a:extLst>
            </p:cNvPr>
            <p:cNvSpPr/>
            <p:nvPr/>
          </p:nvSpPr>
          <p:spPr>
            <a:xfrm>
              <a:off x="3665559" y="4717384"/>
              <a:ext cx="79825" cy="52581"/>
            </a:xfrm>
            <a:custGeom>
              <a:avLst/>
              <a:gdLst/>
              <a:ahLst/>
              <a:cxnLst/>
              <a:rect l="0" t="0" r="0" b="0"/>
              <a:pathLst>
                <a:path w="53340" h="40386">
                  <a:moveTo>
                    <a:pt x="17526" y="0"/>
                  </a:moveTo>
                  <a:lnTo>
                    <a:pt x="53340" y="40386"/>
                  </a:lnTo>
                  <a:lnTo>
                    <a:pt x="0" y="29718"/>
                  </a:lnTo>
                  <a:lnTo>
                    <a:pt x="23622" y="22860"/>
                  </a:lnTo>
                  <a:lnTo>
                    <a:pt x="17526" y="0"/>
                  </a:lnTo>
                  <a:close/>
                </a:path>
              </a:pathLst>
            </a:custGeom>
            <a:ln w="0" cap="rnd">
              <a:round/>
            </a:ln>
          </p:spPr>
          <p:style>
            <a:lnRef idx="0">
              <a:srgbClr val="000000">
                <a:alpha val="0"/>
              </a:srgbClr>
            </a:lnRef>
            <a:fillRef idx="1">
              <a:srgbClr val="000000"/>
            </a:fillRef>
            <a:effectRef idx="0">
              <a:scrgbClr r="0" g="0" b="0"/>
            </a:effectRef>
            <a:fontRef idx="none"/>
          </p:style>
          <p:txBody>
            <a:bodyPr/>
            <a:lstStyle/>
            <a:p>
              <a:endParaRPr lang="fr-FR"/>
            </a:p>
          </p:txBody>
        </p:sp>
        <p:sp>
          <p:nvSpPr>
            <p:cNvPr id="23" name="Shape 916">
              <a:extLst>
                <a:ext uri="{FF2B5EF4-FFF2-40B4-BE49-F238E27FC236}">
                  <a16:creationId xmlns:a16="http://schemas.microsoft.com/office/drawing/2014/main" id="{BFD9CB2A-22C5-4D0D-BC23-27BDA026A342}"/>
                </a:ext>
              </a:extLst>
            </p:cNvPr>
            <p:cNvSpPr/>
            <p:nvPr/>
          </p:nvSpPr>
          <p:spPr>
            <a:xfrm>
              <a:off x="3665559" y="4717384"/>
              <a:ext cx="79825" cy="52581"/>
            </a:xfrm>
            <a:custGeom>
              <a:avLst/>
              <a:gdLst/>
              <a:ahLst/>
              <a:cxnLst/>
              <a:rect l="0" t="0" r="0" b="0"/>
              <a:pathLst>
                <a:path w="53340" h="40386">
                  <a:moveTo>
                    <a:pt x="53340" y="40386"/>
                  </a:moveTo>
                  <a:lnTo>
                    <a:pt x="0" y="29718"/>
                  </a:lnTo>
                  <a:lnTo>
                    <a:pt x="23622" y="22860"/>
                  </a:lnTo>
                  <a:lnTo>
                    <a:pt x="17526" y="0"/>
                  </a:lnTo>
                  <a:lnTo>
                    <a:pt x="53340" y="40386"/>
                  </a:lnTo>
                </a:path>
              </a:pathLst>
            </a:custGeom>
            <a:ln w="3594" cap="rnd">
              <a:round/>
            </a:ln>
          </p:spPr>
          <p:style>
            <a:lnRef idx="1">
              <a:srgbClr val="000000"/>
            </a:lnRef>
            <a:fillRef idx="0">
              <a:srgbClr val="000000">
                <a:alpha val="0"/>
              </a:srgbClr>
            </a:fillRef>
            <a:effectRef idx="0">
              <a:scrgbClr r="0" g="0" b="0"/>
            </a:effectRef>
            <a:fontRef idx="none"/>
          </p:style>
          <p:txBody>
            <a:bodyPr/>
            <a:lstStyle/>
            <a:p>
              <a:endParaRPr lang="fr-FR"/>
            </a:p>
          </p:txBody>
        </p:sp>
        <p:sp>
          <p:nvSpPr>
            <p:cNvPr id="24" name="Rectangle 23">
              <a:extLst>
                <a:ext uri="{FF2B5EF4-FFF2-40B4-BE49-F238E27FC236}">
                  <a16:creationId xmlns:a16="http://schemas.microsoft.com/office/drawing/2014/main" id="{15645842-E5E3-4D16-9F87-8E02B2EB5099}"/>
                </a:ext>
              </a:extLst>
            </p:cNvPr>
            <p:cNvSpPr/>
            <p:nvPr/>
          </p:nvSpPr>
          <p:spPr>
            <a:xfrm>
              <a:off x="3172211" y="4516901"/>
              <a:ext cx="111950" cy="139737"/>
            </a:xfrm>
            <a:prstGeom prst="rect">
              <a:avLst/>
            </a:prstGeom>
            <a:ln>
              <a:noFill/>
            </a:ln>
          </p:spPr>
          <p:txBody>
            <a:bodyPr vert="horz" lIns="0" tIns="0" rIns="0" bIns="0" rtlCol="0">
              <a:noAutofit/>
            </a:bodyPr>
            <a:lstStyle/>
            <a:p>
              <a:pPr marL="6350" indent="-6350">
                <a:lnSpc>
                  <a:spcPct val="107000"/>
                </a:lnSpc>
                <a:spcAft>
                  <a:spcPts val="800"/>
                </a:spcAft>
              </a:pPr>
              <a:r>
                <a:rPr lang="fr-FR" sz="900" b="1" dirty="0">
                  <a:solidFill>
                    <a:srgbClr val="000000"/>
                  </a:solidFill>
                  <a:effectLst/>
                  <a:latin typeface="Arial" panose="020B0604020202020204" pitchFamily="34" charset="0"/>
                  <a:ea typeface="Arial" panose="020B0604020202020204" pitchFamily="34" charset="0"/>
                </a:rPr>
                <a:t>O</a:t>
              </a:r>
              <a:endParaRPr lang="fr-FR" sz="900" dirty="0">
                <a:solidFill>
                  <a:srgbClr val="000000"/>
                </a:solidFill>
                <a:effectLst/>
                <a:latin typeface="Times New Roman" panose="02020603050405020304" pitchFamily="18" charset="0"/>
                <a:ea typeface="Times New Roman" panose="02020603050405020304" pitchFamily="18" charset="0"/>
              </a:endParaRPr>
            </a:p>
          </p:txBody>
        </p:sp>
        <p:sp>
          <p:nvSpPr>
            <p:cNvPr id="25" name="Shape 901">
              <a:extLst>
                <a:ext uri="{FF2B5EF4-FFF2-40B4-BE49-F238E27FC236}">
                  <a16:creationId xmlns:a16="http://schemas.microsoft.com/office/drawing/2014/main" id="{71987CF7-6C6B-4A52-9DA7-8F56F90E4673}"/>
                </a:ext>
              </a:extLst>
            </p:cNvPr>
            <p:cNvSpPr/>
            <p:nvPr/>
          </p:nvSpPr>
          <p:spPr>
            <a:xfrm>
              <a:off x="2771515" y="4616190"/>
              <a:ext cx="225792" cy="114091"/>
            </a:xfrm>
            <a:custGeom>
              <a:avLst/>
              <a:gdLst/>
              <a:ahLst/>
              <a:cxnLst/>
              <a:rect l="0" t="0" r="0" b="0"/>
              <a:pathLst>
                <a:path w="150876" h="87630">
                  <a:moveTo>
                    <a:pt x="0" y="87630"/>
                  </a:moveTo>
                  <a:lnTo>
                    <a:pt x="150876" y="0"/>
                  </a:lnTo>
                </a:path>
              </a:pathLst>
            </a:custGeom>
            <a:ln w="19050" cap="rnd">
              <a:solidFill>
                <a:srgbClr val="5F5F5F"/>
              </a:solidFill>
              <a:round/>
            </a:ln>
          </p:spPr>
          <p:style>
            <a:lnRef idx="1">
              <a:srgbClr val="0000FF"/>
            </a:lnRef>
            <a:fillRef idx="0">
              <a:srgbClr val="000000">
                <a:alpha val="0"/>
              </a:srgbClr>
            </a:fillRef>
            <a:effectRef idx="0">
              <a:scrgbClr r="0" g="0" b="0"/>
            </a:effectRef>
            <a:fontRef idx="none"/>
          </p:style>
          <p:txBody>
            <a:bodyPr/>
            <a:lstStyle/>
            <a:p>
              <a:endParaRPr lang="fr-FR"/>
            </a:p>
          </p:txBody>
        </p:sp>
        <p:sp>
          <p:nvSpPr>
            <p:cNvPr id="26" name="Shape 900">
              <a:extLst>
                <a:ext uri="{FF2B5EF4-FFF2-40B4-BE49-F238E27FC236}">
                  <a16:creationId xmlns:a16="http://schemas.microsoft.com/office/drawing/2014/main" id="{0F3E3EDF-C7D4-4176-864C-E1A88F07C93D}"/>
                </a:ext>
              </a:extLst>
            </p:cNvPr>
            <p:cNvSpPr/>
            <p:nvPr/>
          </p:nvSpPr>
          <p:spPr>
            <a:xfrm>
              <a:off x="3584593" y="4226295"/>
              <a:ext cx="176756" cy="88297"/>
            </a:xfrm>
            <a:custGeom>
              <a:avLst/>
              <a:gdLst/>
              <a:ahLst/>
              <a:cxnLst/>
              <a:rect l="0" t="0" r="0" b="0"/>
              <a:pathLst>
                <a:path w="118110" h="67818">
                  <a:moveTo>
                    <a:pt x="0" y="67818"/>
                  </a:moveTo>
                  <a:lnTo>
                    <a:pt x="118110" y="0"/>
                  </a:lnTo>
                </a:path>
              </a:pathLst>
            </a:custGeom>
            <a:ln w="19050" cap="rnd">
              <a:solidFill>
                <a:srgbClr val="5F5F5F"/>
              </a:solidFill>
              <a:round/>
            </a:ln>
          </p:spPr>
          <p:style>
            <a:lnRef idx="1">
              <a:srgbClr val="0000FF"/>
            </a:lnRef>
            <a:fillRef idx="0">
              <a:srgbClr val="000000">
                <a:alpha val="0"/>
              </a:srgbClr>
            </a:fillRef>
            <a:effectRef idx="0">
              <a:scrgbClr r="0" g="0" b="0"/>
            </a:effectRef>
            <a:fontRef idx="none"/>
          </p:style>
          <p:txBody>
            <a:bodyPr/>
            <a:lstStyle/>
            <a:p>
              <a:endParaRPr lang="fr-FR"/>
            </a:p>
          </p:txBody>
        </p:sp>
        <p:sp>
          <p:nvSpPr>
            <p:cNvPr id="27" name="Shape 905">
              <a:extLst>
                <a:ext uri="{FF2B5EF4-FFF2-40B4-BE49-F238E27FC236}">
                  <a16:creationId xmlns:a16="http://schemas.microsoft.com/office/drawing/2014/main" id="{0629BD2F-D097-44F8-AA04-6652B7EDE2E8}"/>
                </a:ext>
              </a:extLst>
            </p:cNvPr>
            <p:cNvSpPr/>
            <p:nvPr/>
          </p:nvSpPr>
          <p:spPr>
            <a:xfrm>
              <a:off x="3423802" y="4223319"/>
              <a:ext cx="197283" cy="248025"/>
            </a:xfrm>
            <a:custGeom>
              <a:avLst/>
              <a:gdLst/>
              <a:ahLst/>
              <a:cxnLst/>
              <a:rect l="0" t="0" r="0" b="0"/>
              <a:pathLst>
                <a:path w="131826" h="190500">
                  <a:moveTo>
                    <a:pt x="0" y="9144"/>
                  </a:moveTo>
                  <a:lnTo>
                    <a:pt x="2286" y="6858"/>
                  </a:lnTo>
                  <a:lnTo>
                    <a:pt x="5334" y="4573"/>
                  </a:lnTo>
                  <a:lnTo>
                    <a:pt x="8382" y="3048"/>
                  </a:lnTo>
                  <a:lnTo>
                    <a:pt x="10668" y="2286"/>
                  </a:lnTo>
                  <a:lnTo>
                    <a:pt x="14478" y="762"/>
                  </a:lnTo>
                  <a:lnTo>
                    <a:pt x="17526" y="762"/>
                  </a:lnTo>
                  <a:lnTo>
                    <a:pt x="20574" y="0"/>
                  </a:lnTo>
                  <a:lnTo>
                    <a:pt x="24384" y="0"/>
                  </a:lnTo>
                  <a:lnTo>
                    <a:pt x="32004" y="1524"/>
                  </a:lnTo>
                  <a:lnTo>
                    <a:pt x="35814" y="2286"/>
                  </a:lnTo>
                  <a:lnTo>
                    <a:pt x="40386" y="3811"/>
                  </a:lnTo>
                  <a:lnTo>
                    <a:pt x="44196" y="6096"/>
                  </a:lnTo>
                  <a:lnTo>
                    <a:pt x="48768" y="7620"/>
                  </a:lnTo>
                  <a:lnTo>
                    <a:pt x="52578" y="10668"/>
                  </a:lnTo>
                  <a:lnTo>
                    <a:pt x="57150" y="12954"/>
                  </a:lnTo>
                  <a:lnTo>
                    <a:pt x="60960" y="16002"/>
                  </a:lnTo>
                  <a:lnTo>
                    <a:pt x="65532" y="19812"/>
                  </a:lnTo>
                  <a:lnTo>
                    <a:pt x="69342" y="22861"/>
                  </a:lnTo>
                  <a:lnTo>
                    <a:pt x="73914" y="26670"/>
                  </a:lnTo>
                  <a:lnTo>
                    <a:pt x="77724" y="31242"/>
                  </a:lnTo>
                  <a:lnTo>
                    <a:pt x="82296" y="35814"/>
                  </a:lnTo>
                  <a:lnTo>
                    <a:pt x="89916" y="44958"/>
                  </a:lnTo>
                  <a:lnTo>
                    <a:pt x="93726" y="49530"/>
                  </a:lnTo>
                  <a:lnTo>
                    <a:pt x="97536" y="54864"/>
                  </a:lnTo>
                  <a:lnTo>
                    <a:pt x="101346" y="60198"/>
                  </a:lnTo>
                  <a:lnTo>
                    <a:pt x="104394" y="65532"/>
                  </a:lnTo>
                  <a:lnTo>
                    <a:pt x="107442" y="71628"/>
                  </a:lnTo>
                  <a:lnTo>
                    <a:pt x="111252" y="76962"/>
                  </a:lnTo>
                  <a:lnTo>
                    <a:pt x="113538" y="82296"/>
                  </a:lnTo>
                  <a:lnTo>
                    <a:pt x="116586" y="88392"/>
                  </a:lnTo>
                  <a:lnTo>
                    <a:pt x="118872" y="94488"/>
                  </a:lnTo>
                  <a:lnTo>
                    <a:pt x="121158" y="99823"/>
                  </a:lnTo>
                  <a:lnTo>
                    <a:pt x="123444" y="105918"/>
                  </a:lnTo>
                  <a:lnTo>
                    <a:pt x="125730" y="111252"/>
                  </a:lnTo>
                  <a:lnTo>
                    <a:pt x="127254" y="117348"/>
                  </a:lnTo>
                  <a:lnTo>
                    <a:pt x="128778" y="122682"/>
                  </a:lnTo>
                  <a:lnTo>
                    <a:pt x="129540" y="128778"/>
                  </a:lnTo>
                  <a:lnTo>
                    <a:pt x="131064" y="134112"/>
                  </a:lnTo>
                  <a:lnTo>
                    <a:pt x="131064" y="139446"/>
                  </a:lnTo>
                  <a:lnTo>
                    <a:pt x="131826" y="144780"/>
                  </a:lnTo>
                  <a:lnTo>
                    <a:pt x="131826" y="159259"/>
                  </a:lnTo>
                  <a:lnTo>
                    <a:pt x="131064" y="163068"/>
                  </a:lnTo>
                  <a:lnTo>
                    <a:pt x="130302" y="167640"/>
                  </a:lnTo>
                  <a:lnTo>
                    <a:pt x="128778" y="171450"/>
                  </a:lnTo>
                  <a:lnTo>
                    <a:pt x="128016" y="175261"/>
                  </a:lnTo>
                  <a:lnTo>
                    <a:pt x="126492" y="178309"/>
                  </a:lnTo>
                  <a:lnTo>
                    <a:pt x="124206" y="181356"/>
                  </a:lnTo>
                  <a:lnTo>
                    <a:pt x="122682" y="184404"/>
                  </a:lnTo>
                  <a:lnTo>
                    <a:pt x="120396" y="186690"/>
                  </a:lnTo>
                  <a:lnTo>
                    <a:pt x="117348" y="188976"/>
                  </a:lnTo>
                  <a:lnTo>
                    <a:pt x="115062" y="190500"/>
                  </a:lnTo>
                </a:path>
              </a:pathLst>
            </a:custGeom>
            <a:ln w="19050" cap="rnd">
              <a:solidFill>
                <a:srgbClr val="FF9900"/>
              </a:solidFill>
              <a:round/>
            </a:ln>
          </p:spPr>
          <p:style>
            <a:lnRef idx="1">
              <a:srgbClr val="FF0000"/>
            </a:lnRef>
            <a:fillRef idx="0">
              <a:srgbClr val="000000">
                <a:alpha val="0"/>
              </a:srgbClr>
            </a:fillRef>
            <a:effectRef idx="0">
              <a:scrgbClr r="0" g="0" b="0"/>
            </a:effectRef>
            <a:fontRef idx="none"/>
          </p:style>
          <p:txBody>
            <a:bodyPr/>
            <a:lstStyle/>
            <a:p>
              <a:endParaRPr lang="fr-FR"/>
            </a:p>
          </p:txBody>
        </p:sp>
      </p:grpSp>
      <p:sp>
        <p:nvSpPr>
          <p:cNvPr id="43" name="ZoneTexte 42">
            <a:extLst>
              <a:ext uri="{FF2B5EF4-FFF2-40B4-BE49-F238E27FC236}">
                <a16:creationId xmlns:a16="http://schemas.microsoft.com/office/drawing/2014/main" id="{650D11A5-38CF-4638-811C-FD30382924AD}"/>
              </a:ext>
            </a:extLst>
          </p:cNvPr>
          <p:cNvSpPr txBox="1"/>
          <p:nvPr/>
        </p:nvSpPr>
        <p:spPr>
          <a:xfrm>
            <a:off x="10307697" y="1936365"/>
            <a:ext cx="1414117" cy="461665"/>
          </a:xfrm>
          <a:prstGeom prst="rect">
            <a:avLst/>
          </a:prstGeom>
          <a:noFill/>
        </p:spPr>
        <p:txBody>
          <a:bodyPr wrap="square" rtlCol="0">
            <a:spAutoFit/>
          </a:bodyPr>
          <a:lstStyle/>
          <a:p>
            <a:pPr algn="ctr"/>
            <a:r>
              <a:rPr lang="fr-FR" sz="1200" dirty="0"/>
              <a:t>Représentation plane</a:t>
            </a:r>
          </a:p>
        </p:txBody>
      </p:sp>
      <mc:AlternateContent xmlns:mc="http://schemas.openxmlformats.org/markup-compatibility/2006" xmlns:a14="http://schemas.microsoft.com/office/drawing/2010/main">
        <mc:Choice Requires="a14">
          <p:sp>
            <p:nvSpPr>
              <p:cNvPr id="44" name="ZoneTexte 43">
                <a:extLst>
                  <a:ext uri="{FF2B5EF4-FFF2-40B4-BE49-F238E27FC236}">
                    <a16:creationId xmlns:a16="http://schemas.microsoft.com/office/drawing/2014/main" id="{C9FC859C-F703-4507-8B90-E540614B139E}"/>
                  </a:ext>
                </a:extLst>
              </p:cNvPr>
              <p:cNvSpPr txBox="1"/>
              <p:nvPr/>
            </p:nvSpPr>
            <p:spPr>
              <a:xfrm>
                <a:off x="10551759" y="1217333"/>
                <a:ext cx="1081963" cy="74879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fr-FR" sz="1600" b="0" i="1" smtClean="0">
                              <a:latin typeface="Cambria Math" panose="02040503050406030204" pitchFamily="18" charset="0"/>
                            </a:rPr>
                          </m:ctrlPr>
                        </m:sSubPr>
                        <m:e>
                          <m:d>
                            <m:dPr>
                              <m:begChr m:val="{"/>
                              <m:endChr m:val="}"/>
                              <m:ctrlPr>
                                <a:rPr lang="fr-FR" sz="1600" i="1">
                                  <a:latin typeface="Cambria Math" panose="02040503050406030204" pitchFamily="18" charset="0"/>
                                </a:rPr>
                              </m:ctrlPr>
                            </m:dPr>
                            <m:e>
                              <m:m>
                                <m:mPr>
                                  <m:mcs>
                                    <m:mc>
                                      <m:mcPr>
                                        <m:count m:val="2"/>
                                        <m:mcJc m:val="center"/>
                                      </m:mcPr>
                                    </m:mc>
                                  </m:mcs>
                                  <m:ctrlPr>
                                    <a:rPr lang="fr-FR" sz="1600" i="1">
                                      <a:latin typeface="Cambria Math" panose="02040503050406030204" pitchFamily="18" charset="0"/>
                                    </a:rPr>
                                  </m:ctrlPr>
                                </m:mPr>
                                <m:mr>
                                  <m:e>
                                    <m:r>
                                      <a:rPr lang="fr-FR" sz="1600" b="1" i="1">
                                        <a:solidFill>
                                          <a:srgbClr val="FF0000"/>
                                        </a:solidFill>
                                        <a:latin typeface="Cambria Math" panose="02040503050406030204" pitchFamily="18" charset="0"/>
                                      </a:rPr>
                                      <m:t>𝟎</m:t>
                                    </m:r>
                                  </m:e>
                                  <m:e>
                                    <m:r>
                                      <a:rPr lang="fr-FR" sz="1600" b="1" i="1" smtClean="0">
                                        <a:solidFill>
                                          <a:srgbClr val="00CC00"/>
                                        </a:solidFill>
                                        <a:latin typeface="Cambria Math" panose="02040503050406030204" pitchFamily="18" charset="0"/>
                                      </a:rPr>
                                      <m:t>𝟎</m:t>
                                    </m:r>
                                  </m:e>
                                </m:mr>
                                <m:mr>
                                  <m:e>
                                    <m:sSub>
                                      <m:sSubPr>
                                        <m:ctrlPr>
                                          <a:rPr lang="fr-FR" sz="1600" i="1">
                                            <a:latin typeface="Cambria Math" panose="02040503050406030204" pitchFamily="18" charset="0"/>
                                          </a:rPr>
                                        </m:ctrlPr>
                                      </m:sSubPr>
                                      <m:e>
                                        <m:r>
                                          <m:rPr>
                                            <m:sty m:val="p"/>
                                          </m:rPr>
                                          <a:rPr lang="fr-FR" sz="1600">
                                            <a:latin typeface="Cambria Math" panose="02040503050406030204" pitchFamily="18" charset="0"/>
                                          </a:rPr>
                                          <m:t>Y</m:t>
                                        </m:r>
                                      </m:e>
                                      <m:sub>
                                        <m:r>
                                          <a:rPr lang="fr-FR" sz="1600">
                                            <a:latin typeface="Cambria Math" panose="02040503050406030204" pitchFamily="18" charset="0"/>
                                          </a:rPr>
                                          <m:t>21</m:t>
                                        </m:r>
                                      </m:sub>
                                    </m:sSub>
                                  </m:e>
                                  <m:e>
                                    <m:r>
                                      <a:rPr lang="fr-FR" sz="1600" b="1" i="1" smtClean="0">
                                        <a:solidFill>
                                          <a:srgbClr val="CC0099"/>
                                        </a:solidFill>
                                        <a:latin typeface="Cambria Math" panose="02040503050406030204" pitchFamily="18" charset="0"/>
                                      </a:rPr>
                                      <m:t>𝟎</m:t>
                                    </m:r>
                                  </m:e>
                                </m:mr>
                                <m:mr>
                                  <m:e>
                                    <m:sSub>
                                      <m:sSubPr>
                                        <m:ctrlPr>
                                          <a:rPr lang="fr-FR" sz="1600" i="1">
                                            <a:latin typeface="Cambria Math" panose="02040503050406030204" pitchFamily="18" charset="0"/>
                                          </a:rPr>
                                        </m:ctrlPr>
                                      </m:sSubPr>
                                      <m:e>
                                        <m:r>
                                          <m:rPr>
                                            <m:sty m:val="p"/>
                                          </m:rPr>
                                          <a:rPr lang="fr-FR" sz="1600">
                                            <a:latin typeface="Cambria Math" panose="02040503050406030204" pitchFamily="18" charset="0"/>
                                          </a:rPr>
                                          <m:t>Z</m:t>
                                        </m:r>
                                      </m:e>
                                      <m:sub>
                                        <m:r>
                                          <a:rPr lang="fr-FR" sz="1600">
                                            <a:latin typeface="Cambria Math" panose="02040503050406030204" pitchFamily="18" charset="0"/>
                                          </a:rPr>
                                          <m:t>21</m:t>
                                        </m:r>
                                      </m:sub>
                                    </m:sSub>
                                  </m:e>
                                  <m:e>
                                    <m:r>
                                      <a:rPr lang="fr-FR" sz="1600" b="1" i="1">
                                        <a:solidFill>
                                          <a:srgbClr val="CC0099"/>
                                        </a:solidFill>
                                        <a:latin typeface="Cambria Math" panose="02040503050406030204" pitchFamily="18" charset="0"/>
                                      </a:rPr>
                                      <m:t>𝟎</m:t>
                                    </m:r>
                                  </m:e>
                                </m:mr>
                              </m:m>
                            </m:e>
                          </m:d>
                        </m:e>
                        <m:sub>
                          <m:r>
                            <a:rPr lang="fr-FR" sz="1600" b="0" i="1" smtClean="0">
                              <a:latin typeface="Cambria Math" panose="02040503050406030204" pitchFamily="18" charset="0"/>
                            </a:rPr>
                            <m:t>𝑂</m:t>
                          </m:r>
                          <m:r>
                            <a:rPr lang="fr-FR" sz="1600" b="0" i="1" smtClean="0">
                              <a:latin typeface="Cambria Math" panose="02040503050406030204" pitchFamily="18" charset="0"/>
                            </a:rPr>
                            <m:t>,</m:t>
                          </m:r>
                          <m:r>
                            <a:rPr lang="fr-FR" sz="1600" b="0" i="1" smtClean="0">
                              <a:latin typeface="Cambria Math" panose="02040503050406030204" pitchFamily="18" charset="0"/>
                            </a:rPr>
                            <m:t>𝐵</m:t>
                          </m:r>
                        </m:sub>
                      </m:sSub>
                    </m:oMath>
                  </m:oMathPara>
                </a14:m>
                <a:endParaRPr lang="fr-FR" sz="1600" dirty="0"/>
              </a:p>
            </p:txBody>
          </p:sp>
        </mc:Choice>
        <mc:Fallback xmlns="">
          <p:sp>
            <p:nvSpPr>
              <p:cNvPr id="44" name="ZoneTexte 43">
                <a:extLst>
                  <a:ext uri="{FF2B5EF4-FFF2-40B4-BE49-F238E27FC236}">
                    <a16:creationId xmlns:a16="http://schemas.microsoft.com/office/drawing/2014/main" id="{C9FC859C-F703-4507-8B90-E540614B139E}"/>
                  </a:ext>
                </a:extLst>
              </p:cNvPr>
              <p:cNvSpPr txBox="1">
                <a:spLocks noRot="1" noChangeAspect="1" noMove="1" noResize="1" noEditPoints="1" noAdjustHandles="1" noChangeArrowheads="1" noChangeShapeType="1" noTextEdit="1"/>
              </p:cNvSpPr>
              <p:nvPr/>
            </p:nvSpPr>
            <p:spPr>
              <a:xfrm>
                <a:off x="10551759" y="1217333"/>
                <a:ext cx="1081963" cy="748795"/>
              </a:xfrm>
              <a:prstGeom prst="rect">
                <a:avLst/>
              </a:prstGeom>
              <a:blipFill>
                <a:blip r:embed="rId6"/>
                <a:stretch>
                  <a:fillRect/>
                </a:stretch>
              </a:blipFill>
            </p:spPr>
            <p:txBody>
              <a:bodyPr/>
              <a:lstStyle/>
              <a:p>
                <a:r>
                  <a:rPr lang="fr-FR">
                    <a:noFill/>
                  </a:rPr>
                  <a:t> </a:t>
                </a:r>
              </a:p>
            </p:txBody>
          </p:sp>
        </mc:Fallback>
      </mc:AlternateContent>
      <p:grpSp>
        <p:nvGrpSpPr>
          <p:cNvPr id="68" name="Groupe 67">
            <a:extLst>
              <a:ext uri="{FF2B5EF4-FFF2-40B4-BE49-F238E27FC236}">
                <a16:creationId xmlns:a16="http://schemas.microsoft.com/office/drawing/2014/main" id="{407F6EB4-76FC-41F1-A38C-04CEC8AB8DDE}"/>
              </a:ext>
            </a:extLst>
          </p:cNvPr>
          <p:cNvGrpSpPr/>
          <p:nvPr/>
        </p:nvGrpSpPr>
        <p:grpSpPr>
          <a:xfrm>
            <a:off x="6866644" y="2523403"/>
            <a:ext cx="5071359" cy="1708702"/>
            <a:chOff x="881224" y="1406040"/>
            <a:chExt cx="5553554" cy="1708702"/>
          </a:xfrm>
        </p:grpSpPr>
        <p:grpSp>
          <p:nvGrpSpPr>
            <p:cNvPr id="72" name="Groupe 71">
              <a:extLst>
                <a:ext uri="{FF2B5EF4-FFF2-40B4-BE49-F238E27FC236}">
                  <a16:creationId xmlns:a16="http://schemas.microsoft.com/office/drawing/2014/main" id="{550D76FE-91E8-4B32-92F2-9F6E82E212A4}"/>
                </a:ext>
              </a:extLst>
            </p:cNvPr>
            <p:cNvGrpSpPr/>
            <p:nvPr/>
          </p:nvGrpSpPr>
          <p:grpSpPr>
            <a:xfrm>
              <a:off x="881224" y="1406040"/>
              <a:ext cx="5553554" cy="1708702"/>
              <a:chOff x="8312207" y="2780664"/>
              <a:chExt cx="3525095" cy="2403692"/>
            </a:xfrm>
          </p:grpSpPr>
          <p:sp>
            <p:nvSpPr>
              <p:cNvPr id="78" name="Rectangle à coins arrondis 78">
                <a:extLst>
                  <a:ext uri="{FF2B5EF4-FFF2-40B4-BE49-F238E27FC236}">
                    <a16:creationId xmlns:a16="http://schemas.microsoft.com/office/drawing/2014/main" id="{296FFB46-D582-4ECB-BB2E-EDA3D3C6A914}"/>
                  </a:ext>
                </a:extLst>
              </p:cNvPr>
              <p:cNvSpPr/>
              <p:nvPr/>
            </p:nvSpPr>
            <p:spPr>
              <a:xfrm>
                <a:off x="8312207" y="2816202"/>
                <a:ext cx="3525095" cy="2368154"/>
              </a:xfrm>
              <a:prstGeom prst="roundRect">
                <a:avLst>
                  <a:gd name="adj" fmla="val 0"/>
                </a:avLst>
              </a:prstGeom>
              <a:solidFill>
                <a:schemeClr val="bg1"/>
              </a:solidFill>
              <a:ln w="28575">
                <a:solidFill>
                  <a:srgbClr val="4F9707"/>
                </a:solid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mc:AlternateContent xmlns:mc="http://schemas.openxmlformats.org/markup-compatibility/2006" xmlns:a14="http://schemas.microsoft.com/office/drawing/2010/main">
            <mc:Choice Requires="a14">
              <p:sp>
                <p:nvSpPr>
                  <p:cNvPr id="79" name="Rectangle 78">
                    <a:extLst>
                      <a:ext uri="{FF2B5EF4-FFF2-40B4-BE49-F238E27FC236}">
                        <a16:creationId xmlns:a16="http://schemas.microsoft.com/office/drawing/2014/main" id="{6AEBBC38-5226-42F0-A1CF-2E8470CCF93A}"/>
                      </a:ext>
                    </a:extLst>
                  </p:cNvPr>
                  <p:cNvSpPr/>
                  <p:nvPr/>
                </p:nvSpPr>
                <p:spPr>
                  <a:xfrm>
                    <a:off x="8331916" y="2780664"/>
                    <a:ext cx="3305208" cy="909217"/>
                  </a:xfrm>
                  <a:prstGeom prst="rect">
                    <a:avLst/>
                  </a:prstGeom>
                </p:spPr>
                <p:txBody>
                  <a:bodyPr wrap="none">
                    <a:spAutoFit/>
                  </a:bodyPr>
                  <a:lstStyle/>
                  <a:p>
                    <a:r>
                      <a:rPr lang="fr-FR" b="1" dirty="0">
                        <a:solidFill>
                          <a:srgbClr val="008000"/>
                        </a:solidFill>
                      </a:rPr>
                      <a:t>Liaison ponctuelle (O,</a:t>
                    </a:r>
                    <a14:m>
                      <m:oMath xmlns:m="http://schemas.openxmlformats.org/officeDocument/2006/math">
                        <m:acc>
                          <m:accPr>
                            <m:chr m:val="⃗"/>
                            <m:ctrlPr>
                              <a:rPr lang="fr-FR" b="1" i="1">
                                <a:solidFill>
                                  <a:srgbClr val="008000"/>
                                </a:solidFill>
                                <a:latin typeface="Cambria Math" panose="02040503050406030204" pitchFamily="18" charset="0"/>
                              </a:rPr>
                            </m:ctrlPr>
                          </m:accPr>
                          <m:e>
                            <m:r>
                              <a:rPr lang="fr-FR" b="1" i="1" smtClean="0">
                                <a:solidFill>
                                  <a:srgbClr val="008000"/>
                                </a:solidFill>
                                <a:latin typeface="Cambria Math" panose="02040503050406030204" pitchFamily="18" charset="0"/>
                              </a:rPr>
                              <m:t>𝒛</m:t>
                            </m:r>
                          </m:e>
                        </m:acc>
                      </m:oMath>
                    </a14:m>
                    <a:r>
                      <a:rPr lang="fr-FR" b="1" dirty="0">
                        <a:solidFill>
                          <a:srgbClr val="008000"/>
                        </a:solidFill>
                      </a:rPr>
                      <a:t>) et plan d’étude (O,</a:t>
                    </a:r>
                    <a14:m>
                      <m:oMath xmlns:m="http://schemas.openxmlformats.org/officeDocument/2006/math">
                        <m:acc>
                          <m:accPr>
                            <m:chr m:val="⃗"/>
                            <m:ctrlPr>
                              <a:rPr lang="fr-FR" b="1" i="1">
                                <a:solidFill>
                                  <a:srgbClr val="008000"/>
                                </a:solidFill>
                                <a:latin typeface="Cambria Math" panose="02040503050406030204" pitchFamily="18" charset="0"/>
                              </a:rPr>
                            </m:ctrlPr>
                          </m:accPr>
                          <m:e>
                            <m:r>
                              <a:rPr lang="fr-FR" b="1" i="1">
                                <a:solidFill>
                                  <a:srgbClr val="008000"/>
                                </a:solidFill>
                                <a:latin typeface="Cambria Math" panose="02040503050406030204" pitchFamily="18" charset="0"/>
                              </a:rPr>
                              <m:t>𝒙</m:t>
                            </m:r>
                          </m:e>
                        </m:acc>
                      </m:oMath>
                    </a14:m>
                    <a:r>
                      <a:rPr lang="fr-FR" b="1" dirty="0">
                        <a:solidFill>
                          <a:srgbClr val="008000"/>
                        </a:solidFill>
                      </a:rPr>
                      <a:t>,</a:t>
                    </a:r>
                    <a14:m>
                      <m:oMath xmlns:m="http://schemas.openxmlformats.org/officeDocument/2006/math">
                        <m:acc>
                          <m:accPr>
                            <m:chr m:val="⃗"/>
                            <m:ctrlPr>
                              <a:rPr lang="fr-FR" b="1" i="1">
                                <a:solidFill>
                                  <a:srgbClr val="008000"/>
                                </a:solidFill>
                                <a:latin typeface="Cambria Math" panose="02040503050406030204" pitchFamily="18" charset="0"/>
                              </a:rPr>
                            </m:ctrlPr>
                          </m:accPr>
                          <m:e>
                            <m:r>
                              <a:rPr lang="fr-FR" b="1" i="1" smtClean="0">
                                <a:solidFill>
                                  <a:srgbClr val="008000"/>
                                </a:solidFill>
                                <a:latin typeface="Cambria Math" panose="02040503050406030204" pitchFamily="18" charset="0"/>
                              </a:rPr>
                              <m:t>𝒛</m:t>
                            </m:r>
                          </m:e>
                        </m:acc>
                      </m:oMath>
                    </a14:m>
                    <a:r>
                      <a:rPr lang="fr-FR" b="1" dirty="0">
                        <a:solidFill>
                          <a:srgbClr val="008000"/>
                        </a:solidFill>
                      </a:rPr>
                      <a:t>) </a:t>
                    </a:r>
                  </a:p>
                  <a:p>
                    <a:r>
                      <a:rPr lang="fr-FR" b="1" dirty="0">
                        <a:solidFill>
                          <a:srgbClr val="008000"/>
                        </a:solidFill>
                      </a:rPr>
                      <a:t> </a:t>
                    </a:r>
                  </a:p>
                </p:txBody>
              </p:sp>
            </mc:Choice>
            <mc:Fallback xmlns="">
              <p:sp>
                <p:nvSpPr>
                  <p:cNvPr id="79" name="Rectangle 78">
                    <a:extLst>
                      <a:ext uri="{FF2B5EF4-FFF2-40B4-BE49-F238E27FC236}">
                        <a16:creationId xmlns:a16="http://schemas.microsoft.com/office/drawing/2014/main" id="{6AEBBC38-5226-42F0-A1CF-2E8470CCF93A}"/>
                      </a:ext>
                    </a:extLst>
                  </p:cNvPr>
                  <p:cNvSpPr>
                    <a:spLocks noRot="1" noChangeAspect="1" noMove="1" noResize="1" noEditPoints="1" noAdjustHandles="1" noChangeArrowheads="1" noChangeShapeType="1" noTextEdit="1"/>
                  </p:cNvSpPr>
                  <p:nvPr/>
                </p:nvSpPr>
                <p:spPr>
                  <a:xfrm>
                    <a:off x="8331916" y="2780664"/>
                    <a:ext cx="3305208" cy="909217"/>
                  </a:xfrm>
                  <a:prstGeom prst="rect">
                    <a:avLst/>
                  </a:prstGeom>
                  <a:blipFill>
                    <a:blip r:embed="rId7"/>
                    <a:stretch>
                      <a:fillRect l="-1026" t="-5660"/>
                    </a:stretch>
                  </a:blipFill>
                </p:spPr>
                <p:txBody>
                  <a:bodyPr/>
                  <a:lstStyle/>
                  <a:p>
                    <a:r>
                      <a:rPr lang="fr-FR">
                        <a:noFill/>
                      </a:rPr>
                      <a:t> </a:t>
                    </a:r>
                  </a:p>
                </p:txBody>
              </p:sp>
            </mc:Fallback>
          </mc:AlternateContent>
        </p:grpSp>
        <p:sp>
          <p:nvSpPr>
            <p:cNvPr id="73" name="Rectangle 72">
              <a:extLst>
                <a:ext uri="{FF2B5EF4-FFF2-40B4-BE49-F238E27FC236}">
                  <a16:creationId xmlns:a16="http://schemas.microsoft.com/office/drawing/2014/main" id="{F0747B6B-F71E-4D28-BEB1-4900347CAE48}"/>
                </a:ext>
              </a:extLst>
            </p:cNvPr>
            <p:cNvSpPr/>
            <p:nvPr/>
          </p:nvSpPr>
          <p:spPr>
            <a:xfrm>
              <a:off x="4562964" y="1782388"/>
              <a:ext cx="217100" cy="358780"/>
            </a:xfrm>
            <a:prstGeom prst="rect">
              <a:avLst/>
            </a:prstGeom>
          </p:spPr>
          <p:txBody>
            <a:bodyPr wrap="none">
              <a:spAutoFit/>
            </a:bodyPr>
            <a:lstStyle/>
            <a:p>
              <a:endParaRPr lang="fr-FR" b="1" dirty="0">
                <a:solidFill>
                  <a:srgbClr val="217214"/>
                </a:solidFill>
              </a:endParaRPr>
            </a:p>
          </p:txBody>
        </p:sp>
        <p:sp>
          <p:nvSpPr>
            <p:cNvPr id="74" name="Rectangle 73">
              <a:extLst>
                <a:ext uri="{FF2B5EF4-FFF2-40B4-BE49-F238E27FC236}">
                  <a16:creationId xmlns:a16="http://schemas.microsoft.com/office/drawing/2014/main" id="{4450A59F-72DF-406A-AC77-9F4E9CC64731}"/>
                </a:ext>
              </a:extLst>
            </p:cNvPr>
            <p:cNvSpPr/>
            <p:nvPr/>
          </p:nvSpPr>
          <p:spPr>
            <a:xfrm>
              <a:off x="1037704" y="1776346"/>
              <a:ext cx="184731" cy="358780"/>
            </a:xfrm>
            <a:prstGeom prst="rect">
              <a:avLst/>
            </a:prstGeom>
          </p:spPr>
          <p:txBody>
            <a:bodyPr wrap="none">
              <a:spAutoFit/>
            </a:bodyPr>
            <a:lstStyle/>
            <a:p>
              <a:endParaRPr lang="fr-FR" b="1" dirty="0">
                <a:solidFill>
                  <a:srgbClr val="217214"/>
                </a:solidFill>
              </a:endParaRPr>
            </a:p>
          </p:txBody>
        </p:sp>
        <p:sp>
          <p:nvSpPr>
            <p:cNvPr id="77" name="Rectangle 76">
              <a:extLst>
                <a:ext uri="{FF2B5EF4-FFF2-40B4-BE49-F238E27FC236}">
                  <a16:creationId xmlns:a16="http://schemas.microsoft.com/office/drawing/2014/main" id="{9FD4CDB1-E2BC-4DC4-958D-F115EC858AF9}"/>
                </a:ext>
              </a:extLst>
            </p:cNvPr>
            <p:cNvSpPr/>
            <p:nvPr/>
          </p:nvSpPr>
          <p:spPr>
            <a:xfrm>
              <a:off x="2771008" y="1773799"/>
              <a:ext cx="184730" cy="358780"/>
            </a:xfrm>
            <a:prstGeom prst="rect">
              <a:avLst/>
            </a:prstGeom>
          </p:spPr>
          <p:txBody>
            <a:bodyPr wrap="none">
              <a:spAutoFit/>
            </a:bodyPr>
            <a:lstStyle/>
            <a:p>
              <a:endParaRPr lang="fr-FR" b="1" dirty="0">
                <a:solidFill>
                  <a:srgbClr val="217214"/>
                </a:solidFill>
              </a:endParaRPr>
            </a:p>
          </p:txBody>
        </p:sp>
      </p:grpSp>
      <mc:AlternateContent xmlns:mc="http://schemas.openxmlformats.org/markup-compatibility/2006" xmlns:a14="http://schemas.microsoft.com/office/drawing/2010/main">
        <mc:Choice Requires="a14">
          <p:sp>
            <p:nvSpPr>
              <p:cNvPr id="69" name="ZoneTexte 68">
                <a:extLst>
                  <a:ext uri="{FF2B5EF4-FFF2-40B4-BE49-F238E27FC236}">
                    <a16:creationId xmlns:a16="http://schemas.microsoft.com/office/drawing/2014/main" id="{6A98E213-FD4E-4C5D-BAA5-6B92439EBEA2}"/>
                  </a:ext>
                </a:extLst>
              </p:cNvPr>
              <p:cNvSpPr txBox="1"/>
              <p:nvPr/>
            </p:nvSpPr>
            <p:spPr>
              <a:xfrm>
                <a:off x="8885096" y="3008905"/>
                <a:ext cx="1072345" cy="74366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fr-FR" sz="1600" b="0" i="1" smtClean="0">
                              <a:latin typeface="Cambria Math" panose="02040503050406030204" pitchFamily="18" charset="0"/>
                            </a:rPr>
                          </m:ctrlPr>
                        </m:sSubPr>
                        <m:e>
                          <m:d>
                            <m:dPr>
                              <m:begChr m:val="{"/>
                              <m:endChr m:val="}"/>
                              <m:ctrlPr>
                                <a:rPr lang="fr-FR" sz="1600" i="1">
                                  <a:latin typeface="Cambria Math" panose="02040503050406030204" pitchFamily="18" charset="0"/>
                                </a:rPr>
                              </m:ctrlPr>
                            </m:dPr>
                            <m:e>
                              <m:m>
                                <m:mPr>
                                  <m:mcs>
                                    <m:mc>
                                      <m:mcPr>
                                        <m:count m:val="2"/>
                                        <m:mcJc m:val="center"/>
                                      </m:mcPr>
                                    </m:mc>
                                  </m:mcs>
                                  <m:ctrlPr>
                                    <a:rPr lang="fr-FR" sz="1600" i="1">
                                      <a:latin typeface="Cambria Math" panose="02040503050406030204" pitchFamily="18" charset="0"/>
                                    </a:rPr>
                                  </m:ctrlPr>
                                </m:mPr>
                                <m:mr>
                                  <m:e>
                                    <m:r>
                                      <a:rPr lang="fr-FR" sz="1600" i="1" smtClean="0">
                                        <a:latin typeface="Cambria Math" panose="02040503050406030204" pitchFamily="18" charset="0"/>
                                      </a:rPr>
                                      <m:t>0</m:t>
                                    </m:r>
                                  </m:e>
                                  <m:e>
                                    <m:r>
                                      <a:rPr lang="fr-FR" sz="1600" i="1" smtClean="0">
                                        <a:latin typeface="Cambria Math" panose="02040503050406030204" pitchFamily="18" charset="0"/>
                                      </a:rPr>
                                      <m:t>0</m:t>
                                    </m:r>
                                  </m:e>
                                </m:mr>
                                <m:mr>
                                  <m:e>
                                    <m:r>
                                      <a:rPr lang="fr-FR" sz="1600" b="0" i="1" smtClean="0">
                                        <a:latin typeface="Cambria Math" panose="02040503050406030204" pitchFamily="18" charset="0"/>
                                      </a:rPr>
                                      <m:t>0</m:t>
                                    </m:r>
                                  </m:e>
                                  <m:e>
                                    <m:r>
                                      <a:rPr lang="fr-FR" sz="1600" b="0" i="1" smtClean="0">
                                        <a:latin typeface="Cambria Math" panose="02040503050406030204" pitchFamily="18" charset="0"/>
                                      </a:rPr>
                                      <m:t>0</m:t>
                                    </m:r>
                                  </m:e>
                                </m:mr>
                                <m:mr>
                                  <m:e>
                                    <m:sSub>
                                      <m:sSubPr>
                                        <m:ctrlPr>
                                          <a:rPr lang="fr-FR" sz="1600" i="1">
                                            <a:latin typeface="Cambria Math" panose="02040503050406030204" pitchFamily="18" charset="0"/>
                                          </a:rPr>
                                        </m:ctrlPr>
                                      </m:sSubPr>
                                      <m:e>
                                        <m:r>
                                          <m:rPr>
                                            <m:sty m:val="p"/>
                                          </m:rPr>
                                          <a:rPr lang="fr-FR" sz="1600">
                                            <a:latin typeface="Cambria Math" panose="02040503050406030204" pitchFamily="18" charset="0"/>
                                          </a:rPr>
                                          <m:t>Z</m:t>
                                        </m:r>
                                      </m:e>
                                      <m:sub>
                                        <m:r>
                                          <a:rPr lang="fr-FR" sz="1600">
                                            <a:latin typeface="Cambria Math" panose="02040503050406030204" pitchFamily="18" charset="0"/>
                                          </a:rPr>
                                          <m:t>21</m:t>
                                        </m:r>
                                      </m:sub>
                                    </m:sSub>
                                  </m:e>
                                  <m:e>
                                    <m:r>
                                      <a:rPr lang="fr-FR" sz="1600" i="1" smtClean="0">
                                        <a:latin typeface="Cambria Math" panose="02040503050406030204" pitchFamily="18" charset="0"/>
                                      </a:rPr>
                                      <m:t>0</m:t>
                                    </m:r>
                                  </m:e>
                                </m:mr>
                              </m:m>
                            </m:e>
                          </m:d>
                        </m:e>
                        <m:sub>
                          <m:r>
                            <a:rPr lang="fr-FR" sz="1600" b="0" i="1" smtClean="0">
                              <a:latin typeface="Cambria Math" panose="02040503050406030204" pitchFamily="18" charset="0"/>
                            </a:rPr>
                            <m:t>𝑂</m:t>
                          </m:r>
                          <m:r>
                            <a:rPr lang="fr-FR" sz="1600" b="0" i="1" smtClean="0">
                              <a:latin typeface="Cambria Math" panose="02040503050406030204" pitchFamily="18" charset="0"/>
                            </a:rPr>
                            <m:t>,</m:t>
                          </m:r>
                          <m:r>
                            <a:rPr lang="fr-FR" sz="1600" b="0" i="1" smtClean="0">
                              <a:latin typeface="Cambria Math" panose="02040503050406030204" pitchFamily="18" charset="0"/>
                            </a:rPr>
                            <m:t>𝐵</m:t>
                          </m:r>
                        </m:sub>
                      </m:sSub>
                    </m:oMath>
                  </m:oMathPara>
                </a14:m>
                <a:endParaRPr lang="fr-FR" sz="1600" dirty="0"/>
              </a:p>
            </p:txBody>
          </p:sp>
        </mc:Choice>
        <mc:Fallback xmlns="">
          <p:sp>
            <p:nvSpPr>
              <p:cNvPr id="69" name="ZoneTexte 68">
                <a:extLst>
                  <a:ext uri="{FF2B5EF4-FFF2-40B4-BE49-F238E27FC236}">
                    <a16:creationId xmlns:a16="http://schemas.microsoft.com/office/drawing/2014/main" id="{6A98E213-FD4E-4C5D-BAA5-6B92439EBEA2}"/>
                  </a:ext>
                </a:extLst>
              </p:cNvPr>
              <p:cNvSpPr txBox="1">
                <a:spLocks noRot="1" noChangeAspect="1" noMove="1" noResize="1" noEditPoints="1" noAdjustHandles="1" noChangeArrowheads="1" noChangeShapeType="1" noTextEdit="1"/>
              </p:cNvSpPr>
              <p:nvPr/>
            </p:nvSpPr>
            <p:spPr>
              <a:xfrm>
                <a:off x="8885096" y="3008905"/>
                <a:ext cx="1072345" cy="743665"/>
              </a:xfrm>
              <a:prstGeom prst="rect">
                <a:avLst/>
              </a:prstGeom>
              <a:blipFill>
                <a:blip r:embed="rId8"/>
                <a:stretch>
                  <a:fillRect/>
                </a:stretch>
              </a:blipFill>
            </p:spPr>
            <p:txBody>
              <a:bodyPr/>
              <a:lstStyle/>
              <a:p>
                <a:r>
                  <a:rPr lang="fr-FR">
                    <a:noFill/>
                  </a:rPr>
                  <a:t> </a:t>
                </a:r>
              </a:p>
            </p:txBody>
          </p:sp>
        </mc:Fallback>
      </mc:AlternateContent>
      <p:sp>
        <p:nvSpPr>
          <p:cNvPr id="71" name="ZoneTexte 70">
            <a:extLst>
              <a:ext uri="{FF2B5EF4-FFF2-40B4-BE49-F238E27FC236}">
                <a16:creationId xmlns:a16="http://schemas.microsoft.com/office/drawing/2014/main" id="{78036EED-FC52-47C5-88A2-FC04F70538E7}"/>
              </a:ext>
            </a:extLst>
          </p:cNvPr>
          <p:cNvSpPr txBox="1"/>
          <p:nvPr/>
        </p:nvSpPr>
        <p:spPr>
          <a:xfrm>
            <a:off x="8600577" y="3770440"/>
            <a:ext cx="1414117" cy="461665"/>
          </a:xfrm>
          <a:prstGeom prst="rect">
            <a:avLst/>
          </a:prstGeom>
          <a:noFill/>
        </p:spPr>
        <p:txBody>
          <a:bodyPr wrap="square" rtlCol="0">
            <a:spAutoFit/>
          </a:bodyPr>
          <a:lstStyle/>
          <a:p>
            <a:pPr algn="ctr"/>
            <a:r>
              <a:rPr lang="fr-FR" sz="1200" dirty="0"/>
              <a:t>Représentation spatiale</a:t>
            </a:r>
          </a:p>
        </p:txBody>
      </p:sp>
      <p:sp>
        <p:nvSpPr>
          <p:cNvPr id="80" name="ZoneTexte 79">
            <a:extLst>
              <a:ext uri="{FF2B5EF4-FFF2-40B4-BE49-F238E27FC236}">
                <a16:creationId xmlns:a16="http://schemas.microsoft.com/office/drawing/2014/main" id="{BE26A251-DE7E-4540-84A3-BDF831D51BEF}"/>
              </a:ext>
            </a:extLst>
          </p:cNvPr>
          <p:cNvSpPr txBox="1"/>
          <p:nvPr/>
        </p:nvSpPr>
        <p:spPr>
          <a:xfrm>
            <a:off x="10307697" y="3770440"/>
            <a:ext cx="1414117" cy="461665"/>
          </a:xfrm>
          <a:prstGeom prst="rect">
            <a:avLst/>
          </a:prstGeom>
          <a:noFill/>
        </p:spPr>
        <p:txBody>
          <a:bodyPr wrap="square" rtlCol="0">
            <a:spAutoFit/>
          </a:bodyPr>
          <a:lstStyle/>
          <a:p>
            <a:pPr algn="ctr"/>
            <a:r>
              <a:rPr lang="fr-FR" sz="1200" dirty="0"/>
              <a:t>Représentation plane</a:t>
            </a:r>
          </a:p>
        </p:txBody>
      </p:sp>
      <mc:AlternateContent xmlns:mc="http://schemas.openxmlformats.org/markup-compatibility/2006" xmlns:a14="http://schemas.microsoft.com/office/drawing/2010/main">
        <mc:Choice Requires="a14">
          <p:sp>
            <p:nvSpPr>
              <p:cNvPr id="81" name="ZoneTexte 80">
                <a:extLst>
                  <a:ext uri="{FF2B5EF4-FFF2-40B4-BE49-F238E27FC236}">
                    <a16:creationId xmlns:a16="http://schemas.microsoft.com/office/drawing/2014/main" id="{BAC751DE-C96E-42DF-9520-9A47ECF05448}"/>
                  </a:ext>
                </a:extLst>
              </p:cNvPr>
              <p:cNvSpPr txBox="1"/>
              <p:nvPr/>
            </p:nvSpPr>
            <p:spPr>
              <a:xfrm>
                <a:off x="10450161" y="2993352"/>
                <a:ext cx="1072345" cy="74366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fr-FR" sz="1600" b="0" i="1" smtClean="0">
                              <a:latin typeface="Cambria Math" panose="02040503050406030204" pitchFamily="18" charset="0"/>
                            </a:rPr>
                          </m:ctrlPr>
                        </m:sSubPr>
                        <m:e>
                          <m:d>
                            <m:dPr>
                              <m:begChr m:val="{"/>
                              <m:endChr m:val="}"/>
                              <m:ctrlPr>
                                <a:rPr lang="fr-FR" sz="1600" i="1">
                                  <a:latin typeface="Cambria Math" panose="02040503050406030204" pitchFamily="18" charset="0"/>
                                </a:rPr>
                              </m:ctrlPr>
                            </m:dPr>
                            <m:e>
                              <m:m>
                                <m:mPr>
                                  <m:mcs>
                                    <m:mc>
                                      <m:mcPr>
                                        <m:count m:val="2"/>
                                        <m:mcJc m:val="center"/>
                                      </m:mcPr>
                                    </m:mc>
                                  </m:mcs>
                                  <m:ctrlPr>
                                    <a:rPr lang="fr-FR" sz="1600" i="1">
                                      <a:latin typeface="Cambria Math" panose="02040503050406030204" pitchFamily="18" charset="0"/>
                                    </a:rPr>
                                  </m:ctrlPr>
                                </m:mPr>
                                <m:mr>
                                  <m:e>
                                    <m:r>
                                      <a:rPr lang="fr-FR" sz="1600" b="1" i="1" smtClean="0">
                                        <a:solidFill>
                                          <a:srgbClr val="00CC00"/>
                                        </a:solidFill>
                                        <a:latin typeface="Cambria Math" panose="02040503050406030204" pitchFamily="18" charset="0"/>
                                      </a:rPr>
                                      <m:t>𝟎</m:t>
                                    </m:r>
                                  </m:e>
                                  <m:e>
                                    <m:r>
                                      <a:rPr lang="fr-FR" sz="1600" b="1" i="1" smtClean="0">
                                        <a:solidFill>
                                          <a:srgbClr val="00CC00"/>
                                        </a:solidFill>
                                        <a:latin typeface="Cambria Math" panose="02040503050406030204" pitchFamily="18" charset="0"/>
                                      </a:rPr>
                                      <m:t>𝟎</m:t>
                                    </m:r>
                                  </m:e>
                                </m:mr>
                                <m:mr>
                                  <m:e>
                                    <m:r>
                                      <a:rPr lang="fr-FR" sz="1600" b="1" i="1" smtClean="0">
                                        <a:solidFill>
                                          <a:srgbClr val="00CC00"/>
                                        </a:solidFill>
                                        <a:latin typeface="Cambria Math" panose="02040503050406030204" pitchFamily="18" charset="0"/>
                                      </a:rPr>
                                      <m:t>𝟎</m:t>
                                    </m:r>
                                  </m:e>
                                  <m:e>
                                    <m:r>
                                      <a:rPr lang="fr-FR" sz="1600" b="1" i="1" smtClean="0">
                                        <a:solidFill>
                                          <a:srgbClr val="00CC00"/>
                                        </a:solidFill>
                                        <a:latin typeface="Cambria Math" panose="02040503050406030204" pitchFamily="18" charset="0"/>
                                      </a:rPr>
                                      <m:t>𝟎</m:t>
                                    </m:r>
                                  </m:e>
                                </m:mr>
                                <m:mr>
                                  <m:e>
                                    <m:sSub>
                                      <m:sSubPr>
                                        <m:ctrlPr>
                                          <a:rPr lang="fr-FR" sz="1600" i="1">
                                            <a:latin typeface="Cambria Math" panose="02040503050406030204" pitchFamily="18" charset="0"/>
                                          </a:rPr>
                                        </m:ctrlPr>
                                      </m:sSubPr>
                                      <m:e>
                                        <m:r>
                                          <m:rPr>
                                            <m:sty m:val="p"/>
                                          </m:rPr>
                                          <a:rPr lang="fr-FR" sz="1600">
                                            <a:latin typeface="Cambria Math" panose="02040503050406030204" pitchFamily="18" charset="0"/>
                                          </a:rPr>
                                          <m:t>Z</m:t>
                                        </m:r>
                                      </m:e>
                                      <m:sub>
                                        <m:r>
                                          <a:rPr lang="fr-FR" sz="1600">
                                            <a:latin typeface="Cambria Math" panose="02040503050406030204" pitchFamily="18" charset="0"/>
                                          </a:rPr>
                                          <m:t>21</m:t>
                                        </m:r>
                                      </m:sub>
                                    </m:sSub>
                                  </m:e>
                                  <m:e>
                                    <m:r>
                                      <a:rPr lang="fr-FR" sz="1600" b="1" i="1" smtClean="0">
                                        <a:solidFill>
                                          <a:srgbClr val="00CC00"/>
                                        </a:solidFill>
                                        <a:latin typeface="Cambria Math" panose="02040503050406030204" pitchFamily="18" charset="0"/>
                                      </a:rPr>
                                      <m:t>𝟎</m:t>
                                    </m:r>
                                  </m:e>
                                </m:mr>
                              </m:m>
                            </m:e>
                          </m:d>
                        </m:e>
                        <m:sub>
                          <m:r>
                            <a:rPr lang="fr-FR" sz="1600" b="0" i="1" smtClean="0">
                              <a:latin typeface="Cambria Math" panose="02040503050406030204" pitchFamily="18" charset="0"/>
                            </a:rPr>
                            <m:t>𝑂</m:t>
                          </m:r>
                          <m:r>
                            <a:rPr lang="fr-FR" sz="1600" b="0" i="1" smtClean="0">
                              <a:latin typeface="Cambria Math" panose="02040503050406030204" pitchFamily="18" charset="0"/>
                            </a:rPr>
                            <m:t>,</m:t>
                          </m:r>
                          <m:r>
                            <a:rPr lang="fr-FR" sz="1600" b="0" i="1" smtClean="0">
                              <a:latin typeface="Cambria Math" panose="02040503050406030204" pitchFamily="18" charset="0"/>
                            </a:rPr>
                            <m:t>𝐵</m:t>
                          </m:r>
                        </m:sub>
                      </m:sSub>
                    </m:oMath>
                  </m:oMathPara>
                </a14:m>
                <a:endParaRPr lang="fr-FR" sz="1600" dirty="0"/>
              </a:p>
            </p:txBody>
          </p:sp>
        </mc:Choice>
        <mc:Fallback xmlns="">
          <p:sp>
            <p:nvSpPr>
              <p:cNvPr id="81" name="ZoneTexte 80">
                <a:extLst>
                  <a:ext uri="{FF2B5EF4-FFF2-40B4-BE49-F238E27FC236}">
                    <a16:creationId xmlns:a16="http://schemas.microsoft.com/office/drawing/2014/main" id="{BAC751DE-C96E-42DF-9520-9A47ECF05448}"/>
                  </a:ext>
                </a:extLst>
              </p:cNvPr>
              <p:cNvSpPr txBox="1">
                <a:spLocks noRot="1" noChangeAspect="1" noMove="1" noResize="1" noEditPoints="1" noAdjustHandles="1" noChangeArrowheads="1" noChangeShapeType="1" noTextEdit="1"/>
              </p:cNvSpPr>
              <p:nvPr/>
            </p:nvSpPr>
            <p:spPr>
              <a:xfrm>
                <a:off x="10450161" y="2993352"/>
                <a:ext cx="1072345" cy="743665"/>
              </a:xfrm>
              <a:prstGeom prst="rect">
                <a:avLst/>
              </a:prstGeom>
              <a:blipFill>
                <a:blip r:embed="rId9"/>
                <a:stretch>
                  <a:fillRect/>
                </a:stretch>
              </a:blipFill>
            </p:spPr>
            <p:txBody>
              <a:bodyPr/>
              <a:lstStyle/>
              <a:p>
                <a:r>
                  <a:rPr lang="fr-FR">
                    <a:noFill/>
                  </a:rPr>
                  <a:t> </a:t>
                </a:r>
              </a:p>
            </p:txBody>
          </p:sp>
        </mc:Fallback>
      </mc:AlternateContent>
      <p:sp>
        <p:nvSpPr>
          <p:cNvPr id="106" name="Rectangle à coins arrondis 78">
            <a:extLst>
              <a:ext uri="{FF2B5EF4-FFF2-40B4-BE49-F238E27FC236}">
                <a16:creationId xmlns:a16="http://schemas.microsoft.com/office/drawing/2014/main" id="{076DB086-CE16-41BC-ABB2-5A9A50696CB4}"/>
              </a:ext>
            </a:extLst>
          </p:cNvPr>
          <p:cNvSpPr/>
          <p:nvPr/>
        </p:nvSpPr>
        <p:spPr>
          <a:xfrm>
            <a:off x="7033778" y="2888344"/>
            <a:ext cx="1406684" cy="1188000"/>
          </a:xfrm>
          <a:prstGeom prst="roundRect">
            <a:avLst>
              <a:gd name="adj" fmla="val 0"/>
            </a:avLst>
          </a:prstGeom>
          <a:solidFill>
            <a:schemeClr val="bg1"/>
          </a:solidFill>
          <a:ln w="28575">
            <a:solidFill>
              <a:srgbClr val="4F9707"/>
            </a:solid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82" name="Groupe 81">
            <a:extLst>
              <a:ext uri="{FF2B5EF4-FFF2-40B4-BE49-F238E27FC236}">
                <a16:creationId xmlns:a16="http://schemas.microsoft.com/office/drawing/2014/main" id="{58A19F4B-47D5-454A-BC9F-9BE2667BCCEA}"/>
              </a:ext>
            </a:extLst>
          </p:cNvPr>
          <p:cNvGrpSpPr/>
          <p:nvPr/>
        </p:nvGrpSpPr>
        <p:grpSpPr>
          <a:xfrm>
            <a:off x="7089978" y="2953291"/>
            <a:ext cx="1324416" cy="1080465"/>
            <a:chOff x="2612089" y="2037256"/>
            <a:chExt cx="1408405" cy="1145702"/>
          </a:xfrm>
        </p:grpSpPr>
        <p:grpSp>
          <p:nvGrpSpPr>
            <p:cNvPr id="83" name="Groupe 82">
              <a:extLst>
                <a:ext uri="{FF2B5EF4-FFF2-40B4-BE49-F238E27FC236}">
                  <a16:creationId xmlns:a16="http://schemas.microsoft.com/office/drawing/2014/main" id="{9C81E09B-98DD-46A2-A3B3-6A10794DE9CB}"/>
                </a:ext>
              </a:extLst>
            </p:cNvPr>
            <p:cNvGrpSpPr/>
            <p:nvPr/>
          </p:nvGrpSpPr>
          <p:grpSpPr>
            <a:xfrm>
              <a:off x="2612089" y="2057832"/>
              <a:ext cx="1408405" cy="1125126"/>
              <a:chOff x="1619250" y="1266756"/>
              <a:chExt cx="1408405" cy="1125126"/>
            </a:xfrm>
          </p:grpSpPr>
          <p:sp>
            <p:nvSpPr>
              <p:cNvPr id="85" name="Shape 1203">
                <a:extLst>
                  <a:ext uri="{FF2B5EF4-FFF2-40B4-BE49-F238E27FC236}">
                    <a16:creationId xmlns:a16="http://schemas.microsoft.com/office/drawing/2014/main" id="{50FE3759-6286-43ED-8AB2-C94CA965D4A9}"/>
                  </a:ext>
                </a:extLst>
              </p:cNvPr>
              <p:cNvSpPr/>
              <p:nvPr/>
            </p:nvSpPr>
            <p:spPr>
              <a:xfrm>
                <a:off x="2398324" y="2024004"/>
                <a:ext cx="163909" cy="183852"/>
              </a:xfrm>
              <a:custGeom>
                <a:avLst/>
                <a:gdLst/>
                <a:ahLst/>
                <a:cxnLst/>
                <a:rect l="0" t="0" r="0" b="0"/>
                <a:pathLst>
                  <a:path w="61722" h="90678">
                    <a:moveTo>
                      <a:pt x="61722" y="0"/>
                    </a:moveTo>
                    <a:lnTo>
                      <a:pt x="32004" y="90678"/>
                    </a:lnTo>
                    <a:lnTo>
                      <a:pt x="0" y="35052"/>
                    </a:lnTo>
                    <a:lnTo>
                      <a:pt x="61722" y="0"/>
                    </a:lnTo>
                    <a:close/>
                  </a:path>
                </a:pathLst>
              </a:custGeom>
              <a:ln w="0" cap="rnd">
                <a:round/>
              </a:ln>
            </p:spPr>
            <p:style>
              <a:lnRef idx="0">
                <a:srgbClr val="000000">
                  <a:alpha val="0"/>
                </a:srgbClr>
              </a:lnRef>
              <a:fillRef idx="1">
                <a:srgbClr val="0000FF"/>
              </a:fillRef>
              <a:effectRef idx="0">
                <a:scrgbClr r="0" g="0" b="0"/>
              </a:effectRef>
              <a:fontRef idx="none"/>
            </p:style>
            <p:txBody>
              <a:bodyPr/>
              <a:lstStyle/>
              <a:p>
                <a:endParaRPr lang="fr-FR"/>
              </a:p>
            </p:txBody>
          </p:sp>
          <p:sp>
            <p:nvSpPr>
              <p:cNvPr id="86" name="Shape 1204">
                <a:extLst>
                  <a:ext uri="{FF2B5EF4-FFF2-40B4-BE49-F238E27FC236}">
                    <a16:creationId xmlns:a16="http://schemas.microsoft.com/office/drawing/2014/main" id="{5D1217EE-AD0E-4D9E-A854-F49933AA3671}"/>
                  </a:ext>
                </a:extLst>
              </p:cNvPr>
              <p:cNvSpPr/>
              <p:nvPr/>
            </p:nvSpPr>
            <p:spPr>
              <a:xfrm>
                <a:off x="2398324" y="2024004"/>
                <a:ext cx="163909" cy="183852"/>
              </a:xfrm>
              <a:custGeom>
                <a:avLst/>
                <a:gdLst/>
                <a:ahLst/>
                <a:cxnLst/>
                <a:rect l="0" t="0" r="0" b="0"/>
                <a:pathLst>
                  <a:path w="61722" h="90678">
                    <a:moveTo>
                      <a:pt x="61722" y="0"/>
                    </a:moveTo>
                    <a:lnTo>
                      <a:pt x="32004" y="90678"/>
                    </a:lnTo>
                    <a:lnTo>
                      <a:pt x="0" y="35052"/>
                    </a:lnTo>
                    <a:lnTo>
                      <a:pt x="61722" y="0"/>
                    </a:lnTo>
                    <a:close/>
                  </a:path>
                </a:pathLst>
              </a:custGeom>
              <a:ln w="0" cap="rnd">
                <a:round/>
              </a:ln>
            </p:spPr>
            <p:style>
              <a:lnRef idx="0">
                <a:srgbClr val="000000">
                  <a:alpha val="0"/>
                </a:srgbClr>
              </a:lnRef>
              <a:fillRef idx="1">
                <a:srgbClr val="0000FF"/>
              </a:fillRef>
              <a:effectRef idx="0">
                <a:scrgbClr r="0" g="0" b="0"/>
              </a:effectRef>
              <a:fontRef idx="none"/>
            </p:style>
            <p:txBody>
              <a:bodyPr/>
              <a:lstStyle/>
              <a:p>
                <a:endParaRPr lang="fr-FR"/>
              </a:p>
            </p:txBody>
          </p:sp>
          <p:sp>
            <p:nvSpPr>
              <p:cNvPr id="87" name="Shape 1205">
                <a:extLst>
                  <a:ext uri="{FF2B5EF4-FFF2-40B4-BE49-F238E27FC236}">
                    <a16:creationId xmlns:a16="http://schemas.microsoft.com/office/drawing/2014/main" id="{67E5C604-F49E-4339-B69C-7ACE8B343CFE}"/>
                  </a:ext>
                </a:extLst>
              </p:cNvPr>
              <p:cNvSpPr/>
              <p:nvPr/>
            </p:nvSpPr>
            <p:spPr>
              <a:xfrm>
                <a:off x="1619250" y="1932849"/>
                <a:ext cx="576717" cy="251831"/>
              </a:xfrm>
              <a:custGeom>
                <a:avLst/>
                <a:gdLst/>
                <a:ahLst/>
                <a:cxnLst/>
                <a:rect l="0" t="0" r="0" b="0"/>
                <a:pathLst>
                  <a:path w="217170" h="124206">
                    <a:moveTo>
                      <a:pt x="0" y="0"/>
                    </a:moveTo>
                    <a:lnTo>
                      <a:pt x="217170" y="124206"/>
                    </a:lnTo>
                  </a:path>
                </a:pathLst>
              </a:custGeom>
              <a:ln w="19050" cap="rnd">
                <a:solidFill>
                  <a:srgbClr val="5F5F5F"/>
                </a:solidFill>
                <a:round/>
              </a:ln>
            </p:spPr>
            <p:style>
              <a:lnRef idx="1">
                <a:srgbClr val="0000FF"/>
              </a:lnRef>
              <a:fillRef idx="0">
                <a:srgbClr val="000000">
                  <a:alpha val="0"/>
                </a:srgbClr>
              </a:fillRef>
              <a:effectRef idx="0">
                <a:scrgbClr r="0" g="0" b="0"/>
              </a:effectRef>
              <a:fontRef idx="none"/>
            </p:style>
            <p:txBody>
              <a:bodyPr/>
              <a:lstStyle/>
              <a:p>
                <a:endParaRPr lang="fr-FR"/>
              </a:p>
            </p:txBody>
          </p:sp>
          <p:sp>
            <p:nvSpPr>
              <p:cNvPr id="88" name="Shape 1206">
                <a:extLst>
                  <a:ext uri="{FF2B5EF4-FFF2-40B4-BE49-F238E27FC236}">
                    <a16:creationId xmlns:a16="http://schemas.microsoft.com/office/drawing/2014/main" id="{C10D97E4-776B-4F87-B8A6-142243FB0D53}"/>
                  </a:ext>
                </a:extLst>
              </p:cNvPr>
              <p:cNvSpPr/>
              <p:nvPr/>
            </p:nvSpPr>
            <p:spPr>
              <a:xfrm>
                <a:off x="2467353" y="1820180"/>
                <a:ext cx="303307" cy="112669"/>
              </a:xfrm>
              <a:custGeom>
                <a:avLst/>
                <a:gdLst/>
                <a:ahLst/>
                <a:cxnLst/>
                <a:rect l="0" t="0" r="0" b="0"/>
                <a:pathLst>
                  <a:path w="56388" h="32003">
                    <a:moveTo>
                      <a:pt x="56388" y="32003"/>
                    </a:moveTo>
                    <a:lnTo>
                      <a:pt x="0" y="0"/>
                    </a:lnTo>
                  </a:path>
                </a:pathLst>
              </a:custGeom>
              <a:ln w="19050" cap="rnd">
                <a:solidFill>
                  <a:srgbClr val="5F5F5F"/>
                </a:solidFill>
                <a:round/>
              </a:ln>
            </p:spPr>
            <p:style>
              <a:lnRef idx="1">
                <a:srgbClr val="0000FF"/>
              </a:lnRef>
              <a:fillRef idx="0">
                <a:srgbClr val="000000">
                  <a:alpha val="0"/>
                </a:srgbClr>
              </a:fillRef>
              <a:effectRef idx="0">
                <a:scrgbClr r="0" g="0" b="0"/>
              </a:effectRef>
              <a:fontRef idx="none"/>
            </p:style>
            <p:txBody>
              <a:bodyPr/>
              <a:lstStyle/>
              <a:p>
                <a:endParaRPr lang="fr-FR"/>
              </a:p>
            </p:txBody>
          </p:sp>
          <p:sp>
            <p:nvSpPr>
              <p:cNvPr id="89" name="Shape 1207">
                <a:extLst>
                  <a:ext uri="{FF2B5EF4-FFF2-40B4-BE49-F238E27FC236}">
                    <a16:creationId xmlns:a16="http://schemas.microsoft.com/office/drawing/2014/main" id="{B331BEA4-9311-4F4B-98D6-313411C3A55E}"/>
                  </a:ext>
                </a:extLst>
              </p:cNvPr>
              <p:cNvSpPr/>
              <p:nvPr/>
            </p:nvSpPr>
            <p:spPr>
              <a:xfrm>
                <a:off x="1621274" y="1698012"/>
                <a:ext cx="567447" cy="234836"/>
              </a:xfrm>
              <a:custGeom>
                <a:avLst/>
                <a:gdLst/>
                <a:ahLst/>
                <a:cxnLst/>
                <a:rect l="0" t="0" r="0" b="0"/>
                <a:pathLst>
                  <a:path w="61722" h="35813">
                    <a:moveTo>
                      <a:pt x="61722" y="0"/>
                    </a:moveTo>
                    <a:lnTo>
                      <a:pt x="0" y="35813"/>
                    </a:lnTo>
                  </a:path>
                </a:pathLst>
              </a:custGeom>
              <a:ln w="19050" cap="rnd">
                <a:solidFill>
                  <a:srgbClr val="5F5F5F"/>
                </a:solidFill>
                <a:round/>
              </a:ln>
            </p:spPr>
            <p:style>
              <a:lnRef idx="1">
                <a:srgbClr val="0000FF"/>
              </a:lnRef>
              <a:fillRef idx="0">
                <a:srgbClr val="000000">
                  <a:alpha val="0"/>
                </a:srgbClr>
              </a:fillRef>
              <a:effectRef idx="0">
                <a:scrgbClr r="0" g="0" b="0"/>
              </a:effectRef>
              <a:fontRef idx="none"/>
            </p:style>
            <p:txBody>
              <a:bodyPr/>
              <a:lstStyle/>
              <a:p>
                <a:endParaRPr lang="fr-FR"/>
              </a:p>
            </p:txBody>
          </p:sp>
          <p:sp>
            <p:nvSpPr>
              <p:cNvPr id="90" name="Shape 1208">
                <a:extLst>
                  <a:ext uri="{FF2B5EF4-FFF2-40B4-BE49-F238E27FC236}">
                    <a16:creationId xmlns:a16="http://schemas.microsoft.com/office/drawing/2014/main" id="{0D4C51F8-5740-4D0B-903E-FD0710D32A90}"/>
                  </a:ext>
                </a:extLst>
              </p:cNvPr>
              <p:cNvSpPr/>
              <p:nvPr/>
            </p:nvSpPr>
            <p:spPr>
              <a:xfrm>
                <a:off x="2398324" y="2024004"/>
                <a:ext cx="163909" cy="183852"/>
              </a:xfrm>
              <a:custGeom>
                <a:avLst/>
                <a:gdLst/>
                <a:ahLst/>
                <a:cxnLst/>
                <a:rect l="0" t="0" r="0" b="0"/>
                <a:pathLst>
                  <a:path w="61722" h="90678">
                    <a:moveTo>
                      <a:pt x="61722" y="0"/>
                    </a:moveTo>
                    <a:lnTo>
                      <a:pt x="32004" y="90678"/>
                    </a:lnTo>
                    <a:lnTo>
                      <a:pt x="0" y="35052"/>
                    </a:lnTo>
                    <a:lnTo>
                      <a:pt x="61722" y="0"/>
                    </a:lnTo>
                    <a:close/>
                  </a:path>
                </a:pathLst>
              </a:custGeom>
              <a:ln w="0" cap="rnd">
                <a:round/>
              </a:ln>
            </p:spPr>
            <p:style>
              <a:lnRef idx="0">
                <a:srgbClr val="000000">
                  <a:alpha val="0"/>
                </a:srgbClr>
              </a:lnRef>
              <a:fillRef idx="1">
                <a:srgbClr val="FF0000"/>
              </a:fillRef>
              <a:effectRef idx="0">
                <a:scrgbClr r="0" g="0" b="0"/>
              </a:effectRef>
              <a:fontRef idx="none"/>
            </p:style>
            <p:txBody>
              <a:bodyPr/>
              <a:lstStyle/>
              <a:p>
                <a:endParaRPr lang="fr-FR"/>
              </a:p>
            </p:txBody>
          </p:sp>
          <p:sp>
            <p:nvSpPr>
              <p:cNvPr id="91" name="Shape 1209">
                <a:extLst>
                  <a:ext uri="{FF2B5EF4-FFF2-40B4-BE49-F238E27FC236}">
                    <a16:creationId xmlns:a16="http://schemas.microsoft.com/office/drawing/2014/main" id="{ECDB2222-A6A2-4012-8354-DD2116E57462}"/>
                  </a:ext>
                </a:extLst>
              </p:cNvPr>
              <p:cNvSpPr/>
              <p:nvPr/>
            </p:nvSpPr>
            <p:spPr>
              <a:xfrm>
                <a:off x="2398324" y="2024004"/>
                <a:ext cx="163909" cy="183852"/>
              </a:xfrm>
              <a:custGeom>
                <a:avLst/>
                <a:gdLst/>
                <a:ahLst/>
                <a:cxnLst/>
                <a:rect l="0" t="0" r="0" b="0"/>
                <a:pathLst>
                  <a:path w="61722" h="90678">
                    <a:moveTo>
                      <a:pt x="61722" y="0"/>
                    </a:moveTo>
                    <a:lnTo>
                      <a:pt x="32004" y="90678"/>
                    </a:lnTo>
                    <a:lnTo>
                      <a:pt x="0" y="35052"/>
                    </a:lnTo>
                    <a:lnTo>
                      <a:pt x="61722" y="0"/>
                    </a:lnTo>
                    <a:close/>
                  </a:path>
                </a:pathLst>
              </a:custGeom>
              <a:solidFill>
                <a:srgbClr val="5F5F5F"/>
              </a:solidFill>
              <a:ln w="0" cap="rnd">
                <a:round/>
              </a:ln>
            </p:spPr>
            <p:style>
              <a:lnRef idx="0">
                <a:srgbClr val="000000">
                  <a:alpha val="0"/>
                </a:srgbClr>
              </a:lnRef>
              <a:fillRef idx="1">
                <a:srgbClr val="0000FF"/>
              </a:fillRef>
              <a:effectRef idx="0">
                <a:scrgbClr r="0" g="0" b="0"/>
              </a:effectRef>
              <a:fontRef idx="none"/>
            </p:style>
            <p:txBody>
              <a:bodyPr/>
              <a:lstStyle/>
              <a:p>
                <a:endParaRPr lang="fr-FR"/>
              </a:p>
            </p:txBody>
          </p:sp>
          <p:sp>
            <p:nvSpPr>
              <p:cNvPr id="92" name="Shape 1210">
                <a:extLst>
                  <a:ext uri="{FF2B5EF4-FFF2-40B4-BE49-F238E27FC236}">
                    <a16:creationId xmlns:a16="http://schemas.microsoft.com/office/drawing/2014/main" id="{14B077A5-CB08-48D2-8C37-878BCAC0E5B3}"/>
                  </a:ext>
                </a:extLst>
              </p:cNvPr>
              <p:cNvSpPr/>
              <p:nvPr/>
            </p:nvSpPr>
            <p:spPr>
              <a:xfrm>
                <a:off x="2391008" y="2024004"/>
                <a:ext cx="171226" cy="367878"/>
              </a:xfrm>
              <a:custGeom>
                <a:avLst/>
                <a:gdLst/>
                <a:ahLst/>
                <a:cxnLst/>
                <a:rect l="0" t="0" r="0" b="0"/>
                <a:pathLst>
                  <a:path w="77724" h="234696">
                    <a:moveTo>
                      <a:pt x="77724" y="0"/>
                    </a:moveTo>
                    <a:lnTo>
                      <a:pt x="0" y="234696"/>
                    </a:lnTo>
                  </a:path>
                </a:pathLst>
              </a:custGeom>
              <a:ln w="19050" cap="rnd">
                <a:solidFill>
                  <a:srgbClr val="5F5F5F"/>
                </a:solidFill>
                <a:round/>
              </a:ln>
            </p:spPr>
            <p:style>
              <a:lnRef idx="1">
                <a:srgbClr val="0000FF"/>
              </a:lnRef>
              <a:fillRef idx="0">
                <a:srgbClr val="000000">
                  <a:alpha val="0"/>
                </a:srgbClr>
              </a:fillRef>
              <a:effectRef idx="0">
                <a:scrgbClr r="0" g="0" b="0"/>
              </a:effectRef>
              <a:fontRef idx="none"/>
            </p:style>
            <p:txBody>
              <a:bodyPr/>
              <a:lstStyle/>
              <a:p>
                <a:endParaRPr lang="fr-FR"/>
              </a:p>
            </p:txBody>
          </p:sp>
          <p:sp>
            <p:nvSpPr>
              <p:cNvPr id="93" name="Shape 1212">
                <a:extLst>
                  <a:ext uri="{FF2B5EF4-FFF2-40B4-BE49-F238E27FC236}">
                    <a16:creationId xmlns:a16="http://schemas.microsoft.com/office/drawing/2014/main" id="{0A584BCD-97F7-4344-A19C-489168F55431}"/>
                  </a:ext>
                </a:extLst>
              </p:cNvPr>
              <p:cNvSpPr/>
              <p:nvPr/>
            </p:nvSpPr>
            <p:spPr>
              <a:xfrm>
                <a:off x="2195967" y="1932849"/>
                <a:ext cx="574694" cy="251831"/>
              </a:xfrm>
              <a:custGeom>
                <a:avLst/>
                <a:gdLst/>
                <a:ahLst/>
                <a:cxnLst/>
                <a:rect l="0" t="0" r="0" b="0"/>
                <a:pathLst>
                  <a:path w="216408" h="124206">
                    <a:moveTo>
                      <a:pt x="0" y="124206"/>
                    </a:moveTo>
                    <a:lnTo>
                      <a:pt x="216408" y="0"/>
                    </a:lnTo>
                  </a:path>
                </a:pathLst>
              </a:custGeom>
              <a:ln w="19050" cap="rnd">
                <a:solidFill>
                  <a:srgbClr val="5F5F5F"/>
                </a:solidFill>
                <a:round/>
              </a:ln>
            </p:spPr>
            <p:style>
              <a:lnRef idx="1">
                <a:srgbClr val="0000FF"/>
              </a:lnRef>
              <a:fillRef idx="0">
                <a:srgbClr val="000000">
                  <a:alpha val="0"/>
                </a:srgbClr>
              </a:fillRef>
              <a:effectRef idx="0">
                <a:scrgbClr r="0" g="0" b="0"/>
              </a:effectRef>
              <a:fontRef idx="none"/>
            </p:style>
            <p:txBody>
              <a:bodyPr/>
              <a:lstStyle/>
              <a:p>
                <a:endParaRPr lang="fr-FR"/>
              </a:p>
            </p:txBody>
          </p:sp>
          <p:sp>
            <p:nvSpPr>
              <p:cNvPr id="94" name="Shape 1214">
                <a:extLst>
                  <a:ext uri="{FF2B5EF4-FFF2-40B4-BE49-F238E27FC236}">
                    <a16:creationId xmlns:a16="http://schemas.microsoft.com/office/drawing/2014/main" id="{D83F199F-D376-4237-AF2A-D80A0C947B72}"/>
                  </a:ext>
                </a:extLst>
              </p:cNvPr>
              <p:cNvSpPr/>
              <p:nvPr/>
            </p:nvSpPr>
            <p:spPr>
              <a:xfrm>
                <a:off x="2217405" y="1269634"/>
                <a:ext cx="78919" cy="89609"/>
              </a:xfrm>
              <a:custGeom>
                <a:avLst/>
                <a:gdLst/>
                <a:ahLst/>
                <a:cxnLst/>
                <a:rect l="0" t="0" r="0" b="0"/>
                <a:pathLst>
                  <a:path w="29718" h="44196">
                    <a:moveTo>
                      <a:pt x="15240" y="0"/>
                    </a:moveTo>
                    <a:lnTo>
                      <a:pt x="29718" y="44196"/>
                    </a:lnTo>
                    <a:lnTo>
                      <a:pt x="15240" y="29718"/>
                    </a:lnTo>
                    <a:lnTo>
                      <a:pt x="0" y="44196"/>
                    </a:lnTo>
                    <a:lnTo>
                      <a:pt x="15240" y="0"/>
                    </a:lnTo>
                    <a:close/>
                  </a:path>
                </a:pathLst>
              </a:custGeom>
              <a:ln w="0" cap="rnd">
                <a:round/>
              </a:ln>
            </p:spPr>
            <p:style>
              <a:lnRef idx="0">
                <a:srgbClr val="000000">
                  <a:alpha val="0"/>
                </a:srgbClr>
              </a:lnRef>
              <a:fillRef idx="1">
                <a:srgbClr val="000000"/>
              </a:fillRef>
              <a:effectRef idx="0">
                <a:scrgbClr r="0" g="0" b="0"/>
              </a:effectRef>
              <a:fontRef idx="none"/>
            </p:style>
            <p:txBody>
              <a:bodyPr/>
              <a:lstStyle/>
              <a:p>
                <a:endParaRPr lang="fr-FR" dirty="0"/>
              </a:p>
            </p:txBody>
          </p:sp>
          <p:sp>
            <p:nvSpPr>
              <p:cNvPr id="95" name="Shape 1217">
                <a:extLst>
                  <a:ext uri="{FF2B5EF4-FFF2-40B4-BE49-F238E27FC236}">
                    <a16:creationId xmlns:a16="http://schemas.microsoft.com/office/drawing/2014/main" id="{BE7E1900-4EB4-445A-8FCB-E1E8B072CE8A}"/>
                  </a:ext>
                </a:extLst>
              </p:cNvPr>
              <p:cNvSpPr/>
              <p:nvPr/>
            </p:nvSpPr>
            <p:spPr>
              <a:xfrm>
                <a:off x="2903998" y="1610188"/>
                <a:ext cx="123438" cy="71067"/>
              </a:xfrm>
              <a:custGeom>
                <a:avLst/>
                <a:gdLst/>
                <a:ahLst/>
                <a:cxnLst/>
                <a:rect l="0" t="0" r="0" b="0"/>
                <a:pathLst>
                  <a:path w="46482" h="35051">
                    <a:moveTo>
                      <a:pt x="46482" y="0"/>
                    </a:moveTo>
                    <a:lnTo>
                      <a:pt x="15240" y="35051"/>
                    </a:lnTo>
                    <a:lnTo>
                      <a:pt x="20574" y="14478"/>
                    </a:lnTo>
                    <a:lnTo>
                      <a:pt x="0" y="9144"/>
                    </a:lnTo>
                    <a:lnTo>
                      <a:pt x="46482" y="0"/>
                    </a:lnTo>
                    <a:close/>
                  </a:path>
                </a:pathLst>
              </a:custGeom>
              <a:ln w="0" cap="rnd">
                <a:round/>
              </a:ln>
            </p:spPr>
            <p:style>
              <a:lnRef idx="0">
                <a:srgbClr val="000000">
                  <a:alpha val="0"/>
                </a:srgbClr>
              </a:lnRef>
              <a:fillRef idx="1">
                <a:srgbClr val="000000"/>
              </a:fillRef>
              <a:effectRef idx="0">
                <a:scrgbClr r="0" g="0" b="0"/>
              </a:effectRef>
              <a:fontRef idx="none"/>
            </p:style>
            <p:txBody>
              <a:bodyPr/>
              <a:lstStyle/>
              <a:p>
                <a:endParaRPr lang="fr-FR"/>
              </a:p>
            </p:txBody>
          </p:sp>
          <p:sp>
            <p:nvSpPr>
              <p:cNvPr id="96" name="Shape 1220">
                <a:extLst>
                  <a:ext uri="{FF2B5EF4-FFF2-40B4-BE49-F238E27FC236}">
                    <a16:creationId xmlns:a16="http://schemas.microsoft.com/office/drawing/2014/main" id="{6DD3046E-A4F3-4941-A1A5-8F367C0CB57D}"/>
                  </a:ext>
                </a:extLst>
              </p:cNvPr>
              <p:cNvSpPr/>
              <p:nvPr/>
            </p:nvSpPr>
            <p:spPr>
              <a:xfrm>
                <a:off x="2904217" y="2209401"/>
                <a:ext cx="123438" cy="71067"/>
              </a:xfrm>
              <a:custGeom>
                <a:avLst/>
                <a:gdLst/>
                <a:ahLst/>
                <a:cxnLst/>
                <a:rect l="0" t="0" r="0" b="0"/>
                <a:pathLst>
                  <a:path w="46482" h="35051">
                    <a:moveTo>
                      <a:pt x="15240" y="0"/>
                    </a:moveTo>
                    <a:lnTo>
                      <a:pt x="46482" y="35051"/>
                    </a:lnTo>
                    <a:lnTo>
                      <a:pt x="0" y="25146"/>
                    </a:lnTo>
                    <a:lnTo>
                      <a:pt x="20574" y="19812"/>
                    </a:lnTo>
                    <a:lnTo>
                      <a:pt x="15240" y="0"/>
                    </a:lnTo>
                    <a:close/>
                  </a:path>
                </a:pathLst>
              </a:custGeom>
              <a:ln w="0" cap="rnd">
                <a:round/>
              </a:ln>
            </p:spPr>
            <p:style>
              <a:lnRef idx="0">
                <a:srgbClr val="000000">
                  <a:alpha val="0"/>
                </a:srgbClr>
              </a:lnRef>
              <a:fillRef idx="1">
                <a:srgbClr val="000000"/>
              </a:fillRef>
              <a:effectRef idx="0">
                <a:scrgbClr r="0" g="0" b="0"/>
              </a:effectRef>
              <a:fontRef idx="none"/>
            </p:style>
            <p:txBody>
              <a:bodyPr/>
              <a:lstStyle/>
              <a:p>
                <a:endParaRPr lang="fr-FR"/>
              </a:p>
            </p:txBody>
          </p:sp>
          <p:sp>
            <p:nvSpPr>
              <p:cNvPr id="97" name="Shape 1221">
                <a:extLst>
                  <a:ext uri="{FF2B5EF4-FFF2-40B4-BE49-F238E27FC236}">
                    <a16:creationId xmlns:a16="http://schemas.microsoft.com/office/drawing/2014/main" id="{73B2AA92-5534-4FC9-9D98-2019F2F89FEF}"/>
                  </a:ext>
                </a:extLst>
              </p:cNvPr>
              <p:cNvSpPr/>
              <p:nvPr/>
            </p:nvSpPr>
            <p:spPr>
              <a:xfrm>
                <a:off x="2904217" y="2209401"/>
                <a:ext cx="123438" cy="71067"/>
              </a:xfrm>
              <a:custGeom>
                <a:avLst/>
                <a:gdLst/>
                <a:ahLst/>
                <a:cxnLst/>
                <a:rect l="0" t="0" r="0" b="0"/>
                <a:pathLst>
                  <a:path w="46482" h="35051">
                    <a:moveTo>
                      <a:pt x="46482" y="35051"/>
                    </a:moveTo>
                    <a:lnTo>
                      <a:pt x="0" y="25146"/>
                    </a:lnTo>
                    <a:lnTo>
                      <a:pt x="20574" y="19812"/>
                    </a:lnTo>
                    <a:lnTo>
                      <a:pt x="15240" y="0"/>
                    </a:lnTo>
                    <a:lnTo>
                      <a:pt x="46482" y="35051"/>
                    </a:lnTo>
                  </a:path>
                </a:pathLst>
              </a:custGeom>
              <a:ln w="3112" cap="rnd">
                <a:round/>
              </a:ln>
            </p:spPr>
            <p:style>
              <a:lnRef idx="1">
                <a:srgbClr val="000000"/>
              </a:lnRef>
              <a:fillRef idx="0">
                <a:srgbClr val="000000">
                  <a:alpha val="0"/>
                </a:srgbClr>
              </a:fillRef>
              <a:effectRef idx="0">
                <a:scrgbClr r="0" g="0" b="0"/>
              </a:effectRef>
              <a:fontRef idx="none"/>
            </p:style>
            <p:txBody>
              <a:bodyPr/>
              <a:lstStyle/>
              <a:p>
                <a:endParaRPr lang="fr-FR"/>
              </a:p>
            </p:txBody>
          </p:sp>
          <p:cxnSp>
            <p:nvCxnSpPr>
              <p:cNvPr id="98" name="Connecteur droit 97">
                <a:extLst>
                  <a:ext uri="{FF2B5EF4-FFF2-40B4-BE49-F238E27FC236}">
                    <a16:creationId xmlns:a16="http://schemas.microsoft.com/office/drawing/2014/main" id="{62D36D00-D411-4F07-B907-44A407092501}"/>
                  </a:ext>
                </a:extLst>
              </p:cNvPr>
              <p:cNvCxnSpPr>
                <a:cxnSpLocks/>
              </p:cNvCxnSpPr>
              <p:nvPr/>
            </p:nvCxnSpPr>
            <p:spPr>
              <a:xfrm>
                <a:off x="2185953" y="1695082"/>
                <a:ext cx="86209" cy="34190"/>
              </a:xfrm>
              <a:prstGeom prst="line">
                <a:avLst/>
              </a:prstGeom>
              <a:ln w="19050">
                <a:solidFill>
                  <a:srgbClr val="5F5F5F"/>
                </a:solidFill>
              </a:ln>
            </p:spPr>
            <p:style>
              <a:lnRef idx="1">
                <a:schemeClr val="accent1"/>
              </a:lnRef>
              <a:fillRef idx="0">
                <a:schemeClr val="accent1"/>
              </a:fillRef>
              <a:effectRef idx="0">
                <a:schemeClr val="accent1"/>
              </a:effectRef>
              <a:fontRef idx="minor">
                <a:schemeClr val="tx1"/>
              </a:fontRef>
            </p:style>
          </p:cxnSp>
          <p:sp>
            <p:nvSpPr>
              <p:cNvPr id="99" name="Shape 1038">
                <a:extLst>
                  <a:ext uri="{FF2B5EF4-FFF2-40B4-BE49-F238E27FC236}">
                    <a16:creationId xmlns:a16="http://schemas.microsoft.com/office/drawing/2014/main" id="{9CB04CAF-6A77-483B-9F37-9FDA24FBD69B}"/>
                  </a:ext>
                </a:extLst>
              </p:cNvPr>
              <p:cNvSpPr/>
              <p:nvPr/>
            </p:nvSpPr>
            <p:spPr>
              <a:xfrm>
                <a:off x="2219577" y="1351684"/>
                <a:ext cx="281081" cy="324974"/>
              </a:xfrm>
              <a:custGeom>
                <a:avLst/>
                <a:gdLst/>
                <a:ahLst/>
                <a:cxnLst/>
                <a:rect l="0" t="0" r="0" b="0"/>
                <a:pathLst>
                  <a:path w="130302" h="193548">
                    <a:moveTo>
                      <a:pt x="0" y="193548"/>
                    </a:moveTo>
                    <a:lnTo>
                      <a:pt x="130302" y="0"/>
                    </a:lnTo>
                  </a:path>
                </a:pathLst>
              </a:custGeom>
              <a:ln w="19050" cap="rnd">
                <a:solidFill>
                  <a:srgbClr val="FF9900"/>
                </a:solidFill>
                <a:round/>
              </a:ln>
            </p:spPr>
            <p:style>
              <a:lnRef idx="1">
                <a:srgbClr val="0000FF"/>
              </a:lnRef>
              <a:fillRef idx="0">
                <a:srgbClr val="000000">
                  <a:alpha val="0"/>
                </a:srgbClr>
              </a:fillRef>
              <a:effectRef idx="0">
                <a:scrgbClr r="0" g="0" b="0"/>
              </a:effectRef>
              <a:fontRef idx="none"/>
            </p:style>
            <p:txBody>
              <a:bodyPr/>
              <a:lstStyle/>
              <a:p>
                <a:endParaRPr lang="fr-FR"/>
              </a:p>
            </p:txBody>
          </p:sp>
          <p:sp>
            <p:nvSpPr>
              <p:cNvPr id="100" name="Shape 1039">
                <a:extLst>
                  <a:ext uri="{FF2B5EF4-FFF2-40B4-BE49-F238E27FC236}">
                    <a16:creationId xmlns:a16="http://schemas.microsoft.com/office/drawing/2014/main" id="{1A46A695-89C4-4810-A84A-3A848EA4F8EC}"/>
                  </a:ext>
                </a:extLst>
              </p:cNvPr>
              <p:cNvSpPr/>
              <p:nvPr/>
            </p:nvSpPr>
            <p:spPr>
              <a:xfrm>
                <a:off x="2213227" y="1560230"/>
                <a:ext cx="100269" cy="116428"/>
              </a:xfrm>
              <a:custGeom>
                <a:avLst/>
                <a:gdLst/>
                <a:ahLst/>
                <a:cxnLst/>
                <a:rect l="0" t="0" r="0" b="0"/>
                <a:pathLst>
                  <a:path w="46482" h="69342">
                    <a:moveTo>
                      <a:pt x="46482" y="0"/>
                    </a:moveTo>
                    <a:lnTo>
                      <a:pt x="46482" y="69342"/>
                    </a:lnTo>
                    <a:lnTo>
                      <a:pt x="40386" y="68580"/>
                    </a:lnTo>
                    <a:lnTo>
                      <a:pt x="35052" y="67056"/>
                    </a:lnTo>
                    <a:lnTo>
                      <a:pt x="28956" y="67056"/>
                    </a:lnTo>
                    <a:lnTo>
                      <a:pt x="22860" y="66294"/>
                    </a:lnTo>
                    <a:lnTo>
                      <a:pt x="17526" y="67056"/>
                    </a:lnTo>
                    <a:lnTo>
                      <a:pt x="11430" y="67056"/>
                    </a:lnTo>
                    <a:lnTo>
                      <a:pt x="5334" y="68580"/>
                    </a:lnTo>
                    <a:lnTo>
                      <a:pt x="0" y="69342"/>
                    </a:lnTo>
                    <a:lnTo>
                      <a:pt x="46482" y="0"/>
                    </a:lnTo>
                    <a:close/>
                  </a:path>
                </a:pathLst>
              </a:custGeom>
              <a:solidFill>
                <a:srgbClr val="FF9900"/>
              </a:solidFill>
              <a:ln w="0" cap="rnd">
                <a:round/>
              </a:ln>
            </p:spPr>
            <p:style>
              <a:lnRef idx="0">
                <a:srgbClr val="000000">
                  <a:alpha val="0"/>
                </a:srgbClr>
              </a:lnRef>
              <a:fillRef idx="1">
                <a:srgbClr val="0000FF"/>
              </a:fillRef>
              <a:effectRef idx="0">
                <a:scrgbClr r="0" g="0" b="0"/>
              </a:effectRef>
              <a:fontRef idx="none"/>
            </p:style>
            <p:txBody>
              <a:bodyPr/>
              <a:lstStyle/>
              <a:p>
                <a:endParaRPr lang="fr-FR"/>
              </a:p>
            </p:txBody>
          </p:sp>
          <p:sp>
            <p:nvSpPr>
              <p:cNvPr id="101" name="Shape 1041">
                <a:extLst>
                  <a:ext uri="{FF2B5EF4-FFF2-40B4-BE49-F238E27FC236}">
                    <a16:creationId xmlns:a16="http://schemas.microsoft.com/office/drawing/2014/main" id="{996BA189-F19D-4096-BC99-7E97BD550204}"/>
                  </a:ext>
                </a:extLst>
              </p:cNvPr>
              <p:cNvSpPr/>
              <p:nvPr/>
            </p:nvSpPr>
            <p:spPr>
              <a:xfrm>
                <a:off x="2065064" y="1671541"/>
                <a:ext cx="395999" cy="396000"/>
              </a:xfrm>
              <a:custGeom>
                <a:avLst/>
                <a:gdLst/>
                <a:ahLst/>
                <a:cxnLst/>
                <a:rect l="0" t="0" r="0" b="0"/>
                <a:pathLst>
                  <a:path w="188976" h="188214">
                    <a:moveTo>
                      <a:pt x="188976" y="94488"/>
                    </a:moveTo>
                    <a:lnTo>
                      <a:pt x="188976" y="99822"/>
                    </a:lnTo>
                    <a:lnTo>
                      <a:pt x="188214" y="105156"/>
                    </a:lnTo>
                    <a:lnTo>
                      <a:pt x="187452" y="111252"/>
                    </a:lnTo>
                    <a:lnTo>
                      <a:pt x="186690" y="116586"/>
                    </a:lnTo>
                    <a:lnTo>
                      <a:pt x="185166" y="121920"/>
                    </a:lnTo>
                    <a:lnTo>
                      <a:pt x="183642" y="127254"/>
                    </a:lnTo>
                    <a:lnTo>
                      <a:pt x="181356" y="131826"/>
                    </a:lnTo>
                    <a:lnTo>
                      <a:pt x="179070" y="137160"/>
                    </a:lnTo>
                    <a:lnTo>
                      <a:pt x="176022" y="141732"/>
                    </a:lnTo>
                    <a:lnTo>
                      <a:pt x="172974" y="147066"/>
                    </a:lnTo>
                    <a:lnTo>
                      <a:pt x="169926" y="151638"/>
                    </a:lnTo>
                    <a:lnTo>
                      <a:pt x="166116" y="155448"/>
                    </a:lnTo>
                    <a:lnTo>
                      <a:pt x="162306" y="160020"/>
                    </a:lnTo>
                    <a:lnTo>
                      <a:pt x="154686" y="167640"/>
                    </a:lnTo>
                    <a:lnTo>
                      <a:pt x="150114" y="170688"/>
                    </a:lnTo>
                    <a:lnTo>
                      <a:pt x="145542" y="173736"/>
                    </a:lnTo>
                    <a:lnTo>
                      <a:pt x="140208" y="176784"/>
                    </a:lnTo>
                    <a:lnTo>
                      <a:pt x="135636" y="179070"/>
                    </a:lnTo>
                    <a:lnTo>
                      <a:pt x="130302" y="181356"/>
                    </a:lnTo>
                    <a:lnTo>
                      <a:pt x="124968" y="183642"/>
                    </a:lnTo>
                    <a:lnTo>
                      <a:pt x="119634" y="185166"/>
                    </a:lnTo>
                    <a:lnTo>
                      <a:pt x="114300" y="186690"/>
                    </a:lnTo>
                    <a:lnTo>
                      <a:pt x="108966" y="187452"/>
                    </a:lnTo>
                    <a:lnTo>
                      <a:pt x="102870" y="188214"/>
                    </a:lnTo>
                    <a:lnTo>
                      <a:pt x="86106" y="188214"/>
                    </a:lnTo>
                    <a:lnTo>
                      <a:pt x="75438" y="186690"/>
                    </a:lnTo>
                    <a:lnTo>
                      <a:pt x="70104" y="185166"/>
                    </a:lnTo>
                    <a:lnTo>
                      <a:pt x="64770" y="183642"/>
                    </a:lnTo>
                    <a:lnTo>
                      <a:pt x="59436" y="181356"/>
                    </a:lnTo>
                    <a:lnTo>
                      <a:pt x="54102" y="179070"/>
                    </a:lnTo>
                    <a:lnTo>
                      <a:pt x="49530" y="176784"/>
                    </a:lnTo>
                    <a:lnTo>
                      <a:pt x="44196" y="173736"/>
                    </a:lnTo>
                    <a:lnTo>
                      <a:pt x="39624" y="170688"/>
                    </a:lnTo>
                    <a:lnTo>
                      <a:pt x="35052" y="167640"/>
                    </a:lnTo>
                    <a:lnTo>
                      <a:pt x="31242" y="163830"/>
                    </a:lnTo>
                    <a:lnTo>
                      <a:pt x="26670" y="160020"/>
                    </a:lnTo>
                    <a:lnTo>
                      <a:pt x="22860" y="155448"/>
                    </a:lnTo>
                    <a:lnTo>
                      <a:pt x="19812" y="151638"/>
                    </a:lnTo>
                    <a:lnTo>
                      <a:pt x="16002" y="147066"/>
                    </a:lnTo>
                    <a:lnTo>
                      <a:pt x="13716" y="141732"/>
                    </a:lnTo>
                    <a:lnTo>
                      <a:pt x="10668" y="137160"/>
                    </a:lnTo>
                    <a:lnTo>
                      <a:pt x="8382" y="131826"/>
                    </a:lnTo>
                    <a:lnTo>
                      <a:pt x="6096" y="127254"/>
                    </a:lnTo>
                    <a:lnTo>
                      <a:pt x="4572" y="121920"/>
                    </a:lnTo>
                    <a:lnTo>
                      <a:pt x="3048" y="116586"/>
                    </a:lnTo>
                    <a:lnTo>
                      <a:pt x="1524" y="111252"/>
                    </a:lnTo>
                    <a:lnTo>
                      <a:pt x="762" y="105156"/>
                    </a:lnTo>
                    <a:lnTo>
                      <a:pt x="0" y="99822"/>
                    </a:lnTo>
                    <a:lnTo>
                      <a:pt x="0" y="88392"/>
                    </a:lnTo>
                    <a:lnTo>
                      <a:pt x="762" y="83058"/>
                    </a:lnTo>
                    <a:lnTo>
                      <a:pt x="1524" y="77724"/>
                    </a:lnTo>
                    <a:lnTo>
                      <a:pt x="4572" y="67056"/>
                    </a:lnTo>
                    <a:lnTo>
                      <a:pt x="6096" y="61722"/>
                    </a:lnTo>
                    <a:lnTo>
                      <a:pt x="8382" y="56388"/>
                    </a:lnTo>
                    <a:lnTo>
                      <a:pt x="10668" y="51054"/>
                    </a:lnTo>
                    <a:lnTo>
                      <a:pt x="13716" y="46482"/>
                    </a:lnTo>
                    <a:lnTo>
                      <a:pt x="16002" y="41910"/>
                    </a:lnTo>
                    <a:lnTo>
                      <a:pt x="19812" y="37338"/>
                    </a:lnTo>
                    <a:lnTo>
                      <a:pt x="22860" y="32766"/>
                    </a:lnTo>
                    <a:lnTo>
                      <a:pt x="26670" y="28956"/>
                    </a:lnTo>
                    <a:lnTo>
                      <a:pt x="31242" y="25146"/>
                    </a:lnTo>
                    <a:lnTo>
                      <a:pt x="35052" y="21336"/>
                    </a:lnTo>
                    <a:lnTo>
                      <a:pt x="39624" y="18288"/>
                    </a:lnTo>
                    <a:lnTo>
                      <a:pt x="44196" y="15240"/>
                    </a:lnTo>
                    <a:lnTo>
                      <a:pt x="49530" y="12192"/>
                    </a:lnTo>
                    <a:lnTo>
                      <a:pt x="54102" y="9144"/>
                    </a:lnTo>
                    <a:lnTo>
                      <a:pt x="59436" y="7620"/>
                    </a:lnTo>
                    <a:lnTo>
                      <a:pt x="64770" y="5334"/>
                    </a:lnTo>
                    <a:lnTo>
                      <a:pt x="70104" y="3810"/>
                    </a:lnTo>
                    <a:lnTo>
                      <a:pt x="75438" y="2286"/>
                    </a:lnTo>
                    <a:lnTo>
                      <a:pt x="86106" y="762"/>
                    </a:lnTo>
                    <a:lnTo>
                      <a:pt x="92202" y="0"/>
                    </a:lnTo>
                    <a:lnTo>
                      <a:pt x="97536" y="0"/>
                    </a:lnTo>
                    <a:lnTo>
                      <a:pt x="102870" y="762"/>
                    </a:lnTo>
                    <a:lnTo>
                      <a:pt x="108966" y="1524"/>
                    </a:lnTo>
                    <a:lnTo>
                      <a:pt x="114300" y="2286"/>
                    </a:lnTo>
                    <a:lnTo>
                      <a:pt x="119634" y="3810"/>
                    </a:lnTo>
                    <a:lnTo>
                      <a:pt x="124968" y="5334"/>
                    </a:lnTo>
                    <a:lnTo>
                      <a:pt x="130302" y="7620"/>
                    </a:lnTo>
                    <a:lnTo>
                      <a:pt x="135636" y="9144"/>
                    </a:lnTo>
                    <a:lnTo>
                      <a:pt x="140208" y="12192"/>
                    </a:lnTo>
                    <a:lnTo>
                      <a:pt x="145542" y="15240"/>
                    </a:lnTo>
                    <a:lnTo>
                      <a:pt x="150114" y="18288"/>
                    </a:lnTo>
                    <a:lnTo>
                      <a:pt x="154686" y="21336"/>
                    </a:lnTo>
                    <a:lnTo>
                      <a:pt x="158496" y="25146"/>
                    </a:lnTo>
                    <a:lnTo>
                      <a:pt x="162306" y="28956"/>
                    </a:lnTo>
                    <a:lnTo>
                      <a:pt x="166116" y="32766"/>
                    </a:lnTo>
                    <a:lnTo>
                      <a:pt x="169926" y="37338"/>
                    </a:lnTo>
                    <a:lnTo>
                      <a:pt x="172974" y="41910"/>
                    </a:lnTo>
                    <a:lnTo>
                      <a:pt x="176022" y="46482"/>
                    </a:lnTo>
                    <a:lnTo>
                      <a:pt x="179070" y="51054"/>
                    </a:lnTo>
                    <a:lnTo>
                      <a:pt x="181356" y="56388"/>
                    </a:lnTo>
                    <a:lnTo>
                      <a:pt x="183642" y="61722"/>
                    </a:lnTo>
                    <a:lnTo>
                      <a:pt x="185166" y="67056"/>
                    </a:lnTo>
                    <a:lnTo>
                      <a:pt x="186690" y="72390"/>
                    </a:lnTo>
                    <a:lnTo>
                      <a:pt x="187452" y="77724"/>
                    </a:lnTo>
                    <a:lnTo>
                      <a:pt x="188214" y="83058"/>
                    </a:lnTo>
                    <a:lnTo>
                      <a:pt x="188976" y="88392"/>
                    </a:lnTo>
                    <a:lnTo>
                      <a:pt x="188976" y="94488"/>
                    </a:lnTo>
                  </a:path>
                </a:pathLst>
              </a:custGeom>
              <a:solidFill>
                <a:schemeClr val="bg1"/>
              </a:solidFill>
              <a:ln w="19050" cap="rnd">
                <a:solidFill>
                  <a:srgbClr val="FF9900"/>
                </a:solidFill>
                <a:round/>
              </a:ln>
            </p:spPr>
            <p:style>
              <a:lnRef idx="1">
                <a:srgbClr val="0000FF"/>
              </a:lnRef>
              <a:fillRef idx="0">
                <a:srgbClr val="000000">
                  <a:alpha val="0"/>
                </a:srgbClr>
              </a:fillRef>
              <a:effectRef idx="0">
                <a:scrgbClr r="0" g="0" b="0"/>
              </a:effectRef>
              <a:fontRef idx="none"/>
            </p:style>
            <p:txBody>
              <a:bodyPr/>
              <a:lstStyle/>
              <a:p>
                <a:endParaRPr lang="fr-FR"/>
              </a:p>
            </p:txBody>
          </p:sp>
          <p:sp>
            <p:nvSpPr>
              <p:cNvPr id="102" name="Shape 1219">
                <a:extLst>
                  <a:ext uri="{FF2B5EF4-FFF2-40B4-BE49-F238E27FC236}">
                    <a16:creationId xmlns:a16="http://schemas.microsoft.com/office/drawing/2014/main" id="{22CC3052-406D-4DD2-8DA1-A881B95CAAB9}"/>
                  </a:ext>
                </a:extLst>
              </p:cNvPr>
              <p:cNvSpPr/>
              <p:nvPr/>
            </p:nvSpPr>
            <p:spPr>
              <a:xfrm>
                <a:off x="2257876" y="1952516"/>
                <a:ext cx="719607" cy="306554"/>
              </a:xfrm>
              <a:custGeom>
                <a:avLst/>
                <a:gdLst/>
                <a:ahLst/>
                <a:cxnLst/>
                <a:rect l="0" t="0" r="0" b="0"/>
                <a:pathLst>
                  <a:path w="307086" h="176783">
                    <a:moveTo>
                      <a:pt x="0" y="0"/>
                    </a:moveTo>
                    <a:lnTo>
                      <a:pt x="307086" y="176783"/>
                    </a:lnTo>
                  </a:path>
                </a:pathLst>
              </a:custGeom>
              <a:ln w="3112" cap="rnd">
                <a:round/>
              </a:ln>
            </p:spPr>
            <p:style>
              <a:lnRef idx="1">
                <a:srgbClr val="000000"/>
              </a:lnRef>
              <a:fillRef idx="0">
                <a:srgbClr val="000000">
                  <a:alpha val="0"/>
                </a:srgbClr>
              </a:fillRef>
              <a:effectRef idx="0">
                <a:scrgbClr r="0" g="0" b="0"/>
              </a:effectRef>
              <a:fontRef idx="none"/>
            </p:style>
            <p:txBody>
              <a:bodyPr/>
              <a:lstStyle/>
              <a:p>
                <a:endParaRPr lang="fr-FR"/>
              </a:p>
            </p:txBody>
          </p:sp>
          <p:sp>
            <p:nvSpPr>
              <p:cNvPr id="103" name="Shape 1216">
                <a:extLst>
                  <a:ext uri="{FF2B5EF4-FFF2-40B4-BE49-F238E27FC236}">
                    <a16:creationId xmlns:a16="http://schemas.microsoft.com/office/drawing/2014/main" id="{2AD42A4B-0C98-4D0F-BE05-9F5C70451D08}"/>
                  </a:ext>
                </a:extLst>
              </p:cNvPr>
              <p:cNvSpPr/>
              <p:nvPr/>
            </p:nvSpPr>
            <p:spPr>
              <a:xfrm>
                <a:off x="1679114" y="1627274"/>
                <a:ext cx="1298369" cy="574436"/>
              </a:xfrm>
              <a:custGeom>
                <a:avLst/>
                <a:gdLst/>
                <a:ahLst/>
                <a:cxnLst/>
                <a:rect l="0" t="0" r="0" b="0"/>
                <a:pathLst>
                  <a:path w="581406" h="333756">
                    <a:moveTo>
                      <a:pt x="0" y="333756"/>
                    </a:moveTo>
                    <a:lnTo>
                      <a:pt x="581406" y="0"/>
                    </a:lnTo>
                  </a:path>
                </a:pathLst>
              </a:custGeom>
              <a:ln w="3112" cap="rnd">
                <a:round/>
              </a:ln>
            </p:spPr>
            <p:style>
              <a:lnRef idx="1">
                <a:srgbClr val="000000"/>
              </a:lnRef>
              <a:fillRef idx="0">
                <a:srgbClr val="000000">
                  <a:alpha val="0"/>
                </a:srgbClr>
              </a:fillRef>
              <a:effectRef idx="0">
                <a:scrgbClr r="0" g="0" b="0"/>
              </a:effectRef>
              <a:fontRef idx="none"/>
            </p:style>
            <p:txBody>
              <a:bodyPr/>
              <a:lstStyle/>
              <a:p>
                <a:endParaRPr lang="fr-FR" dirty="0"/>
              </a:p>
            </p:txBody>
          </p:sp>
          <p:sp>
            <p:nvSpPr>
              <p:cNvPr id="104" name="Shape 1213">
                <a:extLst>
                  <a:ext uri="{FF2B5EF4-FFF2-40B4-BE49-F238E27FC236}">
                    <a16:creationId xmlns:a16="http://schemas.microsoft.com/office/drawing/2014/main" id="{A9154D0B-FF4C-4A0A-8FF0-53E6AF06ED4A}"/>
                  </a:ext>
                </a:extLst>
              </p:cNvPr>
              <p:cNvSpPr/>
              <p:nvPr/>
            </p:nvSpPr>
            <p:spPr>
              <a:xfrm>
                <a:off x="2257876" y="1266756"/>
                <a:ext cx="0" cy="670522"/>
              </a:xfrm>
              <a:custGeom>
                <a:avLst/>
                <a:gdLst/>
                <a:ahLst/>
                <a:cxnLst/>
                <a:rect l="0" t="0" r="0" b="0"/>
                <a:pathLst>
                  <a:path h="330709">
                    <a:moveTo>
                      <a:pt x="0" y="330709"/>
                    </a:moveTo>
                    <a:lnTo>
                      <a:pt x="0" y="0"/>
                    </a:lnTo>
                  </a:path>
                </a:pathLst>
              </a:custGeom>
              <a:ln w="3112" cap="rnd">
                <a:round/>
              </a:ln>
            </p:spPr>
            <p:style>
              <a:lnRef idx="1">
                <a:srgbClr val="000000"/>
              </a:lnRef>
              <a:fillRef idx="0">
                <a:srgbClr val="000000">
                  <a:alpha val="0"/>
                </a:srgbClr>
              </a:fillRef>
              <a:effectRef idx="0">
                <a:scrgbClr r="0" g="0" b="0"/>
              </a:effectRef>
              <a:fontRef idx="none"/>
            </p:style>
            <p:txBody>
              <a:bodyPr/>
              <a:lstStyle/>
              <a:p>
                <a:endParaRPr lang="fr-FR"/>
              </a:p>
            </p:txBody>
          </p:sp>
          <p:sp>
            <p:nvSpPr>
              <p:cNvPr id="105" name="Rectangle 104">
                <a:extLst>
                  <a:ext uri="{FF2B5EF4-FFF2-40B4-BE49-F238E27FC236}">
                    <a16:creationId xmlns:a16="http://schemas.microsoft.com/office/drawing/2014/main" id="{337032AE-5B06-47D5-9D55-F2098C722A4D}"/>
                  </a:ext>
                </a:extLst>
              </p:cNvPr>
              <p:cNvSpPr/>
              <p:nvPr/>
            </p:nvSpPr>
            <p:spPr>
              <a:xfrm>
                <a:off x="2168127" y="1841383"/>
                <a:ext cx="170954" cy="187267"/>
              </a:xfrm>
              <a:prstGeom prst="rect">
                <a:avLst/>
              </a:prstGeom>
              <a:ln>
                <a:noFill/>
              </a:ln>
            </p:spPr>
            <p:txBody>
              <a:bodyPr vert="horz" lIns="0" tIns="0" rIns="0" bIns="0" rtlCol="0">
                <a:noAutofit/>
              </a:bodyPr>
              <a:lstStyle/>
              <a:p>
                <a:pPr marL="6350" indent="-6350">
                  <a:lnSpc>
                    <a:spcPct val="107000"/>
                  </a:lnSpc>
                  <a:spcAft>
                    <a:spcPts val="800"/>
                  </a:spcAft>
                </a:pPr>
                <a:r>
                  <a:rPr lang="fr-FR" sz="900" b="1" dirty="0">
                    <a:solidFill>
                      <a:srgbClr val="000000"/>
                    </a:solidFill>
                    <a:effectLst/>
                    <a:latin typeface="Arial" panose="020B0604020202020204" pitchFamily="34" charset="0"/>
                    <a:ea typeface="Arial" panose="020B0604020202020204" pitchFamily="34" charset="0"/>
                  </a:rPr>
                  <a:t>O</a:t>
                </a:r>
                <a:endParaRPr lang="fr-FR" sz="900" dirty="0">
                  <a:solidFill>
                    <a:srgbClr val="000000"/>
                  </a:solidFill>
                  <a:effectLst/>
                  <a:latin typeface="Times New Roman" panose="02020603050405020304" pitchFamily="18" charset="0"/>
                  <a:ea typeface="Times New Roman" panose="02020603050405020304" pitchFamily="18" charset="0"/>
                </a:endParaRPr>
              </a:p>
            </p:txBody>
          </p:sp>
        </p:grpSp>
        <mc:AlternateContent xmlns:mc="http://schemas.openxmlformats.org/markup-compatibility/2006" xmlns:a14="http://schemas.microsoft.com/office/drawing/2010/main">
          <mc:Choice Requires="a14">
            <p:sp>
              <p:nvSpPr>
                <p:cNvPr id="84" name="ZoneTexte 83">
                  <a:extLst>
                    <a:ext uri="{FF2B5EF4-FFF2-40B4-BE49-F238E27FC236}">
                      <a16:creationId xmlns:a16="http://schemas.microsoft.com/office/drawing/2014/main" id="{B9B14597-B309-474F-BA10-CE9392708E70}"/>
                    </a:ext>
                  </a:extLst>
                </p:cNvPr>
                <p:cNvSpPr txBox="1"/>
                <p:nvPr/>
              </p:nvSpPr>
              <p:spPr>
                <a:xfrm>
                  <a:off x="3089894" y="2037256"/>
                  <a:ext cx="111633"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fr-FR" sz="1200" i="1" smtClean="0">
                                <a:latin typeface="Cambria Math" panose="02040503050406030204" pitchFamily="18" charset="0"/>
                              </a:rPr>
                            </m:ctrlPr>
                          </m:accPr>
                          <m:e>
                            <m:r>
                              <a:rPr lang="fr-FR" sz="1200" b="0" i="1" smtClean="0">
                                <a:latin typeface="Cambria Math" panose="02040503050406030204" pitchFamily="18" charset="0"/>
                              </a:rPr>
                              <m:t>𝑧</m:t>
                            </m:r>
                          </m:e>
                        </m:acc>
                      </m:oMath>
                    </m:oMathPara>
                  </a14:m>
                  <a:endParaRPr lang="fr-FR" sz="1200" dirty="0"/>
                </a:p>
              </p:txBody>
            </p:sp>
          </mc:Choice>
          <mc:Fallback xmlns="">
            <p:sp>
              <p:nvSpPr>
                <p:cNvPr id="84" name="ZoneTexte 83">
                  <a:extLst>
                    <a:ext uri="{FF2B5EF4-FFF2-40B4-BE49-F238E27FC236}">
                      <a16:creationId xmlns:a16="http://schemas.microsoft.com/office/drawing/2014/main" id="{B9B14597-B309-474F-BA10-CE9392708E70}"/>
                    </a:ext>
                  </a:extLst>
                </p:cNvPr>
                <p:cNvSpPr txBox="1">
                  <a:spLocks noRot="1" noChangeAspect="1" noMove="1" noResize="1" noEditPoints="1" noAdjustHandles="1" noChangeArrowheads="1" noChangeShapeType="1" noTextEdit="1"/>
                </p:cNvSpPr>
                <p:nvPr/>
              </p:nvSpPr>
              <p:spPr>
                <a:xfrm>
                  <a:off x="3089894" y="2037256"/>
                  <a:ext cx="111633" cy="184666"/>
                </a:xfrm>
                <a:prstGeom prst="rect">
                  <a:avLst/>
                </a:prstGeom>
                <a:blipFill>
                  <a:blip r:embed="rId10"/>
                  <a:stretch>
                    <a:fillRect l="-29412" t="-27586" r="-94118" b="-3448"/>
                  </a:stretch>
                </a:blipFill>
              </p:spPr>
              <p:txBody>
                <a:bodyPr/>
                <a:lstStyle/>
                <a:p>
                  <a:r>
                    <a:rPr lang="fr-FR">
                      <a:noFill/>
                    </a:rPr>
                    <a:t> </a:t>
                  </a:r>
                </a:p>
              </p:txBody>
            </p:sp>
          </mc:Fallback>
        </mc:AlternateContent>
      </p:grpSp>
      <p:grpSp>
        <p:nvGrpSpPr>
          <p:cNvPr id="143" name="Groupe 142">
            <a:extLst>
              <a:ext uri="{FF2B5EF4-FFF2-40B4-BE49-F238E27FC236}">
                <a16:creationId xmlns:a16="http://schemas.microsoft.com/office/drawing/2014/main" id="{24555257-19A4-4F48-89C9-AEED59810C7A}"/>
              </a:ext>
            </a:extLst>
          </p:cNvPr>
          <p:cNvGrpSpPr/>
          <p:nvPr/>
        </p:nvGrpSpPr>
        <p:grpSpPr>
          <a:xfrm>
            <a:off x="6888599" y="4401824"/>
            <a:ext cx="5071357" cy="1998977"/>
            <a:chOff x="881222" y="1406040"/>
            <a:chExt cx="5553553" cy="1998977"/>
          </a:xfrm>
        </p:grpSpPr>
        <p:grpSp>
          <p:nvGrpSpPr>
            <p:cNvPr id="146" name="Groupe 145">
              <a:extLst>
                <a:ext uri="{FF2B5EF4-FFF2-40B4-BE49-F238E27FC236}">
                  <a16:creationId xmlns:a16="http://schemas.microsoft.com/office/drawing/2014/main" id="{46DB83A4-90B7-4504-8249-87270741E4B3}"/>
                </a:ext>
              </a:extLst>
            </p:cNvPr>
            <p:cNvGrpSpPr/>
            <p:nvPr/>
          </p:nvGrpSpPr>
          <p:grpSpPr>
            <a:xfrm>
              <a:off x="881222" y="1406040"/>
              <a:ext cx="5553553" cy="1998977"/>
              <a:chOff x="8312207" y="2780664"/>
              <a:chExt cx="3525095" cy="2812032"/>
            </a:xfrm>
          </p:grpSpPr>
          <p:sp>
            <p:nvSpPr>
              <p:cNvPr id="150" name="Rectangle à coins arrondis 78">
                <a:extLst>
                  <a:ext uri="{FF2B5EF4-FFF2-40B4-BE49-F238E27FC236}">
                    <a16:creationId xmlns:a16="http://schemas.microsoft.com/office/drawing/2014/main" id="{AA793B81-0AB8-4ADF-881F-189EDC1F1197}"/>
                  </a:ext>
                </a:extLst>
              </p:cNvPr>
              <p:cNvSpPr/>
              <p:nvPr/>
            </p:nvSpPr>
            <p:spPr>
              <a:xfrm>
                <a:off x="8312207" y="2816202"/>
                <a:ext cx="3525095" cy="2776494"/>
              </a:xfrm>
              <a:prstGeom prst="roundRect">
                <a:avLst>
                  <a:gd name="adj" fmla="val 0"/>
                </a:avLst>
              </a:prstGeom>
              <a:solidFill>
                <a:schemeClr val="bg1"/>
              </a:solidFill>
              <a:ln w="28575">
                <a:solidFill>
                  <a:srgbClr val="4F9707"/>
                </a:solid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mc:AlternateContent xmlns:mc="http://schemas.openxmlformats.org/markup-compatibility/2006" xmlns:a14="http://schemas.microsoft.com/office/drawing/2010/main">
            <mc:Choice Requires="a14">
              <p:sp>
                <p:nvSpPr>
                  <p:cNvPr id="151" name="Rectangle 150">
                    <a:extLst>
                      <a:ext uri="{FF2B5EF4-FFF2-40B4-BE49-F238E27FC236}">
                        <a16:creationId xmlns:a16="http://schemas.microsoft.com/office/drawing/2014/main" id="{970D84BB-AC7A-4B28-A1CE-2FD8681DAA14}"/>
                      </a:ext>
                    </a:extLst>
                  </p:cNvPr>
                  <p:cNvSpPr/>
                  <p:nvPr/>
                </p:nvSpPr>
                <p:spPr>
                  <a:xfrm>
                    <a:off x="8331916" y="2780664"/>
                    <a:ext cx="3471632" cy="1298881"/>
                  </a:xfrm>
                  <a:prstGeom prst="rect">
                    <a:avLst/>
                  </a:prstGeom>
                </p:spPr>
                <p:txBody>
                  <a:bodyPr wrap="none">
                    <a:spAutoFit/>
                  </a:bodyPr>
                  <a:lstStyle/>
                  <a:p>
                    <a:r>
                      <a:rPr lang="fr-FR" b="1" dirty="0">
                        <a:solidFill>
                          <a:srgbClr val="008000"/>
                        </a:solidFill>
                      </a:rPr>
                      <a:t>Liaison sphère cylindre d’axe (O,</a:t>
                    </a:r>
                    <a14:m>
                      <m:oMath xmlns:m="http://schemas.openxmlformats.org/officeDocument/2006/math">
                        <m:acc>
                          <m:accPr>
                            <m:chr m:val="⃗"/>
                            <m:ctrlPr>
                              <a:rPr lang="fr-FR" b="1" i="1">
                                <a:solidFill>
                                  <a:srgbClr val="008000"/>
                                </a:solidFill>
                                <a:latin typeface="Cambria Math" panose="02040503050406030204" pitchFamily="18" charset="0"/>
                              </a:rPr>
                            </m:ctrlPr>
                          </m:accPr>
                          <m:e>
                            <m:r>
                              <a:rPr lang="fr-FR" b="1" i="1" smtClean="0">
                                <a:solidFill>
                                  <a:srgbClr val="008000"/>
                                </a:solidFill>
                                <a:latin typeface="Cambria Math" panose="02040503050406030204" pitchFamily="18" charset="0"/>
                              </a:rPr>
                              <m:t>𝒙</m:t>
                            </m:r>
                          </m:e>
                        </m:acc>
                      </m:oMath>
                    </a14:m>
                    <a:r>
                      <a:rPr lang="fr-FR" b="1" dirty="0">
                        <a:solidFill>
                          <a:srgbClr val="008000"/>
                        </a:solidFill>
                      </a:rPr>
                      <a:t>) et plan d’étude </a:t>
                    </a:r>
                  </a:p>
                  <a:p>
                    <a:r>
                      <a:rPr lang="fr-FR" b="1" dirty="0">
                        <a:solidFill>
                          <a:srgbClr val="008000"/>
                        </a:solidFill>
                      </a:rPr>
                      <a:t>(O,</a:t>
                    </a:r>
                    <a14:m>
                      <m:oMath xmlns:m="http://schemas.openxmlformats.org/officeDocument/2006/math">
                        <m:acc>
                          <m:accPr>
                            <m:chr m:val="⃗"/>
                            <m:ctrlPr>
                              <a:rPr lang="fr-FR" b="1" i="1">
                                <a:solidFill>
                                  <a:srgbClr val="008000"/>
                                </a:solidFill>
                                <a:latin typeface="Cambria Math" panose="02040503050406030204" pitchFamily="18" charset="0"/>
                              </a:rPr>
                            </m:ctrlPr>
                          </m:accPr>
                          <m:e>
                            <m:r>
                              <a:rPr lang="fr-FR" b="1" i="1">
                                <a:solidFill>
                                  <a:srgbClr val="008000"/>
                                </a:solidFill>
                                <a:latin typeface="Cambria Math" panose="02040503050406030204" pitchFamily="18" charset="0"/>
                              </a:rPr>
                              <m:t>𝒙</m:t>
                            </m:r>
                          </m:e>
                        </m:acc>
                      </m:oMath>
                    </a14:m>
                    <a:r>
                      <a:rPr lang="fr-FR" b="1" dirty="0">
                        <a:solidFill>
                          <a:srgbClr val="008000"/>
                        </a:solidFill>
                      </a:rPr>
                      <a:t>,</a:t>
                    </a:r>
                    <a14:m>
                      <m:oMath xmlns:m="http://schemas.openxmlformats.org/officeDocument/2006/math">
                        <m:acc>
                          <m:accPr>
                            <m:chr m:val="⃗"/>
                            <m:ctrlPr>
                              <a:rPr lang="fr-FR" b="1" i="1">
                                <a:solidFill>
                                  <a:srgbClr val="008000"/>
                                </a:solidFill>
                                <a:latin typeface="Cambria Math" panose="02040503050406030204" pitchFamily="18" charset="0"/>
                              </a:rPr>
                            </m:ctrlPr>
                          </m:accPr>
                          <m:e>
                            <m:r>
                              <a:rPr lang="fr-FR" b="1" i="1" smtClean="0">
                                <a:solidFill>
                                  <a:srgbClr val="008000"/>
                                </a:solidFill>
                                <a:latin typeface="Cambria Math" panose="02040503050406030204" pitchFamily="18" charset="0"/>
                              </a:rPr>
                              <m:t>𝒚</m:t>
                            </m:r>
                          </m:e>
                        </m:acc>
                      </m:oMath>
                    </a14:m>
                    <a:r>
                      <a:rPr lang="fr-FR" b="1" dirty="0">
                        <a:solidFill>
                          <a:srgbClr val="008000"/>
                        </a:solidFill>
                      </a:rPr>
                      <a:t>) </a:t>
                    </a:r>
                  </a:p>
                  <a:p>
                    <a:r>
                      <a:rPr lang="fr-FR" b="1" dirty="0">
                        <a:solidFill>
                          <a:srgbClr val="008000"/>
                        </a:solidFill>
                      </a:rPr>
                      <a:t> </a:t>
                    </a:r>
                  </a:p>
                </p:txBody>
              </p:sp>
            </mc:Choice>
            <mc:Fallback xmlns="">
              <p:sp>
                <p:nvSpPr>
                  <p:cNvPr id="151" name="Rectangle 150">
                    <a:extLst>
                      <a:ext uri="{FF2B5EF4-FFF2-40B4-BE49-F238E27FC236}">
                        <a16:creationId xmlns:a16="http://schemas.microsoft.com/office/drawing/2014/main" id="{970D84BB-AC7A-4B28-A1CE-2FD8681DAA14}"/>
                      </a:ext>
                    </a:extLst>
                  </p:cNvPr>
                  <p:cNvSpPr>
                    <a:spLocks noRot="1" noChangeAspect="1" noMove="1" noResize="1" noEditPoints="1" noAdjustHandles="1" noChangeArrowheads="1" noChangeShapeType="1" noTextEdit="1"/>
                  </p:cNvSpPr>
                  <p:nvPr/>
                </p:nvSpPr>
                <p:spPr>
                  <a:xfrm>
                    <a:off x="8331916" y="2780664"/>
                    <a:ext cx="3471632" cy="1298881"/>
                  </a:xfrm>
                  <a:prstGeom prst="rect">
                    <a:avLst/>
                  </a:prstGeom>
                  <a:blipFill>
                    <a:blip r:embed="rId11"/>
                    <a:stretch>
                      <a:fillRect l="-1099" t="-3289" r="-122"/>
                    </a:stretch>
                  </a:blipFill>
                </p:spPr>
                <p:txBody>
                  <a:bodyPr/>
                  <a:lstStyle/>
                  <a:p>
                    <a:r>
                      <a:rPr lang="fr-FR">
                        <a:noFill/>
                      </a:rPr>
                      <a:t> </a:t>
                    </a:r>
                  </a:p>
                </p:txBody>
              </p:sp>
            </mc:Fallback>
          </mc:AlternateContent>
        </p:grpSp>
        <p:sp>
          <p:nvSpPr>
            <p:cNvPr id="147" name="Rectangle 146">
              <a:extLst>
                <a:ext uri="{FF2B5EF4-FFF2-40B4-BE49-F238E27FC236}">
                  <a16:creationId xmlns:a16="http://schemas.microsoft.com/office/drawing/2014/main" id="{4EBD7483-9DEC-49BC-9939-B36D664B8B25}"/>
                </a:ext>
              </a:extLst>
            </p:cNvPr>
            <p:cNvSpPr/>
            <p:nvPr/>
          </p:nvSpPr>
          <p:spPr>
            <a:xfrm>
              <a:off x="4562964" y="1782388"/>
              <a:ext cx="217100" cy="358780"/>
            </a:xfrm>
            <a:prstGeom prst="rect">
              <a:avLst/>
            </a:prstGeom>
          </p:spPr>
          <p:txBody>
            <a:bodyPr wrap="none">
              <a:spAutoFit/>
            </a:bodyPr>
            <a:lstStyle/>
            <a:p>
              <a:endParaRPr lang="fr-FR" b="1" dirty="0">
                <a:solidFill>
                  <a:srgbClr val="217214"/>
                </a:solidFill>
              </a:endParaRPr>
            </a:p>
          </p:txBody>
        </p:sp>
        <p:sp>
          <p:nvSpPr>
            <p:cNvPr id="148" name="Rectangle 147">
              <a:extLst>
                <a:ext uri="{FF2B5EF4-FFF2-40B4-BE49-F238E27FC236}">
                  <a16:creationId xmlns:a16="http://schemas.microsoft.com/office/drawing/2014/main" id="{3767CFBC-362D-4AE3-886E-842EFD9598A0}"/>
                </a:ext>
              </a:extLst>
            </p:cNvPr>
            <p:cNvSpPr/>
            <p:nvPr/>
          </p:nvSpPr>
          <p:spPr>
            <a:xfrm>
              <a:off x="1037704" y="1776346"/>
              <a:ext cx="184731" cy="358780"/>
            </a:xfrm>
            <a:prstGeom prst="rect">
              <a:avLst/>
            </a:prstGeom>
          </p:spPr>
          <p:txBody>
            <a:bodyPr wrap="none">
              <a:spAutoFit/>
            </a:bodyPr>
            <a:lstStyle/>
            <a:p>
              <a:endParaRPr lang="fr-FR" b="1" dirty="0">
                <a:solidFill>
                  <a:srgbClr val="217214"/>
                </a:solidFill>
              </a:endParaRPr>
            </a:p>
          </p:txBody>
        </p:sp>
        <p:sp>
          <p:nvSpPr>
            <p:cNvPr id="149" name="Rectangle 148">
              <a:extLst>
                <a:ext uri="{FF2B5EF4-FFF2-40B4-BE49-F238E27FC236}">
                  <a16:creationId xmlns:a16="http://schemas.microsoft.com/office/drawing/2014/main" id="{D7173D02-83BB-4D91-A2CB-C76E70D20A3A}"/>
                </a:ext>
              </a:extLst>
            </p:cNvPr>
            <p:cNvSpPr/>
            <p:nvPr/>
          </p:nvSpPr>
          <p:spPr>
            <a:xfrm>
              <a:off x="2771008" y="1773799"/>
              <a:ext cx="184730" cy="358780"/>
            </a:xfrm>
            <a:prstGeom prst="rect">
              <a:avLst/>
            </a:prstGeom>
          </p:spPr>
          <p:txBody>
            <a:bodyPr wrap="none">
              <a:spAutoFit/>
            </a:bodyPr>
            <a:lstStyle/>
            <a:p>
              <a:endParaRPr lang="fr-FR" b="1" dirty="0">
                <a:solidFill>
                  <a:srgbClr val="217214"/>
                </a:solidFill>
              </a:endParaRPr>
            </a:p>
          </p:txBody>
        </p:sp>
      </p:grpSp>
      <mc:AlternateContent xmlns:mc="http://schemas.openxmlformats.org/markup-compatibility/2006" xmlns:a14="http://schemas.microsoft.com/office/drawing/2010/main">
        <mc:Choice Requires="a14">
          <p:sp>
            <p:nvSpPr>
              <p:cNvPr id="144" name="ZoneTexte 143">
                <a:extLst>
                  <a:ext uri="{FF2B5EF4-FFF2-40B4-BE49-F238E27FC236}">
                    <a16:creationId xmlns:a16="http://schemas.microsoft.com/office/drawing/2014/main" id="{B4F31710-1102-417C-BB1B-E5545AB0DF01}"/>
                  </a:ext>
                </a:extLst>
              </p:cNvPr>
              <p:cNvSpPr txBox="1"/>
              <p:nvPr/>
            </p:nvSpPr>
            <p:spPr>
              <a:xfrm>
                <a:off x="8776427" y="5134069"/>
                <a:ext cx="1072345" cy="74366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fr-FR" sz="1600" b="0" i="1" smtClean="0">
                              <a:latin typeface="Cambria Math" panose="02040503050406030204" pitchFamily="18" charset="0"/>
                            </a:rPr>
                          </m:ctrlPr>
                        </m:sSubPr>
                        <m:e>
                          <m:d>
                            <m:dPr>
                              <m:begChr m:val="{"/>
                              <m:endChr m:val="}"/>
                              <m:ctrlPr>
                                <a:rPr lang="fr-FR" sz="1600" i="1">
                                  <a:latin typeface="Cambria Math" panose="02040503050406030204" pitchFamily="18" charset="0"/>
                                </a:rPr>
                              </m:ctrlPr>
                            </m:dPr>
                            <m:e>
                              <m:m>
                                <m:mPr>
                                  <m:mcs>
                                    <m:mc>
                                      <m:mcPr>
                                        <m:count m:val="2"/>
                                        <m:mcJc m:val="center"/>
                                      </m:mcPr>
                                    </m:mc>
                                  </m:mcs>
                                  <m:ctrlPr>
                                    <a:rPr lang="fr-FR" sz="1600" i="1">
                                      <a:latin typeface="Cambria Math" panose="02040503050406030204" pitchFamily="18" charset="0"/>
                                    </a:rPr>
                                  </m:ctrlPr>
                                </m:mPr>
                                <m:mr>
                                  <m:e>
                                    <m:r>
                                      <a:rPr lang="fr-FR" sz="1600" i="1" smtClean="0">
                                        <a:latin typeface="Cambria Math" panose="02040503050406030204" pitchFamily="18" charset="0"/>
                                      </a:rPr>
                                      <m:t>0</m:t>
                                    </m:r>
                                  </m:e>
                                  <m:e>
                                    <m:r>
                                      <a:rPr lang="fr-FR" sz="1600" i="1" smtClean="0">
                                        <a:latin typeface="Cambria Math" panose="02040503050406030204" pitchFamily="18" charset="0"/>
                                      </a:rPr>
                                      <m:t>0</m:t>
                                    </m:r>
                                  </m:e>
                                </m:mr>
                                <m:mr>
                                  <m:e>
                                    <m:sSub>
                                      <m:sSubPr>
                                        <m:ctrlPr>
                                          <a:rPr lang="fr-FR" sz="1600" i="1">
                                            <a:latin typeface="Cambria Math" panose="02040503050406030204" pitchFamily="18" charset="0"/>
                                          </a:rPr>
                                        </m:ctrlPr>
                                      </m:sSubPr>
                                      <m:e>
                                        <m:r>
                                          <m:rPr>
                                            <m:sty m:val="p"/>
                                          </m:rPr>
                                          <a:rPr lang="fr-FR" sz="1600">
                                            <a:latin typeface="Cambria Math" panose="02040503050406030204" pitchFamily="18" charset="0"/>
                                          </a:rPr>
                                          <m:t>Y</m:t>
                                        </m:r>
                                      </m:e>
                                      <m:sub>
                                        <m:r>
                                          <a:rPr lang="fr-FR" sz="1600">
                                            <a:latin typeface="Cambria Math" panose="02040503050406030204" pitchFamily="18" charset="0"/>
                                          </a:rPr>
                                          <m:t>21</m:t>
                                        </m:r>
                                      </m:sub>
                                    </m:sSub>
                                  </m:e>
                                  <m:e>
                                    <m:r>
                                      <a:rPr lang="fr-FR" sz="1600" b="0" i="1" smtClean="0">
                                        <a:latin typeface="Cambria Math" panose="02040503050406030204" pitchFamily="18" charset="0"/>
                                      </a:rPr>
                                      <m:t>0</m:t>
                                    </m:r>
                                  </m:e>
                                </m:mr>
                                <m:mr>
                                  <m:e>
                                    <m:sSub>
                                      <m:sSubPr>
                                        <m:ctrlPr>
                                          <a:rPr lang="fr-FR" sz="1600" i="1">
                                            <a:latin typeface="Cambria Math" panose="02040503050406030204" pitchFamily="18" charset="0"/>
                                          </a:rPr>
                                        </m:ctrlPr>
                                      </m:sSubPr>
                                      <m:e>
                                        <m:r>
                                          <m:rPr>
                                            <m:sty m:val="p"/>
                                          </m:rPr>
                                          <a:rPr lang="fr-FR" sz="1600">
                                            <a:latin typeface="Cambria Math" panose="02040503050406030204" pitchFamily="18" charset="0"/>
                                          </a:rPr>
                                          <m:t>Z</m:t>
                                        </m:r>
                                      </m:e>
                                      <m:sub>
                                        <m:r>
                                          <a:rPr lang="fr-FR" sz="1600">
                                            <a:latin typeface="Cambria Math" panose="02040503050406030204" pitchFamily="18" charset="0"/>
                                          </a:rPr>
                                          <m:t>21</m:t>
                                        </m:r>
                                      </m:sub>
                                    </m:sSub>
                                  </m:e>
                                  <m:e>
                                    <m:r>
                                      <a:rPr lang="fr-FR" sz="1600" i="1" smtClean="0">
                                        <a:latin typeface="Cambria Math" panose="02040503050406030204" pitchFamily="18" charset="0"/>
                                      </a:rPr>
                                      <m:t>0</m:t>
                                    </m:r>
                                  </m:e>
                                </m:mr>
                              </m:m>
                            </m:e>
                          </m:d>
                        </m:e>
                        <m:sub>
                          <m:r>
                            <a:rPr lang="fr-FR" sz="1600" b="0" i="1" smtClean="0">
                              <a:latin typeface="Cambria Math" panose="02040503050406030204" pitchFamily="18" charset="0"/>
                            </a:rPr>
                            <m:t>𝑂</m:t>
                          </m:r>
                          <m:r>
                            <a:rPr lang="fr-FR" sz="1600" b="0" i="1" smtClean="0">
                              <a:latin typeface="Cambria Math" panose="02040503050406030204" pitchFamily="18" charset="0"/>
                            </a:rPr>
                            <m:t>,</m:t>
                          </m:r>
                          <m:r>
                            <a:rPr lang="fr-FR" sz="1600" b="0" i="1" smtClean="0">
                              <a:latin typeface="Cambria Math" panose="02040503050406030204" pitchFamily="18" charset="0"/>
                            </a:rPr>
                            <m:t>𝐵</m:t>
                          </m:r>
                        </m:sub>
                      </m:sSub>
                    </m:oMath>
                  </m:oMathPara>
                </a14:m>
                <a:endParaRPr lang="fr-FR" sz="1600" dirty="0"/>
              </a:p>
            </p:txBody>
          </p:sp>
        </mc:Choice>
        <mc:Fallback xmlns="">
          <p:sp>
            <p:nvSpPr>
              <p:cNvPr id="144" name="ZoneTexte 143">
                <a:extLst>
                  <a:ext uri="{FF2B5EF4-FFF2-40B4-BE49-F238E27FC236}">
                    <a16:creationId xmlns:a16="http://schemas.microsoft.com/office/drawing/2014/main" id="{B4F31710-1102-417C-BB1B-E5545AB0DF01}"/>
                  </a:ext>
                </a:extLst>
              </p:cNvPr>
              <p:cNvSpPr txBox="1">
                <a:spLocks noRot="1" noChangeAspect="1" noMove="1" noResize="1" noEditPoints="1" noAdjustHandles="1" noChangeArrowheads="1" noChangeShapeType="1" noTextEdit="1"/>
              </p:cNvSpPr>
              <p:nvPr/>
            </p:nvSpPr>
            <p:spPr>
              <a:xfrm>
                <a:off x="8776427" y="5134069"/>
                <a:ext cx="1072345" cy="743665"/>
              </a:xfrm>
              <a:prstGeom prst="rect">
                <a:avLst/>
              </a:prstGeom>
              <a:blipFill>
                <a:blip r:embed="rId12"/>
                <a:stretch>
                  <a:fillRect b="-820"/>
                </a:stretch>
              </a:blipFill>
            </p:spPr>
            <p:txBody>
              <a:bodyPr/>
              <a:lstStyle/>
              <a:p>
                <a:r>
                  <a:rPr lang="fr-FR">
                    <a:noFill/>
                  </a:rPr>
                  <a:t> </a:t>
                </a:r>
              </a:p>
            </p:txBody>
          </p:sp>
        </mc:Fallback>
      </mc:AlternateContent>
      <p:sp>
        <p:nvSpPr>
          <p:cNvPr id="145" name="ZoneTexte 144">
            <a:extLst>
              <a:ext uri="{FF2B5EF4-FFF2-40B4-BE49-F238E27FC236}">
                <a16:creationId xmlns:a16="http://schemas.microsoft.com/office/drawing/2014/main" id="{7397D61D-3066-4EFD-80A3-9165FAF06901}"/>
              </a:ext>
            </a:extLst>
          </p:cNvPr>
          <p:cNvSpPr txBox="1"/>
          <p:nvPr/>
        </p:nvSpPr>
        <p:spPr>
          <a:xfrm>
            <a:off x="8622534" y="5924627"/>
            <a:ext cx="1414117" cy="461665"/>
          </a:xfrm>
          <a:prstGeom prst="rect">
            <a:avLst/>
          </a:prstGeom>
          <a:noFill/>
        </p:spPr>
        <p:txBody>
          <a:bodyPr wrap="square" rtlCol="0">
            <a:spAutoFit/>
          </a:bodyPr>
          <a:lstStyle/>
          <a:p>
            <a:pPr algn="ctr"/>
            <a:r>
              <a:rPr lang="fr-FR" sz="1200" dirty="0"/>
              <a:t>Représentation spatiale</a:t>
            </a:r>
          </a:p>
        </p:txBody>
      </p:sp>
      <p:sp>
        <p:nvSpPr>
          <p:cNvPr id="152" name="ZoneTexte 151">
            <a:extLst>
              <a:ext uri="{FF2B5EF4-FFF2-40B4-BE49-F238E27FC236}">
                <a16:creationId xmlns:a16="http://schemas.microsoft.com/office/drawing/2014/main" id="{B05AFB99-7E3F-4804-8CDE-42915C4A880B}"/>
              </a:ext>
            </a:extLst>
          </p:cNvPr>
          <p:cNvSpPr txBox="1"/>
          <p:nvPr/>
        </p:nvSpPr>
        <p:spPr>
          <a:xfrm>
            <a:off x="10329654" y="5910113"/>
            <a:ext cx="1414117" cy="461665"/>
          </a:xfrm>
          <a:prstGeom prst="rect">
            <a:avLst/>
          </a:prstGeom>
          <a:noFill/>
        </p:spPr>
        <p:txBody>
          <a:bodyPr wrap="square" rtlCol="0">
            <a:spAutoFit/>
          </a:bodyPr>
          <a:lstStyle/>
          <a:p>
            <a:pPr algn="ctr"/>
            <a:r>
              <a:rPr lang="fr-FR" sz="1200" dirty="0"/>
              <a:t>Représentation plane</a:t>
            </a:r>
          </a:p>
        </p:txBody>
      </p:sp>
      <mc:AlternateContent xmlns:mc="http://schemas.openxmlformats.org/markup-compatibility/2006" xmlns:a14="http://schemas.microsoft.com/office/drawing/2010/main">
        <mc:Choice Requires="a14">
          <p:sp>
            <p:nvSpPr>
              <p:cNvPr id="153" name="ZoneTexte 152">
                <a:extLst>
                  <a:ext uri="{FF2B5EF4-FFF2-40B4-BE49-F238E27FC236}">
                    <a16:creationId xmlns:a16="http://schemas.microsoft.com/office/drawing/2014/main" id="{A16120FF-36E9-4A1A-AFD0-72FCC4FF6380}"/>
                  </a:ext>
                </a:extLst>
              </p:cNvPr>
              <p:cNvSpPr txBox="1"/>
              <p:nvPr/>
            </p:nvSpPr>
            <p:spPr>
              <a:xfrm>
                <a:off x="10515660" y="5133032"/>
                <a:ext cx="1073371" cy="70852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fr-FR" sz="1600" b="0" i="1" smtClean="0">
                              <a:latin typeface="Cambria Math" panose="02040503050406030204" pitchFamily="18" charset="0"/>
                            </a:rPr>
                          </m:ctrlPr>
                        </m:sSubPr>
                        <m:e>
                          <m:d>
                            <m:dPr>
                              <m:begChr m:val="{"/>
                              <m:endChr m:val="}"/>
                              <m:ctrlPr>
                                <a:rPr lang="fr-FR" sz="1600" i="1">
                                  <a:latin typeface="Cambria Math" panose="02040503050406030204" pitchFamily="18" charset="0"/>
                                </a:rPr>
                              </m:ctrlPr>
                            </m:dPr>
                            <m:e>
                              <m:m>
                                <m:mPr>
                                  <m:mcs>
                                    <m:mc>
                                      <m:mcPr>
                                        <m:count m:val="2"/>
                                        <m:mcJc m:val="center"/>
                                      </m:mcPr>
                                    </m:mc>
                                  </m:mcs>
                                  <m:ctrlPr>
                                    <a:rPr lang="fr-FR" sz="1600" i="1">
                                      <a:latin typeface="Cambria Math" panose="02040503050406030204" pitchFamily="18" charset="0"/>
                                    </a:rPr>
                                  </m:ctrlPr>
                                </m:mPr>
                                <m:mr>
                                  <m:e>
                                    <m:r>
                                      <a:rPr lang="fr-FR" sz="1600" b="1" i="1" smtClean="0">
                                        <a:solidFill>
                                          <a:srgbClr val="00CC00"/>
                                        </a:solidFill>
                                        <a:latin typeface="Cambria Math" panose="02040503050406030204" pitchFamily="18" charset="0"/>
                                      </a:rPr>
                                      <m:t>𝟎</m:t>
                                    </m:r>
                                  </m:e>
                                  <m:e>
                                    <m:r>
                                      <a:rPr lang="fr-FR" sz="1600" b="1" i="1" smtClean="0">
                                        <a:solidFill>
                                          <a:srgbClr val="00CC00"/>
                                        </a:solidFill>
                                        <a:latin typeface="Cambria Math" panose="02040503050406030204" pitchFamily="18" charset="0"/>
                                      </a:rPr>
                                      <m:t>𝟎</m:t>
                                    </m:r>
                                  </m:e>
                                </m:mr>
                                <m:mr>
                                  <m:e>
                                    <m:sSub>
                                      <m:sSubPr>
                                        <m:ctrlPr>
                                          <a:rPr lang="fr-FR" sz="1600" i="1">
                                            <a:latin typeface="Cambria Math" panose="02040503050406030204" pitchFamily="18" charset="0"/>
                                          </a:rPr>
                                        </m:ctrlPr>
                                      </m:sSubPr>
                                      <m:e>
                                        <m:r>
                                          <m:rPr>
                                            <m:sty m:val="p"/>
                                          </m:rPr>
                                          <a:rPr lang="fr-FR" sz="1600" b="0" i="0" smtClean="0">
                                            <a:latin typeface="Cambria Math" panose="02040503050406030204" pitchFamily="18" charset="0"/>
                                          </a:rPr>
                                          <m:t>Y</m:t>
                                        </m:r>
                                      </m:e>
                                      <m:sub>
                                        <m:r>
                                          <a:rPr lang="fr-FR" sz="1600">
                                            <a:latin typeface="Cambria Math" panose="02040503050406030204" pitchFamily="18" charset="0"/>
                                          </a:rPr>
                                          <m:t>21</m:t>
                                        </m:r>
                                      </m:sub>
                                    </m:sSub>
                                  </m:e>
                                  <m:e>
                                    <m:r>
                                      <a:rPr lang="fr-FR" sz="1600" b="1" i="1" smtClean="0">
                                        <a:solidFill>
                                          <a:srgbClr val="00CC00"/>
                                        </a:solidFill>
                                        <a:latin typeface="Cambria Math" panose="02040503050406030204" pitchFamily="18" charset="0"/>
                                      </a:rPr>
                                      <m:t>𝟎</m:t>
                                    </m:r>
                                  </m:e>
                                </m:mr>
                                <m:mr>
                                  <m:e>
                                    <m:r>
                                      <a:rPr lang="fr-FR" sz="1600" b="1" i="1" smtClean="0">
                                        <a:solidFill>
                                          <a:srgbClr val="FF0000"/>
                                        </a:solidFill>
                                        <a:latin typeface="Cambria Math" panose="02040503050406030204" pitchFamily="18" charset="0"/>
                                      </a:rPr>
                                      <m:t>𝟎</m:t>
                                    </m:r>
                                  </m:e>
                                  <m:e>
                                    <m:r>
                                      <a:rPr lang="fr-FR" sz="1600" b="1" i="1" smtClean="0">
                                        <a:solidFill>
                                          <a:srgbClr val="00CC00"/>
                                        </a:solidFill>
                                        <a:latin typeface="Cambria Math" panose="02040503050406030204" pitchFamily="18" charset="0"/>
                                      </a:rPr>
                                      <m:t>𝟎</m:t>
                                    </m:r>
                                  </m:e>
                                </m:mr>
                              </m:m>
                            </m:e>
                          </m:d>
                        </m:e>
                        <m:sub>
                          <m:r>
                            <a:rPr lang="fr-FR" sz="1600" b="0" i="1" smtClean="0">
                              <a:latin typeface="Cambria Math" panose="02040503050406030204" pitchFamily="18" charset="0"/>
                            </a:rPr>
                            <m:t>𝑂</m:t>
                          </m:r>
                          <m:r>
                            <a:rPr lang="fr-FR" sz="1600" b="0" i="1" smtClean="0">
                              <a:latin typeface="Cambria Math" panose="02040503050406030204" pitchFamily="18" charset="0"/>
                            </a:rPr>
                            <m:t>,</m:t>
                          </m:r>
                          <m:r>
                            <a:rPr lang="fr-FR" sz="1600" b="0" i="1" smtClean="0">
                              <a:latin typeface="Cambria Math" panose="02040503050406030204" pitchFamily="18" charset="0"/>
                            </a:rPr>
                            <m:t>𝐵</m:t>
                          </m:r>
                        </m:sub>
                      </m:sSub>
                    </m:oMath>
                  </m:oMathPara>
                </a14:m>
                <a:endParaRPr lang="fr-FR" sz="1600" dirty="0"/>
              </a:p>
            </p:txBody>
          </p:sp>
        </mc:Choice>
        <mc:Fallback xmlns="">
          <p:sp>
            <p:nvSpPr>
              <p:cNvPr id="153" name="ZoneTexte 152">
                <a:extLst>
                  <a:ext uri="{FF2B5EF4-FFF2-40B4-BE49-F238E27FC236}">
                    <a16:creationId xmlns:a16="http://schemas.microsoft.com/office/drawing/2014/main" id="{A16120FF-36E9-4A1A-AFD0-72FCC4FF6380}"/>
                  </a:ext>
                </a:extLst>
              </p:cNvPr>
              <p:cNvSpPr txBox="1">
                <a:spLocks noRot="1" noChangeAspect="1" noMove="1" noResize="1" noEditPoints="1" noAdjustHandles="1" noChangeArrowheads="1" noChangeShapeType="1" noTextEdit="1"/>
              </p:cNvSpPr>
              <p:nvPr/>
            </p:nvSpPr>
            <p:spPr>
              <a:xfrm>
                <a:off x="10515660" y="5133032"/>
                <a:ext cx="1073371" cy="708527"/>
              </a:xfrm>
              <a:prstGeom prst="rect">
                <a:avLst/>
              </a:prstGeom>
              <a:blipFill>
                <a:blip r:embed="rId13"/>
                <a:stretch>
                  <a:fillRect/>
                </a:stretch>
              </a:blipFill>
            </p:spPr>
            <p:txBody>
              <a:bodyPr/>
              <a:lstStyle/>
              <a:p>
                <a:r>
                  <a:rPr lang="fr-FR">
                    <a:noFill/>
                  </a:rPr>
                  <a:t> </a:t>
                </a:r>
              </a:p>
            </p:txBody>
          </p:sp>
        </mc:Fallback>
      </mc:AlternateContent>
      <p:sp>
        <p:nvSpPr>
          <p:cNvPr id="179" name="Rectangle à coins arrondis 78">
            <a:extLst>
              <a:ext uri="{FF2B5EF4-FFF2-40B4-BE49-F238E27FC236}">
                <a16:creationId xmlns:a16="http://schemas.microsoft.com/office/drawing/2014/main" id="{091082EC-D7AE-499E-83D8-EDB60537304C}"/>
              </a:ext>
            </a:extLst>
          </p:cNvPr>
          <p:cNvSpPr/>
          <p:nvPr/>
        </p:nvSpPr>
        <p:spPr>
          <a:xfrm>
            <a:off x="7043992" y="5082722"/>
            <a:ext cx="1406684" cy="1188000"/>
          </a:xfrm>
          <a:prstGeom prst="roundRect">
            <a:avLst>
              <a:gd name="adj" fmla="val 0"/>
            </a:avLst>
          </a:prstGeom>
          <a:solidFill>
            <a:schemeClr val="bg1"/>
          </a:solidFill>
          <a:ln w="28575">
            <a:solidFill>
              <a:srgbClr val="4F9707"/>
            </a:solid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107" name="Groupe 106">
            <a:extLst>
              <a:ext uri="{FF2B5EF4-FFF2-40B4-BE49-F238E27FC236}">
                <a16:creationId xmlns:a16="http://schemas.microsoft.com/office/drawing/2014/main" id="{42F02257-E445-4964-B15F-E8CE92C2A983}"/>
              </a:ext>
            </a:extLst>
          </p:cNvPr>
          <p:cNvGrpSpPr/>
          <p:nvPr/>
        </p:nvGrpSpPr>
        <p:grpSpPr>
          <a:xfrm>
            <a:off x="7120742" y="5116523"/>
            <a:ext cx="1331843" cy="1028935"/>
            <a:chOff x="3000837" y="2023963"/>
            <a:chExt cx="1470623" cy="1156006"/>
          </a:xfrm>
        </p:grpSpPr>
        <p:grpSp>
          <p:nvGrpSpPr>
            <p:cNvPr id="108" name="Groupe 107">
              <a:extLst>
                <a:ext uri="{FF2B5EF4-FFF2-40B4-BE49-F238E27FC236}">
                  <a16:creationId xmlns:a16="http://schemas.microsoft.com/office/drawing/2014/main" id="{0C1A30BE-173E-474E-A930-A2554745BC98}"/>
                </a:ext>
              </a:extLst>
            </p:cNvPr>
            <p:cNvGrpSpPr/>
            <p:nvPr/>
          </p:nvGrpSpPr>
          <p:grpSpPr>
            <a:xfrm>
              <a:off x="3018242" y="2023963"/>
              <a:ext cx="1453218" cy="1156006"/>
              <a:chOff x="3018242" y="2023963"/>
              <a:chExt cx="1453218" cy="1156006"/>
            </a:xfrm>
          </p:grpSpPr>
          <p:sp>
            <p:nvSpPr>
              <p:cNvPr id="110" name="Shape 1214">
                <a:extLst>
                  <a:ext uri="{FF2B5EF4-FFF2-40B4-BE49-F238E27FC236}">
                    <a16:creationId xmlns:a16="http://schemas.microsoft.com/office/drawing/2014/main" id="{CB70AA7E-B594-435D-85A8-A2B5DC3D4A1D}"/>
                  </a:ext>
                </a:extLst>
              </p:cNvPr>
              <p:cNvSpPr/>
              <p:nvPr/>
            </p:nvSpPr>
            <p:spPr>
              <a:xfrm>
                <a:off x="3543891" y="2081990"/>
                <a:ext cx="78919" cy="89609"/>
              </a:xfrm>
              <a:custGeom>
                <a:avLst/>
                <a:gdLst/>
                <a:ahLst/>
                <a:cxnLst/>
                <a:rect l="0" t="0" r="0" b="0"/>
                <a:pathLst>
                  <a:path w="29718" h="44196">
                    <a:moveTo>
                      <a:pt x="15240" y="0"/>
                    </a:moveTo>
                    <a:lnTo>
                      <a:pt x="29718" y="44196"/>
                    </a:lnTo>
                    <a:lnTo>
                      <a:pt x="15240" y="29718"/>
                    </a:lnTo>
                    <a:lnTo>
                      <a:pt x="0" y="44196"/>
                    </a:lnTo>
                    <a:lnTo>
                      <a:pt x="15240" y="0"/>
                    </a:lnTo>
                    <a:close/>
                  </a:path>
                </a:pathLst>
              </a:custGeom>
              <a:ln w="0" cap="rnd">
                <a:round/>
              </a:ln>
            </p:spPr>
            <p:style>
              <a:lnRef idx="0">
                <a:srgbClr val="000000">
                  <a:alpha val="0"/>
                </a:srgbClr>
              </a:lnRef>
              <a:fillRef idx="1">
                <a:srgbClr val="000000"/>
              </a:fillRef>
              <a:effectRef idx="0">
                <a:scrgbClr r="0" g="0" b="0"/>
              </a:effectRef>
              <a:fontRef idx="none"/>
            </p:style>
            <p:txBody>
              <a:bodyPr/>
              <a:lstStyle/>
              <a:p>
                <a:endParaRPr lang="fr-FR" dirty="0"/>
              </a:p>
            </p:txBody>
          </p:sp>
          <p:sp>
            <p:nvSpPr>
              <p:cNvPr id="111" name="Shape 1217">
                <a:extLst>
                  <a:ext uri="{FF2B5EF4-FFF2-40B4-BE49-F238E27FC236}">
                    <a16:creationId xmlns:a16="http://schemas.microsoft.com/office/drawing/2014/main" id="{3E11432C-DE0B-4908-97FE-B43C43769D73}"/>
                  </a:ext>
                </a:extLst>
              </p:cNvPr>
              <p:cNvSpPr/>
              <p:nvPr/>
            </p:nvSpPr>
            <p:spPr>
              <a:xfrm>
                <a:off x="4162212" y="2384443"/>
                <a:ext cx="123438" cy="71067"/>
              </a:xfrm>
              <a:custGeom>
                <a:avLst/>
                <a:gdLst/>
                <a:ahLst/>
                <a:cxnLst/>
                <a:rect l="0" t="0" r="0" b="0"/>
                <a:pathLst>
                  <a:path w="46482" h="35051">
                    <a:moveTo>
                      <a:pt x="46482" y="0"/>
                    </a:moveTo>
                    <a:lnTo>
                      <a:pt x="15240" y="35051"/>
                    </a:lnTo>
                    <a:lnTo>
                      <a:pt x="20574" y="14478"/>
                    </a:lnTo>
                    <a:lnTo>
                      <a:pt x="0" y="9144"/>
                    </a:lnTo>
                    <a:lnTo>
                      <a:pt x="46482" y="0"/>
                    </a:lnTo>
                    <a:close/>
                  </a:path>
                </a:pathLst>
              </a:custGeom>
              <a:ln w="0" cap="rnd">
                <a:round/>
              </a:ln>
            </p:spPr>
            <p:style>
              <a:lnRef idx="0">
                <a:srgbClr val="000000">
                  <a:alpha val="0"/>
                </a:srgbClr>
              </a:lnRef>
              <a:fillRef idx="1">
                <a:srgbClr val="000000"/>
              </a:fillRef>
              <a:effectRef idx="0">
                <a:scrgbClr r="0" g="0" b="0"/>
              </a:effectRef>
              <a:fontRef idx="none"/>
            </p:style>
            <p:txBody>
              <a:bodyPr/>
              <a:lstStyle/>
              <a:p>
                <a:endParaRPr lang="fr-FR"/>
              </a:p>
            </p:txBody>
          </p:sp>
          <p:sp>
            <p:nvSpPr>
              <p:cNvPr id="112" name="Shape 1220">
                <a:extLst>
                  <a:ext uri="{FF2B5EF4-FFF2-40B4-BE49-F238E27FC236}">
                    <a16:creationId xmlns:a16="http://schemas.microsoft.com/office/drawing/2014/main" id="{42FAE90B-947E-49BA-9846-579D22AA0FC7}"/>
                  </a:ext>
                </a:extLst>
              </p:cNvPr>
              <p:cNvSpPr/>
              <p:nvPr/>
            </p:nvSpPr>
            <p:spPr>
              <a:xfrm>
                <a:off x="4054485" y="2883642"/>
                <a:ext cx="123438" cy="71067"/>
              </a:xfrm>
              <a:custGeom>
                <a:avLst/>
                <a:gdLst/>
                <a:ahLst/>
                <a:cxnLst/>
                <a:rect l="0" t="0" r="0" b="0"/>
                <a:pathLst>
                  <a:path w="46482" h="35051">
                    <a:moveTo>
                      <a:pt x="15240" y="0"/>
                    </a:moveTo>
                    <a:lnTo>
                      <a:pt x="46482" y="35051"/>
                    </a:lnTo>
                    <a:lnTo>
                      <a:pt x="0" y="25146"/>
                    </a:lnTo>
                    <a:lnTo>
                      <a:pt x="20574" y="19812"/>
                    </a:lnTo>
                    <a:lnTo>
                      <a:pt x="15240" y="0"/>
                    </a:lnTo>
                    <a:close/>
                  </a:path>
                </a:pathLst>
              </a:custGeom>
              <a:ln w="0" cap="rnd">
                <a:round/>
              </a:ln>
            </p:spPr>
            <p:style>
              <a:lnRef idx="0">
                <a:srgbClr val="000000">
                  <a:alpha val="0"/>
                </a:srgbClr>
              </a:lnRef>
              <a:fillRef idx="1">
                <a:srgbClr val="000000"/>
              </a:fillRef>
              <a:effectRef idx="0">
                <a:scrgbClr r="0" g="0" b="0"/>
              </a:effectRef>
              <a:fontRef idx="none"/>
            </p:style>
            <p:txBody>
              <a:bodyPr/>
              <a:lstStyle/>
              <a:p>
                <a:endParaRPr lang="fr-FR"/>
              </a:p>
            </p:txBody>
          </p:sp>
          <p:sp>
            <p:nvSpPr>
              <p:cNvPr id="113" name="Rectangle 112">
                <a:extLst>
                  <a:ext uri="{FF2B5EF4-FFF2-40B4-BE49-F238E27FC236}">
                    <a16:creationId xmlns:a16="http://schemas.microsoft.com/office/drawing/2014/main" id="{E5D21BE7-D9FF-4489-843A-A44B4C16CB8B}"/>
                  </a:ext>
                </a:extLst>
              </p:cNvPr>
              <p:cNvSpPr/>
              <p:nvPr/>
            </p:nvSpPr>
            <p:spPr>
              <a:xfrm>
                <a:off x="3527950" y="2725174"/>
                <a:ext cx="170954" cy="187267"/>
              </a:xfrm>
              <a:prstGeom prst="rect">
                <a:avLst/>
              </a:prstGeom>
              <a:ln>
                <a:noFill/>
              </a:ln>
            </p:spPr>
            <p:txBody>
              <a:bodyPr vert="horz" lIns="0" tIns="0" rIns="0" bIns="0" rtlCol="0">
                <a:noAutofit/>
              </a:bodyPr>
              <a:lstStyle/>
              <a:p>
                <a:pPr marL="6350" indent="-6350">
                  <a:lnSpc>
                    <a:spcPct val="107000"/>
                  </a:lnSpc>
                  <a:spcAft>
                    <a:spcPts val="800"/>
                  </a:spcAft>
                </a:pPr>
                <a:r>
                  <a:rPr lang="fr-FR" sz="900" b="1" dirty="0">
                    <a:solidFill>
                      <a:srgbClr val="000000"/>
                    </a:solidFill>
                    <a:effectLst/>
                    <a:latin typeface="Arial" panose="020B0604020202020204" pitchFamily="34" charset="0"/>
                    <a:ea typeface="Arial" panose="020B0604020202020204" pitchFamily="34" charset="0"/>
                  </a:rPr>
                  <a:t>O</a:t>
                </a:r>
                <a:endParaRPr lang="fr-FR" sz="900" dirty="0">
                  <a:solidFill>
                    <a:srgbClr val="000000"/>
                  </a:solidFill>
                  <a:effectLst/>
                  <a:latin typeface="Times New Roman" panose="02020603050405020304" pitchFamily="18" charset="0"/>
                  <a:ea typeface="Times New Roman" panose="02020603050405020304" pitchFamily="18" charset="0"/>
                </a:endParaRPr>
              </a:p>
            </p:txBody>
          </p:sp>
          <p:sp>
            <p:nvSpPr>
              <p:cNvPr id="114" name="Forme libre : forme 113">
                <a:extLst>
                  <a:ext uri="{FF2B5EF4-FFF2-40B4-BE49-F238E27FC236}">
                    <a16:creationId xmlns:a16="http://schemas.microsoft.com/office/drawing/2014/main" id="{F60925B8-F80E-49AE-BE6D-85C330582A00}"/>
                  </a:ext>
                </a:extLst>
              </p:cNvPr>
              <p:cNvSpPr/>
              <p:nvPr/>
            </p:nvSpPr>
            <p:spPr>
              <a:xfrm>
                <a:off x="3018242" y="2709720"/>
                <a:ext cx="390525" cy="247197"/>
              </a:xfrm>
              <a:custGeom>
                <a:avLst/>
                <a:gdLst>
                  <a:gd name="connsiteX0" fmla="*/ 0 w 361950"/>
                  <a:gd name="connsiteY0" fmla="*/ 0 h 107950"/>
                  <a:gd name="connsiteX1" fmla="*/ 361950 w 361950"/>
                  <a:gd name="connsiteY1" fmla="*/ 107950 h 107950"/>
                  <a:gd name="connsiteX0" fmla="*/ 0 w 361950"/>
                  <a:gd name="connsiteY0" fmla="*/ 0 h 112394"/>
                  <a:gd name="connsiteX1" fmla="*/ 361950 w 361950"/>
                  <a:gd name="connsiteY1" fmla="*/ 107950 h 112394"/>
                  <a:gd name="connsiteX0" fmla="*/ 0 w 390525"/>
                  <a:gd name="connsiteY0" fmla="*/ 0 h 149225"/>
                  <a:gd name="connsiteX1" fmla="*/ 390525 w 390525"/>
                  <a:gd name="connsiteY1" fmla="*/ 149225 h 149225"/>
                  <a:gd name="connsiteX0" fmla="*/ 0 w 390525"/>
                  <a:gd name="connsiteY0" fmla="*/ 0 h 247197"/>
                  <a:gd name="connsiteX1" fmla="*/ 390525 w 390525"/>
                  <a:gd name="connsiteY1" fmla="*/ 149225 h 247197"/>
                </a:gdLst>
                <a:ahLst/>
                <a:cxnLst>
                  <a:cxn ang="0">
                    <a:pos x="connsiteX0" y="connsiteY0"/>
                  </a:cxn>
                  <a:cxn ang="0">
                    <a:pos x="connsiteX1" y="connsiteY1"/>
                  </a:cxn>
                </a:cxnLst>
                <a:rect l="l" t="t" r="r" b="b"/>
                <a:pathLst>
                  <a:path w="390525" h="247197">
                    <a:moveTo>
                      <a:pt x="0" y="0"/>
                    </a:moveTo>
                    <a:cubicBezTo>
                      <a:pt x="53975" y="191558"/>
                      <a:pt x="212725" y="360892"/>
                      <a:pt x="390525" y="149225"/>
                    </a:cubicBezTo>
                  </a:path>
                </a:pathLst>
              </a:custGeom>
              <a:noFill/>
              <a:ln w="19050">
                <a:solidFill>
                  <a:srgbClr val="5F5F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15" name="Connecteur droit 114">
                <a:extLst>
                  <a:ext uri="{FF2B5EF4-FFF2-40B4-BE49-F238E27FC236}">
                    <a16:creationId xmlns:a16="http://schemas.microsoft.com/office/drawing/2014/main" id="{CB083544-46C6-4FBD-B0AD-797F7AB90B5D}"/>
                  </a:ext>
                </a:extLst>
              </p:cNvPr>
              <p:cNvCxnSpPr>
                <a:stCxn id="114" idx="0"/>
              </p:cNvCxnSpPr>
              <p:nvPr/>
            </p:nvCxnSpPr>
            <p:spPr>
              <a:xfrm flipV="1">
                <a:off x="3018242" y="2389880"/>
                <a:ext cx="791729" cy="319840"/>
              </a:xfrm>
              <a:prstGeom prst="line">
                <a:avLst/>
              </a:prstGeom>
              <a:ln w="19050">
                <a:solidFill>
                  <a:srgbClr val="5F5F5F"/>
                </a:solidFill>
              </a:ln>
            </p:spPr>
            <p:style>
              <a:lnRef idx="1">
                <a:schemeClr val="accent1"/>
              </a:lnRef>
              <a:fillRef idx="0">
                <a:schemeClr val="accent1"/>
              </a:fillRef>
              <a:effectRef idx="0">
                <a:schemeClr val="accent1"/>
              </a:effectRef>
              <a:fontRef idx="minor">
                <a:schemeClr val="tx1"/>
              </a:fontRef>
            </p:style>
          </p:cxnSp>
          <p:sp>
            <p:nvSpPr>
              <p:cNvPr id="116" name="Forme libre : forme 115">
                <a:extLst>
                  <a:ext uri="{FF2B5EF4-FFF2-40B4-BE49-F238E27FC236}">
                    <a16:creationId xmlns:a16="http://schemas.microsoft.com/office/drawing/2014/main" id="{C74038D7-4295-440D-AAB4-8B2847450D14}"/>
                  </a:ext>
                </a:extLst>
              </p:cNvPr>
              <p:cNvSpPr/>
              <p:nvPr/>
            </p:nvSpPr>
            <p:spPr>
              <a:xfrm>
                <a:off x="4081290" y="2535618"/>
                <a:ext cx="111919" cy="96044"/>
              </a:xfrm>
              <a:custGeom>
                <a:avLst/>
                <a:gdLst>
                  <a:gd name="connsiteX0" fmla="*/ 0 w 361950"/>
                  <a:gd name="connsiteY0" fmla="*/ 0 h 107950"/>
                  <a:gd name="connsiteX1" fmla="*/ 361950 w 361950"/>
                  <a:gd name="connsiteY1" fmla="*/ 107950 h 107950"/>
                  <a:gd name="connsiteX0" fmla="*/ 0 w 361950"/>
                  <a:gd name="connsiteY0" fmla="*/ 0 h 112394"/>
                  <a:gd name="connsiteX1" fmla="*/ 361950 w 361950"/>
                  <a:gd name="connsiteY1" fmla="*/ 107950 h 112394"/>
                  <a:gd name="connsiteX0" fmla="*/ 0 w 390525"/>
                  <a:gd name="connsiteY0" fmla="*/ 0 h 149225"/>
                  <a:gd name="connsiteX1" fmla="*/ 390525 w 390525"/>
                  <a:gd name="connsiteY1" fmla="*/ 149225 h 149225"/>
                  <a:gd name="connsiteX0" fmla="*/ 0 w 390525"/>
                  <a:gd name="connsiteY0" fmla="*/ 0 h 247197"/>
                  <a:gd name="connsiteX1" fmla="*/ 390525 w 390525"/>
                  <a:gd name="connsiteY1" fmla="*/ 149225 h 247197"/>
                  <a:gd name="connsiteX0" fmla="*/ 0 w 114300"/>
                  <a:gd name="connsiteY0" fmla="*/ 93663 h 204406"/>
                  <a:gd name="connsiteX1" fmla="*/ 114300 w 114300"/>
                  <a:gd name="connsiteY1" fmla="*/ 0 h 204406"/>
                  <a:gd name="connsiteX0" fmla="*/ 0 w 114300"/>
                  <a:gd name="connsiteY0" fmla="*/ 93663 h 117889"/>
                  <a:gd name="connsiteX1" fmla="*/ 114300 w 114300"/>
                  <a:gd name="connsiteY1" fmla="*/ 0 h 117889"/>
                  <a:gd name="connsiteX0" fmla="*/ 0 w 114300"/>
                  <a:gd name="connsiteY0" fmla="*/ 93663 h 93663"/>
                  <a:gd name="connsiteX1" fmla="*/ 114300 w 114300"/>
                  <a:gd name="connsiteY1" fmla="*/ 0 h 93663"/>
                  <a:gd name="connsiteX0" fmla="*/ 0 w 111919"/>
                  <a:gd name="connsiteY0" fmla="*/ 96044 h 96044"/>
                  <a:gd name="connsiteX1" fmla="*/ 111919 w 111919"/>
                  <a:gd name="connsiteY1" fmla="*/ 0 h 96044"/>
                  <a:gd name="connsiteX0" fmla="*/ 0 w 111919"/>
                  <a:gd name="connsiteY0" fmla="*/ 96044 h 96303"/>
                  <a:gd name="connsiteX1" fmla="*/ 111919 w 111919"/>
                  <a:gd name="connsiteY1" fmla="*/ 0 h 96303"/>
                  <a:gd name="connsiteX0" fmla="*/ 0 w 111919"/>
                  <a:gd name="connsiteY0" fmla="*/ 96044 h 96044"/>
                  <a:gd name="connsiteX1" fmla="*/ 111919 w 111919"/>
                  <a:gd name="connsiteY1" fmla="*/ 0 h 96044"/>
                </a:gdLst>
                <a:ahLst/>
                <a:cxnLst>
                  <a:cxn ang="0">
                    <a:pos x="connsiteX0" y="connsiteY0"/>
                  </a:cxn>
                  <a:cxn ang="0">
                    <a:pos x="connsiteX1" y="connsiteY1"/>
                  </a:cxn>
                </a:cxnLst>
                <a:rect l="l" t="t" r="r" b="b"/>
                <a:pathLst>
                  <a:path w="111919" h="96044">
                    <a:moveTo>
                      <a:pt x="0" y="96044"/>
                    </a:moveTo>
                    <a:cubicBezTo>
                      <a:pt x="32544" y="85196"/>
                      <a:pt x="67469" y="68792"/>
                      <a:pt x="111919" y="0"/>
                    </a:cubicBezTo>
                  </a:path>
                </a:pathLst>
              </a:custGeom>
              <a:noFill/>
              <a:ln w="19050">
                <a:solidFill>
                  <a:srgbClr val="5F5F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7" name="Forme libre : forme 116">
                <a:extLst>
                  <a:ext uri="{FF2B5EF4-FFF2-40B4-BE49-F238E27FC236}">
                    <a16:creationId xmlns:a16="http://schemas.microsoft.com/office/drawing/2014/main" id="{2E0C09BA-F920-49A9-958D-975D6784AED4}"/>
                  </a:ext>
                </a:extLst>
              </p:cNvPr>
              <p:cNvSpPr/>
              <p:nvPr/>
            </p:nvSpPr>
            <p:spPr>
              <a:xfrm>
                <a:off x="3802665" y="2387106"/>
                <a:ext cx="173831" cy="234950"/>
              </a:xfrm>
              <a:custGeom>
                <a:avLst/>
                <a:gdLst>
                  <a:gd name="connsiteX0" fmla="*/ 0 w 361950"/>
                  <a:gd name="connsiteY0" fmla="*/ 0 h 107950"/>
                  <a:gd name="connsiteX1" fmla="*/ 361950 w 361950"/>
                  <a:gd name="connsiteY1" fmla="*/ 107950 h 107950"/>
                  <a:gd name="connsiteX0" fmla="*/ 0 w 361950"/>
                  <a:gd name="connsiteY0" fmla="*/ 0 h 112394"/>
                  <a:gd name="connsiteX1" fmla="*/ 361950 w 361950"/>
                  <a:gd name="connsiteY1" fmla="*/ 107950 h 112394"/>
                  <a:gd name="connsiteX0" fmla="*/ 0 w 390525"/>
                  <a:gd name="connsiteY0" fmla="*/ 0 h 149225"/>
                  <a:gd name="connsiteX1" fmla="*/ 390525 w 390525"/>
                  <a:gd name="connsiteY1" fmla="*/ 149225 h 149225"/>
                  <a:gd name="connsiteX0" fmla="*/ 0 w 390525"/>
                  <a:gd name="connsiteY0" fmla="*/ 0 h 247197"/>
                  <a:gd name="connsiteX1" fmla="*/ 390525 w 390525"/>
                  <a:gd name="connsiteY1" fmla="*/ 149225 h 247197"/>
                  <a:gd name="connsiteX0" fmla="*/ 0 w 173831"/>
                  <a:gd name="connsiteY0" fmla="*/ 0 h 314770"/>
                  <a:gd name="connsiteX1" fmla="*/ 173831 w 173831"/>
                  <a:gd name="connsiteY1" fmla="*/ 234950 h 314770"/>
                  <a:gd name="connsiteX0" fmla="*/ 0 w 173831"/>
                  <a:gd name="connsiteY0" fmla="*/ 0 h 234950"/>
                  <a:gd name="connsiteX1" fmla="*/ 173831 w 173831"/>
                  <a:gd name="connsiteY1" fmla="*/ 234950 h 234950"/>
                </a:gdLst>
                <a:ahLst/>
                <a:cxnLst>
                  <a:cxn ang="0">
                    <a:pos x="connsiteX0" y="connsiteY0"/>
                  </a:cxn>
                  <a:cxn ang="0">
                    <a:pos x="connsiteX1" y="connsiteY1"/>
                  </a:cxn>
                </a:cxnLst>
                <a:rect l="l" t="t" r="r" b="b"/>
                <a:pathLst>
                  <a:path w="173831" h="234950">
                    <a:moveTo>
                      <a:pt x="0" y="0"/>
                    </a:moveTo>
                    <a:cubicBezTo>
                      <a:pt x="53975" y="191558"/>
                      <a:pt x="115094" y="187061"/>
                      <a:pt x="173831" y="234950"/>
                    </a:cubicBezTo>
                  </a:path>
                </a:pathLst>
              </a:custGeom>
              <a:noFill/>
              <a:ln w="19050">
                <a:solidFill>
                  <a:srgbClr val="5F5F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8" name="Ellipse 117">
                <a:extLst>
                  <a:ext uri="{FF2B5EF4-FFF2-40B4-BE49-F238E27FC236}">
                    <a16:creationId xmlns:a16="http://schemas.microsoft.com/office/drawing/2014/main" id="{9C835B6C-6536-41B4-9C84-42FE73D657FC}"/>
                  </a:ext>
                </a:extLst>
              </p:cNvPr>
              <p:cNvSpPr/>
              <p:nvPr/>
            </p:nvSpPr>
            <p:spPr>
              <a:xfrm>
                <a:off x="3353046" y="2483610"/>
                <a:ext cx="350248" cy="350248"/>
              </a:xfrm>
              <a:prstGeom prst="ellipse">
                <a:avLst/>
              </a:prstGeom>
              <a:solidFill>
                <a:schemeClr val="bg1"/>
              </a:solidFill>
              <a:ln w="28575">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19" name="Groupe 118">
                <a:extLst>
                  <a:ext uri="{FF2B5EF4-FFF2-40B4-BE49-F238E27FC236}">
                    <a16:creationId xmlns:a16="http://schemas.microsoft.com/office/drawing/2014/main" id="{6EAA1588-27F6-4932-8F1F-6C0DF75532BF}"/>
                  </a:ext>
                </a:extLst>
              </p:cNvPr>
              <p:cNvGrpSpPr/>
              <p:nvPr/>
            </p:nvGrpSpPr>
            <p:grpSpPr>
              <a:xfrm>
                <a:off x="3531888" y="2162734"/>
                <a:ext cx="264094" cy="415896"/>
                <a:chOff x="1473163" y="2739628"/>
                <a:chExt cx="264094" cy="415896"/>
              </a:xfrm>
            </p:grpSpPr>
            <p:sp>
              <p:nvSpPr>
                <p:cNvPr id="132" name="Shape 1193">
                  <a:extLst>
                    <a:ext uri="{FF2B5EF4-FFF2-40B4-BE49-F238E27FC236}">
                      <a16:creationId xmlns:a16="http://schemas.microsoft.com/office/drawing/2014/main" id="{806AF484-C911-450F-A3D7-2711A73C7216}"/>
                    </a:ext>
                  </a:extLst>
                </p:cNvPr>
                <p:cNvSpPr/>
                <p:nvPr/>
              </p:nvSpPr>
              <p:spPr>
                <a:xfrm>
                  <a:off x="1473163" y="3052769"/>
                  <a:ext cx="93110" cy="102755"/>
                </a:xfrm>
                <a:custGeom>
                  <a:avLst/>
                  <a:gdLst/>
                  <a:ahLst/>
                  <a:cxnLst/>
                  <a:rect l="0" t="0" r="0" b="0"/>
                  <a:pathLst>
                    <a:path w="41910" h="56389">
                      <a:moveTo>
                        <a:pt x="29718" y="0"/>
                      </a:moveTo>
                      <a:lnTo>
                        <a:pt x="41910" y="6858"/>
                      </a:lnTo>
                      <a:lnTo>
                        <a:pt x="41910" y="34291"/>
                      </a:lnTo>
                      <a:lnTo>
                        <a:pt x="0" y="56389"/>
                      </a:lnTo>
                      <a:lnTo>
                        <a:pt x="29718" y="0"/>
                      </a:lnTo>
                      <a:close/>
                    </a:path>
                  </a:pathLst>
                </a:custGeom>
                <a:ln w="0" cap="rnd">
                  <a:round/>
                </a:ln>
              </p:spPr>
              <p:style>
                <a:lnRef idx="0">
                  <a:srgbClr val="000000">
                    <a:alpha val="0"/>
                  </a:srgbClr>
                </a:lnRef>
                <a:fillRef idx="1">
                  <a:srgbClr val="ACA79A"/>
                </a:fillRef>
                <a:effectRef idx="0">
                  <a:scrgbClr r="0" g="0" b="0"/>
                </a:effectRef>
                <a:fontRef idx="none"/>
              </p:style>
              <p:txBody>
                <a:bodyPr/>
                <a:lstStyle/>
                <a:p>
                  <a:endParaRPr lang="fr-FR"/>
                </a:p>
              </p:txBody>
            </p:sp>
            <p:sp>
              <p:nvSpPr>
                <p:cNvPr id="133" name="Shape 1194">
                  <a:extLst>
                    <a:ext uri="{FF2B5EF4-FFF2-40B4-BE49-F238E27FC236}">
                      <a16:creationId xmlns:a16="http://schemas.microsoft.com/office/drawing/2014/main" id="{F5674AAD-5CB8-497B-89FD-479264543769}"/>
                    </a:ext>
                  </a:extLst>
                </p:cNvPr>
                <p:cNvSpPr/>
                <p:nvPr/>
              </p:nvSpPr>
              <p:spPr>
                <a:xfrm>
                  <a:off x="1473163" y="3052769"/>
                  <a:ext cx="93110" cy="102755"/>
                </a:xfrm>
                <a:custGeom>
                  <a:avLst/>
                  <a:gdLst/>
                  <a:ahLst/>
                  <a:cxnLst/>
                  <a:rect l="0" t="0" r="0" b="0"/>
                  <a:pathLst>
                    <a:path w="41910" h="56389">
                      <a:moveTo>
                        <a:pt x="29718" y="0"/>
                      </a:moveTo>
                      <a:lnTo>
                        <a:pt x="41910" y="6858"/>
                      </a:lnTo>
                      <a:lnTo>
                        <a:pt x="41910" y="34291"/>
                      </a:lnTo>
                      <a:lnTo>
                        <a:pt x="0" y="56389"/>
                      </a:lnTo>
                      <a:lnTo>
                        <a:pt x="29718" y="0"/>
                      </a:lnTo>
                      <a:close/>
                    </a:path>
                  </a:pathLst>
                </a:custGeom>
                <a:ln w="0" cap="rnd">
                  <a:round/>
                </a:ln>
              </p:spPr>
              <p:style>
                <a:lnRef idx="0">
                  <a:srgbClr val="000000">
                    <a:alpha val="0"/>
                  </a:srgbClr>
                </a:lnRef>
                <a:fillRef idx="1">
                  <a:srgbClr val="ACA79A"/>
                </a:fillRef>
                <a:effectRef idx="0">
                  <a:scrgbClr r="0" g="0" b="0"/>
                </a:effectRef>
                <a:fontRef idx="none"/>
              </p:style>
              <p:txBody>
                <a:bodyPr/>
                <a:lstStyle/>
                <a:p>
                  <a:endParaRPr lang="fr-FR"/>
                </a:p>
              </p:txBody>
            </p:sp>
            <p:sp>
              <p:nvSpPr>
                <p:cNvPr id="134" name="Shape 1195">
                  <a:extLst>
                    <a:ext uri="{FF2B5EF4-FFF2-40B4-BE49-F238E27FC236}">
                      <a16:creationId xmlns:a16="http://schemas.microsoft.com/office/drawing/2014/main" id="{B2DF6633-AE89-402E-B2E6-369C3F6FEDC4}"/>
                    </a:ext>
                  </a:extLst>
                </p:cNvPr>
                <p:cNvSpPr/>
                <p:nvPr/>
              </p:nvSpPr>
              <p:spPr>
                <a:xfrm>
                  <a:off x="1539186" y="3009724"/>
                  <a:ext cx="27087" cy="55542"/>
                </a:xfrm>
                <a:custGeom>
                  <a:avLst/>
                  <a:gdLst/>
                  <a:ahLst/>
                  <a:cxnLst/>
                  <a:rect l="0" t="0" r="0" b="0"/>
                  <a:pathLst>
                    <a:path w="12192" h="30480">
                      <a:moveTo>
                        <a:pt x="12192" y="0"/>
                      </a:moveTo>
                      <a:lnTo>
                        <a:pt x="12192" y="30480"/>
                      </a:lnTo>
                      <a:lnTo>
                        <a:pt x="0" y="23622"/>
                      </a:lnTo>
                      <a:lnTo>
                        <a:pt x="12192" y="0"/>
                      </a:lnTo>
                      <a:close/>
                    </a:path>
                  </a:pathLst>
                </a:custGeom>
                <a:ln w="0" cap="rnd">
                  <a:round/>
                </a:ln>
              </p:spPr>
              <p:style>
                <a:lnRef idx="0">
                  <a:srgbClr val="000000">
                    <a:alpha val="0"/>
                  </a:srgbClr>
                </a:lnRef>
                <a:fillRef idx="1">
                  <a:srgbClr val="ACA79A"/>
                </a:fillRef>
                <a:effectRef idx="0">
                  <a:scrgbClr r="0" g="0" b="0"/>
                </a:effectRef>
                <a:fontRef idx="none"/>
              </p:style>
              <p:txBody>
                <a:bodyPr/>
                <a:lstStyle/>
                <a:p>
                  <a:endParaRPr lang="fr-FR"/>
                </a:p>
              </p:txBody>
            </p:sp>
            <p:sp>
              <p:nvSpPr>
                <p:cNvPr id="135" name="Shape 1196">
                  <a:extLst>
                    <a:ext uri="{FF2B5EF4-FFF2-40B4-BE49-F238E27FC236}">
                      <a16:creationId xmlns:a16="http://schemas.microsoft.com/office/drawing/2014/main" id="{A490BAB8-2004-48A5-B7E7-1BC165511C68}"/>
                    </a:ext>
                  </a:extLst>
                </p:cNvPr>
                <p:cNvSpPr/>
                <p:nvPr/>
              </p:nvSpPr>
              <p:spPr>
                <a:xfrm>
                  <a:off x="1539186" y="3009724"/>
                  <a:ext cx="27087" cy="55542"/>
                </a:xfrm>
                <a:custGeom>
                  <a:avLst/>
                  <a:gdLst/>
                  <a:ahLst/>
                  <a:cxnLst/>
                  <a:rect l="0" t="0" r="0" b="0"/>
                  <a:pathLst>
                    <a:path w="12192" h="30480">
                      <a:moveTo>
                        <a:pt x="12192" y="0"/>
                      </a:moveTo>
                      <a:lnTo>
                        <a:pt x="12192" y="30480"/>
                      </a:lnTo>
                      <a:lnTo>
                        <a:pt x="0" y="23622"/>
                      </a:lnTo>
                      <a:lnTo>
                        <a:pt x="12192" y="0"/>
                      </a:lnTo>
                      <a:close/>
                    </a:path>
                  </a:pathLst>
                </a:custGeom>
                <a:ln w="0" cap="rnd">
                  <a:round/>
                </a:ln>
              </p:spPr>
              <p:style>
                <a:lnRef idx="0">
                  <a:srgbClr val="000000">
                    <a:alpha val="0"/>
                  </a:srgbClr>
                </a:lnRef>
                <a:fillRef idx="1">
                  <a:srgbClr val="ACA79A"/>
                </a:fillRef>
                <a:effectRef idx="0">
                  <a:scrgbClr r="0" g="0" b="0"/>
                </a:effectRef>
                <a:fontRef idx="none"/>
              </p:style>
              <p:txBody>
                <a:bodyPr/>
                <a:lstStyle/>
                <a:p>
                  <a:endParaRPr lang="fr-FR"/>
                </a:p>
              </p:txBody>
            </p:sp>
            <p:sp>
              <p:nvSpPr>
                <p:cNvPr id="136" name="Shape 1197">
                  <a:extLst>
                    <a:ext uri="{FF2B5EF4-FFF2-40B4-BE49-F238E27FC236}">
                      <a16:creationId xmlns:a16="http://schemas.microsoft.com/office/drawing/2014/main" id="{82924751-69DD-4DAE-B530-24EC34421D4C}"/>
                    </a:ext>
                  </a:extLst>
                </p:cNvPr>
                <p:cNvSpPr/>
                <p:nvPr/>
              </p:nvSpPr>
              <p:spPr>
                <a:xfrm>
                  <a:off x="1473163" y="3052769"/>
                  <a:ext cx="93110" cy="102755"/>
                </a:xfrm>
                <a:custGeom>
                  <a:avLst/>
                  <a:gdLst/>
                  <a:ahLst/>
                  <a:cxnLst/>
                  <a:rect l="0" t="0" r="0" b="0"/>
                  <a:pathLst>
                    <a:path w="41910" h="56389">
                      <a:moveTo>
                        <a:pt x="29718" y="0"/>
                      </a:moveTo>
                      <a:lnTo>
                        <a:pt x="41910" y="6858"/>
                      </a:lnTo>
                      <a:lnTo>
                        <a:pt x="41910" y="34291"/>
                      </a:lnTo>
                      <a:lnTo>
                        <a:pt x="0" y="56389"/>
                      </a:lnTo>
                      <a:lnTo>
                        <a:pt x="29718" y="0"/>
                      </a:lnTo>
                      <a:close/>
                    </a:path>
                  </a:pathLst>
                </a:custGeom>
                <a:solidFill>
                  <a:srgbClr val="FF9900"/>
                </a:solidFill>
                <a:ln w="0" cap="rnd">
                  <a:round/>
                </a:ln>
              </p:spPr>
              <p:style>
                <a:lnRef idx="0">
                  <a:srgbClr val="000000">
                    <a:alpha val="0"/>
                  </a:srgbClr>
                </a:lnRef>
                <a:fillRef idx="1">
                  <a:srgbClr val="FF0000"/>
                </a:fillRef>
                <a:effectRef idx="0">
                  <a:scrgbClr r="0" g="0" b="0"/>
                </a:effectRef>
                <a:fontRef idx="none"/>
              </p:style>
              <p:txBody>
                <a:bodyPr/>
                <a:lstStyle/>
                <a:p>
                  <a:endParaRPr lang="fr-FR" dirty="0"/>
                </a:p>
              </p:txBody>
            </p:sp>
            <p:sp>
              <p:nvSpPr>
                <p:cNvPr id="137" name="Shape 1198">
                  <a:extLst>
                    <a:ext uri="{FF2B5EF4-FFF2-40B4-BE49-F238E27FC236}">
                      <a16:creationId xmlns:a16="http://schemas.microsoft.com/office/drawing/2014/main" id="{999B98F8-5E29-483E-9440-12FD6506C225}"/>
                    </a:ext>
                  </a:extLst>
                </p:cNvPr>
                <p:cNvSpPr/>
                <p:nvPr/>
              </p:nvSpPr>
              <p:spPr>
                <a:xfrm>
                  <a:off x="1473163" y="3115256"/>
                  <a:ext cx="93110" cy="40268"/>
                </a:xfrm>
                <a:custGeom>
                  <a:avLst/>
                  <a:gdLst/>
                  <a:ahLst/>
                  <a:cxnLst/>
                  <a:rect l="0" t="0" r="0" b="0"/>
                  <a:pathLst>
                    <a:path w="41910" h="22098">
                      <a:moveTo>
                        <a:pt x="0" y="22098"/>
                      </a:moveTo>
                      <a:lnTo>
                        <a:pt x="41910" y="0"/>
                      </a:lnTo>
                    </a:path>
                  </a:pathLst>
                </a:custGeom>
                <a:ln w="8687" cap="rnd">
                  <a:solidFill>
                    <a:srgbClr val="FF9900"/>
                  </a:solidFill>
                  <a:round/>
                </a:ln>
              </p:spPr>
              <p:style>
                <a:lnRef idx="1">
                  <a:srgbClr val="FF0000"/>
                </a:lnRef>
                <a:fillRef idx="0">
                  <a:srgbClr val="000000">
                    <a:alpha val="0"/>
                  </a:srgbClr>
                </a:fillRef>
                <a:effectRef idx="0">
                  <a:scrgbClr r="0" g="0" b="0"/>
                </a:effectRef>
                <a:fontRef idx="none"/>
              </p:style>
              <p:txBody>
                <a:bodyPr/>
                <a:lstStyle/>
                <a:p>
                  <a:endParaRPr lang="fr-FR"/>
                </a:p>
              </p:txBody>
            </p:sp>
            <p:sp>
              <p:nvSpPr>
                <p:cNvPr id="138" name="Shape 1199">
                  <a:extLst>
                    <a:ext uri="{FF2B5EF4-FFF2-40B4-BE49-F238E27FC236}">
                      <a16:creationId xmlns:a16="http://schemas.microsoft.com/office/drawing/2014/main" id="{FF0909FC-0388-4F89-8E2A-D04462FD0181}"/>
                    </a:ext>
                  </a:extLst>
                </p:cNvPr>
                <p:cNvSpPr/>
                <p:nvPr/>
              </p:nvSpPr>
              <p:spPr>
                <a:xfrm>
                  <a:off x="1539186" y="3009724"/>
                  <a:ext cx="27087" cy="55542"/>
                </a:xfrm>
                <a:custGeom>
                  <a:avLst/>
                  <a:gdLst/>
                  <a:ahLst/>
                  <a:cxnLst/>
                  <a:rect l="0" t="0" r="0" b="0"/>
                  <a:pathLst>
                    <a:path w="12192" h="30480">
                      <a:moveTo>
                        <a:pt x="12192" y="0"/>
                      </a:moveTo>
                      <a:lnTo>
                        <a:pt x="12192" y="30480"/>
                      </a:lnTo>
                      <a:lnTo>
                        <a:pt x="0" y="23622"/>
                      </a:lnTo>
                      <a:lnTo>
                        <a:pt x="12192" y="0"/>
                      </a:lnTo>
                      <a:close/>
                    </a:path>
                  </a:pathLst>
                </a:custGeom>
                <a:solidFill>
                  <a:srgbClr val="FF9900"/>
                </a:solidFill>
                <a:ln w="0" cap="rnd">
                  <a:round/>
                </a:ln>
              </p:spPr>
              <p:style>
                <a:lnRef idx="0">
                  <a:srgbClr val="000000">
                    <a:alpha val="0"/>
                  </a:srgbClr>
                </a:lnRef>
                <a:fillRef idx="1">
                  <a:srgbClr val="FF0000"/>
                </a:fillRef>
                <a:effectRef idx="0">
                  <a:scrgbClr r="0" g="0" b="0"/>
                </a:effectRef>
                <a:fontRef idx="none"/>
              </p:style>
              <p:txBody>
                <a:bodyPr/>
                <a:lstStyle/>
                <a:p>
                  <a:endParaRPr lang="fr-FR"/>
                </a:p>
              </p:txBody>
            </p:sp>
            <p:sp>
              <p:nvSpPr>
                <p:cNvPr id="139" name="Shape 1200">
                  <a:extLst>
                    <a:ext uri="{FF2B5EF4-FFF2-40B4-BE49-F238E27FC236}">
                      <a16:creationId xmlns:a16="http://schemas.microsoft.com/office/drawing/2014/main" id="{2A25E8B0-B681-4EF2-9B3A-DB97CDB25DEC}"/>
                    </a:ext>
                  </a:extLst>
                </p:cNvPr>
                <p:cNvSpPr/>
                <p:nvPr/>
              </p:nvSpPr>
              <p:spPr>
                <a:xfrm>
                  <a:off x="1566273" y="3009724"/>
                  <a:ext cx="0" cy="105532"/>
                </a:xfrm>
                <a:custGeom>
                  <a:avLst/>
                  <a:gdLst/>
                  <a:ahLst/>
                  <a:cxnLst/>
                  <a:rect l="0" t="0" r="0" b="0"/>
                  <a:pathLst>
                    <a:path h="57913">
                      <a:moveTo>
                        <a:pt x="0" y="57913"/>
                      </a:moveTo>
                      <a:lnTo>
                        <a:pt x="0" y="0"/>
                      </a:lnTo>
                    </a:path>
                  </a:pathLst>
                </a:custGeom>
                <a:ln w="8687" cap="rnd">
                  <a:solidFill>
                    <a:srgbClr val="FF9900"/>
                  </a:solidFill>
                  <a:round/>
                </a:ln>
              </p:spPr>
              <p:style>
                <a:lnRef idx="1">
                  <a:srgbClr val="FF0000"/>
                </a:lnRef>
                <a:fillRef idx="0">
                  <a:srgbClr val="000000">
                    <a:alpha val="0"/>
                  </a:srgbClr>
                </a:fillRef>
                <a:effectRef idx="0">
                  <a:scrgbClr r="0" g="0" b="0"/>
                </a:effectRef>
                <a:fontRef idx="none"/>
              </p:style>
              <p:txBody>
                <a:bodyPr/>
                <a:lstStyle/>
                <a:p>
                  <a:endParaRPr lang="fr-FR"/>
                </a:p>
              </p:txBody>
            </p:sp>
            <p:sp>
              <p:nvSpPr>
                <p:cNvPr id="140" name="Shape 1201">
                  <a:extLst>
                    <a:ext uri="{FF2B5EF4-FFF2-40B4-BE49-F238E27FC236}">
                      <a16:creationId xmlns:a16="http://schemas.microsoft.com/office/drawing/2014/main" id="{9BE9CD85-2ADB-4DFF-BC05-65BE745F822D}"/>
                    </a:ext>
                  </a:extLst>
                </p:cNvPr>
                <p:cNvSpPr/>
                <p:nvPr/>
              </p:nvSpPr>
              <p:spPr>
                <a:xfrm>
                  <a:off x="1473163" y="2739628"/>
                  <a:ext cx="264094" cy="411013"/>
                </a:xfrm>
                <a:custGeom>
                  <a:avLst/>
                  <a:gdLst/>
                  <a:ahLst/>
                  <a:cxnLst/>
                  <a:rect l="0" t="0" r="0" b="0"/>
                  <a:pathLst>
                    <a:path w="118872" h="225552">
                      <a:moveTo>
                        <a:pt x="0" y="225552"/>
                      </a:moveTo>
                      <a:lnTo>
                        <a:pt x="118872" y="0"/>
                      </a:lnTo>
                    </a:path>
                  </a:pathLst>
                </a:custGeom>
                <a:ln w="19050" cap="rnd">
                  <a:solidFill>
                    <a:srgbClr val="FF9900"/>
                  </a:solidFill>
                  <a:round/>
                </a:ln>
              </p:spPr>
              <p:style>
                <a:lnRef idx="1">
                  <a:srgbClr val="FF0000"/>
                </a:lnRef>
                <a:fillRef idx="0">
                  <a:srgbClr val="000000">
                    <a:alpha val="0"/>
                  </a:srgbClr>
                </a:fillRef>
                <a:effectRef idx="0">
                  <a:scrgbClr r="0" g="0" b="0"/>
                </a:effectRef>
                <a:fontRef idx="none"/>
              </p:style>
              <p:txBody>
                <a:bodyPr/>
                <a:lstStyle/>
                <a:p>
                  <a:endParaRPr lang="fr-FR"/>
                </a:p>
              </p:txBody>
            </p:sp>
            <p:sp>
              <p:nvSpPr>
                <p:cNvPr id="141" name="Shape 1202">
                  <a:extLst>
                    <a:ext uri="{FF2B5EF4-FFF2-40B4-BE49-F238E27FC236}">
                      <a16:creationId xmlns:a16="http://schemas.microsoft.com/office/drawing/2014/main" id="{C4DAB6A0-6A7E-4FF4-97AE-E1FF8DD7B7DD}"/>
                    </a:ext>
                  </a:extLst>
                </p:cNvPr>
                <p:cNvSpPr/>
                <p:nvPr/>
              </p:nvSpPr>
              <p:spPr>
                <a:xfrm>
                  <a:off x="1539186" y="3052769"/>
                  <a:ext cx="27087" cy="12497"/>
                </a:xfrm>
                <a:custGeom>
                  <a:avLst/>
                  <a:gdLst/>
                  <a:ahLst/>
                  <a:cxnLst/>
                  <a:rect l="0" t="0" r="0" b="0"/>
                  <a:pathLst>
                    <a:path w="12192" h="6858">
                      <a:moveTo>
                        <a:pt x="12192" y="6858"/>
                      </a:moveTo>
                      <a:lnTo>
                        <a:pt x="0" y="0"/>
                      </a:lnTo>
                    </a:path>
                  </a:pathLst>
                </a:custGeom>
                <a:ln w="8687" cap="rnd">
                  <a:solidFill>
                    <a:srgbClr val="FF9900"/>
                  </a:solidFill>
                  <a:round/>
                </a:ln>
              </p:spPr>
              <p:style>
                <a:lnRef idx="1">
                  <a:srgbClr val="FF0000"/>
                </a:lnRef>
                <a:fillRef idx="0">
                  <a:srgbClr val="000000">
                    <a:alpha val="0"/>
                  </a:srgbClr>
                </a:fillRef>
                <a:effectRef idx="0">
                  <a:scrgbClr r="0" g="0" b="0"/>
                </a:effectRef>
                <a:fontRef idx="none"/>
              </p:style>
              <p:txBody>
                <a:bodyPr/>
                <a:lstStyle/>
                <a:p>
                  <a:endParaRPr lang="fr-FR"/>
                </a:p>
              </p:txBody>
            </p:sp>
          </p:grpSp>
          <p:sp>
            <p:nvSpPr>
              <p:cNvPr id="120" name="Forme libre : forme 119">
                <a:extLst>
                  <a:ext uri="{FF2B5EF4-FFF2-40B4-BE49-F238E27FC236}">
                    <a16:creationId xmlns:a16="http://schemas.microsoft.com/office/drawing/2014/main" id="{5B25152E-BCDD-4A8D-8963-06B02A50154F}"/>
                  </a:ext>
                </a:extLst>
              </p:cNvPr>
              <p:cNvSpPr/>
              <p:nvPr/>
            </p:nvSpPr>
            <p:spPr>
              <a:xfrm>
                <a:off x="3414713" y="2719388"/>
                <a:ext cx="330993" cy="230981"/>
              </a:xfrm>
              <a:custGeom>
                <a:avLst/>
                <a:gdLst>
                  <a:gd name="connsiteX0" fmla="*/ 30956 w 330993"/>
                  <a:gd name="connsiteY0" fmla="*/ 121443 h 230981"/>
                  <a:gd name="connsiteX1" fmla="*/ 330993 w 330993"/>
                  <a:gd name="connsiteY1" fmla="*/ 0 h 230981"/>
                  <a:gd name="connsiteX2" fmla="*/ 307181 w 330993"/>
                  <a:gd name="connsiteY2" fmla="*/ 100012 h 230981"/>
                  <a:gd name="connsiteX3" fmla="*/ 0 w 330993"/>
                  <a:gd name="connsiteY3" fmla="*/ 230981 h 230981"/>
                  <a:gd name="connsiteX4" fmla="*/ 30956 w 330993"/>
                  <a:gd name="connsiteY4" fmla="*/ 121443 h 2309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993" h="230981">
                    <a:moveTo>
                      <a:pt x="30956" y="121443"/>
                    </a:moveTo>
                    <a:lnTo>
                      <a:pt x="330993" y="0"/>
                    </a:lnTo>
                    <a:lnTo>
                      <a:pt x="307181" y="100012"/>
                    </a:lnTo>
                    <a:lnTo>
                      <a:pt x="0" y="230981"/>
                    </a:lnTo>
                    <a:lnTo>
                      <a:pt x="30956" y="12144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21" name="Connecteur droit 120">
                <a:extLst>
                  <a:ext uri="{FF2B5EF4-FFF2-40B4-BE49-F238E27FC236}">
                    <a16:creationId xmlns:a16="http://schemas.microsoft.com/office/drawing/2014/main" id="{17FE101F-F521-49DB-A08D-97D9B42B393C}"/>
                  </a:ext>
                </a:extLst>
              </p:cNvPr>
              <p:cNvCxnSpPr/>
              <p:nvPr/>
            </p:nvCxnSpPr>
            <p:spPr>
              <a:xfrm flipV="1">
                <a:off x="3405760" y="2537541"/>
                <a:ext cx="791729" cy="319840"/>
              </a:xfrm>
              <a:prstGeom prst="line">
                <a:avLst/>
              </a:prstGeom>
              <a:ln w="19050">
                <a:solidFill>
                  <a:srgbClr val="5F5F5F"/>
                </a:solidFill>
              </a:ln>
            </p:spPr>
            <p:style>
              <a:lnRef idx="1">
                <a:schemeClr val="accent1"/>
              </a:lnRef>
              <a:fillRef idx="0">
                <a:schemeClr val="accent1"/>
              </a:fillRef>
              <a:effectRef idx="0">
                <a:schemeClr val="accent1"/>
              </a:effectRef>
              <a:fontRef idx="minor">
                <a:schemeClr val="tx1"/>
              </a:fontRef>
            </p:style>
          </p:cxnSp>
          <p:cxnSp>
            <p:nvCxnSpPr>
              <p:cNvPr id="122" name="Connecteur droit 121">
                <a:extLst>
                  <a:ext uri="{FF2B5EF4-FFF2-40B4-BE49-F238E27FC236}">
                    <a16:creationId xmlns:a16="http://schemas.microsoft.com/office/drawing/2014/main" id="{B5EF8111-EE94-4DCF-9F39-CCACD3DDE39C}"/>
                  </a:ext>
                </a:extLst>
              </p:cNvPr>
              <p:cNvCxnSpPr>
                <a:cxnSpLocks/>
              </p:cNvCxnSpPr>
              <p:nvPr/>
            </p:nvCxnSpPr>
            <p:spPr>
              <a:xfrm flipV="1">
                <a:off x="3297049" y="2628804"/>
                <a:ext cx="787330" cy="318063"/>
              </a:xfrm>
              <a:prstGeom prst="line">
                <a:avLst/>
              </a:prstGeom>
              <a:ln w="19050">
                <a:solidFill>
                  <a:srgbClr val="5F5F5F"/>
                </a:solidFill>
              </a:ln>
            </p:spPr>
            <p:style>
              <a:lnRef idx="1">
                <a:schemeClr val="accent1"/>
              </a:lnRef>
              <a:fillRef idx="0">
                <a:schemeClr val="accent1"/>
              </a:fillRef>
              <a:effectRef idx="0">
                <a:schemeClr val="accent1"/>
              </a:effectRef>
              <a:fontRef idx="minor">
                <a:schemeClr val="tx1"/>
              </a:fontRef>
            </p:style>
          </p:cxnSp>
          <p:grpSp>
            <p:nvGrpSpPr>
              <p:cNvPr id="123" name="Groupe 122">
                <a:extLst>
                  <a:ext uri="{FF2B5EF4-FFF2-40B4-BE49-F238E27FC236}">
                    <a16:creationId xmlns:a16="http://schemas.microsoft.com/office/drawing/2014/main" id="{A8A39D7A-4BD0-4357-9B0E-49D50066A3BE}"/>
                  </a:ext>
                </a:extLst>
              </p:cNvPr>
              <p:cNvGrpSpPr/>
              <p:nvPr/>
            </p:nvGrpSpPr>
            <p:grpSpPr>
              <a:xfrm>
                <a:off x="3580209" y="2762800"/>
                <a:ext cx="180098" cy="401696"/>
                <a:chOff x="3697641" y="2779756"/>
                <a:chExt cx="180098" cy="401696"/>
              </a:xfrm>
            </p:grpSpPr>
            <p:sp>
              <p:nvSpPr>
                <p:cNvPr id="130" name="Shape 1209">
                  <a:extLst>
                    <a:ext uri="{FF2B5EF4-FFF2-40B4-BE49-F238E27FC236}">
                      <a16:creationId xmlns:a16="http://schemas.microsoft.com/office/drawing/2014/main" id="{74FC657D-D7B7-44A2-AEE2-497E4A4E9A73}"/>
                    </a:ext>
                  </a:extLst>
                </p:cNvPr>
                <p:cNvSpPr/>
                <p:nvPr/>
              </p:nvSpPr>
              <p:spPr>
                <a:xfrm>
                  <a:off x="3713829" y="2779756"/>
                  <a:ext cx="163909" cy="183852"/>
                </a:xfrm>
                <a:custGeom>
                  <a:avLst/>
                  <a:gdLst/>
                  <a:ahLst/>
                  <a:cxnLst/>
                  <a:rect l="0" t="0" r="0" b="0"/>
                  <a:pathLst>
                    <a:path w="61722" h="90678">
                      <a:moveTo>
                        <a:pt x="61722" y="0"/>
                      </a:moveTo>
                      <a:lnTo>
                        <a:pt x="32004" y="90678"/>
                      </a:lnTo>
                      <a:lnTo>
                        <a:pt x="0" y="35052"/>
                      </a:lnTo>
                      <a:lnTo>
                        <a:pt x="61722" y="0"/>
                      </a:lnTo>
                      <a:close/>
                    </a:path>
                  </a:pathLst>
                </a:custGeom>
                <a:solidFill>
                  <a:srgbClr val="5F5F5F"/>
                </a:solidFill>
                <a:ln w="0" cap="rnd">
                  <a:round/>
                </a:ln>
              </p:spPr>
              <p:style>
                <a:lnRef idx="0">
                  <a:srgbClr val="000000">
                    <a:alpha val="0"/>
                  </a:srgbClr>
                </a:lnRef>
                <a:fillRef idx="1">
                  <a:srgbClr val="0000FF"/>
                </a:fillRef>
                <a:effectRef idx="0">
                  <a:scrgbClr r="0" g="0" b="0"/>
                </a:effectRef>
                <a:fontRef idx="none"/>
              </p:style>
              <p:txBody>
                <a:bodyPr/>
                <a:lstStyle/>
                <a:p>
                  <a:endParaRPr lang="fr-FR"/>
                </a:p>
              </p:txBody>
            </p:sp>
            <p:sp>
              <p:nvSpPr>
                <p:cNvPr id="131" name="Shape 1210">
                  <a:extLst>
                    <a:ext uri="{FF2B5EF4-FFF2-40B4-BE49-F238E27FC236}">
                      <a16:creationId xmlns:a16="http://schemas.microsoft.com/office/drawing/2014/main" id="{5CA342BF-2399-41A1-970C-398952E3FB04}"/>
                    </a:ext>
                  </a:extLst>
                </p:cNvPr>
                <p:cNvSpPr/>
                <p:nvPr/>
              </p:nvSpPr>
              <p:spPr>
                <a:xfrm>
                  <a:off x="3697641" y="2779756"/>
                  <a:ext cx="180098" cy="401696"/>
                </a:xfrm>
                <a:custGeom>
                  <a:avLst/>
                  <a:gdLst/>
                  <a:ahLst/>
                  <a:cxnLst/>
                  <a:rect l="0" t="0" r="0" b="0"/>
                  <a:pathLst>
                    <a:path w="77724" h="234696">
                      <a:moveTo>
                        <a:pt x="77724" y="0"/>
                      </a:moveTo>
                      <a:lnTo>
                        <a:pt x="0" y="234696"/>
                      </a:lnTo>
                    </a:path>
                  </a:pathLst>
                </a:custGeom>
                <a:ln w="19050" cap="rnd">
                  <a:solidFill>
                    <a:srgbClr val="5F5F5F"/>
                  </a:solidFill>
                  <a:round/>
                </a:ln>
              </p:spPr>
              <p:style>
                <a:lnRef idx="1">
                  <a:srgbClr val="0000FF"/>
                </a:lnRef>
                <a:fillRef idx="0">
                  <a:srgbClr val="000000">
                    <a:alpha val="0"/>
                  </a:srgbClr>
                </a:fillRef>
                <a:effectRef idx="0">
                  <a:scrgbClr r="0" g="0" b="0"/>
                </a:effectRef>
                <a:fontRef idx="none"/>
              </p:style>
              <p:txBody>
                <a:bodyPr/>
                <a:lstStyle/>
                <a:p>
                  <a:endParaRPr lang="fr-FR"/>
                </a:p>
              </p:txBody>
            </p:sp>
          </p:grpSp>
          <mc:AlternateContent xmlns:mc="http://schemas.openxmlformats.org/markup-compatibility/2006" xmlns:a14="http://schemas.microsoft.com/office/drawing/2010/main">
            <mc:Choice Requires="a14">
              <p:sp>
                <p:nvSpPr>
                  <p:cNvPr id="124" name="Rectangle 123">
                    <a:extLst>
                      <a:ext uri="{FF2B5EF4-FFF2-40B4-BE49-F238E27FC236}">
                        <a16:creationId xmlns:a16="http://schemas.microsoft.com/office/drawing/2014/main" id="{A91885C5-6DC5-4239-9E14-A95187903656}"/>
                      </a:ext>
                    </a:extLst>
                  </p:cNvPr>
                  <p:cNvSpPr/>
                  <p:nvPr/>
                </p:nvSpPr>
                <p:spPr>
                  <a:xfrm>
                    <a:off x="3297360" y="2023963"/>
                    <a:ext cx="309123" cy="2769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fr-FR" sz="1200" i="1" smtClean="0">
                                  <a:latin typeface="Cambria Math" panose="02040503050406030204" pitchFamily="18" charset="0"/>
                                </a:rPr>
                              </m:ctrlPr>
                            </m:accPr>
                            <m:e>
                              <m:r>
                                <a:rPr lang="fr-FR" sz="1200" b="0" i="1" smtClean="0">
                                  <a:latin typeface="Cambria Math" panose="02040503050406030204" pitchFamily="18" charset="0"/>
                                </a:rPr>
                                <m:t>𝑦</m:t>
                              </m:r>
                            </m:e>
                          </m:acc>
                        </m:oMath>
                      </m:oMathPara>
                    </a14:m>
                    <a:endParaRPr lang="fr-FR" sz="1200" dirty="0"/>
                  </a:p>
                </p:txBody>
              </p:sp>
            </mc:Choice>
            <mc:Fallback xmlns="">
              <p:sp>
                <p:nvSpPr>
                  <p:cNvPr id="242" name="Rectangle 241">
                    <a:extLst>
                      <a:ext uri="{FF2B5EF4-FFF2-40B4-BE49-F238E27FC236}">
                        <a16:creationId xmlns:a16="http://schemas.microsoft.com/office/drawing/2014/main" id="{3DEF6672-A47B-40E8-AA14-B370EB643009}"/>
                      </a:ext>
                    </a:extLst>
                  </p:cNvPr>
                  <p:cNvSpPr>
                    <a:spLocks noRot="1" noChangeAspect="1" noMove="1" noResize="1" noEditPoints="1" noAdjustHandles="1" noChangeArrowheads="1" noChangeShapeType="1" noTextEdit="1"/>
                  </p:cNvSpPr>
                  <p:nvPr/>
                </p:nvSpPr>
                <p:spPr>
                  <a:xfrm>
                    <a:off x="3297360" y="2023963"/>
                    <a:ext cx="309123" cy="276999"/>
                  </a:xfrm>
                  <a:prstGeom prst="rect">
                    <a:avLst/>
                  </a:prstGeom>
                  <a:blipFill>
                    <a:blip r:embed="rId20"/>
                    <a:stretch>
                      <a:fillRect t="-2222" r="-3922"/>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25" name="Rectangle 124">
                    <a:extLst>
                      <a:ext uri="{FF2B5EF4-FFF2-40B4-BE49-F238E27FC236}">
                        <a16:creationId xmlns:a16="http://schemas.microsoft.com/office/drawing/2014/main" id="{EA1BD846-53F6-4DD1-B38C-DD11436ED09A}"/>
                      </a:ext>
                    </a:extLst>
                  </p:cNvPr>
                  <p:cNvSpPr/>
                  <p:nvPr/>
                </p:nvSpPr>
                <p:spPr>
                  <a:xfrm>
                    <a:off x="4165094" y="2123403"/>
                    <a:ext cx="306366" cy="2769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fr-FR" sz="1200" i="1" smtClean="0">
                                  <a:latin typeface="Cambria Math" panose="02040503050406030204" pitchFamily="18" charset="0"/>
                                </a:rPr>
                              </m:ctrlPr>
                            </m:accPr>
                            <m:e>
                              <m:r>
                                <a:rPr lang="fr-FR" sz="1200" b="0" i="1" smtClean="0">
                                  <a:latin typeface="Cambria Math" panose="02040503050406030204" pitchFamily="18" charset="0"/>
                                </a:rPr>
                                <m:t>𝑥</m:t>
                              </m:r>
                            </m:e>
                          </m:acc>
                        </m:oMath>
                      </m:oMathPara>
                    </a14:m>
                    <a:endParaRPr lang="fr-FR" sz="1200" dirty="0"/>
                  </a:p>
                </p:txBody>
              </p:sp>
            </mc:Choice>
            <mc:Fallback xmlns="">
              <p:sp>
                <p:nvSpPr>
                  <p:cNvPr id="125" name="Rectangle 124">
                    <a:extLst>
                      <a:ext uri="{FF2B5EF4-FFF2-40B4-BE49-F238E27FC236}">
                        <a16:creationId xmlns:a16="http://schemas.microsoft.com/office/drawing/2014/main" id="{EA1BD846-53F6-4DD1-B38C-DD11436ED09A}"/>
                      </a:ext>
                    </a:extLst>
                  </p:cNvPr>
                  <p:cNvSpPr>
                    <a:spLocks noRot="1" noChangeAspect="1" noMove="1" noResize="1" noEditPoints="1" noAdjustHandles="1" noChangeArrowheads="1" noChangeShapeType="1" noTextEdit="1"/>
                  </p:cNvSpPr>
                  <p:nvPr/>
                </p:nvSpPr>
                <p:spPr>
                  <a:xfrm>
                    <a:off x="4165094" y="2123403"/>
                    <a:ext cx="306366" cy="276999"/>
                  </a:xfrm>
                  <a:prstGeom prst="rect">
                    <a:avLst/>
                  </a:prstGeom>
                  <a:blipFill>
                    <a:blip r:embed="rId21"/>
                    <a:stretch>
                      <a:fillRect t="-2500"/>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26" name="Rectangle 125">
                    <a:extLst>
                      <a:ext uri="{FF2B5EF4-FFF2-40B4-BE49-F238E27FC236}">
                        <a16:creationId xmlns:a16="http://schemas.microsoft.com/office/drawing/2014/main" id="{29739B1B-1FD6-4158-BF57-1DE93265CD9D}"/>
                      </a:ext>
                    </a:extLst>
                  </p:cNvPr>
                  <p:cNvSpPr/>
                  <p:nvPr/>
                </p:nvSpPr>
                <p:spPr>
                  <a:xfrm>
                    <a:off x="4029221" y="2902970"/>
                    <a:ext cx="296300" cy="2769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fr-FR" sz="1200" i="1" smtClean="0">
                                  <a:latin typeface="Cambria Math" panose="02040503050406030204" pitchFamily="18" charset="0"/>
                                </a:rPr>
                              </m:ctrlPr>
                            </m:accPr>
                            <m:e>
                              <m:r>
                                <a:rPr lang="fr-FR" sz="1200" b="0" i="1" smtClean="0">
                                  <a:latin typeface="Cambria Math" panose="02040503050406030204" pitchFamily="18" charset="0"/>
                                </a:rPr>
                                <m:t>𝑧</m:t>
                              </m:r>
                            </m:e>
                          </m:acc>
                        </m:oMath>
                      </m:oMathPara>
                    </a14:m>
                    <a:endParaRPr lang="fr-FR" sz="1200" dirty="0"/>
                  </a:p>
                </p:txBody>
              </p:sp>
            </mc:Choice>
            <mc:Fallback xmlns="">
              <p:sp>
                <p:nvSpPr>
                  <p:cNvPr id="244" name="Rectangle 243">
                    <a:extLst>
                      <a:ext uri="{FF2B5EF4-FFF2-40B4-BE49-F238E27FC236}">
                        <a16:creationId xmlns:a16="http://schemas.microsoft.com/office/drawing/2014/main" id="{17F9B296-9915-4F61-8196-9724058CC5AF}"/>
                      </a:ext>
                    </a:extLst>
                  </p:cNvPr>
                  <p:cNvSpPr>
                    <a:spLocks noRot="1" noChangeAspect="1" noMove="1" noResize="1" noEditPoints="1" noAdjustHandles="1" noChangeArrowheads="1" noChangeShapeType="1" noTextEdit="1"/>
                  </p:cNvSpPr>
                  <p:nvPr/>
                </p:nvSpPr>
                <p:spPr>
                  <a:xfrm>
                    <a:off x="4029221" y="2902970"/>
                    <a:ext cx="296300" cy="276999"/>
                  </a:xfrm>
                  <a:prstGeom prst="rect">
                    <a:avLst/>
                  </a:prstGeom>
                  <a:blipFill>
                    <a:blip r:embed="rId22"/>
                    <a:stretch>
                      <a:fillRect t="-2174" r="-4082"/>
                    </a:stretch>
                  </a:blipFill>
                </p:spPr>
                <p:txBody>
                  <a:bodyPr/>
                  <a:lstStyle/>
                  <a:p>
                    <a:r>
                      <a:rPr lang="fr-FR">
                        <a:noFill/>
                      </a:rPr>
                      <a:t> </a:t>
                    </a:r>
                  </a:p>
                </p:txBody>
              </p:sp>
            </mc:Fallback>
          </mc:AlternateContent>
          <p:sp>
            <p:nvSpPr>
              <p:cNvPr id="127" name="Rectangle 126">
                <a:extLst>
                  <a:ext uri="{FF2B5EF4-FFF2-40B4-BE49-F238E27FC236}">
                    <a16:creationId xmlns:a16="http://schemas.microsoft.com/office/drawing/2014/main" id="{5C944EB9-A080-468E-B6B5-42C880E356A3}"/>
                  </a:ext>
                </a:extLst>
              </p:cNvPr>
              <p:cNvSpPr/>
              <p:nvPr/>
            </p:nvSpPr>
            <p:spPr>
              <a:xfrm>
                <a:off x="3422661" y="2580418"/>
                <a:ext cx="170954" cy="187267"/>
              </a:xfrm>
              <a:prstGeom prst="rect">
                <a:avLst/>
              </a:prstGeom>
              <a:ln>
                <a:noFill/>
              </a:ln>
            </p:spPr>
            <p:txBody>
              <a:bodyPr vert="horz" lIns="0" tIns="0" rIns="0" bIns="0" rtlCol="0">
                <a:noAutofit/>
              </a:bodyPr>
              <a:lstStyle/>
              <a:p>
                <a:pPr marL="6350" indent="-6350">
                  <a:lnSpc>
                    <a:spcPct val="107000"/>
                  </a:lnSpc>
                  <a:spcAft>
                    <a:spcPts val="800"/>
                  </a:spcAft>
                </a:pPr>
                <a:r>
                  <a:rPr lang="fr-FR" sz="900" b="1" dirty="0">
                    <a:solidFill>
                      <a:srgbClr val="000000"/>
                    </a:solidFill>
                    <a:effectLst/>
                    <a:latin typeface="Arial" panose="020B0604020202020204" pitchFamily="34" charset="0"/>
                    <a:ea typeface="Arial" panose="020B0604020202020204" pitchFamily="34" charset="0"/>
                  </a:rPr>
                  <a:t>O</a:t>
                </a:r>
                <a:endParaRPr lang="fr-FR" sz="900" dirty="0">
                  <a:solidFill>
                    <a:srgbClr val="000000"/>
                  </a:solidFill>
                  <a:effectLst/>
                  <a:latin typeface="Times New Roman" panose="02020603050405020304" pitchFamily="18" charset="0"/>
                  <a:ea typeface="Times New Roman" panose="02020603050405020304" pitchFamily="18" charset="0"/>
                </a:endParaRPr>
              </a:p>
            </p:txBody>
          </p:sp>
          <p:sp>
            <p:nvSpPr>
              <p:cNvPr id="128" name="Shape 1213">
                <a:extLst>
                  <a:ext uri="{FF2B5EF4-FFF2-40B4-BE49-F238E27FC236}">
                    <a16:creationId xmlns:a16="http://schemas.microsoft.com/office/drawing/2014/main" id="{F4B8458A-B31A-40E0-B7BC-9AD2E2835693}"/>
                  </a:ext>
                </a:extLst>
              </p:cNvPr>
              <p:cNvSpPr/>
              <p:nvPr/>
            </p:nvSpPr>
            <p:spPr>
              <a:xfrm>
                <a:off x="3579599" y="2083880"/>
                <a:ext cx="0" cy="612000"/>
              </a:xfrm>
              <a:custGeom>
                <a:avLst/>
                <a:gdLst/>
                <a:ahLst/>
                <a:cxnLst/>
                <a:rect l="0" t="0" r="0" b="0"/>
                <a:pathLst>
                  <a:path h="330709">
                    <a:moveTo>
                      <a:pt x="0" y="330709"/>
                    </a:moveTo>
                    <a:lnTo>
                      <a:pt x="0" y="0"/>
                    </a:lnTo>
                  </a:path>
                </a:pathLst>
              </a:custGeom>
              <a:ln w="3112" cap="rnd">
                <a:round/>
              </a:ln>
            </p:spPr>
            <p:style>
              <a:lnRef idx="1">
                <a:srgbClr val="000000"/>
              </a:lnRef>
              <a:fillRef idx="0">
                <a:srgbClr val="000000">
                  <a:alpha val="0"/>
                </a:srgbClr>
              </a:fillRef>
              <a:effectRef idx="0">
                <a:scrgbClr r="0" g="0" b="0"/>
              </a:effectRef>
              <a:fontRef idx="none"/>
            </p:style>
            <p:txBody>
              <a:bodyPr/>
              <a:lstStyle/>
              <a:p>
                <a:endParaRPr lang="fr-FR" dirty="0"/>
              </a:p>
            </p:txBody>
          </p:sp>
          <p:sp>
            <p:nvSpPr>
              <p:cNvPr id="129" name="Shape 1219">
                <a:extLst>
                  <a:ext uri="{FF2B5EF4-FFF2-40B4-BE49-F238E27FC236}">
                    <a16:creationId xmlns:a16="http://schemas.microsoft.com/office/drawing/2014/main" id="{0F11D631-EE41-4E3C-9580-E163C7F1E3E9}"/>
                  </a:ext>
                </a:extLst>
              </p:cNvPr>
              <p:cNvSpPr/>
              <p:nvPr/>
            </p:nvSpPr>
            <p:spPr>
              <a:xfrm>
                <a:off x="3579599" y="2693432"/>
                <a:ext cx="556555" cy="241618"/>
              </a:xfrm>
              <a:custGeom>
                <a:avLst/>
                <a:gdLst/>
                <a:ahLst/>
                <a:cxnLst/>
                <a:rect l="0" t="0" r="0" b="0"/>
                <a:pathLst>
                  <a:path w="307086" h="176783">
                    <a:moveTo>
                      <a:pt x="0" y="0"/>
                    </a:moveTo>
                    <a:lnTo>
                      <a:pt x="307086" y="176783"/>
                    </a:lnTo>
                  </a:path>
                </a:pathLst>
              </a:custGeom>
              <a:ln w="3112" cap="rnd">
                <a:round/>
              </a:ln>
            </p:spPr>
            <p:style>
              <a:lnRef idx="1">
                <a:srgbClr val="000000"/>
              </a:lnRef>
              <a:fillRef idx="0">
                <a:srgbClr val="000000">
                  <a:alpha val="0"/>
                </a:srgbClr>
              </a:fillRef>
              <a:effectRef idx="0">
                <a:scrgbClr r="0" g="0" b="0"/>
              </a:effectRef>
              <a:fontRef idx="none"/>
            </p:style>
            <p:txBody>
              <a:bodyPr/>
              <a:lstStyle/>
              <a:p>
                <a:endParaRPr lang="fr-FR"/>
              </a:p>
            </p:txBody>
          </p:sp>
        </p:grpSp>
        <p:sp>
          <p:nvSpPr>
            <p:cNvPr id="109" name="Shape 1216">
              <a:extLst>
                <a:ext uri="{FF2B5EF4-FFF2-40B4-BE49-F238E27FC236}">
                  <a16:creationId xmlns:a16="http://schemas.microsoft.com/office/drawing/2014/main" id="{54DC2203-AF3E-407F-8F39-F2698096E921}"/>
                </a:ext>
              </a:extLst>
            </p:cNvPr>
            <p:cNvSpPr/>
            <p:nvPr/>
          </p:nvSpPr>
          <p:spPr>
            <a:xfrm>
              <a:off x="3000837" y="2410548"/>
              <a:ext cx="1225103" cy="532078"/>
            </a:xfrm>
            <a:custGeom>
              <a:avLst/>
              <a:gdLst/>
              <a:ahLst/>
              <a:cxnLst/>
              <a:rect l="0" t="0" r="0" b="0"/>
              <a:pathLst>
                <a:path w="581406" h="333756">
                  <a:moveTo>
                    <a:pt x="0" y="333756"/>
                  </a:moveTo>
                  <a:lnTo>
                    <a:pt x="581406" y="0"/>
                  </a:lnTo>
                </a:path>
              </a:pathLst>
            </a:custGeom>
            <a:ln w="3112" cap="rnd">
              <a:round/>
            </a:ln>
          </p:spPr>
          <p:style>
            <a:lnRef idx="1">
              <a:srgbClr val="000000"/>
            </a:lnRef>
            <a:fillRef idx="0">
              <a:srgbClr val="000000">
                <a:alpha val="0"/>
              </a:srgbClr>
            </a:fillRef>
            <a:effectRef idx="0">
              <a:scrgbClr r="0" g="0" b="0"/>
            </a:effectRef>
            <a:fontRef idx="none"/>
          </p:style>
          <p:txBody>
            <a:bodyPr/>
            <a:lstStyle/>
            <a:p>
              <a:endParaRPr lang="fr-FR" dirty="0"/>
            </a:p>
          </p:txBody>
        </p:sp>
      </p:grpSp>
      <p:grpSp>
        <p:nvGrpSpPr>
          <p:cNvPr id="237" name="Groupe 236">
            <a:extLst>
              <a:ext uri="{FF2B5EF4-FFF2-40B4-BE49-F238E27FC236}">
                <a16:creationId xmlns:a16="http://schemas.microsoft.com/office/drawing/2014/main" id="{0A808E09-850E-4DF2-83CE-D241486A1B26}"/>
              </a:ext>
            </a:extLst>
          </p:cNvPr>
          <p:cNvGrpSpPr/>
          <p:nvPr/>
        </p:nvGrpSpPr>
        <p:grpSpPr>
          <a:xfrm>
            <a:off x="1120371" y="4422672"/>
            <a:ext cx="5071358" cy="1998977"/>
            <a:chOff x="881224" y="1406040"/>
            <a:chExt cx="5553553" cy="1998977"/>
          </a:xfrm>
        </p:grpSpPr>
        <p:grpSp>
          <p:nvGrpSpPr>
            <p:cNvPr id="240" name="Groupe 239">
              <a:extLst>
                <a:ext uri="{FF2B5EF4-FFF2-40B4-BE49-F238E27FC236}">
                  <a16:creationId xmlns:a16="http://schemas.microsoft.com/office/drawing/2014/main" id="{2E70C5BE-C4F3-4F1F-92B0-369C164B525A}"/>
                </a:ext>
              </a:extLst>
            </p:cNvPr>
            <p:cNvGrpSpPr/>
            <p:nvPr/>
          </p:nvGrpSpPr>
          <p:grpSpPr>
            <a:xfrm>
              <a:off x="881224" y="1406040"/>
              <a:ext cx="5553553" cy="1998977"/>
              <a:chOff x="8312207" y="2780664"/>
              <a:chExt cx="3525095" cy="2812032"/>
            </a:xfrm>
          </p:grpSpPr>
          <p:sp>
            <p:nvSpPr>
              <p:cNvPr id="244" name="Rectangle à coins arrondis 78">
                <a:extLst>
                  <a:ext uri="{FF2B5EF4-FFF2-40B4-BE49-F238E27FC236}">
                    <a16:creationId xmlns:a16="http://schemas.microsoft.com/office/drawing/2014/main" id="{2BDA187F-1373-487F-9373-576105808334}"/>
                  </a:ext>
                </a:extLst>
              </p:cNvPr>
              <p:cNvSpPr/>
              <p:nvPr/>
            </p:nvSpPr>
            <p:spPr>
              <a:xfrm>
                <a:off x="8312207" y="2816202"/>
                <a:ext cx="3525095" cy="2776494"/>
              </a:xfrm>
              <a:prstGeom prst="roundRect">
                <a:avLst>
                  <a:gd name="adj" fmla="val 0"/>
                </a:avLst>
              </a:prstGeom>
              <a:solidFill>
                <a:schemeClr val="bg1"/>
              </a:solidFill>
              <a:ln w="28575">
                <a:solidFill>
                  <a:srgbClr val="4F9707"/>
                </a:solid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mc:AlternateContent xmlns:mc="http://schemas.openxmlformats.org/markup-compatibility/2006" xmlns:a14="http://schemas.microsoft.com/office/drawing/2010/main">
            <mc:Choice Requires="a14">
              <p:sp>
                <p:nvSpPr>
                  <p:cNvPr id="245" name="Rectangle 244">
                    <a:extLst>
                      <a:ext uri="{FF2B5EF4-FFF2-40B4-BE49-F238E27FC236}">
                        <a16:creationId xmlns:a16="http://schemas.microsoft.com/office/drawing/2014/main" id="{7F7A0A83-71D7-4F0E-B42F-9FF515ECE4B8}"/>
                      </a:ext>
                    </a:extLst>
                  </p:cNvPr>
                  <p:cNvSpPr/>
                  <p:nvPr/>
                </p:nvSpPr>
                <p:spPr>
                  <a:xfrm>
                    <a:off x="8331916" y="2780664"/>
                    <a:ext cx="3288629" cy="1298881"/>
                  </a:xfrm>
                  <a:prstGeom prst="rect">
                    <a:avLst/>
                  </a:prstGeom>
                </p:spPr>
                <p:txBody>
                  <a:bodyPr wrap="none">
                    <a:spAutoFit/>
                  </a:bodyPr>
                  <a:lstStyle/>
                  <a:p>
                    <a:r>
                      <a:rPr lang="fr-FR" b="1" dirty="0">
                        <a:solidFill>
                          <a:srgbClr val="008000"/>
                        </a:solidFill>
                      </a:rPr>
                      <a:t>Liaison glissière de direction </a:t>
                    </a:r>
                    <a14:m>
                      <m:oMath xmlns:m="http://schemas.openxmlformats.org/officeDocument/2006/math">
                        <m:acc>
                          <m:accPr>
                            <m:chr m:val="⃗"/>
                            <m:ctrlPr>
                              <a:rPr lang="fr-FR" b="1" i="1">
                                <a:solidFill>
                                  <a:srgbClr val="008000"/>
                                </a:solidFill>
                                <a:latin typeface="Cambria Math" panose="02040503050406030204" pitchFamily="18" charset="0"/>
                              </a:rPr>
                            </m:ctrlPr>
                          </m:accPr>
                          <m:e>
                            <m:r>
                              <a:rPr lang="fr-FR" b="1" i="1" smtClean="0">
                                <a:solidFill>
                                  <a:srgbClr val="008000"/>
                                </a:solidFill>
                                <a:latin typeface="Cambria Math" panose="02040503050406030204" pitchFamily="18" charset="0"/>
                              </a:rPr>
                              <m:t>𝒙</m:t>
                            </m:r>
                          </m:e>
                        </m:acc>
                      </m:oMath>
                    </a14:m>
                    <a:r>
                      <a:rPr lang="fr-FR" b="1" dirty="0">
                        <a:solidFill>
                          <a:srgbClr val="008000"/>
                        </a:solidFill>
                      </a:rPr>
                      <a:t> et plan d’étude </a:t>
                    </a:r>
                  </a:p>
                  <a:p>
                    <a:r>
                      <a:rPr lang="fr-FR" b="1" dirty="0">
                        <a:solidFill>
                          <a:srgbClr val="008000"/>
                        </a:solidFill>
                      </a:rPr>
                      <a:t>(O,</a:t>
                    </a:r>
                    <a14:m>
                      <m:oMath xmlns:m="http://schemas.openxmlformats.org/officeDocument/2006/math">
                        <m:acc>
                          <m:accPr>
                            <m:chr m:val="⃗"/>
                            <m:ctrlPr>
                              <a:rPr lang="fr-FR" b="1" i="1">
                                <a:solidFill>
                                  <a:srgbClr val="008000"/>
                                </a:solidFill>
                                <a:latin typeface="Cambria Math" panose="02040503050406030204" pitchFamily="18" charset="0"/>
                              </a:rPr>
                            </m:ctrlPr>
                          </m:accPr>
                          <m:e>
                            <m:r>
                              <a:rPr lang="fr-FR" b="1" i="1">
                                <a:solidFill>
                                  <a:srgbClr val="008000"/>
                                </a:solidFill>
                                <a:latin typeface="Cambria Math" panose="02040503050406030204" pitchFamily="18" charset="0"/>
                              </a:rPr>
                              <m:t>𝒙</m:t>
                            </m:r>
                          </m:e>
                        </m:acc>
                      </m:oMath>
                    </a14:m>
                    <a:r>
                      <a:rPr lang="fr-FR" b="1" dirty="0">
                        <a:solidFill>
                          <a:srgbClr val="008000"/>
                        </a:solidFill>
                      </a:rPr>
                      <a:t>,</a:t>
                    </a:r>
                    <a14:m>
                      <m:oMath xmlns:m="http://schemas.openxmlformats.org/officeDocument/2006/math">
                        <m:acc>
                          <m:accPr>
                            <m:chr m:val="⃗"/>
                            <m:ctrlPr>
                              <a:rPr lang="fr-FR" b="1" i="1">
                                <a:solidFill>
                                  <a:srgbClr val="008000"/>
                                </a:solidFill>
                                <a:latin typeface="Cambria Math" panose="02040503050406030204" pitchFamily="18" charset="0"/>
                              </a:rPr>
                            </m:ctrlPr>
                          </m:accPr>
                          <m:e>
                            <m:r>
                              <a:rPr lang="fr-FR" b="1" i="1" smtClean="0">
                                <a:solidFill>
                                  <a:srgbClr val="008000"/>
                                </a:solidFill>
                                <a:latin typeface="Cambria Math" panose="02040503050406030204" pitchFamily="18" charset="0"/>
                              </a:rPr>
                              <m:t>𝒚</m:t>
                            </m:r>
                          </m:e>
                        </m:acc>
                      </m:oMath>
                    </a14:m>
                    <a:r>
                      <a:rPr lang="fr-FR" b="1" dirty="0">
                        <a:solidFill>
                          <a:srgbClr val="008000"/>
                        </a:solidFill>
                      </a:rPr>
                      <a:t>) </a:t>
                    </a:r>
                  </a:p>
                  <a:p>
                    <a:r>
                      <a:rPr lang="fr-FR" b="1" dirty="0">
                        <a:solidFill>
                          <a:srgbClr val="008000"/>
                        </a:solidFill>
                      </a:rPr>
                      <a:t> </a:t>
                    </a:r>
                  </a:p>
                </p:txBody>
              </p:sp>
            </mc:Choice>
            <mc:Fallback xmlns="">
              <p:sp>
                <p:nvSpPr>
                  <p:cNvPr id="245" name="Rectangle 244">
                    <a:extLst>
                      <a:ext uri="{FF2B5EF4-FFF2-40B4-BE49-F238E27FC236}">
                        <a16:creationId xmlns:a16="http://schemas.microsoft.com/office/drawing/2014/main" id="{7F7A0A83-71D7-4F0E-B42F-9FF515ECE4B8}"/>
                      </a:ext>
                    </a:extLst>
                  </p:cNvPr>
                  <p:cNvSpPr>
                    <a:spLocks noRot="1" noChangeAspect="1" noMove="1" noResize="1" noEditPoints="1" noAdjustHandles="1" noChangeArrowheads="1" noChangeShapeType="1" noTextEdit="1"/>
                  </p:cNvSpPr>
                  <p:nvPr/>
                </p:nvSpPr>
                <p:spPr>
                  <a:xfrm>
                    <a:off x="8331916" y="2780664"/>
                    <a:ext cx="3288629" cy="1298881"/>
                  </a:xfrm>
                  <a:prstGeom prst="rect">
                    <a:avLst/>
                  </a:prstGeom>
                  <a:blipFill>
                    <a:blip r:embed="rId23"/>
                    <a:stretch>
                      <a:fillRect l="-1030" t="-3974"/>
                    </a:stretch>
                  </a:blipFill>
                </p:spPr>
                <p:txBody>
                  <a:bodyPr/>
                  <a:lstStyle/>
                  <a:p>
                    <a:r>
                      <a:rPr lang="fr-FR">
                        <a:noFill/>
                      </a:rPr>
                      <a:t> </a:t>
                    </a:r>
                  </a:p>
                </p:txBody>
              </p:sp>
            </mc:Fallback>
          </mc:AlternateContent>
        </p:grpSp>
        <p:sp>
          <p:nvSpPr>
            <p:cNvPr id="241" name="Rectangle 240">
              <a:extLst>
                <a:ext uri="{FF2B5EF4-FFF2-40B4-BE49-F238E27FC236}">
                  <a16:creationId xmlns:a16="http://schemas.microsoft.com/office/drawing/2014/main" id="{96EE8CA6-3352-4D46-8CCD-CB5AC0E1E70C}"/>
                </a:ext>
              </a:extLst>
            </p:cNvPr>
            <p:cNvSpPr/>
            <p:nvPr/>
          </p:nvSpPr>
          <p:spPr>
            <a:xfrm>
              <a:off x="4562964" y="1782388"/>
              <a:ext cx="217100" cy="358780"/>
            </a:xfrm>
            <a:prstGeom prst="rect">
              <a:avLst/>
            </a:prstGeom>
          </p:spPr>
          <p:txBody>
            <a:bodyPr wrap="none">
              <a:spAutoFit/>
            </a:bodyPr>
            <a:lstStyle/>
            <a:p>
              <a:endParaRPr lang="fr-FR" b="1" dirty="0">
                <a:solidFill>
                  <a:srgbClr val="217214"/>
                </a:solidFill>
              </a:endParaRPr>
            </a:p>
          </p:txBody>
        </p:sp>
        <p:sp>
          <p:nvSpPr>
            <p:cNvPr id="242" name="Rectangle 241">
              <a:extLst>
                <a:ext uri="{FF2B5EF4-FFF2-40B4-BE49-F238E27FC236}">
                  <a16:creationId xmlns:a16="http://schemas.microsoft.com/office/drawing/2014/main" id="{C1791C06-C649-4355-A91E-54042A6783B6}"/>
                </a:ext>
              </a:extLst>
            </p:cNvPr>
            <p:cNvSpPr/>
            <p:nvPr/>
          </p:nvSpPr>
          <p:spPr>
            <a:xfrm>
              <a:off x="1037704" y="1776346"/>
              <a:ext cx="184731" cy="358780"/>
            </a:xfrm>
            <a:prstGeom prst="rect">
              <a:avLst/>
            </a:prstGeom>
          </p:spPr>
          <p:txBody>
            <a:bodyPr wrap="none">
              <a:spAutoFit/>
            </a:bodyPr>
            <a:lstStyle/>
            <a:p>
              <a:endParaRPr lang="fr-FR" b="1" dirty="0">
                <a:solidFill>
                  <a:srgbClr val="217214"/>
                </a:solidFill>
              </a:endParaRPr>
            </a:p>
          </p:txBody>
        </p:sp>
        <p:sp>
          <p:nvSpPr>
            <p:cNvPr id="243" name="Rectangle 242">
              <a:extLst>
                <a:ext uri="{FF2B5EF4-FFF2-40B4-BE49-F238E27FC236}">
                  <a16:creationId xmlns:a16="http://schemas.microsoft.com/office/drawing/2014/main" id="{9857547F-13B5-441E-8C62-BD4782A7E923}"/>
                </a:ext>
              </a:extLst>
            </p:cNvPr>
            <p:cNvSpPr/>
            <p:nvPr/>
          </p:nvSpPr>
          <p:spPr>
            <a:xfrm>
              <a:off x="2771008" y="1773799"/>
              <a:ext cx="184730" cy="358780"/>
            </a:xfrm>
            <a:prstGeom prst="rect">
              <a:avLst/>
            </a:prstGeom>
          </p:spPr>
          <p:txBody>
            <a:bodyPr wrap="none">
              <a:spAutoFit/>
            </a:bodyPr>
            <a:lstStyle/>
            <a:p>
              <a:endParaRPr lang="fr-FR" b="1" dirty="0">
                <a:solidFill>
                  <a:srgbClr val="217214"/>
                </a:solidFill>
              </a:endParaRPr>
            </a:p>
          </p:txBody>
        </p:sp>
      </p:grpSp>
      <mc:AlternateContent xmlns:mc="http://schemas.openxmlformats.org/markup-compatibility/2006" xmlns:a14="http://schemas.microsoft.com/office/drawing/2010/main">
        <mc:Choice Requires="a14">
          <p:sp>
            <p:nvSpPr>
              <p:cNvPr id="238" name="ZoneTexte 237">
                <a:extLst>
                  <a:ext uri="{FF2B5EF4-FFF2-40B4-BE49-F238E27FC236}">
                    <a16:creationId xmlns:a16="http://schemas.microsoft.com/office/drawing/2014/main" id="{FFD8B1DA-E3E1-4810-94F4-D7B8CA1893C9}"/>
                  </a:ext>
                </a:extLst>
              </p:cNvPr>
              <p:cNvSpPr txBox="1"/>
              <p:nvPr/>
            </p:nvSpPr>
            <p:spPr>
              <a:xfrm>
                <a:off x="3284013" y="5024057"/>
                <a:ext cx="1306896" cy="75071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fr-FR" sz="1600" b="0" i="1" smtClean="0">
                              <a:latin typeface="Cambria Math" panose="02040503050406030204" pitchFamily="18" charset="0"/>
                            </a:rPr>
                          </m:ctrlPr>
                        </m:sSubPr>
                        <m:e>
                          <m:d>
                            <m:dPr>
                              <m:begChr m:val="{"/>
                              <m:endChr m:val="}"/>
                              <m:ctrlPr>
                                <a:rPr lang="fr-FR" sz="1600" i="1">
                                  <a:latin typeface="Cambria Math" panose="02040503050406030204" pitchFamily="18" charset="0"/>
                                </a:rPr>
                              </m:ctrlPr>
                            </m:dPr>
                            <m:e>
                              <m:m>
                                <m:mPr>
                                  <m:mcs>
                                    <m:mc>
                                      <m:mcPr>
                                        <m:count m:val="2"/>
                                        <m:mcJc m:val="center"/>
                                      </m:mcPr>
                                    </m:mc>
                                  </m:mcs>
                                  <m:ctrlPr>
                                    <a:rPr lang="fr-FR" sz="1600" i="1">
                                      <a:latin typeface="Cambria Math" panose="02040503050406030204" pitchFamily="18" charset="0"/>
                                    </a:rPr>
                                  </m:ctrlPr>
                                </m:mPr>
                                <m:mr>
                                  <m:e>
                                    <m:r>
                                      <a:rPr lang="fr-FR" sz="1600" i="1" smtClean="0">
                                        <a:latin typeface="Cambria Math" panose="02040503050406030204" pitchFamily="18" charset="0"/>
                                      </a:rPr>
                                      <m:t>0</m:t>
                                    </m:r>
                                  </m:e>
                                  <m:e>
                                    <m:sSub>
                                      <m:sSubPr>
                                        <m:ctrlPr>
                                          <a:rPr lang="fr-FR" sz="1600" i="1">
                                            <a:latin typeface="Cambria Math" panose="02040503050406030204" pitchFamily="18" charset="0"/>
                                          </a:rPr>
                                        </m:ctrlPr>
                                      </m:sSubPr>
                                      <m:e>
                                        <m:r>
                                          <m:rPr>
                                            <m:sty m:val="p"/>
                                          </m:rPr>
                                          <a:rPr lang="fr-FR" sz="1600" b="0" i="0" smtClean="0">
                                            <a:latin typeface="Cambria Math" panose="02040503050406030204" pitchFamily="18" charset="0"/>
                                          </a:rPr>
                                          <m:t>L</m:t>
                                        </m:r>
                                      </m:e>
                                      <m:sub>
                                        <m:r>
                                          <a:rPr lang="fr-FR" sz="1600">
                                            <a:latin typeface="Cambria Math" panose="02040503050406030204" pitchFamily="18" charset="0"/>
                                          </a:rPr>
                                          <m:t>21</m:t>
                                        </m:r>
                                      </m:sub>
                                    </m:sSub>
                                  </m:e>
                                </m:mr>
                                <m:mr>
                                  <m:e>
                                    <m:sSub>
                                      <m:sSubPr>
                                        <m:ctrlPr>
                                          <a:rPr lang="fr-FR" sz="1600" i="1">
                                            <a:latin typeface="Cambria Math" panose="02040503050406030204" pitchFamily="18" charset="0"/>
                                          </a:rPr>
                                        </m:ctrlPr>
                                      </m:sSubPr>
                                      <m:e>
                                        <m:r>
                                          <m:rPr>
                                            <m:sty m:val="p"/>
                                          </m:rPr>
                                          <a:rPr lang="fr-FR" sz="1600">
                                            <a:latin typeface="Cambria Math" panose="02040503050406030204" pitchFamily="18" charset="0"/>
                                          </a:rPr>
                                          <m:t>Y</m:t>
                                        </m:r>
                                      </m:e>
                                      <m:sub>
                                        <m:r>
                                          <a:rPr lang="fr-FR" sz="1600">
                                            <a:latin typeface="Cambria Math" panose="02040503050406030204" pitchFamily="18" charset="0"/>
                                          </a:rPr>
                                          <m:t>21</m:t>
                                        </m:r>
                                      </m:sub>
                                    </m:sSub>
                                  </m:e>
                                  <m:e>
                                    <m:sSub>
                                      <m:sSubPr>
                                        <m:ctrlPr>
                                          <a:rPr lang="fr-FR" sz="1600" i="1">
                                            <a:latin typeface="Cambria Math" panose="02040503050406030204" pitchFamily="18" charset="0"/>
                                          </a:rPr>
                                        </m:ctrlPr>
                                      </m:sSubPr>
                                      <m:e>
                                        <m:r>
                                          <m:rPr>
                                            <m:sty m:val="p"/>
                                          </m:rPr>
                                          <a:rPr lang="fr-FR" sz="1600">
                                            <a:latin typeface="Cambria Math" panose="02040503050406030204" pitchFamily="18" charset="0"/>
                                          </a:rPr>
                                          <m:t>M</m:t>
                                        </m:r>
                                      </m:e>
                                      <m:sub>
                                        <m:r>
                                          <a:rPr lang="fr-FR" sz="1600">
                                            <a:latin typeface="Cambria Math" panose="02040503050406030204" pitchFamily="18" charset="0"/>
                                          </a:rPr>
                                          <m:t>21</m:t>
                                        </m:r>
                                      </m:sub>
                                    </m:sSub>
                                  </m:e>
                                </m:mr>
                                <m:mr>
                                  <m:e>
                                    <m:sSub>
                                      <m:sSubPr>
                                        <m:ctrlPr>
                                          <a:rPr lang="fr-FR" sz="1600" i="1">
                                            <a:latin typeface="Cambria Math" panose="02040503050406030204" pitchFamily="18" charset="0"/>
                                          </a:rPr>
                                        </m:ctrlPr>
                                      </m:sSubPr>
                                      <m:e>
                                        <m:r>
                                          <m:rPr>
                                            <m:sty m:val="p"/>
                                          </m:rPr>
                                          <a:rPr lang="fr-FR" sz="1600">
                                            <a:latin typeface="Cambria Math" panose="02040503050406030204" pitchFamily="18" charset="0"/>
                                          </a:rPr>
                                          <m:t>Z</m:t>
                                        </m:r>
                                      </m:e>
                                      <m:sub>
                                        <m:r>
                                          <a:rPr lang="fr-FR" sz="1600">
                                            <a:latin typeface="Cambria Math" panose="02040503050406030204" pitchFamily="18" charset="0"/>
                                          </a:rPr>
                                          <m:t>21</m:t>
                                        </m:r>
                                      </m:sub>
                                    </m:sSub>
                                  </m:e>
                                  <m:e>
                                    <m:sSub>
                                      <m:sSubPr>
                                        <m:ctrlPr>
                                          <a:rPr lang="fr-FR" sz="1600" i="1">
                                            <a:latin typeface="Cambria Math" panose="02040503050406030204" pitchFamily="18" charset="0"/>
                                          </a:rPr>
                                        </m:ctrlPr>
                                      </m:sSubPr>
                                      <m:e>
                                        <m:r>
                                          <m:rPr>
                                            <m:sty m:val="p"/>
                                          </m:rPr>
                                          <a:rPr lang="fr-FR" sz="1600">
                                            <a:latin typeface="Cambria Math" panose="02040503050406030204" pitchFamily="18" charset="0"/>
                                          </a:rPr>
                                          <m:t>N</m:t>
                                        </m:r>
                                      </m:e>
                                      <m:sub>
                                        <m:r>
                                          <a:rPr lang="fr-FR" sz="1600">
                                            <a:latin typeface="Cambria Math" panose="02040503050406030204" pitchFamily="18" charset="0"/>
                                          </a:rPr>
                                          <m:t>21</m:t>
                                        </m:r>
                                      </m:sub>
                                    </m:sSub>
                                  </m:e>
                                </m:mr>
                              </m:m>
                            </m:e>
                          </m:d>
                        </m:e>
                        <m:sub>
                          <m:r>
                            <a:rPr lang="fr-FR" sz="1600" b="0" i="1" smtClean="0">
                              <a:latin typeface="Cambria Math" panose="02040503050406030204" pitchFamily="18" charset="0"/>
                            </a:rPr>
                            <m:t>𝑂</m:t>
                          </m:r>
                          <m:r>
                            <a:rPr lang="fr-FR" sz="1600" b="0" i="1" smtClean="0">
                              <a:latin typeface="Cambria Math" panose="02040503050406030204" pitchFamily="18" charset="0"/>
                            </a:rPr>
                            <m:t>,</m:t>
                          </m:r>
                          <m:r>
                            <a:rPr lang="fr-FR" sz="1600" b="0" i="1" smtClean="0">
                              <a:latin typeface="Cambria Math" panose="02040503050406030204" pitchFamily="18" charset="0"/>
                            </a:rPr>
                            <m:t>𝐵</m:t>
                          </m:r>
                        </m:sub>
                      </m:sSub>
                    </m:oMath>
                  </m:oMathPara>
                </a14:m>
                <a:endParaRPr lang="fr-FR" sz="1600" dirty="0"/>
              </a:p>
            </p:txBody>
          </p:sp>
        </mc:Choice>
        <mc:Fallback xmlns="">
          <p:sp>
            <p:nvSpPr>
              <p:cNvPr id="238" name="ZoneTexte 237">
                <a:extLst>
                  <a:ext uri="{FF2B5EF4-FFF2-40B4-BE49-F238E27FC236}">
                    <a16:creationId xmlns:a16="http://schemas.microsoft.com/office/drawing/2014/main" id="{FFD8B1DA-E3E1-4810-94F4-D7B8CA1893C9}"/>
                  </a:ext>
                </a:extLst>
              </p:cNvPr>
              <p:cNvSpPr txBox="1">
                <a:spLocks noRot="1" noChangeAspect="1" noMove="1" noResize="1" noEditPoints="1" noAdjustHandles="1" noChangeArrowheads="1" noChangeShapeType="1" noTextEdit="1"/>
              </p:cNvSpPr>
              <p:nvPr/>
            </p:nvSpPr>
            <p:spPr>
              <a:xfrm>
                <a:off x="3284013" y="5024057"/>
                <a:ext cx="1306896" cy="750718"/>
              </a:xfrm>
              <a:prstGeom prst="rect">
                <a:avLst/>
              </a:prstGeom>
              <a:blipFill>
                <a:blip r:embed="rId24"/>
                <a:stretch>
                  <a:fillRect/>
                </a:stretch>
              </a:blipFill>
            </p:spPr>
            <p:txBody>
              <a:bodyPr/>
              <a:lstStyle/>
              <a:p>
                <a:r>
                  <a:rPr lang="fr-FR">
                    <a:noFill/>
                  </a:rPr>
                  <a:t> </a:t>
                </a:r>
              </a:p>
            </p:txBody>
          </p:sp>
        </mc:Fallback>
      </mc:AlternateContent>
      <p:sp>
        <p:nvSpPr>
          <p:cNvPr id="239" name="ZoneTexte 238">
            <a:extLst>
              <a:ext uri="{FF2B5EF4-FFF2-40B4-BE49-F238E27FC236}">
                <a16:creationId xmlns:a16="http://schemas.microsoft.com/office/drawing/2014/main" id="{CF47826F-2B22-4295-8385-909E542EF335}"/>
              </a:ext>
            </a:extLst>
          </p:cNvPr>
          <p:cNvSpPr txBox="1"/>
          <p:nvPr/>
        </p:nvSpPr>
        <p:spPr>
          <a:xfrm>
            <a:off x="3030515" y="5890016"/>
            <a:ext cx="1414117" cy="461665"/>
          </a:xfrm>
          <a:prstGeom prst="rect">
            <a:avLst/>
          </a:prstGeom>
          <a:noFill/>
        </p:spPr>
        <p:txBody>
          <a:bodyPr wrap="square" rtlCol="0">
            <a:spAutoFit/>
          </a:bodyPr>
          <a:lstStyle/>
          <a:p>
            <a:pPr algn="ctr"/>
            <a:r>
              <a:rPr lang="fr-FR" sz="1200" dirty="0"/>
              <a:t>Représentation spatiale</a:t>
            </a:r>
          </a:p>
        </p:txBody>
      </p:sp>
      <p:sp>
        <p:nvSpPr>
          <p:cNvPr id="246" name="ZoneTexte 245">
            <a:extLst>
              <a:ext uri="{FF2B5EF4-FFF2-40B4-BE49-F238E27FC236}">
                <a16:creationId xmlns:a16="http://schemas.microsoft.com/office/drawing/2014/main" id="{7B7A7A12-400A-40EB-A1A1-557096CB69F9}"/>
              </a:ext>
            </a:extLst>
          </p:cNvPr>
          <p:cNvSpPr txBox="1"/>
          <p:nvPr/>
        </p:nvSpPr>
        <p:spPr>
          <a:xfrm>
            <a:off x="4396494" y="5890015"/>
            <a:ext cx="1414117" cy="461665"/>
          </a:xfrm>
          <a:prstGeom prst="rect">
            <a:avLst/>
          </a:prstGeom>
          <a:noFill/>
        </p:spPr>
        <p:txBody>
          <a:bodyPr wrap="square" rtlCol="0">
            <a:spAutoFit/>
          </a:bodyPr>
          <a:lstStyle/>
          <a:p>
            <a:pPr algn="ctr"/>
            <a:r>
              <a:rPr lang="fr-FR" sz="1200" dirty="0"/>
              <a:t>Représentation plane</a:t>
            </a:r>
          </a:p>
        </p:txBody>
      </p:sp>
      <mc:AlternateContent xmlns:mc="http://schemas.openxmlformats.org/markup-compatibility/2006" xmlns:a14="http://schemas.microsoft.com/office/drawing/2010/main">
        <mc:Choice Requires="a14">
          <p:sp>
            <p:nvSpPr>
              <p:cNvPr id="247" name="ZoneTexte 246">
                <a:extLst>
                  <a:ext uri="{FF2B5EF4-FFF2-40B4-BE49-F238E27FC236}">
                    <a16:creationId xmlns:a16="http://schemas.microsoft.com/office/drawing/2014/main" id="{2C74CFEE-87D6-4569-B546-775171790C9A}"/>
                  </a:ext>
                </a:extLst>
              </p:cNvPr>
              <p:cNvSpPr txBox="1"/>
              <p:nvPr/>
            </p:nvSpPr>
            <p:spPr>
              <a:xfrm>
                <a:off x="4801514" y="5068296"/>
                <a:ext cx="1271054" cy="74879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fr-FR" sz="1600" b="0" i="1" smtClean="0">
                              <a:latin typeface="Cambria Math" panose="02040503050406030204" pitchFamily="18" charset="0"/>
                            </a:rPr>
                          </m:ctrlPr>
                        </m:sSubPr>
                        <m:e>
                          <m:d>
                            <m:dPr>
                              <m:begChr m:val="{"/>
                              <m:endChr m:val="}"/>
                              <m:ctrlPr>
                                <a:rPr lang="fr-FR" sz="1600" i="1">
                                  <a:latin typeface="Cambria Math" panose="02040503050406030204" pitchFamily="18" charset="0"/>
                                </a:rPr>
                              </m:ctrlPr>
                            </m:dPr>
                            <m:e>
                              <m:m>
                                <m:mPr>
                                  <m:mcs>
                                    <m:mc>
                                      <m:mcPr>
                                        <m:count m:val="2"/>
                                        <m:mcJc m:val="center"/>
                                      </m:mcPr>
                                    </m:mc>
                                  </m:mcs>
                                  <m:ctrlPr>
                                    <a:rPr lang="fr-FR" sz="1600" i="1">
                                      <a:latin typeface="Cambria Math" panose="02040503050406030204" pitchFamily="18" charset="0"/>
                                    </a:rPr>
                                  </m:ctrlPr>
                                </m:mPr>
                                <m:mr>
                                  <m:e>
                                    <m:r>
                                      <a:rPr lang="fr-FR" sz="1600" b="1" i="1" smtClean="0">
                                        <a:solidFill>
                                          <a:srgbClr val="00CC00"/>
                                        </a:solidFill>
                                        <a:latin typeface="Cambria Math" panose="02040503050406030204" pitchFamily="18" charset="0"/>
                                      </a:rPr>
                                      <m:t>𝟎</m:t>
                                    </m:r>
                                  </m:e>
                                  <m:e>
                                    <m:r>
                                      <a:rPr lang="fr-FR" sz="1600" b="1" i="1">
                                        <a:solidFill>
                                          <a:srgbClr val="CC0099"/>
                                        </a:solidFill>
                                        <a:latin typeface="Cambria Math" panose="02040503050406030204" pitchFamily="18" charset="0"/>
                                      </a:rPr>
                                      <m:t>𝟎</m:t>
                                    </m:r>
                                  </m:e>
                                </m:mr>
                                <m:mr>
                                  <m:e>
                                    <m:sSub>
                                      <m:sSubPr>
                                        <m:ctrlPr>
                                          <a:rPr lang="fr-FR" sz="1600" i="1">
                                            <a:latin typeface="Cambria Math" panose="02040503050406030204" pitchFamily="18" charset="0"/>
                                          </a:rPr>
                                        </m:ctrlPr>
                                      </m:sSubPr>
                                      <m:e>
                                        <m:r>
                                          <m:rPr>
                                            <m:sty m:val="p"/>
                                          </m:rPr>
                                          <a:rPr lang="fr-FR" sz="1600">
                                            <a:latin typeface="Cambria Math" panose="02040503050406030204" pitchFamily="18" charset="0"/>
                                          </a:rPr>
                                          <m:t>Y</m:t>
                                        </m:r>
                                      </m:e>
                                      <m:sub>
                                        <m:r>
                                          <a:rPr lang="fr-FR" sz="1600">
                                            <a:latin typeface="Cambria Math" panose="02040503050406030204" pitchFamily="18" charset="0"/>
                                          </a:rPr>
                                          <m:t>21</m:t>
                                        </m:r>
                                      </m:sub>
                                    </m:sSub>
                                  </m:e>
                                  <m:e>
                                    <m:r>
                                      <a:rPr lang="fr-FR" sz="1600" b="1" i="1">
                                        <a:solidFill>
                                          <a:srgbClr val="CC0099"/>
                                        </a:solidFill>
                                        <a:latin typeface="Cambria Math" panose="02040503050406030204" pitchFamily="18" charset="0"/>
                                      </a:rPr>
                                      <m:t>𝟎</m:t>
                                    </m:r>
                                  </m:e>
                                </m:mr>
                                <m:mr>
                                  <m:e>
                                    <m:r>
                                      <a:rPr lang="fr-FR" sz="1600" b="1" i="1">
                                        <a:solidFill>
                                          <a:srgbClr val="FF0000"/>
                                        </a:solidFill>
                                        <a:latin typeface="Cambria Math" panose="02040503050406030204" pitchFamily="18" charset="0"/>
                                      </a:rPr>
                                      <m:t>𝟎</m:t>
                                    </m:r>
                                  </m:e>
                                  <m:e>
                                    <m:sSub>
                                      <m:sSubPr>
                                        <m:ctrlPr>
                                          <a:rPr lang="fr-FR" sz="1600" i="1">
                                            <a:latin typeface="Cambria Math" panose="02040503050406030204" pitchFamily="18" charset="0"/>
                                          </a:rPr>
                                        </m:ctrlPr>
                                      </m:sSubPr>
                                      <m:e>
                                        <m:r>
                                          <m:rPr>
                                            <m:sty m:val="p"/>
                                          </m:rPr>
                                          <a:rPr lang="fr-FR" sz="1600">
                                            <a:latin typeface="Cambria Math" panose="02040503050406030204" pitchFamily="18" charset="0"/>
                                          </a:rPr>
                                          <m:t>N</m:t>
                                        </m:r>
                                      </m:e>
                                      <m:sub>
                                        <m:r>
                                          <a:rPr lang="fr-FR" sz="1600">
                                            <a:latin typeface="Cambria Math" panose="02040503050406030204" pitchFamily="18" charset="0"/>
                                          </a:rPr>
                                          <m:t>21</m:t>
                                        </m:r>
                                      </m:sub>
                                    </m:sSub>
                                  </m:e>
                                </m:mr>
                              </m:m>
                            </m:e>
                          </m:d>
                        </m:e>
                        <m:sub>
                          <m:r>
                            <a:rPr lang="fr-FR" sz="1600" b="0" i="1" smtClean="0">
                              <a:latin typeface="Cambria Math" panose="02040503050406030204" pitchFamily="18" charset="0"/>
                            </a:rPr>
                            <m:t>𝑂</m:t>
                          </m:r>
                          <m:r>
                            <a:rPr lang="fr-FR" sz="1600" b="0" i="1" smtClean="0">
                              <a:latin typeface="Cambria Math" panose="02040503050406030204" pitchFamily="18" charset="0"/>
                            </a:rPr>
                            <m:t>,</m:t>
                          </m:r>
                          <m:r>
                            <a:rPr lang="fr-FR" sz="1600" b="0" i="1" smtClean="0">
                              <a:latin typeface="Cambria Math" panose="02040503050406030204" pitchFamily="18" charset="0"/>
                            </a:rPr>
                            <m:t>𝐵</m:t>
                          </m:r>
                        </m:sub>
                      </m:sSub>
                    </m:oMath>
                  </m:oMathPara>
                </a14:m>
                <a:endParaRPr lang="fr-FR" sz="1600" dirty="0"/>
              </a:p>
            </p:txBody>
          </p:sp>
        </mc:Choice>
        <mc:Fallback xmlns="">
          <p:sp>
            <p:nvSpPr>
              <p:cNvPr id="247" name="ZoneTexte 246">
                <a:extLst>
                  <a:ext uri="{FF2B5EF4-FFF2-40B4-BE49-F238E27FC236}">
                    <a16:creationId xmlns:a16="http://schemas.microsoft.com/office/drawing/2014/main" id="{2C74CFEE-87D6-4569-B546-775171790C9A}"/>
                  </a:ext>
                </a:extLst>
              </p:cNvPr>
              <p:cNvSpPr txBox="1">
                <a:spLocks noRot="1" noChangeAspect="1" noMove="1" noResize="1" noEditPoints="1" noAdjustHandles="1" noChangeArrowheads="1" noChangeShapeType="1" noTextEdit="1"/>
              </p:cNvSpPr>
              <p:nvPr/>
            </p:nvSpPr>
            <p:spPr>
              <a:xfrm>
                <a:off x="4801514" y="5068296"/>
                <a:ext cx="1271054" cy="748795"/>
              </a:xfrm>
              <a:prstGeom prst="rect">
                <a:avLst/>
              </a:prstGeom>
              <a:blipFill>
                <a:blip r:embed="rId25"/>
                <a:stretch>
                  <a:fillRect/>
                </a:stretch>
              </a:blipFill>
            </p:spPr>
            <p:txBody>
              <a:bodyPr/>
              <a:lstStyle/>
              <a:p>
                <a:r>
                  <a:rPr lang="fr-FR">
                    <a:noFill/>
                  </a:rPr>
                  <a:t> </a:t>
                </a:r>
              </a:p>
            </p:txBody>
          </p:sp>
        </mc:Fallback>
      </mc:AlternateContent>
      <p:grpSp>
        <p:nvGrpSpPr>
          <p:cNvPr id="182" name="Groupe 181">
            <a:extLst>
              <a:ext uri="{FF2B5EF4-FFF2-40B4-BE49-F238E27FC236}">
                <a16:creationId xmlns:a16="http://schemas.microsoft.com/office/drawing/2014/main" id="{386E58B9-08D0-43E4-BED0-563F90F5120C}"/>
              </a:ext>
            </a:extLst>
          </p:cNvPr>
          <p:cNvGrpSpPr/>
          <p:nvPr/>
        </p:nvGrpSpPr>
        <p:grpSpPr>
          <a:xfrm>
            <a:off x="-383465" y="5091013"/>
            <a:ext cx="3742359" cy="1224000"/>
            <a:chOff x="954138" y="3832965"/>
            <a:chExt cx="3742359" cy="1224000"/>
          </a:xfrm>
        </p:grpSpPr>
        <p:sp>
          <p:nvSpPr>
            <p:cNvPr id="233" name="Rectangle 232">
              <a:extLst>
                <a:ext uri="{FF2B5EF4-FFF2-40B4-BE49-F238E27FC236}">
                  <a16:creationId xmlns:a16="http://schemas.microsoft.com/office/drawing/2014/main" id="{AD0E9921-63B2-403B-9EF7-6B81E0D189E3}"/>
                </a:ext>
              </a:extLst>
            </p:cNvPr>
            <p:cNvSpPr/>
            <p:nvPr/>
          </p:nvSpPr>
          <p:spPr>
            <a:xfrm>
              <a:off x="4479398" y="3841556"/>
              <a:ext cx="217099" cy="358780"/>
            </a:xfrm>
            <a:prstGeom prst="rect">
              <a:avLst/>
            </a:prstGeom>
          </p:spPr>
          <p:txBody>
            <a:bodyPr wrap="none">
              <a:spAutoFit/>
            </a:bodyPr>
            <a:lstStyle/>
            <a:p>
              <a:endParaRPr lang="fr-FR" b="1" dirty="0">
                <a:solidFill>
                  <a:srgbClr val="217214"/>
                </a:solidFill>
              </a:endParaRPr>
            </a:p>
          </p:txBody>
        </p:sp>
        <p:sp>
          <p:nvSpPr>
            <p:cNvPr id="231" name="Rectangle 230">
              <a:extLst>
                <a:ext uri="{FF2B5EF4-FFF2-40B4-BE49-F238E27FC236}">
                  <a16:creationId xmlns:a16="http://schemas.microsoft.com/office/drawing/2014/main" id="{20919F88-C127-4228-9F29-FCEAA2E88672}"/>
                </a:ext>
              </a:extLst>
            </p:cNvPr>
            <p:cNvSpPr/>
            <p:nvPr/>
          </p:nvSpPr>
          <p:spPr>
            <a:xfrm>
              <a:off x="954138" y="3835513"/>
              <a:ext cx="184731" cy="358780"/>
            </a:xfrm>
            <a:prstGeom prst="rect">
              <a:avLst/>
            </a:prstGeom>
          </p:spPr>
          <p:txBody>
            <a:bodyPr wrap="none">
              <a:spAutoFit/>
            </a:bodyPr>
            <a:lstStyle/>
            <a:p>
              <a:endParaRPr lang="fr-FR" b="1" dirty="0">
                <a:solidFill>
                  <a:srgbClr val="217214"/>
                </a:solidFill>
              </a:endParaRPr>
            </a:p>
          </p:txBody>
        </p:sp>
        <p:sp>
          <p:nvSpPr>
            <p:cNvPr id="186" name="Rectangle 185">
              <a:extLst>
                <a:ext uri="{FF2B5EF4-FFF2-40B4-BE49-F238E27FC236}">
                  <a16:creationId xmlns:a16="http://schemas.microsoft.com/office/drawing/2014/main" id="{CF3655CB-DDE1-46F2-9022-EE762C58390A}"/>
                </a:ext>
              </a:extLst>
            </p:cNvPr>
            <p:cNvSpPr/>
            <p:nvPr/>
          </p:nvSpPr>
          <p:spPr>
            <a:xfrm>
              <a:off x="2687444" y="3832965"/>
              <a:ext cx="184731" cy="358780"/>
            </a:xfrm>
            <a:prstGeom prst="rect">
              <a:avLst/>
            </a:prstGeom>
          </p:spPr>
          <p:txBody>
            <a:bodyPr wrap="none">
              <a:spAutoFit/>
            </a:bodyPr>
            <a:lstStyle/>
            <a:p>
              <a:endParaRPr lang="fr-FR" b="1" dirty="0">
                <a:solidFill>
                  <a:srgbClr val="217214"/>
                </a:solidFill>
              </a:endParaRPr>
            </a:p>
          </p:txBody>
        </p:sp>
        <p:sp>
          <p:nvSpPr>
            <p:cNvPr id="188" name="Rectangle à coins arrondis 78">
              <a:extLst>
                <a:ext uri="{FF2B5EF4-FFF2-40B4-BE49-F238E27FC236}">
                  <a16:creationId xmlns:a16="http://schemas.microsoft.com/office/drawing/2014/main" id="{0A93F30A-1F7F-4BB3-8B57-0CF188FB3793}"/>
                </a:ext>
              </a:extLst>
            </p:cNvPr>
            <p:cNvSpPr/>
            <p:nvPr/>
          </p:nvSpPr>
          <p:spPr>
            <a:xfrm>
              <a:off x="2689218" y="3850145"/>
              <a:ext cx="1540435" cy="1206820"/>
            </a:xfrm>
            <a:prstGeom prst="roundRect">
              <a:avLst>
                <a:gd name="adj" fmla="val 0"/>
              </a:avLst>
            </a:prstGeom>
            <a:solidFill>
              <a:schemeClr val="bg1"/>
            </a:solidFill>
            <a:ln w="28575">
              <a:solidFill>
                <a:srgbClr val="4F9707"/>
              </a:solid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189" name="Groupe 188">
              <a:extLst>
                <a:ext uri="{FF2B5EF4-FFF2-40B4-BE49-F238E27FC236}">
                  <a16:creationId xmlns:a16="http://schemas.microsoft.com/office/drawing/2014/main" id="{B91E0767-BD04-4197-82F0-B98283AD2105}"/>
                </a:ext>
              </a:extLst>
            </p:cNvPr>
            <p:cNvGrpSpPr/>
            <p:nvPr/>
          </p:nvGrpSpPr>
          <p:grpSpPr>
            <a:xfrm>
              <a:off x="2839916" y="4000862"/>
              <a:ext cx="1200569" cy="830903"/>
              <a:chOff x="2779809" y="5648843"/>
              <a:chExt cx="1200569" cy="830903"/>
            </a:xfrm>
          </p:grpSpPr>
          <p:sp>
            <p:nvSpPr>
              <p:cNvPr id="206" name="Shape 431">
                <a:extLst>
                  <a:ext uri="{FF2B5EF4-FFF2-40B4-BE49-F238E27FC236}">
                    <a16:creationId xmlns:a16="http://schemas.microsoft.com/office/drawing/2014/main" id="{FB60E63C-1F66-43A5-858E-76A02E6427DE}"/>
                  </a:ext>
                </a:extLst>
              </p:cNvPr>
              <p:cNvSpPr/>
              <p:nvPr/>
            </p:nvSpPr>
            <p:spPr>
              <a:xfrm>
                <a:off x="3023827" y="5803184"/>
                <a:ext cx="956551" cy="535964"/>
              </a:xfrm>
              <a:custGeom>
                <a:avLst/>
                <a:gdLst/>
                <a:ahLst/>
                <a:cxnLst/>
                <a:rect l="0" t="0" r="0" b="0"/>
                <a:pathLst>
                  <a:path w="672084" h="386334">
                    <a:moveTo>
                      <a:pt x="0" y="386334"/>
                    </a:moveTo>
                    <a:lnTo>
                      <a:pt x="672084" y="0"/>
                    </a:lnTo>
                  </a:path>
                </a:pathLst>
              </a:custGeom>
              <a:ln w="3810" cap="rnd">
                <a:round/>
              </a:ln>
            </p:spPr>
            <p:style>
              <a:lnRef idx="1">
                <a:srgbClr val="000000"/>
              </a:lnRef>
              <a:fillRef idx="0">
                <a:srgbClr val="000000">
                  <a:alpha val="0"/>
                </a:srgbClr>
              </a:fillRef>
              <a:effectRef idx="0">
                <a:scrgbClr r="0" g="0" b="0"/>
              </a:effectRef>
              <a:fontRef idx="none"/>
            </p:style>
            <p:txBody>
              <a:bodyPr/>
              <a:lstStyle/>
              <a:p>
                <a:endParaRPr lang="fr-FR"/>
              </a:p>
            </p:txBody>
          </p:sp>
          <p:sp>
            <p:nvSpPr>
              <p:cNvPr id="207" name="Shape 414">
                <a:extLst>
                  <a:ext uri="{FF2B5EF4-FFF2-40B4-BE49-F238E27FC236}">
                    <a16:creationId xmlns:a16="http://schemas.microsoft.com/office/drawing/2014/main" id="{EA3FEF5F-3338-4DDC-B2B4-D66F3AEF2A1B}"/>
                  </a:ext>
                </a:extLst>
              </p:cNvPr>
              <p:cNvSpPr/>
              <p:nvPr/>
            </p:nvSpPr>
            <p:spPr>
              <a:xfrm>
                <a:off x="3039010" y="6279949"/>
                <a:ext cx="88931" cy="49685"/>
              </a:xfrm>
              <a:custGeom>
                <a:avLst/>
                <a:gdLst/>
                <a:ahLst/>
                <a:cxnLst/>
                <a:rect l="0" t="0" r="0" b="0"/>
                <a:pathLst>
                  <a:path w="62484" h="35814">
                    <a:moveTo>
                      <a:pt x="62484" y="0"/>
                    </a:moveTo>
                    <a:lnTo>
                      <a:pt x="0" y="35814"/>
                    </a:lnTo>
                  </a:path>
                </a:pathLst>
              </a:custGeom>
              <a:ln w="4953" cap="rnd">
                <a:solidFill>
                  <a:srgbClr val="FF9900"/>
                </a:solidFill>
                <a:round/>
              </a:ln>
            </p:spPr>
            <p:style>
              <a:lnRef idx="1">
                <a:srgbClr val="FF0000"/>
              </a:lnRef>
              <a:fillRef idx="0">
                <a:srgbClr val="000000">
                  <a:alpha val="0"/>
                </a:srgbClr>
              </a:fillRef>
              <a:effectRef idx="0">
                <a:scrgbClr r="0" g="0" b="0"/>
              </a:effectRef>
              <a:fontRef idx="none"/>
            </p:style>
            <p:txBody>
              <a:bodyPr/>
              <a:lstStyle/>
              <a:p>
                <a:endParaRPr lang="fr-FR"/>
              </a:p>
            </p:txBody>
          </p:sp>
          <p:sp>
            <p:nvSpPr>
              <p:cNvPr id="208" name="Shape 416">
                <a:extLst>
                  <a:ext uri="{FF2B5EF4-FFF2-40B4-BE49-F238E27FC236}">
                    <a16:creationId xmlns:a16="http://schemas.microsoft.com/office/drawing/2014/main" id="{ECCDAB88-0615-4CF8-80C6-99AE4EBE96CE}"/>
                  </a:ext>
                </a:extLst>
              </p:cNvPr>
              <p:cNvSpPr/>
              <p:nvPr/>
            </p:nvSpPr>
            <p:spPr>
              <a:xfrm>
                <a:off x="3675625" y="5899383"/>
                <a:ext cx="129060" cy="81398"/>
              </a:xfrm>
              <a:custGeom>
                <a:avLst/>
                <a:gdLst/>
                <a:ahLst/>
                <a:cxnLst/>
                <a:rect l="0" t="0" r="0" b="0"/>
                <a:pathLst>
                  <a:path w="187452" h="108204">
                    <a:moveTo>
                      <a:pt x="0" y="108204"/>
                    </a:moveTo>
                    <a:lnTo>
                      <a:pt x="187452" y="0"/>
                    </a:lnTo>
                  </a:path>
                </a:pathLst>
              </a:custGeom>
              <a:ln w="19050" cap="rnd">
                <a:solidFill>
                  <a:srgbClr val="5F5F5F"/>
                </a:solidFill>
                <a:round/>
              </a:ln>
            </p:spPr>
            <p:style>
              <a:lnRef idx="1">
                <a:srgbClr val="0000FF"/>
              </a:lnRef>
              <a:fillRef idx="0">
                <a:srgbClr val="000000">
                  <a:alpha val="0"/>
                </a:srgbClr>
              </a:fillRef>
              <a:effectRef idx="0">
                <a:scrgbClr r="0" g="0" b="0"/>
              </a:effectRef>
              <a:fontRef idx="none"/>
            </p:style>
            <p:txBody>
              <a:bodyPr/>
              <a:lstStyle/>
              <a:p>
                <a:endParaRPr lang="fr-FR"/>
              </a:p>
            </p:txBody>
          </p:sp>
          <p:sp>
            <p:nvSpPr>
              <p:cNvPr id="209" name="Shape 417">
                <a:extLst>
                  <a:ext uri="{FF2B5EF4-FFF2-40B4-BE49-F238E27FC236}">
                    <a16:creationId xmlns:a16="http://schemas.microsoft.com/office/drawing/2014/main" id="{43A9C3AB-8763-489B-920F-342F8297FA22}"/>
                  </a:ext>
                </a:extLst>
              </p:cNvPr>
              <p:cNvSpPr/>
              <p:nvPr/>
            </p:nvSpPr>
            <p:spPr>
              <a:xfrm>
                <a:off x="3322071" y="5934268"/>
                <a:ext cx="74832" cy="141655"/>
              </a:xfrm>
              <a:custGeom>
                <a:avLst/>
                <a:gdLst/>
                <a:ahLst/>
                <a:cxnLst/>
                <a:rect l="0" t="0" r="0" b="0"/>
                <a:pathLst>
                  <a:path w="52578" h="102108">
                    <a:moveTo>
                      <a:pt x="52578" y="0"/>
                    </a:moveTo>
                    <a:lnTo>
                      <a:pt x="52578" y="71628"/>
                    </a:lnTo>
                    <a:lnTo>
                      <a:pt x="0" y="102108"/>
                    </a:lnTo>
                    <a:lnTo>
                      <a:pt x="52578" y="0"/>
                    </a:lnTo>
                    <a:close/>
                  </a:path>
                </a:pathLst>
              </a:custGeom>
              <a:solidFill>
                <a:srgbClr val="FF9900"/>
              </a:solidFill>
              <a:ln w="0" cap="rnd">
                <a:round/>
              </a:ln>
            </p:spPr>
            <p:style>
              <a:lnRef idx="0">
                <a:srgbClr val="000000">
                  <a:alpha val="0"/>
                </a:srgbClr>
              </a:lnRef>
              <a:fillRef idx="1">
                <a:srgbClr val="FF0000"/>
              </a:fillRef>
              <a:effectRef idx="0">
                <a:scrgbClr r="0" g="0" b="0"/>
              </a:effectRef>
              <a:fontRef idx="none"/>
            </p:style>
            <p:txBody>
              <a:bodyPr/>
              <a:lstStyle/>
              <a:p>
                <a:endParaRPr lang="fr-FR"/>
              </a:p>
            </p:txBody>
          </p:sp>
          <p:sp>
            <p:nvSpPr>
              <p:cNvPr id="210" name="Shape 418">
                <a:extLst>
                  <a:ext uri="{FF2B5EF4-FFF2-40B4-BE49-F238E27FC236}">
                    <a16:creationId xmlns:a16="http://schemas.microsoft.com/office/drawing/2014/main" id="{508F570E-BDA7-4D34-9DAC-A62621FA177A}"/>
                  </a:ext>
                </a:extLst>
              </p:cNvPr>
              <p:cNvSpPr/>
              <p:nvPr/>
            </p:nvSpPr>
            <p:spPr>
              <a:xfrm>
                <a:off x="3322071" y="6033638"/>
                <a:ext cx="74832" cy="42285"/>
              </a:xfrm>
              <a:custGeom>
                <a:avLst/>
                <a:gdLst/>
                <a:ahLst/>
                <a:cxnLst/>
                <a:rect l="0" t="0" r="0" b="0"/>
                <a:pathLst>
                  <a:path w="52578" h="30480">
                    <a:moveTo>
                      <a:pt x="0" y="30480"/>
                    </a:moveTo>
                    <a:lnTo>
                      <a:pt x="52578" y="0"/>
                    </a:lnTo>
                  </a:path>
                </a:pathLst>
              </a:custGeom>
              <a:ln w="19050" cap="rnd">
                <a:solidFill>
                  <a:srgbClr val="FF9900"/>
                </a:solidFill>
                <a:round/>
              </a:ln>
            </p:spPr>
            <p:style>
              <a:lnRef idx="1">
                <a:srgbClr val="FF0000"/>
              </a:lnRef>
              <a:fillRef idx="0">
                <a:srgbClr val="000000">
                  <a:alpha val="0"/>
                </a:srgbClr>
              </a:fillRef>
              <a:effectRef idx="0">
                <a:scrgbClr r="0" g="0" b="0"/>
              </a:effectRef>
              <a:fontRef idx="none"/>
            </p:style>
            <p:txBody>
              <a:bodyPr/>
              <a:lstStyle/>
              <a:p>
                <a:endParaRPr lang="fr-FR"/>
              </a:p>
            </p:txBody>
          </p:sp>
          <p:sp>
            <p:nvSpPr>
              <p:cNvPr id="211" name="Shape 419">
                <a:extLst>
                  <a:ext uri="{FF2B5EF4-FFF2-40B4-BE49-F238E27FC236}">
                    <a16:creationId xmlns:a16="http://schemas.microsoft.com/office/drawing/2014/main" id="{19B898B5-F5B4-4D40-B7DF-796A4604C624}"/>
                  </a:ext>
                </a:extLst>
              </p:cNvPr>
              <p:cNvSpPr/>
              <p:nvPr/>
            </p:nvSpPr>
            <p:spPr>
              <a:xfrm>
                <a:off x="2950079" y="6180579"/>
                <a:ext cx="177862" cy="299167"/>
              </a:xfrm>
              <a:custGeom>
                <a:avLst/>
                <a:gdLst/>
                <a:ahLst/>
                <a:cxnLst/>
                <a:rect l="0" t="0" r="0" b="0"/>
                <a:pathLst>
                  <a:path w="124968" h="215646">
                    <a:moveTo>
                      <a:pt x="0" y="0"/>
                    </a:moveTo>
                    <a:lnTo>
                      <a:pt x="124968" y="215646"/>
                    </a:lnTo>
                  </a:path>
                </a:pathLst>
              </a:custGeom>
              <a:ln w="4953" cap="rnd">
                <a:solidFill>
                  <a:srgbClr val="FF9900"/>
                </a:solidFill>
                <a:round/>
              </a:ln>
            </p:spPr>
            <p:style>
              <a:lnRef idx="1">
                <a:srgbClr val="FF0000"/>
              </a:lnRef>
              <a:fillRef idx="0">
                <a:srgbClr val="000000">
                  <a:alpha val="0"/>
                </a:srgbClr>
              </a:fillRef>
              <a:effectRef idx="0">
                <a:scrgbClr r="0" g="0" b="0"/>
              </a:effectRef>
              <a:fontRef idx="none"/>
            </p:style>
            <p:txBody>
              <a:bodyPr/>
              <a:lstStyle/>
              <a:p>
                <a:endParaRPr lang="fr-FR"/>
              </a:p>
            </p:txBody>
          </p:sp>
          <p:sp>
            <p:nvSpPr>
              <p:cNvPr id="212" name="Shape 420">
                <a:extLst>
                  <a:ext uri="{FF2B5EF4-FFF2-40B4-BE49-F238E27FC236}">
                    <a16:creationId xmlns:a16="http://schemas.microsoft.com/office/drawing/2014/main" id="{DBD0BB40-2BC7-4F32-A43D-2688958BA45F}"/>
                  </a:ext>
                </a:extLst>
              </p:cNvPr>
              <p:cNvSpPr/>
              <p:nvPr/>
            </p:nvSpPr>
            <p:spPr>
              <a:xfrm>
                <a:off x="2950079" y="6180579"/>
                <a:ext cx="711448" cy="299167"/>
              </a:xfrm>
              <a:custGeom>
                <a:avLst/>
                <a:gdLst/>
                <a:ahLst/>
                <a:cxnLst/>
                <a:rect l="0" t="0" r="0" b="0"/>
                <a:pathLst>
                  <a:path w="499872" h="215646">
                    <a:moveTo>
                      <a:pt x="124968" y="215646"/>
                    </a:moveTo>
                    <a:lnTo>
                      <a:pt x="0" y="144018"/>
                    </a:lnTo>
                    <a:lnTo>
                      <a:pt x="0" y="0"/>
                    </a:lnTo>
                    <a:lnTo>
                      <a:pt x="124968" y="71628"/>
                    </a:lnTo>
                    <a:lnTo>
                      <a:pt x="124968" y="215646"/>
                    </a:lnTo>
                    <a:lnTo>
                      <a:pt x="499872" y="0"/>
                    </a:lnTo>
                  </a:path>
                </a:pathLst>
              </a:custGeom>
              <a:ln w="19050" cap="rnd">
                <a:solidFill>
                  <a:srgbClr val="FF9900"/>
                </a:solidFill>
                <a:round/>
              </a:ln>
            </p:spPr>
            <p:style>
              <a:lnRef idx="1">
                <a:srgbClr val="FF0000"/>
              </a:lnRef>
              <a:fillRef idx="0">
                <a:srgbClr val="000000">
                  <a:alpha val="0"/>
                </a:srgbClr>
              </a:fillRef>
              <a:effectRef idx="0">
                <a:scrgbClr r="0" g="0" b="0"/>
              </a:effectRef>
              <a:fontRef idx="none"/>
            </p:style>
            <p:txBody>
              <a:bodyPr/>
              <a:lstStyle/>
              <a:p>
                <a:endParaRPr lang="fr-FR"/>
              </a:p>
            </p:txBody>
          </p:sp>
          <p:sp>
            <p:nvSpPr>
              <p:cNvPr id="213" name="Shape 421">
                <a:extLst>
                  <a:ext uri="{FF2B5EF4-FFF2-40B4-BE49-F238E27FC236}">
                    <a16:creationId xmlns:a16="http://schemas.microsoft.com/office/drawing/2014/main" id="{6AE31490-C244-474F-903E-C3782D674622}"/>
                  </a:ext>
                </a:extLst>
              </p:cNvPr>
              <p:cNvSpPr/>
              <p:nvPr/>
            </p:nvSpPr>
            <p:spPr>
              <a:xfrm>
                <a:off x="3661528" y="5980782"/>
                <a:ext cx="0" cy="199797"/>
              </a:xfrm>
              <a:custGeom>
                <a:avLst/>
                <a:gdLst/>
                <a:ahLst/>
                <a:cxnLst/>
                <a:rect l="0" t="0" r="0" b="0"/>
                <a:pathLst>
                  <a:path h="144018">
                    <a:moveTo>
                      <a:pt x="0" y="0"/>
                    </a:moveTo>
                    <a:lnTo>
                      <a:pt x="0" y="144018"/>
                    </a:lnTo>
                  </a:path>
                </a:pathLst>
              </a:custGeom>
              <a:ln w="19050" cap="rnd">
                <a:solidFill>
                  <a:srgbClr val="FF9900"/>
                </a:solidFill>
                <a:round/>
              </a:ln>
            </p:spPr>
            <p:style>
              <a:lnRef idx="1">
                <a:srgbClr val="FF0000"/>
              </a:lnRef>
              <a:fillRef idx="0">
                <a:srgbClr val="000000">
                  <a:alpha val="0"/>
                </a:srgbClr>
              </a:fillRef>
              <a:effectRef idx="0">
                <a:scrgbClr r="0" g="0" b="0"/>
              </a:effectRef>
              <a:fontRef idx="none"/>
            </p:style>
            <p:txBody>
              <a:bodyPr/>
              <a:lstStyle/>
              <a:p>
                <a:endParaRPr lang="fr-FR"/>
              </a:p>
            </p:txBody>
          </p:sp>
          <p:sp>
            <p:nvSpPr>
              <p:cNvPr id="214" name="Shape 422">
                <a:extLst>
                  <a:ext uri="{FF2B5EF4-FFF2-40B4-BE49-F238E27FC236}">
                    <a16:creationId xmlns:a16="http://schemas.microsoft.com/office/drawing/2014/main" id="{5D6196B7-67F2-46B7-8BDC-8B55F41A9FCC}"/>
                  </a:ext>
                </a:extLst>
              </p:cNvPr>
              <p:cNvSpPr/>
              <p:nvPr/>
            </p:nvSpPr>
            <p:spPr>
              <a:xfrm>
                <a:off x="3483666" y="5880354"/>
                <a:ext cx="177862" cy="100427"/>
              </a:xfrm>
              <a:custGeom>
                <a:avLst/>
                <a:gdLst/>
                <a:ahLst/>
                <a:cxnLst/>
                <a:rect l="0" t="0" r="0" b="0"/>
                <a:pathLst>
                  <a:path w="124968" h="72390">
                    <a:moveTo>
                      <a:pt x="0" y="0"/>
                    </a:moveTo>
                    <a:lnTo>
                      <a:pt x="124968" y="72390"/>
                    </a:lnTo>
                  </a:path>
                </a:pathLst>
              </a:custGeom>
              <a:ln w="19050" cap="rnd">
                <a:solidFill>
                  <a:srgbClr val="FF9900"/>
                </a:solidFill>
                <a:round/>
              </a:ln>
            </p:spPr>
            <p:style>
              <a:lnRef idx="1">
                <a:srgbClr val="FF0000"/>
              </a:lnRef>
              <a:fillRef idx="0">
                <a:srgbClr val="000000">
                  <a:alpha val="0"/>
                </a:srgbClr>
              </a:fillRef>
              <a:effectRef idx="0">
                <a:scrgbClr r="0" g="0" b="0"/>
              </a:effectRef>
              <a:fontRef idx="none"/>
            </p:style>
            <p:txBody>
              <a:bodyPr/>
              <a:lstStyle/>
              <a:p>
                <a:endParaRPr lang="fr-FR"/>
              </a:p>
            </p:txBody>
          </p:sp>
          <p:sp>
            <p:nvSpPr>
              <p:cNvPr id="215" name="Shape 423">
                <a:extLst>
                  <a:ext uri="{FF2B5EF4-FFF2-40B4-BE49-F238E27FC236}">
                    <a16:creationId xmlns:a16="http://schemas.microsoft.com/office/drawing/2014/main" id="{9180E2FD-0A5E-4377-8B02-7ADB7723F071}"/>
                  </a:ext>
                </a:extLst>
              </p:cNvPr>
              <p:cNvSpPr/>
              <p:nvPr/>
            </p:nvSpPr>
            <p:spPr>
              <a:xfrm>
                <a:off x="3126857" y="5980782"/>
                <a:ext cx="534671" cy="301281"/>
              </a:xfrm>
              <a:custGeom>
                <a:avLst/>
                <a:gdLst/>
                <a:ahLst/>
                <a:cxnLst/>
                <a:rect l="0" t="0" r="0" b="0"/>
                <a:pathLst>
                  <a:path w="375666" h="217170">
                    <a:moveTo>
                      <a:pt x="0" y="217170"/>
                    </a:moveTo>
                    <a:lnTo>
                      <a:pt x="375666" y="0"/>
                    </a:lnTo>
                  </a:path>
                </a:pathLst>
              </a:custGeom>
              <a:ln w="19050" cap="rnd">
                <a:solidFill>
                  <a:srgbClr val="FF9900"/>
                </a:solidFill>
                <a:round/>
              </a:ln>
            </p:spPr>
            <p:style>
              <a:lnRef idx="1">
                <a:srgbClr val="FF0000"/>
              </a:lnRef>
              <a:fillRef idx="0">
                <a:srgbClr val="000000">
                  <a:alpha val="0"/>
                </a:srgbClr>
              </a:fillRef>
              <a:effectRef idx="0">
                <a:scrgbClr r="0" g="0" b="0"/>
              </a:effectRef>
              <a:fontRef idx="none"/>
            </p:style>
            <p:txBody>
              <a:bodyPr/>
              <a:lstStyle/>
              <a:p>
                <a:endParaRPr lang="fr-FR"/>
              </a:p>
            </p:txBody>
          </p:sp>
          <p:sp>
            <p:nvSpPr>
              <p:cNvPr id="216" name="Shape 424">
                <a:extLst>
                  <a:ext uri="{FF2B5EF4-FFF2-40B4-BE49-F238E27FC236}">
                    <a16:creationId xmlns:a16="http://schemas.microsoft.com/office/drawing/2014/main" id="{2B6D9FF0-47A7-42B8-B752-91381E943392}"/>
                  </a:ext>
                </a:extLst>
              </p:cNvPr>
              <p:cNvSpPr/>
              <p:nvPr/>
            </p:nvSpPr>
            <p:spPr>
              <a:xfrm>
                <a:off x="2950079" y="5880354"/>
                <a:ext cx="533586" cy="300224"/>
              </a:xfrm>
              <a:custGeom>
                <a:avLst/>
                <a:gdLst/>
                <a:ahLst/>
                <a:cxnLst/>
                <a:rect l="0" t="0" r="0" b="0"/>
                <a:pathLst>
                  <a:path w="374904" h="216408">
                    <a:moveTo>
                      <a:pt x="0" y="216408"/>
                    </a:moveTo>
                    <a:lnTo>
                      <a:pt x="374904" y="0"/>
                    </a:lnTo>
                  </a:path>
                </a:pathLst>
              </a:custGeom>
              <a:ln w="19050" cap="rnd">
                <a:solidFill>
                  <a:srgbClr val="FF9900"/>
                </a:solidFill>
                <a:round/>
              </a:ln>
            </p:spPr>
            <p:style>
              <a:lnRef idx="1">
                <a:srgbClr val="FF0000"/>
              </a:lnRef>
              <a:fillRef idx="0">
                <a:srgbClr val="000000">
                  <a:alpha val="0"/>
                </a:srgbClr>
              </a:fillRef>
              <a:effectRef idx="0">
                <a:scrgbClr r="0" g="0" b="0"/>
              </a:effectRef>
              <a:fontRef idx="none"/>
            </p:style>
            <p:txBody>
              <a:bodyPr/>
              <a:lstStyle/>
              <a:p>
                <a:endParaRPr lang="fr-FR"/>
              </a:p>
            </p:txBody>
          </p:sp>
          <p:sp>
            <p:nvSpPr>
              <p:cNvPr id="217" name="Shape 425">
                <a:extLst>
                  <a:ext uri="{FF2B5EF4-FFF2-40B4-BE49-F238E27FC236}">
                    <a16:creationId xmlns:a16="http://schemas.microsoft.com/office/drawing/2014/main" id="{9D2D8C55-2A5A-4DBD-949F-719C06784435}"/>
                  </a:ext>
                </a:extLst>
              </p:cNvPr>
              <p:cNvSpPr/>
              <p:nvPr/>
            </p:nvSpPr>
            <p:spPr>
              <a:xfrm>
                <a:off x="3322071" y="5711214"/>
                <a:ext cx="194130" cy="364709"/>
              </a:xfrm>
              <a:custGeom>
                <a:avLst/>
                <a:gdLst/>
                <a:ahLst/>
                <a:cxnLst/>
                <a:rect l="0" t="0" r="0" b="0"/>
                <a:pathLst>
                  <a:path w="136398" h="262890">
                    <a:moveTo>
                      <a:pt x="0" y="262890"/>
                    </a:moveTo>
                    <a:lnTo>
                      <a:pt x="136398" y="0"/>
                    </a:lnTo>
                  </a:path>
                </a:pathLst>
              </a:custGeom>
              <a:ln w="19050" cap="rnd">
                <a:solidFill>
                  <a:srgbClr val="FF9900"/>
                </a:solidFill>
                <a:round/>
              </a:ln>
            </p:spPr>
            <p:style>
              <a:lnRef idx="1">
                <a:srgbClr val="FF0000"/>
              </a:lnRef>
              <a:fillRef idx="0">
                <a:srgbClr val="000000">
                  <a:alpha val="0"/>
                </a:srgbClr>
              </a:fillRef>
              <a:effectRef idx="0">
                <a:scrgbClr r="0" g="0" b="0"/>
              </a:effectRef>
              <a:fontRef idx="none"/>
            </p:style>
            <p:txBody>
              <a:bodyPr/>
              <a:lstStyle/>
              <a:p>
                <a:endParaRPr lang="fr-FR"/>
              </a:p>
            </p:txBody>
          </p:sp>
          <p:sp>
            <p:nvSpPr>
              <p:cNvPr id="218" name="Shape 426">
                <a:extLst>
                  <a:ext uri="{FF2B5EF4-FFF2-40B4-BE49-F238E27FC236}">
                    <a16:creationId xmlns:a16="http://schemas.microsoft.com/office/drawing/2014/main" id="{E299F1D9-35CD-4FFC-AEA7-820AFAD96002}"/>
                  </a:ext>
                </a:extLst>
              </p:cNvPr>
              <p:cNvSpPr/>
              <p:nvPr/>
            </p:nvSpPr>
            <p:spPr>
              <a:xfrm>
                <a:off x="3396904" y="5934268"/>
                <a:ext cx="0" cy="99370"/>
              </a:xfrm>
              <a:custGeom>
                <a:avLst/>
                <a:gdLst/>
                <a:ahLst/>
                <a:cxnLst/>
                <a:rect l="0" t="0" r="0" b="0"/>
                <a:pathLst>
                  <a:path h="71628">
                    <a:moveTo>
                      <a:pt x="0" y="71628"/>
                    </a:moveTo>
                    <a:lnTo>
                      <a:pt x="0" y="0"/>
                    </a:lnTo>
                  </a:path>
                </a:pathLst>
              </a:custGeom>
              <a:ln w="10097" cap="rnd">
                <a:solidFill>
                  <a:srgbClr val="FF9900"/>
                </a:solidFill>
                <a:round/>
              </a:ln>
            </p:spPr>
            <p:style>
              <a:lnRef idx="1">
                <a:srgbClr val="FF0000"/>
              </a:lnRef>
              <a:fillRef idx="0">
                <a:srgbClr val="000000">
                  <a:alpha val="0"/>
                </a:srgbClr>
              </a:fillRef>
              <a:effectRef idx="0">
                <a:scrgbClr r="0" g="0" b="0"/>
              </a:effectRef>
              <a:fontRef idx="none"/>
            </p:style>
            <p:txBody>
              <a:bodyPr/>
              <a:lstStyle/>
              <a:p>
                <a:endParaRPr lang="fr-FR"/>
              </a:p>
            </p:txBody>
          </p:sp>
          <p:sp>
            <p:nvSpPr>
              <p:cNvPr id="219" name="Shape 427">
                <a:extLst>
                  <a:ext uri="{FF2B5EF4-FFF2-40B4-BE49-F238E27FC236}">
                    <a16:creationId xmlns:a16="http://schemas.microsoft.com/office/drawing/2014/main" id="{6E612536-F5B6-4301-BB3E-95D5F6FBEE49}"/>
                  </a:ext>
                </a:extLst>
              </p:cNvPr>
              <p:cNvSpPr/>
              <p:nvPr/>
            </p:nvSpPr>
            <p:spPr>
              <a:xfrm>
                <a:off x="3804685" y="5899383"/>
                <a:ext cx="0" cy="300224"/>
              </a:xfrm>
              <a:custGeom>
                <a:avLst/>
                <a:gdLst/>
                <a:ahLst/>
                <a:cxnLst/>
                <a:rect l="0" t="0" r="0" b="0"/>
                <a:pathLst>
                  <a:path h="216408">
                    <a:moveTo>
                      <a:pt x="0" y="0"/>
                    </a:moveTo>
                    <a:lnTo>
                      <a:pt x="0" y="216408"/>
                    </a:lnTo>
                  </a:path>
                </a:pathLst>
              </a:custGeom>
              <a:ln w="19050" cap="rnd">
                <a:solidFill>
                  <a:srgbClr val="5F5F5F"/>
                </a:solidFill>
                <a:round/>
              </a:ln>
            </p:spPr>
            <p:style>
              <a:lnRef idx="1">
                <a:srgbClr val="0000FF"/>
              </a:lnRef>
              <a:fillRef idx="0">
                <a:srgbClr val="000000">
                  <a:alpha val="0"/>
                </a:srgbClr>
              </a:fillRef>
              <a:effectRef idx="0">
                <a:scrgbClr r="0" g="0" b="0"/>
              </a:effectRef>
              <a:fontRef idx="none"/>
            </p:style>
            <p:txBody>
              <a:bodyPr/>
              <a:lstStyle/>
              <a:p>
                <a:endParaRPr lang="fr-FR"/>
              </a:p>
            </p:txBody>
          </p:sp>
          <p:sp>
            <p:nvSpPr>
              <p:cNvPr id="220" name="Shape 428">
                <a:extLst>
                  <a:ext uri="{FF2B5EF4-FFF2-40B4-BE49-F238E27FC236}">
                    <a16:creationId xmlns:a16="http://schemas.microsoft.com/office/drawing/2014/main" id="{709CB965-704A-42B2-A952-988A9CDF8EA1}"/>
                  </a:ext>
                </a:extLst>
              </p:cNvPr>
              <p:cNvSpPr/>
              <p:nvPr/>
            </p:nvSpPr>
            <p:spPr>
              <a:xfrm>
                <a:off x="3307973" y="5648843"/>
                <a:ext cx="0" cy="531735"/>
              </a:xfrm>
              <a:custGeom>
                <a:avLst/>
                <a:gdLst/>
                <a:ahLst/>
                <a:cxnLst/>
                <a:rect l="0" t="0" r="0" b="0"/>
                <a:pathLst>
                  <a:path h="383286">
                    <a:moveTo>
                      <a:pt x="0" y="383286"/>
                    </a:moveTo>
                    <a:lnTo>
                      <a:pt x="0" y="0"/>
                    </a:lnTo>
                  </a:path>
                </a:pathLst>
              </a:custGeom>
              <a:ln w="3620" cap="rnd">
                <a:round/>
              </a:ln>
            </p:spPr>
            <p:style>
              <a:lnRef idx="1">
                <a:srgbClr val="000000"/>
              </a:lnRef>
              <a:fillRef idx="0">
                <a:srgbClr val="000000">
                  <a:alpha val="0"/>
                </a:srgbClr>
              </a:fillRef>
              <a:effectRef idx="0">
                <a:scrgbClr r="0" g="0" b="0"/>
              </a:effectRef>
              <a:fontRef idx="none"/>
            </p:style>
            <p:txBody>
              <a:bodyPr/>
              <a:lstStyle/>
              <a:p>
                <a:endParaRPr lang="fr-FR"/>
              </a:p>
            </p:txBody>
          </p:sp>
          <p:sp>
            <p:nvSpPr>
              <p:cNvPr id="221" name="Shape 429">
                <a:extLst>
                  <a:ext uri="{FF2B5EF4-FFF2-40B4-BE49-F238E27FC236}">
                    <a16:creationId xmlns:a16="http://schemas.microsoft.com/office/drawing/2014/main" id="{66A63F54-F3B3-4C13-8A3D-22CAF2F35153}"/>
                  </a:ext>
                </a:extLst>
              </p:cNvPr>
              <p:cNvSpPr/>
              <p:nvPr/>
            </p:nvSpPr>
            <p:spPr>
              <a:xfrm>
                <a:off x="3283029" y="5648843"/>
                <a:ext cx="48804" cy="70828"/>
              </a:xfrm>
              <a:custGeom>
                <a:avLst/>
                <a:gdLst/>
                <a:ahLst/>
                <a:cxnLst/>
                <a:rect l="0" t="0" r="0" b="0"/>
                <a:pathLst>
                  <a:path w="34290" h="51054">
                    <a:moveTo>
                      <a:pt x="17526" y="0"/>
                    </a:moveTo>
                    <a:lnTo>
                      <a:pt x="34290" y="51054"/>
                    </a:lnTo>
                    <a:lnTo>
                      <a:pt x="17526" y="34290"/>
                    </a:lnTo>
                    <a:lnTo>
                      <a:pt x="0" y="51054"/>
                    </a:lnTo>
                    <a:lnTo>
                      <a:pt x="17526" y="0"/>
                    </a:lnTo>
                    <a:close/>
                  </a:path>
                </a:pathLst>
              </a:custGeom>
              <a:ln w="0" cap="rnd">
                <a:round/>
              </a:ln>
            </p:spPr>
            <p:style>
              <a:lnRef idx="0">
                <a:srgbClr val="000000">
                  <a:alpha val="0"/>
                </a:srgbClr>
              </a:lnRef>
              <a:fillRef idx="1">
                <a:srgbClr val="000000"/>
              </a:fillRef>
              <a:effectRef idx="0">
                <a:scrgbClr r="0" g="0" b="0"/>
              </a:effectRef>
              <a:fontRef idx="none"/>
            </p:style>
            <p:txBody>
              <a:bodyPr/>
              <a:lstStyle/>
              <a:p>
                <a:endParaRPr lang="fr-FR"/>
              </a:p>
            </p:txBody>
          </p:sp>
          <p:sp>
            <p:nvSpPr>
              <p:cNvPr id="222" name="Shape 430">
                <a:extLst>
                  <a:ext uri="{FF2B5EF4-FFF2-40B4-BE49-F238E27FC236}">
                    <a16:creationId xmlns:a16="http://schemas.microsoft.com/office/drawing/2014/main" id="{165C210D-4364-442B-A1E8-341796D0EADD}"/>
                  </a:ext>
                </a:extLst>
              </p:cNvPr>
              <p:cNvSpPr/>
              <p:nvPr/>
            </p:nvSpPr>
            <p:spPr>
              <a:xfrm>
                <a:off x="3283029" y="5648843"/>
                <a:ext cx="48804" cy="70828"/>
              </a:xfrm>
              <a:custGeom>
                <a:avLst/>
                <a:gdLst/>
                <a:ahLst/>
                <a:cxnLst/>
                <a:rect l="0" t="0" r="0" b="0"/>
                <a:pathLst>
                  <a:path w="34290" h="51054">
                    <a:moveTo>
                      <a:pt x="17526" y="0"/>
                    </a:moveTo>
                    <a:lnTo>
                      <a:pt x="34290" y="51054"/>
                    </a:lnTo>
                    <a:lnTo>
                      <a:pt x="17526" y="34290"/>
                    </a:lnTo>
                    <a:lnTo>
                      <a:pt x="0" y="51054"/>
                    </a:lnTo>
                    <a:lnTo>
                      <a:pt x="17526" y="0"/>
                    </a:lnTo>
                  </a:path>
                </a:pathLst>
              </a:custGeom>
              <a:ln w="3620" cap="rnd">
                <a:round/>
              </a:ln>
            </p:spPr>
            <p:style>
              <a:lnRef idx="1">
                <a:srgbClr val="000000"/>
              </a:lnRef>
              <a:fillRef idx="0">
                <a:srgbClr val="000000">
                  <a:alpha val="0"/>
                </a:srgbClr>
              </a:fillRef>
              <a:effectRef idx="0">
                <a:scrgbClr r="0" g="0" b="0"/>
              </a:effectRef>
              <a:fontRef idx="none"/>
            </p:style>
            <p:txBody>
              <a:bodyPr/>
              <a:lstStyle/>
              <a:p>
                <a:endParaRPr lang="fr-FR"/>
              </a:p>
            </p:txBody>
          </p:sp>
          <p:sp>
            <p:nvSpPr>
              <p:cNvPr id="223" name="Shape 432">
                <a:extLst>
                  <a:ext uri="{FF2B5EF4-FFF2-40B4-BE49-F238E27FC236}">
                    <a16:creationId xmlns:a16="http://schemas.microsoft.com/office/drawing/2014/main" id="{1F31D359-2BCE-4C9D-8376-81960AD3660B}"/>
                  </a:ext>
                </a:extLst>
              </p:cNvPr>
              <p:cNvSpPr/>
              <p:nvPr/>
            </p:nvSpPr>
            <p:spPr>
              <a:xfrm>
                <a:off x="3904461" y="5803184"/>
                <a:ext cx="75917" cy="56028"/>
              </a:xfrm>
              <a:custGeom>
                <a:avLst/>
                <a:gdLst/>
                <a:ahLst/>
                <a:cxnLst/>
                <a:rect l="0" t="0" r="0" b="0"/>
                <a:pathLst>
                  <a:path w="53340" h="40386">
                    <a:moveTo>
                      <a:pt x="53340" y="0"/>
                    </a:moveTo>
                    <a:lnTo>
                      <a:pt x="16764" y="40386"/>
                    </a:lnTo>
                    <a:lnTo>
                      <a:pt x="23622" y="16764"/>
                    </a:lnTo>
                    <a:lnTo>
                      <a:pt x="0" y="10668"/>
                    </a:lnTo>
                    <a:lnTo>
                      <a:pt x="53340" y="0"/>
                    </a:lnTo>
                    <a:close/>
                  </a:path>
                </a:pathLst>
              </a:custGeom>
              <a:ln w="0" cap="rnd">
                <a:round/>
              </a:ln>
            </p:spPr>
            <p:style>
              <a:lnRef idx="0">
                <a:srgbClr val="000000">
                  <a:alpha val="0"/>
                </a:srgbClr>
              </a:lnRef>
              <a:fillRef idx="1">
                <a:srgbClr val="000000"/>
              </a:fillRef>
              <a:effectRef idx="0">
                <a:scrgbClr r="0" g="0" b="0"/>
              </a:effectRef>
              <a:fontRef idx="none"/>
            </p:style>
            <p:txBody>
              <a:bodyPr/>
              <a:lstStyle/>
              <a:p>
                <a:endParaRPr lang="fr-FR"/>
              </a:p>
            </p:txBody>
          </p:sp>
          <p:sp>
            <p:nvSpPr>
              <p:cNvPr id="224" name="Shape 433">
                <a:extLst>
                  <a:ext uri="{FF2B5EF4-FFF2-40B4-BE49-F238E27FC236}">
                    <a16:creationId xmlns:a16="http://schemas.microsoft.com/office/drawing/2014/main" id="{51DD6909-3C62-4FAE-BB35-71BB93036D3F}"/>
                  </a:ext>
                </a:extLst>
              </p:cNvPr>
              <p:cNvSpPr/>
              <p:nvPr/>
            </p:nvSpPr>
            <p:spPr>
              <a:xfrm>
                <a:off x="3904461" y="5803184"/>
                <a:ext cx="75917" cy="56028"/>
              </a:xfrm>
              <a:custGeom>
                <a:avLst/>
                <a:gdLst/>
                <a:ahLst/>
                <a:cxnLst/>
                <a:rect l="0" t="0" r="0" b="0"/>
                <a:pathLst>
                  <a:path w="53340" h="40386">
                    <a:moveTo>
                      <a:pt x="53340" y="0"/>
                    </a:moveTo>
                    <a:lnTo>
                      <a:pt x="16764" y="40386"/>
                    </a:lnTo>
                    <a:lnTo>
                      <a:pt x="23622" y="16764"/>
                    </a:lnTo>
                    <a:lnTo>
                      <a:pt x="0" y="10668"/>
                    </a:lnTo>
                    <a:lnTo>
                      <a:pt x="53340" y="0"/>
                    </a:lnTo>
                  </a:path>
                </a:pathLst>
              </a:custGeom>
              <a:ln w="3620" cap="rnd">
                <a:round/>
              </a:ln>
            </p:spPr>
            <p:style>
              <a:lnRef idx="1">
                <a:srgbClr val="000000"/>
              </a:lnRef>
              <a:fillRef idx="0">
                <a:srgbClr val="000000">
                  <a:alpha val="0"/>
                </a:srgbClr>
              </a:fillRef>
              <a:effectRef idx="0">
                <a:scrgbClr r="0" g="0" b="0"/>
              </a:effectRef>
              <a:fontRef idx="none"/>
            </p:style>
            <p:txBody>
              <a:bodyPr/>
              <a:lstStyle/>
              <a:p>
                <a:endParaRPr lang="fr-FR"/>
              </a:p>
            </p:txBody>
          </p:sp>
          <p:sp>
            <p:nvSpPr>
              <p:cNvPr id="225" name="Shape 434">
                <a:extLst>
                  <a:ext uri="{FF2B5EF4-FFF2-40B4-BE49-F238E27FC236}">
                    <a16:creationId xmlns:a16="http://schemas.microsoft.com/office/drawing/2014/main" id="{C16F0973-2BB9-454F-935B-235DB69D86AF}"/>
                  </a:ext>
                </a:extLst>
              </p:cNvPr>
              <p:cNvSpPr/>
              <p:nvPr/>
            </p:nvSpPr>
            <p:spPr>
              <a:xfrm>
                <a:off x="3307973" y="6180579"/>
                <a:ext cx="504304" cy="283310"/>
              </a:xfrm>
              <a:custGeom>
                <a:avLst/>
                <a:gdLst/>
                <a:ahLst/>
                <a:cxnLst/>
                <a:rect l="0" t="0" r="0" b="0"/>
                <a:pathLst>
                  <a:path w="354330" h="204216">
                    <a:moveTo>
                      <a:pt x="0" y="0"/>
                    </a:moveTo>
                    <a:lnTo>
                      <a:pt x="354330" y="204216"/>
                    </a:lnTo>
                  </a:path>
                </a:pathLst>
              </a:custGeom>
              <a:ln w="3620" cap="rnd">
                <a:round/>
              </a:ln>
            </p:spPr>
            <p:style>
              <a:lnRef idx="1">
                <a:srgbClr val="000000"/>
              </a:lnRef>
              <a:fillRef idx="0">
                <a:srgbClr val="000000">
                  <a:alpha val="0"/>
                </a:srgbClr>
              </a:fillRef>
              <a:effectRef idx="0">
                <a:scrgbClr r="0" g="0" b="0"/>
              </a:effectRef>
              <a:fontRef idx="none"/>
            </p:style>
            <p:txBody>
              <a:bodyPr/>
              <a:lstStyle/>
              <a:p>
                <a:endParaRPr lang="fr-FR"/>
              </a:p>
            </p:txBody>
          </p:sp>
          <p:sp>
            <p:nvSpPr>
              <p:cNvPr id="226" name="Shape 435">
                <a:extLst>
                  <a:ext uri="{FF2B5EF4-FFF2-40B4-BE49-F238E27FC236}">
                    <a16:creationId xmlns:a16="http://schemas.microsoft.com/office/drawing/2014/main" id="{0B754D71-5E92-40F5-98A2-ADC24A5F6AC2}"/>
                  </a:ext>
                </a:extLst>
              </p:cNvPr>
              <p:cNvSpPr/>
              <p:nvPr/>
            </p:nvSpPr>
            <p:spPr>
              <a:xfrm>
                <a:off x="3736360" y="6407861"/>
                <a:ext cx="75917" cy="56028"/>
              </a:xfrm>
              <a:custGeom>
                <a:avLst/>
                <a:gdLst/>
                <a:ahLst/>
                <a:cxnLst/>
                <a:rect l="0" t="0" r="0" b="0"/>
                <a:pathLst>
                  <a:path w="53340" h="40386">
                    <a:moveTo>
                      <a:pt x="17526" y="0"/>
                    </a:moveTo>
                    <a:lnTo>
                      <a:pt x="53340" y="40386"/>
                    </a:lnTo>
                    <a:lnTo>
                      <a:pt x="0" y="29718"/>
                    </a:lnTo>
                    <a:lnTo>
                      <a:pt x="23622" y="22860"/>
                    </a:lnTo>
                    <a:lnTo>
                      <a:pt x="17526" y="0"/>
                    </a:lnTo>
                    <a:close/>
                  </a:path>
                </a:pathLst>
              </a:custGeom>
              <a:ln w="0" cap="rnd">
                <a:round/>
              </a:ln>
            </p:spPr>
            <p:style>
              <a:lnRef idx="0">
                <a:srgbClr val="000000">
                  <a:alpha val="0"/>
                </a:srgbClr>
              </a:lnRef>
              <a:fillRef idx="1">
                <a:srgbClr val="000000"/>
              </a:fillRef>
              <a:effectRef idx="0">
                <a:scrgbClr r="0" g="0" b="0"/>
              </a:effectRef>
              <a:fontRef idx="none"/>
            </p:style>
            <p:txBody>
              <a:bodyPr/>
              <a:lstStyle/>
              <a:p>
                <a:endParaRPr lang="fr-FR"/>
              </a:p>
            </p:txBody>
          </p:sp>
          <p:sp>
            <p:nvSpPr>
              <p:cNvPr id="227" name="Shape 436">
                <a:extLst>
                  <a:ext uri="{FF2B5EF4-FFF2-40B4-BE49-F238E27FC236}">
                    <a16:creationId xmlns:a16="http://schemas.microsoft.com/office/drawing/2014/main" id="{2510C80A-282C-4841-9284-81C3D33C40E9}"/>
                  </a:ext>
                </a:extLst>
              </p:cNvPr>
              <p:cNvSpPr/>
              <p:nvPr/>
            </p:nvSpPr>
            <p:spPr>
              <a:xfrm>
                <a:off x="3736360" y="6407861"/>
                <a:ext cx="75917" cy="56028"/>
              </a:xfrm>
              <a:custGeom>
                <a:avLst/>
                <a:gdLst/>
                <a:ahLst/>
                <a:cxnLst/>
                <a:rect l="0" t="0" r="0" b="0"/>
                <a:pathLst>
                  <a:path w="53340" h="40386">
                    <a:moveTo>
                      <a:pt x="53340" y="40386"/>
                    </a:moveTo>
                    <a:lnTo>
                      <a:pt x="0" y="29718"/>
                    </a:lnTo>
                    <a:lnTo>
                      <a:pt x="23622" y="22860"/>
                    </a:lnTo>
                    <a:lnTo>
                      <a:pt x="17526" y="0"/>
                    </a:lnTo>
                    <a:lnTo>
                      <a:pt x="53340" y="40386"/>
                    </a:lnTo>
                  </a:path>
                </a:pathLst>
              </a:custGeom>
              <a:ln w="3620" cap="rnd">
                <a:round/>
              </a:ln>
            </p:spPr>
            <p:style>
              <a:lnRef idx="1">
                <a:srgbClr val="000000"/>
              </a:lnRef>
              <a:fillRef idx="0">
                <a:srgbClr val="000000">
                  <a:alpha val="0"/>
                </a:srgbClr>
              </a:fillRef>
              <a:effectRef idx="0">
                <a:scrgbClr r="0" g="0" b="0"/>
              </a:effectRef>
              <a:fontRef idx="none"/>
            </p:style>
            <p:txBody>
              <a:bodyPr/>
              <a:lstStyle/>
              <a:p>
                <a:endParaRPr lang="fr-FR"/>
              </a:p>
            </p:txBody>
          </p:sp>
          <p:sp>
            <p:nvSpPr>
              <p:cNvPr id="228" name="Rectangle 227">
                <a:extLst>
                  <a:ext uri="{FF2B5EF4-FFF2-40B4-BE49-F238E27FC236}">
                    <a16:creationId xmlns:a16="http://schemas.microsoft.com/office/drawing/2014/main" id="{E631BB16-D73A-46ED-A7E6-1C9324CF1690}"/>
                  </a:ext>
                </a:extLst>
              </p:cNvPr>
              <p:cNvSpPr/>
              <p:nvPr/>
            </p:nvSpPr>
            <p:spPr>
              <a:xfrm>
                <a:off x="3281315" y="6219043"/>
                <a:ext cx="106201" cy="148524"/>
              </a:xfrm>
              <a:prstGeom prst="rect">
                <a:avLst/>
              </a:prstGeom>
              <a:ln>
                <a:noFill/>
              </a:ln>
            </p:spPr>
            <p:txBody>
              <a:bodyPr vert="horz" lIns="0" tIns="0" rIns="0" bIns="0" rtlCol="0">
                <a:noAutofit/>
              </a:bodyPr>
              <a:lstStyle/>
              <a:p>
                <a:pPr marL="6350" indent="-6350">
                  <a:lnSpc>
                    <a:spcPct val="107000"/>
                  </a:lnSpc>
                  <a:spcAft>
                    <a:spcPts val="800"/>
                  </a:spcAft>
                </a:pPr>
                <a:r>
                  <a:rPr lang="fr-FR" sz="900" b="1" dirty="0">
                    <a:solidFill>
                      <a:srgbClr val="000000"/>
                    </a:solidFill>
                    <a:effectLst/>
                    <a:latin typeface="Arial" panose="020B0604020202020204" pitchFamily="34" charset="0"/>
                    <a:ea typeface="Arial" panose="020B0604020202020204" pitchFamily="34" charset="0"/>
                  </a:rPr>
                  <a:t>O</a:t>
                </a:r>
                <a:endParaRPr lang="fr-FR" sz="900" dirty="0">
                  <a:solidFill>
                    <a:srgbClr val="000000"/>
                  </a:solidFill>
                  <a:effectLst/>
                  <a:latin typeface="Times New Roman" panose="02020603050405020304" pitchFamily="18" charset="0"/>
                  <a:ea typeface="Times New Roman" panose="02020603050405020304" pitchFamily="18" charset="0"/>
                </a:endParaRPr>
              </a:p>
            </p:txBody>
          </p:sp>
          <p:sp>
            <p:nvSpPr>
              <p:cNvPr id="229" name="Shape 415">
                <a:extLst>
                  <a:ext uri="{FF2B5EF4-FFF2-40B4-BE49-F238E27FC236}">
                    <a16:creationId xmlns:a16="http://schemas.microsoft.com/office/drawing/2014/main" id="{3895108E-E2E1-4A8B-B590-B616372B0E5B}"/>
                  </a:ext>
                </a:extLst>
              </p:cNvPr>
              <p:cNvSpPr/>
              <p:nvPr/>
            </p:nvSpPr>
            <p:spPr>
              <a:xfrm>
                <a:off x="2779809" y="6329634"/>
                <a:ext cx="259201" cy="145884"/>
              </a:xfrm>
              <a:custGeom>
                <a:avLst/>
                <a:gdLst/>
                <a:ahLst/>
                <a:cxnLst/>
                <a:rect l="0" t="0" r="0" b="0"/>
                <a:pathLst>
                  <a:path w="182118" h="105156">
                    <a:moveTo>
                      <a:pt x="0" y="105156"/>
                    </a:moveTo>
                    <a:lnTo>
                      <a:pt x="182118" y="0"/>
                    </a:lnTo>
                  </a:path>
                </a:pathLst>
              </a:custGeom>
              <a:ln w="19050" cap="rnd">
                <a:solidFill>
                  <a:srgbClr val="5F5F5F"/>
                </a:solidFill>
                <a:round/>
              </a:ln>
            </p:spPr>
            <p:style>
              <a:lnRef idx="1">
                <a:srgbClr val="0000FF"/>
              </a:lnRef>
              <a:fillRef idx="0">
                <a:srgbClr val="000000">
                  <a:alpha val="0"/>
                </a:srgbClr>
              </a:fillRef>
              <a:effectRef idx="0">
                <a:scrgbClr r="0" g="0" b="0"/>
              </a:effectRef>
              <a:fontRef idx="none"/>
            </p:style>
            <p:txBody>
              <a:bodyPr/>
              <a:lstStyle/>
              <a:p>
                <a:endParaRPr lang="fr-FR"/>
              </a:p>
            </p:txBody>
          </p:sp>
        </p:grpSp>
      </p:grpSp>
      <p:grpSp>
        <p:nvGrpSpPr>
          <p:cNvPr id="285" name="Groupe 284">
            <a:extLst>
              <a:ext uri="{FF2B5EF4-FFF2-40B4-BE49-F238E27FC236}">
                <a16:creationId xmlns:a16="http://schemas.microsoft.com/office/drawing/2014/main" id="{769AC921-6777-40BC-9107-001DF18BEB64}"/>
              </a:ext>
            </a:extLst>
          </p:cNvPr>
          <p:cNvGrpSpPr/>
          <p:nvPr/>
        </p:nvGrpSpPr>
        <p:grpSpPr>
          <a:xfrm>
            <a:off x="546478" y="711440"/>
            <a:ext cx="6169646" cy="783701"/>
            <a:chOff x="553154" y="848982"/>
            <a:chExt cx="6169646" cy="783701"/>
          </a:xfrm>
        </p:grpSpPr>
        <p:sp>
          <p:nvSpPr>
            <p:cNvPr id="286" name="Rectangle à coins arrondis 70">
              <a:extLst>
                <a:ext uri="{FF2B5EF4-FFF2-40B4-BE49-F238E27FC236}">
                  <a16:creationId xmlns:a16="http://schemas.microsoft.com/office/drawing/2014/main" id="{E92907E6-BFAD-40B2-897D-EB1243CE4F09}"/>
                </a:ext>
              </a:extLst>
            </p:cNvPr>
            <p:cNvSpPr/>
            <p:nvPr/>
          </p:nvSpPr>
          <p:spPr>
            <a:xfrm>
              <a:off x="553154" y="848982"/>
              <a:ext cx="6067784" cy="783701"/>
            </a:xfrm>
            <a:prstGeom prst="roundRect">
              <a:avLst>
                <a:gd name="adj" fmla="val 0"/>
              </a:avLst>
            </a:prstGeom>
            <a:solidFill>
              <a:schemeClr val="bg1"/>
            </a:solidFill>
            <a:ln w="28575">
              <a:solidFill>
                <a:srgbClr val="F99F1B"/>
              </a:solid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7" name="Rectangle 286">
              <a:extLst>
                <a:ext uri="{FF2B5EF4-FFF2-40B4-BE49-F238E27FC236}">
                  <a16:creationId xmlns:a16="http://schemas.microsoft.com/office/drawing/2014/main" id="{3B344739-D124-40AF-9FE7-60F5DF9A3FEA}"/>
                </a:ext>
              </a:extLst>
            </p:cNvPr>
            <p:cNvSpPr/>
            <p:nvPr/>
          </p:nvSpPr>
          <p:spPr>
            <a:xfrm>
              <a:off x="592966" y="848982"/>
              <a:ext cx="6129834" cy="646331"/>
            </a:xfrm>
            <a:prstGeom prst="rect">
              <a:avLst/>
            </a:prstGeom>
          </p:spPr>
          <p:txBody>
            <a:bodyPr wrap="square">
              <a:spAutoFit/>
            </a:bodyPr>
            <a:lstStyle/>
            <a:p>
              <a:r>
                <a:rPr lang="fr-FR" b="1" dirty="0">
                  <a:solidFill>
                    <a:srgbClr val="FF9900"/>
                  </a:solidFill>
                </a:rPr>
                <a:t>Q1. Donner le torseur d’action mécanique pour les différentes liaisons proposées dans l’espace</a:t>
              </a:r>
            </a:p>
          </p:txBody>
        </p:sp>
      </p:grpSp>
      <p:sp>
        <p:nvSpPr>
          <p:cNvPr id="289" name="ZoneTexte 288">
            <a:extLst>
              <a:ext uri="{FF2B5EF4-FFF2-40B4-BE49-F238E27FC236}">
                <a16:creationId xmlns:a16="http://schemas.microsoft.com/office/drawing/2014/main" id="{B7601C75-2F78-4A3D-8E0E-DFB9628D07C2}"/>
              </a:ext>
            </a:extLst>
          </p:cNvPr>
          <p:cNvSpPr txBox="1"/>
          <p:nvPr/>
        </p:nvSpPr>
        <p:spPr>
          <a:xfrm>
            <a:off x="-64294" y="6244625"/>
            <a:ext cx="461963" cy="369332"/>
          </a:xfrm>
          <a:prstGeom prst="rect">
            <a:avLst/>
          </a:prstGeom>
          <a:noFill/>
        </p:spPr>
        <p:txBody>
          <a:bodyPr wrap="square" rtlCol="0">
            <a:spAutoFit/>
          </a:bodyPr>
          <a:lstStyle/>
          <a:p>
            <a:pPr algn="ctr"/>
            <a:r>
              <a:rPr lang="fr-FR" dirty="0">
                <a:solidFill>
                  <a:schemeClr val="bg1"/>
                </a:solidFill>
                <a:effectLst>
                  <a:outerShdw blurRad="38100" dist="38100" dir="2700000" algn="tl">
                    <a:srgbClr val="000000">
                      <a:alpha val="43137"/>
                    </a:srgbClr>
                  </a:outerShdw>
                </a:effectLst>
              </a:rPr>
              <a:t>19</a:t>
            </a:r>
          </a:p>
        </p:txBody>
      </p:sp>
      <mc:AlternateContent xmlns:mc="http://schemas.openxmlformats.org/markup-compatibility/2006" xmlns:a14="http://schemas.microsoft.com/office/drawing/2010/main">
        <mc:Choice Requires="a14">
          <p:sp>
            <p:nvSpPr>
              <p:cNvPr id="170" name="Rectangle 169">
                <a:extLst>
                  <a:ext uri="{FF2B5EF4-FFF2-40B4-BE49-F238E27FC236}">
                    <a16:creationId xmlns:a16="http://schemas.microsoft.com/office/drawing/2014/main" id="{93B73294-35B1-4C30-BC30-83B85F64B848}"/>
                  </a:ext>
                </a:extLst>
              </p:cNvPr>
              <p:cNvSpPr/>
              <p:nvPr/>
            </p:nvSpPr>
            <p:spPr>
              <a:xfrm>
                <a:off x="2550242" y="5164775"/>
                <a:ext cx="277455" cy="24655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fr-FR" sz="1200" i="1" smtClean="0">
                              <a:latin typeface="Cambria Math" panose="02040503050406030204" pitchFamily="18" charset="0"/>
                            </a:rPr>
                          </m:ctrlPr>
                        </m:accPr>
                        <m:e>
                          <m:r>
                            <a:rPr lang="fr-FR" sz="1200" b="0" i="1" smtClean="0">
                              <a:latin typeface="Cambria Math" panose="02040503050406030204" pitchFamily="18" charset="0"/>
                            </a:rPr>
                            <m:t>𝑥</m:t>
                          </m:r>
                        </m:e>
                      </m:acc>
                    </m:oMath>
                  </m:oMathPara>
                </a14:m>
                <a:endParaRPr lang="fr-FR" sz="1200" dirty="0"/>
              </a:p>
            </p:txBody>
          </p:sp>
        </mc:Choice>
        <mc:Fallback xmlns="">
          <p:sp>
            <p:nvSpPr>
              <p:cNvPr id="170" name="Rectangle 169">
                <a:extLst>
                  <a:ext uri="{FF2B5EF4-FFF2-40B4-BE49-F238E27FC236}">
                    <a16:creationId xmlns:a16="http://schemas.microsoft.com/office/drawing/2014/main" id="{93B73294-35B1-4C30-BC30-83B85F64B848}"/>
                  </a:ext>
                </a:extLst>
              </p:cNvPr>
              <p:cNvSpPr>
                <a:spLocks noRot="1" noChangeAspect="1" noMove="1" noResize="1" noEditPoints="1" noAdjustHandles="1" noChangeArrowheads="1" noChangeShapeType="1" noTextEdit="1"/>
              </p:cNvSpPr>
              <p:nvPr/>
            </p:nvSpPr>
            <p:spPr>
              <a:xfrm>
                <a:off x="2550242" y="5164775"/>
                <a:ext cx="277455" cy="246551"/>
              </a:xfrm>
              <a:prstGeom prst="rect">
                <a:avLst/>
              </a:prstGeom>
              <a:blipFill>
                <a:blip r:embed="rId26"/>
                <a:stretch>
                  <a:fillRect t="-2439"/>
                </a:stretch>
              </a:blipFill>
            </p:spPr>
            <p:txBody>
              <a:bodyPr/>
              <a:lstStyle/>
              <a:p>
                <a:r>
                  <a:rPr lang="fr-FR">
                    <a:noFill/>
                  </a:rPr>
                  <a:t> </a:t>
                </a:r>
              </a:p>
            </p:txBody>
          </p:sp>
        </mc:Fallback>
      </mc:AlternateContent>
      <p:cxnSp>
        <p:nvCxnSpPr>
          <p:cNvPr id="6" name="Connecteur droit 5">
            <a:extLst>
              <a:ext uri="{FF2B5EF4-FFF2-40B4-BE49-F238E27FC236}">
                <a16:creationId xmlns:a16="http://schemas.microsoft.com/office/drawing/2014/main" id="{A70BCCE6-5AA4-4326-BA3F-85F7E1BA333A}"/>
              </a:ext>
            </a:extLst>
          </p:cNvPr>
          <p:cNvCxnSpPr/>
          <p:nvPr/>
        </p:nvCxnSpPr>
        <p:spPr>
          <a:xfrm>
            <a:off x="7200185" y="1966128"/>
            <a:ext cx="134628" cy="220832"/>
          </a:xfrm>
          <a:prstGeom prst="line">
            <a:avLst/>
          </a:prstGeom>
          <a:ln/>
        </p:spPr>
        <p:style>
          <a:lnRef idx="1">
            <a:schemeClr val="dk1"/>
          </a:lnRef>
          <a:fillRef idx="0">
            <a:schemeClr val="dk1"/>
          </a:fillRef>
          <a:effectRef idx="0">
            <a:schemeClr val="dk1"/>
          </a:effectRef>
          <a:fontRef idx="minor">
            <a:schemeClr val="tx1"/>
          </a:fontRef>
        </p:style>
      </p:cxnSp>
      <p:cxnSp>
        <p:nvCxnSpPr>
          <p:cNvPr id="173" name="Connecteur droit 172">
            <a:extLst>
              <a:ext uri="{FF2B5EF4-FFF2-40B4-BE49-F238E27FC236}">
                <a16:creationId xmlns:a16="http://schemas.microsoft.com/office/drawing/2014/main" id="{8906E1F8-8221-4266-A19F-5993CFCF0AEC}"/>
              </a:ext>
            </a:extLst>
          </p:cNvPr>
          <p:cNvCxnSpPr/>
          <p:nvPr/>
        </p:nvCxnSpPr>
        <p:spPr>
          <a:xfrm>
            <a:off x="8004013" y="1592537"/>
            <a:ext cx="134628" cy="220832"/>
          </a:xfrm>
          <a:prstGeom prst="line">
            <a:avLst/>
          </a:prstGeom>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55590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44" grpId="0"/>
      <p:bldP spid="69" grpId="0"/>
      <p:bldP spid="81" grpId="0"/>
      <p:bldP spid="144" grpId="0"/>
      <p:bldP spid="153" grpId="0"/>
      <p:bldP spid="238" grpId="0"/>
      <p:bldP spid="24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ZoneTexte 11"/>
          <p:cNvSpPr txBox="1"/>
          <p:nvPr/>
        </p:nvSpPr>
        <p:spPr>
          <a:xfrm>
            <a:off x="-64294" y="6244625"/>
            <a:ext cx="461963" cy="369332"/>
          </a:xfrm>
          <a:prstGeom prst="rect">
            <a:avLst/>
          </a:prstGeom>
          <a:noFill/>
        </p:spPr>
        <p:txBody>
          <a:bodyPr wrap="square" rtlCol="0">
            <a:spAutoFit/>
          </a:bodyPr>
          <a:lstStyle/>
          <a:p>
            <a:pPr algn="ctr"/>
            <a:r>
              <a:rPr lang="fr-FR" dirty="0">
                <a:solidFill>
                  <a:schemeClr val="bg1"/>
                </a:solidFill>
                <a:effectLst>
                  <a:outerShdw blurRad="38100" dist="38100" dir="2700000" algn="tl">
                    <a:srgbClr val="000000">
                      <a:alpha val="43137"/>
                    </a:srgbClr>
                  </a:outerShdw>
                </a:effectLst>
              </a:rPr>
              <a:t>2</a:t>
            </a:r>
          </a:p>
        </p:txBody>
      </p:sp>
      <p:grpSp>
        <p:nvGrpSpPr>
          <p:cNvPr id="73" name="Groupe 72"/>
          <p:cNvGrpSpPr/>
          <p:nvPr/>
        </p:nvGrpSpPr>
        <p:grpSpPr>
          <a:xfrm>
            <a:off x="514377" y="3050957"/>
            <a:ext cx="6234683" cy="2026130"/>
            <a:chOff x="589869" y="1122212"/>
            <a:chExt cx="11310764" cy="2026130"/>
          </a:xfrm>
        </p:grpSpPr>
        <p:sp>
          <p:nvSpPr>
            <p:cNvPr id="67" name="Rectangle à coins arrondis 66"/>
            <p:cNvSpPr/>
            <p:nvPr/>
          </p:nvSpPr>
          <p:spPr>
            <a:xfrm>
              <a:off x="589869" y="1122212"/>
              <a:ext cx="11310764" cy="2026130"/>
            </a:xfrm>
            <a:prstGeom prst="roundRect">
              <a:avLst>
                <a:gd name="adj" fmla="val 0"/>
              </a:avLst>
            </a:prstGeom>
            <a:solidFill>
              <a:schemeClr val="bg1"/>
            </a:solidFill>
            <a:ln w="28575">
              <a:solidFill>
                <a:srgbClr val="CC00CC"/>
              </a:solid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5" name="ZoneTexte 64"/>
            <p:cNvSpPr txBox="1"/>
            <p:nvPr/>
          </p:nvSpPr>
          <p:spPr>
            <a:xfrm>
              <a:off x="1040730" y="1480059"/>
              <a:ext cx="10822277" cy="1323439"/>
            </a:xfrm>
            <a:prstGeom prst="rect">
              <a:avLst/>
            </a:prstGeom>
            <a:noFill/>
          </p:spPr>
          <p:txBody>
            <a:bodyPr wrap="square" rtlCol="0">
              <a:spAutoFit/>
            </a:bodyPr>
            <a:lstStyle/>
            <a:p>
              <a:endParaRPr lang="fr-FR" sz="1600" dirty="0"/>
            </a:p>
            <a:p>
              <a:r>
                <a:rPr lang="fr-FR" sz="1600" dirty="0"/>
                <a:t>Une action mécanique est définie comme étant toute cause pouvant :</a:t>
              </a:r>
            </a:p>
            <a:p>
              <a:r>
                <a:rPr lang="fr-FR" sz="1600" dirty="0"/>
                <a:t>	- maintenir un solide au repos ;</a:t>
              </a:r>
            </a:p>
            <a:p>
              <a:r>
                <a:rPr lang="fr-FR" sz="1600" dirty="0">
                  <a:solidFill>
                    <a:srgbClr val="001642"/>
                  </a:solidFill>
                </a:rPr>
                <a:t>	- </a:t>
              </a:r>
              <a:r>
                <a:rPr lang="fr-FR" sz="1600" dirty="0"/>
                <a:t>créer ou modifier un mouvement ;</a:t>
              </a:r>
            </a:p>
            <a:p>
              <a:r>
                <a:rPr lang="fr-FR" sz="1600" dirty="0"/>
                <a:t>	- déformer un solide.</a:t>
              </a:r>
            </a:p>
          </p:txBody>
        </p:sp>
        <p:sp>
          <p:nvSpPr>
            <p:cNvPr id="68" name="Rectangle 67"/>
            <p:cNvSpPr/>
            <p:nvPr/>
          </p:nvSpPr>
          <p:spPr>
            <a:xfrm>
              <a:off x="589869" y="1211594"/>
              <a:ext cx="1112356" cy="369332"/>
            </a:xfrm>
            <a:prstGeom prst="rect">
              <a:avLst/>
            </a:prstGeom>
          </p:spPr>
          <p:txBody>
            <a:bodyPr wrap="none">
              <a:spAutoFit/>
            </a:bodyPr>
            <a:lstStyle/>
            <a:p>
              <a:r>
                <a:rPr lang="fr-FR" dirty="0">
                  <a:solidFill>
                    <a:srgbClr val="CC00CC"/>
                  </a:solidFill>
                </a:rPr>
                <a:t>Définition</a:t>
              </a:r>
              <a:endParaRPr lang="fr-FR" b="1" dirty="0">
                <a:solidFill>
                  <a:srgbClr val="333399"/>
                </a:solidFill>
              </a:endParaRPr>
            </a:p>
          </p:txBody>
        </p:sp>
      </p:grpSp>
      <p:grpSp>
        <p:nvGrpSpPr>
          <p:cNvPr id="87" name="Groupe 86"/>
          <p:cNvGrpSpPr/>
          <p:nvPr/>
        </p:nvGrpSpPr>
        <p:grpSpPr>
          <a:xfrm>
            <a:off x="6884626" y="3022114"/>
            <a:ext cx="5016007" cy="2054973"/>
            <a:chOff x="8331916" y="2780664"/>
            <a:chExt cx="3656137" cy="2532124"/>
          </a:xfrm>
        </p:grpSpPr>
        <p:sp>
          <p:nvSpPr>
            <p:cNvPr id="79" name="Rectangle à coins arrondis 78"/>
            <p:cNvSpPr/>
            <p:nvPr/>
          </p:nvSpPr>
          <p:spPr>
            <a:xfrm>
              <a:off x="8336122" y="2816204"/>
              <a:ext cx="3651931" cy="2496584"/>
            </a:xfrm>
            <a:prstGeom prst="roundRect">
              <a:avLst>
                <a:gd name="adj" fmla="val 0"/>
              </a:avLst>
            </a:prstGeom>
            <a:solidFill>
              <a:schemeClr val="bg1"/>
            </a:solidFill>
            <a:ln w="28575">
              <a:solidFill>
                <a:srgbClr val="4F9707"/>
              </a:solid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0" name="Rectangle 79"/>
            <p:cNvSpPr/>
            <p:nvPr/>
          </p:nvSpPr>
          <p:spPr>
            <a:xfrm>
              <a:off x="8331916" y="2780664"/>
              <a:ext cx="1753750" cy="369332"/>
            </a:xfrm>
            <a:prstGeom prst="rect">
              <a:avLst/>
            </a:prstGeom>
          </p:spPr>
          <p:txBody>
            <a:bodyPr wrap="none">
              <a:spAutoFit/>
            </a:bodyPr>
            <a:lstStyle/>
            <a:p>
              <a:r>
                <a:rPr lang="fr-FR" dirty="0">
                  <a:solidFill>
                    <a:srgbClr val="217214"/>
                  </a:solidFill>
                </a:rPr>
                <a:t>Chaîne d’énergie</a:t>
              </a:r>
              <a:endParaRPr lang="fr-FR" b="1" dirty="0">
                <a:solidFill>
                  <a:srgbClr val="217214"/>
                </a:solidFill>
              </a:endParaRPr>
            </a:p>
          </p:txBody>
        </p:sp>
      </p:grpSp>
      <p:grpSp>
        <p:nvGrpSpPr>
          <p:cNvPr id="31" name="Groupe 30"/>
          <p:cNvGrpSpPr/>
          <p:nvPr/>
        </p:nvGrpSpPr>
        <p:grpSpPr>
          <a:xfrm>
            <a:off x="7013556" y="3581072"/>
            <a:ext cx="4698832" cy="1268267"/>
            <a:chOff x="901700" y="2909287"/>
            <a:chExt cx="6324600" cy="1726236"/>
          </a:xfrm>
        </p:grpSpPr>
        <p:sp>
          <p:nvSpPr>
            <p:cNvPr id="32" name="Rectangle 31"/>
            <p:cNvSpPr/>
            <p:nvPr/>
          </p:nvSpPr>
          <p:spPr>
            <a:xfrm>
              <a:off x="1085689" y="3251200"/>
              <a:ext cx="6140611" cy="1016000"/>
            </a:xfrm>
            <a:prstGeom prst="rect">
              <a:avLst/>
            </a:prstGeom>
            <a:solidFill>
              <a:srgbClr val="FFC000"/>
            </a:solidFill>
            <a:ln>
              <a:solidFill>
                <a:srgbClr val="0500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Rectangle 32"/>
            <p:cNvSpPr/>
            <p:nvPr/>
          </p:nvSpPr>
          <p:spPr>
            <a:xfrm>
              <a:off x="1269678" y="3553904"/>
              <a:ext cx="1080000" cy="432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ALIMENTER</a:t>
              </a:r>
            </a:p>
          </p:txBody>
        </p:sp>
        <p:sp>
          <p:nvSpPr>
            <p:cNvPr id="34" name="Rectangle 33"/>
            <p:cNvSpPr/>
            <p:nvPr/>
          </p:nvSpPr>
          <p:spPr>
            <a:xfrm>
              <a:off x="2556007" y="3553904"/>
              <a:ext cx="1080000" cy="432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DISTRIBUER</a:t>
              </a:r>
            </a:p>
          </p:txBody>
        </p:sp>
        <p:sp>
          <p:nvSpPr>
            <p:cNvPr id="35" name="Rectangle 34"/>
            <p:cNvSpPr/>
            <p:nvPr/>
          </p:nvSpPr>
          <p:spPr>
            <a:xfrm>
              <a:off x="3845963" y="3553904"/>
              <a:ext cx="1080000" cy="432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CONVERTIR</a:t>
              </a:r>
            </a:p>
          </p:txBody>
        </p:sp>
        <p:sp>
          <p:nvSpPr>
            <p:cNvPr id="36" name="Rectangle 35"/>
            <p:cNvSpPr/>
            <p:nvPr/>
          </p:nvSpPr>
          <p:spPr>
            <a:xfrm>
              <a:off x="5144114" y="3553904"/>
              <a:ext cx="1296000" cy="432000"/>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TRANSMETTRE</a:t>
              </a:r>
            </a:p>
          </p:txBody>
        </p:sp>
        <p:cxnSp>
          <p:nvCxnSpPr>
            <p:cNvPr id="37" name="Connecteur droit avec flèche 36"/>
            <p:cNvCxnSpPr>
              <a:stCxn id="33" idx="3"/>
              <a:endCxn id="34" idx="1"/>
            </p:cNvCxnSpPr>
            <p:nvPr/>
          </p:nvCxnSpPr>
          <p:spPr>
            <a:xfrm>
              <a:off x="2349678" y="3769904"/>
              <a:ext cx="206329"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8" name="Connecteur droit avec flèche 37"/>
            <p:cNvCxnSpPr>
              <a:stCxn id="34" idx="3"/>
              <a:endCxn id="35" idx="1"/>
            </p:cNvCxnSpPr>
            <p:nvPr/>
          </p:nvCxnSpPr>
          <p:spPr>
            <a:xfrm>
              <a:off x="3636007" y="3769904"/>
              <a:ext cx="20995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9" name="Connecteur droit avec flèche 38"/>
            <p:cNvCxnSpPr>
              <a:stCxn id="35" idx="3"/>
              <a:endCxn id="36" idx="1"/>
            </p:cNvCxnSpPr>
            <p:nvPr/>
          </p:nvCxnSpPr>
          <p:spPr>
            <a:xfrm>
              <a:off x="4925963" y="3769904"/>
              <a:ext cx="218151"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0" name="Connecteur droit avec flèche 39"/>
            <p:cNvCxnSpPr>
              <a:endCxn id="33" idx="1"/>
            </p:cNvCxnSpPr>
            <p:nvPr/>
          </p:nvCxnSpPr>
          <p:spPr>
            <a:xfrm>
              <a:off x="901700" y="3769904"/>
              <a:ext cx="36797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1" name="Rectangle 40"/>
            <p:cNvSpPr/>
            <p:nvPr/>
          </p:nvSpPr>
          <p:spPr>
            <a:xfrm>
              <a:off x="6644604" y="3132681"/>
              <a:ext cx="447293" cy="127444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r>
                <a:rPr lang="fr-FR" sz="600" dirty="0">
                  <a:solidFill>
                    <a:schemeClr val="tx1"/>
                  </a:solidFill>
                </a:rPr>
                <a:t>Action</a:t>
              </a:r>
            </a:p>
          </p:txBody>
        </p:sp>
        <p:cxnSp>
          <p:nvCxnSpPr>
            <p:cNvPr id="42" name="Connecteur droit avec flèche 41"/>
            <p:cNvCxnSpPr>
              <a:stCxn id="36" idx="3"/>
              <a:endCxn id="41" idx="1"/>
            </p:cNvCxnSpPr>
            <p:nvPr/>
          </p:nvCxnSpPr>
          <p:spPr>
            <a:xfrm>
              <a:off x="6440114" y="3769904"/>
              <a:ext cx="20449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3" name="Connecteur droit avec flèche 42"/>
            <p:cNvCxnSpPr/>
            <p:nvPr/>
          </p:nvCxnSpPr>
          <p:spPr>
            <a:xfrm>
              <a:off x="3096007" y="2976282"/>
              <a:ext cx="0" cy="5760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4" name="ZoneTexte 43"/>
            <p:cNvSpPr txBox="1"/>
            <p:nvPr/>
          </p:nvSpPr>
          <p:spPr>
            <a:xfrm>
              <a:off x="1066284" y="4004557"/>
              <a:ext cx="2360756" cy="356077"/>
            </a:xfrm>
            <a:prstGeom prst="rect">
              <a:avLst/>
            </a:prstGeom>
            <a:noFill/>
          </p:spPr>
          <p:txBody>
            <a:bodyPr wrap="square" rtlCol="0">
              <a:spAutoFit/>
            </a:bodyPr>
            <a:lstStyle/>
            <a:p>
              <a:r>
                <a:rPr lang="fr-FR" sz="1100" b="1" dirty="0"/>
                <a:t>Chaîne d’énergie</a:t>
              </a:r>
            </a:p>
          </p:txBody>
        </p:sp>
        <p:sp>
          <p:nvSpPr>
            <p:cNvPr id="45" name="Flèche vers le bas 44"/>
            <p:cNvSpPr/>
            <p:nvPr/>
          </p:nvSpPr>
          <p:spPr>
            <a:xfrm>
              <a:off x="6813712" y="2909287"/>
              <a:ext cx="109076" cy="216000"/>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 name="Flèche vers le bas 45"/>
            <p:cNvSpPr/>
            <p:nvPr/>
          </p:nvSpPr>
          <p:spPr>
            <a:xfrm>
              <a:off x="6813712" y="4419523"/>
              <a:ext cx="109076" cy="216000"/>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4" name="Image 3">
            <a:extLst>
              <a:ext uri="{FF2B5EF4-FFF2-40B4-BE49-F238E27FC236}">
                <a16:creationId xmlns:a16="http://schemas.microsoft.com/office/drawing/2014/main" id="{463DB61E-1A0D-4E29-BFAA-E4AD3A0572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899" y="793914"/>
            <a:ext cx="3013739" cy="2023825"/>
          </a:xfrm>
          <a:prstGeom prst="rect">
            <a:avLst/>
          </a:prstGeom>
        </p:spPr>
      </p:pic>
      <p:pic>
        <p:nvPicPr>
          <p:cNvPr id="6" name="Image 5">
            <a:extLst>
              <a:ext uri="{FF2B5EF4-FFF2-40B4-BE49-F238E27FC236}">
                <a16:creationId xmlns:a16="http://schemas.microsoft.com/office/drawing/2014/main" id="{6E3056C9-6A7D-4FFB-AFC1-F588FF3D78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90752" y="1015819"/>
            <a:ext cx="3572092" cy="1410826"/>
          </a:xfrm>
          <a:prstGeom prst="rect">
            <a:avLst/>
          </a:prstGeom>
        </p:spPr>
      </p:pic>
      <p:pic>
        <p:nvPicPr>
          <p:cNvPr id="8" name="Image 7">
            <a:extLst>
              <a:ext uri="{FF2B5EF4-FFF2-40B4-BE49-F238E27FC236}">
                <a16:creationId xmlns:a16="http://schemas.microsoft.com/office/drawing/2014/main" id="{0461FB22-35C1-4F5A-9E5F-605C0811EA7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74998" y="782185"/>
            <a:ext cx="2935430" cy="1946318"/>
          </a:xfrm>
          <a:prstGeom prst="rect">
            <a:avLst/>
          </a:prstGeom>
        </p:spPr>
      </p:pic>
      <p:sp>
        <p:nvSpPr>
          <p:cNvPr id="9" name="Flèche : droite 8">
            <a:extLst>
              <a:ext uri="{FF2B5EF4-FFF2-40B4-BE49-F238E27FC236}">
                <a16:creationId xmlns:a16="http://schemas.microsoft.com/office/drawing/2014/main" id="{2C127B6B-F592-44C1-820E-7A0CA848EA9C}"/>
              </a:ext>
            </a:extLst>
          </p:cNvPr>
          <p:cNvSpPr/>
          <p:nvPr/>
        </p:nvSpPr>
        <p:spPr>
          <a:xfrm rot="16200000">
            <a:off x="9976043" y="4946976"/>
            <a:ext cx="1371600" cy="4343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6014904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e 13">
            <a:extLst>
              <a:ext uri="{FF2B5EF4-FFF2-40B4-BE49-F238E27FC236}">
                <a16:creationId xmlns:a16="http://schemas.microsoft.com/office/drawing/2014/main" id="{4885CC15-C9C1-4334-962A-2E05ED1E79F7}"/>
              </a:ext>
            </a:extLst>
          </p:cNvPr>
          <p:cNvGrpSpPr/>
          <p:nvPr/>
        </p:nvGrpSpPr>
        <p:grpSpPr>
          <a:xfrm>
            <a:off x="575354" y="729554"/>
            <a:ext cx="11311846" cy="4353954"/>
            <a:chOff x="589869" y="1211594"/>
            <a:chExt cx="11310763" cy="4750972"/>
          </a:xfrm>
        </p:grpSpPr>
        <p:sp>
          <p:nvSpPr>
            <p:cNvPr id="15" name="Rectangle à coins arrondis 26">
              <a:extLst>
                <a:ext uri="{FF2B5EF4-FFF2-40B4-BE49-F238E27FC236}">
                  <a16:creationId xmlns:a16="http://schemas.microsoft.com/office/drawing/2014/main" id="{23B9FD4B-4600-4C6F-8731-5961FE42F877}"/>
                </a:ext>
              </a:extLst>
            </p:cNvPr>
            <p:cNvSpPr/>
            <p:nvPr/>
          </p:nvSpPr>
          <p:spPr>
            <a:xfrm>
              <a:off x="589869" y="1227314"/>
              <a:ext cx="11310763" cy="4521164"/>
            </a:xfrm>
            <a:prstGeom prst="roundRect">
              <a:avLst>
                <a:gd name="adj" fmla="val 0"/>
              </a:avLst>
            </a:prstGeom>
            <a:solidFill>
              <a:schemeClr val="bg1"/>
            </a:solidFill>
            <a:ln w="28575">
              <a:solidFill>
                <a:srgbClr val="CC00CC"/>
              </a:solid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6" name="ZoneTexte 15">
              <a:extLst>
                <a:ext uri="{FF2B5EF4-FFF2-40B4-BE49-F238E27FC236}">
                  <a16:creationId xmlns:a16="http://schemas.microsoft.com/office/drawing/2014/main" id="{728B11AB-F288-4F9F-895C-A18702A18866}"/>
                </a:ext>
              </a:extLst>
            </p:cNvPr>
            <p:cNvSpPr txBox="1"/>
            <p:nvPr/>
          </p:nvSpPr>
          <p:spPr>
            <a:xfrm>
              <a:off x="858784" y="1630212"/>
              <a:ext cx="10772930" cy="4332354"/>
            </a:xfrm>
            <a:prstGeom prst="rect">
              <a:avLst/>
            </a:prstGeom>
            <a:noFill/>
          </p:spPr>
          <p:txBody>
            <a:bodyPr wrap="square" rtlCol="0">
              <a:spAutoFit/>
            </a:bodyPr>
            <a:lstStyle/>
            <a:p>
              <a:pPr algn="just"/>
              <a:r>
                <a:rPr lang="fr-FR" sz="1600" i="1" dirty="0"/>
                <a:t>Hypothèses :</a:t>
              </a:r>
              <a:r>
                <a:rPr lang="fr-FR" sz="1600" dirty="0"/>
                <a:t> solides indéformables et contact ponctuel avec frottement</a:t>
              </a:r>
            </a:p>
            <a:p>
              <a:pPr algn="just"/>
              <a:endParaRPr lang="fr-FR" sz="1600" dirty="0"/>
            </a:p>
            <a:p>
              <a:pPr algn="just"/>
              <a:r>
                <a:rPr lang="fr-FR" sz="1600" dirty="0"/>
                <a:t>Lorsque deux solides sont en contact, la création d’un déplacement relatif en translation ou en rotation induit l’apparition d’un phénomène appelé </a:t>
              </a:r>
              <a:r>
                <a:rPr lang="fr-FR" sz="1600" b="1" dirty="0"/>
                <a:t>frottement</a:t>
              </a:r>
              <a:r>
                <a:rPr lang="fr-FR" sz="1600" dirty="0"/>
                <a:t>. Ce phénomène de frottement, né de l’interaction entre les deux solides, va s’opposer au mouvement relatif créé.</a:t>
              </a:r>
            </a:p>
            <a:p>
              <a:pPr algn="just"/>
              <a:endParaRPr lang="fr-FR" sz="600" dirty="0"/>
            </a:p>
            <a:p>
              <a:pPr algn="just"/>
              <a:r>
                <a:rPr lang="fr-FR" sz="1600" dirty="0"/>
                <a:t>Lorsque ce phénomène de frottement est suffisamment important pour empêcher tout mouvement relatif entre les deux solides, on parle alors d’</a:t>
              </a:r>
              <a:r>
                <a:rPr lang="fr-FR" sz="1600" b="1" dirty="0"/>
                <a:t>adhérence</a:t>
              </a:r>
              <a:r>
                <a:rPr lang="fr-FR" sz="1600" dirty="0"/>
                <a:t>.</a:t>
              </a:r>
            </a:p>
            <a:p>
              <a:pPr algn="just"/>
              <a:endParaRPr lang="fr-FR" sz="1600" dirty="0"/>
            </a:p>
            <a:p>
              <a:pPr algn="just"/>
              <a:r>
                <a:rPr lang="fr-FR" sz="1600" dirty="0"/>
                <a:t>On distingue deux types de frottement : </a:t>
              </a:r>
            </a:p>
            <a:p>
              <a:pPr algn="just"/>
              <a:endParaRPr lang="fr-FR" sz="1600" dirty="0"/>
            </a:p>
            <a:p>
              <a:pPr marL="803275" indent="-803275">
                <a:tabLst>
                  <a:tab pos="720725" algn="l"/>
                </a:tabLst>
              </a:pPr>
              <a:r>
                <a:rPr lang="fr-FR" sz="1600" dirty="0"/>
                <a:t>	- les </a:t>
              </a:r>
              <a:r>
                <a:rPr lang="fr-FR" sz="1600" b="1" i="1" dirty="0"/>
                <a:t>frottements secs </a:t>
              </a:r>
              <a:r>
                <a:rPr lang="fr-FR" sz="1600" dirty="0"/>
                <a:t>qui ont la particularité d’être indépendants de la vitesse de glissement entre les deux solides. Ils sont modélisés à l’aide des lois dites de </a:t>
              </a:r>
              <a:r>
                <a:rPr lang="fr-FR" sz="1600" b="1" dirty="0"/>
                <a:t>Coulomb</a:t>
              </a:r>
              <a:r>
                <a:rPr lang="fr-FR" sz="1600" dirty="0"/>
                <a:t> ;</a:t>
              </a:r>
            </a:p>
            <a:p>
              <a:pPr algn="just"/>
              <a:endParaRPr lang="fr-FR" sz="1600" dirty="0"/>
            </a:p>
            <a:p>
              <a:pPr>
                <a:tabLst>
                  <a:tab pos="720725" algn="l"/>
                </a:tabLst>
              </a:pPr>
              <a:r>
                <a:rPr lang="fr-FR" sz="1600" dirty="0"/>
                <a:t>	- les </a:t>
              </a:r>
              <a:r>
                <a:rPr lang="fr-FR" sz="1600" b="1" i="1" dirty="0"/>
                <a:t>frottements visqueux</a:t>
              </a:r>
              <a:r>
                <a:rPr lang="fr-FR" sz="1600" dirty="0"/>
                <a:t>, eux, qui sont caractérisés par une norme dépendant de la vitesse relative.</a:t>
              </a:r>
            </a:p>
            <a:p>
              <a:pPr algn="just"/>
              <a:endParaRPr lang="fr-FR" sz="1600" dirty="0"/>
            </a:p>
          </p:txBody>
        </p:sp>
        <p:sp>
          <p:nvSpPr>
            <p:cNvPr id="17" name="Rectangle 16">
              <a:extLst>
                <a:ext uri="{FF2B5EF4-FFF2-40B4-BE49-F238E27FC236}">
                  <a16:creationId xmlns:a16="http://schemas.microsoft.com/office/drawing/2014/main" id="{C8085264-C339-4195-8E9A-ED75DA417E74}"/>
                </a:ext>
              </a:extLst>
            </p:cNvPr>
            <p:cNvSpPr/>
            <p:nvPr/>
          </p:nvSpPr>
          <p:spPr>
            <a:xfrm>
              <a:off x="589869" y="1211594"/>
              <a:ext cx="9237336" cy="403009"/>
            </a:xfrm>
            <a:prstGeom prst="rect">
              <a:avLst/>
            </a:prstGeom>
          </p:spPr>
          <p:txBody>
            <a:bodyPr wrap="none">
              <a:spAutoFit/>
            </a:bodyPr>
            <a:lstStyle/>
            <a:p>
              <a:r>
                <a:rPr lang="fr-FR" dirty="0">
                  <a:solidFill>
                    <a:srgbClr val="CC00CC"/>
                  </a:solidFill>
                </a:rPr>
                <a:t>Action mécanique associée au contact entre deux solides : </a:t>
              </a:r>
            </a:p>
          </p:txBody>
        </p:sp>
      </p:grpSp>
      <p:sp>
        <p:nvSpPr>
          <p:cNvPr id="6" name="ZoneTexte 5">
            <a:extLst>
              <a:ext uri="{FF2B5EF4-FFF2-40B4-BE49-F238E27FC236}">
                <a16:creationId xmlns:a16="http://schemas.microsoft.com/office/drawing/2014/main" id="{96081335-4395-4DF5-BE6A-2CC86D188D1E}"/>
              </a:ext>
            </a:extLst>
          </p:cNvPr>
          <p:cNvSpPr txBox="1"/>
          <p:nvPr/>
        </p:nvSpPr>
        <p:spPr>
          <a:xfrm>
            <a:off x="-64294" y="6244625"/>
            <a:ext cx="461963" cy="369332"/>
          </a:xfrm>
          <a:prstGeom prst="rect">
            <a:avLst/>
          </a:prstGeom>
          <a:noFill/>
        </p:spPr>
        <p:txBody>
          <a:bodyPr wrap="square" rtlCol="0">
            <a:spAutoFit/>
          </a:bodyPr>
          <a:lstStyle/>
          <a:p>
            <a:pPr algn="ctr"/>
            <a:r>
              <a:rPr lang="fr-FR" dirty="0">
                <a:solidFill>
                  <a:schemeClr val="bg1"/>
                </a:solidFill>
                <a:effectLst>
                  <a:outerShdw blurRad="38100" dist="38100" dir="2700000" algn="tl">
                    <a:srgbClr val="000000">
                      <a:alpha val="43137"/>
                    </a:srgbClr>
                  </a:outerShdw>
                </a:effectLst>
              </a:rPr>
              <a:t>20</a:t>
            </a:r>
          </a:p>
        </p:txBody>
      </p:sp>
    </p:spTree>
    <p:extLst>
      <p:ext uri="{BB962C8B-B14F-4D97-AF65-F5344CB8AC3E}">
        <p14:creationId xmlns:p14="http://schemas.microsoft.com/office/powerpoint/2010/main" val="16736860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e 10">
            <a:extLst>
              <a:ext uri="{FF2B5EF4-FFF2-40B4-BE49-F238E27FC236}">
                <a16:creationId xmlns:a16="http://schemas.microsoft.com/office/drawing/2014/main" id="{4B082B1A-CEA9-4C7E-A4CD-5BE7917CDFCF}"/>
              </a:ext>
            </a:extLst>
          </p:cNvPr>
          <p:cNvGrpSpPr/>
          <p:nvPr/>
        </p:nvGrpSpPr>
        <p:grpSpPr>
          <a:xfrm>
            <a:off x="7703128" y="721086"/>
            <a:ext cx="4189648" cy="5994902"/>
            <a:chOff x="8331916" y="2806762"/>
            <a:chExt cx="3106427" cy="2506026"/>
          </a:xfrm>
        </p:grpSpPr>
        <p:sp>
          <p:nvSpPr>
            <p:cNvPr id="12" name="Rectangle à coins arrondis 78">
              <a:extLst>
                <a:ext uri="{FF2B5EF4-FFF2-40B4-BE49-F238E27FC236}">
                  <a16:creationId xmlns:a16="http://schemas.microsoft.com/office/drawing/2014/main" id="{9A85EAC5-373F-41E6-9E22-7E9F24FDA866}"/>
                </a:ext>
              </a:extLst>
            </p:cNvPr>
            <p:cNvSpPr/>
            <p:nvPr/>
          </p:nvSpPr>
          <p:spPr>
            <a:xfrm>
              <a:off x="8336122" y="2816204"/>
              <a:ext cx="3102221" cy="2496584"/>
            </a:xfrm>
            <a:prstGeom prst="roundRect">
              <a:avLst>
                <a:gd name="adj" fmla="val 0"/>
              </a:avLst>
            </a:prstGeom>
            <a:solidFill>
              <a:schemeClr val="bg1"/>
            </a:solidFill>
            <a:ln w="28575">
              <a:solidFill>
                <a:srgbClr val="4F9707"/>
              </a:solid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Rectangle 12">
              <a:extLst>
                <a:ext uri="{FF2B5EF4-FFF2-40B4-BE49-F238E27FC236}">
                  <a16:creationId xmlns:a16="http://schemas.microsoft.com/office/drawing/2014/main" id="{9EFD9876-A993-489B-A7C3-C7C06593A6EB}"/>
                </a:ext>
              </a:extLst>
            </p:cNvPr>
            <p:cNvSpPr/>
            <p:nvPr/>
          </p:nvSpPr>
          <p:spPr>
            <a:xfrm>
              <a:off x="8331916" y="2806762"/>
              <a:ext cx="1348911" cy="154390"/>
            </a:xfrm>
            <a:prstGeom prst="rect">
              <a:avLst/>
            </a:prstGeom>
          </p:spPr>
          <p:txBody>
            <a:bodyPr wrap="none">
              <a:spAutoFit/>
            </a:bodyPr>
            <a:lstStyle/>
            <a:p>
              <a:r>
                <a:rPr lang="fr-FR" dirty="0">
                  <a:solidFill>
                    <a:srgbClr val="217214"/>
                  </a:solidFill>
                </a:rPr>
                <a:t>Lois de Coulomb </a:t>
              </a:r>
              <a:endParaRPr lang="fr-FR" b="1" dirty="0">
                <a:solidFill>
                  <a:srgbClr val="217214"/>
                </a:solidFill>
              </a:endParaRPr>
            </a:p>
          </p:txBody>
        </p:sp>
      </p:grpSp>
      <p:grpSp>
        <p:nvGrpSpPr>
          <p:cNvPr id="14" name="Groupe 13">
            <a:extLst>
              <a:ext uri="{FF2B5EF4-FFF2-40B4-BE49-F238E27FC236}">
                <a16:creationId xmlns:a16="http://schemas.microsoft.com/office/drawing/2014/main" id="{4885CC15-C9C1-4334-962A-2E05ED1E79F7}"/>
              </a:ext>
            </a:extLst>
          </p:cNvPr>
          <p:cNvGrpSpPr/>
          <p:nvPr/>
        </p:nvGrpSpPr>
        <p:grpSpPr>
          <a:xfrm>
            <a:off x="575354" y="729554"/>
            <a:ext cx="6976867" cy="5986434"/>
            <a:chOff x="589869" y="1211594"/>
            <a:chExt cx="11310763" cy="6532304"/>
          </a:xfrm>
        </p:grpSpPr>
        <p:sp>
          <p:nvSpPr>
            <p:cNvPr id="15" name="Rectangle à coins arrondis 26">
              <a:extLst>
                <a:ext uri="{FF2B5EF4-FFF2-40B4-BE49-F238E27FC236}">
                  <a16:creationId xmlns:a16="http://schemas.microsoft.com/office/drawing/2014/main" id="{23B9FD4B-4600-4C6F-8731-5961FE42F877}"/>
                </a:ext>
              </a:extLst>
            </p:cNvPr>
            <p:cNvSpPr/>
            <p:nvPr/>
          </p:nvSpPr>
          <p:spPr>
            <a:xfrm>
              <a:off x="589869" y="1227314"/>
              <a:ext cx="11310763" cy="6516584"/>
            </a:xfrm>
            <a:prstGeom prst="roundRect">
              <a:avLst>
                <a:gd name="adj" fmla="val 0"/>
              </a:avLst>
            </a:prstGeom>
            <a:solidFill>
              <a:schemeClr val="bg1"/>
            </a:solidFill>
            <a:ln w="28575">
              <a:solidFill>
                <a:srgbClr val="CC00CC"/>
              </a:solid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7" name="Rectangle 16">
              <a:extLst>
                <a:ext uri="{FF2B5EF4-FFF2-40B4-BE49-F238E27FC236}">
                  <a16:creationId xmlns:a16="http://schemas.microsoft.com/office/drawing/2014/main" id="{C8085264-C339-4195-8E9A-ED75DA417E74}"/>
                </a:ext>
              </a:extLst>
            </p:cNvPr>
            <p:cNvSpPr/>
            <p:nvPr/>
          </p:nvSpPr>
          <p:spPr>
            <a:xfrm>
              <a:off x="589869" y="1211594"/>
              <a:ext cx="4142316" cy="403009"/>
            </a:xfrm>
            <a:prstGeom prst="rect">
              <a:avLst/>
            </a:prstGeom>
          </p:spPr>
          <p:txBody>
            <a:bodyPr wrap="none">
              <a:spAutoFit/>
            </a:bodyPr>
            <a:lstStyle/>
            <a:p>
              <a:r>
                <a:rPr lang="fr-FR" dirty="0">
                  <a:solidFill>
                    <a:srgbClr val="CC00CC"/>
                  </a:solidFill>
                </a:rPr>
                <a:t>Frottement de Coulomb </a:t>
              </a:r>
            </a:p>
          </p:txBody>
        </p:sp>
      </p:grpSp>
      <p:sp>
        <p:nvSpPr>
          <p:cNvPr id="2" name="ZoneTexte 1">
            <a:extLst>
              <a:ext uri="{FF2B5EF4-FFF2-40B4-BE49-F238E27FC236}">
                <a16:creationId xmlns:a16="http://schemas.microsoft.com/office/drawing/2014/main" id="{FFA4008D-00E6-4289-8880-62C44201D412}"/>
              </a:ext>
            </a:extLst>
          </p:cNvPr>
          <p:cNvSpPr txBox="1"/>
          <p:nvPr/>
        </p:nvSpPr>
        <p:spPr>
          <a:xfrm>
            <a:off x="997526" y="1220178"/>
            <a:ext cx="6456219" cy="830997"/>
          </a:xfrm>
          <a:prstGeom prst="rect">
            <a:avLst/>
          </a:prstGeom>
          <a:noFill/>
        </p:spPr>
        <p:txBody>
          <a:bodyPr wrap="square" rtlCol="0">
            <a:spAutoFit/>
          </a:bodyPr>
          <a:lstStyle/>
          <a:p>
            <a:pPr algn="just"/>
            <a:r>
              <a:rPr lang="fr-FR" sz="1600" dirty="0"/>
              <a:t>Les conditions de glissement et d’adhérence décrites dans les </a:t>
            </a:r>
            <a:r>
              <a:rPr lang="fr-FR" sz="1600" b="1" dirty="0"/>
              <a:t>lois de Coulomb</a:t>
            </a:r>
            <a:r>
              <a:rPr lang="fr-FR" sz="1600" dirty="0"/>
              <a:t> dépendent de la pression de contact entre les solides, contact qui est considéré comme </a:t>
            </a:r>
            <a:r>
              <a:rPr lang="fr-FR" sz="1600" b="1" dirty="0"/>
              <a:t>ponctuel</a:t>
            </a:r>
            <a:r>
              <a:rPr lang="fr-FR" sz="1600" dirty="0"/>
              <a:t>.</a:t>
            </a:r>
          </a:p>
        </p:txBody>
      </p:sp>
      <mc:AlternateContent xmlns:mc="http://schemas.openxmlformats.org/markup-compatibility/2006" xmlns:a14="http://schemas.microsoft.com/office/drawing/2010/main">
        <mc:Choice Requires="a14">
          <p:sp>
            <p:nvSpPr>
              <p:cNvPr id="18" name="ZoneTexte 17">
                <a:extLst>
                  <a:ext uri="{FF2B5EF4-FFF2-40B4-BE49-F238E27FC236}">
                    <a16:creationId xmlns:a16="http://schemas.microsoft.com/office/drawing/2014/main" id="{7A58DD65-303A-44E6-ABF0-AED752125923}"/>
                  </a:ext>
                </a:extLst>
              </p:cNvPr>
              <p:cNvSpPr txBox="1"/>
              <p:nvPr/>
            </p:nvSpPr>
            <p:spPr>
              <a:xfrm>
                <a:off x="7858671" y="5098506"/>
                <a:ext cx="4034105" cy="1323439"/>
              </a:xfrm>
              <a:prstGeom prst="rect">
                <a:avLst/>
              </a:prstGeom>
              <a:noFill/>
            </p:spPr>
            <p:txBody>
              <a:bodyPr wrap="square" rtlCol="0">
                <a:spAutoFit/>
              </a:bodyPr>
              <a:lstStyle/>
              <a:p>
                <a:r>
                  <a:rPr lang="fr-FR" sz="1600" dirty="0"/>
                  <a:t>I :   point de contact entre les solides 1 et 2</a:t>
                </a:r>
              </a:p>
              <a:p>
                <a:r>
                  <a:rPr lang="el-GR" sz="1600" dirty="0"/>
                  <a:t>π</a:t>
                </a:r>
                <a:r>
                  <a:rPr lang="fr-FR" sz="1600" dirty="0"/>
                  <a:t> :  plan tangent au contact entre les solides 1 </a:t>
                </a:r>
                <a:br>
                  <a:rPr lang="fr-FR" sz="1600" dirty="0"/>
                </a:br>
                <a:r>
                  <a:rPr lang="fr-FR" sz="1600" dirty="0"/>
                  <a:t>       et 2 passant par le point I</a:t>
                </a:r>
              </a:p>
              <a:p>
                <a14:m>
                  <m:oMath xmlns:m="http://schemas.openxmlformats.org/officeDocument/2006/math">
                    <m:acc>
                      <m:accPr>
                        <m:chr m:val="⃗"/>
                        <m:ctrlPr>
                          <a:rPr lang="fr-FR" sz="1600" i="1" smtClean="0">
                            <a:latin typeface="Cambria Math" panose="02040503050406030204" pitchFamily="18" charset="0"/>
                          </a:rPr>
                        </m:ctrlPr>
                      </m:accPr>
                      <m:e>
                        <m:r>
                          <a:rPr lang="fr-FR" sz="1600" b="0" i="1" smtClean="0">
                            <a:latin typeface="Cambria Math" panose="02040503050406030204" pitchFamily="18" charset="0"/>
                          </a:rPr>
                          <m:t>𝑛</m:t>
                        </m:r>
                      </m:e>
                    </m:acc>
                  </m:oMath>
                </a14:m>
                <a:r>
                  <a:rPr lang="fr-FR" sz="1600" dirty="0"/>
                  <a:t> :  normale au plan tangent </a:t>
                </a:r>
                <a:r>
                  <a:rPr lang="el-GR" sz="1600" dirty="0"/>
                  <a:t>π</a:t>
                </a:r>
                <a:r>
                  <a:rPr lang="fr-FR" sz="1600" dirty="0"/>
                  <a:t> au point I  </a:t>
                </a:r>
              </a:p>
              <a:p>
                <a:r>
                  <a:rPr lang="fr-FR" sz="1600" dirty="0"/>
                  <a:t>S :   surface de contact, réduite à un point ici</a:t>
                </a:r>
              </a:p>
            </p:txBody>
          </p:sp>
        </mc:Choice>
        <mc:Fallback xmlns="">
          <p:sp>
            <p:nvSpPr>
              <p:cNvPr id="18" name="ZoneTexte 17">
                <a:extLst>
                  <a:ext uri="{FF2B5EF4-FFF2-40B4-BE49-F238E27FC236}">
                    <a16:creationId xmlns:a16="http://schemas.microsoft.com/office/drawing/2014/main" id="{7A58DD65-303A-44E6-ABF0-AED752125923}"/>
                  </a:ext>
                </a:extLst>
              </p:cNvPr>
              <p:cNvSpPr txBox="1">
                <a:spLocks noRot="1" noChangeAspect="1" noMove="1" noResize="1" noEditPoints="1" noAdjustHandles="1" noChangeArrowheads="1" noChangeShapeType="1" noTextEdit="1"/>
              </p:cNvSpPr>
              <p:nvPr/>
            </p:nvSpPr>
            <p:spPr>
              <a:xfrm>
                <a:off x="7858671" y="5098506"/>
                <a:ext cx="4034105" cy="1323439"/>
              </a:xfrm>
              <a:prstGeom prst="rect">
                <a:avLst/>
              </a:prstGeom>
              <a:blipFill>
                <a:blip r:embed="rId2"/>
                <a:stretch>
                  <a:fillRect l="-755" t="-1382" r="-151" b="-5069"/>
                </a:stretch>
              </a:blipFill>
            </p:spPr>
            <p:txBody>
              <a:bodyPr/>
              <a:lstStyle/>
              <a:p>
                <a:r>
                  <a:rPr lang="fr-FR">
                    <a:noFill/>
                  </a:rPr>
                  <a:t> </a:t>
                </a:r>
              </a:p>
            </p:txBody>
          </p:sp>
        </mc:Fallback>
      </mc:AlternateContent>
      <p:pic>
        <p:nvPicPr>
          <p:cNvPr id="9" name="Image 8">
            <a:extLst>
              <a:ext uri="{FF2B5EF4-FFF2-40B4-BE49-F238E27FC236}">
                <a16:creationId xmlns:a16="http://schemas.microsoft.com/office/drawing/2014/main" id="{F8B825E0-464D-46C6-BED3-F16DCAD8780A}"/>
              </a:ext>
            </a:extLst>
          </p:cNvPr>
          <p:cNvPicPr>
            <a:picLocks noChangeAspect="1"/>
          </p:cNvPicPr>
          <p:nvPr/>
        </p:nvPicPr>
        <p:blipFill rotWithShape="1">
          <a:blip r:embed="rId3">
            <a:extLst>
              <a:ext uri="{28A0092B-C50C-407E-A947-70E740481C1C}">
                <a14:useLocalDpi xmlns:a14="http://schemas.microsoft.com/office/drawing/2010/main" val="0"/>
              </a:ext>
            </a:extLst>
          </a:blip>
          <a:srcRect l="5409" t="14830" b="4913"/>
          <a:stretch/>
        </p:blipFill>
        <p:spPr>
          <a:xfrm>
            <a:off x="7858671" y="1127817"/>
            <a:ext cx="3884234" cy="3909711"/>
          </a:xfrm>
          <a:prstGeom prst="rect">
            <a:avLst/>
          </a:prstGeom>
        </p:spPr>
      </p:pic>
      <mc:AlternateContent xmlns:mc="http://schemas.openxmlformats.org/markup-compatibility/2006" xmlns:a14="http://schemas.microsoft.com/office/drawing/2010/main">
        <mc:Choice Requires="a14">
          <p:sp>
            <p:nvSpPr>
              <p:cNvPr id="7" name="ZoneTexte 6">
                <a:extLst>
                  <a:ext uri="{FF2B5EF4-FFF2-40B4-BE49-F238E27FC236}">
                    <a16:creationId xmlns:a16="http://schemas.microsoft.com/office/drawing/2014/main" id="{9A2FB68B-E4C2-4575-A7A0-3ABBF695C1C1}"/>
                  </a:ext>
                </a:extLst>
              </p:cNvPr>
              <p:cNvSpPr txBox="1"/>
              <p:nvPr/>
            </p:nvSpPr>
            <p:spPr>
              <a:xfrm>
                <a:off x="8141706" y="3087431"/>
                <a:ext cx="34636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fr-FR" i="1" dirty="0" smtClean="0">
                          <a:latin typeface="Cambria Math" panose="02040503050406030204" pitchFamily="18" charset="0"/>
                          <a:ea typeface="Cambria Math" panose="02040503050406030204" pitchFamily="18" charset="0"/>
                        </a:rPr>
                        <m:t>𝜋</m:t>
                      </m:r>
                    </m:oMath>
                  </m:oMathPara>
                </a14:m>
                <a:endParaRPr lang="fr-FR" dirty="0"/>
              </a:p>
            </p:txBody>
          </p:sp>
        </mc:Choice>
        <mc:Fallback xmlns="">
          <p:sp>
            <p:nvSpPr>
              <p:cNvPr id="7" name="ZoneTexte 6">
                <a:extLst>
                  <a:ext uri="{FF2B5EF4-FFF2-40B4-BE49-F238E27FC236}">
                    <a16:creationId xmlns:a16="http://schemas.microsoft.com/office/drawing/2014/main" id="{9A2FB68B-E4C2-4575-A7A0-3ABBF695C1C1}"/>
                  </a:ext>
                </a:extLst>
              </p:cNvPr>
              <p:cNvSpPr txBox="1">
                <a:spLocks noRot="1" noChangeAspect="1" noMove="1" noResize="1" noEditPoints="1" noAdjustHandles="1" noChangeArrowheads="1" noChangeShapeType="1" noTextEdit="1"/>
              </p:cNvSpPr>
              <p:nvPr/>
            </p:nvSpPr>
            <p:spPr>
              <a:xfrm>
                <a:off x="8141706" y="3087431"/>
                <a:ext cx="346364" cy="369332"/>
              </a:xfrm>
              <a:prstGeom prst="rect">
                <a:avLst/>
              </a:prstGeom>
              <a:blipFill>
                <a:blip r:embed="rId5"/>
                <a:stretch>
                  <a:fillRect/>
                </a:stretch>
              </a:blipFill>
            </p:spPr>
            <p:txBody>
              <a:bodyPr/>
              <a:lstStyle/>
              <a:p>
                <a:r>
                  <a:rPr lang="fr-FR">
                    <a:noFill/>
                  </a:rPr>
                  <a:t> </a:t>
                </a:r>
              </a:p>
            </p:txBody>
          </p:sp>
        </mc:Fallback>
      </mc:AlternateContent>
      <p:sp>
        <p:nvSpPr>
          <p:cNvPr id="19" name="ZoneTexte 18">
            <a:extLst>
              <a:ext uri="{FF2B5EF4-FFF2-40B4-BE49-F238E27FC236}">
                <a16:creationId xmlns:a16="http://schemas.microsoft.com/office/drawing/2014/main" id="{3FDE8A96-032B-4154-B9F3-2B8144A1C7D8}"/>
              </a:ext>
            </a:extLst>
          </p:cNvPr>
          <p:cNvSpPr txBox="1"/>
          <p:nvPr/>
        </p:nvSpPr>
        <p:spPr>
          <a:xfrm>
            <a:off x="9699046" y="2948806"/>
            <a:ext cx="364977" cy="369332"/>
          </a:xfrm>
          <a:prstGeom prst="rect">
            <a:avLst/>
          </a:prstGeom>
          <a:noFill/>
        </p:spPr>
        <p:txBody>
          <a:bodyPr wrap="square" rtlCol="0">
            <a:spAutoFit/>
          </a:bodyPr>
          <a:lstStyle/>
          <a:p>
            <a:r>
              <a:rPr lang="fr-FR" b="1" i="1" dirty="0"/>
              <a:t>I</a:t>
            </a:r>
          </a:p>
        </p:txBody>
      </p:sp>
      <mc:AlternateContent xmlns:mc="http://schemas.openxmlformats.org/markup-compatibility/2006" xmlns:a14="http://schemas.microsoft.com/office/drawing/2010/main">
        <mc:Choice Requires="a14">
          <p:sp>
            <p:nvSpPr>
              <p:cNvPr id="10" name="ZoneTexte 9">
                <a:extLst>
                  <a:ext uri="{FF2B5EF4-FFF2-40B4-BE49-F238E27FC236}">
                    <a16:creationId xmlns:a16="http://schemas.microsoft.com/office/drawing/2014/main" id="{289F8780-767F-4A04-A954-565974453400}"/>
                  </a:ext>
                </a:extLst>
              </p:cNvPr>
              <p:cNvSpPr txBox="1"/>
              <p:nvPr/>
            </p:nvSpPr>
            <p:spPr>
              <a:xfrm>
                <a:off x="10060758" y="2175163"/>
                <a:ext cx="18992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fr-FR" i="1" smtClean="0">
                              <a:latin typeface="Cambria Math" panose="02040503050406030204" pitchFamily="18" charset="0"/>
                            </a:rPr>
                          </m:ctrlPr>
                        </m:accPr>
                        <m:e>
                          <m:r>
                            <a:rPr lang="fr-FR" b="0" i="1" smtClean="0">
                              <a:latin typeface="Cambria Math" panose="02040503050406030204" pitchFamily="18" charset="0"/>
                            </a:rPr>
                            <m:t>𝑛</m:t>
                          </m:r>
                        </m:e>
                      </m:acc>
                    </m:oMath>
                  </m:oMathPara>
                </a14:m>
                <a:endParaRPr lang="fr-FR" dirty="0"/>
              </a:p>
            </p:txBody>
          </p:sp>
        </mc:Choice>
        <mc:Fallback xmlns="">
          <p:sp>
            <p:nvSpPr>
              <p:cNvPr id="10" name="ZoneTexte 9">
                <a:extLst>
                  <a:ext uri="{FF2B5EF4-FFF2-40B4-BE49-F238E27FC236}">
                    <a16:creationId xmlns:a16="http://schemas.microsoft.com/office/drawing/2014/main" id="{289F8780-767F-4A04-A954-565974453400}"/>
                  </a:ext>
                </a:extLst>
              </p:cNvPr>
              <p:cNvSpPr txBox="1">
                <a:spLocks noRot="1" noChangeAspect="1" noMove="1" noResize="1" noEditPoints="1" noAdjustHandles="1" noChangeArrowheads="1" noChangeShapeType="1" noTextEdit="1"/>
              </p:cNvSpPr>
              <p:nvPr/>
            </p:nvSpPr>
            <p:spPr>
              <a:xfrm>
                <a:off x="10060758" y="2175163"/>
                <a:ext cx="189924" cy="276999"/>
              </a:xfrm>
              <a:prstGeom prst="rect">
                <a:avLst/>
              </a:prstGeom>
              <a:blipFill>
                <a:blip r:embed="rId6"/>
                <a:stretch>
                  <a:fillRect l="-18750" r="-12500"/>
                </a:stretch>
              </a:blipFill>
            </p:spPr>
            <p:txBody>
              <a:bodyPr/>
              <a:lstStyle/>
              <a:p>
                <a:r>
                  <a:rPr lang="fr-FR">
                    <a:noFill/>
                  </a:rPr>
                  <a:t> </a:t>
                </a:r>
              </a:p>
            </p:txBody>
          </p:sp>
        </mc:Fallback>
      </mc:AlternateContent>
      <p:cxnSp>
        <p:nvCxnSpPr>
          <p:cNvPr id="23" name="Connecteur droit avec flèche 22">
            <a:extLst>
              <a:ext uri="{FF2B5EF4-FFF2-40B4-BE49-F238E27FC236}">
                <a16:creationId xmlns:a16="http://schemas.microsoft.com/office/drawing/2014/main" id="{36861141-C27E-4E1D-8650-ECD1E3BA0518}"/>
              </a:ext>
            </a:extLst>
          </p:cNvPr>
          <p:cNvCxnSpPr>
            <a:cxnSpLocks/>
          </p:cNvCxnSpPr>
          <p:nvPr/>
        </p:nvCxnSpPr>
        <p:spPr>
          <a:xfrm flipV="1">
            <a:off x="9949919" y="2189452"/>
            <a:ext cx="0" cy="86400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38" name="ZoneTexte 37">
            <a:extLst>
              <a:ext uri="{FF2B5EF4-FFF2-40B4-BE49-F238E27FC236}">
                <a16:creationId xmlns:a16="http://schemas.microsoft.com/office/drawing/2014/main" id="{84AA5585-22E3-496C-B302-40EE0F8EC899}"/>
              </a:ext>
            </a:extLst>
          </p:cNvPr>
          <p:cNvSpPr txBox="1"/>
          <p:nvPr/>
        </p:nvSpPr>
        <p:spPr>
          <a:xfrm>
            <a:off x="9552401" y="1196758"/>
            <a:ext cx="1351488" cy="369332"/>
          </a:xfrm>
          <a:prstGeom prst="rect">
            <a:avLst/>
          </a:prstGeom>
          <a:noFill/>
        </p:spPr>
        <p:txBody>
          <a:bodyPr wrap="square" rtlCol="0">
            <a:spAutoFit/>
          </a:bodyPr>
          <a:lstStyle/>
          <a:p>
            <a:r>
              <a:rPr lang="fr-FR" dirty="0">
                <a:solidFill>
                  <a:srgbClr val="0000FF"/>
                </a:solidFill>
              </a:rPr>
              <a:t>Solide 2 </a:t>
            </a:r>
          </a:p>
        </p:txBody>
      </p:sp>
      <p:sp>
        <p:nvSpPr>
          <p:cNvPr id="39" name="ZoneTexte 38">
            <a:extLst>
              <a:ext uri="{FF2B5EF4-FFF2-40B4-BE49-F238E27FC236}">
                <a16:creationId xmlns:a16="http://schemas.microsoft.com/office/drawing/2014/main" id="{A68281CD-B2F3-4219-AA13-9591CB69FC86}"/>
              </a:ext>
            </a:extLst>
          </p:cNvPr>
          <p:cNvSpPr txBox="1"/>
          <p:nvPr/>
        </p:nvSpPr>
        <p:spPr>
          <a:xfrm>
            <a:off x="9552401" y="4397559"/>
            <a:ext cx="1351488" cy="369332"/>
          </a:xfrm>
          <a:prstGeom prst="rect">
            <a:avLst/>
          </a:prstGeom>
          <a:noFill/>
        </p:spPr>
        <p:txBody>
          <a:bodyPr wrap="square" rtlCol="0">
            <a:spAutoFit/>
          </a:bodyPr>
          <a:lstStyle/>
          <a:p>
            <a:r>
              <a:rPr lang="fr-FR" dirty="0">
                <a:solidFill>
                  <a:srgbClr val="FF0000"/>
                </a:solidFill>
              </a:rPr>
              <a:t>Solide 1 </a:t>
            </a:r>
          </a:p>
        </p:txBody>
      </p:sp>
      <p:grpSp>
        <p:nvGrpSpPr>
          <p:cNvPr id="41" name="Groupe 40">
            <a:extLst>
              <a:ext uri="{FF2B5EF4-FFF2-40B4-BE49-F238E27FC236}">
                <a16:creationId xmlns:a16="http://schemas.microsoft.com/office/drawing/2014/main" id="{1B65EF2C-F68C-4269-9CDD-8FFE06A546C2}"/>
              </a:ext>
            </a:extLst>
          </p:cNvPr>
          <p:cNvGrpSpPr/>
          <p:nvPr/>
        </p:nvGrpSpPr>
        <p:grpSpPr>
          <a:xfrm>
            <a:off x="997526" y="1643499"/>
            <a:ext cx="9509251" cy="1428230"/>
            <a:chOff x="997526" y="1643499"/>
            <a:chExt cx="9509251" cy="1428230"/>
          </a:xfrm>
        </p:grpSpPr>
        <p:grpSp>
          <p:nvGrpSpPr>
            <p:cNvPr id="36" name="Groupe 35">
              <a:extLst>
                <a:ext uri="{FF2B5EF4-FFF2-40B4-BE49-F238E27FC236}">
                  <a16:creationId xmlns:a16="http://schemas.microsoft.com/office/drawing/2014/main" id="{2E8AB217-D089-43E9-8EEF-1F4C70E7A370}"/>
                </a:ext>
              </a:extLst>
            </p:cNvPr>
            <p:cNvGrpSpPr/>
            <p:nvPr/>
          </p:nvGrpSpPr>
          <p:grpSpPr>
            <a:xfrm>
              <a:off x="9949919" y="1643499"/>
              <a:ext cx="556858" cy="1428230"/>
              <a:chOff x="9949919" y="1643499"/>
              <a:chExt cx="556858" cy="1428230"/>
            </a:xfrm>
          </p:grpSpPr>
          <p:cxnSp>
            <p:nvCxnSpPr>
              <p:cNvPr id="21" name="Connecteur droit avec flèche 20">
                <a:extLst>
                  <a:ext uri="{FF2B5EF4-FFF2-40B4-BE49-F238E27FC236}">
                    <a16:creationId xmlns:a16="http://schemas.microsoft.com/office/drawing/2014/main" id="{7225B4C5-8503-4359-AFD6-D3827A8E0405}"/>
                  </a:ext>
                </a:extLst>
              </p:cNvPr>
              <p:cNvCxnSpPr>
                <a:cxnSpLocks/>
              </p:cNvCxnSpPr>
              <p:nvPr/>
            </p:nvCxnSpPr>
            <p:spPr>
              <a:xfrm flipH="1" flipV="1">
                <a:off x="9949919" y="1919729"/>
                <a:ext cx="0" cy="1152000"/>
              </a:xfrm>
              <a:prstGeom prst="straightConnector1">
                <a:avLst/>
              </a:prstGeom>
              <a:ln w="28575">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4" name="ZoneTexte 23">
                    <a:extLst>
                      <a:ext uri="{FF2B5EF4-FFF2-40B4-BE49-F238E27FC236}">
                        <a16:creationId xmlns:a16="http://schemas.microsoft.com/office/drawing/2014/main" id="{47D9958C-D14F-4C67-94E6-D491596B9097}"/>
                      </a:ext>
                    </a:extLst>
                  </p:cNvPr>
                  <p:cNvSpPr txBox="1"/>
                  <p:nvPr/>
                </p:nvSpPr>
                <p:spPr>
                  <a:xfrm>
                    <a:off x="9984262" y="1643499"/>
                    <a:ext cx="522515" cy="34182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fr-FR" b="1" i="1" smtClean="0">
                                  <a:solidFill>
                                    <a:srgbClr val="FF0000"/>
                                  </a:solidFill>
                                  <a:latin typeface="Cambria Math" panose="02040503050406030204" pitchFamily="18" charset="0"/>
                                </a:rPr>
                              </m:ctrlPr>
                            </m:accPr>
                            <m:e>
                              <m:sSub>
                                <m:sSubPr>
                                  <m:ctrlPr>
                                    <a:rPr lang="fr-FR" b="1" i="1" smtClean="0">
                                      <a:solidFill>
                                        <a:srgbClr val="FF0000"/>
                                      </a:solidFill>
                                      <a:latin typeface="Cambria Math" panose="02040503050406030204" pitchFamily="18" charset="0"/>
                                    </a:rPr>
                                  </m:ctrlPr>
                                </m:sSubPr>
                                <m:e>
                                  <m:r>
                                    <a:rPr lang="fr-FR" b="1" i="1" smtClean="0">
                                      <a:solidFill>
                                        <a:srgbClr val="FF0000"/>
                                      </a:solidFill>
                                      <a:latin typeface="Cambria Math" panose="02040503050406030204" pitchFamily="18" charset="0"/>
                                    </a:rPr>
                                    <m:t>𝑵</m:t>
                                  </m:r>
                                </m:e>
                                <m:sub>
                                  <m:r>
                                    <a:rPr lang="fr-FR" b="1" i="1" smtClean="0">
                                      <a:solidFill>
                                        <a:srgbClr val="FF0000"/>
                                      </a:solidFill>
                                      <a:latin typeface="Cambria Math" panose="02040503050406030204" pitchFamily="18" charset="0"/>
                                    </a:rPr>
                                    <m:t>𝟏</m:t>
                                  </m:r>
                                  <m:r>
                                    <a:rPr lang="fr-FR" b="1" i="1" smtClean="0">
                                      <a:solidFill>
                                        <a:srgbClr val="FF0000"/>
                                      </a:solidFill>
                                      <a:latin typeface="Cambria Math" panose="02040503050406030204" pitchFamily="18" charset="0"/>
                                    </a:rPr>
                                    <m:t>/</m:t>
                                  </m:r>
                                  <m:r>
                                    <a:rPr lang="fr-FR" b="1" i="1" smtClean="0">
                                      <a:solidFill>
                                        <a:srgbClr val="FF0000"/>
                                      </a:solidFill>
                                      <a:latin typeface="Cambria Math" panose="02040503050406030204" pitchFamily="18" charset="0"/>
                                    </a:rPr>
                                    <m:t>𝟐</m:t>
                                  </m:r>
                                </m:sub>
                              </m:sSub>
                            </m:e>
                          </m:acc>
                        </m:oMath>
                      </m:oMathPara>
                    </a14:m>
                    <a:endParaRPr lang="fr-FR" b="1" dirty="0">
                      <a:solidFill>
                        <a:srgbClr val="FF0000"/>
                      </a:solidFill>
                    </a:endParaRPr>
                  </a:p>
                </p:txBody>
              </p:sp>
            </mc:Choice>
            <mc:Fallback xmlns="">
              <p:sp>
                <p:nvSpPr>
                  <p:cNvPr id="24" name="ZoneTexte 23">
                    <a:extLst>
                      <a:ext uri="{FF2B5EF4-FFF2-40B4-BE49-F238E27FC236}">
                        <a16:creationId xmlns:a16="http://schemas.microsoft.com/office/drawing/2014/main" id="{47D9958C-D14F-4C67-94E6-D491596B9097}"/>
                      </a:ext>
                    </a:extLst>
                  </p:cNvPr>
                  <p:cNvSpPr txBox="1">
                    <a:spLocks noRot="1" noChangeAspect="1" noMove="1" noResize="1" noEditPoints="1" noAdjustHandles="1" noChangeArrowheads="1" noChangeShapeType="1" noTextEdit="1"/>
                  </p:cNvSpPr>
                  <p:nvPr/>
                </p:nvSpPr>
                <p:spPr>
                  <a:xfrm>
                    <a:off x="9984262" y="1643499"/>
                    <a:ext cx="522515" cy="341825"/>
                  </a:xfrm>
                  <a:prstGeom prst="rect">
                    <a:avLst/>
                  </a:prstGeom>
                  <a:blipFill>
                    <a:blip r:embed="rId7"/>
                    <a:stretch>
                      <a:fillRect l="-10465" r="-4651" b="-23214"/>
                    </a:stretch>
                  </a:blipFill>
                </p:spPr>
                <p:txBody>
                  <a:bodyPr/>
                  <a:lstStyle/>
                  <a:p>
                    <a:r>
                      <a:rPr lang="fr-FR">
                        <a:noFill/>
                      </a:rPr>
                      <a:t> </a:t>
                    </a:r>
                  </a:p>
                </p:txBody>
              </p:sp>
            </mc:Fallback>
          </mc:AlternateContent>
        </p:grpSp>
        <mc:AlternateContent xmlns:mc="http://schemas.openxmlformats.org/markup-compatibility/2006" xmlns:a14="http://schemas.microsoft.com/office/drawing/2010/main">
          <mc:Choice Requires="a14">
            <p:sp>
              <p:nvSpPr>
                <p:cNvPr id="40" name="ZoneTexte 39">
                  <a:extLst>
                    <a:ext uri="{FF2B5EF4-FFF2-40B4-BE49-F238E27FC236}">
                      <a16:creationId xmlns:a16="http://schemas.microsoft.com/office/drawing/2014/main" id="{5E26759A-B461-48C5-A3F8-2C1BDB8A58F9}"/>
                    </a:ext>
                  </a:extLst>
                </p:cNvPr>
                <p:cNvSpPr txBox="1"/>
                <p:nvPr/>
              </p:nvSpPr>
              <p:spPr>
                <a:xfrm>
                  <a:off x="997526" y="1893278"/>
                  <a:ext cx="6456219" cy="953274"/>
                </a:xfrm>
                <a:prstGeom prst="rect">
                  <a:avLst/>
                </a:prstGeom>
                <a:noFill/>
              </p:spPr>
              <p:txBody>
                <a:bodyPr wrap="square" rtlCol="0">
                  <a:spAutoFit/>
                </a:bodyPr>
                <a:lstStyle/>
                <a:p>
                  <a:pPr algn="just"/>
                  <a:endParaRPr lang="fr-FR" sz="600" dirty="0"/>
                </a:p>
                <a:p>
                  <a:pPr algn="just"/>
                  <a:r>
                    <a:rPr lang="fr-FR" sz="1600" dirty="0"/>
                    <a:t>Au niveau du contact entre les solides 1 et 2 en I, il existe donc un effort </a:t>
                  </a:r>
                  <a14:m>
                    <m:oMath xmlns:m="http://schemas.openxmlformats.org/officeDocument/2006/math">
                      <m:acc>
                        <m:accPr>
                          <m:chr m:val="⃗"/>
                          <m:ctrlPr>
                            <a:rPr lang="fr-FR" sz="1600" i="1" smtClean="0">
                              <a:latin typeface="Cambria Math" panose="02040503050406030204" pitchFamily="18" charset="0"/>
                            </a:rPr>
                          </m:ctrlPr>
                        </m:accPr>
                        <m:e>
                          <m:r>
                            <a:rPr lang="fr-FR" sz="1600" b="0" i="1" smtClean="0">
                              <a:latin typeface="Cambria Math" panose="02040503050406030204" pitchFamily="18" charset="0"/>
                            </a:rPr>
                            <m:t>𝑁</m:t>
                          </m:r>
                        </m:e>
                      </m:acc>
                    </m:oMath>
                  </a14:m>
                  <a:r>
                    <a:rPr lang="fr-FR" sz="1600" dirty="0"/>
                    <a:t>, dépendant de la pression de contact et dirigé selon la normale au contact </a:t>
                  </a:r>
                  <a14:m>
                    <m:oMath xmlns:m="http://schemas.openxmlformats.org/officeDocument/2006/math">
                      <m:acc>
                        <m:accPr>
                          <m:chr m:val="⃗"/>
                          <m:ctrlPr>
                            <a:rPr lang="fr-FR" sz="1600" i="1">
                              <a:latin typeface="Cambria Math" panose="02040503050406030204" pitchFamily="18" charset="0"/>
                            </a:rPr>
                          </m:ctrlPr>
                        </m:accPr>
                        <m:e>
                          <m:r>
                            <a:rPr lang="fr-FR" sz="1600" b="0" i="1" smtClean="0">
                              <a:latin typeface="Cambria Math" panose="02040503050406030204" pitchFamily="18" charset="0"/>
                            </a:rPr>
                            <m:t>𝑛</m:t>
                          </m:r>
                        </m:e>
                      </m:acc>
                    </m:oMath>
                  </a14:m>
                  <a:r>
                    <a:rPr lang="fr-FR" sz="1600" dirty="0"/>
                    <a:t>.</a:t>
                  </a:r>
                </a:p>
                <a:p>
                  <a:pPr algn="just"/>
                  <a:endParaRPr lang="fr-FR" sz="1600" dirty="0"/>
                </a:p>
              </p:txBody>
            </p:sp>
          </mc:Choice>
          <mc:Fallback xmlns="">
            <p:sp>
              <p:nvSpPr>
                <p:cNvPr id="40" name="ZoneTexte 39">
                  <a:extLst>
                    <a:ext uri="{FF2B5EF4-FFF2-40B4-BE49-F238E27FC236}">
                      <a16:creationId xmlns:a16="http://schemas.microsoft.com/office/drawing/2014/main" id="{5E26759A-B461-48C5-A3F8-2C1BDB8A58F9}"/>
                    </a:ext>
                  </a:extLst>
                </p:cNvPr>
                <p:cNvSpPr txBox="1">
                  <a:spLocks noRot="1" noChangeAspect="1" noMove="1" noResize="1" noEditPoints="1" noAdjustHandles="1" noChangeArrowheads="1" noChangeShapeType="1" noTextEdit="1"/>
                </p:cNvSpPr>
                <p:nvPr/>
              </p:nvSpPr>
              <p:spPr>
                <a:xfrm>
                  <a:off x="997526" y="1893278"/>
                  <a:ext cx="6456219" cy="953274"/>
                </a:xfrm>
                <a:prstGeom prst="rect">
                  <a:avLst/>
                </a:prstGeom>
                <a:blipFill>
                  <a:blip r:embed="rId8"/>
                  <a:stretch>
                    <a:fillRect l="-567" r="-472"/>
                  </a:stretch>
                </a:blipFill>
              </p:spPr>
              <p:txBody>
                <a:bodyPr/>
                <a:lstStyle/>
                <a:p>
                  <a:r>
                    <a:rPr lang="fr-FR">
                      <a:noFill/>
                    </a:rPr>
                    <a:t> </a:t>
                  </a:r>
                </a:p>
              </p:txBody>
            </p:sp>
          </mc:Fallback>
        </mc:AlternateContent>
      </p:grpSp>
      <p:grpSp>
        <p:nvGrpSpPr>
          <p:cNvPr id="43" name="Groupe 42">
            <a:extLst>
              <a:ext uri="{FF2B5EF4-FFF2-40B4-BE49-F238E27FC236}">
                <a16:creationId xmlns:a16="http://schemas.microsoft.com/office/drawing/2014/main" id="{2B2D37E9-5A5B-42CC-8EE6-9B9534BE19BC}"/>
              </a:ext>
            </a:extLst>
          </p:cNvPr>
          <p:cNvGrpSpPr/>
          <p:nvPr/>
        </p:nvGrpSpPr>
        <p:grpSpPr>
          <a:xfrm>
            <a:off x="997526" y="2552523"/>
            <a:ext cx="10895249" cy="1329258"/>
            <a:chOff x="997526" y="2552523"/>
            <a:chExt cx="10895249" cy="1329258"/>
          </a:xfrm>
        </p:grpSpPr>
        <mc:AlternateContent xmlns:mc="http://schemas.openxmlformats.org/markup-compatibility/2006" xmlns:a14="http://schemas.microsoft.com/office/drawing/2010/main">
          <mc:Choice Requires="a14">
            <p:sp>
              <p:nvSpPr>
                <p:cNvPr id="28" name="Rectangle 27">
                  <a:extLst>
                    <a:ext uri="{FF2B5EF4-FFF2-40B4-BE49-F238E27FC236}">
                      <a16:creationId xmlns:a16="http://schemas.microsoft.com/office/drawing/2014/main" id="{423C9055-001F-42EC-A658-BBDDE10FA3C5}"/>
                    </a:ext>
                  </a:extLst>
                </p:cNvPr>
                <p:cNvSpPr/>
                <p:nvPr/>
              </p:nvSpPr>
              <p:spPr>
                <a:xfrm>
                  <a:off x="11100635" y="3447623"/>
                  <a:ext cx="792140" cy="43415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fr-FR" b="1" i="1" smtClean="0">
                                <a:solidFill>
                                  <a:srgbClr val="33CC33"/>
                                </a:solidFill>
                                <a:latin typeface="Cambria Math" panose="02040503050406030204" pitchFamily="18" charset="0"/>
                              </a:rPr>
                            </m:ctrlPr>
                          </m:accPr>
                          <m:e>
                            <m:sSub>
                              <m:sSubPr>
                                <m:ctrlPr>
                                  <a:rPr lang="fr-FR" b="1" i="1" smtClean="0">
                                    <a:solidFill>
                                      <a:srgbClr val="33CC33"/>
                                    </a:solidFill>
                                    <a:latin typeface="Cambria Math" panose="02040503050406030204" pitchFamily="18" charset="0"/>
                                  </a:rPr>
                                </m:ctrlPr>
                              </m:sSubPr>
                              <m:e>
                                <m:r>
                                  <a:rPr lang="fr-FR" b="1" i="1">
                                    <a:solidFill>
                                      <a:srgbClr val="33CC33"/>
                                    </a:solidFill>
                                    <a:latin typeface="Cambria Math" panose="02040503050406030204" pitchFamily="18" charset="0"/>
                                  </a:rPr>
                                  <m:t>𝑽</m:t>
                                </m:r>
                              </m:e>
                              <m:sub>
                                <m:r>
                                  <a:rPr lang="fr-FR" b="1" i="1">
                                    <a:solidFill>
                                      <a:srgbClr val="33CC33"/>
                                    </a:solidFill>
                                    <a:latin typeface="Cambria Math" panose="02040503050406030204" pitchFamily="18" charset="0"/>
                                  </a:rPr>
                                  <m:t>𝑰</m:t>
                                </m:r>
                                <m:r>
                                  <a:rPr lang="fr-FR" b="1" i="1">
                                    <a:solidFill>
                                      <a:srgbClr val="33CC33"/>
                                    </a:solidFill>
                                    <a:latin typeface="Cambria Math" panose="02040503050406030204" pitchFamily="18" charset="0"/>
                                  </a:rPr>
                                  <m:t> </m:t>
                                </m:r>
                                <m:r>
                                  <a:rPr lang="fr-FR" b="1" i="1" smtClean="0">
                                    <a:solidFill>
                                      <a:srgbClr val="33CC33"/>
                                    </a:solidFill>
                                    <a:latin typeface="Cambria Math" panose="02040503050406030204" pitchFamily="18" charset="0"/>
                                  </a:rPr>
                                  <m:t>𝟐</m:t>
                                </m:r>
                                <m:r>
                                  <a:rPr lang="fr-FR" b="1" i="1">
                                    <a:solidFill>
                                      <a:srgbClr val="33CC33"/>
                                    </a:solidFill>
                                    <a:latin typeface="Cambria Math" panose="02040503050406030204" pitchFamily="18" charset="0"/>
                                  </a:rPr>
                                  <m:t>/</m:t>
                                </m:r>
                                <m:r>
                                  <a:rPr lang="fr-FR" b="1" i="1" smtClean="0">
                                    <a:solidFill>
                                      <a:srgbClr val="33CC33"/>
                                    </a:solidFill>
                                    <a:latin typeface="Cambria Math" panose="02040503050406030204" pitchFamily="18" charset="0"/>
                                  </a:rPr>
                                  <m:t>𝟏</m:t>
                                </m:r>
                              </m:sub>
                            </m:sSub>
                          </m:e>
                        </m:acc>
                      </m:oMath>
                    </m:oMathPara>
                  </a14:m>
                  <a:endParaRPr lang="fr-FR" b="1" dirty="0">
                    <a:solidFill>
                      <a:srgbClr val="33CC33"/>
                    </a:solidFill>
                  </a:endParaRPr>
                </a:p>
              </p:txBody>
            </p:sp>
          </mc:Choice>
          <mc:Fallback xmlns="">
            <p:sp>
              <p:nvSpPr>
                <p:cNvPr id="28" name="Rectangle 27">
                  <a:extLst>
                    <a:ext uri="{FF2B5EF4-FFF2-40B4-BE49-F238E27FC236}">
                      <a16:creationId xmlns:a16="http://schemas.microsoft.com/office/drawing/2014/main" id="{423C9055-001F-42EC-A658-BBDDE10FA3C5}"/>
                    </a:ext>
                  </a:extLst>
                </p:cNvPr>
                <p:cNvSpPr>
                  <a:spLocks noRot="1" noChangeAspect="1" noMove="1" noResize="1" noEditPoints="1" noAdjustHandles="1" noChangeArrowheads="1" noChangeShapeType="1" noTextEdit="1"/>
                </p:cNvSpPr>
                <p:nvPr/>
              </p:nvSpPr>
              <p:spPr>
                <a:xfrm>
                  <a:off x="11100635" y="3447623"/>
                  <a:ext cx="792140" cy="434158"/>
                </a:xfrm>
                <a:prstGeom prst="rect">
                  <a:avLst/>
                </a:prstGeom>
                <a:blipFill>
                  <a:blip r:embed="rId9"/>
                  <a:stretch>
                    <a:fillRect b="-8451"/>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42" name="ZoneTexte 41">
                  <a:extLst>
                    <a:ext uri="{FF2B5EF4-FFF2-40B4-BE49-F238E27FC236}">
                      <a16:creationId xmlns:a16="http://schemas.microsoft.com/office/drawing/2014/main" id="{19396388-C02D-483E-A41B-4F4EDE20A40F}"/>
                    </a:ext>
                  </a:extLst>
                </p:cNvPr>
                <p:cNvSpPr txBox="1"/>
                <p:nvPr/>
              </p:nvSpPr>
              <p:spPr>
                <a:xfrm>
                  <a:off x="997526" y="2552523"/>
                  <a:ext cx="6456219" cy="642484"/>
                </a:xfrm>
                <a:prstGeom prst="rect">
                  <a:avLst/>
                </a:prstGeom>
                <a:noFill/>
              </p:spPr>
              <p:txBody>
                <a:bodyPr wrap="square" rtlCol="0">
                  <a:spAutoFit/>
                </a:bodyPr>
                <a:lstStyle/>
                <a:p>
                  <a:pPr algn="just"/>
                  <a:r>
                    <a:rPr lang="fr-FR" sz="1600" dirty="0"/>
                    <a:t>Considérons maintenant une vitesse relative entre les solides 1 et 2 définie au point I et notée </a:t>
                  </a:r>
                  <a14:m>
                    <m:oMath xmlns:m="http://schemas.openxmlformats.org/officeDocument/2006/math">
                      <m:acc>
                        <m:accPr>
                          <m:chr m:val="⃗"/>
                          <m:ctrlPr>
                            <a:rPr lang="fr-FR" sz="1600" i="1" smtClean="0">
                              <a:latin typeface="Cambria Math" panose="02040503050406030204" pitchFamily="18" charset="0"/>
                            </a:rPr>
                          </m:ctrlPr>
                        </m:accPr>
                        <m:e>
                          <m:sSub>
                            <m:sSubPr>
                              <m:ctrlPr>
                                <a:rPr lang="fr-FR" sz="1600" i="1" smtClean="0">
                                  <a:latin typeface="Cambria Math" panose="02040503050406030204" pitchFamily="18" charset="0"/>
                                </a:rPr>
                              </m:ctrlPr>
                            </m:sSubPr>
                            <m:e>
                              <m:r>
                                <a:rPr lang="fr-FR" sz="1600" b="0" i="1" smtClean="0">
                                  <a:latin typeface="Cambria Math" panose="02040503050406030204" pitchFamily="18" charset="0"/>
                                </a:rPr>
                                <m:t>𝑉</m:t>
                              </m:r>
                            </m:e>
                            <m:sub>
                              <m:r>
                                <a:rPr lang="fr-FR" sz="1600" b="0" i="1" smtClean="0">
                                  <a:latin typeface="Cambria Math" panose="02040503050406030204" pitchFamily="18" charset="0"/>
                                </a:rPr>
                                <m:t>𝐼</m:t>
                              </m:r>
                              <m:r>
                                <a:rPr lang="fr-FR" sz="1600" b="0" i="1" smtClean="0">
                                  <a:latin typeface="Cambria Math" panose="02040503050406030204" pitchFamily="18" charset="0"/>
                                </a:rPr>
                                <m:t> 2/1</m:t>
                              </m:r>
                            </m:sub>
                          </m:sSub>
                        </m:e>
                      </m:acc>
                    </m:oMath>
                  </a14:m>
                  <a:r>
                    <a:rPr lang="fr-FR" sz="1600" dirty="0"/>
                    <a:t> .</a:t>
                  </a:r>
                </a:p>
              </p:txBody>
            </p:sp>
          </mc:Choice>
          <mc:Fallback xmlns="">
            <p:sp>
              <p:nvSpPr>
                <p:cNvPr id="42" name="ZoneTexte 41">
                  <a:extLst>
                    <a:ext uri="{FF2B5EF4-FFF2-40B4-BE49-F238E27FC236}">
                      <a16:creationId xmlns:a16="http://schemas.microsoft.com/office/drawing/2014/main" id="{19396388-C02D-483E-A41B-4F4EDE20A40F}"/>
                    </a:ext>
                  </a:extLst>
                </p:cNvPr>
                <p:cNvSpPr txBox="1">
                  <a:spLocks noRot="1" noChangeAspect="1" noMove="1" noResize="1" noEditPoints="1" noAdjustHandles="1" noChangeArrowheads="1" noChangeShapeType="1" noTextEdit="1"/>
                </p:cNvSpPr>
                <p:nvPr/>
              </p:nvSpPr>
              <p:spPr>
                <a:xfrm>
                  <a:off x="997526" y="2552523"/>
                  <a:ext cx="6456219" cy="642484"/>
                </a:xfrm>
                <a:prstGeom prst="rect">
                  <a:avLst/>
                </a:prstGeom>
                <a:blipFill>
                  <a:blip r:embed="rId10"/>
                  <a:stretch>
                    <a:fillRect l="-567" t="-2857" r="-472" b="-8571"/>
                  </a:stretch>
                </a:blipFill>
              </p:spPr>
              <p:txBody>
                <a:bodyPr/>
                <a:lstStyle/>
                <a:p>
                  <a:r>
                    <a:rPr lang="fr-FR">
                      <a:noFill/>
                    </a:rPr>
                    <a:t> </a:t>
                  </a:r>
                </a:p>
              </p:txBody>
            </p:sp>
          </mc:Fallback>
        </mc:AlternateContent>
        <p:cxnSp>
          <p:nvCxnSpPr>
            <p:cNvPr id="26" name="Connecteur droit avec flèche 25">
              <a:extLst>
                <a:ext uri="{FF2B5EF4-FFF2-40B4-BE49-F238E27FC236}">
                  <a16:creationId xmlns:a16="http://schemas.microsoft.com/office/drawing/2014/main" id="{392DA377-A442-462E-AF9B-5705FCD6A782}"/>
                </a:ext>
              </a:extLst>
            </p:cNvPr>
            <p:cNvCxnSpPr/>
            <p:nvPr/>
          </p:nvCxnSpPr>
          <p:spPr>
            <a:xfrm>
              <a:off x="9972055" y="3066152"/>
              <a:ext cx="1416129" cy="312048"/>
            </a:xfrm>
            <a:prstGeom prst="straightConnector1">
              <a:avLst/>
            </a:prstGeom>
            <a:ln w="57150">
              <a:solidFill>
                <a:srgbClr val="33CC33"/>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5" name="Groupe 44">
            <a:extLst>
              <a:ext uri="{FF2B5EF4-FFF2-40B4-BE49-F238E27FC236}">
                <a16:creationId xmlns:a16="http://schemas.microsoft.com/office/drawing/2014/main" id="{378070DA-28CE-4757-8E18-2DCD4255C9EA}"/>
              </a:ext>
            </a:extLst>
          </p:cNvPr>
          <p:cNvGrpSpPr/>
          <p:nvPr/>
        </p:nvGrpSpPr>
        <p:grpSpPr>
          <a:xfrm>
            <a:off x="997526" y="2492837"/>
            <a:ext cx="8952393" cy="1682955"/>
            <a:chOff x="997526" y="2492837"/>
            <a:chExt cx="8952393" cy="1682955"/>
          </a:xfrm>
        </p:grpSpPr>
        <p:cxnSp>
          <p:nvCxnSpPr>
            <p:cNvPr id="29" name="Connecteur droit avec flèche 28">
              <a:extLst>
                <a:ext uri="{FF2B5EF4-FFF2-40B4-BE49-F238E27FC236}">
                  <a16:creationId xmlns:a16="http://schemas.microsoft.com/office/drawing/2014/main" id="{5D4AD37D-1B05-4B0F-8047-11C678F92146}"/>
                </a:ext>
              </a:extLst>
            </p:cNvPr>
            <p:cNvCxnSpPr>
              <a:cxnSpLocks/>
            </p:cNvCxnSpPr>
            <p:nvPr/>
          </p:nvCxnSpPr>
          <p:spPr>
            <a:xfrm flipH="1" flipV="1">
              <a:off x="9041969" y="2856516"/>
              <a:ext cx="907950" cy="209636"/>
            </a:xfrm>
            <a:prstGeom prst="straightConnector1">
              <a:avLst/>
            </a:prstGeom>
            <a:ln w="28575">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4" name="ZoneTexte 33">
                  <a:extLst>
                    <a:ext uri="{FF2B5EF4-FFF2-40B4-BE49-F238E27FC236}">
                      <a16:creationId xmlns:a16="http://schemas.microsoft.com/office/drawing/2014/main" id="{55248ED9-3830-43E9-8B30-5CDA0433FFFF}"/>
                    </a:ext>
                  </a:extLst>
                </p:cNvPr>
                <p:cNvSpPr txBox="1"/>
                <p:nvPr/>
              </p:nvSpPr>
              <p:spPr>
                <a:xfrm>
                  <a:off x="9087729" y="2492837"/>
                  <a:ext cx="492058" cy="34182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fr-FR" b="1" i="1" smtClean="0">
                                <a:solidFill>
                                  <a:srgbClr val="FF0000"/>
                                </a:solidFill>
                                <a:latin typeface="Cambria Math" panose="02040503050406030204" pitchFamily="18" charset="0"/>
                              </a:rPr>
                            </m:ctrlPr>
                          </m:accPr>
                          <m:e>
                            <m:sSub>
                              <m:sSubPr>
                                <m:ctrlPr>
                                  <a:rPr lang="fr-FR" b="1" i="1" smtClean="0">
                                    <a:solidFill>
                                      <a:srgbClr val="FF0000"/>
                                    </a:solidFill>
                                    <a:latin typeface="Cambria Math" panose="02040503050406030204" pitchFamily="18" charset="0"/>
                                  </a:rPr>
                                </m:ctrlPr>
                              </m:sSubPr>
                              <m:e>
                                <m:r>
                                  <a:rPr lang="fr-FR" b="1" i="1" smtClean="0">
                                    <a:solidFill>
                                      <a:srgbClr val="FF0000"/>
                                    </a:solidFill>
                                    <a:latin typeface="Cambria Math" panose="02040503050406030204" pitchFamily="18" charset="0"/>
                                  </a:rPr>
                                  <m:t>𝑻</m:t>
                                </m:r>
                              </m:e>
                              <m:sub>
                                <m:r>
                                  <a:rPr lang="fr-FR" b="1" i="1" smtClean="0">
                                    <a:solidFill>
                                      <a:srgbClr val="FF0000"/>
                                    </a:solidFill>
                                    <a:latin typeface="Cambria Math" panose="02040503050406030204" pitchFamily="18" charset="0"/>
                                  </a:rPr>
                                  <m:t>𝟏</m:t>
                                </m:r>
                                <m:r>
                                  <a:rPr lang="fr-FR" b="1" i="1" smtClean="0">
                                    <a:solidFill>
                                      <a:srgbClr val="FF0000"/>
                                    </a:solidFill>
                                    <a:latin typeface="Cambria Math" panose="02040503050406030204" pitchFamily="18" charset="0"/>
                                  </a:rPr>
                                  <m:t>/</m:t>
                                </m:r>
                                <m:r>
                                  <a:rPr lang="fr-FR" b="1" i="1" smtClean="0">
                                    <a:solidFill>
                                      <a:srgbClr val="FF0000"/>
                                    </a:solidFill>
                                    <a:latin typeface="Cambria Math" panose="02040503050406030204" pitchFamily="18" charset="0"/>
                                  </a:rPr>
                                  <m:t>𝟐</m:t>
                                </m:r>
                              </m:sub>
                            </m:sSub>
                          </m:e>
                        </m:acc>
                      </m:oMath>
                    </m:oMathPara>
                  </a14:m>
                  <a:endParaRPr lang="fr-FR" b="1" dirty="0">
                    <a:solidFill>
                      <a:srgbClr val="FF0000"/>
                    </a:solidFill>
                  </a:endParaRPr>
                </a:p>
              </p:txBody>
            </p:sp>
          </mc:Choice>
          <mc:Fallback xmlns="">
            <p:sp>
              <p:nvSpPr>
                <p:cNvPr id="34" name="ZoneTexte 33">
                  <a:extLst>
                    <a:ext uri="{FF2B5EF4-FFF2-40B4-BE49-F238E27FC236}">
                      <a16:creationId xmlns:a16="http://schemas.microsoft.com/office/drawing/2014/main" id="{55248ED9-3830-43E9-8B30-5CDA0433FFFF}"/>
                    </a:ext>
                  </a:extLst>
                </p:cNvPr>
                <p:cNvSpPr txBox="1">
                  <a:spLocks noRot="1" noChangeAspect="1" noMove="1" noResize="1" noEditPoints="1" noAdjustHandles="1" noChangeArrowheads="1" noChangeShapeType="1" noTextEdit="1"/>
                </p:cNvSpPr>
                <p:nvPr/>
              </p:nvSpPr>
              <p:spPr>
                <a:xfrm>
                  <a:off x="9087729" y="2492837"/>
                  <a:ext cx="492058" cy="341825"/>
                </a:xfrm>
                <a:prstGeom prst="rect">
                  <a:avLst/>
                </a:prstGeom>
                <a:blipFill>
                  <a:blip r:embed="rId11"/>
                  <a:stretch>
                    <a:fillRect l="-11250" r="-6250" b="-23214"/>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44" name="ZoneTexte 43">
                  <a:extLst>
                    <a:ext uri="{FF2B5EF4-FFF2-40B4-BE49-F238E27FC236}">
                      <a16:creationId xmlns:a16="http://schemas.microsoft.com/office/drawing/2014/main" id="{8DCA6856-80AE-4FF8-A398-A5310FE4712E}"/>
                    </a:ext>
                  </a:extLst>
                </p:cNvPr>
                <p:cNvSpPr txBox="1"/>
                <p:nvPr/>
              </p:nvSpPr>
              <p:spPr>
                <a:xfrm>
                  <a:off x="997526" y="2948533"/>
                  <a:ext cx="6456219" cy="1227259"/>
                </a:xfrm>
                <a:prstGeom prst="rect">
                  <a:avLst/>
                </a:prstGeom>
                <a:noFill/>
              </p:spPr>
              <p:txBody>
                <a:bodyPr wrap="square" rtlCol="0">
                  <a:spAutoFit/>
                </a:bodyPr>
                <a:lstStyle/>
                <a:p>
                  <a:pPr algn="just"/>
                  <a:endParaRPr lang="fr-FR" sz="1600" dirty="0"/>
                </a:p>
                <a:p>
                  <a:pPr algn="just"/>
                  <a:r>
                    <a:rPr lang="fr-FR" sz="1600" dirty="0"/>
                    <a:t>Les </a:t>
                  </a:r>
                  <a:r>
                    <a:rPr lang="fr-FR" sz="1600" b="1" dirty="0"/>
                    <a:t>lois de Coulomb </a:t>
                  </a:r>
                  <a:r>
                    <a:rPr lang="fr-FR" sz="1600" dirty="0"/>
                    <a:t>disent, alors, que les frottements entre les solides 1 et 2 sont modélisables par une action tangentielle, notée </a:t>
                  </a:r>
                  <a14:m>
                    <m:oMath xmlns:m="http://schemas.openxmlformats.org/officeDocument/2006/math">
                      <m:acc>
                        <m:accPr>
                          <m:chr m:val="⃗"/>
                          <m:ctrlPr>
                            <a:rPr lang="fr-FR" sz="1600" i="1" smtClean="0">
                              <a:latin typeface="Cambria Math" panose="02040503050406030204" pitchFamily="18" charset="0"/>
                            </a:rPr>
                          </m:ctrlPr>
                        </m:accPr>
                        <m:e>
                          <m:sSub>
                            <m:sSubPr>
                              <m:ctrlPr>
                                <a:rPr lang="fr-FR" sz="1600" i="1" smtClean="0">
                                  <a:latin typeface="Cambria Math" panose="02040503050406030204" pitchFamily="18" charset="0"/>
                                </a:rPr>
                              </m:ctrlPr>
                            </m:sSubPr>
                            <m:e>
                              <m:r>
                                <a:rPr lang="fr-FR" sz="1600" b="0" i="1" smtClean="0">
                                  <a:latin typeface="Cambria Math" panose="02040503050406030204" pitchFamily="18" charset="0"/>
                                </a:rPr>
                                <m:t>𝑇</m:t>
                              </m:r>
                            </m:e>
                            <m:sub>
                              <m:r>
                                <a:rPr lang="fr-FR" sz="1600" b="0" i="1" smtClean="0">
                                  <a:latin typeface="Cambria Math" panose="02040503050406030204" pitchFamily="18" charset="0"/>
                                </a:rPr>
                                <m:t>1/2</m:t>
                              </m:r>
                            </m:sub>
                          </m:sSub>
                        </m:e>
                      </m:acc>
                    </m:oMath>
                  </a14:m>
                  <a:r>
                    <a:rPr lang="fr-FR" sz="1600" dirty="0"/>
                    <a:t>, dont les caractéristiques sont :</a:t>
                  </a:r>
                </a:p>
                <a:p>
                  <a:pPr algn="just"/>
                  <a:endParaRPr lang="fr-FR" sz="600" dirty="0"/>
                </a:p>
              </p:txBody>
            </p:sp>
          </mc:Choice>
          <mc:Fallback xmlns="">
            <p:sp>
              <p:nvSpPr>
                <p:cNvPr id="44" name="ZoneTexte 43">
                  <a:extLst>
                    <a:ext uri="{FF2B5EF4-FFF2-40B4-BE49-F238E27FC236}">
                      <a16:creationId xmlns:a16="http://schemas.microsoft.com/office/drawing/2014/main" id="{8DCA6856-80AE-4FF8-A398-A5310FE4712E}"/>
                    </a:ext>
                  </a:extLst>
                </p:cNvPr>
                <p:cNvSpPr txBox="1">
                  <a:spLocks noRot="1" noChangeAspect="1" noMove="1" noResize="1" noEditPoints="1" noAdjustHandles="1" noChangeArrowheads="1" noChangeShapeType="1" noTextEdit="1"/>
                </p:cNvSpPr>
                <p:nvPr/>
              </p:nvSpPr>
              <p:spPr>
                <a:xfrm>
                  <a:off x="997526" y="2948533"/>
                  <a:ext cx="6456219" cy="1227259"/>
                </a:xfrm>
                <a:prstGeom prst="rect">
                  <a:avLst/>
                </a:prstGeom>
                <a:blipFill>
                  <a:blip r:embed="rId12"/>
                  <a:stretch>
                    <a:fillRect l="-567" r="-472"/>
                  </a:stretch>
                </a:blipFill>
              </p:spPr>
              <p:txBody>
                <a:bodyPr/>
                <a:lstStyle/>
                <a:p>
                  <a:r>
                    <a:rPr lang="fr-FR">
                      <a:noFill/>
                    </a:rPr>
                    <a:t> </a:t>
                  </a:r>
                </a:p>
              </p:txBody>
            </p:sp>
          </mc:Fallback>
        </mc:AlternateContent>
      </p:grpSp>
      <mc:AlternateContent xmlns:mc="http://schemas.openxmlformats.org/markup-compatibility/2006" xmlns:a14="http://schemas.microsoft.com/office/drawing/2010/main">
        <mc:Choice Requires="a14">
          <p:sp>
            <p:nvSpPr>
              <p:cNvPr id="46" name="ZoneTexte 45">
                <a:extLst>
                  <a:ext uri="{FF2B5EF4-FFF2-40B4-BE49-F238E27FC236}">
                    <a16:creationId xmlns:a16="http://schemas.microsoft.com/office/drawing/2014/main" id="{72AE3F05-4BDE-4545-A2D1-F52A3D4678F7}"/>
                  </a:ext>
                </a:extLst>
              </p:cNvPr>
              <p:cNvSpPr txBox="1"/>
              <p:nvPr/>
            </p:nvSpPr>
            <p:spPr>
              <a:xfrm>
                <a:off x="997526" y="4058053"/>
                <a:ext cx="6456219" cy="1250342"/>
              </a:xfrm>
              <a:prstGeom prst="rect">
                <a:avLst/>
              </a:prstGeom>
              <a:noFill/>
            </p:spPr>
            <p:txBody>
              <a:bodyPr wrap="square" rtlCol="0">
                <a:spAutoFit/>
              </a:bodyPr>
              <a:lstStyle/>
              <a:p>
                <a:pPr algn="just">
                  <a:tabLst>
                    <a:tab pos="355600" algn="l"/>
                  </a:tabLst>
                </a:pPr>
                <a:r>
                  <a:rPr lang="fr-FR" sz="1600" dirty="0"/>
                  <a:t>	- </a:t>
                </a:r>
                <a14:m>
                  <m:oMath xmlns:m="http://schemas.openxmlformats.org/officeDocument/2006/math">
                    <m:acc>
                      <m:accPr>
                        <m:chr m:val="⃗"/>
                        <m:ctrlPr>
                          <a:rPr lang="fr-FR" sz="1600" i="1">
                            <a:latin typeface="Cambria Math" panose="02040503050406030204" pitchFamily="18" charset="0"/>
                          </a:rPr>
                        </m:ctrlPr>
                      </m:accPr>
                      <m:e>
                        <m:sSub>
                          <m:sSubPr>
                            <m:ctrlPr>
                              <a:rPr lang="fr-FR" sz="1600" i="1">
                                <a:latin typeface="Cambria Math" panose="02040503050406030204" pitchFamily="18" charset="0"/>
                              </a:rPr>
                            </m:ctrlPr>
                          </m:sSubPr>
                          <m:e>
                            <m:r>
                              <a:rPr lang="fr-FR" sz="1600" i="1">
                                <a:latin typeface="Cambria Math" panose="02040503050406030204" pitchFamily="18" charset="0"/>
                              </a:rPr>
                              <m:t>𝑇</m:t>
                            </m:r>
                          </m:e>
                          <m:sub>
                            <m:r>
                              <a:rPr lang="fr-FR" sz="1600" b="0" i="1" smtClean="0">
                                <a:latin typeface="Cambria Math" panose="02040503050406030204" pitchFamily="18" charset="0"/>
                              </a:rPr>
                              <m:t>1</m:t>
                            </m:r>
                            <m:r>
                              <a:rPr lang="fr-FR" sz="1600" i="1">
                                <a:latin typeface="Cambria Math" panose="02040503050406030204" pitchFamily="18" charset="0"/>
                              </a:rPr>
                              <m:t>/</m:t>
                            </m:r>
                            <m:r>
                              <a:rPr lang="fr-FR" sz="1600" b="0" i="1" smtClean="0">
                                <a:latin typeface="Cambria Math" panose="02040503050406030204" pitchFamily="18" charset="0"/>
                              </a:rPr>
                              <m:t>2</m:t>
                            </m:r>
                          </m:sub>
                        </m:sSub>
                      </m:e>
                    </m:acc>
                  </m:oMath>
                </a14:m>
                <a:r>
                  <a:rPr lang="fr-FR" sz="1600" dirty="0"/>
                  <a:t> appartient au plan tangent </a:t>
                </a:r>
                <a:r>
                  <a:rPr lang="el-GR" sz="1600" dirty="0"/>
                  <a:t>π</a:t>
                </a:r>
                <a:r>
                  <a:rPr lang="fr-FR" sz="1600" dirty="0"/>
                  <a:t> ou encore  </a:t>
                </a:r>
                <a14:m>
                  <m:oMath xmlns:m="http://schemas.openxmlformats.org/officeDocument/2006/math">
                    <m:acc>
                      <m:accPr>
                        <m:chr m:val="⃗"/>
                        <m:ctrlPr>
                          <a:rPr lang="fr-FR" sz="1600" i="1">
                            <a:latin typeface="Cambria Math" panose="02040503050406030204" pitchFamily="18" charset="0"/>
                          </a:rPr>
                        </m:ctrlPr>
                      </m:accPr>
                      <m:e>
                        <m:sSub>
                          <m:sSubPr>
                            <m:ctrlPr>
                              <a:rPr lang="fr-FR" sz="1600" i="1">
                                <a:latin typeface="Cambria Math" panose="02040503050406030204" pitchFamily="18" charset="0"/>
                              </a:rPr>
                            </m:ctrlPr>
                          </m:sSubPr>
                          <m:e>
                            <m:r>
                              <a:rPr lang="fr-FR" sz="1600" i="1">
                                <a:latin typeface="Cambria Math" panose="02040503050406030204" pitchFamily="18" charset="0"/>
                              </a:rPr>
                              <m:t>𝑇</m:t>
                            </m:r>
                          </m:e>
                          <m:sub>
                            <m:r>
                              <a:rPr lang="fr-FR" sz="1600" b="0" i="1" smtClean="0">
                                <a:latin typeface="Cambria Math" panose="02040503050406030204" pitchFamily="18" charset="0"/>
                              </a:rPr>
                              <m:t>1</m:t>
                            </m:r>
                            <m:r>
                              <a:rPr lang="fr-FR" sz="1600" i="1">
                                <a:latin typeface="Cambria Math" panose="02040503050406030204" pitchFamily="18" charset="0"/>
                              </a:rPr>
                              <m:t>/</m:t>
                            </m:r>
                            <m:r>
                              <a:rPr lang="fr-FR" sz="1600" b="0" i="1" smtClean="0">
                                <a:latin typeface="Cambria Math" panose="02040503050406030204" pitchFamily="18" charset="0"/>
                              </a:rPr>
                              <m:t>2</m:t>
                            </m:r>
                          </m:sub>
                        </m:sSub>
                      </m:e>
                    </m:acc>
                  </m:oMath>
                </a14:m>
                <a:r>
                  <a:rPr lang="fr-FR" sz="1600" dirty="0"/>
                  <a:t> est perpendiculaire 	  à </a:t>
                </a:r>
                <a14:m>
                  <m:oMath xmlns:m="http://schemas.openxmlformats.org/officeDocument/2006/math">
                    <m:acc>
                      <m:accPr>
                        <m:chr m:val="⃗"/>
                        <m:ctrlPr>
                          <a:rPr lang="fr-FR" sz="1600" i="1" smtClean="0">
                            <a:solidFill>
                              <a:schemeClr val="tx1"/>
                            </a:solidFill>
                            <a:latin typeface="Cambria Math" panose="02040503050406030204" pitchFamily="18" charset="0"/>
                          </a:rPr>
                        </m:ctrlPr>
                      </m:accPr>
                      <m:e>
                        <m:sSub>
                          <m:sSubPr>
                            <m:ctrlPr>
                              <a:rPr lang="fr-FR" sz="1600" i="1">
                                <a:solidFill>
                                  <a:schemeClr val="tx1"/>
                                </a:solidFill>
                                <a:latin typeface="Cambria Math" panose="02040503050406030204" pitchFamily="18" charset="0"/>
                              </a:rPr>
                            </m:ctrlPr>
                          </m:sSubPr>
                          <m:e>
                            <m:r>
                              <m:rPr>
                                <m:sty m:val="p"/>
                              </m:rPr>
                              <a:rPr lang="fr-FR" sz="1600" b="0" i="0">
                                <a:solidFill>
                                  <a:schemeClr val="tx1"/>
                                </a:solidFill>
                                <a:latin typeface="Cambria Math" panose="02040503050406030204" pitchFamily="18" charset="0"/>
                              </a:rPr>
                              <m:t>N</m:t>
                            </m:r>
                          </m:e>
                          <m:sub>
                            <m:r>
                              <a:rPr lang="fr-FR" sz="1600" b="0" i="0" smtClean="0">
                                <a:solidFill>
                                  <a:schemeClr val="tx1"/>
                                </a:solidFill>
                                <a:latin typeface="Cambria Math" panose="02040503050406030204" pitchFamily="18" charset="0"/>
                              </a:rPr>
                              <m:t>1</m:t>
                            </m:r>
                            <m:r>
                              <a:rPr lang="fr-FR" sz="1600" b="0" i="0">
                                <a:solidFill>
                                  <a:schemeClr val="tx1"/>
                                </a:solidFill>
                                <a:latin typeface="Cambria Math" panose="02040503050406030204" pitchFamily="18" charset="0"/>
                              </a:rPr>
                              <m:t>/</m:t>
                            </m:r>
                            <m:r>
                              <a:rPr lang="fr-FR" sz="1600" b="0" i="0" smtClean="0">
                                <a:solidFill>
                                  <a:schemeClr val="tx1"/>
                                </a:solidFill>
                                <a:latin typeface="Cambria Math" panose="02040503050406030204" pitchFamily="18" charset="0"/>
                              </a:rPr>
                              <m:t>2</m:t>
                            </m:r>
                          </m:sub>
                        </m:sSub>
                      </m:e>
                    </m:acc>
                  </m:oMath>
                </a14:m>
                <a:r>
                  <a:rPr lang="fr-FR" sz="1600" dirty="0">
                    <a:solidFill>
                      <a:schemeClr val="tx1"/>
                    </a:solidFill>
                  </a:rPr>
                  <a:t> ;</a:t>
                </a:r>
              </a:p>
              <a:p>
                <a:pPr algn="just">
                  <a:tabLst>
                    <a:tab pos="355600" algn="l"/>
                  </a:tabLst>
                </a:pPr>
                <a:r>
                  <a:rPr lang="fr-FR" sz="1600" dirty="0"/>
                  <a:t>	- </a:t>
                </a:r>
                <a14:m>
                  <m:oMath xmlns:m="http://schemas.openxmlformats.org/officeDocument/2006/math">
                    <m:acc>
                      <m:accPr>
                        <m:chr m:val="⃗"/>
                        <m:ctrlPr>
                          <a:rPr lang="fr-FR" sz="1600" i="1">
                            <a:latin typeface="Cambria Math" panose="02040503050406030204" pitchFamily="18" charset="0"/>
                          </a:rPr>
                        </m:ctrlPr>
                      </m:accPr>
                      <m:e>
                        <m:sSub>
                          <m:sSubPr>
                            <m:ctrlPr>
                              <a:rPr lang="fr-FR" sz="1600" i="1">
                                <a:latin typeface="Cambria Math" panose="02040503050406030204" pitchFamily="18" charset="0"/>
                              </a:rPr>
                            </m:ctrlPr>
                          </m:sSubPr>
                          <m:e>
                            <m:r>
                              <a:rPr lang="fr-FR" sz="1600" i="1">
                                <a:latin typeface="Cambria Math" panose="02040503050406030204" pitchFamily="18" charset="0"/>
                              </a:rPr>
                              <m:t>𝑇</m:t>
                            </m:r>
                          </m:e>
                          <m:sub>
                            <m:r>
                              <a:rPr lang="fr-FR" sz="1600" b="0" i="1" smtClean="0">
                                <a:latin typeface="Cambria Math" panose="02040503050406030204" pitchFamily="18" charset="0"/>
                              </a:rPr>
                              <m:t>1</m:t>
                            </m:r>
                            <m:r>
                              <a:rPr lang="fr-FR" sz="1600" i="1">
                                <a:latin typeface="Cambria Math" panose="02040503050406030204" pitchFamily="18" charset="0"/>
                              </a:rPr>
                              <m:t>/</m:t>
                            </m:r>
                            <m:r>
                              <a:rPr lang="fr-FR" sz="1600" b="0" i="1" smtClean="0">
                                <a:latin typeface="Cambria Math" panose="02040503050406030204" pitchFamily="18" charset="0"/>
                              </a:rPr>
                              <m:t>2</m:t>
                            </m:r>
                          </m:sub>
                        </m:sSub>
                      </m:e>
                    </m:acc>
                  </m:oMath>
                </a14:m>
                <a:r>
                  <a:rPr lang="fr-FR" sz="1600" dirty="0"/>
                  <a:t> est opposé au vecteur vitesse </a:t>
                </a:r>
                <a14:m>
                  <m:oMath xmlns:m="http://schemas.openxmlformats.org/officeDocument/2006/math">
                    <m:acc>
                      <m:accPr>
                        <m:chr m:val="⃗"/>
                        <m:ctrlPr>
                          <a:rPr lang="fr-FR" sz="1600" i="1" smtClean="0">
                            <a:latin typeface="Cambria Math" panose="02040503050406030204" pitchFamily="18" charset="0"/>
                          </a:rPr>
                        </m:ctrlPr>
                      </m:accPr>
                      <m:e>
                        <m:sSub>
                          <m:sSubPr>
                            <m:ctrlPr>
                              <a:rPr lang="fr-FR" sz="1600" i="1" smtClean="0">
                                <a:latin typeface="Cambria Math" panose="02040503050406030204" pitchFamily="18" charset="0"/>
                              </a:rPr>
                            </m:ctrlPr>
                          </m:sSubPr>
                          <m:e>
                            <m:r>
                              <a:rPr lang="fr-FR" sz="1600" b="0" i="1" smtClean="0">
                                <a:latin typeface="Cambria Math" panose="02040503050406030204" pitchFamily="18" charset="0"/>
                              </a:rPr>
                              <m:t>𝑉</m:t>
                            </m:r>
                          </m:e>
                          <m:sub>
                            <m:r>
                              <a:rPr lang="fr-FR" sz="1600" b="0" i="1" smtClean="0">
                                <a:latin typeface="Cambria Math" panose="02040503050406030204" pitchFamily="18" charset="0"/>
                              </a:rPr>
                              <m:t>𝐼</m:t>
                            </m:r>
                            <m:r>
                              <a:rPr lang="fr-FR" sz="1600" b="0" i="1" smtClean="0">
                                <a:latin typeface="Cambria Math" panose="02040503050406030204" pitchFamily="18" charset="0"/>
                              </a:rPr>
                              <m:t> 1/2</m:t>
                            </m:r>
                          </m:sub>
                        </m:sSub>
                      </m:e>
                    </m:acc>
                  </m:oMath>
                </a14:m>
                <a:r>
                  <a:rPr lang="fr-FR" sz="1600" dirty="0"/>
                  <a:t>, traduisant bien que l’effort </a:t>
                </a:r>
                <a:br>
                  <a:rPr lang="fr-FR" sz="1600" dirty="0"/>
                </a:br>
                <a:r>
                  <a:rPr lang="fr-FR" sz="1600" dirty="0"/>
                  <a:t>          de frottement s’oppose au déplacement relatif des solides 1 et 2.</a:t>
                </a:r>
              </a:p>
            </p:txBody>
          </p:sp>
        </mc:Choice>
        <mc:Fallback xmlns="">
          <p:sp>
            <p:nvSpPr>
              <p:cNvPr id="46" name="ZoneTexte 45">
                <a:extLst>
                  <a:ext uri="{FF2B5EF4-FFF2-40B4-BE49-F238E27FC236}">
                    <a16:creationId xmlns:a16="http://schemas.microsoft.com/office/drawing/2014/main" id="{72AE3F05-4BDE-4545-A2D1-F52A3D4678F7}"/>
                  </a:ext>
                </a:extLst>
              </p:cNvPr>
              <p:cNvSpPr txBox="1">
                <a:spLocks noRot="1" noChangeAspect="1" noMove="1" noResize="1" noEditPoints="1" noAdjustHandles="1" noChangeArrowheads="1" noChangeShapeType="1" noTextEdit="1"/>
              </p:cNvSpPr>
              <p:nvPr/>
            </p:nvSpPr>
            <p:spPr>
              <a:xfrm>
                <a:off x="997526" y="4058053"/>
                <a:ext cx="6456219" cy="1250342"/>
              </a:xfrm>
              <a:prstGeom prst="rect">
                <a:avLst/>
              </a:prstGeom>
              <a:blipFill>
                <a:blip r:embed="rId13"/>
                <a:stretch>
                  <a:fillRect r="-472" b="-5366"/>
                </a:stretch>
              </a:blipFill>
            </p:spPr>
            <p:txBody>
              <a:bodyPr/>
              <a:lstStyle/>
              <a:p>
                <a:r>
                  <a:rPr lang="fr-FR">
                    <a:noFill/>
                  </a:rPr>
                  <a:t> </a:t>
                </a:r>
              </a:p>
            </p:txBody>
          </p:sp>
        </mc:Fallback>
      </mc:AlternateContent>
      <p:grpSp>
        <p:nvGrpSpPr>
          <p:cNvPr id="69" name="Groupe 68">
            <a:extLst>
              <a:ext uri="{FF2B5EF4-FFF2-40B4-BE49-F238E27FC236}">
                <a16:creationId xmlns:a16="http://schemas.microsoft.com/office/drawing/2014/main" id="{D9AB11EF-7C77-440B-AA0A-9FA55C81BF77}"/>
              </a:ext>
            </a:extLst>
          </p:cNvPr>
          <p:cNvGrpSpPr/>
          <p:nvPr/>
        </p:nvGrpSpPr>
        <p:grpSpPr>
          <a:xfrm>
            <a:off x="997525" y="1387898"/>
            <a:ext cx="8963462" cy="4866291"/>
            <a:chOff x="997525" y="1387898"/>
            <a:chExt cx="8963462" cy="4866291"/>
          </a:xfrm>
        </p:grpSpPr>
        <mc:AlternateContent xmlns:mc="http://schemas.openxmlformats.org/markup-compatibility/2006" xmlns:a14="http://schemas.microsoft.com/office/drawing/2010/main">
          <mc:Choice Requires="a14">
            <p:sp>
              <p:nvSpPr>
                <p:cNvPr id="54" name="Rectangle 53">
                  <a:extLst>
                    <a:ext uri="{FF2B5EF4-FFF2-40B4-BE49-F238E27FC236}">
                      <a16:creationId xmlns:a16="http://schemas.microsoft.com/office/drawing/2014/main" id="{1962C735-F4A0-4715-AE06-AE559D3C47A5}"/>
                    </a:ext>
                  </a:extLst>
                </p:cNvPr>
                <p:cNvSpPr/>
                <p:nvPr/>
              </p:nvSpPr>
              <p:spPr>
                <a:xfrm>
                  <a:off x="997525" y="5307776"/>
                  <a:ext cx="6456219" cy="946413"/>
                </a:xfrm>
                <a:prstGeom prst="rect">
                  <a:avLst/>
                </a:prstGeom>
              </p:spPr>
              <p:txBody>
                <a:bodyPr wrap="square">
                  <a:spAutoFit/>
                </a:bodyPr>
                <a:lstStyle/>
                <a:p>
                  <a:pPr algn="just"/>
                  <a:r>
                    <a:rPr lang="fr-FR" sz="1600" dirty="0"/>
                    <a:t>L’introduction de cet effort tangentiel conduit à définir un effort de contact </a:t>
                  </a:r>
                  <a14:m>
                    <m:oMath xmlns:m="http://schemas.openxmlformats.org/officeDocument/2006/math">
                      <m:acc>
                        <m:accPr>
                          <m:chr m:val="⃗"/>
                          <m:ctrlPr>
                            <a:rPr lang="fr-FR" sz="1600" i="1">
                              <a:latin typeface="Cambria Math" panose="02040503050406030204" pitchFamily="18" charset="0"/>
                            </a:rPr>
                          </m:ctrlPr>
                        </m:accPr>
                        <m:e>
                          <m:sSub>
                            <m:sSubPr>
                              <m:ctrlPr>
                                <a:rPr lang="fr-FR" sz="1600" i="1">
                                  <a:latin typeface="Cambria Math" panose="02040503050406030204" pitchFamily="18" charset="0"/>
                                </a:rPr>
                              </m:ctrlPr>
                            </m:sSubPr>
                            <m:e>
                              <m:r>
                                <a:rPr lang="fr-FR" sz="1600" i="1">
                                  <a:latin typeface="Cambria Math" panose="02040503050406030204" pitchFamily="18" charset="0"/>
                                </a:rPr>
                                <m:t>𝐹</m:t>
                              </m:r>
                            </m:e>
                            <m:sub>
                              <m:r>
                                <a:rPr lang="fr-FR" sz="1600" i="1">
                                  <a:latin typeface="Cambria Math" panose="02040503050406030204" pitchFamily="18" charset="0"/>
                                </a:rPr>
                                <m:t>1/2</m:t>
                              </m:r>
                            </m:sub>
                          </m:sSub>
                        </m:e>
                      </m:acc>
                    </m:oMath>
                  </a14:m>
                  <a:r>
                    <a:rPr lang="fr-FR" sz="1600" dirty="0"/>
                    <a:t>, défini par : </a:t>
                  </a:r>
                </a:p>
                <a:p>
                  <a:pPr algn="ctr"/>
                  <a14:m>
                    <m:oMath xmlns:m="http://schemas.openxmlformats.org/officeDocument/2006/math">
                      <m:acc>
                        <m:accPr>
                          <m:chr m:val="⃗"/>
                          <m:ctrlPr>
                            <a:rPr lang="fr-FR" sz="1600" i="1">
                              <a:latin typeface="Cambria Math" panose="02040503050406030204" pitchFamily="18" charset="0"/>
                            </a:rPr>
                          </m:ctrlPr>
                        </m:accPr>
                        <m:e>
                          <m:sSub>
                            <m:sSubPr>
                              <m:ctrlPr>
                                <a:rPr lang="fr-FR" sz="1600" i="1">
                                  <a:latin typeface="Cambria Math" panose="02040503050406030204" pitchFamily="18" charset="0"/>
                                </a:rPr>
                              </m:ctrlPr>
                            </m:sSubPr>
                            <m:e>
                              <m:r>
                                <a:rPr lang="fr-FR" sz="1600" i="1">
                                  <a:latin typeface="Cambria Math" panose="02040503050406030204" pitchFamily="18" charset="0"/>
                                </a:rPr>
                                <m:t>𝐹</m:t>
                              </m:r>
                            </m:e>
                            <m:sub>
                              <m:r>
                                <a:rPr lang="fr-FR" sz="1600" i="1">
                                  <a:latin typeface="Cambria Math" panose="02040503050406030204" pitchFamily="18" charset="0"/>
                                </a:rPr>
                                <m:t>1/2</m:t>
                              </m:r>
                            </m:sub>
                          </m:sSub>
                        </m:e>
                      </m:acc>
                      <m:r>
                        <a:rPr lang="fr-FR" sz="1600" i="1">
                          <a:latin typeface="Cambria Math" panose="02040503050406030204" pitchFamily="18" charset="0"/>
                        </a:rPr>
                        <m:t>=</m:t>
                      </m:r>
                      <m:acc>
                        <m:accPr>
                          <m:chr m:val="⃗"/>
                          <m:ctrlPr>
                            <a:rPr lang="fr-FR" sz="1600" i="1">
                              <a:latin typeface="Cambria Math" panose="02040503050406030204" pitchFamily="18" charset="0"/>
                            </a:rPr>
                          </m:ctrlPr>
                        </m:accPr>
                        <m:e>
                          <m:sSub>
                            <m:sSubPr>
                              <m:ctrlPr>
                                <a:rPr lang="fr-FR" sz="1600" i="1">
                                  <a:latin typeface="Cambria Math" panose="02040503050406030204" pitchFamily="18" charset="0"/>
                                </a:rPr>
                              </m:ctrlPr>
                            </m:sSubPr>
                            <m:e>
                              <m:r>
                                <a:rPr lang="fr-FR" sz="1600" i="1">
                                  <a:latin typeface="Cambria Math" panose="02040503050406030204" pitchFamily="18" charset="0"/>
                                </a:rPr>
                                <m:t>𝑁</m:t>
                              </m:r>
                            </m:e>
                            <m:sub>
                              <m:r>
                                <a:rPr lang="fr-FR" sz="1600" i="1">
                                  <a:latin typeface="Cambria Math" panose="02040503050406030204" pitchFamily="18" charset="0"/>
                                </a:rPr>
                                <m:t>1/2</m:t>
                              </m:r>
                            </m:sub>
                          </m:sSub>
                        </m:e>
                      </m:acc>
                      <m:r>
                        <a:rPr lang="fr-FR" sz="1600" i="1">
                          <a:latin typeface="Cambria Math" panose="02040503050406030204" pitchFamily="18" charset="0"/>
                        </a:rPr>
                        <m:t>+</m:t>
                      </m:r>
                      <m:acc>
                        <m:accPr>
                          <m:chr m:val="⃗"/>
                          <m:ctrlPr>
                            <a:rPr lang="fr-FR" sz="1600" i="1">
                              <a:latin typeface="Cambria Math" panose="02040503050406030204" pitchFamily="18" charset="0"/>
                            </a:rPr>
                          </m:ctrlPr>
                        </m:accPr>
                        <m:e>
                          <m:sSub>
                            <m:sSubPr>
                              <m:ctrlPr>
                                <a:rPr lang="fr-FR" sz="1600" i="1">
                                  <a:latin typeface="Cambria Math" panose="02040503050406030204" pitchFamily="18" charset="0"/>
                                </a:rPr>
                              </m:ctrlPr>
                            </m:sSubPr>
                            <m:e>
                              <m:r>
                                <a:rPr lang="fr-FR" sz="1600" i="1">
                                  <a:latin typeface="Cambria Math" panose="02040503050406030204" pitchFamily="18" charset="0"/>
                                </a:rPr>
                                <m:t>𝑇</m:t>
                              </m:r>
                            </m:e>
                            <m:sub>
                              <m:r>
                                <a:rPr lang="fr-FR" sz="1600" i="1">
                                  <a:latin typeface="Cambria Math" panose="02040503050406030204" pitchFamily="18" charset="0"/>
                                </a:rPr>
                                <m:t>1/2</m:t>
                              </m:r>
                            </m:sub>
                          </m:sSub>
                        </m:e>
                      </m:acc>
                    </m:oMath>
                  </a14:m>
                  <a:r>
                    <a:rPr lang="fr-FR" sz="1600" dirty="0"/>
                    <a:t> = </a:t>
                  </a:r>
                  <a14:m>
                    <m:oMath xmlns:m="http://schemas.openxmlformats.org/officeDocument/2006/math">
                      <m:sSub>
                        <m:sSubPr>
                          <m:ctrlPr>
                            <a:rPr lang="fr-FR" sz="1600" i="1">
                              <a:latin typeface="Cambria Math" panose="02040503050406030204" pitchFamily="18" charset="0"/>
                            </a:rPr>
                          </m:ctrlPr>
                        </m:sSubPr>
                        <m:e>
                          <m:r>
                            <a:rPr lang="fr-FR" sz="1600" i="1">
                              <a:latin typeface="Cambria Math" panose="02040503050406030204" pitchFamily="18" charset="0"/>
                            </a:rPr>
                            <m:t>𝑁</m:t>
                          </m:r>
                        </m:e>
                        <m:sub>
                          <m:r>
                            <a:rPr lang="fr-FR" sz="1600" i="1">
                              <a:latin typeface="Cambria Math" panose="02040503050406030204" pitchFamily="18" charset="0"/>
                            </a:rPr>
                            <m:t>1/2</m:t>
                          </m:r>
                        </m:sub>
                      </m:sSub>
                    </m:oMath>
                  </a14:m>
                  <a:r>
                    <a:rPr lang="fr-FR" sz="1600" dirty="0"/>
                    <a:t> </a:t>
                  </a:r>
                  <a14:m>
                    <m:oMath xmlns:m="http://schemas.openxmlformats.org/officeDocument/2006/math">
                      <m:acc>
                        <m:accPr>
                          <m:chr m:val="⃗"/>
                          <m:ctrlPr>
                            <a:rPr lang="fr-FR" sz="1600" i="1">
                              <a:latin typeface="Cambria Math" panose="02040503050406030204" pitchFamily="18" charset="0"/>
                            </a:rPr>
                          </m:ctrlPr>
                        </m:accPr>
                        <m:e>
                          <m:r>
                            <a:rPr lang="fr-FR" sz="1600" i="1">
                              <a:latin typeface="Cambria Math" panose="02040503050406030204" pitchFamily="18" charset="0"/>
                            </a:rPr>
                            <m:t>𝑛</m:t>
                          </m:r>
                        </m:e>
                      </m:acc>
                    </m:oMath>
                  </a14:m>
                  <a:r>
                    <a:rPr lang="fr-FR" sz="1600" dirty="0"/>
                    <a:t> + </a:t>
                  </a:r>
                  <a14:m>
                    <m:oMath xmlns:m="http://schemas.openxmlformats.org/officeDocument/2006/math">
                      <m:sSub>
                        <m:sSubPr>
                          <m:ctrlPr>
                            <a:rPr lang="fr-FR" sz="1600" i="1">
                              <a:latin typeface="Cambria Math" panose="02040503050406030204" pitchFamily="18" charset="0"/>
                            </a:rPr>
                          </m:ctrlPr>
                        </m:sSubPr>
                        <m:e>
                          <m:r>
                            <a:rPr lang="fr-FR" sz="1600" i="1">
                              <a:latin typeface="Cambria Math" panose="02040503050406030204" pitchFamily="18" charset="0"/>
                            </a:rPr>
                            <m:t>𝑇</m:t>
                          </m:r>
                        </m:e>
                        <m:sub>
                          <m:r>
                            <a:rPr lang="fr-FR" sz="1600" i="1">
                              <a:latin typeface="Cambria Math" panose="02040503050406030204" pitchFamily="18" charset="0"/>
                            </a:rPr>
                            <m:t>1/2</m:t>
                          </m:r>
                        </m:sub>
                      </m:sSub>
                      <m:acc>
                        <m:accPr>
                          <m:chr m:val="⃗"/>
                          <m:ctrlPr>
                            <a:rPr lang="fr-FR" sz="1600" i="1">
                              <a:latin typeface="Cambria Math" panose="02040503050406030204" pitchFamily="18" charset="0"/>
                            </a:rPr>
                          </m:ctrlPr>
                        </m:accPr>
                        <m:e>
                          <m:r>
                            <a:rPr lang="fr-FR" sz="1600" i="1">
                              <a:latin typeface="Cambria Math" panose="02040503050406030204" pitchFamily="18" charset="0"/>
                            </a:rPr>
                            <m:t>𝑡</m:t>
                          </m:r>
                        </m:e>
                      </m:acc>
                    </m:oMath>
                  </a14:m>
                  <a:endParaRPr lang="fr-FR" sz="1600" dirty="0"/>
                </a:p>
              </p:txBody>
            </p:sp>
          </mc:Choice>
          <mc:Fallback xmlns="">
            <p:sp>
              <p:nvSpPr>
                <p:cNvPr id="54" name="Rectangle 53">
                  <a:extLst>
                    <a:ext uri="{FF2B5EF4-FFF2-40B4-BE49-F238E27FC236}">
                      <a16:creationId xmlns:a16="http://schemas.microsoft.com/office/drawing/2014/main" id="{1962C735-F4A0-4715-AE06-AE559D3C47A5}"/>
                    </a:ext>
                  </a:extLst>
                </p:cNvPr>
                <p:cNvSpPr>
                  <a:spLocks noRot="1" noChangeAspect="1" noMove="1" noResize="1" noEditPoints="1" noAdjustHandles="1" noChangeArrowheads="1" noChangeShapeType="1" noTextEdit="1"/>
                </p:cNvSpPr>
                <p:nvPr/>
              </p:nvSpPr>
              <p:spPr>
                <a:xfrm>
                  <a:off x="997525" y="5307776"/>
                  <a:ext cx="6456219" cy="946413"/>
                </a:xfrm>
                <a:prstGeom prst="rect">
                  <a:avLst/>
                </a:prstGeom>
                <a:blipFill>
                  <a:blip r:embed="rId14"/>
                  <a:stretch>
                    <a:fillRect l="-567" t="-1935" r="-472" b="-5806"/>
                  </a:stretch>
                </a:blipFill>
              </p:spPr>
              <p:txBody>
                <a:bodyPr/>
                <a:lstStyle/>
                <a:p>
                  <a:r>
                    <a:rPr lang="fr-FR">
                      <a:noFill/>
                    </a:rPr>
                    <a:t> </a:t>
                  </a:r>
                </a:p>
              </p:txBody>
            </p:sp>
          </mc:Fallback>
        </mc:AlternateContent>
        <p:cxnSp>
          <p:nvCxnSpPr>
            <p:cNvPr id="65" name="Connecteur droit 64">
              <a:extLst>
                <a:ext uri="{FF2B5EF4-FFF2-40B4-BE49-F238E27FC236}">
                  <a16:creationId xmlns:a16="http://schemas.microsoft.com/office/drawing/2014/main" id="{3FF913FB-6BB9-4B27-A7DA-7EEE64D31A34}"/>
                </a:ext>
              </a:extLst>
            </p:cNvPr>
            <p:cNvCxnSpPr/>
            <p:nvPr/>
          </p:nvCxnSpPr>
          <p:spPr>
            <a:xfrm flipV="1">
              <a:off x="9052095" y="1736992"/>
              <a:ext cx="0" cy="1119524"/>
            </a:xfrm>
            <a:prstGeom prst="line">
              <a:avLst/>
            </a:prstGeom>
            <a:ln w="12700">
              <a:prstDash val="lgDash"/>
            </a:ln>
          </p:spPr>
          <p:style>
            <a:lnRef idx="1">
              <a:schemeClr val="dk1"/>
            </a:lnRef>
            <a:fillRef idx="0">
              <a:schemeClr val="dk1"/>
            </a:fillRef>
            <a:effectRef idx="0">
              <a:schemeClr val="dk1"/>
            </a:effectRef>
            <a:fontRef idx="minor">
              <a:schemeClr val="tx1"/>
            </a:fontRef>
          </p:style>
        </p:cxnSp>
        <p:cxnSp>
          <p:nvCxnSpPr>
            <p:cNvPr id="67" name="Connecteur droit 66">
              <a:extLst>
                <a:ext uri="{FF2B5EF4-FFF2-40B4-BE49-F238E27FC236}">
                  <a16:creationId xmlns:a16="http://schemas.microsoft.com/office/drawing/2014/main" id="{80B7606C-7786-434C-B1CF-7F8B6D36C403}"/>
                </a:ext>
              </a:extLst>
            </p:cNvPr>
            <p:cNvCxnSpPr/>
            <p:nvPr/>
          </p:nvCxnSpPr>
          <p:spPr>
            <a:xfrm flipH="1" flipV="1">
              <a:off x="9052095" y="1736992"/>
              <a:ext cx="908892" cy="182737"/>
            </a:xfrm>
            <a:prstGeom prst="line">
              <a:avLst/>
            </a:prstGeom>
            <a:ln w="12700">
              <a:solidFill>
                <a:schemeClr val="tx1"/>
              </a:solidFill>
              <a:prstDash val="lgDash"/>
            </a:ln>
          </p:spPr>
          <p:style>
            <a:lnRef idx="1">
              <a:schemeClr val="dk1"/>
            </a:lnRef>
            <a:fillRef idx="0">
              <a:schemeClr val="dk1"/>
            </a:fillRef>
            <a:effectRef idx="0">
              <a:schemeClr val="dk1"/>
            </a:effectRef>
            <a:fontRef idx="minor">
              <a:schemeClr val="tx1"/>
            </a:fontRef>
          </p:style>
        </p:cxnSp>
        <p:cxnSp>
          <p:nvCxnSpPr>
            <p:cNvPr id="61" name="Connecteur droit avec flèche 60">
              <a:extLst>
                <a:ext uri="{FF2B5EF4-FFF2-40B4-BE49-F238E27FC236}">
                  <a16:creationId xmlns:a16="http://schemas.microsoft.com/office/drawing/2014/main" id="{42535C57-040D-43FB-AD5F-4AD14D3D6DAC}"/>
                </a:ext>
              </a:extLst>
            </p:cNvPr>
            <p:cNvCxnSpPr>
              <a:cxnSpLocks/>
            </p:cNvCxnSpPr>
            <p:nvPr/>
          </p:nvCxnSpPr>
          <p:spPr>
            <a:xfrm flipH="1" flipV="1">
              <a:off x="9052095" y="1736992"/>
              <a:ext cx="908892" cy="1331740"/>
            </a:xfrm>
            <a:prstGeom prst="straightConnector1">
              <a:avLst/>
            </a:prstGeom>
            <a:ln w="28575">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8" name="ZoneTexte 67">
                  <a:extLst>
                    <a:ext uri="{FF2B5EF4-FFF2-40B4-BE49-F238E27FC236}">
                      <a16:creationId xmlns:a16="http://schemas.microsoft.com/office/drawing/2014/main" id="{6B50BC53-2D8A-4643-B569-974E79CF9CD3}"/>
                    </a:ext>
                  </a:extLst>
                </p:cNvPr>
                <p:cNvSpPr txBox="1"/>
                <p:nvPr/>
              </p:nvSpPr>
              <p:spPr>
                <a:xfrm>
                  <a:off x="8886217" y="1387898"/>
                  <a:ext cx="495264" cy="34182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fr-FR" b="1" i="1" smtClean="0">
                                <a:solidFill>
                                  <a:srgbClr val="FF0000"/>
                                </a:solidFill>
                                <a:latin typeface="Cambria Math" panose="02040503050406030204" pitchFamily="18" charset="0"/>
                              </a:rPr>
                            </m:ctrlPr>
                          </m:accPr>
                          <m:e>
                            <m:sSub>
                              <m:sSubPr>
                                <m:ctrlPr>
                                  <a:rPr lang="fr-FR" b="1" i="1" smtClean="0">
                                    <a:solidFill>
                                      <a:srgbClr val="FF0000"/>
                                    </a:solidFill>
                                    <a:latin typeface="Cambria Math" panose="02040503050406030204" pitchFamily="18" charset="0"/>
                                  </a:rPr>
                                </m:ctrlPr>
                              </m:sSubPr>
                              <m:e>
                                <m:r>
                                  <a:rPr lang="fr-FR" b="1" i="1" smtClean="0">
                                    <a:solidFill>
                                      <a:srgbClr val="FF0000"/>
                                    </a:solidFill>
                                    <a:latin typeface="Cambria Math" panose="02040503050406030204" pitchFamily="18" charset="0"/>
                                  </a:rPr>
                                  <m:t>𝑭</m:t>
                                </m:r>
                              </m:e>
                              <m:sub>
                                <m:r>
                                  <a:rPr lang="fr-FR" b="1" i="1" smtClean="0">
                                    <a:solidFill>
                                      <a:srgbClr val="FF0000"/>
                                    </a:solidFill>
                                    <a:latin typeface="Cambria Math" panose="02040503050406030204" pitchFamily="18" charset="0"/>
                                  </a:rPr>
                                  <m:t>𝟏</m:t>
                                </m:r>
                                <m:r>
                                  <a:rPr lang="fr-FR" b="1" i="1" smtClean="0">
                                    <a:solidFill>
                                      <a:srgbClr val="FF0000"/>
                                    </a:solidFill>
                                    <a:latin typeface="Cambria Math" panose="02040503050406030204" pitchFamily="18" charset="0"/>
                                  </a:rPr>
                                  <m:t>/</m:t>
                                </m:r>
                                <m:r>
                                  <a:rPr lang="fr-FR" b="1" i="1" smtClean="0">
                                    <a:solidFill>
                                      <a:srgbClr val="FF0000"/>
                                    </a:solidFill>
                                    <a:latin typeface="Cambria Math" panose="02040503050406030204" pitchFamily="18" charset="0"/>
                                  </a:rPr>
                                  <m:t>𝟐</m:t>
                                </m:r>
                              </m:sub>
                            </m:sSub>
                          </m:e>
                        </m:acc>
                      </m:oMath>
                    </m:oMathPara>
                  </a14:m>
                  <a:endParaRPr lang="fr-FR" b="1" dirty="0">
                    <a:solidFill>
                      <a:srgbClr val="FF0000"/>
                    </a:solidFill>
                  </a:endParaRPr>
                </a:p>
              </p:txBody>
            </p:sp>
          </mc:Choice>
          <mc:Fallback xmlns="">
            <p:sp>
              <p:nvSpPr>
                <p:cNvPr id="68" name="ZoneTexte 67">
                  <a:extLst>
                    <a:ext uri="{FF2B5EF4-FFF2-40B4-BE49-F238E27FC236}">
                      <a16:creationId xmlns:a16="http://schemas.microsoft.com/office/drawing/2014/main" id="{6B50BC53-2D8A-4643-B569-974E79CF9CD3}"/>
                    </a:ext>
                  </a:extLst>
                </p:cNvPr>
                <p:cNvSpPr txBox="1">
                  <a:spLocks noRot="1" noChangeAspect="1" noMove="1" noResize="1" noEditPoints="1" noAdjustHandles="1" noChangeArrowheads="1" noChangeShapeType="1" noTextEdit="1"/>
                </p:cNvSpPr>
                <p:nvPr/>
              </p:nvSpPr>
              <p:spPr>
                <a:xfrm>
                  <a:off x="8886217" y="1387898"/>
                  <a:ext cx="495264" cy="341825"/>
                </a:xfrm>
                <a:prstGeom prst="rect">
                  <a:avLst/>
                </a:prstGeom>
                <a:blipFill>
                  <a:blip r:embed="rId15"/>
                  <a:stretch>
                    <a:fillRect l="-11111" r="-6173" b="-23214"/>
                  </a:stretch>
                </a:blipFill>
              </p:spPr>
              <p:txBody>
                <a:bodyPr/>
                <a:lstStyle/>
                <a:p>
                  <a:r>
                    <a:rPr lang="fr-FR">
                      <a:noFill/>
                    </a:rPr>
                    <a:t> </a:t>
                  </a:r>
                </a:p>
              </p:txBody>
            </p:sp>
          </mc:Fallback>
        </mc:AlternateContent>
      </p:grpSp>
      <p:sp>
        <p:nvSpPr>
          <p:cNvPr id="37" name="ZoneTexte 36">
            <a:extLst>
              <a:ext uri="{FF2B5EF4-FFF2-40B4-BE49-F238E27FC236}">
                <a16:creationId xmlns:a16="http://schemas.microsoft.com/office/drawing/2014/main" id="{600746B6-9DB5-4607-8CDD-F057856CE188}"/>
              </a:ext>
            </a:extLst>
          </p:cNvPr>
          <p:cNvSpPr txBox="1"/>
          <p:nvPr/>
        </p:nvSpPr>
        <p:spPr>
          <a:xfrm>
            <a:off x="4803507" y="42458"/>
            <a:ext cx="5899355" cy="307777"/>
          </a:xfrm>
          <a:prstGeom prst="rect">
            <a:avLst/>
          </a:prstGeom>
          <a:noFill/>
        </p:spPr>
        <p:txBody>
          <a:bodyPr wrap="square" rtlCol="0">
            <a:spAutoFit/>
          </a:bodyPr>
          <a:lstStyle/>
          <a:p>
            <a:pPr algn="r"/>
            <a:r>
              <a:rPr lang="fr-FR" sz="1400" dirty="0">
                <a:solidFill>
                  <a:srgbClr val="001642"/>
                </a:solidFill>
                <a:latin typeface="Segoe UI" panose="020B0502040204020203" pitchFamily="34" charset="0"/>
                <a:cs typeface="Segoe UI" panose="020B0502040204020203" pitchFamily="34" charset="0"/>
              </a:rPr>
              <a:t>Lois de Coulomb</a:t>
            </a:r>
          </a:p>
        </p:txBody>
      </p:sp>
      <p:sp>
        <p:nvSpPr>
          <p:cNvPr id="47" name="ZoneTexte 46">
            <a:extLst>
              <a:ext uri="{FF2B5EF4-FFF2-40B4-BE49-F238E27FC236}">
                <a16:creationId xmlns:a16="http://schemas.microsoft.com/office/drawing/2014/main" id="{F75E31AC-DE39-4FD3-83E7-5C4C8586BD68}"/>
              </a:ext>
            </a:extLst>
          </p:cNvPr>
          <p:cNvSpPr txBox="1"/>
          <p:nvPr/>
        </p:nvSpPr>
        <p:spPr>
          <a:xfrm>
            <a:off x="-64294" y="6244625"/>
            <a:ext cx="461963" cy="369332"/>
          </a:xfrm>
          <a:prstGeom prst="rect">
            <a:avLst/>
          </a:prstGeom>
          <a:noFill/>
        </p:spPr>
        <p:txBody>
          <a:bodyPr wrap="square" rtlCol="0">
            <a:spAutoFit/>
          </a:bodyPr>
          <a:lstStyle/>
          <a:p>
            <a:pPr algn="ctr"/>
            <a:r>
              <a:rPr lang="fr-FR" dirty="0">
                <a:solidFill>
                  <a:schemeClr val="bg1"/>
                </a:solidFill>
                <a:effectLst>
                  <a:outerShdw blurRad="38100" dist="38100" dir="2700000" algn="tl">
                    <a:srgbClr val="000000">
                      <a:alpha val="43137"/>
                    </a:srgbClr>
                  </a:outerShdw>
                </a:effectLst>
              </a:rPr>
              <a:t>21</a:t>
            </a:r>
          </a:p>
        </p:txBody>
      </p:sp>
    </p:spTree>
    <p:extLst>
      <p:ext uri="{BB962C8B-B14F-4D97-AF65-F5344CB8AC3E}">
        <p14:creationId xmlns:p14="http://schemas.microsoft.com/office/powerpoint/2010/main" val="576710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e 10">
            <a:extLst>
              <a:ext uri="{FF2B5EF4-FFF2-40B4-BE49-F238E27FC236}">
                <a16:creationId xmlns:a16="http://schemas.microsoft.com/office/drawing/2014/main" id="{4B082B1A-CEA9-4C7E-A4CD-5BE7917CDFCF}"/>
              </a:ext>
            </a:extLst>
          </p:cNvPr>
          <p:cNvGrpSpPr/>
          <p:nvPr/>
        </p:nvGrpSpPr>
        <p:grpSpPr>
          <a:xfrm>
            <a:off x="7703128" y="721086"/>
            <a:ext cx="4189648" cy="5994902"/>
            <a:chOff x="8331916" y="2806762"/>
            <a:chExt cx="3106427" cy="2506026"/>
          </a:xfrm>
        </p:grpSpPr>
        <p:sp>
          <p:nvSpPr>
            <p:cNvPr id="12" name="Rectangle à coins arrondis 78">
              <a:extLst>
                <a:ext uri="{FF2B5EF4-FFF2-40B4-BE49-F238E27FC236}">
                  <a16:creationId xmlns:a16="http://schemas.microsoft.com/office/drawing/2014/main" id="{9A85EAC5-373F-41E6-9E22-7E9F24FDA866}"/>
                </a:ext>
              </a:extLst>
            </p:cNvPr>
            <p:cNvSpPr/>
            <p:nvPr/>
          </p:nvSpPr>
          <p:spPr>
            <a:xfrm>
              <a:off x="8336122" y="2816204"/>
              <a:ext cx="3102221" cy="2496584"/>
            </a:xfrm>
            <a:prstGeom prst="roundRect">
              <a:avLst>
                <a:gd name="adj" fmla="val 0"/>
              </a:avLst>
            </a:prstGeom>
            <a:solidFill>
              <a:schemeClr val="bg1"/>
            </a:solidFill>
            <a:ln w="28575">
              <a:solidFill>
                <a:srgbClr val="4F9707"/>
              </a:solid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Rectangle 12">
              <a:extLst>
                <a:ext uri="{FF2B5EF4-FFF2-40B4-BE49-F238E27FC236}">
                  <a16:creationId xmlns:a16="http://schemas.microsoft.com/office/drawing/2014/main" id="{9EFD9876-A993-489B-A7C3-C7C06593A6EB}"/>
                </a:ext>
              </a:extLst>
            </p:cNvPr>
            <p:cNvSpPr/>
            <p:nvPr/>
          </p:nvSpPr>
          <p:spPr>
            <a:xfrm>
              <a:off x="8331916" y="2806762"/>
              <a:ext cx="1348911" cy="154390"/>
            </a:xfrm>
            <a:prstGeom prst="rect">
              <a:avLst/>
            </a:prstGeom>
          </p:spPr>
          <p:txBody>
            <a:bodyPr wrap="none">
              <a:spAutoFit/>
            </a:bodyPr>
            <a:lstStyle/>
            <a:p>
              <a:r>
                <a:rPr lang="fr-FR" dirty="0">
                  <a:solidFill>
                    <a:srgbClr val="217214"/>
                  </a:solidFill>
                </a:rPr>
                <a:t>Lois de Coulomb </a:t>
              </a:r>
              <a:endParaRPr lang="fr-FR" b="1" dirty="0">
                <a:solidFill>
                  <a:srgbClr val="217214"/>
                </a:solidFill>
              </a:endParaRPr>
            </a:p>
          </p:txBody>
        </p:sp>
      </p:grpSp>
      <p:grpSp>
        <p:nvGrpSpPr>
          <p:cNvPr id="14" name="Groupe 13">
            <a:extLst>
              <a:ext uri="{FF2B5EF4-FFF2-40B4-BE49-F238E27FC236}">
                <a16:creationId xmlns:a16="http://schemas.microsoft.com/office/drawing/2014/main" id="{4885CC15-C9C1-4334-962A-2E05ED1E79F7}"/>
              </a:ext>
            </a:extLst>
          </p:cNvPr>
          <p:cNvGrpSpPr/>
          <p:nvPr/>
        </p:nvGrpSpPr>
        <p:grpSpPr>
          <a:xfrm>
            <a:off x="575354" y="729554"/>
            <a:ext cx="6976867" cy="5986434"/>
            <a:chOff x="589869" y="1211594"/>
            <a:chExt cx="11310763" cy="6532304"/>
          </a:xfrm>
        </p:grpSpPr>
        <p:sp>
          <p:nvSpPr>
            <p:cNvPr id="15" name="Rectangle à coins arrondis 26">
              <a:extLst>
                <a:ext uri="{FF2B5EF4-FFF2-40B4-BE49-F238E27FC236}">
                  <a16:creationId xmlns:a16="http://schemas.microsoft.com/office/drawing/2014/main" id="{23B9FD4B-4600-4C6F-8731-5961FE42F877}"/>
                </a:ext>
              </a:extLst>
            </p:cNvPr>
            <p:cNvSpPr/>
            <p:nvPr/>
          </p:nvSpPr>
          <p:spPr>
            <a:xfrm>
              <a:off x="589869" y="1227314"/>
              <a:ext cx="11310763" cy="6516584"/>
            </a:xfrm>
            <a:prstGeom prst="roundRect">
              <a:avLst>
                <a:gd name="adj" fmla="val 0"/>
              </a:avLst>
            </a:prstGeom>
            <a:solidFill>
              <a:schemeClr val="bg1"/>
            </a:solidFill>
            <a:ln w="28575">
              <a:solidFill>
                <a:srgbClr val="CC00CC"/>
              </a:solid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7" name="Rectangle 16">
              <a:extLst>
                <a:ext uri="{FF2B5EF4-FFF2-40B4-BE49-F238E27FC236}">
                  <a16:creationId xmlns:a16="http://schemas.microsoft.com/office/drawing/2014/main" id="{C8085264-C339-4195-8E9A-ED75DA417E74}"/>
                </a:ext>
              </a:extLst>
            </p:cNvPr>
            <p:cNvSpPr/>
            <p:nvPr/>
          </p:nvSpPr>
          <p:spPr>
            <a:xfrm>
              <a:off x="589869" y="1211594"/>
              <a:ext cx="4142316" cy="403009"/>
            </a:xfrm>
            <a:prstGeom prst="rect">
              <a:avLst/>
            </a:prstGeom>
          </p:spPr>
          <p:txBody>
            <a:bodyPr wrap="none">
              <a:spAutoFit/>
            </a:bodyPr>
            <a:lstStyle/>
            <a:p>
              <a:r>
                <a:rPr lang="fr-FR" dirty="0">
                  <a:solidFill>
                    <a:srgbClr val="CC00CC"/>
                  </a:solidFill>
                </a:rPr>
                <a:t>Frottement de Coulomb </a:t>
              </a:r>
            </a:p>
          </p:txBody>
        </p:sp>
      </p:grpSp>
      <mc:AlternateContent xmlns:mc="http://schemas.openxmlformats.org/markup-compatibility/2006" xmlns:a14="http://schemas.microsoft.com/office/drawing/2010/main">
        <mc:Choice Requires="a14">
          <p:sp>
            <p:nvSpPr>
              <p:cNvPr id="18" name="ZoneTexte 17">
                <a:extLst>
                  <a:ext uri="{FF2B5EF4-FFF2-40B4-BE49-F238E27FC236}">
                    <a16:creationId xmlns:a16="http://schemas.microsoft.com/office/drawing/2014/main" id="{7A58DD65-303A-44E6-ABF0-AED752125923}"/>
                  </a:ext>
                </a:extLst>
              </p:cNvPr>
              <p:cNvSpPr txBox="1"/>
              <p:nvPr/>
            </p:nvSpPr>
            <p:spPr>
              <a:xfrm>
                <a:off x="7858671" y="5098506"/>
                <a:ext cx="4034105" cy="1323439"/>
              </a:xfrm>
              <a:prstGeom prst="rect">
                <a:avLst/>
              </a:prstGeom>
              <a:noFill/>
            </p:spPr>
            <p:txBody>
              <a:bodyPr wrap="square" rtlCol="0">
                <a:spAutoFit/>
              </a:bodyPr>
              <a:lstStyle/>
              <a:p>
                <a:r>
                  <a:rPr lang="fr-FR" sz="1600" dirty="0"/>
                  <a:t>I :   point de contact entre les solides 1 et 2</a:t>
                </a:r>
              </a:p>
              <a:p>
                <a:r>
                  <a:rPr lang="el-GR" sz="1600" dirty="0"/>
                  <a:t>π</a:t>
                </a:r>
                <a:r>
                  <a:rPr lang="fr-FR" sz="1600" dirty="0"/>
                  <a:t> :  plan tangent au contact entre les solides 1 </a:t>
                </a:r>
                <a:br>
                  <a:rPr lang="fr-FR" sz="1600" dirty="0"/>
                </a:br>
                <a:r>
                  <a:rPr lang="fr-FR" sz="1600" dirty="0"/>
                  <a:t>       et 2 passant par le point I</a:t>
                </a:r>
              </a:p>
              <a:p>
                <a14:m>
                  <m:oMath xmlns:m="http://schemas.openxmlformats.org/officeDocument/2006/math">
                    <m:acc>
                      <m:accPr>
                        <m:chr m:val="⃗"/>
                        <m:ctrlPr>
                          <a:rPr lang="fr-FR" sz="1600" i="1" smtClean="0">
                            <a:latin typeface="Cambria Math" panose="02040503050406030204" pitchFamily="18" charset="0"/>
                          </a:rPr>
                        </m:ctrlPr>
                      </m:accPr>
                      <m:e>
                        <m:r>
                          <a:rPr lang="fr-FR" sz="1600" b="0" i="1" smtClean="0">
                            <a:latin typeface="Cambria Math" panose="02040503050406030204" pitchFamily="18" charset="0"/>
                          </a:rPr>
                          <m:t>𝑛</m:t>
                        </m:r>
                      </m:e>
                    </m:acc>
                  </m:oMath>
                </a14:m>
                <a:r>
                  <a:rPr lang="fr-FR" sz="1600" dirty="0"/>
                  <a:t> :  normale au plan tangent </a:t>
                </a:r>
                <a:r>
                  <a:rPr lang="el-GR" sz="1600" dirty="0"/>
                  <a:t>π</a:t>
                </a:r>
                <a:r>
                  <a:rPr lang="fr-FR" sz="1600" dirty="0"/>
                  <a:t> au point I  </a:t>
                </a:r>
              </a:p>
              <a:p>
                <a:r>
                  <a:rPr lang="fr-FR" sz="1600" dirty="0"/>
                  <a:t>S :   surface de contact réduite à un point ici</a:t>
                </a:r>
              </a:p>
            </p:txBody>
          </p:sp>
        </mc:Choice>
        <mc:Fallback xmlns="">
          <p:sp>
            <p:nvSpPr>
              <p:cNvPr id="18" name="ZoneTexte 17">
                <a:extLst>
                  <a:ext uri="{FF2B5EF4-FFF2-40B4-BE49-F238E27FC236}">
                    <a16:creationId xmlns:a16="http://schemas.microsoft.com/office/drawing/2014/main" id="{7A58DD65-303A-44E6-ABF0-AED752125923}"/>
                  </a:ext>
                </a:extLst>
              </p:cNvPr>
              <p:cNvSpPr txBox="1">
                <a:spLocks noRot="1" noChangeAspect="1" noMove="1" noResize="1" noEditPoints="1" noAdjustHandles="1" noChangeArrowheads="1" noChangeShapeType="1" noTextEdit="1"/>
              </p:cNvSpPr>
              <p:nvPr/>
            </p:nvSpPr>
            <p:spPr>
              <a:xfrm>
                <a:off x="7858671" y="5098506"/>
                <a:ext cx="4034105" cy="1323439"/>
              </a:xfrm>
              <a:prstGeom prst="rect">
                <a:avLst/>
              </a:prstGeom>
              <a:blipFill>
                <a:blip r:embed="rId2"/>
                <a:stretch>
                  <a:fillRect l="-755" t="-1382" r="-151" b="-5069"/>
                </a:stretch>
              </a:blipFill>
            </p:spPr>
            <p:txBody>
              <a:bodyPr/>
              <a:lstStyle/>
              <a:p>
                <a:r>
                  <a:rPr lang="fr-FR">
                    <a:noFill/>
                  </a:rPr>
                  <a:t> </a:t>
                </a:r>
              </a:p>
            </p:txBody>
          </p:sp>
        </mc:Fallback>
      </mc:AlternateContent>
      <p:pic>
        <p:nvPicPr>
          <p:cNvPr id="9" name="Image 8">
            <a:extLst>
              <a:ext uri="{FF2B5EF4-FFF2-40B4-BE49-F238E27FC236}">
                <a16:creationId xmlns:a16="http://schemas.microsoft.com/office/drawing/2014/main" id="{F8B825E0-464D-46C6-BED3-F16DCAD8780A}"/>
              </a:ext>
            </a:extLst>
          </p:cNvPr>
          <p:cNvPicPr>
            <a:picLocks noChangeAspect="1"/>
          </p:cNvPicPr>
          <p:nvPr/>
        </p:nvPicPr>
        <p:blipFill rotWithShape="1">
          <a:blip r:embed="rId3">
            <a:extLst>
              <a:ext uri="{28A0092B-C50C-407E-A947-70E740481C1C}">
                <a14:useLocalDpi xmlns:a14="http://schemas.microsoft.com/office/drawing/2010/main" val="0"/>
              </a:ext>
            </a:extLst>
          </a:blip>
          <a:srcRect l="5409" t="14830" b="4913"/>
          <a:stretch/>
        </p:blipFill>
        <p:spPr>
          <a:xfrm>
            <a:off x="7858671" y="1127817"/>
            <a:ext cx="3884234" cy="3909711"/>
          </a:xfrm>
          <a:prstGeom prst="rect">
            <a:avLst/>
          </a:prstGeom>
        </p:spPr>
      </p:pic>
      <mc:AlternateContent xmlns:mc="http://schemas.openxmlformats.org/markup-compatibility/2006" xmlns:a14="http://schemas.microsoft.com/office/drawing/2010/main">
        <mc:Choice Requires="a14">
          <p:sp>
            <p:nvSpPr>
              <p:cNvPr id="7" name="ZoneTexte 6">
                <a:extLst>
                  <a:ext uri="{FF2B5EF4-FFF2-40B4-BE49-F238E27FC236}">
                    <a16:creationId xmlns:a16="http://schemas.microsoft.com/office/drawing/2014/main" id="{9A2FB68B-E4C2-4575-A7A0-3ABBF695C1C1}"/>
                  </a:ext>
                </a:extLst>
              </p:cNvPr>
              <p:cNvSpPr txBox="1"/>
              <p:nvPr/>
            </p:nvSpPr>
            <p:spPr>
              <a:xfrm>
                <a:off x="8141706" y="3087431"/>
                <a:ext cx="34636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fr-FR" i="1" dirty="0" smtClean="0">
                          <a:latin typeface="Cambria Math" panose="02040503050406030204" pitchFamily="18" charset="0"/>
                          <a:ea typeface="Cambria Math" panose="02040503050406030204" pitchFamily="18" charset="0"/>
                        </a:rPr>
                        <m:t>𝜋</m:t>
                      </m:r>
                    </m:oMath>
                  </m:oMathPara>
                </a14:m>
                <a:endParaRPr lang="fr-FR" dirty="0"/>
              </a:p>
            </p:txBody>
          </p:sp>
        </mc:Choice>
        <mc:Fallback xmlns="">
          <p:sp>
            <p:nvSpPr>
              <p:cNvPr id="7" name="ZoneTexte 6">
                <a:extLst>
                  <a:ext uri="{FF2B5EF4-FFF2-40B4-BE49-F238E27FC236}">
                    <a16:creationId xmlns:a16="http://schemas.microsoft.com/office/drawing/2014/main" id="{9A2FB68B-E4C2-4575-A7A0-3ABBF695C1C1}"/>
                  </a:ext>
                </a:extLst>
              </p:cNvPr>
              <p:cNvSpPr txBox="1">
                <a:spLocks noRot="1" noChangeAspect="1" noMove="1" noResize="1" noEditPoints="1" noAdjustHandles="1" noChangeArrowheads="1" noChangeShapeType="1" noTextEdit="1"/>
              </p:cNvSpPr>
              <p:nvPr/>
            </p:nvSpPr>
            <p:spPr>
              <a:xfrm>
                <a:off x="8141706" y="3087431"/>
                <a:ext cx="346364" cy="369332"/>
              </a:xfrm>
              <a:prstGeom prst="rect">
                <a:avLst/>
              </a:prstGeom>
              <a:blipFill>
                <a:blip r:embed="rId5"/>
                <a:stretch>
                  <a:fillRect/>
                </a:stretch>
              </a:blipFill>
            </p:spPr>
            <p:txBody>
              <a:bodyPr/>
              <a:lstStyle/>
              <a:p>
                <a:r>
                  <a:rPr lang="fr-FR">
                    <a:noFill/>
                  </a:rPr>
                  <a:t> </a:t>
                </a:r>
              </a:p>
            </p:txBody>
          </p:sp>
        </mc:Fallback>
      </mc:AlternateContent>
      <p:sp>
        <p:nvSpPr>
          <p:cNvPr id="19" name="ZoneTexte 18">
            <a:extLst>
              <a:ext uri="{FF2B5EF4-FFF2-40B4-BE49-F238E27FC236}">
                <a16:creationId xmlns:a16="http://schemas.microsoft.com/office/drawing/2014/main" id="{3FDE8A96-032B-4154-B9F3-2B8144A1C7D8}"/>
              </a:ext>
            </a:extLst>
          </p:cNvPr>
          <p:cNvSpPr txBox="1"/>
          <p:nvPr/>
        </p:nvSpPr>
        <p:spPr>
          <a:xfrm>
            <a:off x="9699046" y="2948806"/>
            <a:ext cx="364977" cy="369332"/>
          </a:xfrm>
          <a:prstGeom prst="rect">
            <a:avLst/>
          </a:prstGeom>
          <a:noFill/>
        </p:spPr>
        <p:txBody>
          <a:bodyPr wrap="square" rtlCol="0">
            <a:spAutoFit/>
          </a:bodyPr>
          <a:lstStyle/>
          <a:p>
            <a:r>
              <a:rPr lang="fr-FR" b="1" i="1" dirty="0"/>
              <a:t>I</a:t>
            </a:r>
          </a:p>
        </p:txBody>
      </p:sp>
      <mc:AlternateContent xmlns:mc="http://schemas.openxmlformats.org/markup-compatibility/2006" xmlns:a14="http://schemas.microsoft.com/office/drawing/2010/main">
        <mc:Choice Requires="a14">
          <p:sp>
            <p:nvSpPr>
              <p:cNvPr id="10" name="ZoneTexte 9">
                <a:extLst>
                  <a:ext uri="{FF2B5EF4-FFF2-40B4-BE49-F238E27FC236}">
                    <a16:creationId xmlns:a16="http://schemas.microsoft.com/office/drawing/2014/main" id="{289F8780-767F-4A04-A954-565974453400}"/>
                  </a:ext>
                </a:extLst>
              </p:cNvPr>
              <p:cNvSpPr txBox="1"/>
              <p:nvPr/>
            </p:nvSpPr>
            <p:spPr>
              <a:xfrm>
                <a:off x="10060758" y="2175163"/>
                <a:ext cx="18992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fr-FR" i="1" smtClean="0">
                              <a:latin typeface="Cambria Math" panose="02040503050406030204" pitchFamily="18" charset="0"/>
                            </a:rPr>
                          </m:ctrlPr>
                        </m:accPr>
                        <m:e>
                          <m:r>
                            <a:rPr lang="fr-FR" b="0" i="1" smtClean="0">
                              <a:latin typeface="Cambria Math" panose="02040503050406030204" pitchFamily="18" charset="0"/>
                            </a:rPr>
                            <m:t>𝑛</m:t>
                          </m:r>
                        </m:e>
                      </m:acc>
                    </m:oMath>
                  </m:oMathPara>
                </a14:m>
                <a:endParaRPr lang="fr-FR" dirty="0"/>
              </a:p>
            </p:txBody>
          </p:sp>
        </mc:Choice>
        <mc:Fallback xmlns="">
          <p:sp>
            <p:nvSpPr>
              <p:cNvPr id="10" name="ZoneTexte 9">
                <a:extLst>
                  <a:ext uri="{FF2B5EF4-FFF2-40B4-BE49-F238E27FC236}">
                    <a16:creationId xmlns:a16="http://schemas.microsoft.com/office/drawing/2014/main" id="{289F8780-767F-4A04-A954-565974453400}"/>
                  </a:ext>
                </a:extLst>
              </p:cNvPr>
              <p:cNvSpPr txBox="1">
                <a:spLocks noRot="1" noChangeAspect="1" noMove="1" noResize="1" noEditPoints="1" noAdjustHandles="1" noChangeArrowheads="1" noChangeShapeType="1" noTextEdit="1"/>
              </p:cNvSpPr>
              <p:nvPr/>
            </p:nvSpPr>
            <p:spPr>
              <a:xfrm>
                <a:off x="10060758" y="2175163"/>
                <a:ext cx="189924" cy="276999"/>
              </a:xfrm>
              <a:prstGeom prst="rect">
                <a:avLst/>
              </a:prstGeom>
              <a:blipFill>
                <a:blip r:embed="rId6"/>
                <a:stretch>
                  <a:fillRect l="-18750" r="-12500"/>
                </a:stretch>
              </a:blipFill>
            </p:spPr>
            <p:txBody>
              <a:bodyPr/>
              <a:lstStyle/>
              <a:p>
                <a:r>
                  <a:rPr lang="fr-FR">
                    <a:noFill/>
                  </a:rPr>
                  <a:t> </a:t>
                </a:r>
              </a:p>
            </p:txBody>
          </p:sp>
        </mc:Fallback>
      </mc:AlternateContent>
      <p:sp>
        <p:nvSpPr>
          <p:cNvPr id="38" name="ZoneTexte 37">
            <a:extLst>
              <a:ext uri="{FF2B5EF4-FFF2-40B4-BE49-F238E27FC236}">
                <a16:creationId xmlns:a16="http://schemas.microsoft.com/office/drawing/2014/main" id="{84AA5585-22E3-496C-B302-40EE0F8EC899}"/>
              </a:ext>
            </a:extLst>
          </p:cNvPr>
          <p:cNvSpPr txBox="1"/>
          <p:nvPr/>
        </p:nvSpPr>
        <p:spPr>
          <a:xfrm>
            <a:off x="9552401" y="1196758"/>
            <a:ext cx="1351488" cy="369332"/>
          </a:xfrm>
          <a:prstGeom prst="rect">
            <a:avLst/>
          </a:prstGeom>
          <a:noFill/>
        </p:spPr>
        <p:txBody>
          <a:bodyPr wrap="square" rtlCol="0">
            <a:spAutoFit/>
          </a:bodyPr>
          <a:lstStyle/>
          <a:p>
            <a:r>
              <a:rPr lang="fr-FR" dirty="0">
                <a:solidFill>
                  <a:srgbClr val="0000FF"/>
                </a:solidFill>
              </a:rPr>
              <a:t>Solide 2 </a:t>
            </a:r>
          </a:p>
        </p:txBody>
      </p:sp>
      <p:sp>
        <p:nvSpPr>
          <p:cNvPr id="39" name="ZoneTexte 38">
            <a:extLst>
              <a:ext uri="{FF2B5EF4-FFF2-40B4-BE49-F238E27FC236}">
                <a16:creationId xmlns:a16="http://schemas.microsoft.com/office/drawing/2014/main" id="{A68281CD-B2F3-4219-AA13-9591CB69FC86}"/>
              </a:ext>
            </a:extLst>
          </p:cNvPr>
          <p:cNvSpPr txBox="1"/>
          <p:nvPr/>
        </p:nvSpPr>
        <p:spPr>
          <a:xfrm>
            <a:off x="9552401" y="4397559"/>
            <a:ext cx="1351488" cy="369332"/>
          </a:xfrm>
          <a:prstGeom prst="rect">
            <a:avLst/>
          </a:prstGeom>
          <a:noFill/>
        </p:spPr>
        <p:txBody>
          <a:bodyPr wrap="square" rtlCol="0">
            <a:spAutoFit/>
          </a:bodyPr>
          <a:lstStyle/>
          <a:p>
            <a:r>
              <a:rPr lang="fr-FR" dirty="0">
                <a:solidFill>
                  <a:srgbClr val="FF0000"/>
                </a:solidFill>
              </a:rPr>
              <a:t>Solide 1 </a:t>
            </a:r>
          </a:p>
        </p:txBody>
      </p:sp>
      <mc:AlternateContent xmlns:mc="http://schemas.openxmlformats.org/markup-compatibility/2006" xmlns:a14="http://schemas.microsoft.com/office/drawing/2010/main">
        <mc:Choice Requires="a14">
          <p:sp>
            <p:nvSpPr>
              <p:cNvPr id="47" name="ZoneTexte 46">
                <a:extLst>
                  <a:ext uri="{FF2B5EF4-FFF2-40B4-BE49-F238E27FC236}">
                    <a16:creationId xmlns:a16="http://schemas.microsoft.com/office/drawing/2014/main" id="{DB560E82-8E3C-4FBA-8AD3-E239B0EF39B0}"/>
                  </a:ext>
                </a:extLst>
              </p:cNvPr>
              <p:cNvSpPr txBox="1"/>
              <p:nvPr/>
            </p:nvSpPr>
            <p:spPr>
              <a:xfrm>
                <a:off x="997526" y="1259423"/>
                <a:ext cx="6456219" cy="584775"/>
              </a:xfrm>
              <a:prstGeom prst="rect">
                <a:avLst/>
              </a:prstGeom>
              <a:noFill/>
            </p:spPr>
            <p:txBody>
              <a:bodyPr wrap="square" rtlCol="0">
                <a:spAutoFit/>
              </a:bodyPr>
              <a:lstStyle/>
              <a:p>
                <a:pPr algn="just"/>
                <a:r>
                  <a:rPr lang="fr-FR" sz="1600" dirty="0"/>
                  <a:t>Les conditions de frottement au niveau du point de contact I sont définies à l’aide d’un coefficient </a:t>
                </a:r>
                <a14:m>
                  <m:oMath xmlns:m="http://schemas.openxmlformats.org/officeDocument/2006/math">
                    <m:r>
                      <a:rPr lang="fr-FR" sz="1600" b="0" i="1" smtClean="0">
                        <a:latin typeface="Cambria Math" panose="02040503050406030204" pitchFamily="18" charset="0"/>
                      </a:rPr>
                      <m:t>𝑓</m:t>
                    </m:r>
                  </m:oMath>
                </a14:m>
                <a:r>
                  <a:rPr lang="fr-FR" sz="1600" dirty="0"/>
                  <a:t>, appelé </a:t>
                </a:r>
                <a:r>
                  <a:rPr lang="fr-FR" sz="1600" b="1" dirty="0"/>
                  <a:t>coefficient de frottement</a:t>
                </a:r>
                <a:r>
                  <a:rPr lang="fr-FR" sz="1600" dirty="0"/>
                  <a:t>. </a:t>
                </a:r>
              </a:p>
            </p:txBody>
          </p:sp>
        </mc:Choice>
        <mc:Fallback xmlns="">
          <p:sp>
            <p:nvSpPr>
              <p:cNvPr id="47" name="ZoneTexte 46">
                <a:extLst>
                  <a:ext uri="{FF2B5EF4-FFF2-40B4-BE49-F238E27FC236}">
                    <a16:creationId xmlns:a16="http://schemas.microsoft.com/office/drawing/2014/main" id="{DB560E82-8E3C-4FBA-8AD3-E239B0EF39B0}"/>
                  </a:ext>
                </a:extLst>
              </p:cNvPr>
              <p:cNvSpPr txBox="1">
                <a:spLocks noRot="1" noChangeAspect="1" noMove="1" noResize="1" noEditPoints="1" noAdjustHandles="1" noChangeArrowheads="1" noChangeShapeType="1" noTextEdit="1"/>
              </p:cNvSpPr>
              <p:nvPr/>
            </p:nvSpPr>
            <p:spPr>
              <a:xfrm>
                <a:off x="997526" y="1259423"/>
                <a:ext cx="6456219" cy="584775"/>
              </a:xfrm>
              <a:prstGeom prst="rect">
                <a:avLst/>
              </a:prstGeom>
              <a:blipFill>
                <a:blip r:embed="rId7"/>
                <a:stretch>
                  <a:fillRect l="-567" t="-3125" r="-472" b="-12500"/>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53" name="Rectangle 52">
                <a:extLst>
                  <a:ext uri="{FF2B5EF4-FFF2-40B4-BE49-F238E27FC236}">
                    <a16:creationId xmlns:a16="http://schemas.microsoft.com/office/drawing/2014/main" id="{A2E20B8D-8850-40C9-8DB7-1A4B25D63C85}"/>
                  </a:ext>
                </a:extLst>
              </p:cNvPr>
              <p:cNvSpPr/>
              <p:nvPr/>
            </p:nvSpPr>
            <p:spPr>
              <a:xfrm>
                <a:off x="997525" y="5454375"/>
                <a:ext cx="6456219" cy="1077218"/>
              </a:xfrm>
              <a:prstGeom prst="rect">
                <a:avLst/>
              </a:prstGeom>
            </p:spPr>
            <p:txBody>
              <a:bodyPr wrap="square">
                <a:spAutoFit/>
              </a:bodyPr>
              <a:lstStyle/>
              <a:p>
                <a:pPr algn="just"/>
                <a:r>
                  <a:rPr lang="fr-FR" sz="1600" dirty="0"/>
                  <a:t>Plus le coefficient de frottement </a:t>
                </a:r>
                <a14:m>
                  <m:oMath xmlns:m="http://schemas.openxmlformats.org/officeDocument/2006/math">
                    <m:r>
                      <a:rPr lang="fr-FR" sz="1600" b="0" i="1" smtClean="0">
                        <a:latin typeface="Cambria Math" panose="02040503050406030204" pitchFamily="18" charset="0"/>
                      </a:rPr>
                      <m:t>𝑓</m:t>
                    </m:r>
                  </m:oMath>
                </a14:m>
                <a:r>
                  <a:rPr lang="fr-FR" sz="1600" dirty="0"/>
                  <a:t> est faible, plus l’angle </a:t>
                </a:r>
                <a14:m>
                  <m:oMath xmlns:m="http://schemas.openxmlformats.org/officeDocument/2006/math">
                    <m:r>
                      <a:rPr lang="fr-FR" sz="1600" i="1" smtClean="0">
                        <a:latin typeface="Cambria Math" panose="02040503050406030204" pitchFamily="18" charset="0"/>
                        <a:ea typeface="Cambria Math" panose="02040503050406030204" pitchFamily="18" charset="0"/>
                      </a:rPr>
                      <m:t>𝜑</m:t>
                    </m:r>
                  </m:oMath>
                </a14:m>
                <a:r>
                  <a:rPr lang="fr-FR" sz="1600" dirty="0"/>
                  <a:t> est petit, plus le volume du cône de frottement est faible ce qui traduit au niveau du point de contact que les frottements sont faibles et donc que le contact est de bonne qualité du point de vue des pertes énergétiques par frottement.</a:t>
                </a:r>
              </a:p>
            </p:txBody>
          </p:sp>
        </mc:Choice>
        <mc:Fallback xmlns="">
          <p:sp>
            <p:nvSpPr>
              <p:cNvPr id="53" name="Rectangle 52">
                <a:extLst>
                  <a:ext uri="{FF2B5EF4-FFF2-40B4-BE49-F238E27FC236}">
                    <a16:creationId xmlns:a16="http://schemas.microsoft.com/office/drawing/2014/main" id="{A2E20B8D-8850-40C9-8DB7-1A4B25D63C85}"/>
                  </a:ext>
                </a:extLst>
              </p:cNvPr>
              <p:cNvSpPr>
                <a:spLocks noRot="1" noChangeAspect="1" noMove="1" noResize="1" noEditPoints="1" noAdjustHandles="1" noChangeArrowheads="1" noChangeShapeType="1" noTextEdit="1"/>
              </p:cNvSpPr>
              <p:nvPr/>
            </p:nvSpPr>
            <p:spPr>
              <a:xfrm>
                <a:off x="997525" y="5454375"/>
                <a:ext cx="6456219" cy="1077218"/>
              </a:xfrm>
              <a:prstGeom prst="rect">
                <a:avLst/>
              </a:prstGeom>
              <a:blipFill>
                <a:blip r:embed="rId8"/>
                <a:stretch>
                  <a:fillRect l="-567" t="-1705" r="-472" b="-6818"/>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graphicFrame>
            <p:nvGraphicFramePr>
              <p:cNvPr id="3" name="Tableau 2">
                <a:extLst>
                  <a:ext uri="{FF2B5EF4-FFF2-40B4-BE49-F238E27FC236}">
                    <a16:creationId xmlns:a16="http://schemas.microsoft.com/office/drawing/2014/main" id="{1CD50EBE-E813-4B86-BD59-1DB9479660AD}"/>
                  </a:ext>
                </a:extLst>
              </p:cNvPr>
              <p:cNvGraphicFramePr>
                <a:graphicFrameLocks noGrp="1"/>
              </p:cNvGraphicFramePr>
              <p:nvPr>
                <p:extLst>
                  <p:ext uri="{D42A27DB-BD31-4B8C-83A1-F6EECF244321}">
                    <p14:modId xmlns:p14="http://schemas.microsoft.com/office/powerpoint/2010/main" val="4214341294"/>
                  </p:ext>
                </p:extLst>
              </p:nvPr>
            </p:nvGraphicFramePr>
            <p:xfrm>
              <a:off x="1895937" y="3954714"/>
              <a:ext cx="4659394" cy="1275769"/>
            </p:xfrm>
            <a:graphic>
              <a:graphicData uri="http://schemas.openxmlformats.org/drawingml/2006/table">
                <a:tbl>
                  <a:tblPr firstRow="1" bandRow="1">
                    <a:tableStyleId>{F5AB1C69-6EDB-4FF4-983F-18BD219EF322}</a:tableStyleId>
                  </a:tblPr>
                  <a:tblGrid>
                    <a:gridCol w="2043020">
                      <a:extLst>
                        <a:ext uri="{9D8B030D-6E8A-4147-A177-3AD203B41FA5}">
                          <a16:colId xmlns:a16="http://schemas.microsoft.com/office/drawing/2014/main" val="2743579699"/>
                        </a:ext>
                      </a:extLst>
                    </a:gridCol>
                    <a:gridCol w="1308187">
                      <a:extLst>
                        <a:ext uri="{9D8B030D-6E8A-4147-A177-3AD203B41FA5}">
                          <a16:colId xmlns:a16="http://schemas.microsoft.com/office/drawing/2014/main" val="1925820591"/>
                        </a:ext>
                      </a:extLst>
                    </a:gridCol>
                    <a:gridCol w="1308187">
                      <a:extLst>
                        <a:ext uri="{9D8B030D-6E8A-4147-A177-3AD203B41FA5}">
                          <a16:colId xmlns:a16="http://schemas.microsoft.com/office/drawing/2014/main" val="1853462327"/>
                        </a:ext>
                      </a:extLst>
                    </a:gridCol>
                  </a:tblGrid>
                  <a:tr h="0">
                    <a:tc>
                      <a:txBody>
                        <a:bodyPr/>
                        <a:lstStyle/>
                        <a:p>
                          <a:endParaRPr lang="fr-FR" sz="1400" dirty="0"/>
                        </a:p>
                      </a:txBody>
                      <a:tcPr anchor="ctr"/>
                    </a:tc>
                    <a:tc>
                      <a:txBody>
                        <a:bodyPr/>
                        <a:lstStyle/>
                        <a:p>
                          <a:pPr algn="ctr"/>
                          <a:r>
                            <a:rPr lang="fr-FR" sz="1400" dirty="0"/>
                            <a:t>sec</a:t>
                          </a:r>
                        </a:p>
                      </a:txBody>
                      <a:tcPr anchor="ctr"/>
                    </a:tc>
                    <a:tc>
                      <a:txBody>
                        <a:bodyPr/>
                        <a:lstStyle/>
                        <a:p>
                          <a:pPr algn="ctr"/>
                          <a:r>
                            <a:rPr lang="fr-FR" sz="1400" dirty="0"/>
                            <a:t>lubrifié</a:t>
                          </a:r>
                        </a:p>
                      </a:txBody>
                      <a:tcPr anchor="ctr"/>
                    </a:tc>
                    <a:extLst>
                      <a:ext uri="{0D108BD9-81ED-4DB2-BD59-A6C34878D82A}">
                        <a16:rowId xmlns:a16="http://schemas.microsoft.com/office/drawing/2014/main" val="2912868909"/>
                      </a:ext>
                    </a:extLst>
                  </a:tr>
                  <a:tr h="347514">
                    <a:tc>
                      <a:txBody>
                        <a:bodyPr/>
                        <a:lstStyle/>
                        <a:p>
                          <a:r>
                            <a:rPr lang="fr-FR" sz="1400" dirty="0"/>
                            <a:t>Contact acier/acier</a:t>
                          </a:r>
                        </a:p>
                      </a:txBody>
                      <a:tcPr anchor="ctr"/>
                    </a:tc>
                    <a:tc>
                      <a:txBody>
                        <a:bodyPr/>
                        <a:lstStyle/>
                        <a:p>
                          <a:pPr/>
                          <a14:m>
                            <m:oMathPara xmlns:m="http://schemas.openxmlformats.org/officeDocument/2006/math">
                              <m:oMathParaPr>
                                <m:jc m:val="centerGroup"/>
                              </m:oMathParaPr>
                              <m:oMath xmlns:m="http://schemas.openxmlformats.org/officeDocument/2006/math">
                                <m:r>
                                  <a:rPr lang="fr-FR" sz="1400" smtClean="0">
                                    <a:latin typeface="Cambria Math" panose="02040503050406030204" pitchFamily="18" charset="0"/>
                                  </a:rPr>
                                  <m:t>𝒇</m:t>
                                </m:r>
                                <m:r>
                                  <a:rPr lang="fr-FR" sz="1400" smtClean="0">
                                    <a:latin typeface="Cambria Math" panose="02040503050406030204" pitchFamily="18" charset="0"/>
                                  </a:rPr>
                                  <m:t>=</m:t>
                                </m:r>
                                <m:r>
                                  <a:rPr lang="fr-FR" sz="1400" smtClean="0">
                                    <a:latin typeface="Cambria Math" panose="02040503050406030204" pitchFamily="18" charset="0"/>
                                  </a:rPr>
                                  <m:t>𝟎</m:t>
                                </m:r>
                                <m:r>
                                  <a:rPr lang="fr-FR" sz="1400" smtClean="0">
                                    <a:latin typeface="Cambria Math" panose="02040503050406030204" pitchFamily="18" charset="0"/>
                                  </a:rPr>
                                  <m:t>,</m:t>
                                </m:r>
                                <m:r>
                                  <a:rPr lang="fr-FR" sz="1400" smtClean="0">
                                    <a:latin typeface="Cambria Math" panose="02040503050406030204" pitchFamily="18" charset="0"/>
                                  </a:rPr>
                                  <m:t>𝟏𝟖</m:t>
                                </m:r>
                              </m:oMath>
                            </m:oMathPara>
                          </a14:m>
                          <a:endParaRPr lang="fr-FR" sz="140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fr-FR" sz="1400" smtClean="0">
                                    <a:latin typeface="Cambria Math" panose="02040503050406030204" pitchFamily="18" charset="0"/>
                                  </a:rPr>
                                  <m:t>𝒇</m:t>
                                </m:r>
                                <m:r>
                                  <a:rPr lang="fr-FR" sz="1400" smtClean="0">
                                    <a:latin typeface="Cambria Math" panose="02040503050406030204" pitchFamily="18" charset="0"/>
                                  </a:rPr>
                                  <m:t>=</m:t>
                                </m:r>
                                <m:r>
                                  <a:rPr lang="fr-FR" sz="1400" smtClean="0">
                                    <a:latin typeface="Cambria Math" panose="02040503050406030204" pitchFamily="18" charset="0"/>
                                  </a:rPr>
                                  <m:t>𝟎</m:t>
                                </m:r>
                                <m:r>
                                  <a:rPr lang="fr-FR" sz="1400" smtClean="0">
                                    <a:latin typeface="Cambria Math" panose="02040503050406030204" pitchFamily="18" charset="0"/>
                                  </a:rPr>
                                  <m:t>,</m:t>
                                </m:r>
                                <m:r>
                                  <a:rPr lang="fr-FR" sz="1400" smtClean="0">
                                    <a:latin typeface="Cambria Math" panose="02040503050406030204" pitchFamily="18" charset="0"/>
                                  </a:rPr>
                                  <m:t>𝟏𝟐</m:t>
                                </m:r>
                              </m:oMath>
                            </m:oMathPara>
                          </a14:m>
                          <a:endParaRPr lang="fr-FR" sz="1400" dirty="0"/>
                        </a:p>
                      </a:txBody>
                      <a:tcPr anchor="ctr"/>
                    </a:tc>
                    <a:extLst>
                      <a:ext uri="{0D108BD9-81ED-4DB2-BD59-A6C34878D82A}">
                        <a16:rowId xmlns:a16="http://schemas.microsoft.com/office/drawing/2014/main" val="2598694128"/>
                      </a:ext>
                    </a:extLst>
                  </a:tr>
                  <a:tr h="318655">
                    <a:tc>
                      <a:txBody>
                        <a:bodyPr/>
                        <a:lstStyle/>
                        <a:p>
                          <a:r>
                            <a:rPr lang="fr-FR" sz="1400" dirty="0"/>
                            <a:t>Contact acier/bronze</a:t>
                          </a:r>
                        </a:p>
                      </a:txBody>
                      <a:tcPr anchor="ctr"/>
                    </a:tc>
                    <a:tc>
                      <a:txBody>
                        <a:bodyPr/>
                        <a:lstStyle/>
                        <a:p>
                          <a:pPr/>
                          <a14:m>
                            <m:oMathPara xmlns:m="http://schemas.openxmlformats.org/officeDocument/2006/math">
                              <m:oMathParaPr>
                                <m:jc m:val="centerGroup"/>
                              </m:oMathParaPr>
                              <m:oMath xmlns:m="http://schemas.openxmlformats.org/officeDocument/2006/math">
                                <m:r>
                                  <a:rPr lang="fr-FR" sz="1400" b="1" i="1" smtClean="0">
                                    <a:latin typeface="Cambria Math" panose="02040503050406030204" pitchFamily="18" charset="0"/>
                                  </a:rPr>
                                  <m:t>𝐟</m:t>
                                </m:r>
                                <m:r>
                                  <a:rPr lang="fr-FR" sz="1400" b="1" smtClean="0">
                                    <a:latin typeface="Cambria Math" panose="02040503050406030204" pitchFamily="18" charset="0"/>
                                  </a:rPr>
                                  <m:t>=</m:t>
                                </m:r>
                                <m:r>
                                  <a:rPr lang="fr-FR" sz="1400" b="1" smtClean="0">
                                    <a:latin typeface="Cambria Math" panose="02040503050406030204" pitchFamily="18" charset="0"/>
                                  </a:rPr>
                                  <m:t>𝟎</m:t>
                                </m:r>
                                <m:r>
                                  <a:rPr lang="fr-FR" sz="1400" b="1" smtClean="0">
                                    <a:latin typeface="Cambria Math" panose="02040503050406030204" pitchFamily="18" charset="0"/>
                                  </a:rPr>
                                  <m:t>,</m:t>
                                </m:r>
                                <m:r>
                                  <a:rPr lang="fr-FR" sz="1400" b="1" smtClean="0">
                                    <a:latin typeface="Cambria Math" panose="02040503050406030204" pitchFamily="18" charset="0"/>
                                  </a:rPr>
                                  <m:t>𝟏𝟏</m:t>
                                </m:r>
                              </m:oMath>
                            </m:oMathPara>
                          </a14:m>
                          <a:endParaRPr lang="fr-FR" sz="1400" b="1"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fr-FR" sz="1400" b="1" i="1" smtClean="0">
                                    <a:latin typeface="Cambria Math" panose="02040503050406030204" pitchFamily="18" charset="0"/>
                                  </a:rPr>
                                  <m:t>𝐟</m:t>
                                </m:r>
                                <m:r>
                                  <a:rPr lang="fr-FR" sz="1400" b="1" smtClean="0">
                                    <a:latin typeface="Cambria Math" panose="02040503050406030204" pitchFamily="18" charset="0"/>
                                  </a:rPr>
                                  <m:t>=</m:t>
                                </m:r>
                                <m:r>
                                  <a:rPr lang="fr-FR" sz="1400" b="1" smtClean="0">
                                    <a:latin typeface="Cambria Math" panose="02040503050406030204" pitchFamily="18" charset="0"/>
                                  </a:rPr>
                                  <m:t>𝟎</m:t>
                                </m:r>
                                <m:r>
                                  <a:rPr lang="fr-FR" sz="1400" b="1" smtClean="0">
                                    <a:latin typeface="Cambria Math" panose="02040503050406030204" pitchFamily="18" charset="0"/>
                                  </a:rPr>
                                  <m:t>,</m:t>
                                </m:r>
                                <m:r>
                                  <a:rPr lang="fr-FR" sz="1400" b="1" i="0" smtClean="0">
                                    <a:latin typeface="Cambria Math" panose="02040503050406030204" pitchFamily="18" charset="0"/>
                                  </a:rPr>
                                  <m:t>𝟎𝟓</m:t>
                                </m:r>
                              </m:oMath>
                            </m:oMathPara>
                          </a14:m>
                          <a:endParaRPr lang="fr-FR" sz="1400" b="1" dirty="0"/>
                        </a:p>
                      </a:txBody>
                      <a:tcPr anchor="ctr"/>
                    </a:tc>
                    <a:extLst>
                      <a:ext uri="{0D108BD9-81ED-4DB2-BD59-A6C34878D82A}">
                        <a16:rowId xmlns:a16="http://schemas.microsoft.com/office/drawing/2014/main" val="2640641582"/>
                      </a:ext>
                    </a:extLst>
                  </a:tr>
                  <a:tr h="290945">
                    <a:tc>
                      <a:txBody>
                        <a:bodyPr/>
                        <a:lstStyle/>
                        <a:p>
                          <a:r>
                            <a:rPr lang="fr-FR" sz="1400" dirty="0"/>
                            <a:t>Contact pneu/route</a:t>
                          </a:r>
                        </a:p>
                      </a:txBody>
                      <a:tcPr anchor="ctr"/>
                    </a:tc>
                    <a:tc>
                      <a:txBody>
                        <a:bodyPr/>
                        <a:lstStyle/>
                        <a:p>
                          <a:pPr/>
                          <a14:m>
                            <m:oMathPara xmlns:m="http://schemas.openxmlformats.org/officeDocument/2006/math">
                              <m:oMathParaPr>
                                <m:jc m:val="centerGroup"/>
                              </m:oMathParaPr>
                              <m:oMath xmlns:m="http://schemas.openxmlformats.org/officeDocument/2006/math">
                                <m:r>
                                  <a:rPr lang="fr-FR" sz="1400" smtClean="0">
                                    <a:latin typeface="Cambria Math" panose="02040503050406030204" pitchFamily="18" charset="0"/>
                                  </a:rPr>
                                  <m:t>𝒇</m:t>
                                </m:r>
                                <m:r>
                                  <a:rPr lang="fr-FR" sz="1400" smtClean="0">
                                    <a:latin typeface="Cambria Math" panose="02040503050406030204" pitchFamily="18" charset="0"/>
                                  </a:rPr>
                                  <m:t>=</m:t>
                                </m:r>
                                <m:r>
                                  <a:rPr lang="fr-FR" sz="1400" smtClean="0">
                                    <a:latin typeface="Cambria Math" panose="02040503050406030204" pitchFamily="18" charset="0"/>
                                  </a:rPr>
                                  <m:t>𝟎</m:t>
                                </m:r>
                                <m:r>
                                  <a:rPr lang="fr-FR" sz="1400" smtClean="0">
                                    <a:latin typeface="Cambria Math" panose="02040503050406030204" pitchFamily="18" charset="0"/>
                                  </a:rPr>
                                  <m:t>,</m:t>
                                </m:r>
                                <m:r>
                                  <a:rPr lang="fr-FR" sz="1400" smtClean="0">
                                    <a:latin typeface="Cambria Math" panose="02040503050406030204" pitchFamily="18" charset="0"/>
                                  </a:rPr>
                                  <m:t>𝟕</m:t>
                                </m:r>
                              </m:oMath>
                            </m:oMathPara>
                          </a14:m>
                          <a:endParaRPr lang="fr-FR" sz="140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fr-FR" sz="1400" smtClean="0">
                                    <a:latin typeface="Cambria Math" panose="02040503050406030204" pitchFamily="18" charset="0"/>
                                  </a:rPr>
                                  <m:t>𝒇</m:t>
                                </m:r>
                                <m:r>
                                  <a:rPr lang="fr-FR" sz="1400" smtClean="0">
                                    <a:latin typeface="Cambria Math" panose="02040503050406030204" pitchFamily="18" charset="0"/>
                                  </a:rPr>
                                  <m:t>=</m:t>
                                </m:r>
                                <m:r>
                                  <a:rPr lang="fr-FR" sz="1400" smtClean="0">
                                    <a:latin typeface="Cambria Math" panose="02040503050406030204" pitchFamily="18" charset="0"/>
                                  </a:rPr>
                                  <m:t>𝟎</m:t>
                                </m:r>
                                <m:r>
                                  <a:rPr lang="fr-FR" sz="1400" smtClean="0">
                                    <a:latin typeface="Cambria Math" panose="02040503050406030204" pitchFamily="18" charset="0"/>
                                  </a:rPr>
                                  <m:t>,</m:t>
                                </m:r>
                                <m:r>
                                  <a:rPr lang="fr-FR" sz="1400" smtClean="0">
                                    <a:latin typeface="Cambria Math" panose="02040503050406030204" pitchFamily="18" charset="0"/>
                                  </a:rPr>
                                  <m:t>𝟐</m:t>
                                </m:r>
                              </m:oMath>
                            </m:oMathPara>
                          </a14:m>
                          <a:endParaRPr lang="fr-FR" sz="1400" dirty="0"/>
                        </a:p>
                      </a:txBody>
                      <a:tcPr anchor="ctr"/>
                    </a:tc>
                    <a:extLst>
                      <a:ext uri="{0D108BD9-81ED-4DB2-BD59-A6C34878D82A}">
                        <a16:rowId xmlns:a16="http://schemas.microsoft.com/office/drawing/2014/main" val="2200976691"/>
                      </a:ext>
                    </a:extLst>
                  </a:tr>
                </a:tbl>
              </a:graphicData>
            </a:graphic>
          </p:graphicFrame>
        </mc:Choice>
        <mc:Fallback xmlns="">
          <p:graphicFrame>
            <p:nvGraphicFramePr>
              <p:cNvPr id="3" name="Tableau 2">
                <a:extLst>
                  <a:ext uri="{FF2B5EF4-FFF2-40B4-BE49-F238E27FC236}">
                    <a16:creationId xmlns:a16="http://schemas.microsoft.com/office/drawing/2014/main" id="{1CD50EBE-E813-4B86-BD59-1DB9479660AD}"/>
                  </a:ext>
                </a:extLst>
              </p:cNvPr>
              <p:cNvGraphicFramePr>
                <a:graphicFrameLocks noGrp="1"/>
              </p:cNvGraphicFramePr>
              <p:nvPr>
                <p:extLst>
                  <p:ext uri="{D42A27DB-BD31-4B8C-83A1-F6EECF244321}">
                    <p14:modId xmlns:p14="http://schemas.microsoft.com/office/powerpoint/2010/main" val="4214341294"/>
                  </p:ext>
                </p:extLst>
              </p:nvPr>
            </p:nvGraphicFramePr>
            <p:xfrm>
              <a:off x="1895937" y="3954714"/>
              <a:ext cx="4659394" cy="1275769"/>
            </p:xfrm>
            <a:graphic>
              <a:graphicData uri="http://schemas.openxmlformats.org/drawingml/2006/table">
                <a:tbl>
                  <a:tblPr firstRow="1" bandRow="1">
                    <a:tableStyleId>{F5AB1C69-6EDB-4FF4-983F-18BD219EF322}</a:tableStyleId>
                  </a:tblPr>
                  <a:tblGrid>
                    <a:gridCol w="2043020">
                      <a:extLst>
                        <a:ext uri="{9D8B030D-6E8A-4147-A177-3AD203B41FA5}">
                          <a16:colId xmlns:a16="http://schemas.microsoft.com/office/drawing/2014/main" val="2743579699"/>
                        </a:ext>
                      </a:extLst>
                    </a:gridCol>
                    <a:gridCol w="1308187">
                      <a:extLst>
                        <a:ext uri="{9D8B030D-6E8A-4147-A177-3AD203B41FA5}">
                          <a16:colId xmlns:a16="http://schemas.microsoft.com/office/drawing/2014/main" val="1925820591"/>
                        </a:ext>
                      </a:extLst>
                    </a:gridCol>
                    <a:gridCol w="1308187">
                      <a:extLst>
                        <a:ext uri="{9D8B030D-6E8A-4147-A177-3AD203B41FA5}">
                          <a16:colId xmlns:a16="http://schemas.microsoft.com/office/drawing/2014/main" val="1853462327"/>
                        </a:ext>
                      </a:extLst>
                    </a:gridCol>
                  </a:tblGrid>
                  <a:tr h="304800">
                    <a:tc>
                      <a:txBody>
                        <a:bodyPr/>
                        <a:lstStyle/>
                        <a:p>
                          <a:endParaRPr lang="fr-FR" sz="1400" dirty="0"/>
                        </a:p>
                      </a:txBody>
                      <a:tcPr anchor="ctr"/>
                    </a:tc>
                    <a:tc>
                      <a:txBody>
                        <a:bodyPr/>
                        <a:lstStyle/>
                        <a:p>
                          <a:pPr algn="ctr"/>
                          <a:r>
                            <a:rPr lang="fr-FR" sz="1400" dirty="0"/>
                            <a:t>sec</a:t>
                          </a:r>
                        </a:p>
                      </a:txBody>
                      <a:tcPr anchor="ctr"/>
                    </a:tc>
                    <a:tc>
                      <a:txBody>
                        <a:bodyPr/>
                        <a:lstStyle/>
                        <a:p>
                          <a:pPr algn="ctr"/>
                          <a:r>
                            <a:rPr lang="fr-FR" sz="1400" dirty="0"/>
                            <a:t>lubrifié</a:t>
                          </a:r>
                        </a:p>
                      </a:txBody>
                      <a:tcPr anchor="ctr"/>
                    </a:tc>
                    <a:extLst>
                      <a:ext uri="{0D108BD9-81ED-4DB2-BD59-A6C34878D82A}">
                        <a16:rowId xmlns:a16="http://schemas.microsoft.com/office/drawing/2014/main" val="2912868909"/>
                      </a:ext>
                    </a:extLst>
                  </a:tr>
                  <a:tr h="347514">
                    <a:tc>
                      <a:txBody>
                        <a:bodyPr/>
                        <a:lstStyle/>
                        <a:p>
                          <a:r>
                            <a:rPr lang="fr-FR" sz="1400" dirty="0"/>
                            <a:t>Contact acier/acier</a:t>
                          </a:r>
                        </a:p>
                      </a:txBody>
                      <a:tcPr anchor="ctr"/>
                    </a:tc>
                    <a:tc>
                      <a:txBody>
                        <a:bodyPr/>
                        <a:lstStyle/>
                        <a:p>
                          <a:endParaRPr lang="fr-FR"/>
                        </a:p>
                      </a:txBody>
                      <a:tcPr anchor="ctr">
                        <a:blipFill>
                          <a:blip r:embed="rId9"/>
                          <a:stretch>
                            <a:fillRect l="-156744" t="-87931" r="-101860" b="-194828"/>
                          </a:stretch>
                        </a:blipFill>
                      </a:tcPr>
                    </a:tc>
                    <a:tc>
                      <a:txBody>
                        <a:bodyPr/>
                        <a:lstStyle/>
                        <a:p>
                          <a:endParaRPr lang="fr-FR"/>
                        </a:p>
                      </a:txBody>
                      <a:tcPr anchor="ctr">
                        <a:blipFill>
                          <a:blip r:embed="rId9"/>
                          <a:stretch>
                            <a:fillRect l="-256744" t="-87931" r="-1860" b="-194828"/>
                          </a:stretch>
                        </a:blipFill>
                      </a:tcPr>
                    </a:tc>
                    <a:extLst>
                      <a:ext uri="{0D108BD9-81ED-4DB2-BD59-A6C34878D82A}">
                        <a16:rowId xmlns:a16="http://schemas.microsoft.com/office/drawing/2014/main" val="2598694128"/>
                      </a:ext>
                    </a:extLst>
                  </a:tr>
                  <a:tr h="318655">
                    <a:tc>
                      <a:txBody>
                        <a:bodyPr/>
                        <a:lstStyle/>
                        <a:p>
                          <a:r>
                            <a:rPr lang="fr-FR" sz="1400" dirty="0"/>
                            <a:t>Contact acier/bronze</a:t>
                          </a:r>
                        </a:p>
                      </a:txBody>
                      <a:tcPr anchor="ctr"/>
                    </a:tc>
                    <a:tc>
                      <a:txBody>
                        <a:bodyPr/>
                        <a:lstStyle/>
                        <a:p>
                          <a:endParaRPr lang="fr-FR"/>
                        </a:p>
                      </a:txBody>
                      <a:tcPr anchor="ctr">
                        <a:blipFill>
                          <a:blip r:embed="rId9"/>
                          <a:stretch>
                            <a:fillRect l="-156744" t="-205660" r="-101860" b="-113208"/>
                          </a:stretch>
                        </a:blipFill>
                      </a:tcPr>
                    </a:tc>
                    <a:tc>
                      <a:txBody>
                        <a:bodyPr/>
                        <a:lstStyle/>
                        <a:p>
                          <a:endParaRPr lang="fr-FR"/>
                        </a:p>
                      </a:txBody>
                      <a:tcPr anchor="ctr">
                        <a:blipFill>
                          <a:blip r:embed="rId9"/>
                          <a:stretch>
                            <a:fillRect l="-256744" t="-205660" r="-1860" b="-113208"/>
                          </a:stretch>
                        </a:blipFill>
                      </a:tcPr>
                    </a:tc>
                    <a:extLst>
                      <a:ext uri="{0D108BD9-81ED-4DB2-BD59-A6C34878D82A}">
                        <a16:rowId xmlns:a16="http://schemas.microsoft.com/office/drawing/2014/main" val="2640641582"/>
                      </a:ext>
                    </a:extLst>
                  </a:tr>
                  <a:tr h="304800">
                    <a:tc>
                      <a:txBody>
                        <a:bodyPr/>
                        <a:lstStyle/>
                        <a:p>
                          <a:r>
                            <a:rPr lang="fr-FR" sz="1400" dirty="0"/>
                            <a:t>Contact pneu/route</a:t>
                          </a:r>
                        </a:p>
                      </a:txBody>
                      <a:tcPr anchor="ctr"/>
                    </a:tc>
                    <a:tc>
                      <a:txBody>
                        <a:bodyPr/>
                        <a:lstStyle/>
                        <a:p>
                          <a:endParaRPr lang="fr-FR"/>
                        </a:p>
                      </a:txBody>
                      <a:tcPr anchor="ctr">
                        <a:blipFill>
                          <a:blip r:embed="rId9"/>
                          <a:stretch>
                            <a:fillRect l="-156744" t="-324000" r="-101860" b="-20000"/>
                          </a:stretch>
                        </a:blipFill>
                      </a:tcPr>
                    </a:tc>
                    <a:tc>
                      <a:txBody>
                        <a:bodyPr/>
                        <a:lstStyle/>
                        <a:p>
                          <a:endParaRPr lang="fr-FR"/>
                        </a:p>
                      </a:txBody>
                      <a:tcPr anchor="ctr">
                        <a:blipFill>
                          <a:blip r:embed="rId9"/>
                          <a:stretch>
                            <a:fillRect l="-256744" t="-324000" r="-1860" b="-20000"/>
                          </a:stretch>
                        </a:blipFill>
                      </a:tcPr>
                    </a:tc>
                    <a:extLst>
                      <a:ext uri="{0D108BD9-81ED-4DB2-BD59-A6C34878D82A}">
                        <a16:rowId xmlns:a16="http://schemas.microsoft.com/office/drawing/2014/main" val="2200976691"/>
                      </a:ext>
                    </a:extLst>
                  </a:tr>
                </a:tbl>
              </a:graphicData>
            </a:graphic>
          </p:graphicFrame>
        </mc:Fallback>
      </mc:AlternateContent>
      <p:grpSp>
        <p:nvGrpSpPr>
          <p:cNvPr id="20" name="Groupe 19">
            <a:extLst>
              <a:ext uri="{FF2B5EF4-FFF2-40B4-BE49-F238E27FC236}">
                <a16:creationId xmlns:a16="http://schemas.microsoft.com/office/drawing/2014/main" id="{2D12FC81-BA88-49A0-8D60-CF72E5B343F0}"/>
              </a:ext>
            </a:extLst>
          </p:cNvPr>
          <p:cNvGrpSpPr/>
          <p:nvPr/>
        </p:nvGrpSpPr>
        <p:grpSpPr>
          <a:xfrm>
            <a:off x="1007313" y="1774193"/>
            <a:ext cx="9784512" cy="1616687"/>
            <a:chOff x="1007313" y="1774193"/>
            <a:chExt cx="9784512" cy="1616687"/>
          </a:xfrm>
        </p:grpSpPr>
        <p:cxnSp>
          <p:nvCxnSpPr>
            <p:cNvPr id="23" name="Connecteur droit avec flèche 22">
              <a:extLst>
                <a:ext uri="{FF2B5EF4-FFF2-40B4-BE49-F238E27FC236}">
                  <a16:creationId xmlns:a16="http://schemas.microsoft.com/office/drawing/2014/main" id="{36861141-C27E-4E1D-8650-ECD1E3BA0518}"/>
                </a:ext>
              </a:extLst>
            </p:cNvPr>
            <p:cNvCxnSpPr>
              <a:cxnSpLocks/>
            </p:cNvCxnSpPr>
            <p:nvPr/>
          </p:nvCxnSpPr>
          <p:spPr>
            <a:xfrm flipV="1">
              <a:off x="9949919" y="2189452"/>
              <a:ext cx="0" cy="86400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49" name="Arc 48">
              <a:extLst>
                <a:ext uri="{FF2B5EF4-FFF2-40B4-BE49-F238E27FC236}">
                  <a16:creationId xmlns:a16="http://schemas.microsoft.com/office/drawing/2014/main" id="{5E00AF2A-FE8F-41CD-8692-07BFE202961C}"/>
                </a:ext>
              </a:extLst>
            </p:cNvPr>
            <p:cNvSpPr/>
            <p:nvPr/>
          </p:nvSpPr>
          <p:spPr>
            <a:xfrm rot="17389608">
              <a:off x="9605181" y="2353724"/>
              <a:ext cx="414860" cy="499246"/>
            </a:xfrm>
            <a:prstGeom prst="arc">
              <a:avLst>
                <a:gd name="adj1" fmla="val 16200000"/>
                <a:gd name="adj2" fmla="val 888052"/>
              </a:avLst>
            </a:prstGeom>
            <a:ln w="12700">
              <a:headEnd type="arrow"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fr-FR"/>
            </a:p>
          </p:txBody>
        </p:sp>
        <p:grpSp>
          <p:nvGrpSpPr>
            <p:cNvPr id="16" name="Groupe 15">
              <a:extLst>
                <a:ext uri="{FF2B5EF4-FFF2-40B4-BE49-F238E27FC236}">
                  <a16:creationId xmlns:a16="http://schemas.microsoft.com/office/drawing/2014/main" id="{FA8469F8-A7FD-4CB1-9BE8-CD55431FD8A2}"/>
                </a:ext>
              </a:extLst>
            </p:cNvPr>
            <p:cNvGrpSpPr/>
            <p:nvPr/>
          </p:nvGrpSpPr>
          <p:grpSpPr>
            <a:xfrm>
              <a:off x="1007313" y="1774193"/>
              <a:ext cx="9784512" cy="1616687"/>
              <a:chOff x="1007313" y="1774193"/>
              <a:chExt cx="9784512" cy="1616687"/>
            </a:xfrm>
          </p:grpSpPr>
          <p:sp>
            <p:nvSpPr>
              <p:cNvPr id="50" name="ZoneTexte 49">
                <a:extLst>
                  <a:ext uri="{FF2B5EF4-FFF2-40B4-BE49-F238E27FC236}">
                    <a16:creationId xmlns:a16="http://schemas.microsoft.com/office/drawing/2014/main" id="{C2DE9E15-FB46-426A-A42B-305D1480FA30}"/>
                  </a:ext>
                </a:extLst>
              </p:cNvPr>
              <p:cNvSpPr txBox="1"/>
              <p:nvPr/>
            </p:nvSpPr>
            <p:spPr>
              <a:xfrm>
                <a:off x="9536281" y="2072723"/>
                <a:ext cx="335348" cy="369332"/>
              </a:xfrm>
              <a:prstGeom prst="rect">
                <a:avLst/>
              </a:prstGeom>
              <a:noFill/>
            </p:spPr>
            <p:txBody>
              <a:bodyPr wrap="none" rtlCol="0">
                <a:spAutoFit/>
              </a:bodyPr>
              <a:lstStyle/>
              <a:p>
                <a:r>
                  <a:rPr lang="el-GR" dirty="0"/>
                  <a:t>ϕ</a:t>
                </a:r>
                <a:endParaRPr lang="fr-FR" dirty="0"/>
              </a:p>
            </p:txBody>
          </p:sp>
          <p:grpSp>
            <p:nvGrpSpPr>
              <p:cNvPr id="8" name="Groupe 7">
                <a:extLst>
                  <a:ext uri="{FF2B5EF4-FFF2-40B4-BE49-F238E27FC236}">
                    <a16:creationId xmlns:a16="http://schemas.microsoft.com/office/drawing/2014/main" id="{EA030C51-9F91-42B1-A707-D3341842C3F0}"/>
                  </a:ext>
                </a:extLst>
              </p:cNvPr>
              <p:cNvGrpSpPr/>
              <p:nvPr/>
            </p:nvGrpSpPr>
            <p:grpSpPr>
              <a:xfrm>
                <a:off x="1007313" y="1774193"/>
                <a:ext cx="9784512" cy="1616687"/>
                <a:chOff x="1007313" y="1774193"/>
                <a:chExt cx="9784512" cy="1616687"/>
              </a:xfrm>
            </p:grpSpPr>
            <p:grpSp>
              <p:nvGrpSpPr>
                <p:cNvPr id="32" name="Groupe 31">
                  <a:extLst>
                    <a:ext uri="{FF2B5EF4-FFF2-40B4-BE49-F238E27FC236}">
                      <a16:creationId xmlns:a16="http://schemas.microsoft.com/office/drawing/2014/main" id="{CF862C46-716C-4D8B-ABF0-16F489418CAE}"/>
                    </a:ext>
                  </a:extLst>
                </p:cNvPr>
                <p:cNvGrpSpPr/>
                <p:nvPr/>
              </p:nvGrpSpPr>
              <p:grpSpPr>
                <a:xfrm>
                  <a:off x="9109677" y="1774193"/>
                  <a:ext cx="1682148" cy="1279259"/>
                  <a:chOff x="9109677" y="1774193"/>
                  <a:chExt cx="1682148" cy="1279259"/>
                </a:xfrm>
              </p:grpSpPr>
              <p:cxnSp>
                <p:nvCxnSpPr>
                  <p:cNvPr id="5" name="Connecteur droit 4">
                    <a:extLst>
                      <a:ext uri="{FF2B5EF4-FFF2-40B4-BE49-F238E27FC236}">
                        <a16:creationId xmlns:a16="http://schemas.microsoft.com/office/drawing/2014/main" id="{30997845-0F69-44A0-B252-F0E25D72D49A}"/>
                      </a:ext>
                    </a:extLst>
                  </p:cNvPr>
                  <p:cNvCxnSpPr>
                    <a:cxnSpLocks/>
                  </p:cNvCxnSpPr>
                  <p:nvPr/>
                </p:nvCxnSpPr>
                <p:spPr>
                  <a:xfrm flipH="1" flipV="1">
                    <a:off x="9109678" y="1873250"/>
                    <a:ext cx="840241" cy="118020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Connecteur droit 26">
                    <a:extLst>
                      <a:ext uri="{FF2B5EF4-FFF2-40B4-BE49-F238E27FC236}">
                        <a16:creationId xmlns:a16="http://schemas.microsoft.com/office/drawing/2014/main" id="{BBDA8018-768F-4363-8944-DA3E39ADED44}"/>
                      </a:ext>
                    </a:extLst>
                  </p:cNvPr>
                  <p:cNvCxnSpPr>
                    <a:cxnSpLocks/>
                  </p:cNvCxnSpPr>
                  <p:nvPr/>
                </p:nvCxnSpPr>
                <p:spPr>
                  <a:xfrm flipV="1">
                    <a:off x="9953184" y="1873250"/>
                    <a:ext cx="838641" cy="118020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Ellipse 30">
                    <a:extLst>
                      <a:ext uri="{FF2B5EF4-FFF2-40B4-BE49-F238E27FC236}">
                        <a16:creationId xmlns:a16="http://schemas.microsoft.com/office/drawing/2014/main" id="{80D4FA03-04C3-4344-828A-DF9AEF5AE305}"/>
                      </a:ext>
                    </a:extLst>
                  </p:cNvPr>
                  <p:cNvSpPr/>
                  <p:nvPr/>
                </p:nvSpPr>
                <p:spPr>
                  <a:xfrm>
                    <a:off x="9109677" y="1774193"/>
                    <a:ext cx="1682147" cy="202245"/>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3A1E88E8-A519-4157-B0B3-E756C185807F}"/>
                        </a:ext>
                      </a:extLst>
                    </p:cNvPr>
                    <p:cNvSpPr/>
                    <p:nvPr/>
                  </p:nvSpPr>
                  <p:spPr>
                    <a:xfrm>
                      <a:off x="1007313" y="2313662"/>
                      <a:ext cx="6406590" cy="1077218"/>
                    </a:xfrm>
                    <a:prstGeom prst="rect">
                      <a:avLst/>
                    </a:prstGeom>
                  </p:spPr>
                  <p:txBody>
                    <a:bodyPr wrap="square">
                      <a:spAutoFit/>
                    </a:bodyPr>
                    <a:lstStyle/>
                    <a:p>
                      <a:pPr algn="just"/>
                      <a:r>
                        <a:rPr lang="fr-FR" sz="1600" dirty="0"/>
                        <a:t>Il est défini par la relation </a:t>
                      </a:r>
                      <a14:m>
                        <m:oMath xmlns:m="http://schemas.openxmlformats.org/officeDocument/2006/math">
                          <m:r>
                            <a:rPr lang="fr-FR" sz="1600" i="1">
                              <a:latin typeface="Cambria Math" panose="02040503050406030204" pitchFamily="18" charset="0"/>
                            </a:rPr>
                            <m:t>𝑓</m:t>
                          </m:r>
                          <m:r>
                            <a:rPr lang="fr-FR" sz="1600" i="1">
                              <a:latin typeface="Cambria Math" panose="02040503050406030204" pitchFamily="18" charset="0"/>
                            </a:rPr>
                            <m:t>=</m:t>
                          </m:r>
                          <m:r>
                            <a:rPr lang="fr-FR" sz="1600" i="1">
                              <a:latin typeface="Cambria Math" panose="02040503050406030204" pitchFamily="18" charset="0"/>
                            </a:rPr>
                            <m:t>𝑡𝑎𝑛</m:t>
                          </m:r>
                          <m:r>
                            <a:rPr lang="fr-FR" sz="1600" i="1">
                              <a:latin typeface="Cambria Math" panose="02040503050406030204" pitchFamily="18" charset="0"/>
                              <a:ea typeface="Cambria Math" panose="02040503050406030204" pitchFamily="18" charset="0"/>
                            </a:rPr>
                            <m:t>𝜑</m:t>
                          </m:r>
                        </m:oMath>
                      </a14:m>
                      <a:r>
                        <a:rPr lang="fr-FR" sz="1600" dirty="0"/>
                        <a:t> où </a:t>
                      </a:r>
                      <a14:m>
                        <m:oMath xmlns:m="http://schemas.openxmlformats.org/officeDocument/2006/math">
                          <m:r>
                            <a:rPr lang="fr-FR" sz="1600" i="1">
                              <a:latin typeface="Cambria Math" panose="02040503050406030204" pitchFamily="18" charset="0"/>
                              <a:ea typeface="Cambria Math" panose="02040503050406030204" pitchFamily="18" charset="0"/>
                            </a:rPr>
                            <m:t>𝜑</m:t>
                          </m:r>
                        </m:oMath>
                      </a14:m>
                      <a:r>
                        <a:rPr lang="fr-FR" sz="1600" dirty="0"/>
                        <a:t> est le demi-angle au sommet d’un cône, appelé </a:t>
                      </a:r>
                      <a:r>
                        <a:rPr lang="fr-FR" sz="1600" b="1" dirty="0"/>
                        <a:t>cône de frottement</a:t>
                      </a:r>
                      <a:r>
                        <a:rPr lang="fr-FR" sz="1600" dirty="0"/>
                        <a:t>, qui décrit les conditions limite  conduisant à l’apparition d’une vitesse de glissement entre les deux solides en contact. </a:t>
                      </a:r>
                    </a:p>
                  </p:txBody>
                </p:sp>
              </mc:Choice>
              <mc:Fallback xmlns="">
                <p:sp>
                  <p:nvSpPr>
                    <p:cNvPr id="4" name="Rectangle 3">
                      <a:extLst>
                        <a:ext uri="{FF2B5EF4-FFF2-40B4-BE49-F238E27FC236}">
                          <a16:creationId xmlns:a16="http://schemas.microsoft.com/office/drawing/2014/main" id="{3A1E88E8-A519-4157-B0B3-E756C185807F}"/>
                        </a:ext>
                      </a:extLst>
                    </p:cNvPr>
                    <p:cNvSpPr>
                      <a:spLocks noRot="1" noChangeAspect="1" noMove="1" noResize="1" noEditPoints="1" noAdjustHandles="1" noChangeArrowheads="1" noChangeShapeType="1" noTextEdit="1"/>
                    </p:cNvSpPr>
                    <p:nvPr/>
                  </p:nvSpPr>
                  <p:spPr>
                    <a:xfrm>
                      <a:off x="1007313" y="2313662"/>
                      <a:ext cx="6406590" cy="1077218"/>
                    </a:xfrm>
                    <a:prstGeom prst="rect">
                      <a:avLst/>
                    </a:prstGeom>
                    <a:blipFill>
                      <a:blip r:embed="rId10"/>
                      <a:stretch>
                        <a:fillRect l="-476" t="-1705" r="-571" b="-6818"/>
                      </a:stretch>
                    </a:blipFill>
                  </p:spPr>
                  <p:txBody>
                    <a:bodyPr/>
                    <a:lstStyle/>
                    <a:p>
                      <a:r>
                        <a:rPr lang="fr-FR">
                          <a:noFill/>
                        </a:rPr>
                        <a:t> </a:t>
                      </a:r>
                    </a:p>
                  </p:txBody>
                </p:sp>
              </mc:Fallback>
            </mc:AlternateContent>
          </p:grpSp>
        </p:grpSp>
      </p:grp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839EA453-50CA-4DD3-A82E-B3F79E4BA1EE}"/>
                  </a:ext>
                </a:extLst>
              </p:cNvPr>
              <p:cNvSpPr/>
              <p:nvPr/>
            </p:nvSpPr>
            <p:spPr>
              <a:xfrm>
                <a:off x="998200" y="1789212"/>
                <a:ext cx="6415703" cy="584775"/>
              </a:xfrm>
              <a:prstGeom prst="rect">
                <a:avLst/>
              </a:prstGeom>
            </p:spPr>
            <p:txBody>
              <a:bodyPr wrap="square">
                <a:spAutoFit/>
              </a:bodyPr>
              <a:lstStyle/>
              <a:p>
                <a:pPr algn="just"/>
                <a:r>
                  <a:rPr lang="fr-FR" sz="1600" dirty="0"/>
                  <a:t>Ce coefficient de frottement </a:t>
                </a:r>
                <a14:m>
                  <m:oMath xmlns:m="http://schemas.openxmlformats.org/officeDocument/2006/math">
                    <m:r>
                      <a:rPr lang="fr-FR" sz="1600" i="1">
                        <a:latin typeface="Cambria Math" panose="02040503050406030204" pitchFamily="18" charset="0"/>
                      </a:rPr>
                      <m:t>𝑓</m:t>
                    </m:r>
                  </m:oMath>
                </a14:m>
                <a:r>
                  <a:rPr lang="fr-FR" sz="1600" dirty="0"/>
                  <a:t> traduit la qualité du contact entre les deux solides.</a:t>
                </a:r>
              </a:p>
            </p:txBody>
          </p:sp>
        </mc:Choice>
        <mc:Fallback xmlns="">
          <p:sp>
            <p:nvSpPr>
              <p:cNvPr id="2" name="Rectangle 1">
                <a:extLst>
                  <a:ext uri="{FF2B5EF4-FFF2-40B4-BE49-F238E27FC236}">
                    <a16:creationId xmlns:a16="http://schemas.microsoft.com/office/drawing/2014/main" id="{839EA453-50CA-4DD3-A82E-B3F79E4BA1EE}"/>
                  </a:ext>
                </a:extLst>
              </p:cNvPr>
              <p:cNvSpPr>
                <a:spLocks noRot="1" noChangeAspect="1" noMove="1" noResize="1" noEditPoints="1" noAdjustHandles="1" noChangeArrowheads="1" noChangeShapeType="1" noTextEdit="1"/>
              </p:cNvSpPr>
              <p:nvPr/>
            </p:nvSpPr>
            <p:spPr>
              <a:xfrm>
                <a:off x="998200" y="1789212"/>
                <a:ext cx="6415703" cy="584775"/>
              </a:xfrm>
              <a:prstGeom prst="rect">
                <a:avLst/>
              </a:prstGeom>
              <a:blipFill>
                <a:blip r:embed="rId11"/>
                <a:stretch>
                  <a:fillRect l="-570" t="-3158" r="-475" b="-13684"/>
                </a:stretch>
              </a:blipFill>
            </p:spPr>
            <p:txBody>
              <a:bodyPr/>
              <a:lstStyle/>
              <a:p>
                <a:r>
                  <a:rPr lang="fr-FR">
                    <a:noFill/>
                  </a:rPr>
                  <a:t> </a:t>
                </a:r>
              </a:p>
            </p:txBody>
          </p:sp>
        </mc:Fallback>
      </mc:AlternateContent>
      <p:sp>
        <p:nvSpPr>
          <p:cNvPr id="6" name="Rectangle 5">
            <a:extLst>
              <a:ext uri="{FF2B5EF4-FFF2-40B4-BE49-F238E27FC236}">
                <a16:creationId xmlns:a16="http://schemas.microsoft.com/office/drawing/2014/main" id="{18AE6EF5-F49E-43A3-B198-56DF224BEB45}"/>
              </a:ext>
            </a:extLst>
          </p:cNvPr>
          <p:cNvSpPr/>
          <p:nvPr/>
        </p:nvSpPr>
        <p:spPr>
          <a:xfrm>
            <a:off x="997525" y="3343260"/>
            <a:ext cx="6416378" cy="584775"/>
          </a:xfrm>
          <a:prstGeom prst="rect">
            <a:avLst/>
          </a:prstGeom>
        </p:spPr>
        <p:txBody>
          <a:bodyPr wrap="square">
            <a:spAutoFit/>
          </a:bodyPr>
          <a:lstStyle/>
          <a:p>
            <a:pPr algn="just"/>
            <a:r>
              <a:rPr lang="fr-FR" sz="1600" dirty="0"/>
              <a:t>Le tableau ci-dessous regroupe quelques valeurs de coefficients de frottement couramment rencontrés en SII :  </a:t>
            </a:r>
          </a:p>
        </p:txBody>
      </p:sp>
      <p:sp>
        <p:nvSpPr>
          <p:cNvPr id="33" name="ZoneTexte 32">
            <a:extLst>
              <a:ext uri="{FF2B5EF4-FFF2-40B4-BE49-F238E27FC236}">
                <a16:creationId xmlns:a16="http://schemas.microsoft.com/office/drawing/2014/main" id="{600746B6-9DB5-4607-8CDD-F057856CE188}"/>
              </a:ext>
            </a:extLst>
          </p:cNvPr>
          <p:cNvSpPr txBox="1"/>
          <p:nvPr/>
        </p:nvSpPr>
        <p:spPr>
          <a:xfrm>
            <a:off x="4803507" y="42458"/>
            <a:ext cx="5899355" cy="307777"/>
          </a:xfrm>
          <a:prstGeom prst="rect">
            <a:avLst/>
          </a:prstGeom>
          <a:noFill/>
        </p:spPr>
        <p:txBody>
          <a:bodyPr wrap="square" rtlCol="0">
            <a:spAutoFit/>
          </a:bodyPr>
          <a:lstStyle/>
          <a:p>
            <a:pPr algn="r"/>
            <a:r>
              <a:rPr lang="fr-FR" sz="1400" dirty="0">
                <a:solidFill>
                  <a:srgbClr val="001642"/>
                </a:solidFill>
                <a:latin typeface="Segoe UI" panose="020B0502040204020203" pitchFamily="34" charset="0"/>
                <a:cs typeface="Segoe UI" panose="020B0502040204020203" pitchFamily="34" charset="0"/>
              </a:rPr>
              <a:t>Lois de Coulomb</a:t>
            </a:r>
          </a:p>
        </p:txBody>
      </p:sp>
      <p:sp>
        <p:nvSpPr>
          <p:cNvPr id="34" name="ZoneTexte 33">
            <a:extLst>
              <a:ext uri="{FF2B5EF4-FFF2-40B4-BE49-F238E27FC236}">
                <a16:creationId xmlns:a16="http://schemas.microsoft.com/office/drawing/2014/main" id="{202DE1B4-4D5D-4CB6-9B44-7463BC1199B0}"/>
              </a:ext>
            </a:extLst>
          </p:cNvPr>
          <p:cNvSpPr txBox="1"/>
          <p:nvPr/>
        </p:nvSpPr>
        <p:spPr>
          <a:xfrm>
            <a:off x="-64294" y="6244625"/>
            <a:ext cx="461963" cy="369332"/>
          </a:xfrm>
          <a:prstGeom prst="rect">
            <a:avLst/>
          </a:prstGeom>
          <a:noFill/>
        </p:spPr>
        <p:txBody>
          <a:bodyPr wrap="square" rtlCol="0">
            <a:spAutoFit/>
          </a:bodyPr>
          <a:lstStyle/>
          <a:p>
            <a:pPr algn="ctr"/>
            <a:r>
              <a:rPr lang="fr-FR" dirty="0">
                <a:solidFill>
                  <a:schemeClr val="bg1"/>
                </a:solidFill>
                <a:effectLst>
                  <a:outerShdw blurRad="38100" dist="38100" dir="2700000" algn="tl">
                    <a:srgbClr val="000000">
                      <a:alpha val="43137"/>
                    </a:srgbClr>
                  </a:outerShdw>
                </a:effectLst>
              </a:rPr>
              <a:t>22</a:t>
            </a:r>
          </a:p>
        </p:txBody>
      </p:sp>
    </p:spTree>
    <p:extLst>
      <p:ext uri="{BB962C8B-B14F-4D97-AF65-F5344CB8AC3E}">
        <p14:creationId xmlns:p14="http://schemas.microsoft.com/office/powerpoint/2010/main" val="3301907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a:extLst>
              <a:ext uri="{FF2B5EF4-FFF2-40B4-BE49-F238E27FC236}">
                <a16:creationId xmlns:a16="http://schemas.microsoft.com/office/drawing/2014/main" id="{FA9FAC30-014C-428C-970E-A76203478F2B}"/>
              </a:ext>
            </a:extLst>
          </p:cNvPr>
          <p:cNvGrpSpPr/>
          <p:nvPr/>
        </p:nvGrpSpPr>
        <p:grpSpPr>
          <a:xfrm>
            <a:off x="7703128" y="721086"/>
            <a:ext cx="4189648" cy="5994902"/>
            <a:chOff x="8331916" y="2806762"/>
            <a:chExt cx="3106427" cy="2506026"/>
          </a:xfrm>
        </p:grpSpPr>
        <p:sp>
          <p:nvSpPr>
            <p:cNvPr id="3" name="Rectangle à coins arrondis 78">
              <a:extLst>
                <a:ext uri="{FF2B5EF4-FFF2-40B4-BE49-F238E27FC236}">
                  <a16:creationId xmlns:a16="http://schemas.microsoft.com/office/drawing/2014/main" id="{ABDD7937-49B1-4FA4-ADA4-4AC2DC11A303}"/>
                </a:ext>
              </a:extLst>
            </p:cNvPr>
            <p:cNvSpPr/>
            <p:nvPr/>
          </p:nvSpPr>
          <p:spPr>
            <a:xfrm>
              <a:off x="8336122" y="2816204"/>
              <a:ext cx="3102221" cy="2496584"/>
            </a:xfrm>
            <a:prstGeom prst="roundRect">
              <a:avLst>
                <a:gd name="adj" fmla="val 0"/>
              </a:avLst>
            </a:prstGeom>
            <a:solidFill>
              <a:schemeClr val="bg1"/>
            </a:solidFill>
            <a:ln w="28575">
              <a:solidFill>
                <a:srgbClr val="4F9707"/>
              </a:solid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a:extLst>
                <a:ext uri="{FF2B5EF4-FFF2-40B4-BE49-F238E27FC236}">
                  <a16:creationId xmlns:a16="http://schemas.microsoft.com/office/drawing/2014/main" id="{779B9166-C952-4202-9FF6-81676D414FDB}"/>
                </a:ext>
              </a:extLst>
            </p:cNvPr>
            <p:cNvSpPr/>
            <p:nvPr/>
          </p:nvSpPr>
          <p:spPr>
            <a:xfrm>
              <a:off x="8331916" y="2806762"/>
              <a:ext cx="1348911" cy="154390"/>
            </a:xfrm>
            <a:prstGeom prst="rect">
              <a:avLst/>
            </a:prstGeom>
          </p:spPr>
          <p:txBody>
            <a:bodyPr wrap="none">
              <a:spAutoFit/>
            </a:bodyPr>
            <a:lstStyle/>
            <a:p>
              <a:r>
                <a:rPr lang="fr-FR" dirty="0">
                  <a:solidFill>
                    <a:srgbClr val="217214"/>
                  </a:solidFill>
                </a:rPr>
                <a:t>Lois de Coulomb </a:t>
              </a:r>
              <a:endParaRPr lang="fr-FR" b="1" dirty="0">
                <a:solidFill>
                  <a:srgbClr val="217214"/>
                </a:solidFill>
              </a:endParaRPr>
            </a:p>
          </p:txBody>
        </p:sp>
      </p:grpSp>
      <p:grpSp>
        <p:nvGrpSpPr>
          <p:cNvPr id="5" name="Groupe 4">
            <a:extLst>
              <a:ext uri="{FF2B5EF4-FFF2-40B4-BE49-F238E27FC236}">
                <a16:creationId xmlns:a16="http://schemas.microsoft.com/office/drawing/2014/main" id="{7ED6F413-2AB6-4F56-898B-DA941A767D4F}"/>
              </a:ext>
            </a:extLst>
          </p:cNvPr>
          <p:cNvGrpSpPr/>
          <p:nvPr/>
        </p:nvGrpSpPr>
        <p:grpSpPr>
          <a:xfrm>
            <a:off x="575354" y="729554"/>
            <a:ext cx="6976867" cy="3905946"/>
            <a:chOff x="589869" y="1211594"/>
            <a:chExt cx="11310763" cy="4262108"/>
          </a:xfrm>
        </p:grpSpPr>
        <p:sp>
          <p:nvSpPr>
            <p:cNvPr id="6" name="Rectangle à coins arrondis 26">
              <a:extLst>
                <a:ext uri="{FF2B5EF4-FFF2-40B4-BE49-F238E27FC236}">
                  <a16:creationId xmlns:a16="http://schemas.microsoft.com/office/drawing/2014/main" id="{C9581F5A-4F5E-4A14-89A4-B7A5AB15F161}"/>
                </a:ext>
              </a:extLst>
            </p:cNvPr>
            <p:cNvSpPr/>
            <p:nvPr/>
          </p:nvSpPr>
          <p:spPr>
            <a:xfrm>
              <a:off x="589869" y="1227314"/>
              <a:ext cx="11310763" cy="4246388"/>
            </a:xfrm>
            <a:prstGeom prst="roundRect">
              <a:avLst>
                <a:gd name="adj" fmla="val 0"/>
              </a:avLst>
            </a:prstGeom>
            <a:solidFill>
              <a:schemeClr val="bg1"/>
            </a:solidFill>
            <a:ln w="28575">
              <a:solidFill>
                <a:srgbClr val="CC00CC"/>
              </a:solid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a:extLst>
                <a:ext uri="{FF2B5EF4-FFF2-40B4-BE49-F238E27FC236}">
                  <a16:creationId xmlns:a16="http://schemas.microsoft.com/office/drawing/2014/main" id="{ED94521F-C83C-4B26-B4D4-D47C6579F32A}"/>
                </a:ext>
              </a:extLst>
            </p:cNvPr>
            <p:cNvSpPr/>
            <p:nvPr/>
          </p:nvSpPr>
          <p:spPr>
            <a:xfrm>
              <a:off x="589869" y="1211594"/>
              <a:ext cx="4142316" cy="403009"/>
            </a:xfrm>
            <a:prstGeom prst="rect">
              <a:avLst/>
            </a:prstGeom>
          </p:spPr>
          <p:txBody>
            <a:bodyPr wrap="none">
              <a:spAutoFit/>
            </a:bodyPr>
            <a:lstStyle/>
            <a:p>
              <a:r>
                <a:rPr lang="fr-FR" dirty="0">
                  <a:solidFill>
                    <a:srgbClr val="CC00CC"/>
                  </a:solidFill>
                </a:rPr>
                <a:t>Frottement de Coulomb </a:t>
              </a:r>
            </a:p>
          </p:txBody>
        </p:sp>
      </p:grpSp>
      <p:pic>
        <p:nvPicPr>
          <p:cNvPr id="9" name="Image 8">
            <a:extLst>
              <a:ext uri="{FF2B5EF4-FFF2-40B4-BE49-F238E27FC236}">
                <a16:creationId xmlns:a16="http://schemas.microsoft.com/office/drawing/2014/main" id="{E885FDEB-ABA9-4A34-817F-825AC645E16A}"/>
              </a:ext>
            </a:extLst>
          </p:cNvPr>
          <p:cNvPicPr>
            <a:picLocks noChangeAspect="1"/>
          </p:cNvPicPr>
          <p:nvPr/>
        </p:nvPicPr>
        <p:blipFill rotWithShape="1">
          <a:blip r:embed="rId2">
            <a:extLst>
              <a:ext uri="{28A0092B-C50C-407E-A947-70E740481C1C}">
                <a14:useLocalDpi xmlns:a14="http://schemas.microsoft.com/office/drawing/2010/main" val="0"/>
              </a:ext>
            </a:extLst>
          </a:blip>
          <a:srcRect l="5409" t="14830" b="4913"/>
          <a:stretch/>
        </p:blipFill>
        <p:spPr>
          <a:xfrm>
            <a:off x="8479024" y="1508373"/>
            <a:ext cx="2230540" cy="2245171"/>
          </a:xfrm>
          <a:prstGeom prst="rect">
            <a:avLst/>
          </a:prstGeom>
        </p:spPr>
      </p:pic>
      <mc:AlternateContent xmlns:mc="http://schemas.openxmlformats.org/markup-compatibility/2006" xmlns:a14="http://schemas.microsoft.com/office/drawing/2010/main">
        <mc:Choice Requires="a14">
          <p:sp>
            <p:nvSpPr>
              <p:cNvPr id="10" name="ZoneTexte 9">
                <a:extLst>
                  <a:ext uri="{FF2B5EF4-FFF2-40B4-BE49-F238E27FC236}">
                    <a16:creationId xmlns:a16="http://schemas.microsoft.com/office/drawing/2014/main" id="{E35FB7CC-F892-41C8-A0BA-1DB60FF922DD}"/>
                  </a:ext>
                </a:extLst>
              </p:cNvPr>
              <p:cNvSpPr txBox="1"/>
              <p:nvPr/>
            </p:nvSpPr>
            <p:spPr>
              <a:xfrm>
                <a:off x="8644137" y="2540992"/>
                <a:ext cx="34636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fr-FR" i="1" dirty="0">
                          <a:latin typeface="Cambria Math" panose="02040503050406030204" pitchFamily="18" charset="0"/>
                          <a:ea typeface="Cambria Math" panose="02040503050406030204" pitchFamily="18" charset="0"/>
                        </a:rPr>
                        <m:t>𝜋</m:t>
                      </m:r>
                    </m:oMath>
                  </m:oMathPara>
                </a14:m>
                <a:endParaRPr lang="fr-FR" dirty="0"/>
              </a:p>
            </p:txBody>
          </p:sp>
        </mc:Choice>
        <mc:Fallback xmlns="">
          <p:sp>
            <p:nvSpPr>
              <p:cNvPr id="10" name="ZoneTexte 9">
                <a:extLst>
                  <a:ext uri="{FF2B5EF4-FFF2-40B4-BE49-F238E27FC236}">
                    <a16:creationId xmlns:a16="http://schemas.microsoft.com/office/drawing/2014/main" id="{E35FB7CC-F892-41C8-A0BA-1DB60FF922DD}"/>
                  </a:ext>
                </a:extLst>
              </p:cNvPr>
              <p:cNvSpPr txBox="1">
                <a:spLocks noRot="1" noChangeAspect="1" noMove="1" noResize="1" noEditPoints="1" noAdjustHandles="1" noChangeArrowheads="1" noChangeShapeType="1" noTextEdit="1"/>
              </p:cNvSpPr>
              <p:nvPr/>
            </p:nvSpPr>
            <p:spPr>
              <a:xfrm>
                <a:off x="8644137" y="2540992"/>
                <a:ext cx="346364" cy="369332"/>
              </a:xfrm>
              <a:prstGeom prst="rect">
                <a:avLst/>
              </a:prstGeom>
              <a:blipFill>
                <a:blip r:embed="rId3"/>
                <a:stretch>
                  <a:fillRect/>
                </a:stretch>
              </a:blipFill>
            </p:spPr>
            <p:txBody>
              <a:bodyPr/>
              <a:lstStyle/>
              <a:p>
                <a:r>
                  <a:rPr lang="fr-FR">
                    <a:noFill/>
                  </a:rPr>
                  <a:t> </a:t>
                </a:r>
              </a:p>
            </p:txBody>
          </p:sp>
        </mc:Fallback>
      </mc:AlternateContent>
      <p:sp>
        <p:nvSpPr>
          <p:cNvPr id="11" name="ZoneTexte 10">
            <a:extLst>
              <a:ext uri="{FF2B5EF4-FFF2-40B4-BE49-F238E27FC236}">
                <a16:creationId xmlns:a16="http://schemas.microsoft.com/office/drawing/2014/main" id="{7DFE2B98-A6C5-4D00-99C5-41EF8F49191F}"/>
              </a:ext>
            </a:extLst>
          </p:cNvPr>
          <p:cNvSpPr txBox="1"/>
          <p:nvPr/>
        </p:nvSpPr>
        <p:spPr>
          <a:xfrm>
            <a:off x="9705441" y="2408132"/>
            <a:ext cx="364977" cy="369332"/>
          </a:xfrm>
          <a:prstGeom prst="rect">
            <a:avLst/>
          </a:prstGeom>
          <a:noFill/>
        </p:spPr>
        <p:txBody>
          <a:bodyPr wrap="square" rtlCol="0">
            <a:spAutoFit/>
          </a:bodyPr>
          <a:lstStyle/>
          <a:p>
            <a:r>
              <a:rPr lang="fr-FR" b="1" i="1" dirty="0"/>
              <a:t>I</a:t>
            </a:r>
          </a:p>
        </p:txBody>
      </p:sp>
      <mc:AlternateContent xmlns:mc="http://schemas.openxmlformats.org/markup-compatibility/2006" xmlns:a14="http://schemas.microsoft.com/office/drawing/2010/main">
        <mc:Choice Requires="a14">
          <p:sp>
            <p:nvSpPr>
              <p:cNvPr id="12" name="ZoneTexte 11">
                <a:extLst>
                  <a:ext uri="{FF2B5EF4-FFF2-40B4-BE49-F238E27FC236}">
                    <a16:creationId xmlns:a16="http://schemas.microsoft.com/office/drawing/2014/main" id="{D442A716-6E2D-4068-8999-84091FFAB4F0}"/>
                  </a:ext>
                </a:extLst>
              </p:cNvPr>
              <p:cNvSpPr txBox="1"/>
              <p:nvPr/>
            </p:nvSpPr>
            <p:spPr>
              <a:xfrm>
                <a:off x="9714918" y="964198"/>
                <a:ext cx="18992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fr-FR" i="1" smtClean="0">
                              <a:latin typeface="Cambria Math" panose="02040503050406030204" pitchFamily="18" charset="0"/>
                            </a:rPr>
                          </m:ctrlPr>
                        </m:accPr>
                        <m:e>
                          <m:r>
                            <a:rPr lang="fr-FR" b="0" i="1" smtClean="0">
                              <a:latin typeface="Cambria Math" panose="02040503050406030204" pitchFamily="18" charset="0"/>
                            </a:rPr>
                            <m:t>𝑛</m:t>
                          </m:r>
                        </m:e>
                      </m:acc>
                    </m:oMath>
                  </m:oMathPara>
                </a14:m>
                <a:endParaRPr lang="fr-FR" dirty="0"/>
              </a:p>
            </p:txBody>
          </p:sp>
        </mc:Choice>
        <mc:Fallback xmlns="">
          <p:sp>
            <p:nvSpPr>
              <p:cNvPr id="12" name="ZoneTexte 11">
                <a:extLst>
                  <a:ext uri="{FF2B5EF4-FFF2-40B4-BE49-F238E27FC236}">
                    <a16:creationId xmlns:a16="http://schemas.microsoft.com/office/drawing/2014/main" id="{D442A716-6E2D-4068-8999-84091FFAB4F0}"/>
                  </a:ext>
                </a:extLst>
              </p:cNvPr>
              <p:cNvSpPr txBox="1">
                <a:spLocks noRot="1" noChangeAspect="1" noMove="1" noResize="1" noEditPoints="1" noAdjustHandles="1" noChangeArrowheads="1" noChangeShapeType="1" noTextEdit="1"/>
              </p:cNvSpPr>
              <p:nvPr/>
            </p:nvSpPr>
            <p:spPr>
              <a:xfrm>
                <a:off x="9714918" y="964198"/>
                <a:ext cx="189924" cy="276999"/>
              </a:xfrm>
              <a:prstGeom prst="rect">
                <a:avLst/>
              </a:prstGeom>
              <a:blipFill>
                <a:blip r:embed="rId4"/>
                <a:stretch>
                  <a:fillRect l="-19355" r="-16129"/>
                </a:stretch>
              </a:blipFill>
            </p:spPr>
            <p:txBody>
              <a:bodyPr/>
              <a:lstStyle/>
              <a:p>
                <a:r>
                  <a:rPr lang="fr-FR">
                    <a:noFill/>
                  </a:rPr>
                  <a:t> </a:t>
                </a:r>
              </a:p>
            </p:txBody>
          </p:sp>
        </mc:Fallback>
      </mc:AlternateContent>
      <p:cxnSp>
        <p:nvCxnSpPr>
          <p:cNvPr id="13" name="Connecteur droit avec flèche 12">
            <a:extLst>
              <a:ext uri="{FF2B5EF4-FFF2-40B4-BE49-F238E27FC236}">
                <a16:creationId xmlns:a16="http://schemas.microsoft.com/office/drawing/2014/main" id="{69374CE0-FE15-4216-B234-88429D6696DE}"/>
              </a:ext>
            </a:extLst>
          </p:cNvPr>
          <p:cNvCxnSpPr>
            <a:cxnSpLocks/>
          </p:cNvCxnSpPr>
          <p:nvPr/>
        </p:nvCxnSpPr>
        <p:spPr>
          <a:xfrm flipH="1" flipV="1">
            <a:off x="9666602" y="1093166"/>
            <a:ext cx="13538" cy="1533995"/>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grpSp>
        <p:nvGrpSpPr>
          <p:cNvPr id="19" name="Groupe 18">
            <a:extLst>
              <a:ext uri="{FF2B5EF4-FFF2-40B4-BE49-F238E27FC236}">
                <a16:creationId xmlns:a16="http://schemas.microsoft.com/office/drawing/2014/main" id="{408B8ED8-5017-447E-BBFE-EFA3024C4654}"/>
              </a:ext>
            </a:extLst>
          </p:cNvPr>
          <p:cNvGrpSpPr/>
          <p:nvPr/>
        </p:nvGrpSpPr>
        <p:grpSpPr>
          <a:xfrm>
            <a:off x="8828226" y="1374675"/>
            <a:ext cx="1693668" cy="1263906"/>
            <a:chOff x="9109677" y="1774193"/>
            <a:chExt cx="1682148" cy="1279259"/>
          </a:xfrm>
        </p:grpSpPr>
        <p:cxnSp>
          <p:nvCxnSpPr>
            <p:cNvPr id="20" name="Connecteur droit 19">
              <a:extLst>
                <a:ext uri="{FF2B5EF4-FFF2-40B4-BE49-F238E27FC236}">
                  <a16:creationId xmlns:a16="http://schemas.microsoft.com/office/drawing/2014/main" id="{264D8C7E-2AEB-42FC-BE1B-0DC4767C02E6}"/>
                </a:ext>
              </a:extLst>
            </p:cNvPr>
            <p:cNvCxnSpPr>
              <a:cxnSpLocks/>
            </p:cNvCxnSpPr>
            <p:nvPr/>
          </p:nvCxnSpPr>
          <p:spPr>
            <a:xfrm flipH="1" flipV="1">
              <a:off x="9109678" y="1873250"/>
              <a:ext cx="840241" cy="118020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Connecteur droit 20">
              <a:extLst>
                <a:ext uri="{FF2B5EF4-FFF2-40B4-BE49-F238E27FC236}">
                  <a16:creationId xmlns:a16="http://schemas.microsoft.com/office/drawing/2014/main" id="{38E69EEE-C365-46AA-AC17-F2E8BB5F98FA}"/>
                </a:ext>
              </a:extLst>
            </p:cNvPr>
            <p:cNvCxnSpPr>
              <a:cxnSpLocks/>
            </p:cNvCxnSpPr>
            <p:nvPr/>
          </p:nvCxnSpPr>
          <p:spPr>
            <a:xfrm flipV="1">
              <a:off x="9953184" y="1873250"/>
              <a:ext cx="838641" cy="118020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Ellipse 21">
              <a:extLst>
                <a:ext uri="{FF2B5EF4-FFF2-40B4-BE49-F238E27FC236}">
                  <a16:creationId xmlns:a16="http://schemas.microsoft.com/office/drawing/2014/main" id="{9C57FF69-EE81-4A0A-B533-EB44EA6E4D63}"/>
                </a:ext>
              </a:extLst>
            </p:cNvPr>
            <p:cNvSpPr/>
            <p:nvPr/>
          </p:nvSpPr>
          <p:spPr>
            <a:xfrm>
              <a:off x="9109677" y="1774193"/>
              <a:ext cx="1682147" cy="202245"/>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mc:AlternateContent xmlns:mc="http://schemas.openxmlformats.org/markup-compatibility/2006" xmlns:a14="http://schemas.microsoft.com/office/drawing/2010/main">
        <mc:Choice Requires="a14">
          <p:sp>
            <p:nvSpPr>
              <p:cNvPr id="23" name="ZoneTexte 22">
                <a:extLst>
                  <a:ext uri="{FF2B5EF4-FFF2-40B4-BE49-F238E27FC236}">
                    <a16:creationId xmlns:a16="http://schemas.microsoft.com/office/drawing/2014/main" id="{A7525EEB-27BA-4069-BBB7-BA6FA7F214A6}"/>
                  </a:ext>
                </a:extLst>
              </p:cNvPr>
              <p:cNvSpPr txBox="1"/>
              <p:nvPr/>
            </p:nvSpPr>
            <p:spPr>
              <a:xfrm>
                <a:off x="997526" y="1259423"/>
                <a:ext cx="6456219" cy="830997"/>
              </a:xfrm>
              <a:prstGeom prst="rect">
                <a:avLst/>
              </a:prstGeom>
              <a:noFill/>
            </p:spPr>
            <p:txBody>
              <a:bodyPr wrap="square" rtlCol="0">
                <a:spAutoFit/>
              </a:bodyPr>
              <a:lstStyle/>
              <a:p>
                <a:pPr algn="just"/>
                <a:r>
                  <a:rPr lang="fr-FR" sz="1600" dirty="0"/>
                  <a:t>Au niveau du point de contact I, un coefficient de frottement </a:t>
                </a:r>
                <a14:m>
                  <m:oMath xmlns:m="http://schemas.openxmlformats.org/officeDocument/2006/math">
                    <m:r>
                      <a:rPr lang="fr-FR" sz="1600" b="0" i="1" smtClean="0">
                        <a:latin typeface="Cambria Math" panose="02040503050406030204" pitchFamily="18" charset="0"/>
                      </a:rPr>
                      <m:t>𝑓</m:t>
                    </m:r>
                  </m:oMath>
                </a14:m>
                <a:r>
                  <a:rPr lang="fr-FR" sz="1600" dirty="0"/>
                  <a:t> étant défini à partir de la connaissance des matériaux en contact, un cône de frottement est introduit.</a:t>
                </a:r>
              </a:p>
            </p:txBody>
          </p:sp>
        </mc:Choice>
        <mc:Fallback xmlns="">
          <p:sp>
            <p:nvSpPr>
              <p:cNvPr id="23" name="ZoneTexte 22">
                <a:extLst>
                  <a:ext uri="{FF2B5EF4-FFF2-40B4-BE49-F238E27FC236}">
                    <a16:creationId xmlns:a16="http://schemas.microsoft.com/office/drawing/2014/main" id="{A7525EEB-27BA-4069-BBB7-BA6FA7F214A6}"/>
                  </a:ext>
                </a:extLst>
              </p:cNvPr>
              <p:cNvSpPr txBox="1">
                <a:spLocks noRot="1" noChangeAspect="1" noMove="1" noResize="1" noEditPoints="1" noAdjustHandles="1" noChangeArrowheads="1" noChangeShapeType="1" noTextEdit="1"/>
              </p:cNvSpPr>
              <p:nvPr/>
            </p:nvSpPr>
            <p:spPr>
              <a:xfrm>
                <a:off x="997526" y="1259423"/>
                <a:ext cx="6456219" cy="830997"/>
              </a:xfrm>
              <a:prstGeom prst="rect">
                <a:avLst/>
              </a:prstGeom>
              <a:blipFill>
                <a:blip r:embed="rId5"/>
                <a:stretch>
                  <a:fillRect l="-567" t="-2206" r="-472" b="-8824"/>
                </a:stretch>
              </a:blipFill>
            </p:spPr>
            <p:txBody>
              <a:bodyPr/>
              <a:lstStyle/>
              <a:p>
                <a:r>
                  <a:rPr lang="fr-FR">
                    <a:noFill/>
                  </a:rPr>
                  <a:t> </a:t>
                </a:r>
              </a:p>
            </p:txBody>
          </p:sp>
        </mc:Fallback>
      </mc:AlternateContent>
      <p:sp>
        <p:nvSpPr>
          <p:cNvPr id="24" name="Arc 23">
            <a:extLst>
              <a:ext uri="{FF2B5EF4-FFF2-40B4-BE49-F238E27FC236}">
                <a16:creationId xmlns:a16="http://schemas.microsoft.com/office/drawing/2014/main" id="{832603C1-9162-4DE4-AE6D-8B7DD5FB4E48}"/>
              </a:ext>
            </a:extLst>
          </p:cNvPr>
          <p:cNvSpPr/>
          <p:nvPr/>
        </p:nvSpPr>
        <p:spPr>
          <a:xfrm rot="17389608">
            <a:off x="9344970" y="1990866"/>
            <a:ext cx="414860" cy="499246"/>
          </a:xfrm>
          <a:prstGeom prst="arc">
            <a:avLst>
              <a:gd name="adj1" fmla="val 16200000"/>
              <a:gd name="adj2" fmla="val 888052"/>
            </a:avLst>
          </a:prstGeom>
          <a:ln w="12700">
            <a:headEnd type="arrow"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fr-FR"/>
          </a:p>
        </p:txBody>
      </p:sp>
      <p:sp>
        <p:nvSpPr>
          <p:cNvPr id="25" name="ZoneTexte 24">
            <a:extLst>
              <a:ext uri="{FF2B5EF4-FFF2-40B4-BE49-F238E27FC236}">
                <a16:creationId xmlns:a16="http://schemas.microsoft.com/office/drawing/2014/main" id="{60A79748-FD7A-4BFC-9EA3-036631EE5C36}"/>
              </a:ext>
            </a:extLst>
          </p:cNvPr>
          <p:cNvSpPr txBox="1"/>
          <p:nvPr/>
        </p:nvSpPr>
        <p:spPr>
          <a:xfrm>
            <a:off x="9244630" y="1687620"/>
            <a:ext cx="335348" cy="369332"/>
          </a:xfrm>
          <a:prstGeom prst="rect">
            <a:avLst/>
          </a:prstGeom>
          <a:noFill/>
        </p:spPr>
        <p:txBody>
          <a:bodyPr wrap="none" rtlCol="0">
            <a:spAutoFit/>
          </a:bodyPr>
          <a:lstStyle/>
          <a:p>
            <a:r>
              <a:rPr lang="el-GR" dirty="0"/>
              <a:t>ϕ</a:t>
            </a:r>
            <a:endParaRPr lang="fr-FR" dirty="0"/>
          </a:p>
        </p:txBody>
      </p:sp>
      <p:pic>
        <p:nvPicPr>
          <p:cNvPr id="28" name="Image 27">
            <a:extLst>
              <a:ext uri="{FF2B5EF4-FFF2-40B4-BE49-F238E27FC236}">
                <a16:creationId xmlns:a16="http://schemas.microsoft.com/office/drawing/2014/main" id="{620E007D-3C26-490B-88F2-A9E20CB96053}"/>
              </a:ext>
            </a:extLst>
          </p:cNvPr>
          <p:cNvPicPr>
            <a:picLocks noChangeAspect="1"/>
          </p:cNvPicPr>
          <p:nvPr/>
        </p:nvPicPr>
        <p:blipFill rotWithShape="1">
          <a:blip r:embed="rId2">
            <a:extLst>
              <a:ext uri="{28A0092B-C50C-407E-A947-70E740481C1C}">
                <a14:useLocalDpi xmlns:a14="http://schemas.microsoft.com/office/drawing/2010/main" val="0"/>
              </a:ext>
            </a:extLst>
          </a:blip>
          <a:srcRect l="5409" t="14830" b="4913"/>
          <a:stretch/>
        </p:blipFill>
        <p:spPr>
          <a:xfrm>
            <a:off x="8552170" y="4351956"/>
            <a:ext cx="2230540" cy="2245171"/>
          </a:xfrm>
          <a:prstGeom prst="rect">
            <a:avLst/>
          </a:prstGeom>
        </p:spPr>
      </p:pic>
      <p:grpSp>
        <p:nvGrpSpPr>
          <p:cNvPr id="30" name="Groupe 29">
            <a:extLst>
              <a:ext uri="{FF2B5EF4-FFF2-40B4-BE49-F238E27FC236}">
                <a16:creationId xmlns:a16="http://schemas.microsoft.com/office/drawing/2014/main" id="{3859395F-8EDB-46D4-93C3-017CF5BD697E}"/>
              </a:ext>
            </a:extLst>
          </p:cNvPr>
          <p:cNvGrpSpPr/>
          <p:nvPr/>
        </p:nvGrpSpPr>
        <p:grpSpPr>
          <a:xfrm>
            <a:off x="8898534" y="4192872"/>
            <a:ext cx="1693668" cy="1263906"/>
            <a:chOff x="9109677" y="1774193"/>
            <a:chExt cx="1682148" cy="1279259"/>
          </a:xfrm>
        </p:grpSpPr>
        <p:cxnSp>
          <p:nvCxnSpPr>
            <p:cNvPr id="31" name="Connecteur droit 30">
              <a:extLst>
                <a:ext uri="{FF2B5EF4-FFF2-40B4-BE49-F238E27FC236}">
                  <a16:creationId xmlns:a16="http://schemas.microsoft.com/office/drawing/2014/main" id="{0FACA501-D345-4CE0-8478-8FB8FECA655D}"/>
                </a:ext>
              </a:extLst>
            </p:cNvPr>
            <p:cNvCxnSpPr>
              <a:cxnSpLocks/>
            </p:cNvCxnSpPr>
            <p:nvPr/>
          </p:nvCxnSpPr>
          <p:spPr>
            <a:xfrm flipH="1" flipV="1">
              <a:off x="9109678" y="1873250"/>
              <a:ext cx="840241" cy="118020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Connecteur droit 31">
              <a:extLst>
                <a:ext uri="{FF2B5EF4-FFF2-40B4-BE49-F238E27FC236}">
                  <a16:creationId xmlns:a16="http://schemas.microsoft.com/office/drawing/2014/main" id="{1BC2137D-51E7-4F2B-B343-B2C7811178CE}"/>
                </a:ext>
              </a:extLst>
            </p:cNvPr>
            <p:cNvCxnSpPr>
              <a:cxnSpLocks/>
            </p:cNvCxnSpPr>
            <p:nvPr/>
          </p:nvCxnSpPr>
          <p:spPr>
            <a:xfrm flipV="1">
              <a:off x="9953184" y="1873250"/>
              <a:ext cx="838641" cy="118020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Ellipse 32">
              <a:extLst>
                <a:ext uri="{FF2B5EF4-FFF2-40B4-BE49-F238E27FC236}">
                  <a16:creationId xmlns:a16="http://schemas.microsoft.com/office/drawing/2014/main" id="{EAE0A6A8-023B-4DBF-B064-6C06E158A98C}"/>
                </a:ext>
              </a:extLst>
            </p:cNvPr>
            <p:cNvSpPr/>
            <p:nvPr/>
          </p:nvSpPr>
          <p:spPr>
            <a:xfrm>
              <a:off x="9109677" y="1774193"/>
              <a:ext cx="1682147" cy="202245"/>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mc:AlternateContent xmlns:mc="http://schemas.openxmlformats.org/markup-compatibility/2006" xmlns:a14="http://schemas.microsoft.com/office/drawing/2010/main">
        <mc:Choice Requires="a14">
          <p:sp>
            <p:nvSpPr>
              <p:cNvPr id="34" name="ZoneTexte 33">
                <a:extLst>
                  <a:ext uri="{FF2B5EF4-FFF2-40B4-BE49-F238E27FC236}">
                    <a16:creationId xmlns:a16="http://schemas.microsoft.com/office/drawing/2014/main" id="{96441B32-0AE3-41A6-B76F-D61594B9E476}"/>
                  </a:ext>
                </a:extLst>
              </p:cNvPr>
              <p:cNvSpPr txBox="1"/>
              <p:nvPr/>
            </p:nvSpPr>
            <p:spPr>
              <a:xfrm>
                <a:off x="9792846" y="3776496"/>
                <a:ext cx="18992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fr-FR" i="1" smtClean="0">
                              <a:latin typeface="Cambria Math" panose="02040503050406030204" pitchFamily="18" charset="0"/>
                            </a:rPr>
                          </m:ctrlPr>
                        </m:accPr>
                        <m:e>
                          <m:r>
                            <a:rPr lang="fr-FR" b="0" i="1" smtClean="0">
                              <a:latin typeface="Cambria Math" panose="02040503050406030204" pitchFamily="18" charset="0"/>
                            </a:rPr>
                            <m:t>𝑛</m:t>
                          </m:r>
                        </m:e>
                      </m:acc>
                    </m:oMath>
                  </m:oMathPara>
                </a14:m>
                <a:endParaRPr lang="fr-FR" dirty="0"/>
              </a:p>
            </p:txBody>
          </p:sp>
        </mc:Choice>
        <mc:Fallback xmlns="">
          <p:sp>
            <p:nvSpPr>
              <p:cNvPr id="34" name="ZoneTexte 33">
                <a:extLst>
                  <a:ext uri="{FF2B5EF4-FFF2-40B4-BE49-F238E27FC236}">
                    <a16:creationId xmlns:a16="http://schemas.microsoft.com/office/drawing/2014/main" id="{96441B32-0AE3-41A6-B76F-D61594B9E476}"/>
                  </a:ext>
                </a:extLst>
              </p:cNvPr>
              <p:cNvSpPr txBox="1">
                <a:spLocks noRot="1" noChangeAspect="1" noMove="1" noResize="1" noEditPoints="1" noAdjustHandles="1" noChangeArrowheads="1" noChangeShapeType="1" noTextEdit="1"/>
              </p:cNvSpPr>
              <p:nvPr/>
            </p:nvSpPr>
            <p:spPr>
              <a:xfrm>
                <a:off x="9792846" y="3776496"/>
                <a:ext cx="189924" cy="276999"/>
              </a:xfrm>
              <a:prstGeom prst="rect">
                <a:avLst/>
              </a:prstGeom>
              <a:blipFill>
                <a:blip r:embed="rId7"/>
                <a:stretch>
                  <a:fillRect l="-18750" r="-12500"/>
                </a:stretch>
              </a:blipFill>
            </p:spPr>
            <p:txBody>
              <a:bodyPr/>
              <a:lstStyle/>
              <a:p>
                <a:r>
                  <a:rPr lang="fr-FR">
                    <a:noFill/>
                  </a:rPr>
                  <a:t> </a:t>
                </a:r>
              </a:p>
            </p:txBody>
          </p:sp>
        </mc:Fallback>
      </mc:AlternateContent>
      <p:cxnSp>
        <p:nvCxnSpPr>
          <p:cNvPr id="35" name="Connecteur droit avec flèche 34">
            <a:extLst>
              <a:ext uri="{FF2B5EF4-FFF2-40B4-BE49-F238E27FC236}">
                <a16:creationId xmlns:a16="http://schemas.microsoft.com/office/drawing/2014/main" id="{4BAFB61F-2FF4-40B3-8385-5D12A818DC9F}"/>
              </a:ext>
            </a:extLst>
          </p:cNvPr>
          <p:cNvCxnSpPr>
            <a:cxnSpLocks/>
          </p:cNvCxnSpPr>
          <p:nvPr/>
        </p:nvCxnSpPr>
        <p:spPr>
          <a:xfrm flipH="1" flipV="1">
            <a:off x="9744530" y="3891606"/>
            <a:ext cx="13538" cy="1533995"/>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36" name="Arc 35">
            <a:extLst>
              <a:ext uri="{FF2B5EF4-FFF2-40B4-BE49-F238E27FC236}">
                <a16:creationId xmlns:a16="http://schemas.microsoft.com/office/drawing/2014/main" id="{66B02BFC-237B-47E2-A9ED-7FFFD8C7F367}"/>
              </a:ext>
            </a:extLst>
          </p:cNvPr>
          <p:cNvSpPr/>
          <p:nvPr/>
        </p:nvSpPr>
        <p:spPr>
          <a:xfrm rot="17389608">
            <a:off x="9414242" y="4770091"/>
            <a:ext cx="414860" cy="499246"/>
          </a:xfrm>
          <a:prstGeom prst="arc">
            <a:avLst>
              <a:gd name="adj1" fmla="val 16200000"/>
              <a:gd name="adj2" fmla="val 888052"/>
            </a:avLst>
          </a:prstGeom>
          <a:ln w="12700">
            <a:headEnd type="arrow"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fr-FR" dirty="0"/>
          </a:p>
        </p:txBody>
      </p:sp>
      <p:sp>
        <p:nvSpPr>
          <p:cNvPr id="37" name="ZoneTexte 36">
            <a:extLst>
              <a:ext uri="{FF2B5EF4-FFF2-40B4-BE49-F238E27FC236}">
                <a16:creationId xmlns:a16="http://schemas.microsoft.com/office/drawing/2014/main" id="{B552DC79-DCE3-4C37-ABCD-592809E68EB3}"/>
              </a:ext>
            </a:extLst>
          </p:cNvPr>
          <p:cNvSpPr txBox="1"/>
          <p:nvPr/>
        </p:nvSpPr>
        <p:spPr>
          <a:xfrm>
            <a:off x="9363610" y="4482085"/>
            <a:ext cx="335348" cy="369332"/>
          </a:xfrm>
          <a:prstGeom prst="rect">
            <a:avLst/>
          </a:prstGeom>
          <a:noFill/>
        </p:spPr>
        <p:txBody>
          <a:bodyPr wrap="none" rtlCol="0">
            <a:spAutoFit/>
          </a:bodyPr>
          <a:lstStyle/>
          <a:p>
            <a:r>
              <a:rPr lang="el-GR" dirty="0"/>
              <a:t>ϕ</a:t>
            </a:r>
            <a:endParaRPr lang="fr-FR" dirty="0"/>
          </a:p>
        </p:txBody>
      </p:sp>
      <p:grpSp>
        <p:nvGrpSpPr>
          <p:cNvPr id="16" name="Groupe 15">
            <a:extLst>
              <a:ext uri="{FF2B5EF4-FFF2-40B4-BE49-F238E27FC236}">
                <a16:creationId xmlns:a16="http://schemas.microsoft.com/office/drawing/2014/main" id="{E9E570DA-6675-4C0A-B45B-5244FA4D38AF}"/>
              </a:ext>
            </a:extLst>
          </p:cNvPr>
          <p:cNvGrpSpPr/>
          <p:nvPr/>
        </p:nvGrpSpPr>
        <p:grpSpPr>
          <a:xfrm>
            <a:off x="981104" y="1013512"/>
            <a:ext cx="10747183" cy="2870075"/>
            <a:chOff x="981104" y="1013512"/>
            <a:chExt cx="10747183" cy="2870075"/>
          </a:xfrm>
        </p:grpSpPr>
        <mc:AlternateContent xmlns:mc="http://schemas.openxmlformats.org/markup-compatibility/2006" xmlns:a14="http://schemas.microsoft.com/office/drawing/2010/main">
          <mc:Choice Requires="a14">
            <p:sp>
              <p:nvSpPr>
                <p:cNvPr id="43" name="Rectangle 42">
                  <a:extLst>
                    <a:ext uri="{FF2B5EF4-FFF2-40B4-BE49-F238E27FC236}">
                      <a16:creationId xmlns:a16="http://schemas.microsoft.com/office/drawing/2014/main" id="{5E6F2BFD-24F7-4303-98B5-52460C336A88}"/>
                    </a:ext>
                  </a:extLst>
                </p:cNvPr>
                <p:cNvSpPr/>
                <p:nvPr/>
              </p:nvSpPr>
              <p:spPr>
                <a:xfrm>
                  <a:off x="10551106" y="2777464"/>
                  <a:ext cx="1177181" cy="43601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fr-FR" i="1" smtClean="0">
                                <a:solidFill>
                                  <a:srgbClr val="33CC33"/>
                                </a:solidFill>
                                <a:latin typeface="Cambria Math" panose="02040503050406030204" pitchFamily="18" charset="0"/>
                              </a:rPr>
                            </m:ctrlPr>
                          </m:accPr>
                          <m:e>
                            <m:sSub>
                              <m:sSubPr>
                                <m:ctrlPr>
                                  <a:rPr lang="fr-FR" i="1" smtClean="0">
                                    <a:solidFill>
                                      <a:srgbClr val="33CC33"/>
                                    </a:solidFill>
                                    <a:latin typeface="Cambria Math" panose="02040503050406030204" pitchFamily="18" charset="0"/>
                                  </a:rPr>
                                </m:ctrlPr>
                              </m:sSubPr>
                              <m:e>
                                <m:r>
                                  <a:rPr lang="fr-FR" b="0" i="1">
                                    <a:solidFill>
                                      <a:srgbClr val="33CC33"/>
                                    </a:solidFill>
                                    <a:latin typeface="Cambria Math" panose="02040503050406030204" pitchFamily="18" charset="0"/>
                                  </a:rPr>
                                  <m:t>𝑉</m:t>
                                </m:r>
                              </m:e>
                              <m:sub>
                                <m:r>
                                  <a:rPr lang="fr-FR" b="0" i="1">
                                    <a:solidFill>
                                      <a:srgbClr val="33CC33"/>
                                    </a:solidFill>
                                    <a:latin typeface="Cambria Math" panose="02040503050406030204" pitchFamily="18" charset="0"/>
                                  </a:rPr>
                                  <m:t>𝐼</m:t>
                                </m:r>
                                <m:r>
                                  <a:rPr lang="fr-FR" b="0" i="1">
                                    <a:solidFill>
                                      <a:srgbClr val="33CC33"/>
                                    </a:solidFill>
                                    <a:latin typeface="Cambria Math" panose="02040503050406030204" pitchFamily="18" charset="0"/>
                                  </a:rPr>
                                  <m:t> 2/1</m:t>
                                </m:r>
                              </m:sub>
                            </m:sSub>
                          </m:e>
                        </m:acc>
                        <m:r>
                          <a:rPr lang="fr-FR" b="0" i="1" smtClean="0">
                            <a:solidFill>
                              <a:srgbClr val="33CC33"/>
                            </a:solidFill>
                            <a:latin typeface="Cambria Math" panose="02040503050406030204" pitchFamily="18" charset="0"/>
                          </a:rPr>
                          <m:t>=</m:t>
                        </m:r>
                        <m:acc>
                          <m:accPr>
                            <m:chr m:val="⃗"/>
                            <m:ctrlPr>
                              <a:rPr lang="fr-FR" i="1" smtClean="0">
                                <a:solidFill>
                                  <a:srgbClr val="33CC33"/>
                                </a:solidFill>
                                <a:latin typeface="Cambria Math" panose="02040503050406030204" pitchFamily="18" charset="0"/>
                              </a:rPr>
                            </m:ctrlPr>
                          </m:accPr>
                          <m:e>
                            <m:r>
                              <a:rPr lang="fr-FR" b="0" i="1" smtClean="0">
                                <a:solidFill>
                                  <a:srgbClr val="33CC33"/>
                                </a:solidFill>
                                <a:latin typeface="Cambria Math" panose="02040503050406030204" pitchFamily="18" charset="0"/>
                              </a:rPr>
                              <m:t>0</m:t>
                            </m:r>
                          </m:e>
                        </m:acc>
                      </m:oMath>
                    </m:oMathPara>
                  </a14:m>
                  <a:endParaRPr lang="fr-FR" dirty="0">
                    <a:solidFill>
                      <a:srgbClr val="33CC33"/>
                    </a:solidFill>
                  </a:endParaRPr>
                </a:p>
              </p:txBody>
            </p:sp>
          </mc:Choice>
          <mc:Fallback xmlns="">
            <p:sp>
              <p:nvSpPr>
                <p:cNvPr id="43" name="Rectangle 42">
                  <a:extLst>
                    <a:ext uri="{FF2B5EF4-FFF2-40B4-BE49-F238E27FC236}">
                      <a16:creationId xmlns:a16="http://schemas.microsoft.com/office/drawing/2014/main" id="{5E6F2BFD-24F7-4303-98B5-52460C336A88}"/>
                    </a:ext>
                  </a:extLst>
                </p:cNvPr>
                <p:cNvSpPr>
                  <a:spLocks noRot="1" noChangeAspect="1" noMove="1" noResize="1" noEditPoints="1" noAdjustHandles="1" noChangeArrowheads="1" noChangeShapeType="1" noTextEdit="1"/>
                </p:cNvSpPr>
                <p:nvPr/>
              </p:nvSpPr>
              <p:spPr>
                <a:xfrm>
                  <a:off x="10551106" y="2777464"/>
                  <a:ext cx="1177181" cy="436017"/>
                </a:xfrm>
                <a:prstGeom prst="rect">
                  <a:avLst/>
                </a:prstGeom>
                <a:blipFill>
                  <a:blip r:embed="rId8"/>
                  <a:stretch>
                    <a:fillRect b="-8451"/>
                  </a:stretch>
                </a:blipFill>
              </p:spPr>
              <p:txBody>
                <a:bodyPr/>
                <a:lstStyle/>
                <a:p>
                  <a:r>
                    <a:rPr lang="fr-FR">
                      <a:noFill/>
                    </a:rPr>
                    <a:t> </a:t>
                  </a:r>
                </a:p>
              </p:txBody>
            </p:sp>
          </mc:Fallback>
        </mc:AlternateContent>
        <p:grpSp>
          <p:nvGrpSpPr>
            <p:cNvPr id="15" name="Groupe 14">
              <a:extLst>
                <a:ext uri="{FF2B5EF4-FFF2-40B4-BE49-F238E27FC236}">
                  <a16:creationId xmlns:a16="http://schemas.microsoft.com/office/drawing/2014/main" id="{015906D9-7834-42EE-90FE-606B16051C2C}"/>
                </a:ext>
              </a:extLst>
            </p:cNvPr>
            <p:cNvGrpSpPr/>
            <p:nvPr/>
          </p:nvGrpSpPr>
          <p:grpSpPr>
            <a:xfrm>
              <a:off x="981104" y="1013512"/>
              <a:ext cx="10657227" cy="2870075"/>
              <a:chOff x="981104" y="1013512"/>
              <a:chExt cx="10657227" cy="2870075"/>
            </a:xfrm>
          </p:grpSpPr>
          <p:sp>
            <p:nvSpPr>
              <p:cNvPr id="45" name="Rectangle 44">
                <a:extLst>
                  <a:ext uri="{FF2B5EF4-FFF2-40B4-BE49-F238E27FC236}">
                    <a16:creationId xmlns:a16="http://schemas.microsoft.com/office/drawing/2014/main" id="{544FFA7E-CFBC-4304-943E-E745B5F6A505}"/>
                  </a:ext>
                </a:extLst>
              </p:cNvPr>
              <p:cNvSpPr/>
              <p:nvPr/>
            </p:nvSpPr>
            <p:spPr>
              <a:xfrm>
                <a:off x="10853757" y="1280257"/>
                <a:ext cx="784574" cy="338554"/>
              </a:xfrm>
              <a:prstGeom prst="rect">
                <a:avLst/>
              </a:prstGeom>
            </p:spPr>
            <p:txBody>
              <a:bodyPr wrap="none">
                <a:spAutoFit/>
              </a:bodyPr>
              <a:lstStyle/>
              <a:p>
                <a:r>
                  <a:rPr lang="fr-FR" sz="1600" b="1" dirty="0"/>
                  <a:t>cas n°1</a:t>
                </a:r>
              </a:p>
            </p:txBody>
          </p:sp>
          <p:grpSp>
            <p:nvGrpSpPr>
              <p:cNvPr id="14" name="Groupe 13">
                <a:extLst>
                  <a:ext uri="{FF2B5EF4-FFF2-40B4-BE49-F238E27FC236}">
                    <a16:creationId xmlns:a16="http://schemas.microsoft.com/office/drawing/2014/main" id="{7075D0EF-3FD1-4C90-874F-556E4D69DA97}"/>
                  </a:ext>
                </a:extLst>
              </p:cNvPr>
              <p:cNvGrpSpPr/>
              <p:nvPr/>
            </p:nvGrpSpPr>
            <p:grpSpPr>
              <a:xfrm>
                <a:off x="981104" y="1013512"/>
                <a:ext cx="8702288" cy="2870075"/>
                <a:chOff x="981104" y="1013512"/>
                <a:chExt cx="8702288" cy="2870075"/>
              </a:xfrm>
            </p:grpSpPr>
            <mc:AlternateContent xmlns:mc="http://schemas.openxmlformats.org/markup-compatibility/2006" xmlns:a14="http://schemas.microsoft.com/office/drawing/2010/main">
              <mc:Choice Requires="a14">
                <p:sp>
                  <p:nvSpPr>
                    <p:cNvPr id="26" name="Rectangle 25">
                      <a:extLst>
                        <a:ext uri="{FF2B5EF4-FFF2-40B4-BE49-F238E27FC236}">
                          <a16:creationId xmlns:a16="http://schemas.microsoft.com/office/drawing/2014/main" id="{D47940F0-5376-4CFA-95FD-A26376AA0269}"/>
                        </a:ext>
                      </a:extLst>
                    </p:cNvPr>
                    <p:cNvSpPr/>
                    <p:nvPr/>
                  </p:nvSpPr>
                  <p:spPr>
                    <a:xfrm>
                      <a:off x="981104" y="2140802"/>
                      <a:ext cx="6456219" cy="1742785"/>
                    </a:xfrm>
                    <a:prstGeom prst="rect">
                      <a:avLst/>
                    </a:prstGeom>
                  </p:spPr>
                  <p:txBody>
                    <a:bodyPr wrap="square">
                      <a:spAutoFit/>
                    </a:bodyPr>
                    <a:lstStyle/>
                    <a:p>
                      <a:r>
                        <a:rPr lang="fr-FR" sz="1600" dirty="0"/>
                        <a:t>Deux cas remarquables au niveau de l’effort de contact </a:t>
                      </a:r>
                      <a14:m>
                        <m:oMath xmlns:m="http://schemas.openxmlformats.org/officeDocument/2006/math">
                          <m:acc>
                            <m:accPr>
                              <m:chr m:val="⃗"/>
                              <m:ctrlPr>
                                <a:rPr lang="fr-FR" sz="1600" i="1">
                                  <a:latin typeface="Cambria Math" panose="02040503050406030204" pitchFamily="18" charset="0"/>
                                </a:rPr>
                              </m:ctrlPr>
                            </m:accPr>
                            <m:e>
                              <m:sSub>
                                <m:sSubPr>
                                  <m:ctrlPr>
                                    <a:rPr lang="fr-FR" sz="1600" i="1">
                                      <a:latin typeface="Cambria Math" panose="02040503050406030204" pitchFamily="18" charset="0"/>
                                    </a:rPr>
                                  </m:ctrlPr>
                                </m:sSubPr>
                                <m:e>
                                  <m:r>
                                    <a:rPr lang="fr-FR" sz="1600" i="1">
                                      <a:latin typeface="Cambria Math" panose="02040503050406030204" pitchFamily="18" charset="0"/>
                                    </a:rPr>
                                    <m:t>𝐹</m:t>
                                  </m:r>
                                </m:e>
                                <m:sub>
                                  <m:r>
                                    <a:rPr lang="fr-FR" sz="1600" i="1">
                                      <a:latin typeface="Cambria Math" panose="02040503050406030204" pitchFamily="18" charset="0"/>
                                    </a:rPr>
                                    <m:t>1/2</m:t>
                                  </m:r>
                                </m:sub>
                              </m:sSub>
                            </m:e>
                          </m:acc>
                        </m:oMath>
                      </a14:m>
                      <a:r>
                        <a:rPr lang="fr-FR" sz="1600" dirty="0"/>
                        <a:t> :</a:t>
                      </a:r>
                    </a:p>
                    <a:p>
                      <a:pPr algn="just">
                        <a:tabLst>
                          <a:tab pos="622300" algn="l"/>
                        </a:tabLst>
                      </a:pPr>
                      <a:r>
                        <a:rPr lang="fr-FR" sz="1600" dirty="0"/>
                        <a:t>	- cas n°1 : l’effort de contact </a:t>
                      </a:r>
                      <a14:m>
                        <m:oMath xmlns:m="http://schemas.openxmlformats.org/officeDocument/2006/math">
                          <m:acc>
                            <m:accPr>
                              <m:chr m:val="⃗"/>
                              <m:ctrlPr>
                                <a:rPr lang="fr-FR" sz="1600" i="1">
                                  <a:latin typeface="Cambria Math" panose="02040503050406030204" pitchFamily="18" charset="0"/>
                                </a:rPr>
                              </m:ctrlPr>
                            </m:accPr>
                            <m:e>
                              <m:sSub>
                                <m:sSubPr>
                                  <m:ctrlPr>
                                    <a:rPr lang="fr-FR" sz="1600" i="1">
                                      <a:latin typeface="Cambria Math" panose="02040503050406030204" pitchFamily="18" charset="0"/>
                                    </a:rPr>
                                  </m:ctrlPr>
                                </m:sSubPr>
                                <m:e>
                                  <m:r>
                                    <a:rPr lang="fr-FR" sz="1600" i="1">
                                      <a:latin typeface="Cambria Math" panose="02040503050406030204" pitchFamily="18" charset="0"/>
                                    </a:rPr>
                                    <m:t>𝐹</m:t>
                                  </m:r>
                                </m:e>
                                <m:sub>
                                  <m:r>
                                    <a:rPr lang="fr-FR" sz="1600" i="1">
                                      <a:latin typeface="Cambria Math" panose="02040503050406030204" pitchFamily="18" charset="0"/>
                                    </a:rPr>
                                    <m:t>1/2</m:t>
                                  </m:r>
                                </m:sub>
                              </m:sSub>
                            </m:e>
                          </m:acc>
                        </m:oMath>
                      </a14:m>
                      <a:r>
                        <a:rPr lang="fr-FR" sz="1600" dirty="0"/>
                        <a:t> est à l’intérieur du cône de 	                      frottement donc il y a </a:t>
                      </a:r>
                      <a:r>
                        <a:rPr lang="fr-FR" sz="1600" b="1" dirty="0"/>
                        <a:t>adhérence</a:t>
                      </a:r>
                      <a:r>
                        <a:rPr lang="fr-FR" sz="1600" dirty="0"/>
                        <a:t>,</a:t>
                      </a:r>
                      <a:r>
                        <a:rPr lang="fr-FR" sz="1600" b="1" dirty="0"/>
                        <a:t> </a:t>
                      </a:r>
                      <a:r>
                        <a:rPr lang="fr-FR" sz="1600" dirty="0">
                          <a:solidFill>
                            <a:schemeClr val="tx1"/>
                          </a:solidFill>
                        </a:rPr>
                        <a:t>la vitesse de 	                      glissement </a:t>
                      </a:r>
                      <a14:m>
                        <m:oMath xmlns:m="http://schemas.openxmlformats.org/officeDocument/2006/math">
                          <m:acc>
                            <m:accPr>
                              <m:chr m:val="⃗"/>
                              <m:ctrlPr>
                                <a:rPr lang="fr-FR" sz="1600" i="1">
                                  <a:solidFill>
                                    <a:schemeClr val="tx1"/>
                                  </a:solidFill>
                                  <a:latin typeface="Cambria Math" panose="02040503050406030204" pitchFamily="18" charset="0"/>
                                </a:rPr>
                              </m:ctrlPr>
                            </m:accPr>
                            <m:e>
                              <m:sSub>
                                <m:sSubPr>
                                  <m:ctrlPr>
                                    <a:rPr lang="fr-FR" sz="1600" i="1">
                                      <a:solidFill>
                                        <a:schemeClr val="tx1"/>
                                      </a:solidFill>
                                      <a:latin typeface="Cambria Math" panose="02040503050406030204" pitchFamily="18" charset="0"/>
                                    </a:rPr>
                                  </m:ctrlPr>
                                </m:sSubPr>
                                <m:e>
                                  <m:r>
                                    <a:rPr lang="fr-FR" sz="1600" b="0" i="1">
                                      <a:solidFill>
                                        <a:schemeClr val="tx1"/>
                                      </a:solidFill>
                                      <a:latin typeface="Cambria Math" panose="02040503050406030204" pitchFamily="18" charset="0"/>
                                    </a:rPr>
                                    <m:t>𝑉</m:t>
                                  </m:r>
                                </m:e>
                                <m:sub>
                                  <m:r>
                                    <a:rPr lang="fr-FR" sz="1600" b="0" i="1">
                                      <a:solidFill>
                                        <a:schemeClr val="tx1"/>
                                      </a:solidFill>
                                      <a:latin typeface="Cambria Math" panose="02040503050406030204" pitchFamily="18" charset="0"/>
                                    </a:rPr>
                                    <m:t>𝐼</m:t>
                                  </m:r>
                                  <m:r>
                                    <a:rPr lang="fr-FR" sz="1600" b="0" i="1">
                                      <a:solidFill>
                                        <a:schemeClr val="tx1"/>
                                      </a:solidFill>
                                      <a:latin typeface="Cambria Math" panose="02040503050406030204" pitchFamily="18" charset="0"/>
                                    </a:rPr>
                                    <m:t> 2/1</m:t>
                                  </m:r>
                                </m:sub>
                              </m:sSub>
                            </m:e>
                          </m:acc>
                        </m:oMath>
                      </a14:m>
                      <a:r>
                        <a:rPr lang="fr-FR" sz="1600" dirty="0">
                          <a:solidFill>
                            <a:schemeClr val="tx1"/>
                          </a:solidFill>
                        </a:rPr>
                        <a:t> est nulle ;</a:t>
                      </a:r>
                      <a:endParaRPr lang="fr-FR" sz="1600" dirty="0">
                        <a:solidFill>
                          <a:srgbClr val="33CC33"/>
                        </a:solidFill>
                      </a:endParaRPr>
                    </a:p>
                    <a:p>
                      <a:pPr algn="just">
                        <a:tabLst>
                          <a:tab pos="622300" algn="l"/>
                        </a:tabLst>
                      </a:pPr>
                      <a:endParaRPr lang="fr-FR" sz="1600" dirty="0"/>
                    </a:p>
                    <a:p>
                      <a:pPr>
                        <a:tabLst>
                          <a:tab pos="622300" algn="l"/>
                        </a:tabLst>
                      </a:pPr>
                      <a:r>
                        <a:rPr lang="fr-FR" sz="1600" dirty="0"/>
                        <a:t>	</a:t>
                      </a:r>
                    </a:p>
                  </p:txBody>
                </p:sp>
              </mc:Choice>
              <mc:Fallback xmlns="">
                <p:sp>
                  <p:nvSpPr>
                    <p:cNvPr id="26" name="Rectangle 25">
                      <a:extLst>
                        <a:ext uri="{FF2B5EF4-FFF2-40B4-BE49-F238E27FC236}">
                          <a16:creationId xmlns:a16="http://schemas.microsoft.com/office/drawing/2014/main" id="{D47940F0-5376-4CFA-95FD-A26376AA0269}"/>
                        </a:ext>
                      </a:extLst>
                    </p:cNvPr>
                    <p:cNvSpPr>
                      <a:spLocks noRot="1" noChangeAspect="1" noMove="1" noResize="1" noEditPoints="1" noAdjustHandles="1" noChangeArrowheads="1" noChangeShapeType="1" noTextEdit="1"/>
                    </p:cNvSpPr>
                    <p:nvPr/>
                  </p:nvSpPr>
                  <p:spPr>
                    <a:xfrm>
                      <a:off x="981104" y="2140802"/>
                      <a:ext cx="6456219" cy="1742785"/>
                    </a:xfrm>
                    <a:prstGeom prst="rect">
                      <a:avLst/>
                    </a:prstGeom>
                    <a:blipFill>
                      <a:blip r:embed="rId9"/>
                      <a:stretch>
                        <a:fillRect l="-567" r="-472"/>
                      </a:stretch>
                    </a:blipFill>
                  </p:spPr>
                  <p:txBody>
                    <a:bodyPr/>
                    <a:lstStyle/>
                    <a:p>
                      <a:r>
                        <a:rPr lang="fr-FR">
                          <a:noFill/>
                        </a:rPr>
                        <a:t> </a:t>
                      </a:r>
                    </a:p>
                  </p:txBody>
                </p:sp>
              </mc:Fallback>
            </mc:AlternateContent>
            <p:cxnSp>
              <p:nvCxnSpPr>
                <p:cNvPr id="49" name="Connecteur droit avec flèche 48">
                  <a:extLst>
                    <a:ext uri="{FF2B5EF4-FFF2-40B4-BE49-F238E27FC236}">
                      <a16:creationId xmlns:a16="http://schemas.microsoft.com/office/drawing/2014/main" id="{8CE2D44F-816E-4AAA-9079-1B2327ADC1C3}"/>
                    </a:ext>
                  </a:extLst>
                </p:cNvPr>
                <p:cNvCxnSpPr>
                  <a:cxnSpLocks/>
                </p:cNvCxnSpPr>
                <p:nvPr/>
              </p:nvCxnSpPr>
              <p:spPr>
                <a:xfrm flipH="1" flipV="1">
                  <a:off x="9423065" y="1506819"/>
                  <a:ext cx="260327" cy="1124058"/>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1" name="ZoneTexte 50">
                      <a:extLst>
                        <a:ext uri="{FF2B5EF4-FFF2-40B4-BE49-F238E27FC236}">
                          <a16:creationId xmlns:a16="http://schemas.microsoft.com/office/drawing/2014/main" id="{E01C64CF-BF7F-45FE-96A8-AB100E330830}"/>
                        </a:ext>
                      </a:extLst>
                    </p:cNvPr>
                    <p:cNvSpPr txBox="1"/>
                    <p:nvPr/>
                  </p:nvSpPr>
                  <p:spPr>
                    <a:xfrm>
                      <a:off x="8966153" y="1013512"/>
                      <a:ext cx="495264" cy="34182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fr-FR" b="1" i="1" smtClean="0">
                                    <a:solidFill>
                                      <a:srgbClr val="FF0000"/>
                                    </a:solidFill>
                                    <a:latin typeface="Cambria Math" panose="02040503050406030204" pitchFamily="18" charset="0"/>
                                  </a:rPr>
                                </m:ctrlPr>
                              </m:accPr>
                              <m:e>
                                <m:sSub>
                                  <m:sSubPr>
                                    <m:ctrlPr>
                                      <a:rPr lang="fr-FR" b="1" i="1" smtClean="0">
                                        <a:solidFill>
                                          <a:srgbClr val="FF0000"/>
                                        </a:solidFill>
                                        <a:latin typeface="Cambria Math" panose="02040503050406030204" pitchFamily="18" charset="0"/>
                                      </a:rPr>
                                    </m:ctrlPr>
                                  </m:sSubPr>
                                  <m:e>
                                    <m:r>
                                      <a:rPr lang="fr-FR" b="1" i="1" smtClean="0">
                                        <a:solidFill>
                                          <a:srgbClr val="FF0000"/>
                                        </a:solidFill>
                                        <a:latin typeface="Cambria Math" panose="02040503050406030204" pitchFamily="18" charset="0"/>
                                      </a:rPr>
                                      <m:t>𝑭</m:t>
                                    </m:r>
                                  </m:e>
                                  <m:sub>
                                    <m:r>
                                      <a:rPr lang="fr-FR" b="1" i="1" smtClean="0">
                                        <a:solidFill>
                                          <a:srgbClr val="FF0000"/>
                                        </a:solidFill>
                                        <a:latin typeface="Cambria Math" panose="02040503050406030204" pitchFamily="18" charset="0"/>
                                      </a:rPr>
                                      <m:t>𝟏</m:t>
                                    </m:r>
                                    <m:r>
                                      <a:rPr lang="fr-FR" b="1" i="1" smtClean="0">
                                        <a:solidFill>
                                          <a:srgbClr val="FF0000"/>
                                        </a:solidFill>
                                        <a:latin typeface="Cambria Math" panose="02040503050406030204" pitchFamily="18" charset="0"/>
                                      </a:rPr>
                                      <m:t>/</m:t>
                                    </m:r>
                                    <m:r>
                                      <a:rPr lang="fr-FR" b="1" i="1" smtClean="0">
                                        <a:solidFill>
                                          <a:srgbClr val="FF0000"/>
                                        </a:solidFill>
                                        <a:latin typeface="Cambria Math" panose="02040503050406030204" pitchFamily="18" charset="0"/>
                                      </a:rPr>
                                      <m:t>𝟐</m:t>
                                    </m:r>
                                  </m:sub>
                                </m:sSub>
                              </m:e>
                            </m:acc>
                          </m:oMath>
                        </m:oMathPara>
                      </a14:m>
                      <a:endParaRPr lang="fr-FR" b="1" dirty="0">
                        <a:solidFill>
                          <a:srgbClr val="FF0000"/>
                        </a:solidFill>
                      </a:endParaRPr>
                    </a:p>
                  </p:txBody>
                </p:sp>
              </mc:Choice>
              <mc:Fallback xmlns="">
                <p:sp>
                  <p:nvSpPr>
                    <p:cNvPr id="51" name="ZoneTexte 50">
                      <a:extLst>
                        <a:ext uri="{FF2B5EF4-FFF2-40B4-BE49-F238E27FC236}">
                          <a16:creationId xmlns:a16="http://schemas.microsoft.com/office/drawing/2014/main" id="{E01C64CF-BF7F-45FE-96A8-AB100E330830}"/>
                        </a:ext>
                      </a:extLst>
                    </p:cNvPr>
                    <p:cNvSpPr txBox="1">
                      <a:spLocks noRot="1" noChangeAspect="1" noMove="1" noResize="1" noEditPoints="1" noAdjustHandles="1" noChangeArrowheads="1" noChangeShapeType="1" noTextEdit="1"/>
                    </p:cNvSpPr>
                    <p:nvPr/>
                  </p:nvSpPr>
                  <p:spPr>
                    <a:xfrm>
                      <a:off x="8966153" y="1013512"/>
                      <a:ext cx="495264" cy="341825"/>
                    </a:xfrm>
                    <a:prstGeom prst="rect">
                      <a:avLst/>
                    </a:prstGeom>
                    <a:blipFill>
                      <a:blip r:embed="rId10"/>
                      <a:stretch>
                        <a:fillRect l="-11111" r="-6173" b="-25000"/>
                      </a:stretch>
                    </a:blipFill>
                  </p:spPr>
                  <p:txBody>
                    <a:bodyPr/>
                    <a:lstStyle/>
                    <a:p>
                      <a:r>
                        <a:rPr lang="fr-FR">
                          <a:noFill/>
                        </a:rPr>
                        <a:t> </a:t>
                      </a:r>
                    </a:p>
                  </p:txBody>
                </p:sp>
              </mc:Fallback>
            </mc:AlternateContent>
          </p:grpSp>
        </p:grpSp>
      </p:grpSp>
      <p:grpSp>
        <p:nvGrpSpPr>
          <p:cNvPr id="17" name="Groupe 16">
            <a:extLst>
              <a:ext uri="{FF2B5EF4-FFF2-40B4-BE49-F238E27FC236}">
                <a16:creationId xmlns:a16="http://schemas.microsoft.com/office/drawing/2014/main" id="{056457D9-A68B-4B5E-99B3-490892C93153}"/>
              </a:ext>
            </a:extLst>
          </p:cNvPr>
          <p:cNvGrpSpPr/>
          <p:nvPr/>
        </p:nvGrpSpPr>
        <p:grpSpPr>
          <a:xfrm>
            <a:off x="1015787" y="3213481"/>
            <a:ext cx="10649463" cy="3067544"/>
            <a:chOff x="1015787" y="3213481"/>
            <a:chExt cx="10649463" cy="3067544"/>
          </a:xfrm>
        </p:grpSpPr>
        <p:cxnSp>
          <p:nvCxnSpPr>
            <p:cNvPr id="38" name="Connecteur droit avec flèche 37">
              <a:extLst>
                <a:ext uri="{FF2B5EF4-FFF2-40B4-BE49-F238E27FC236}">
                  <a16:creationId xmlns:a16="http://schemas.microsoft.com/office/drawing/2014/main" id="{2144FCAD-EC5F-4EFD-93E4-3F157A284C14}"/>
                </a:ext>
              </a:extLst>
            </p:cNvPr>
            <p:cNvCxnSpPr>
              <a:cxnSpLocks/>
            </p:cNvCxnSpPr>
            <p:nvPr/>
          </p:nvCxnSpPr>
          <p:spPr>
            <a:xfrm flipH="1" flipV="1">
              <a:off x="8817319" y="4169946"/>
              <a:ext cx="948823" cy="1321283"/>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9" name="ZoneTexte 38">
                  <a:extLst>
                    <a:ext uri="{FF2B5EF4-FFF2-40B4-BE49-F238E27FC236}">
                      <a16:creationId xmlns:a16="http://schemas.microsoft.com/office/drawing/2014/main" id="{B1AB2A04-F25D-47DD-9C33-736C405D9B0B}"/>
                    </a:ext>
                  </a:extLst>
                </p:cNvPr>
                <p:cNvSpPr txBox="1"/>
                <p:nvPr/>
              </p:nvSpPr>
              <p:spPr>
                <a:xfrm>
                  <a:off x="8375409" y="3805534"/>
                  <a:ext cx="495264" cy="34182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fr-FR" b="1" i="1" smtClean="0">
                                <a:solidFill>
                                  <a:srgbClr val="FF0000"/>
                                </a:solidFill>
                                <a:latin typeface="Cambria Math" panose="02040503050406030204" pitchFamily="18" charset="0"/>
                              </a:rPr>
                            </m:ctrlPr>
                          </m:accPr>
                          <m:e>
                            <m:sSub>
                              <m:sSubPr>
                                <m:ctrlPr>
                                  <a:rPr lang="fr-FR" b="1" i="1" smtClean="0">
                                    <a:solidFill>
                                      <a:srgbClr val="FF0000"/>
                                    </a:solidFill>
                                    <a:latin typeface="Cambria Math" panose="02040503050406030204" pitchFamily="18" charset="0"/>
                                  </a:rPr>
                                </m:ctrlPr>
                              </m:sSubPr>
                              <m:e>
                                <m:r>
                                  <a:rPr lang="fr-FR" b="1" i="1" smtClean="0">
                                    <a:solidFill>
                                      <a:srgbClr val="FF0000"/>
                                    </a:solidFill>
                                    <a:latin typeface="Cambria Math" panose="02040503050406030204" pitchFamily="18" charset="0"/>
                                  </a:rPr>
                                  <m:t>𝑭</m:t>
                                </m:r>
                              </m:e>
                              <m:sub>
                                <m:r>
                                  <a:rPr lang="fr-FR" b="1" i="1" smtClean="0">
                                    <a:solidFill>
                                      <a:srgbClr val="FF0000"/>
                                    </a:solidFill>
                                    <a:latin typeface="Cambria Math" panose="02040503050406030204" pitchFamily="18" charset="0"/>
                                  </a:rPr>
                                  <m:t>𝟏</m:t>
                                </m:r>
                                <m:r>
                                  <a:rPr lang="fr-FR" b="1" i="1" smtClean="0">
                                    <a:solidFill>
                                      <a:srgbClr val="FF0000"/>
                                    </a:solidFill>
                                    <a:latin typeface="Cambria Math" panose="02040503050406030204" pitchFamily="18" charset="0"/>
                                  </a:rPr>
                                  <m:t>/</m:t>
                                </m:r>
                                <m:r>
                                  <a:rPr lang="fr-FR" b="1" i="1" smtClean="0">
                                    <a:solidFill>
                                      <a:srgbClr val="FF0000"/>
                                    </a:solidFill>
                                    <a:latin typeface="Cambria Math" panose="02040503050406030204" pitchFamily="18" charset="0"/>
                                  </a:rPr>
                                  <m:t>𝟐</m:t>
                                </m:r>
                              </m:sub>
                            </m:sSub>
                          </m:e>
                        </m:acc>
                      </m:oMath>
                    </m:oMathPara>
                  </a14:m>
                  <a:endParaRPr lang="fr-FR" b="1" dirty="0">
                    <a:solidFill>
                      <a:srgbClr val="FF0000"/>
                    </a:solidFill>
                  </a:endParaRPr>
                </a:p>
              </p:txBody>
            </p:sp>
          </mc:Choice>
          <mc:Fallback xmlns="">
            <p:sp>
              <p:nvSpPr>
                <p:cNvPr id="39" name="ZoneTexte 38">
                  <a:extLst>
                    <a:ext uri="{FF2B5EF4-FFF2-40B4-BE49-F238E27FC236}">
                      <a16:creationId xmlns:a16="http://schemas.microsoft.com/office/drawing/2014/main" id="{B1AB2A04-F25D-47DD-9C33-736C405D9B0B}"/>
                    </a:ext>
                  </a:extLst>
                </p:cNvPr>
                <p:cNvSpPr txBox="1">
                  <a:spLocks noRot="1" noChangeAspect="1" noMove="1" noResize="1" noEditPoints="1" noAdjustHandles="1" noChangeArrowheads="1" noChangeShapeType="1" noTextEdit="1"/>
                </p:cNvSpPr>
                <p:nvPr/>
              </p:nvSpPr>
              <p:spPr>
                <a:xfrm>
                  <a:off x="8375409" y="3805534"/>
                  <a:ext cx="495264" cy="341825"/>
                </a:xfrm>
                <a:prstGeom prst="rect">
                  <a:avLst/>
                </a:prstGeom>
                <a:blipFill>
                  <a:blip r:embed="rId11"/>
                  <a:stretch>
                    <a:fillRect l="-11111" r="-6173" b="-25000"/>
                  </a:stretch>
                </a:blipFill>
              </p:spPr>
              <p:txBody>
                <a:bodyPr/>
                <a:lstStyle/>
                <a:p>
                  <a:r>
                    <a:rPr lang="fr-FR">
                      <a:noFill/>
                    </a:rPr>
                    <a:t> </a:t>
                  </a:r>
                </a:p>
              </p:txBody>
            </p:sp>
          </mc:Fallback>
        </mc:AlternateContent>
        <p:sp>
          <p:nvSpPr>
            <p:cNvPr id="46" name="Rectangle 45">
              <a:extLst>
                <a:ext uri="{FF2B5EF4-FFF2-40B4-BE49-F238E27FC236}">
                  <a16:creationId xmlns:a16="http://schemas.microsoft.com/office/drawing/2014/main" id="{34C86F10-0432-4479-BEE9-EDCA311E715E}"/>
                </a:ext>
              </a:extLst>
            </p:cNvPr>
            <p:cNvSpPr/>
            <p:nvPr/>
          </p:nvSpPr>
          <p:spPr>
            <a:xfrm>
              <a:off x="10853757" y="3831392"/>
              <a:ext cx="784574" cy="338554"/>
            </a:xfrm>
            <a:prstGeom prst="rect">
              <a:avLst/>
            </a:prstGeom>
          </p:spPr>
          <p:txBody>
            <a:bodyPr wrap="none">
              <a:spAutoFit/>
            </a:bodyPr>
            <a:lstStyle/>
            <a:p>
              <a:r>
                <a:rPr lang="fr-FR" sz="1600" b="1" dirty="0"/>
                <a:t>cas n°2</a:t>
              </a:r>
            </a:p>
          </p:txBody>
        </p:sp>
        <mc:AlternateContent xmlns:mc="http://schemas.openxmlformats.org/markup-compatibility/2006" xmlns:a14="http://schemas.microsoft.com/office/drawing/2010/main">
          <mc:Choice Requires="a14">
            <p:sp>
              <p:nvSpPr>
                <p:cNvPr id="47" name="Rectangle 46">
                  <a:extLst>
                    <a:ext uri="{FF2B5EF4-FFF2-40B4-BE49-F238E27FC236}">
                      <a16:creationId xmlns:a16="http://schemas.microsoft.com/office/drawing/2014/main" id="{033D4FF0-5A70-45CB-8D20-F807A5AED4BE}"/>
                    </a:ext>
                  </a:extLst>
                </p:cNvPr>
                <p:cNvSpPr/>
                <p:nvPr/>
              </p:nvSpPr>
              <p:spPr>
                <a:xfrm>
                  <a:off x="10873110" y="5846867"/>
                  <a:ext cx="792140" cy="43415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fr-FR" b="1" i="1" smtClean="0">
                                <a:solidFill>
                                  <a:srgbClr val="33CC33"/>
                                </a:solidFill>
                                <a:latin typeface="Cambria Math" panose="02040503050406030204" pitchFamily="18" charset="0"/>
                              </a:rPr>
                            </m:ctrlPr>
                          </m:accPr>
                          <m:e>
                            <m:sSub>
                              <m:sSubPr>
                                <m:ctrlPr>
                                  <a:rPr lang="fr-FR" b="1" i="1" smtClean="0">
                                    <a:solidFill>
                                      <a:srgbClr val="33CC33"/>
                                    </a:solidFill>
                                    <a:latin typeface="Cambria Math" panose="02040503050406030204" pitchFamily="18" charset="0"/>
                                  </a:rPr>
                                </m:ctrlPr>
                              </m:sSubPr>
                              <m:e>
                                <m:r>
                                  <a:rPr lang="fr-FR" b="1" i="1">
                                    <a:solidFill>
                                      <a:srgbClr val="33CC33"/>
                                    </a:solidFill>
                                    <a:latin typeface="Cambria Math" panose="02040503050406030204" pitchFamily="18" charset="0"/>
                                  </a:rPr>
                                  <m:t>𝑽</m:t>
                                </m:r>
                              </m:e>
                              <m:sub>
                                <m:r>
                                  <a:rPr lang="fr-FR" b="1" i="1">
                                    <a:solidFill>
                                      <a:srgbClr val="33CC33"/>
                                    </a:solidFill>
                                    <a:latin typeface="Cambria Math" panose="02040503050406030204" pitchFamily="18" charset="0"/>
                                  </a:rPr>
                                  <m:t>𝑰</m:t>
                                </m:r>
                                <m:r>
                                  <a:rPr lang="fr-FR" b="1" i="1">
                                    <a:solidFill>
                                      <a:srgbClr val="33CC33"/>
                                    </a:solidFill>
                                    <a:latin typeface="Cambria Math" panose="02040503050406030204" pitchFamily="18" charset="0"/>
                                  </a:rPr>
                                  <m:t> </m:t>
                                </m:r>
                                <m:r>
                                  <a:rPr lang="fr-FR" b="1" i="1" smtClean="0">
                                    <a:solidFill>
                                      <a:srgbClr val="33CC33"/>
                                    </a:solidFill>
                                    <a:latin typeface="Cambria Math" panose="02040503050406030204" pitchFamily="18" charset="0"/>
                                  </a:rPr>
                                  <m:t>𝟐</m:t>
                                </m:r>
                                <m:r>
                                  <a:rPr lang="fr-FR" b="1" i="1">
                                    <a:solidFill>
                                      <a:srgbClr val="33CC33"/>
                                    </a:solidFill>
                                    <a:latin typeface="Cambria Math" panose="02040503050406030204" pitchFamily="18" charset="0"/>
                                  </a:rPr>
                                  <m:t>/</m:t>
                                </m:r>
                                <m:r>
                                  <a:rPr lang="fr-FR" b="1" i="1" smtClean="0">
                                    <a:solidFill>
                                      <a:srgbClr val="33CC33"/>
                                    </a:solidFill>
                                    <a:latin typeface="Cambria Math" panose="02040503050406030204" pitchFamily="18" charset="0"/>
                                  </a:rPr>
                                  <m:t>𝟏</m:t>
                                </m:r>
                              </m:sub>
                            </m:sSub>
                          </m:e>
                        </m:acc>
                      </m:oMath>
                    </m:oMathPara>
                  </a14:m>
                  <a:endParaRPr lang="fr-FR" b="1" dirty="0">
                    <a:solidFill>
                      <a:srgbClr val="33CC33"/>
                    </a:solidFill>
                  </a:endParaRPr>
                </a:p>
              </p:txBody>
            </p:sp>
          </mc:Choice>
          <mc:Fallback xmlns="">
            <p:sp>
              <p:nvSpPr>
                <p:cNvPr id="47" name="Rectangle 46">
                  <a:extLst>
                    <a:ext uri="{FF2B5EF4-FFF2-40B4-BE49-F238E27FC236}">
                      <a16:creationId xmlns:a16="http://schemas.microsoft.com/office/drawing/2014/main" id="{033D4FF0-5A70-45CB-8D20-F807A5AED4BE}"/>
                    </a:ext>
                  </a:extLst>
                </p:cNvPr>
                <p:cNvSpPr>
                  <a:spLocks noRot="1" noChangeAspect="1" noMove="1" noResize="1" noEditPoints="1" noAdjustHandles="1" noChangeArrowheads="1" noChangeShapeType="1" noTextEdit="1"/>
                </p:cNvSpPr>
                <p:nvPr/>
              </p:nvSpPr>
              <p:spPr>
                <a:xfrm>
                  <a:off x="10873110" y="5846867"/>
                  <a:ext cx="792140" cy="434158"/>
                </a:xfrm>
                <a:prstGeom prst="rect">
                  <a:avLst/>
                </a:prstGeom>
                <a:blipFill>
                  <a:blip r:embed="rId12"/>
                  <a:stretch>
                    <a:fillRect b="-8451"/>
                  </a:stretch>
                </a:blipFill>
              </p:spPr>
              <p:txBody>
                <a:bodyPr/>
                <a:lstStyle/>
                <a:p>
                  <a:r>
                    <a:rPr lang="fr-FR">
                      <a:noFill/>
                    </a:rPr>
                    <a:t> </a:t>
                  </a:r>
                </a:p>
              </p:txBody>
            </p:sp>
          </mc:Fallback>
        </mc:AlternateContent>
        <p:cxnSp>
          <p:nvCxnSpPr>
            <p:cNvPr id="48" name="Connecteur droit avec flèche 47">
              <a:extLst>
                <a:ext uri="{FF2B5EF4-FFF2-40B4-BE49-F238E27FC236}">
                  <a16:creationId xmlns:a16="http://schemas.microsoft.com/office/drawing/2014/main" id="{6BB2E7FB-A7C3-4640-A751-9CE87BDACD2E}"/>
                </a:ext>
              </a:extLst>
            </p:cNvPr>
            <p:cNvCxnSpPr/>
            <p:nvPr/>
          </p:nvCxnSpPr>
          <p:spPr>
            <a:xfrm>
              <a:off x="9744530" y="5465396"/>
              <a:ext cx="1416129" cy="312048"/>
            </a:xfrm>
            <a:prstGeom prst="straightConnector1">
              <a:avLst/>
            </a:prstGeom>
            <a:ln w="57150">
              <a:solidFill>
                <a:srgbClr val="33CC33"/>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C0E54676-CE3B-4747-AD86-6E968433561F}"/>
                    </a:ext>
                  </a:extLst>
                </p:cNvPr>
                <p:cNvSpPr/>
                <p:nvPr/>
              </p:nvSpPr>
              <p:spPr>
                <a:xfrm>
                  <a:off x="1015787" y="3213481"/>
                  <a:ext cx="6375622" cy="1223412"/>
                </a:xfrm>
                <a:prstGeom prst="rect">
                  <a:avLst/>
                </a:prstGeom>
              </p:spPr>
              <p:txBody>
                <a:bodyPr wrap="square">
                  <a:spAutoFit/>
                </a:bodyPr>
                <a:lstStyle/>
                <a:p>
                  <a:pPr algn="just">
                    <a:tabLst>
                      <a:tab pos="622300" algn="l"/>
                    </a:tabLst>
                  </a:pPr>
                  <a:endParaRPr lang="fr-FR" dirty="0"/>
                </a:p>
                <a:p>
                  <a:pPr>
                    <a:tabLst>
                      <a:tab pos="622300" algn="l"/>
                    </a:tabLst>
                  </a:pPr>
                  <a:r>
                    <a:rPr lang="fr-FR" dirty="0"/>
                    <a:t>	</a:t>
                  </a:r>
                  <a:r>
                    <a:rPr lang="fr-FR" sz="1600" dirty="0"/>
                    <a:t>- cas n°2 : l’effort de contact </a:t>
                  </a:r>
                  <a14:m>
                    <m:oMath xmlns:m="http://schemas.openxmlformats.org/officeDocument/2006/math">
                      <m:acc>
                        <m:accPr>
                          <m:chr m:val="⃗"/>
                          <m:ctrlPr>
                            <a:rPr lang="fr-FR" sz="1600" i="1">
                              <a:latin typeface="Cambria Math" panose="02040503050406030204" pitchFamily="18" charset="0"/>
                            </a:rPr>
                          </m:ctrlPr>
                        </m:accPr>
                        <m:e>
                          <m:sSub>
                            <m:sSubPr>
                              <m:ctrlPr>
                                <a:rPr lang="fr-FR" sz="1600" i="1">
                                  <a:latin typeface="Cambria Math" panose="02040503050406030204" pitchFamily="18" charset="0"/>
                                </a:rPr>
                              </m:ctrlPr>
                            </m:sSubPr>
                            <m:e>
                              <m:r>
                                <a:rPr lang="fr-FR" sz="1600" i="1">
                                  <a:latin typeface="Cambria Math" panose="02040503050406030204" pitchFamily="18" charset="0"/>
                                </a:rPr>
                                <m:t>𝐹</m:t>
                              </m:r>
                            </m:e>
                            <m:sub>
                              <m:r>
                                <a:rPr lang="fr-FR" sz="1600" i="1">
                                  <a:latin typeface="Cambria Math" panose="02040503050406030204" pitchFamily="18" charset="0"/>
                                </a:rPr>
                                <m:t>1/2</m:t>
                              </m:r>
                            </m:sub>
                          </m:sSub>
                        </m:e>
                      </m:acc>
                      <m:r>
                        <a:rPr lang="fr-FR" sz="1600" i="1">
                          <a:latin typeface="Cambria Math" panose="02040503050406030204" pitchFamily="18" charset="0"/>
                        </a:rPr>
                        <m:t> </m:t>
                      </m:r>
                    </m:oMath>
                  </a14:m>
                  <a:r>
                    <a:rPr lang="fr-FR" sz="1600" dirty="0"/>
                    <a:t> est sur le cône de frottement (qui 		            définit les conditions limite de glissement) donc il y a    </a:t>
                  </a:r>
                  <a:br>
                    <a:rPr lang="fr-FR" sz="1600" dirty="0"/>
                  </a:br>
                  <a:r>
                    <a:rPr lang="fr-FR" sz="1600" dirty="0"/>
                    <a:t>                               </a:t>
                  </a:r>
                  <a:r>
                    <a:rPr lang="fr-FR" sz="1600" b="1" dirty="0"/>
                    <a:t>glissement</a:t>
                  </a:r>
                  <a:r>
                    <a:rPr lang="fr-FR" sz="1600" dirty="0"/>
                    <a:t>, la vitesse de glissement </a:t>
                  </a:r>
                  <a14:m>
                    <m:oMath xmlns:m="http://schemas.openxmlformats.org/officeDocument/2006/math">
                      <m:acc>
                        <m:accPr>
                          <m:chr m:val="⃗"/>
                          <m:ctrlPr>
                            <a:rPr lang="fr-FR" sz="1600" i="1">
                              <a:latin typeface="Cambria Math" panose="02040503050406030204" pitchFamily="18" charset="0"/>
                            </a:rPr>
                          </m:ctrlPr>
                        </m:accPr>
                        <m:e>
                          <m:sSub>
                            <m:sSubPr>
                              <m:ctrlPr>
                                <a:rPr lang="fr-FR" sz="1600" i="1">
                                  <a:latin typeface="Cambria Math" panose="02040503050406030204" pitchFamily="18" charset="0"/>
                                </a:rPr>
                              </m:ctrlPr>
                            </m:sSubPr>
                            <m:e>
                              <m:r>
                                <a:rPr lang="fr-FR" sz="1600" i="1">
                                  <a:latin typeface="Cambria Math" panose="02040503050406030204" pitchFamily="18" charset="0"/>
                                </a:rPr>
                                <m:t>𝑉</m:t>
                              </m:r>
                            </m:e>
                            <m:sub>
                              <m:r>
                                <a:rPr lang="fr-FR" sz="1600" i="1">
                                  <a:latin typeface="Cambria Math" panose="02040503050406030204" pitchFamily="18" charset="0"/>
                                </a:rPr>
                                <m:t>𝐼</m:t>
                              </m:r>
                              <m:r>
                                <a:rPr lang="fr-FR" sz="1600" i="1">
                                  <a:latin typeface="Cambria Math" panose="02040503050406030204" pitchFamily="18" charset="0"/>
                                </a:rPr>
                                <m:t> 2/1</m:t>
                              </m:r>
                            </m:sub>
                          </m:sSub>
                        </m:e>
                      </m:acc>
                    </m:oMath>
                  </a14:m>
                  <a:r>
                    <a:rPr lang="fr-FR" sz="1600" dirty="0"/>
                    <a:t> est non nulle.</a:t>
                  </a:r>
                </a:p>
              </p:txBody>
            </p:sp>
          </mc:Choice>
          <mc:Fallback xmlns="">
            <p:sp>
              <p:nvSpPr>
                <p:cNvPr id="8" name="Rectangle 7">
                  <a:extLst>
                    <a:ext uri="{FF2B5EF4-FFF2-40B4-BE49-F238E27FC236}">
                      <a16:creationId xmlns:a16="http://schemas.microsoft.com/office/drawing/2014/main" id="{C0E54676-CE3B-4747-AD86-6E968433561F}"/>
                    </a:ext>
                  </a:extLst>
                </p:cNvPr>
                <p:cNvSpPr>
                  <a:spLocks noRot="1" noChangeAspect="1" noMove="1" noResize="1" noEditPoints="1" noAdjustHandles="1" noChangeArrowheads="1" noChangeShapeType="1" noTextEdit="1"/>
                </p:cNvSpPr>
                <p:nvPr/>
              </p:nvSpPr>
              <p:spPr>
                <a:xfrm>
                  <a:off x="1015787" y="3213481"/>
                  <a:ext cx="6375622" cy="1223412"/>
                </a:xfrm>
                <a:prstGeom prst="rect">
                  <a:avLst/>
                </a:prstGeom>
                <a:blipFill>
                  <a:blip r:embed="rId13"/>
                  <a:stretch>
                    <a:fillRect r="-860" b="-3980"/>
                  </a:stretch>
                </a:blipFill>
              </p:spPr>
              <p:txBody>
                <a:bodyPr/>
                <a:lstStyle/>
                <a:p>
                  <a:r>
                    <a:rPr lang="fr-FR">
                      <a:noFill/>
                    </a:rPr>
                    <a:t> </a:t>
                  </a:r>
                </a:p>
              </p:txBody>
            </p:sp>
          </mc:Fallback>
        </mc:AlternateContent>
      </p:grpSp>
      <p:sp>
        <p:nvSpPr>
          <p:cNvPr id="44" name="ZoneTexte 43">
            <a:extLst>
              <a:ext uri="{FF2B5EF4-FFF2-40B4-BE49-F238E27FC236}">
                <a16:creationId xmlns:a16="http://schemas.microsoft.com/office/drawing/2014/main" id="{600746B6-9DB5-4607-8CDD-F057856CE188}"/>
              </a:ext>
            </a:extLst>
          </p:cNvPr>
          <p:cNvSpPr txBox="1"/>
          <p:nvPr/>
        </p:nvSpPr>
        <p:spPr>
          <a:xfrm>
            <a:off x="4803507" y="42458"/>
            <a:ext cx="5899355" cy="307777"/>
          </a:xfrm>
          <a:prstGeom prst="rect">
            <a:avLst/>
          </a:prstGeom>
          <a:noFill/>
        </p:spPr>
        <p:txBody>
          <a:bodyPr wrap="square" rtlCol="0">
            <a:spAutoFit/>
          </a:bodyPr>
          <a:lstStyle/>
          <a:p>
            <a:pPr algn="r"/>
            <a:r>
              <a:rPr lang="fr-FR" sz="1400" dirty="0">
                <a:solidFill>
                  <a:srgbClr val="001642"/>
                </a:solidFill>
                <a:latin typeface="Segoe UI" panose="020B0502040204020203" pitchFamily="34" charset="0"/>
                <a:cs typeface="Segoe UI" panose="020B0502040204020203" pitchFamily="34" charset="0"/>
              </a:rPr>
              <a:t>Lois de Coulomb</a:t>
            </a:r>
          </a:p>
        </p:txBody>
      </p:sp>
      <p:sp>
        <p:nvSpPr>
          <p:cNvPr id="50" name="ZoneTexte 49">
            <a:extLst>
              <a:ext uri="{FF2B5EF4-FFF2-40B4-BE49-F238E27FC236}">
                <a16:creationId xmlns:a16="http://schemas.microsoft.com/office/drawing/2014/main" id="{E9FBAB03-ABE3-4FBD-8CF1-6C1BAC02CD36}"/>
              </a:ext>
            </a:extLst>
          </p:cNvPr>
          <p:cNvSpPr txBox="1"/>
          <p:nvPr/>
        </p:nvSpPr>
        <p:spPr>
          <a:xfrm>
            <a:off x="-64294" y="6244625"/>
            <a:ext cx="461963" cy="369332"/>
          </a:xfrm>
          <a:prstGeom prst="rect">
            <a:avLst/>
          </a:prstGeom>
          <a:noFill/>
        </p:spPr>
        <p:txBody>
          <a:bodyPr wrap="square" rtlCol="0">
            <a:spAutoFit/>
          </a:bodyPr>
          <a:lstStyle/>
          <a:p>
            <a:pPr algn="ctr"/>
            <a:r>
              <a:rPr lang="fr-FR" dirty="0">
                <a:solidFill>
                  <a:schemeClr val="bg1"/>
                </a:solidFill>
                <a:effectLst>
                  <a:outerShdw blurRad="38100" dist="38100" dir="2700000" algn="tl">
                    <a:srgbClr val="000000">
                      <a:alpha val="43137"/>
                    </a:srgbClr>
                  </a:outerShdw>
                </a:effectLst>
              </a:rPr>
              <a:t>23</a:t>
            </a:r>
          </a:p>
        </p:txBody>
      </p:sp>
      <mc:AlternateContent xmlns:mc="http://schemas.openxmlformats.org/markup-compatibility/2006" xmlns:a14="http://schemas.microsoft.com/office/drawing/2010/main">
        <mc:Choice Requires="a14">
          <p:sp>
            <p:nvSpPr>
              <p:cNvPr id="18" name="Rectangle 17">
                <a:extLst>
                  <a:ext uri="{FF2B5EF4-FFF2-40B4-BE49-F238E27FC236}">
                    <a16:creationId xmlns:a16="http://schemas.microsoft.com/office/drawing/2014/main" id="{E0812F97-F1F2-40E2-83CE-22604425D1FF}"/>
                  </a:ext>
                </a:extLst>
              </p:cNvPr>
              <p:cNvSpPr/>
              <p:nvPr/>
            </p:nvSpPr>
            <p:spPr>
              <a:xfrm>
                <a:off x="8692013" y="5381634"/>
                <a:ext cx="37875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i="1" dirty="0">
                          <a:latin typeface="Cambria Math" panose="02040503050406030204" pitchFamily="18" charset="0"/>
                          <a:ea typeface="Cambria Math" panose="02040503050406030204" pitchFamily="18" charset="0"/>
                        </a:rPr>
                        <m:t>𝜋</m:t>
                      </m:r>
                    </m:oMath>
                  </m:oMathPara>
                </a14:m>
                <a:endParaRPr lang="fr-FR" dirty="0"/>
              </a:p>
            </p:txBody>
          </p:sp>
        </mc:Choice>
        <mc:Fallback xmlns="">
          <p:sp>
            <p:nvSpPr>
              <p:cNvPr id="18" name="Rectangle 17">
                <a:extLst>
                  <a:ext uri="{FF2B5EF4-FFF2-40B4-BE49-F238E27FC236}">
                    <a16:creationId xmlns:a16="http://schemas.microsoft.com/office/drawing/2014/main" id="{E0812F97-F1F2-40E2-83CE-22604425D1FF}"/>
                  </a:ext>
                </a:extLst>
              </p:cNvPr>
              <p:cNvSpPr>
                <a:spLocks noRot="1" noChangeAspect="1" noMove="1" noResize="1" noEditPoints="1" noAdjustHandles="1" noChangeArrowheads="1" noChangeShapeType="1" noTextEdit="1"/>
              </p:cNvSpPr>
              <p:nvPr/>
            </p:nvSpPr>
            <p:spPr>
              <a:xfrm>
                <a:off x="8692013" y="5381634"/>
                <a:ext cx="378757" cy="369332"/>
              </a:xfrm>
              <a:prstGeom prst="rect">
                <a:avLst/>
              </a:prstGeom>
              <a:blipFill>
                <a:blip r:embed="rId14"/>
                <a:stretch>
                  <a:fillRect/>
                </a:stretch>
              </a:blipFill>
            </p:spPr>
            <p:txBody>
              <a:bodyPr/>
              <a:lstStyle/>
              <a:p>
                <a:r>
                  <a:rPr lang="fr-FR">
                    <a:noFill/>
                  </a:rPr>
                  <a:t> </a:t>
                </a:r>
              </a:p>
            </p:txBody>
          </p:sp>
        </mc:Fallback>
      </mc:AlternateContent>
    </p:spTree>
    <p:extLst>
      <p:ext uri="{BB962C8B-B14F-4D97-AF65-F5344CB8AC3E}">
        <p14:creationId xmlns:p14="http://schemas.microsoft.com/office/powerpoint/2010/main" val="1222933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e 30">
            <a:extLst>
              <a:ext uri="{FF2B5EF4-FFF2-40B4-BE49-F238E27FC236}">
                <a16:creationId xmlns:a16="http://schemas.microsoft.com/office/drawing/2014/main" id="{1994F577-0B54-4920-B17F-87C80266FEB3}"/>
              </a:ext>
            </a:extLst>
          </p:cNvPr>
          <p:cNvGrpSpPr/>
          <p:nvPr/>
        </p:nvGrpSpPr>
        <p:grpSpPr>
          <a:xfrm>
            <a:off x="7703128" y="576775"/>
            <a:ext cx="4189648" cy="6139214"/>
            <a:chOff x="8331916" y="2746436"/>
            <a:chExt cx="3106427" cy="2566352"/>
          </a:xfrm>
        </p:grpSpPr>
        <p:sp>
          <p:nvSpPr>
            <p:cNvPr id="32" name="Rectangle à coins arrondis 78">
              <a:extLst>
                <a:ext uri="{FF2B5EF4-FFF2-40B4-BE49-F238E27FC236}">
                  <a16:creationId xmlns:a16="http://schemas.microsoft.com/office/drawing/2014/main" id="{5A9EC6F0-1C61-4912-9C39-1995B843F7FA}"/>
                </a:ext>
              </a:extLst>
            </p:cNvPr>
            <p:cNvSpPr/>
            <p:nvPr/>
          </p:nvSpPr>
          <p:spPr>
            <a:xfrm>
              <a:off x="8336122" y="2746436"/>
              <a:ext cx="3102221" cy="2566352"/>
            </a:xfrm>
            <a:prstGeom prst="roundRect">
              <a:avLst>
                <a:gd name="adj" fmla="val 0"/>
              </a:avLst>
            </a:prstGeom>
            <a:solidFill>
              <a:schemeClr val="bg1"/>
            </a:solidFill>
            <a:ln w="28575">
              <a:solidFill>
                <a:srgbClr val="4F9707"/>
              </a:solid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3" name="Rectangle 32">
              <a:extLst>
                <a:ext uri="{FF2B5EF4-FFF2-40B4-BE49-F238E27FC236}">
                  <a16:creationId xmlns:a16="http://schemas.microsoft.com/office/drawing/2014/main" id="{BCA0D59F-CAC0-4069-AD68-1CCF9BA2EA1C}"/>
                </a:ext>
              </a:extLst>
            </p:cNvPr>
            <p:cNvSpPr/>
            <p:nvPr/>
          </p:nvSpPr>
          <p:spPr>
            <a:xfrm>
              <a:off x="8331916" y="2753833"/>
              <a:ext cx="1348911" cy="154390"/>
            </a:xfrm>
            <a:prstGeom prst="rect">
              <a:avLst/>
            </a:prstGeom>
          </p:spPr>
          <p:txBody>
            <a:bodyPr wrap="none">
              <a:spAutoFit/>
            </a:bodyPr>
            <a:lstStyle/>
            <a:p>
              <a:r>
                <a:rPr lang="fr-FR" dirty="0">
                  <a:solidFill>
                    <a:srgbClr val="217214"/>
                  </a:solidFill>
                </a:rPr>
                <a:t>Lois de Coulomb </a:t>
              </a:r>
              <a:endParaRPr lang="fr-FR" b="1" dirty="0">
                <a:solidFill>
                  <a:srgbClr val="217214"/>
                </a:solidFill>
              </a:endParaRPr>
            </a:p>
          </p:txBody>
        </p:sp>
      </p:grpSp>
      <p:sp>
        <p:nvSpPr>
          <p:cNvPr id="3" name="Rectangle à coins arrondis 26">
            <a:extLst>
              <a:ext uri="{FF2B5EF4-FFF2-40B4-BE49-F238E27FC236}">
                <a16:creationId xmlns:a16="http://schemas.microsoft.com/office/drawing/2014/main" id="{C659241D-F137-48D0-8D6E-5CC86EC0FDFF}"/>
              </a:ext>
            </a:extLst>
          </p:cNvPr>
          <p:cNvSpPr/>
          <p:nvPr/>
        </p:nvSpPr>
        <p:spPr>
          <a:xfrm>
            <a:off x="575354" y="576776"/>
            <a:ext cx="6976867" cy="4538858"/>
          </a:xfrm>
          <a:prstGeom prst="roundRect">
            <a:avLst>
              <a:gd name="adj" fmla="val 0"/>
            </a:avLst>
          </a:prstGeom>
          <a:solidFill>
            <a:schemeClr val="bg1"/>
          </a:solidFill>
          <a:ln w="28575">
            <a:solidFill>
              <a:srgbClr val="CC00CC"/>
            </a:solid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t>L’action de frottement tangentielle s’oppose au déplacement :</a:t>
            </a:r>
          </a:p>
        </p:txBody>
      </p:sp>
      <p:sp>
        <p:nvSpPr>
          <p:cNvPr id="4" name="Rectangle 3">
            <a:extLst>
              <a:ext uri="{FF2B5EF4-FFF2-40B4-BE49-F238E27FC236}">
                <a16:creationId xmlns:a16="http://schemas.microsoft.com/office/drawing/2014/main" id="{14B2C223-2854-485F-91E6-6FBADDD8FB6C}"/>
              </a:ext>
            </a:extLst>
          </p:cNvPr>
          <p:cNvSpPr/>
          <p:nvPr/>
        </p:nvSpPr>
        <p:spPr>
          <a:xfrm>
            <a:off x="575354" y="546672"/>
            <a:ext cx="5080493" cy="369332"/>
          </a:xfrm>
          <a:prstGeom prst="rect">
            <a:avLst/>
          </a:prstGeom>
        </p:spPr>
        <p:txBody>
          <a:bodyPr wrap="none">
            <a:spAutoFit/>
          </a:bodyPr>
          <a:lstStyle/>
          <a:p>
            <a:r>
              <a:rPr lang="fr-FR" dirty="0">
                <a:solidFill>
                  <a:srgbClr val="CC00CC"/>
                </a:solidFill>
              </a:rPr>
              <a:t>Frottement de Coulomb : traduction mathématique </a:t>
            </a:r>
          </a:p>
        </p:txBody>
      </p:sp>
      <p:sp>
        <p:nvSpPr>
          <p:cNvPr id="5" name="ZoneTexte 4">
            <a:extLst>
              <a:ext uri="{FF2B5EF4-FFF2-40B4-BE49-F238E27FC236}">
                <a16:creationId xmlns:a16="http://schemas.microsoft.com/office/drawing/2014/main" id="{2912DEAA-6E86-414D-8B7A-ECD09528FA71}"/>
              </a:ext>
            </a:extLst>
          </p:cNvPr>
          <p:cNvSpPr txBox="1"/>
          <p:nvPr/>
        </p:nvSpPr>
        <p:spPr>
          <a:xfrm>
            <a:off x="738693" y="764822"/>
            <a:ext cx="6456219" cy="338554"/>
          </a:xfrm>
          <a:prstGeom prst="rect">
            <a:avLst/>
          </a:prstGeom>
          <a:noFill/>
        </p:spPr>
        <p:txBody>
          <a:bodyPr wrap="square" rtlCol="0">
            <a:spAutoFit/>
          </a:bodyPr>
          <a:lstStyle/>
          <a:p>
            <a:r>
              <a:rPr lang="fr-FR" sz="1600" dirty="0"/>
              <a:t>Deux cas remarquables à considérer </a:t>
            </a:r>
          </a:p>
        </p:txBody>
      </p:sp>
      <p:cxnSp>
        <p:nvCxnSpPr>
          <p:cNvPr id="30" name="Connecteur droit 29">
            <a:extLst>
              <a:ext uri="{FF2B5EF4-FFF2-40B4-BE49-F238E27FC236}">
                <a16:creationId xmlns:a16="http://schemas.microsoft.com/office/drawing/2014/main" id="{756C94A9-46DF-4BEB-9AED-CAA58C0FF3E4}"/>
              </a:ext>
            </a:extLst>
          </p:cNvPr>
          <p:cNvCxnSpPr>
            <a:cxnSpLocks/>
          </p:cNvCxnSpPr>
          <p:nvPr/>
        </p:nvCxnSpPr>
        <p:spPr>
          <a:xfrm>
            <a:off x="2720268" y="1154804"/>
            <a:ext cx="20055" cy="377342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pic>
        <p:nvPicPr>
          <p:cNvPr id="34" name="Image 33">
            <a:extLst>
              <a:ext uri="{FF2B5EF4-FFF2-40B4-BE49-F238E27FC236}">
                <a16:creationId xmlns:a16="http://schemas.microsoft.com/office/drawing/2014/main" id="{EB7CB2EF-4E26-4B12-8DB3-D562A9220F5F}"/>
              </a:ext>
            </a:extLst>
          </p:cNvPr>
          <p:cNvPicPr>
            <a:picLocks noChangeAspect="1"/>
          </p:cNvPicPr>
          <p:nvPr/>
        </p:nvPicPr>
        <p:blipFill rotWithShape="1">
          <a:blip r:embed="rId2">
            <a:extLst>
              <a:ext uri="{28A0092B-C50C-407E-A947-70E740481C1C}">
                <a14:useLocalDpi xmlns:a14="http://schemas.microsoft.com/office/drawing/2010/main" val="0"/>
              </a:ext>
            </a:extLst>
          </a:blip>
          <a:srcRect l="5409" t="14830" b="4913"/>
          <a:stretch/>
        </p:blipFill>
        <p:spPr>
          <a:xfrm>
            <a:off x="8479024" y="1508373"/>
            <a:ext cx="2230540" cy="2245171"/>
          </a:xfrm>
          <a:prstGeom prst="rect">
            <a:avLst/>
          </a:prstGeom>
        </p:spPr>
      </p:pic>
      <mc:AlternateContent xmlns:mc="http://schemas.openxmlformats.org/markup-compatibility/2006" xmlns:a14="http://schemas.microsoft.com/office/drawing/2010/main">
        <mc:Choice Requires="a14">
          <p:sp>
            <p:nvSpPr>
              <p:cNvPr id="35" name="ZoneTexte 34">
                <a:extLst>
                  <a:ext uri="{FF2B5EF4-FFF2-40B4-BE49-F238E27FC236}">
                    <a16:creationId xmlns:a16="http://schemas.microsoft.com/office/drawing/2014/main" id="{EA0A9C15-0379-44C0-A829-A6E1B7BEF48A}"/>
                  </a:ext>
                </a:extLst>
              </p:cNvPr>
              <p:cNvSpPr txBox="1"/>
              <p:nvPr/>
            </p:nvSpPr>
            <p:spPr>
              <a:xfrm>
                <a:off x="8644137" y="2540992"/>
                <a:ext cx="34636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fr-FR" i="1" dirty="0" smtClean="0">
                          <a:latin typeface="Cambria Math" panose="02040503050406030204" pitchFamily="18" charset="0"/>
                          <a:ea typeface="Cambria Math" panose="02040503050406030204" pitchFamily="18" charset="0"/>
                        </a:rPr>
                        <m:t>𝜋</m:t>
                      </m:r>
                    </m:oMath>
                  </m:oMathPara>
                </a14:m>
                <a:endParaRPr lang="fr-FR" dirty="0"/>
              </a:p>
            </p:txBody>
          </p:sp>
        </mc:Choice>
        <mc:Fallback xmlns="">
          <p:sp>
            <p:nvSpPr>
              <p:cNvPr id="35" name="ZoneTexte 34">
                <a:extLst>
                  <a:ext uri="{FF2B5EF4-FFF2-40B4-BE49-F238E27FC236}">
                    <a16:creationId xmlns:a16="http://schemas.microsoft.com/office/drawing/2014/main" id="{EA0A9C15-0379-44C0-A829-A6E1B7BEF48A}"/>
                  </a:ext>
                </a:extLst>
              </p:cNvPr>
              <p:cNvSpPr txBox="1">
                <a:spLocks noRot="1" noChangeAspect="1" noMove="1" noResize="1" noEditPoints="1" noAdjustHandles="1" noChangeArrowheads="1" noChangeShapeType="1" noTextEdit="1"/>
              </p:cNvSpPr>
              <p:nvPr/>
            </p:nvSpPr>
            <p:spPr>
              <a:xfrm>
                <a:off x="8644137" y="2540992"/>
                <a:ext cx="346364" cy="369332"/>
              </a:xfrm>
              <a:prstGeom prst="rect">
                <a:avLst/>
              </a:prstGeom>
              <a:blipFill>
                <a:blip r:embed="rId7"/>
                <a:stretch>
                  <a:fillRect/>
                </a:stretch>
              </a:blipFill>
            </p:spPr>
            <p:txBody>
              <a:bodyPr/>
              <a:lstStyle/>
              <a:p>
                <a:r>
                  <a:rPr lang="fr-FR">
                    <a:noFill/>
                  </a:rPr>
                  <a:t> </a:t>
                </a:r>
              </a:p>
            </p:txBody>
          </p:sp>
        </mc:Fallback>
      </mc:AlternateContent>
      <p:sp>
        <p:nvSpPr>
          <p:cNvPr id="36" name="ZoneTexte 35">
            <a:extLst>
              <a:ext uri="{FF2B5EF4-FFF2-40B4-BE49-F238E27FC236}">
                <a16:creationId xmlns:a16="http://schemas.microsoft.com/office/drawing/2014/main" id="{8361A3A3-93CE-4F9D-A93C-69916386BCF0}"/>
              </a:ext>
            </a:extLst>
          </p:cNvPr>
          <p:cNvSpPr txBox="1"/>
          <p:nvPr/>
        </p:nvSpPr>
        <p:spPr>
          <a:xfrm>
            <a:off x="9705441" y="2408132"/>
            <a:ext cx="364977" cy="369332"/>
          </a:xfrm>
          <a:prstGeom prst="rect">
            <a:avLst/>
          </a:prstGeom>
          <a:noFill/>
        </p:spPr>
        <p:txBody>
          <a:bodyPr wrap="square" rtlCol="0">
            <a:spAutoFit/>
          </a:bodyPr>
          <a:lstStyle/>
          <a:p>
            <a:r>
              <a:rPr lang="fr-FR" b="1" i="1" dirty="0"/>
              <a:t>I</a:t>
            </a:r>
          </a:p>
        </p:txBody>
      </p:sp>
      <mc:AlternateContent xmlns:mc="http://schemas.openxmlformats.org/markup-compatibility/2006" xmlns:a14="http://schemas.microsoft.com/office/drawing/2010/main">
        <mc:Choice Requires="a14">
          <p:sp>
            <p:nvSpPr>
              <p:cNvPr id="37" name="ZoneTexte 36">
                <a:extLst>
                  <a:ext uri="{FF2B5EF4-FFF2-40B4-BE49-F238E27FC236}">
                    <a16:creationId xmlns:a16="http://schemas.microsoft.com/office/drawing/2014/main" id="{33C1A09D-5641-4921-947E-BB344DD323B6}"/>
                  </a:ext>
                </a:extLst>
              </p:cNvPr>
              <p:cNvSpPr txBox="1"/>
              <p:nvPr/>
            </p:nvSpPr>
            <p:spPr>
              <a:xfrm>
                <a:off x="9714918" y="964198"/>
                <a:ext cx="18992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fr-FR" i="1" smtClean="0">
                              <a:latin typeface="Cambria Math" panose="02040503050406030204" pitchFamily="18" charset="0"/>
                            </a:rPr>
                          </m:ctrlPr>
                        </m:accPr>
                        <m:e>
                          <m:r>
                            <a:rPr lang="fr-FR" b="0" i="1" smtClean="0">
                              <a:latin typeface="Cambria Math" panose="02040503050406030204" pitchFamily="18" charset="0"/>
                            </a:rPr>
                            <m:t>𝑛</m:t>
                          </m:r>
                        </m:e>
                      </m:acc>
                    </m:oMath>
                  </m:oMathPara>
                </a14:m>
                <a:endParaRPr lang="fr-FR" dirty="0"/>
              </a:p>
            </p:txBody>
          </p:sp>
        </mc:Choice>
        <mc:Fallback xmlns="">
          <p:sp>
            <p:nvSpPr>
              <p:cNvPr id="37" name="ZoneTexte 36">
                <a:extLst>
                  <a:ext uri="{FF2B5EF4-FFF2-40B4-BE49-F238E27FC236}">
                    <a16:creationId xmlns:a16="http://schemas.microsoft.com/office/drawing/2014/main" id="{33C1A09D-5641-4921-947E-BB344DD323B6}"/>
                  </a:ext>
                </a:extLst>
              </p:cNvPr>
              <p:cNvSpPr txBox="1">
                <a:spLocks noRot="1" noChangeAspect="1" noMove="1" noResize="1" noEditPoints="1" noAdjustHandles="1" noChangeArrowheads="1" noChangeShapeType="1" noTextEdit="1"/>
              </p:cNvSpPr>
              <p:nvPr/>
            </p:nvSpPr>
            <p:spPr>
              <a:xfrm>
                <a:off x="9714918" y="964198"/>
                <a:ext cx="189924" cy="276999"/>
              </a:xfrm>
              <a:prstGeom prst="rect">
                <a:avLst/>
              </a:prstGeom>
              <a:blipFill>
                <a:blip r:embed="rId8"/>
                <a:stretch>
                  <a:fillRect l="-19355" r="-16129"/>
                </a:stretch>
              </a:blipFill>
            </p:spPr>
            <p:txBody>
              <a:bodyPr/>
              <a:lstStyle/>
              <a:p>
                <a:r>
                  <a:rPr lang="fr-FR">
                    <a:noFill/>
                  </a:rPr>
                  <a:t> </a:t>
                </a:r>
              </a:p>
            </p:txBody>
          </p:sp>
        </mc:Fallback>
      </mc:AlternateContent>
      <p:cxnSp>
        <p:nvCxnSpPr>
          <p:cNvPr id="38" name="Connecteur droit avec flèche 37">
            <a:extLst>
              <a:ext uri="{FF2B5EF4-FFF2-40B4-BE49-F238E27FC236}">
                <a16:creationId xmlns:a16="http://schemas.microsoft.com/office/drawing/2014/main" id="{B34604DE-A4EA-42A9-A671-040AA3AF5275}"/>
              </a:ext>
            </a:extLst>
          </p:cNvPr>
          <p:cNvCxnSpPr>
            <a:cxnSpLocks/>
          </p:cNvCxnSpPr>
          <p:nvPr/>
        </p:nvCxnSpPr>
        <p:spPr>
          <a:xfrm flipH="1" flipV="1">
            <a:off x="9666602" y="1093166"/>
            <a:ext cx="13538" cy="1533995"/>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grpSp>
        <p:nvGrpSpPr>
          <p:cNvPr id="39" name="Groupe 38">
            <a:extLst>
              <a:ext uri="{FF2B5EF4-FFF2-40B4-BE49-F238E27FC236}">
                <a16:creationId xmlns:a16="http://schemas.microsoft.com/office/drawing/2014/main" id="{EE78462C-5AE7-453C-AB3E-784FB20E81DD}"/>
              </a:ext>
            </a:extLst>
          </p:cNvPr>
          <p:cNvGrpSpPr/>
          <p:nvPr/>
        </p:nvGrpSpPr>
        <p:grpSpPr>
          <a:xfrm>
            <a:off x="8828226" y="1374675"/>
            <a:ext cx="1693668" cy="1263906"/>
            <a:chOff x="9109677" y="1774193"/>
            <a:chExt cx="1682148" cy="1279259"/>
          </a:xfrm>
        </p:grpSpPr>
        <p:cxnSp>
          <p:nvCxnSpPr>
            <p:cNvPr id="40" name="Connecteur droit 39">
              <a:extLst>
                <a:ext uri="{FF2B5EF4-FFF2-40B4-BE49-F238E27FC236}">
                  <a16:creationId xmlns:a16="http://schemas.microsoft.com/office/drawing/2014/main" id="{B3F8DDBD-4832-486A-B876-E320FFF64A21}"/>
                </a:ext>
              </a:extLst>
            </p:cNvPr>
            <p:cNvCxnSpPr>
              <a:cxnSpLocks/>
            </p:cNvCxnSpPr>
            <p:nvPr/>
          </p:nvCxnSpPr>
          <p:spPr>
            <a:xfrm flipH="1" flipV="1">
              <a:off x="9109678" y="1873250"/>
              <a:ext cx="840241" cy="118020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Connecteur droit 40">
              <a:extLst>
                <a:ext uri="{FF2B5EF4-FFF2-40B4-BE49-F238E27FC236}">
                  <a16:creationId xmlns:a16="http://schemas.microsoft.com/office/drawing/2014/main" id="{26ADFDA6-6766-486C-93CE-BA054EFE36FF}"/>
                </a:ext>
              </a:extLst>
            </p:cNvPr>
            <p:cNvCxnSpPr>
              <a:cxnSpLocks/>
            </p:cNvCxnSpPr>
            <p:nvPr/>
          </p:nvCxnSpPr>
          <p:spPr>
            <a:xfrm flipV="1">
              <a:off x="9953184" y="1873250"/>
              <a:ext cx="838641" cy="118020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Ellipse 41">
              <a:extLst>
                <a:ext uri="{FF2B5EF4-FFF2-40B4-BE49-F238E27FC236}">
                  <a16:creationId xmlns:a16="http://schemas.microsoft.com/office/drawing/2014/main" id="{3C88ED04-55B4-4F36-864E-1FC3DFC062B8}"/>
                </a:ext>
              </a:extLst>
            </p:cNvPr>
            <p:cNvSpPr/>
            <p:nvPr/>
          </p:nvSpPr>
          <p:spPr>
            <a:xfrm>
              <a:off x="9109677" y="1774193"/>
              <a:ext cx="1682147" cy="202245"/>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43" name="Arc 42">
            <a:extLst>
              <a:ext uri="{FF2B5EF4-FFF2-40B4-BE49-F238E27FC236}">
                <a16:creationId xmlns:a16="http://schemas.microsoft.com/office/drawing/2014/main" id="{1E56AB90-182A-470C-9A45-9E0706A647A5}"/>
              </a:ext>
            </a:extLst>
          </p:cNvPr>
          <p:cNvSpPr/>
          <p:nvPr/>
        </p:nvSpPr>
        <p:spPr>
          <a:xfrm rot="17389608">
            <a:off x="9344970" y="1990866"/>
            <a:ext cx="414860" cy="499246"/>
          </a:xfrm>
          <a:prstGeom prst="arc">
            <a:avLst>
              <a:gd name="adj1" fmla="val 16200000"/>
              <a:gd name="adj2" fmla="val 888052"/>
            </a:avLst>
          </a:prstGeom>
          <a:ln w="12700">
            <a:headEnd type="arrow"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fr-FR"/>
          </a:p>
        </p:txBody>
      </p:sp>
      <p:sp>
        <p:nvSpPr>
          <p:cNvPr id="44" name="ZoneTexte 43">
            <a:extLst>
              <a:ext uri="{FF2B5EF4-FFF2-40B4-BE49-F238E27FC236}">
                <a16:creationId xmlns:a16="http://schemas.microsoft.com/office/drawing/2014/main" id="{72977BF7-9B3C-4164-AF40-864A74BA1A54}"/>
              </a:ext>
            </a:extLst>
          </p:cNvPr>
          <p:cNvSpPr txBox="1"/>
          <p:nvPr/>
        </p:nvSpPr>
        <p:spPr>
          <a:xfrm>
            <a:off x="9244630" y="1687620"/>
            <a:ext cx="335348" cy="369332"/>
          </a:xfrm>
          <a:prstGeom prst="rect">
            <a:avLst/>
          </a:prstGeom>
          <a:noFill/>
        </p:spPr>
        <p:txBody>
          <a:bodyPr wrap="none" rtlCol="0">
            <a:spAutoFit/>
          </a:bodyPr>
          <a:lstStyle/>
          <a:p>
            <a:r>
              <a:rPr lang="el-GR" dirty="0"/>
              <a:t>ϕ</a:t>
            </a:r>
            <a:endParaRPr lang="fr-FR" dirty="0"/>
          </a:p>
        </p:txBody>
      </p:sp>
      <p:grpSp>
        <p:nvGrpSpPr>
          <p:cNvPr id="6" name="Groupe 5">
            <a:extLst>
              <a:ext uri="{FF2B5EF4-FFF2-40B4-BE49-F238E27FC236}">
                <a16:creationId xmlns:a16="http://schemas.microsoft.com/office/drawing/2014/main" id="{E3DD3210-8FE3-450E-90DD-23743514625B}"/>
              </a:ext>
            </a:extLst>
          </p:cNvPr>
          <p:cNvGrpSpPr/>
          <p:nvPr/>
        </p:nvGrpSpPr>
        <p:grpSpPr>
          <a:xfrm>
            <a:off x="2854671" y="1039043"/>
            <a:ext cx="8927798" cy="1907146"/>
            <a:chOff x="2854671" y="1306335"/>
            <a:chExt cx="8927798" cy="1907146"/>
          </a:xfrm>
        </p:grpSpPr>
        <mc:AlternateContent xmlns:mc="http://schemas.openxmlformats.org/markup-compatibility/2006" xmlns:a14="http://schemas.microsoft.com/office/drawing/2010/main">
          <mc:Choice Requires="a14">
            <p:sp>
              <p:nvSpPr>
                <p:cNvPr id="22" name="ZoneTexte 21">
                  <a:extLst>
                    <a:ext uri="{FF2B5EF4-FFF2-40B4-BE49-F238E27FC236}">
                      <a16:creationId xmlns:a16="http://schemas.microsoft.com/office/drawing/2014/main" id="{4C572870-C711-472C-8369-0A1A4D59A465}"/>
                    </a:ext>
                  </a:extLst>
                </p:cNvPr>
                <p:cNvSpPr txBox="1"/>
                <p:nvPr/>
              </p:nvSpPr>
              <p:spPr>
                <a:xfrm>
                  <a:off x="2854671" y="1306335"/>
                  <a:ext cx="1730830" cy="436017"/>
                </a:xfrm>
                <a:prstGeom prst="rect">
                  <a:avLst/>
                </a:prstGeom>
                <a:noFill/>
              </p:spPr>
              <p:txBody>
                <a:bodyPr wrap="square" rtlCol="0">
                  <a:spAutoFit/>
                </a:bodyPr>
                <a:lstStyle/>
                <a:p>
                  <a14:m>
                    <m:oMath xmlns:m="http://schemas.openxmlformats.org/officeDocument/2006/math">
                      <m:acc>
                        <m:accPr>
                          <m:chr m:val="⃗"/>
                          <m:ctrlPr>
                            <a:rPr lang="fr-FR" i="1" smtClean="0">
                              <a:latin typeface="Cambria Math" panose="02040503050406030204" pitchFamily="18" charset="0"/>
                            </a:rPr>
                          </m:ctrlPr>
                        </m:accPr>
                        <m:e>
                          <m:sSub>
                            <m:sSubPr>
                              <m:ctrlPr>
                                <a:rPr lang="fr-FR" i="1">
                                  <a:latin typeface="Cambria Math" panose="02040503050406030204" pitchFamily="18" charset="0"/>
                                </a:rPr>
                              </m:ctrlPr>
                            </m:sSubPr>
                            <m:e>
                              <m:r>
                                <a:rPr lang="fr-FR" i="1">
                                  <a:latin typeface="Cambria Math" panose="02040503050406030204" pitchFamily="18" charset="0"/>
                                </a:rPr>
                                <m:t>𝑉</m:t>
                              </m:r>
                            </m:e>
                            <m:sub>
                              <m:r>
                                <a:rPr lang="fr-FR" i="1">
                                  <a:latin typeface="Cambria Math" panose="02040503050406030204" pitchFamily="18" charset="0"/>
                                </a:rPr>
                                <m:t>𝐼</m:t>
                              </m:r>
                              <m:r>
                                <a:rPr lang="fr-FR" i="1">
                                  <a:latin typeface="Cambria Math" panose="02040503050406030204" pitchFamily="18" charset="0"/>
                                </a:rPr>
                                <m:t> 2/1</m:t>
                              </m:r>
                            </m:sub>
                          </m:sSub>
                        </m:e>
                      </m:acc>
                      <m:r>
                        <a:rPr lang="fr-FR" b="0" i="1" smtClean="0">
                          <a:latin typeface="Cambria Math" panose="02040503050406030204" pitchFamily="18" charset="0"/>
                        </a:rPr>
                        <m:t>=</m:t>
                      </m:r>
                      <m:acc>
                        <m:accPr>
                          <m:chr m:val="⃗"/>
                          <m:ctrlPr>
                            <a:rPr lang="fr-FR" i="1" smtClean="0">
                              <a:latin typeface="Cambria Math" panose="02040503050406030204" pitchFamily="18" charset="0"/>
                              <a:ea typeface="Cambria Math" panose="02040503050406030204" pitchFamily="18" charset="0"/>
                            </a:rPr>
                          </m:ctrlPr>
                        </m:accPr>
                        <m:e>
                          <m:r>
                            <a:rPr lang="fr-FR" b="0" i="1" smtClean="0">
                              <a:latin typeface="Cambria Math" panose="02040503050406030204" pitchFamily="18" charset="0"/>
                              <a:ea typeface="Cambria Math" panose="02040503050406030204" pitchFamily="18" charset="0"/>
                            </a:rPr>
                            <m:t>0</m:t>
                          </m:r>
                        </m:e>
                      </m:acc>
                    </m:oMath>
                  </a14:m>
                  <a:r>
                    <a:rPr lang="fr-FR" dirty="0"/>
                    <a:t> </a:t>
                  </a:r>
                </a:p>
              </p:txBody>
            </p:sp>
          </mc:Choice>
          <mc:Fallback xmlns="">
            <p:sp>
              <p:nvSpPr>
                <p:cNvPr id="22" name="ZoneTexte 21">
                  <a:extLst>
                    <a:ext uri="{FF2B5EF4-FFF2-40B4-BE49-F238E27FC236}">
                      <a16:creationId xmlns:a16="http://schemas.microsoft.com/office/drawing/2014/main" id="{4C572870-C711-472C-8369-0A1A4D59A465}"/>
                    </a:ext>
                  </a:extLst>
                </p:cNvPr>
                <p:cNvSpPr txBox="1">
                  <a:spLocks noRot="1" noChangeAspect="1" noMove="1" noResize="1" noEditPoints="1" noAdjustHandles="1" noChangeArrowheads="1" noChangeShapeType="1" noTextEdit="1"/>
                </p:cNvSpPr>
                <p:nvPr/>
              </p:nvSpPr>
              <p:spPr>
                <a:xfrm>
                  <a:off x="2854671" y="1306335"/>
                  <a:ext cx="1730830" cy="436017"/>
                </a:xfrm>
                <a:prstGeom prst="rect">
                  <a:avLst/>
                </a:prstGeom>
                <a:blipFill>
                  <a:blip r:embed="rId11"/>
                  <a:stretch>
                    <a:fillRect b="-6944"/>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56" name="Rectangle 55">
                  <a:extLst>
                    <a:ext uri="{FF2B5EF4-FFF2-40B4-BE49-F238E27FC236}">
                      <a16:creationId xmlns:a16="http://schemas.microsoft.com/office/drawing/2014/main" id="{EB187B2C-36FE-485B-ADF1-B8B25BA16057}"/>
                    </a:ext>
                  </a:extLst>
                </p:cNvPr>
                <p:cNvSpPr/>
                <p:nvPr/>
              </p:nvSpPr>
              <p:spPr>
                <a:xfrm>
                  <a:off x="10551106" y="2777464"/>
                  <a:ext cx="1231363" cy="43601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fr-FR" b="1" i="1" smtClean="0">
                                <a:solidFill>
                                  <a:srgbClr val="33CC33"/>
                                </a:solidFill>
                                <a:latin typeface="Cambria Math" panose="02040503050406030204" pitchFamily="18" charset="0"/>
                              </a:rPr>
                            </m:ctrlPr>
                          </m:accPr>
                          <m:e>
                            <m:sSub>
                              <m:sSubPr>
                                <m:ctrlPr>
                                  <a:rPr lang="fr-FR" b="1" i="1" smtClean="0">
                                    <a:solidFill>
                                      <a:srgbClr val="33CC33"/>
                                    </a:solidFill>
                                    <a:latin typeface="Cambria Math" panose="02040503050406030204" pitchFamily="18" charset="0"/>
                                  </a:rPr>
                                </m:ctrlPr>
                              </m:sSubPr>
                              <m:e>
                                <m:r>
                                  <a:rPr lang="fr-FR" b="1" i="1">
                                    <a:solidFill>
                                      <a:srgbClr val="33CC33"/>
                                    </a:solidFill>
                                    <a:latin typeface="Cambria Math" panose="02040503050406030204" pitchFamily="18" charset="0"/>
                                  </a:rPr>
                                  <m:t>𝑽</m:t>
                                </m:r>
                              </m:e>
                              <m:sub>
                                <m:r>
                                  <a:rPr lang="fr-FR" b="1" i="1">
                                    <a:solidFill>
                                      <a:srgbClr val="33CC33"/>
                                    </a:solidFill>
                                    <a:latin typeface="Cambria Math" panose="02040503050406030204" pitchFamily="18" charset="0"/>
                                  </a:rPr>
                                  <m:t>𝑰</m:t>
                                </m:r>
                                <m:r>
                                  <a:rPr lang="fr-FR" b="1" i="1">
                                    <a:solidFill>
                                      <a:srgbClr val="33CC33"/>
                                    </a:solidFill>
                                    <a:latin typeface="Cambria Math" panose="02040503050406030204" pitchFamily="18" charset="0"/>
                                  </a:rPr>
                                  <m:t> </m:t>
                                </m:r>
                                <m:r>
                                  <a:rPr lang="fr-FR" b="1" i="1">
                                    <a:solidFill>
                                      <a:srgbClr val="33CC33"/>
                                    </a:solidFill>
                                    <a:latin typeface="Cambria Math" panose="02040503050406030204" pitchFamily="18" charset="0"/>
                                  </a:rPr>
                                  <m:t>𝟐</m:t>
                                </m:r>
                                <m:r>
                                  <a:rPr lang="fr-FR" b="1" i="1">
                                    <a:solidFill>
                                      <a:srgbClr val="33CC33"/>
                                    </a:solidFill>
                                    <a:latin typeface="Cambria Math" panose="02040503050406030204" pitchFamily="18" charset="0"/>
                                  </a:rPr>
                                  <m:t>/</m:t>
                                </m:r>
                                <m:r>
                                  <a:rPr lang="fr-FR" b="1" i="1">
                                    <a:solidFill>
                                      <a:srgbClr val="33CC33"/>
                                    </a:solidFill>
                                    <a:latin typeface="Cambria Math" panose="02040503050406030204" pitchFamily="18" charset="0"/>
                                  </a:rPr>
                                  <m:t>𝟏</m:t>
                                </m:r>
                              </m:sub>
                            </m:sSub>
                          </m:e>
                        </m:acc>
                        <m:r>
                          <a:rPr lang="fr-FR" b="1" i="1" smtClean="0">
                            <a:solidFill>
                              <a:srgbClr val="33CC33"/>
                            </a:solidFill>
                            <a:latin typeface="Cambria Math" panose="02040503050406030204" pitchFamily="18" charset="0"/>
                          </a:rPr>
                          <m:t>=</m:t>
                        </m:r>
                        <m:acc>
                          <m:accPr>
                            <m:chr m:val="⃗"/>
                            <m:ctrlPr>
                              <a:rPr lang="fr-FR" b="1" i="1" smtClean="0">
                                <a:solidFill>
                                  <a:srgbClr val="33CC33"/>
                                </a:solidFill>
                                <a:latin typeface="Cambria Math" panose="02040503050406030204" pitchFamily="18" charset="0"/>
                              </a:rPr>
                            </m:ctrlPr>
                          </m:accPr>
                          <m:e>
                            <m:r>
                              <a:rPr lang="fr-FR" b="1" i="1" smtClean="0">
                                <a:solidFill>
                                  <a:srgbClr val="33CC33"/>
                                </a:solidFill>
                                <a:latin typeface="Cambria Math" panose="02040503050406030204" pitchFamily="18" charset="0"/>
                              </a:rPr>
                              <m:t>𝟎</m:t>
                            </m:r>
                          </m:e>
                        </m:acc>
                      </m:oMath>
                    </m:oMathPara>
                  </a14:m>
                  <a:endParaRPr lang="fr-FR" b="1" dirty="0">
                    <a:solidFill>
                      <a:srgbClr val="33CC33"/>
                    </a:solidFill>
                  </a:endParaRPr>
                </a:p>
              </p:txBody>
            </p:sp>
          </mc:Choice>
          <mc:Fallback xmlns="">
            <p:sp>
              <p:nvSpPr>
                <p:cNvPr id="56" name="Rectangle 55">
                  <a:extLst>
                    <a:ext uri="{FF2B5EF4-FFF2-40B4-BE49-F238E27FC236}">
                      <a16:creationId xmlns:a16="http://schemas.microsoft.com/office/drawing/2014/main" id="{EB187B2C-36FE-485B-ADF1-B8B25BA16057}"/>
                    </a:ext>
                  </a:extLst>
                </p:cNvPr>
                <p:cNvSpPr>
                  <a:spLocks noRot="1" noChangeAspect="1" noMove="1" noResize="1" noEditPoints="1" noAdjustHandles="1" noChangeArrowheads="1" noChangeShapeType="1" noTextEdit="1"/>
                </p:cNvSpPr>
                <p:nvPr/>
              </p:nvSpPr>
              <p:spPr>
                <a:xfrm>
                  <a:off x="10551106" y="2777464"/>
                  <a:ext cx="1231363" cy="436017"/>
                </a:xfrm>
                <a:prstGeom prst="rect">
                  <a:avLst/>
                </a:prstGeom>
                <a:blipFill>
                  <a:blip r:embed="rId12"/>
                  <a:stretch>
                    <a:fillRect b="-8451"/>
                  </a:stretch>
                </a:blipFill>
              </p:spPr>
              <p:txBody>
                <a:bodyPr/>
                <a:lstStyle/>
                <a:p>
                  <a:r>
                    <a:rPr lang="fr-FR">
                      <a:noFill/>
                    </a:rPr>
                    <a:t> </a:t>
                  </a:r>
                </a:p>
              </p:txBody>
            </p:sp>
          </mc:Fallback>
        </mc:AlternateContent>
      </p:grpSp>
      <p:grpSp>
        <p:nvGrpSpPr>
          <p:cNvPr id="7" name="Groupe 6">
            <a:extLst>
              <a:ext uri="{FF2B5EF4-FFF2-40B4-BE49-F238E27FC236}">
                <a16:creationId xmlns:a16="http://schemas.microsoft.com/office/drawing/2014/main" id="{36229D22-F598-441E-B899-343488041259}"/>
              </a:ext>
            </a:extLst>
          </p:cNvPr>
          <p:cNvGrpSpPr/>
          <p:nvPr/>
        </p:nvGrpSpPr>
        <p:grpSpPr>
          <a:xfrm>
            <a:off x="2856680" y="1013512"/>
            <a:ext cx="6826712" cy="1617365"/>
            <a:chOff x="2856680" y="1013512"/>
            <a:chExt cx="6826712" cy="1617365"/>
          </a:xfrm>
        </p:grpSpPr>
        <mc:AlternateContent xmlns:mc="http://schemas.openxmlformats.org/markup-compatibility/2006">
          <mc:Choice xmlns:a14="http://schemas.microsoft.com/office/drawing/2010/main" Requires="a14">
            <p:sp>
              <p:nvSpPr>
                <p:cNvPr id="28" name="ZoneTexte 27">
                  <a:extLst>
                    <a:ext uri="{FF2B5EF4-FFF2-40B4-BE49-F238E27FC236}">
                      <a16:creationId xmlns:a16="http://schemas.microsoft.com/office/drawing/2014/main" id="{85B32D67-356F-42E5-8315-47BCFC6F3380}"/>
                    </a:ext>
                  </a:extLst>
                </p:cNvPr>
                <p:cNvSpPr txBox="1"/>
                <p:nvPr/>
              </p:nvSpPr>
              <p:spPr>
                <a:xfrm>
                  <a:off x="2856680" y="1372648"/>
                  <a:ext cx="3792647" cy="434158"/>
                </a:xfrm>
                <a:prstGeom prst="rect">
                  <a:avLst/>
                </a:prstGeom>
                <a:noFill/>
              </p:spPr>
              <p:txBody>
                <a:bodyPr wrap="square" rtlCol="0">
                  <a:spAutoFit/>
                </a:bodyPr>
                <a:lstStyle/>
                <a:p>
                  <a14:m>
                    <m:oMath xmlns:m="http://schemas.openxmlformats.org/officeDocument/2006/math">
                      <m:acc>
                        <m:accPr>
                          <m:chr m:val="⃗"/>
                          <m:ctrlPr>
                            <a:rPr lang="fr-FR" i="1" smtClean="0">
                              <a:latin typeface="Cambria Math" panose="02040503050406030204" pitchFamily="18" charset="0"/>
                            </a:rPr>
                          </m:ctrlPr>
                        </m:accPr>
                        <m:e>
                          <m:sSub>
                            <m:sSubPr>
                              <m:ctrlPr>
                                <a:rPr lang="fr-FR" i="1" smtClean="0">
                                  <a:latin typeface="Cambria Math" panose="02040503050406030204" pitchFamily="18" charset="0"/>
                                </a:rPr>
                              </m:ctrlPr>
                            </m:sSubPr>
                            <m:e>
                              <m:r>
                                <a:rPr lang="fr-FR" b="0" i="1" smtClean="0">
                                  <a:latin typeface="Cambria Math" panose="02040503050406030204" pitchFamily="18" charset="0"/>
                                </a:rPr>
                                <m:t>𝐹</m:t>
                              </m:r>
                            </m:e>
                            <m:sub>
                              <m:r>
                                <a:rPr lang="fr-FR" b="0" i="1" smtClean="0">
                                  <a:latin typeface="Cambria Math" panose="02040503050406030204" pitchFamily="18" charset="0"/>
                                </a:rPr>
                                <m:t>1</m:t>
                              </m:r>
                              <m:r>
                                <a:rPr lang="fr-FR" i="1">
                                  <a:latin typeface="Cambria Math" panose="02040503050406030204" pitchFamily="18" charset="0"/>
                                </a:rPr>
                                <m:t>/</m:t>
                              </m:r>
                              <m:r>
                                <a:rPr lang="fr-FR" b="0" i="1" smtClean="0">
                                  <a:latin typeface="Cambria Math" panose="02040503050406030204" pitchFamily="18" charset="0"/>
                                </a:rPr>
                                <m:t>2</m:t>
                              </m:r>
                            </m:sub>
                          </m:sSub>
                        </m:e>
                      </m:acc>
                    </m:oMath>
                  </a14:m>
                  <a:r>
                    <a:rPr lang="fr-FR" dirty="0"/>
                    <a:t> </a:t>
                  </a:r>
                  <a:r>
                    <a:rPr lang="fr-FR" sz="1600" dirty="0"/>
                    <a:t>à l’intérieur du cône de frottement</a:t>
                  </a:r>
                </a:p>
              </p:txBody>
            </p:sp>
          </mc:Choice>
          <mc:Fallback>
            <p:sp>
              <p:nvSpPr>
                <p:cNvPr id="28" name="ZoneTexte 27">
                  <a:extLst>
                    <a:ext uri="{FF2B5EF4-FFF2-40B4-BE49-F238E27FC236}">
                      <a16:creationId xmlns:a16="http://schemas.microsoft.com/office/drawing/2014/main" id="{85B32D67-356F-42E5-8315-47BCFC6F3380}"/>
                    </a:ext>
                  </a:extLst>
                </p:cNvPr>
                <p:cNvSpPr txBox="1">
                  <a:spLocks noRot="1" noChangeAspect="1" noMove="1" noResize="1" noEditPoints="1" noAdjustHandles="1" noChangeArrowheads="1" noChangeShapeType="1" noTextEdit="1"/>
                </p:cNvSpPr>
                <p:nvPr/>
              </p:nvSpPr>
              <p:spPr>
                <a:xfrm>
                  <a:off x="2856680" y="1372648"/>
                  <a:ext cx="3792647" cy="434158"/>
                </a:xfrm>
                <a:prstGeom prst="rect">
                  <a:avLst/>
                </a:prstGeom>
                <a:blipFill>
                  <a:blip r:embed="rId13"/>
                  <a:stretch>
                    <a:fillRect b="-11268"/>
                  </a:stretch>
                </a:blipFill>
              </p:spPr>
              <p:txBody>
                <a:bodyPr/>
                <a:lstStyle/>
                <a:p>
                  <a:r>
                    <a:rPr lang="fr-FR">
                      <a:noFill/>
                    </a:rPr>
                    <a:t> </a:t>
                  </a:r>
                </a:p>
              </p:txBody>
            </p:sp>
          </mc:Fallback>
        </mc:AlternateContent>
        <p:cxnSp>
          <p:nvCxnSpPr>
            <p:cNvPr id="61" name="Connecteur droit avec flèche 60">
              <a:extLst>
                <a:ext uri="{FF2B5EF4-FFF2-40B4-BE49-F238E27FC236}">
                  <a16:creationId xmlns:a16="http://schemas.microsoft.com/office/drawing/2014/main" id="{DB35D874-4C14-4E11-A27A-632D0B7DC9AD}"/>
                </a:ext>
              </a:extLst>
            </p:cNvPr>
            <p:cNvCxnSpPr>
              <a:cxnSpLocks/>
            </p:cNvCxnSpPr>
            <p:nvPr/>
          </p:nvCxnSpPr>
          <p:spPr>
            <a:xfrm flipH="1" flipV="1">
              <a:off x="9423065" y="1506819"/>
              <a:ext cx="260327" cy="1124058"/>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2" name="ZoneTexte 61">
                  <a:extLst>
                    <a:ext uri="{FF2B5EF4-FFF2-40B4-BE49-F238E27FC236}">
                      <a16:creationId xmlns:a16="http://schemas.microsoft.com/office/drawing/2014/main" id="{F9425CF2-AED5-4C2B-9EE5-51D787336D50}"/>
                    </a:ext>
                  </a:extLst>
                </p:cNvPr>
                <p:cNvSpPr txBox="1"/>
                <p:nvPr/>
              </p:nvSpPr>
              <p:spPr>
                <a:xfrm>
                  <a:off x="8966153" y="1013512"/>
                  <a:ext cx="495264" cy="34182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fr-FR" b="1" i="1" smtClean="0">
                                <a:solidFill>
                                  <a:srgbClr val="FF0000"/>
                                </a:solidFill>
                                <a:latin typeface="Cambria Math" panose="02040503050406030204" pitchFamily="18" charset="0"/>
                              </a:rPr>
                            </m:ctrlPr>
                          </m:accPr>
                          <m:e>
                            <m:sSub>
                              <m:sSubPr>
                                <m:ctrlPr>
                                  <a:rPr lang="fr-FR" b="1" i="1" smtClean="0">
                                    <a:solidFill>
                                      <a:srgbClr val="FF0000"/>
                                    </a:solidFill>
                                    <a:latin typeface="Cambria Math" panose="02040503050406030204" pitchFamily="18" charset="0"/>
                                  </a:rPr>
                                </m:ctrlPr>
                              </m:sSubPr>
                              <m:e>
                                <m:r>
                                  <a:rPr lang="fr-FR" b="1" i="1" smtClean="0">
                                    <a:solidFill>
                                      <a:srgbClr val="FF0000"/>
                                    </a:solidFill>
                                    <a:latin typeface="Cambria Math" panose="02040503050406030204" pitchFamily="18" charset="0"/>
                                  </a:rPr>
                                  <m:t>𝑭</m:t>
                                </m:r>
                              </m:e>
                              <m:sub>
                                <m:r>
                                  <a:rPr lang="fr-FR" b="1" i="1" smtClean="0">
                                    <a:solidFill>
                                      <a:srgbClr val="FF0000"/>
                                    </a:solidFill>
                                    <a:latin typeface="Cambria Math" panose="02040503050406030204" pitchFamily="18" charset="0"/>
                                  </a:rPr>
                                  <m:t>𝟏</m:t>
                                </m:r>
                                <m:r>
                                  <a:rPr lang="fr-FR" b="1" i="1" smtClean="0">
                                    <a:solidFill>
                                      <a:srgbClr val="FF0000"/>
                                    </a:solidFill>
                                    <a:latin typeface="Cambria Math" panose="02040503050406030204" pitchFamily="18" charset="0"/>
                                  </a:rPr>
                                  <m:t>/</m:t>
                                </m:r>
                                <m:r>
                                  <a:rPr lang="fr-FR" b="1" i="1" smtClean="0">
                                    <a:solidFill>
                                      <a:srgbClr val="FF0000"/>
                                    </a:solidFill>
                                    <a:latin typeface="Cambria Math" panose="02040503050406030204" pitchFamily="18" charset="0"/>
                                  </a:rPr>
                                  <m:t>𝟐</m:t>
                                </m:r>
                              </m:sub>
                            </m:sSub>
                          </m:e>
                        </m:acc>
                      </m:oMath>
                    </m:oMathPara>
                  </a14:m>
                  <a:endParaRPr lang="fr-FR" b="1" dirty="0">
                    <a:solidFill>
                      <a:srgbClr val="FF0000"/>
                    </a:solidFill>
                  </a:endParaRPr>
                </a:p>
              </p:txBody>
            </p:sp>
          </mc:Choice>
          <mc:Fallback xmlns="">
            <p:sp>
              <p:nvSpPr>
                <p:cNvPr id="62" name="ZoneTexte 61">
                  <a:extLst>
                    <a:ext uri="{FF2B5EF4-FFF2-40B4-BE49-F238E27FC236}">
                      <a16:creationId xmlns:a16="http://schemas.microsoft.com/office/drawing/2014/main" id="{F9425CF2-AED5-4C2B-9EE5-51D787336D50}"/>
                    </a:ext>
                  </a:extLst>
                </p:cNvPr>
                <p:cNvSpPr txBox="1">
                  <a:spLocks noRot="1" noChangeAspect="1" noMove="1" noResize="1" noEditPoints="1" noAdjustHandles="1" noChangeArrowheads="1" noChangeShapeType="1" noTextEdit="1"/>
                </p:cNvSpPr>
                <p:nvPr/>
              </p:nvSpPr>
              <p:spPr>
                <a:xfrm>
                  <a:off x="8966153" y="1013512"/>
                  <a:ext cx="495264" cy="341825"/>
                </a:xfrm>
                <a:prstGeom prst="rect">
                  <a:avLst/>
                </a:prstGeom>
                <a:blipFill>
                  <a:blip r:embed="rId16"/>
                  <a:stretch>
                    <a:fillRect l="-11111" r="-6173" b="-25000"/>
                  </a:stretch>
                </a:blipFill>
              </p:spPr>
              <p:txBody>
                <a:bodyPr/>
                <a:lstStyle/>
                <a:p>
                  <a:r>
                    <a:rPr lang="fr-FR">
                      <a:noFill/>
                    </a:rPr>
                    <a:t> </a:t>
                  </a:r>
                </a:p>
              </p:txBody>
            </p:sp>
          </mc:Fallback>
        </mc:AlternateContent>
      </p:grpSp>
      <p:grpSp>
        <p:nvGrpSpPr>
          <p:cNvPr id="2" name="Groupe 1">
            <a:extLst>
              <a:ext uri="{FF2B5EF4-FFF2-40B4-BE49-F238E27FC236}">
                <a16:creationId xmlns:a16="http://schemas.microsoft.com/office/drawing/2014/main" id="{68C5C242-E2AB-4716-9F4E-E9B166BB0E2C}"/>
              </a:ext>
            </a:extLst>
          </p:cNvPr>
          <p:cNvGrpSpPr/>
          <p:nvPr/>
        </p:nvGrpSpPr>
        <p:grpSpPr>
          <a:xfrm>
            <a:off x="769763" y="1012968"/>
            <a:ext cx="10868568" cy="712171"/>
            <a:chOff x="769763" y="1280257"/>
            <a:chExt cx="10868568" cy="712171"/>
          </a:xfrm>
        </p:grpSpPr>
        <p:sp>
          <p:nvSpPr>
            <p:cNvPr id="18" name="Organigramme : Alternative 17">
              <a:extLst>
                <a:ext uri="{FF2B5EF4-FFF2-40B4-BE49-F238E27FC236}">
                  <a16:creationId xmlns:a16="http://schemas.microsoft.com/office/drawing/2014/main" id="{D54B4E4D-75A9-4F05-9E15-2A960D74B32A}"/>
                </a:ext>
              </a:extLst>
            </p:cNvPr>
            <p:cNvSpPr/>
            <p:nvPr/>
          </p:nvSpPr>
          <p:spPr>
            <a:xfrm>
              <a:off x="827876" y="1589292"/>
              <a:ext cx="1730830" cy="403136"/>
            </a:xfrm>
            <a:prstGeom prst="flowChartAlternateProcess">
              <a:avLst/>
            </a:prstGeom>
            <a:solidFill>
              <a:srgbClr val="CC00C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bg1"/>
                  </a:solidFill>
                </a:rPr>
                <a:t>Adhérence</a:t>
              </a:r>
            </a:p>
          </p:txBody>
        </p:sp>
        <p:sp>
          <p:nvSpPr>
            <p:cNvPr id="57" name="Rectangle 56">
              <a:extLst>
                <a:ext uri="{FF2B5EF4-FFF2-40B4-BE49-F238E27FC236}">
                  <a16:creationId xmlns:a16="http://schemas.microsoft.com/office/drawing/2014/main" id="{E50ECDD5-D06E-4E21-901E-8677CDA6E2B0}"/>
                </a:ext>
              </a:extLst>
            </p:cNvPr>
            <p:cNvSpPr/>
            <p:nvPr/>
          </p:nvSpPr>
          <p:spPr>
            <a:xfrm>
              <a:off x="10853757" y="1280257"/>
              <a:ext cx="784574" cy="338554"/>
            </a:xfrm>
            <a:prstGeom prst="rect">
              <a:avLst/>
            </a:prstGeom>
          </p:spPr>
          <p:txBody>
            <a:bodyPr wrap="none">
              <a:spAutoFit/>
            </a:bodyPr>
            <a:lstStyle/>
            <a:p>
              <a:r>
                <a:rPr lang="fr-FR" sz="1600" b="1" dirty="0"/>
                <a:t>cas n°1</a:t>
              </a:r>
            </a:p>
          </p:txBody>
        </p:sp>
        <p:sp>
          <p:nvSpPr>
            <p:cNvPr id="67" name="Rectangle 66">
              <a:extLst>
                <a:ext uri="{FF2B5EF4-FFF2-40B4-BE49-F238E27FC236}">
                  <a16:creationId xmlns:a16="http://schemas.microsoft.com/office/drawing/2014/main" id="{69A08EFE-1481-4AC1-8B77-9647314551BD}"/>
                </a:ext>
              </a:extLst>
            </p:cNvPr>
            <p:cNvSpPr/>
            <p:nvPr/>
          </p:nvSpPr>
          <p:spPr>
            <a:xfrm>
              <a:off x="769763" y="1281515"/>
              <a:ext cx="1734118" cy="307777"/>
            </a:xfrm>
            <a:prstGeom prst="rect">
              <a:avLst/>
            </a:prstGeom>
          </p:spPr>
          <p:txBody>
            <a:bodyPr wrap="square">
              <a:spAutoFit/>
            </a:bodyPr>
            <a:lstStyle/>
            <a:p>
              <a:r>
                <a:rPr lang="fr-FR" sz="1400" i="1" dirty="0"/>
                <a:t>cas n°1</a:t>
              </a:r>
            </a:p>
          </p:txBody>
        </p:sp>
      </p:grpSp>
      <p:grpSp>
        <p:nvGrpSpPr>
          <p:cNvPr id="8" name="Groupe 7">
            <a:extLst>
              <a:ext uri="{FF2B5EF4-FFF2-40B4-BE49-F238E27FC236}">
                <a16:creationId xmlns:a16="http://schemas.microsoft.com/office/drawing/2014/main" id="{0F728E85-A68F-49B0-9632-BB229E9F3C71}"/>
              </a:ext>
            </a:extLst>
          </p:cNvPr>
          <p:cNvGrpSpPr/>
          <p:nvPr/>
        </p:nvGrpSpPr>
        <p:grpSpPr>
          <a:xfrm>
            <a:off x="2856680" y="1760848"/>
            <a:ext cx="4857320" cy="758455"/>
            <a:chOff x="2856680" y="2140678"/>
            <a:chExt cx="4857320" cy="758455"/>
          </a:xfrm>
        </p:grpSpPr>
        <mc:AlternateContent xmlns:mc="http://schemas.openxmlformats.org/markup-compatibility/2006">
          <mc:Choice xmlns:a14="http://schemas.microsoft.com/office/drawing/2010/main" Requires="a14">
            <p:sp>
              <p:nvSpPr>
                <p:cNvPr id="74" name="Rectangle 73">
                  <a:extLst>
                    <a:ext uri="{FF2B5EF4-FFF2-40B4-BE49-F238E27FC236}">
                      <a16:creationId xmlns:a16="http://schemas.microsoft.com/office/drawing/2014/main" id="{14884AAC-9035-4F84-A97E-AE38D3098E15}"/>
                    </a:ext>
                  </a:extLst>
                </p:cNvPr>
                <p:cNvSpPr/>
                <p:nvPr/>
              </p:nvSpPr>
              <p:spPr>
                <a:xfrm>
                  <a:off x="3579292" y="2464975"/>
                  <a:ext cx="2101794" cy="434158"/>
                </a:xfrm>
                <a:prstGeom prst="rect">
                  <a:avLst/>
                </a:prstGeom>
              </p:spPr>
              <p:txBody>
                <a:bodyPr wrap="none">
                  <a:spAutoFit/>
                </a:bodyPr>
                <a:lstStyle/>
                <a:p>
                  <a14:m>
                    <m:oMath xmlns:m="http://schemas.openxmlformats.org/officeDocument/2006/math">
                      <m:d>
                        <m:dPr>
                          <m:begChr m:val="‖"/>
                          <m:endChr m:val="‖"/>
                          <m:ctrlPr>
                            <a:rPr lang="fr-FR" i="1" smtClean="0">
                              <a:latin typeface="Cambria Math" panose="02040503050406030204" pitchFamily="18" charset="0"/>
                            </a:rPr>
                          </m:ctrlPr>
                        </m:dPr>
                        <m:e>
                          <m:acc>
                            <m:accPr>
                              <m:chr m:val="⃗"/>
                              <m:ctrlPr>
                                <a:rPr lang="fr-FR" i="1">
                                  <a:latin typeface="Cambria Math" panose="02040503050406030204" pitchFamily="18" charset="0"/>
                                </a:rPr>
                              </m:ctrlPr>
                            </m:accPr>
                            <m:e>
                              <m:sSub>
                                <m:sSubPr>
                                  <m:ctrlPr>
                                    <a:rPr lang="fr-FR" i="1">
                                      <a:latin typeface="Cambria Math" panose="02040503050406030204" pitchFamily="18" charset="0"/>
                                    </a:rPr>
                                  </m:ctrlPr>
                                </m:sSubPr>
                                <m:e>
                                  <m:r>
                                    <a:rPr lang="fr-FR" i="1">
                                      <a:latin typeface="Cambria Math" panose="02040503050406030204" pitchFamily="18" charset="0"/>
                                    </a:rPr>
                                    <m:t>𝑇</m:t>
                                  </m:r>
                                </m:e>
                                <m:sub>
                                  <m:r>
                                    <a:rPr lang="fr-FR" b="0" i="1" smtClean="0">
                                      <a:latin typeface="Cambria Math" panose="02040503050406030204" pitchFamily="18" charset="0"/>
                                    </a:rPr>
                                    <m:t>1</m:t>
                                  </m:r>
                                  <m:r>
                                    <a:rPr lang="fr-FR" i="1">
                                      <a:latin typeface="Cambria Math" panose="02040503050406030204" pitchFamily="18" charset="0"/>
                                    </a:rPr>
                                    <m:t>/</m:t>
                                  </m:r>
                                  <m:r>
                                    <a:rPr lang="fr-FR" b="0" i="1" smtClean="0">
                                      <a:latin typeface="Cambria Math" panose="02040503050406030204" pitchFamily="18" charset="0"/>
                                    </a:rPr>
                                    <m:t>2</m:t>
                                  </m:r>
                                </m:sub>
                              </m:sSub>
                            </m:e>
                          </m:acc>
                        </m:e>
                      </m:d>
                      <m:r>
                        <a:rPr lang="fr-FR" b="0" i="1" smtClean="0">
                          <a:latin typeface="Cambria Math" panose="02040503050406030204" pitchFamily="18" charset="0"/>
                        </a:rPr>
                        <m:t>&lt;</m:t>
                      </m:r>
                      <m:sSub>
                        <m:sSubPr>
                          <m:ctrlPr>
                            <a:rPr lang="fr-FR" b="0" i="1" smtClean="0">
                              <a:latin typeface="Cambria Math" panose="02040503050406030204" pitchFamily="18" charset="0"/>
                            </a:rPr>
                          </m:ctrlPr>
                        </m:sSubPr>
                        <m:e>
                          <m:r>
                            <a:rPr lang="fr-FR" b="0" i="1" smtClean="0">
                              <a:latin typeface="Cambria Math" panose="02040503050406030204" pitchFamily="18" charset="0"/>
                            </a:rPr>
                            <m:t>𝑓</m:t>
                          </m:r>
                        </m:e>
                        <m:sub>
                          <m:r>
                            <a:rPr lang="fr-FR" b="0" i="1" smtClean="0">
                              <a:latin typeface="Cambria Math" panose="02040503050406030204" pitchFamily="18" charset="0"/>
                            </a:rPr>
                            <m:t>0</m:t>
                          </m:r>
                        </m:sub>
                      </m:sSub>
                      <m:r>
                        <a:rPr lang="fr-FR" b="0" i="1" smtClean="0">
                          <a:latin typeface="Cambria Math" panose="02040503050406030204" pitchFamily="18" charset="0"/>
                        </a:rPr>
                        <m:t>.</m:t>
                      </m:r>
                    </m:oMath>
                  </a14:m>
                  <a:r>
                    <a:rPr lang="fr-FR" dirty="0"/>
                    <a:t> </a:t>
                  </a:r>
                  <a14:m>
                    <m:oMath xmlns:m="http://schemas.openxmlformats.org/officeDocument/2006/math">
                      <m:d>
                        <m:dPr>
                          <m:begChr m:val="‖"/>
                          <m:endChr m:val="‖"/>
                          <m:ctrlPr>
                            <a:rPr lang="fr-FR" i="1">
                              <a:latin typeface="Cambria Math" panose="02040503050406030204" pitchFamily="18" charset="0"/>
                            </a:rPr>
                          </m:ctrlPr>
                        </m:dPr>
                        <m:e>
                          <m:acc>
                            <m:accPr>
                              <m:chr m:val="⃗"/>
                              <m:ctrlPr>
                                <a:rPr lang="fr-FR" i="1">
                                  <a:latin typeface="Cambria Math" panose="02040503050406030204" pitchFamily="18" charset="0"/>
                                </a:rPr>
                              </m:ctrlPr>
                            </m:accPr>
                            <m:e>
                              <m:sSub>
                                <m:sSubPr>
                                  <m:ctrlPr>
                                    <a:rPr lang="fr-FR" i="1">
                                      <a:latin typeface="Cambria Math" panose="02040503050406030204" pitchFamily="18" charset="0"/>
                                    </a:rPr>
                                  </m:ctrlPr>
                                </m:sSubPr>
                                <m:e>
                                  <m:r>
                                    <a:rPr lang="fr-FR" b="0" i="1" smtClean="0">
                                      <a:latin typeface="Cambria Math" panose="02040503050406030204" pitchFamily="18" charset="0"/>
                                    </a:rPr>
                                    <m:t>𝑁</m:t>
                                  </m:r>
                                </m:e>
                                <m:sub>
                                  <m:r>
                                    <a:rPr lang="fr-FR" b="0" i="1" smtClean="0">
                                      <a:latin typeface="Cambria Math" panose="02040503050406030204" pitchFamily="18" charset="0"/>
                                    </a:rPr>
                                    <m:t>1</m:t>
                                  </m:r>
                                  <m:r>
                                    <a:rPr lang="fr-FR" i="1">
                                      <a:latin typeface="Cambria Math" panose="02040503050406030204" pitchFamily="18" charset="0"/>
                                    </a:rPr>
                                    <m:t>/</m:t>
                                  </m:r>
                                  <m:r>
                                    <a:rPr lang="fr-FR" b="0" i="1" smtClean="0">
                                      <a:latin typeface="Cambria Math" panose="02040503050406030204" pitchFamily="18" charset="0"/>
                                    </a:rPr>
                                    <m:t>2</m:t>
                                  </m:r>
                                </m:sub>
                              </m:sSub>
                            </m:e>
                          </m:acc>
                        </m:e>
                      </m:d>
                    </m:oMath>
                  </a14:m>
                  <a:endParaRPr lang="fr-FR" dirty="0"/>
                </a:p>
              </p:txBody>
            </p:sp>
          </mc:Choice>
          <mc:Fallback>
            <p:sp>
              <p:nvSpPr>
                <p:cNvPr id="74" name="Rectangle 73">
                  <a:extLst>
                    <a:ext uri="{FF2B5EF4-FFF2-40B4-BE49-F238E27FC236}">
                      <a16:creationId xmlns:a16="http://schemas.microsoft.com/office/drawing/2014/main" id="{14884AAC-9035-4F84-A97E-AE38D3098E15}"/>
                    </a:ext>
                  </a:extLst>
                </p:cNvPr>
                <p:cNvSpPr>
                  <a:spLocks noRot="1" noChangeAspect="1" noMove="1" noResize="1" noEditPoints="1" noAdjustHandles="1" noChangeArrowheads="1" noChangeShapeType="1" noTextEdit="1"/>
                </p:cNvSpPr>
                <p:nvPr/>
              </p:nvSpPr>
              <p:spPr>
                <a:xfrm>
                  <a:off x="3579292" y="2464975"/>
                  <a:ext cx="2101794" cy="434158"/>
                </a:xfrm>
                <a:prstGeom prst="rect">
                  <a:avLst/>
                </a:prstGeom>
                <a:blipFill>
                  <a:blip r:embed="rId17"/>
                  <a:stretch>
                    <a:fillRect b="-8451"/>
                  </a:stretch>
                </a:blipFill>
              </p:spPr>
              <p:txBody>
                <a:bodyPr/>
                <a:lstStyle/>
                <a:p>
                  <a:r>
                    <a:rPr lang="fr-FR">
                      <a:noFill/>
                    </a:rPr>
                    <a:t> </a:t>
                  </a:r>
                </a:p>
              </p:txBody>
            </p:sp>
          </mc:Fallback>
        </mc:AlternateContent>
        <p:sp>
          <p:nvSpPr>
            <p:cNvPr id="75" name="ZoneTexte 74">
              <a:extLst>
                <a:ext uri="{FF2B5EF4-FFF2-40B4-BE49-F238E27FC236}">
                  <a16:creationId xmlns:a16="http://schemas.microsoft.com/office/drawing/2014/main" id="{21DAC5F8-42A4-4A81-8BDE-D954472612EC}"/>
                </a:ext>
              </a:extLst>
            </p:cNvPr>
            <p:cNvSpPr txBox="1"/>
            <p:nvPr/>
          </p:nvSpPr>
          <p:spPr>
            <a:xfrm>
              <a:off x="2856680" y="2140678"/>
              <a:ext cx="4291141" cy="584775"/>
            </a:xfrm>
            <a:prstGeom prst="rect">
              <a:avLst/>
            </a:prstGeom>
            <a:noFill/>
          </p:spPr>
          <p:txBody>
            <a:bodyPr wrap="square" rtlCol="0">
              <a:spAutoFit/>
            </a:bodyPr>
            <a:lstStyle/>
            <a:p>
              <a:r>
                <a:rPr lang="fr-FR" sz="1600" dirty="0"/>
                <a:t>Relation entre les composantes de l’effort de contact:</a:t>
              </a:r>
              <a:endParaRPr lang="fr-FR" dirty="0"/>
            </a:p>
          </p:txBody>
        </p:sp>
        <mc:AlternateContent xmlns:mc="http://schemas.openxmlformats.org/markup-compatibility/2006" xmlns:a14="http://schemas.microsoft.com/office/drawing/2010/main">
          <mc:Choice Requires="a14">
            <p:sp>
              <p:nvSpPr>
                <p:cNvPr id="76" name="ZoneTexte 75">
                  <a:extLst>
                    <a:ext uri="{FF2B5EF4-FFF2-40B4-BE49-F238E27FC236}">
                      <a16:creationId xmlns:a16="http://schemas.microsoft.com/office/drawing/2014/main" id="{3952580D-8E61-446E-8859-097A723B60EA}"/>
                    </a:ext>
                  </a:extLst>
                </p:cNvPr>
                <p:cNvSpPr txBox="1"/>
                <p:nvPr/>
              </p:nvSpPr>
              <p:spPr>
                <a:xfrm>
                  <a:off x="5546728" y="2546647"/>
                  <a:ext cx="2167272" cy="307777"/>
                </a:xfrm>
                <a:prstGeom prst="rect">
                  <a:avLst/>
                </a:prstGeom>
                <a:noFill/>
              </p:spPr>
              <p:txBody>
                <a:bodyPr wrap="square" rtlCol="0">
                  <a:spAutoFit/>
                </a:bodyPr>
                <a:lstStyle/>
                <a:p>
                  <a14:m>
                    <m:oMath xmlns:m="http://schemas.openxmlformats.org/officeDocument/2006/math">
                      <m:sSub>
                        <m:sSubPr>
                          <m:ctrlPr>
                            <a:rPr lang="fr-FR" sz="1400" i="1" smtClean="0">
                              <a:latin typeface="Cambria Math" panose="02040503050406030204" pitchFamily="18" charset="0"/>
                            </a:rPr>
                          </m:ctrlPr>
                        </m:sSubPr>
                        <m:e>
                          <m:r>
                            <a:rPr lang="fr-FR" sz="1400" b="0" i="1" smtClean="0">
                              <a:latin typeface="Cambria Math" panose="02040503050406030204" pitchFamily="18" charset="0"/>
                            </a:rPr>
                            <m:t>𝑓</m:t>
                          </m:r>
                        </m:e>
                        <m:sub>
                          <m:r>
                            <a:rPr lang="fr-FR" sz="1400" b="0" i="1" smtClean="0">
                              <a:latin typeface="Cambria Math" panose="02040503050406030204" pitchFamily="18" charset="0"/>
                            </a:rPr>
                            <m:t>0</m:t>
                          </m:r>
                        </m:sub>
                      </m:sSub>
                    </m:oMath>
                  </a14:m>
                  <a:r>
                    <a:rPr lang="fr-FR" sz="1400" dirty="0"/>
                    <a:t> coefficient d’adhérence</a:t>
                  </a:r>
                </a:p>
              </p:txBody>
            </p:sp>
          </mc:Choice>
          <mc:Fallback xmlns="">
            <p:sp>
              <p:nvSpPr>
                <p:cNvPr id="76" name="ZoneTexte 75">
                  <a:extLst>
                    <a:ext uri="{FF2B5EF4-FFF2-40B4-BE49-F238E27FC236}">
                      <a16:creationId xmlns:a16="http://schemas.microsoft.com/office/drawing/2014/main" id="{3952580D-8E61-446E-8859-097A723B60EA}"/>
                    </a:ext>
                  </a:extLst>
                </p:cNvPr>
                <p:cNvSpPr txBox="1">
                  <a:spLocks noRot="1" noChangeAspect="1" noMove="1" noResize="1" noEditPoints="1" noAdjustHandles="1" noChangeArrowheads="1" noChangeShapeType="1" noTextEdit="1"/>
                </p:cNvSpPr>
                <p:nvPr/>
              </p:nvSpPr>
              <p:spPr>
                <a:xfrm>
                  <a:off x="5546728" y="2546647"/>
                  <a:ext cx="2167272" cy="307777"/>
                </a:xfrm>
                <a:prstGeom prst="rect">
                  <a:avLst/>
                </a:prstGeom>
                <a:blipFill>
                  <a:blip r:embed="rId18"/>
                  <a:stretch>
                    <a:fillRect t="-1961" b="-19608"/>
                  </a:stretch>
                </a:blipFill>
              </p:spPr>
              <p:txBody>
                <a:bodyPr/>
                <a:lstStyle/>
                <a:p>
                  <a:r>
                    <a:rPr lang="fr-FR">
                      <a:noFill/>
                    </a:rPr>
                    <a:t> </a:t>
                  </a:r>
                </a:p>
              </p:txBody>
            </p:sp>
          </mc:Fallback>
        </mc:AlternateContent>
      </p:grpSp>
      <p:grpSp>
        <p:nvGrpSpPr>
          <p:cNvPr id="15" name="Groupe 14">
            <a:extLst>
              <a:ext uri="{FF2B5EF4-FFF2-40B4-BE49-F238E27FC236}">
                <a16:creationId xmlns:a16="http://schemas.microsoft.com/office/drawing/2014/main" id="{1F078896-87FC-4E1A-8E2F-7EBD95A42BFA}"/>
              </a:ext>
            </a:extLst>
          </p:cNvPr>
          <p:cNvGrpSpPr/>
          <p:nvPr/>
        </p:nvGrpSpPr>
        <p:grpSpPr>
          <a:xfrm>
            <a:off x="2891230" y="4432279"/>
            <a:ext cx="4614391" cy="683354"/>
            <a:chOff x="2891230" y="5760515"/>
            <a:chExt cx="4614391" cy="683354"/>
          </a:xfrm>
        </p:grpSpPr>
        <mc:AlternateContent xmlns:mc="http://schemas.openxmlformats.org/markup-compatibility/2006">
          <mc:Choice xmlns:a14="http://schemas.microsoft.com/office/drawing/2010/main" Requires="a14">
            <p:sp>
              <p:nvSpPr>
                <p:cNvPr id="71" name="Rectangle 70">
                  <a:extLst>
                    <a:ext uri="{FF2B5EF4-FFF2-40B4-BE49-F238E27FC236}">
                      <a16:creationId xmlns:a16="http://schemas.microsoft.com/office/drawing/2014/main" id="{8CCD7336-B6E8-44B5-A7E3-536F79B492C0}"/>
                    </a:ext>
                  </a:extLst>
                </p:cNvPr>
                <p:cNvSpPr/>
                <p:nvPr/>
              </p:nvSpPr>
              <p:spPr>
                <a:xfrm>
                  <a:off x="3271812" y="6009711"/>
                  <a:ext cx="2037224" cy="434158"/>
                </a:xfrm>
                <a:prstGeom prst="rect">
                  <a:avLst/>
                </a:prstGeom>
              </p:spPr>
              <p:txBody>
                <a:bodyPr wrap="none">
                  <a:spAutoFit/>
                </a:bodyPr>
                <a:lstStyle/>
                <a:p>
                  <a14:m>
                    <m:oMath xmlns:m="http://schemas.openxmlformats.org/officeDocument/2006/math">
                      <m:d>
                        <m:dPr>
                          <m:begChr m:val="‖"/>
                          <m:endChr m:val="‖"/>
                          <m:ctrlPr>
                            <a:rPr lang="fr-FR" i="1" smtClean="0">
                              <a:latin typeface="Cambria Math" panose="02040503050406030204" pitchFamily="18" charset="0"/>
                            </a:rPr>
                          </m:ctrlPr>
                        </m:dPr>
                        <m:e>
                          <m:acc>
                            <m:accPr>
                              <m:chr m:val="⃗"/>
                              <m:ctrlPr>
                                <a:rPr lang="fr-FR" i="1">
                                  <a:latin typeface="Cambria Math" panose="02040503050406030204" pitchFamily="18" charset="0"/>
                                </a:rPr>
                              </m:ctrlPr>
                            </m:accPr>
                            <m:e>
                              <m:sSub>
                                <m:sSubPr>
                                  <m:ctrlPr>
                                    <a:rPr lang="fr-FR" i="1">
                                      <a:latin typeface="Cambria Math" panose="02040503050406030204" pitchFamily="18" charset="0"/>
                                    </a:rPr>
                                  </m:ctrlPr>
                                </m:sSubPr>
                                <m:e>
                                  <m:r>
                                    <a:rPr lang="fr-FR" i="1">
                                      <a:latin typeface="Cambria Math" panose="02040503050406030204" pitchFamily="18" charset="0"/>
                                    </a:rPr>
                                    <m:t>𝑇</m:t>
                                  </m:r>
                                </m:e>
                                <m:sub>
                                  <m:r>
                                    <a:rPr lang="fr-FR" b="0" i="1" smtClean="0">
                                      <a:latin typeface="Cambria Math" panose="02040503050406030204" pitchFamily="18" charset="0"/>
                                    </a:rPr>
                                    <m:t>1</m:t>
                                  </m:r>
                                  <m:r>
                                    <a:rPr lang="fr-FR" i="1">
                                      <a:latin typeface="Cambria Math" panose="02040503050406030204" pitchFamily="18" charset="0"/>
                                    </a:rPr>
                                    <m:t>/</m:t>
                                  </m:r>
                                  <m:r>
                                    <a:rPr lang="fr-FR" b="0" i="1" smtClean="0">
                                      <a:latin typeface="Cambria Math" panose="02040503050406030204" pitchFamily="18" charset="0"/>
                                    </a:rPr>
                                    <m:t>2</m:t>
                                  </m:r>
                                </m:sub>
                              </m:sSub>
                            </m:e>
                          </m:acc>
                        </m:e>
                      </m:d>
                      <m:r>
                        <a:rPr lang="fr-FR" b="0" i="1" smtClean="0">
                          <a:latin typeface="Cambria Math" panose="02040503050406030204" pitchFamily="18" charset="0"/>
                        </a:rPr>
                        <m:t>=</m:t>
                      </m:r>
                      <m:r>
                        <a:rPr lang="fr-FR" b="0" i="1" smtClean="0">
                          <a:latin typeface="Cambria Math" panose="02040503050406030204" pitchFamily="18" charset="0"/>
                        </a:rPr>
                        <m:t>𝑓</m:t>
                      </m:r>
                      <m:r>
                        <a:rPr lang="fr-FR" b="0" i="1" smtClean="0">
                          <a:latin typeface="Cambria Math" panose="02040503050406030204" pitchFamily="18" charset="0"/>
                        </a:rPr>
                        <m:t>.</m:t>
                      </m:r>
                    </m:oMath>
                  </a14:m>
                  <a:r>
                    <a:rPr lang="fr-FR" dirty="0"/>
                    <a:t> </a:t>
                  </a:r>
                  <a14:m>
                    <m:oMath xmlns:m="http://schemas.openxmlformats.org/officeDocument/2006/math">
                      <m:d>
                        <m:dPr>
                          <m:begChr m:val="‖"/>
                          <m:endChr m:val="‖"/>
                          <m:ctrlPr>
                            <a:rPr lang="fr-FR" i="1">
                              <a:latin typeface="Cambria Math" panose="02040503050406030204" pitchFamily="18" charset="0"/>
                            </a:rPr>
                          </m:ctrlPr>
                        </m:dPr>
                        <m:e>
                          <m:acc>
                            <m:accPr>
                              <m:chr m:val="⃗"/>
                              <m:ctrlPr>
                                <a:rPr lang="fr-FR" i="1">
                                  <a:latin typeface="Cambria Math" panose="02040503050406030204" pitchFamily="18" charset="0"/>
                                </a:rPr>
                              </m:ctrlPr>
                            </m:accPr>
                            <m:e>
                              <m:sSub>
                                <m:sSubPr>
                                  <m:ctrlPr>
                                    <a:rPr lang="fr-FR" i="1">
                                      <a:latin typeface="Cambria Math" panose="02040503050406030204" pitchFamily="18" charset="0"/>
                                    </a:rPr>
                                  </m:ctrlPr>
                                </m:sSubPr>
                                <m:e>
                                  <m:r>
                                    <a:rPr lang="fr-FR" b="0" i="1" smtClean="0">
                                      <a:latin typeface="Cambria Math" panose="02040503050406030204" pitchFamily="18" charset="0"/>
                                    </a:rPr>
                                    <m:t>𝑁</m:t>
                                  </m:r>
                                </m:e>
                                <m:sub>
                                  <m:r>
                                    <a:rPr lang="fr-FR" b="0" i="1" smtClean="0">
                                      <a:latin typeface="Cambria Math" panose="02040503050406030204" pitchFamily="18" charset="0"/>
                                    </a:rPr>
                                    <m:t>1</m:t>
                                  </m:r>
                                  <m:r>
                                    <a:rPr lang="fr-FR" i="1">
                                      <a:latin typeface="Cambria Math" panose="02040503050406030204" pitchFamily="18" charset="0"/>
                                    </a:rPr>
                                    <m:t>/</m:t>
                                  </m:r>
                                  <m:r>
                                    <a:rPr lang="fr-FR" b="0" i="1" smtClean="0">
                                      <a:latin typeface="Cambria Math" panose="02040503050406030204" pitchFamily="18" charset="0"/>
                                    </a:rPr>
                                    <m:t>2</m:t>
                                  </m:r>
                                </m:sub>
                              </m:sSub>
                            </m:e>
                          </m:acc>
                        </m:e>
                      </m:d>
                    </m:oMath>
                  </a14:m>
                  <a:endParaRPr lang="fr-FR" dirty="0"/>
                </a:p>
              </p:txBody>
            </p:sp>
          </mc:Choice>
          <mc:Fallback>
            <p:sp>
              <p:nvSpPr>
                <p:cNvPr id="71" name="Rectangle 70">
                  <a:extLst>
                    <a:ext uri="{FF2B5EF4-FFF2-40B4-BE49-F238E27FC236}">
                      <a16:creationId xmlns:a16="http://schemas.microsoft.com/office/drawing/2014/main" id="{8CCD7336-B6E8-44B5-A7E3-536F79B492C0}"/>
                    </a:ext>
                  </a:extLst>
                </p:cNvPr>
                <p:cNvSpPr>
                  <a:spLocks noRot="1" noChangeAspect="1" noMove="1" noResize="1" noEditPoints="1" noAdjustHandles="1" noChangeArrowheads="1" noChangeShapeType="1" noTextEdit="1"/>
                </p:cNvSpPr>
                <p:nvPr/>
              </p:nvSpPr>
              <p:spPr>
                <a:xfrm>
                  <a:off x="3271812" y="6009711"/>
                  <a:ext cx="2037224" cy="434158"/>
                </a:xfrm>
                <a:prstGeom prst="rect">
                  <a:avLst/>
                </a:prstGeom>
                <a:blipFill>
                  <a:blip r:embed="rId19"/>
                  <a:stretch>
                    <a:fillRect b="-8451"/>
                  </a:stretch>
                </a:blipFill>
              </p:spPr>
              <p:txBody>
                <a:bodyPr/>
                <a:lstStyle/>
                <a:p>
                  <a:r>
                    <a:rPr lang="fr-FR">
                      <a:noFill/>
                    </a:rPr>
                    <a:t> </a:t>
                  </a:r>
                </a:p>
              </p:txBody>
            </p:sp>
          </mc:Fallback>
        </mc:AlternateContent>
        <p:sp>
          <p:nvSpPr>
            <p:cNvPr id="73" name="ZoneTexte 72">
              <a:extLst>
                <a:ext uri="{FF2B5EF4-FFF2-40B4-BE49-F238E27FC236}">
                  <a16:creationId xmlns:a16="http://schemas.microsoft.com/office/drawing/2014/main" id="{5D25720F-1370-4261-987B-07E88AD66C61}"/>
                </a:ext>
              </a:extLst>
            </p:cNvPr>
            <p:cNvSpPr txBox="1"/>
            <p:nvPr/>
          </p:nvSpPr>
          <p:spPr>
            <a:xfrm>
              <a:off x="2891230" y="5760515"/>
              <a:ext cx="4603772" cy="338554"/>
            </a:xfrm>
            <a:prstGeom prst="rect">
              <a:avLst/>
            </a:prstGeom>
            <a:noFill/>
          </p:spPr>
          <p:txBody>
            <a:bodyPr wrap="square" rtlCol="0">
              <a:spAutoFit/>
            </a:bodyPr>
            <a:lstStyle/>
            <a:p>
              <a:r>
                <a:rPr lang="fr-FR" sz="1600" dirty="0"/>
                <a:t>Relation entre les composantes de l’effort de contact:</a:t>
              </a:r>
              <a:endParaRPr lang="fr-FR" dirty="0"/>
            </a:p>
          </p:txBody>
        </p:sp>
        <mc:AlternateContent xmlns:mc="http://schemas.openxmlformats.org/markup-compatibility/2006" xmlns:a14="http://schemas.microsoft.com/office/drawing/2010/main">
          <mc:Choice Requires="a14">
            <p:sp>
              <p:nvSpPr>
                <p:cNvPr id="79" name="ZoneTexte 78">
                  <a:extLst>
                    <a:ext uri="{FF2B5EF4-FFF2-40B4-BE49-F238E27FC236}">
                      <a16:creationId xmlns:a16="http://schemas.microsoft.com/office/drawing/2014/main" id="{017C5A86-0BBA-4939-A406-6A00403FF715}"/>
                    </a:ext>
                  </a:extLst>
                </p:cNvPr>
                <p:cNvSpPr txBox="1"/>
                <p:nvPr/>
              </p:nvSpPr>
              <p:spPr>
                <a:xfrm>
                  <a:off x="5338349" y="6114537"/>
                  <a:ext cx="2167272" cy="307777"/>
                </a:xfrm>
                <a:prstGeom prst="rect">
                  <a:avLst/>
                </a:prstGeom>
                <a:noFill/>
              </p:spPr>
              <p:txBody>
                <a:bodyPr wrap="square" rtlCol="0">
                  <a:spAutoFit/>
                </a:bodyPr>
                <a:lstStyle/>
                <a:p>
                  <a14:m>
                    <m:oMath xmlns:m="http://schemas.openxmlformats.org/officeDocument/2006/math">
                      <m:r>
                        <a:rPr lang="fr-FR" sz="1400" b="0" i="1" smtClean="0">
                          <a:latin typeface="Cambria Math" panose="02040503050406030204" pitchFamily="18" charset="0"/>
                        </a:rPr>
                        <m:t>𝑓</m:t>
                      </m:r>
                      <m:r>
                        <a:rPr lang="fr-FR" sz="1400" b="0" i="1" smtClean="0">
                          <a:latin typeface="Cambria Math" panose="02040503050406030204" pitchFamily="18" charset="0"/>
                        </a:rPr>
                        <m:t> </m:t>
                      </m:r>
                    </m:oMath>
                  </a14:m>
                  <a:r>
                    <a:rPr lang="fr-FR" sz="1400" dirty="0"/>
                    <a:t>coefficient de frottement</a:t>
                  </a:r>
                </a:p>
              </p:txBody>
            </p:sp>
          </mc:Choice>
          <mc:Fallback xmlns="">
            <p:sp>
              <p:nvSpPr>
                <p:cNvPr id="79" name="ZoneTexte 78">
                  <a:extLst>
                    <a:ext uri="{FF2B5EF4-FFF2-40B4-BE49-F238E27FC236}">
                      <a16:creationId xmlns:a16="http://schemas.microsoft.com/office/drawing/2014/main" id="{017C5A86-0BBA-4939-A406-6A00403FF715}"/>
                    </a:ext>
                  </a:extLst>
                </p:cNvPr>
                <p:cNvSpPr txBox="1">
                  <a:spLocks noRot="1" noChangeAspect="1" noMove="1" noResize="1" noEditPoints="1" noAdjustHandles="1" noChangeArrowheads="1" noChangeShapeType="1" noTextEdit="1"/>
                </p:cNvSpPr>
                <p:nvPr/>
              </p:nvSpPr>
              <p:spPr>
                <a:xfrm>
                  <a:off x="5338349" y="6114537"/>
                  <a:ext cx="2167272" cy="307777"/>
                </a:xfrm>
                <a:prstGeom prst="rect">
                  <a:avLst/>
                </a:prstGeom>
                <a:blipFill>
                  <a:blip r:embed="rId20"/>
                  <a:stretch>
                    <a:fillRect t="-3922" b="-19608"/>
                  </a:stretch>
                </a:blipFill>
              </p:spPr>
              <p:txBody>
                <a:bodyPr/>
                <a:lstStyle/>
                <a:p>
                  <a:r>
                    <a:rPr lang="fr-FR">
                      <a:noFill/>
                    </a:rPr>
                    <a:t> </a:t>
                  </a:r>
                </a:p>
              </p:txBody>
            </p:sp>
          </mc:Fallback>
        </mc:AlternateContent>
      </p:grpSp>
      <p:sp>
        <p:nvSpPr>
          <p:cNvPr id="77" name="ZoneTexte 76">
            <a:extLst>
              <a:ext uri="{FF2B5EF4-FFF2-40B4-BE49-F238E27FC236}">
                <a16:creationId xmlns:a16="http://schemas.microsoft.com/office/drawing/2014/main" id="{600746B6-9DB5-4607-8CDD-F057856CE188}"/>
              </a:ext>
            </a:extLst>
          </p:cNvPr>
          <p:cNvSpPr txBox="1"/>
          <p:nvPr/>
        </p:nvSpPr>
        <p:spPr>
          <a:xfrm>
            <a:off x="4803507" y="42458"/>
            <a:ext cx="5899355" cy="307777"/>
          </a:xfrm>
          <a:prstGeom prst="rect">
            <a:avLst/>
          </a:prstGeom>
          <a:noFill/>
        </p:spPr>
        <p:txBody>
          <a:bodyPr wrap="square" rtlCol="0">
            <a:spAutoFit/>
          </a:bodyPr>
          <a:lstStyle/>
          <a:p>
            <a:pPr algn="r"/>
            <a:r>
              <a:rPr lang="fr-FR" sz="1400" dirty="0">
                <a:solidFill>
                  <a:srgbClr val="001642"/>
                </a:solidFill>
                <a:latin typeface="Segoe UI" panose="020B0502040204020203" pitchFamily="34" charset="0"/>
                <a:cs typeface="Segoe UI" panose="020B0502040204020203" pitchFamily="34" charset="0"/>
              </a:rPr>
              <a:t>Lois de Coulomb</a:t>
            </a:r>
          </a:p>
        </p:txBody>
      </p:sp>
      <p:grpSp>
        <p:nvGrpSpPr>
          <p:cNvPr id="110" name="Groupe 109"/>
          <p:cNvGrpSpPr/>
          <p:nvPr/>
        </p:nvGrpSpPr>
        <p:grpSpPr>
          <a:xfrm>
            <a:off x="827876" y="2483595"/>
            <a:ext cx="10810455" cy="4120313"/>
            <a:chOff x="827876" y="2483595"/>
            <a:chExt cx="10810455" cy="4120313"/>
          </a:xfrm>
        </p:grpSpPr>
        <p:grpSp>
          <p:nvGrpSpPr>
            <p:cNvPr id="111" name="Groupe 110"/>
            <p:cNvGrpSpPr/>
            <p:nvPr/>
          </p:nvGrpSpPr>
          <p:grpSpPr>
            <a:xfrm>
              <a:off x="8561334" y="3799296"/>
              <a:ext cx="2230540" cy="2804612"/>
              <a:chOff x="371617" y="3634129"/>
              <a:chExt cx="2230540" cy="2804612"/>
            </a:xfrm>
          </p:grpSpPr>
          <p:pic>
            <p:nvPicPr>
              <p:cNvPr id="116" name="Image 115">
                <a:extLst>
                  <a:ext uri="{FF2B5EF4-FFF2-40B4-BE49-F238E27FC236}">
                    <a16:creationId xmlns:a16="http://schemas.microsoft.com/office/drawing/2014/main" id="{4D838B6B-8449-4EFE-AED8-C023372C99E4}"/>
                  </a:ext>
                </a:extLst>
              </p:cNvPr>
              <p:cNvPicPr>
                <a:picLocks noChangeAspect="1"/>
              </p:cNvPicPr>
              <p:nvPr/>
            </p:nvPicPr>
            <p:blipFill rotWithShape="1">
              <a:blip r:embed="rId2">
                <a:extLst>
                  <a:ext uri="{28A0092B-C50C-407E-A947-70E740481C1C}">
                    <a14:useLocalDpi xmlns:a14="http://schemas.microsoft.com/office/drawing/2010/main" val="0"/>
                  </a:ext>
                </a:extLst>
              </a:blip>
              <a:srcRect l="5409" t="14830" b="4913"/>
              <a:stretch/>
            </p:blipFill>
            <p:spPr>
              <a:xfrm>
                <a:off x="371617" y="4193570"/>
                <a:ext cx="2230540" cy="2245171"/>
              </a:xfrm>
              <a:prstGeom prst="rect">
                <a:avLst/>
              </a:prstGeom>
            </p:spPr>
          </p:pic>
          <p:grpSp>
            <p:nvGrpSpPr>
              <p:cNvPr id="117" name="Groupe 116"/>
              <p:cNvGrpSpPr/>
              <p:nvPr/>
            </p:nvGrpSpPr>
            <p:grpSpPr>
              <a:xfrm>
                <a:off x="722575" y="3634129"/>
                <a:ext cx="1693668" cy="1680282"/>
                <a:chOff x="8898534" y="3776496"/>
                <a:chExt cx="1693668" cy="1680282"/>
              </a:xfrm>
            </p:grpSpPr>
            <p:sp>
              <p:nvSpPr>
                <p:cNvPr id="118" name="Arc 117">
                  <a:extLst>
                    <a:ext uri="{FF2B5EF4-FFF2-40B4-BE49-F238E27FC236}">
                      <a16:creationId xmlns:a16="http://schemas.microsoft.com/office/drawing/2014/main" id="{F7A8E4DD-A812-4A80-A4DF-C82ACEBC709E}"/>
                    </a:ext>
                  </a:extLst>
                </p:cNvPr>
                <p:cNvSpPr/>
                <p:nvPr/>
              </p:nvSpPr>
              <p:spPr>
                <a:xfrm rot="17389608">
                  <a:off x="9414242" y="4770091"/>
                  <a:ext cx="414860" cy="499246"/>
                </a:xfrm>
                <a:prstGeom prst="arc">
                  <a:avLst>
                    <a:gd name="adj1" fmla="val 16200000"/>
                    <a:gd name="adj2" fmla="val 888052"/>
                  </a:avLst>
                </a:prstGeom>
                <a:ln w="12700">
                  <a:headEnd type="arrow"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fr-FR" dirty="0"/>
                </a:p>
              </p:txBody>
            </p:sp>
            <p:sp>
              <p:nvSpPr>
                <p:cNvPr id="119" name="ZoneTexte 118">
                  <a:extLst>
                    <a:ext uri="{FF2B5EF4-FFF2-40B4-BE49-F238E27FC236}">
                      <a16:creationId xmlns:a16="http://schemas.microsoft.com/office/drawing/2014/main" id="{AD340B48-0902-436A-8344-56CFEBDD751B}"/>
                    </a:ext>
                  </a:extLst>
                </p:cNvPr>
                <p:cNvSpPr txBox="1"/>
                <p:nvPr/>
              </p:nvSpPr>
              <p:spPr>
                <a:xfrm>
                  <a:off x="9363610" y="4482085"/>
                  <a:ext cx="335348" cy="369332"/>
                </a:xfrm>
                <a:prstGeom prst="rect">
                  <a:avLst/>
                </a:prstGeom>
                <a:noFill/>
              </p:spPr>
              <p:txBody>
                <a:bodyPr wrap="none" rtlCol="0">
                  <a:spAutoFit/>
                </a:bodyPr>
                <a:lstStyle/>
                <a:p>
                  <a:r>
                    <a:rPr lang="el-GR" dirty="0"/>
                    <a:t>ϕ</a:t>
                  </a:r>
                  <a:endParaRPr lang="fr-FR" dirty="0"/>
                </a:p>
              </p:txBody>
            </p:sp>
            <mc:AlternateContent xmlns:mc="http://schemas.openxmlformats.org/markup-compatibility/2006" xmlns:a14="http://schemas.microsoft.com/office/drawing/2010/main">
              <mc:Choice Requires="a14">
                <p:sp>
                  <p:nvSpPr>
                    <p:cNvPr id="120" name="ZoneTexte 119">
                      <a:extLst>
                        <a:ext uri="{FF2B5EF4-FFF2-40B4-BE49-F238E27FC236}">
                          <a16:creationId xmlns:a16="http://schemas.microsoft.com/office/drawing/2014/main" id="{F233718A-89A2-4234-8F40-B159A08B3B96}"/>
                        </a:ext>
                      </a:extLst>
                    </p:cNvPr>
                    <p:cNvSpPr txBox="1"/>
                    <p:nvPr/>
                  </p:nvSpPr>
                  <p:spPr>
                    <a:xfrm>
                      <a:off x="9792846" y="3776496"/>
                      <a:ext cx="18992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fr-FR" i="1" smtClean="0">
                                    <a:latin typeface="Cambria Math" panose="02040503050406030204" pitchFamily="18" charset="0"/>
                                  </a:rPr>
                                </m:ctrlPr>
                              </m:accPr>
                              <m:e>
                                <m:r>
                                  <a:rPr lang="fr-FR" b="0" i="1" smtClean="0">
                                    <a:latin typeface="Cambria Math" panose="02040503050406030204" pitchFamily="18" charset="0"/>
                                  </a:rPr>
                                  <m:t>𝑛</m:t>
                                </m:r>
                              </m:e>
                            </m:acc>
                          </m:oMath>
                        </m:oMathPara>
                      </a14:m>
                      <a:endParaRPr lang="fr-FR" dirty="0"/>
                    </a:p>
                  </p:txBody>
                </p:sp>
              </mc:Choice>
              <mc:Fallback xmlns="">
                <p:sp>
                  <p:nvSpPr>
                    <p:cNvPr id="120" name="ZoneTexte 119">
                      <a:extLst>
                        <a:ext uri="{FF2B5EF4-FFF2-40B4-BE49-F238E27FC236}">
                          <a16:creationId xmlns:a16="http://schemas.microsoft.com/office/drawing/2014/main" id="{F233718A-89A2-4234-8F40-B159A08B3B96}"/>
                        </a:ext>
                      </a:extLst>
                    </p:cNvPr>
                    <p:cNvSpPr txBox="1">
                      <a:spLocks noRot="1" noChangeAspect="1" noMove="1" noResize="1" noEditPoints="1" noAdjustHandles="1" noChangeArrowheads="1" noChangeShapeType="1" noTextEdit="1"/>
                    </p:cNvSpPr>
                    <p:nvPr/>
                  </p:nvSpPr>
                  <p:spPr>
                    <a:xfrm>
                      <a:off x="9792846" y="3776496"/>
                      <a:ext cx="189924" cy="276999"/>
                    </a:xfrm>
                    <a:prstGeom prst="rect">
                      <a:avLst/>
                    </a:prstGeom>
                    <a:blipFill>
                      <a:blip r:embed="rId22"/>
                      <a:stretch>
                        <a:fillRect l="-19355" r="-16129"/>
                      </a:stretch>
                    </a:blipFill>
                  </p:spPr>
                  <p:txBody>
                    <a:bodyPr/>
                    <a:lstStyle/>
                    <a:p>
                      <a:r>
                        <a:rPr lang="fr-FR">
                          <a:noFill/>
                        </a:rPr>
                        <a:t> </a:t>
                      </a:r>
                    </a:p>
                  </p:txBody>
                </p:sp>
              </mc:Fallback>
            </mc:AlternateContent>
            <p:cxnSp>
              <p:nvCxnSpPr>
                <p:cNvPr id="121" name="Connecteur droit 120">
                  <a:extLst>
                    <a:ext uri="{FF2B5EF4-FFF2-40B4-BE49-F238E27FC236}">
                      <a16:creationId xmlns:a16="http://schemas.microsoft.com/office/drawing/2014/main" id="{E3BD5034-F20D-4780-9DE1-BAC97C3EA13D}"/>
                    </a:ext>
                  </a:extLst>
                </p:cNvPr>
                <p:cNvCxnSpPr>
                  <a:cxnSpLocks/>
                </p:cNvCxnSpPr>
                <p:nvPr/>
              </p:nvCxnSpPr>
              <p:spPr>
                <a:xfrm flipH="1" flipV="1">
                  <a:off x="8898535" y="4290740"/>
                  <a:ext cx="845995" cy="11660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Connecteur droit 121">
                  <a:extLst>
                    <a:ext uri="{FF2B5EF4-FFF2-40B4-BE49-F238E27FC236}">
                      <a16:creationId xmlns:a16="http://schemas.microsoft.com/office/drawing/2014/main" id="{2204CE45-7A84-4942-AF7B-7F72812B12E8}"/>
                    </a:ext>
                  </a:extLst>
                </p:cNvPr>
                <p:cNvCxnSpPr>
                  <a:cxnSpLocks/>
                </p:cNvCxnSpPr>
                <p:nvPr/>
              </p:nvCxnSpPr>
              <p:spPr>
                <a:xfrm flipV="1">
                  <a:off x="9747818" y="4290740"/>
                  <a:ext cx="844384" cy="11660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3" name="Ellipse 122">
                  <a:extLst>
                    <a:ext uri="{FF2B5EF4-FFF2-40B4-BE49-F238E27FC236}">
                      <a16:creationId xmlns:a16="http://schemas.microsoft.com/office/drawing/2014/main" id="{BE26D32D-94D7-4BAD-9C15-FEEAEB6E54B0}"/>
                    </a:ext>
                  </a:extLst>
                </p:cNvPr>
                <p:cNvSpPr/>
                <p:nvPr/>
              </p:nvSpPr>
              <p:spPr>
                <a:xfrm>
                  <a:off x="8898534" y="4192872"/>
                  <a:ext cx="1693667" cy="199818"/>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24" name="Connecteur droit avec flèche 123">
                  <a:extLst>
                    <a:ext uri="{FF2B5EF4-FFF2-40B4-BE49-F238E27FC236}">
                      <a16:creationId xmlns:a16="http://schemas.microsoft.com/office/drawing/2014/main" id="{D1BD9481-7575-40F2-8AA4-D039806F86F6}"/>
                    </a:ext>
                  </a:extLst>
                </p:cNvPr>
                <p:cNvCxnSpPr>
                  <a:cxnSpLocks/>
                </p:cNvCxnSpPr>
                <p:nvPr/>
              </p:nvCxnSpPr>
              <p:spPr>
                <a:xfrm flipH="1" flipV="1">
                  <a:off x="9744530" y="3891606"/>
                  <a:ext cx="13538" cy="1533995"/>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grpSp>
        </p:grpSp>
        <p:grpSp>
          <p:nvGrpSpPr>
            <p:cNvPr id="112" name="Groupe 111">
              <a:extLst>
                <a:ext uri="{FF2B5EF4-FFF2-40B4-BE49-F238E27FC236}">
                  <a16:creationId xmlns:a16="http://schemas.microsoft.com/office/drawing/2014/main" id="{7BDBE686-8A18-4CF8-9DCE-2DEAFBC135D4}"/>
                </a:ext>
              </a:extLst>
            </p:cNvPr>
            <p:cNvGrpSpPr/>
            <p:nvPr/>
          </p:nvGrpSpPr>
          <p:grpSpPr>
            <a:xfrm>
              <a:off x="827876" y="2483595"/>
              <a:ext cx="10810455" cy="1686351"/>
              <a:chOff x="827876" y="2483595"/>
              <a:chExt cx="10810455" cy="1686351"/>
            </a:xfrm>
          </p:grpSpPr>
          <p:sp>
            <p:nvSpPr>
              <p:cNvPr id="113" name="Organigramme : Alternative 112">
                <a:extLst>
                  <a:ext uri="{FF2B5EF4-FFF2-40B4-BE49-F238E27FC236}">
                    <a16:creationId xmlns:a16="http://schemas.microsoft.com/office/drawing/2014/main" id="{552C7216-A9B1-437C-8AD3-16DA02579CD5}"/>
                  </a:ext>
                </a:extLst>
              </p:cNvPr>
              <p:cNvSpPr/>
              <p:nvPr/>
            </p:nvSpPr>
            <p:spPr>
              <a:xfrm>
                <a:off x="827876" y="2769930"/>
                <a:ext cx="1730830" cy="403136"/>
              </a:xfrm>
              <a:prstGeom prst="flowChartAlternateProcess">
                <a:avLst/>
              </a:prstGeom>
              <a:solidFill>
                <a:srgbClr val="CC00C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bg1"/>
                    </a:solidFill>
                  </a:rPr>
                  <a:t>Glissement</a:t>
                </a:r>
              </a:p>
            </p:txBody>
          </p:sp>
          <p:sp>
            <p:nvSpPr>
              <p:cNvPr id="114" name="Rectangle 113">
                <a:extLst>
                  <a:ext uri="{FF2B5EF4-FFF2-40B4-BE49-F238E27FC236}">
                    <a16:creationId xmlns:a16="http://schemas.microsoft.com/office/drawing/2014/main" id="{A44127CF-A5DA-49F3-BB43-9D18D3FB386E}"/>
                  </a:ext>
                </a:extLst>
              </p:cNvPr>
              <p:cNvSpPr/>
              <p:nvPr/>
            </p:nvSpPr>
            <p:spPr>
              <a:xfrm>
                <a:off x="10853757" y="3831392"/>
                <a:ext cx="784574" cy="338554"/>
              </a:xfrm>
              <a:prstGeom prst="rect">
                <a:avLst/>
              </a:prstGeom>
            </p:spPr>
            <p:txBody>
              <a:bodyPr wrap="none">
                <a:spAutoFit/>
              </a:bodyPr>
              <a:lstStyle/>
              <a:p>
                <a:r>
                  <a:rPr lang="fr-FR" sz="1600" b="1" dirty="0"/>
                  <a:t>cas n°2</a:t>
                </a:r>
              </a:p>
            </p:txBody>
          </p:sp>
          <p:sp>
            <p:nvSpPr>
              <p:cNvPr id="115" name="Rectangle 114">
                <a:extLst>
                  <a:ext uri="{FF2B5EF4-FFF2-40B4-BE49-F238E27FC236}">
                    <a16:creationId xmlns:a16="http://schemas.microsoft.com/office/drawing/2014/main" id="{75FE08E1-6B88-4DF9-913A-667643140B4F}"/>
                  </a:ext>
                </a:extLst>
              </p:cNvPr>
              <p:cNvSpPr/>
              <p:nvPr/>
            </p:nvSpPr>
            <p:spPr>
              <a:xfrm>
                <a:off x="827876" y="2483595"/>
                <a:ext cx="1734118" cy="307777"/>
              </a:xfrm>
              <a:prstGeom prst="rect">
                <a:avLst/>
              </a:prstGeom>
            </p:spPr>
            <p:txBody>
              <a:bodyPr wrap="square">
                <a:spAutoFit/>
              </a:bodyPr>
              <a:lstStyle/>
              <a:p>
                <a:r>
                  <a:rPr lang="fr-FR" sz="1400" i="1" dirty="0"/>
                  <a:t>cas n°2</a:t>
                </a:r>
              </a:p>
            </p:txBody>
          </p:sp>
        </p:grpSp>
      </p:grpSp>
      <p:grpSp>
        <p:nvGrpSpPr>
          <p:cNvPr id="125" name="Groupe 124"/>
          <p:cNvGrpSpPr/>
          <p:nvPr/>
        </p:nvGrpSpPr>
        <p:grpSpPr>
          <a:xfrm>
            <a:off x="2853050" y="2525414"/>
            <a:ext cx="8986828" cy="3727842"/>
            <a:chOff x="2853050" y="2525414"/>
            <a:chExt cx="8986828" cy="3727842"/>
          </a:xfrm>
        </p:grpSpPr>
        <mc:AlternateContent xmlns:mc="http://schemas.openxmlformats.org/markup-compatibility/2006" xmlns:a14="http://schemas.microsoft.com/office/drawing/2010/main">
          <mc:Choice Requires="a14">
            <p:sp>
              <p:nvSpPr>
                <p:cNvPr id="126" name="ZoneTexte 125">
                  <a:extLst>
                    <a:ext uri="{FF2B5EF4-FFF2-40B4-BE49-F238E27FC236}">
                      <a16:creationId xmlns:a16="http://schemas.microsoft.com/office/drawing/2014/main" id="{248F20D5-5991-4C68-A4F3-28E248EDA1BB}"/>
                    </a:ext>
                  </a:extLst>
                </p:cNvPr>
                <p:cNvSpPr txBox="1"/>
                <p:nvPr/>
              </p:nvSpPr>
              <p:spPr>
                <a:xfrm>
                  <a:off x="2853050" y="2525414"/>
                  <a:ext cx="1730830" cy="436017"/>
                </a:xfrm>
                <a:prstGeom prst="rect">
                  <a:avLst/>
                </a:prstGeom>
                <a:noFill/>
              </p:spPr>
              <p:txBody>
                <a:bodyPr wrap="square" rtlCol="0">
                  <a:spAutoFit/>
                </a:bodyPr>
                <a:lstStyle/>
                <a:p>
                  <a14:m>
                    <m:oMath xmlns:m="http://schemas.openxmlformats.org/officeDocument/2006/math">
                      <m:acc>
                        <m:accPr>
                          <m:chr m:val="⃗"/>
                          <m:ctrlPr>
                            <a:rPr lang="fr-FR" i="1" smtClean="0">
                              <a:latin typeface="Cambria Math" panose="02040503050406030204" pitchFamily="18" charset="0"/>
                            </a:rPr>
                          </m:ctrlPr>
                        </m:accPr>
                        <m:e>
                          <m:sSub>
                            <m:sSubPr>
                              <m:ctrlPr>
                                <a:rPr lang="fr-FR" i="1">
                                  <a:latin typeface="Cambria Math" panose="02040503050406030204" pitchFamily="18" charset="0"/>
                                </a:rPr>
                              </m:ctrlPr>
                            </m:sSubPr>
                            <m:e>
                              <m:r>
                                <a:rPr lang="fr-FR" i="1">
                                  <a:latin typeface="Cambria Math" panose="02040503050406030204" pitchFamily="18" charset="0"/>
                                </a:rPr>
                                <m:t>𝑉</m:t>
                              </m:r>
                            </m:e>
                            <m:sub>
                              <m:r>
                                <a:rPr lang="fr-FR" i="1">
                                  <a:latin typeface="Cambria Math" panose="02040503050406030204" pitchFamily="18" charset="0"/>
                                </a:rPr>
                                <m:t>𝐼</m:t>
                              </m:r>
                              <m:r>
                                <a:rPr lang="fr-FR" i="1">
                                  <a:latin typeface="Cambria Math" panose="02040503050406030204" pitchFamily="18" charset="0"/>
                                </a:rPr>
                                <m:t> 2/1</m:t>
                              </m:r>
                            </m:sub>
                          </m:sSub>
                        </m:e>
                      </m:acc>
                      <m:r>
                        <a:rPr lang="fr-FR" i="1" smtClean="0">
                          <a:latin typeface="Cambria Math" panose="02040503050406030204" pitchFamily="18" charset="0"/>
                          <a:ea typeface="Cambria Math" panose="02040503050406030204" pitchFamily="18" charset="0"/>
                        </a:rPr>
                        <m:t>≠</m:t>
                      </m:r>
                      <m:acc>
                        <m:accPr>
                          <m:chr m:val="⃗"/>
                          <m:ctrlPr>
                            <a:rPr lang="fr-FR" i="1" smtClean="0">
                              <a:latin typeface="Cambria Math" panose="02040503050406030204" pitchFamily="18" charset="0"/>
                              <a:ea typeface="Cambria Math" panose="02040503050406030204" pitchFamily="18" charset="0"/>
                            </a:rPr>
                          </m:ctrlPr>
                        </m:accPr>
                        <m:e>
                          <m:r>
                            <a:rPr lang="fr-FR" b="0" i="1" smtClean="0">
                              <a:latin typeface="Cambria Math" panose="02040503050406030204" pitchFamily="18" charset="0"/>
                              <a:ea typeface="Cambria Math" panose="02040503050406030204" pitchFamily="18" charset="0"/>
                            </a:rPr>
                            <m:t>0</m:t>
                          </m:r>
                        </m:e>
                      </m:acc>
                    </m:oMath>
                  </a14:m>
                  <a:r>
                    <a:rPr lang="fr-FR" dirty="0"/>
                    <a:t> </a:t>
                  </a:r>
                </a:p>
              </p:txBody>
            </p:sp>
          </mc:Choice>
          <mc:Fallback xmlns="">
            <p:sp>
              <p:nvSpPr>
                <p:cNvPr id="126" name="ZoneTexte 125">
                  <a:extLst>
                    <a:ext uri="{FF2B5EF4-FFF2-40B4-BE49-F238E27FC236}">
                      <a16:creationId xmlns:a16="http://schemas.microsoft.com/office/drawing/2014/main" id="{248F20D5-5991-4C68-A4F3-28E248EDA1BB}"/>
                    </a:ext>
                  </a:extLst>
                </p:cNvPr>
                <p:cNvSpPr txBox="1">
                  <a:spLocks noRot="1" noChangeAspect="1" noMove="1" noResize="1" noEditPoints="1" noAdjustHandles="1" noChangeArrowheads="1" noChangeShapeType="1" noTextEdit="1"/>
                </p:cNvSpPr>
                <p:nvPr/>
              </p:nvSpPr>
              <p:spPr>
                <a:xfrm>
                  <a:off x="2853050" y="2525414"/>
                  <a:ext cx="1730830" cy="436017"/>
                </a:xfrm>
                <a:prstGeom prst="rect">
                  <a:avLst/>
                </a:prstGeom>
                <a:blipFill>
                  <a:blip r:embed="rId23"/>
                  <a:stretch>
                    <a:fillRect b="-6944"/>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27" name="Rectangle 126">
                  <a:extLst>
                    <a:ext uri="{FF2B5EF4-FFF2-40B4-BE49-F238E27FC236}">
                      <a16:creationId xmlns:a16="http://schemas.microsoft.com/office/drawing/2014/main" id="{F28634FC-0CD6-4385-BB16-8D36526EB371}"/>
                    </a:ext>
                  </a:extLst>
                </p:cNvPr>
                <p:cNvSpPr/>
                <p:nvPr/>
              </p:nvSpPr>
              <p:spPr>
                <a:xfrm>
                  <a:off x="10608515" y="5817239"/>
                  <a:ext cx="1231363" cy="43601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fr-FR" b="1" i="1" smtClean="0">
                                <a:solidFill>
                                  <a:srgbClr val="33CC33"/>
                                </a:solidFill>
                                <a:latin typeface="Cambria Math" panose="02040503050406030204" pitchFamily="18" charset="0"/>
                              </a:rPr>
                            </m:ctrlPr>
                          </m:accPr>
                          <m:e>
                            <m:sSub>
                              <m:sSubPr>
                                <m:ctrlPr>
                                  <a:rPr lang="fr-FR" b="1" i="1" smtClean="0">
                                    <a:solidFill>
                                      <a:srgbClr val="33CC33"/>
                                    </a:solidFill>
                                    <a:latin typeface="Cambria Math" panose="02040503050406030204" pitchFamily="18" charset="0"/>
                                  </a:rPr>
                                </m:ctrlPr>
                              </m:sSubPr>
                              <m:e>
                                <m:r>
                                  <a:rPr lang="fr-FR" b="1" i="1">
                                    <a:solidFill>
                                      <a:srgbClr val="33CC33"/>
                                    </a:solidFill>
                                    <a:latin typeface="Cambria Math" panose="02040503050406030204" pitchFamily="18" charset="0"/>
                                  </a:rPr>
                                  <m:t>𝑽</m:t>
                                </m:r>
                              </m:e>
                              <m:sub>
                                <m:r>
                                  <a:rPr lang="fr-FR" b="1" i="1">
                                    <a:solidFill>
                                      <a:srgbClr val="33CC33"/>
                                    </a:solidFill>
                                    <a:latin typeface="Cambria Math" panose="02040503050406030204" pitchFamily="18" charset="0"/>
                                  </a:rPr>
                                  <m:t>𝑰</m:t>
                                </m:r>
                                <m:r>
                                  <a:rPr lang="fr-FR" b="1" i="1">
                                    <a:solidFill>
                                      <a:srgbClr val="33CC33"/>
                                    </a:solidFill>
                                    <a:latin typeface="Cambria Math" panose="02040503050406030204" pitchFamily="18" charset="0"/>
                                  </a:rPr>
                                  <m:t> </m:t>
                                </m:r>
                                <m:r>
                                  <a:rPr lang="fr-FR" b="1" i="1" smtClean="0">
                                    <a:solidFill>
                                      <a:srgbClr val="33CC33"/>
                                    </a:solidFill>
                                    <a:latin typeface="Cambria Math" panose="02040503050406030204" pitchFamily="18" charset="0"/>
                                  </a:rPr>
                                  <m:t>𝟐</m:t>
                                </m:r>
                                <m:r>
                                  <a:rPr lang="fr-FR" b="1" i="1">
                                    <a:solidFill>
                                      <a:srgbClr val="33CC33"/>
                                    </a:solidFill>
                                    <a:latin typeface="Cambria Math" panose="02040503050406030204" pitchFamily="18" charset="0"/>
                                  </a:rPr>
                                  <m:t>/</m:t>
                                </m:r>
                                <m:r>
                                  <a:rPr lang="fr-FR" b="1" i="1" smtClean="0">
                                    <a:solidFill>
                                      <a:srgbClr val="33CC33"/>
                                    </a:solidFill>
                                    <a:latin typeface="Cambria Math" panose="02040503050406030204" pitchFamily="18" charset="0"/>
                                  </a:rPr>
                                  <m:t>𝟏</m:t>
                                </m:r>
                              </m:sub>
                            </m:sSub>
                          </m:e>
                        </m:acc>
                        <m:r>
                          <a:rPr lang="fr-FR" b="1" i="1" smtClean="0">
                            <a:solidFill>
                              <a:srgbClr val="33CC33"/>
                            </a:solidFill>
                            <a:latin typeface="Cambria Math" panose="02040503050406030204" pitchFamily="18" charset="0"/>
                            <a:ea typeface="Cambria Math" panose="02040503050406030204" pitchFamily="18" charset="0"/>
                          </a:rPr>
                          <m:t>≠</m:t>
                        </m:r>
                        <m:acc>
                          <m:accPr>
                            <m:chr m:val="⃗"/>
                            <m:ctrlPr>
                              <a:rPr lang="fr-FR" b="1" i="1" smtClean="0">
                                <a:solidFill>
                                  <a:srgbClr val="33CC33"/>
                                </a:solidFill>
                                <a:latin typeface="Cambria Math" panose="02040503050406030204" pitchFamily="18" charset="0"/>
                                <a:ea typeface="Cambria Math" panose="02040503050406030204" pitchFamily="18" charset="0"/>
                              </a:rPr>
                            </m:ctrlPr>
                          </m:accPr>
                          <m:e>
                            <m:r>
                              <a:rPr lang="fr-FR" b="1" i="1" smtClean="0">
                                <a:solidFill>
                                  <a:srgbClr val="33CC33"/>
                                </a:solidFill>
                                <a:latin typeface="Cambria Math" panose="02040503050406030204" pitchFamily="18" charset="0"/>
                                <a:ea typeface="Cambria Math" panose="02040503050406030204" pitchFamily="18" charset="0"/>
                              </a:rPr>
                              <m:t>𝟎</m:t>
                            </m:r>
                          </m:e>
                        </m:acc>
                      </m:oMath>
                    </m:oMathPara>
                  </a14:m>
                  <a:endParaRPr lang="fr-FR" b="1" dirty="0">
                    <a:solidFill>
                      <a:srgbClr val="33CC33"/>
                    </a:solidFill>
                  </a:endParaRPr>
                </a:p>
              </p:txBody>
            </p:sp>
          </mc:Choice>
          <mc:Fallback xmlns="">
            <p:sp>
              <p:nvSpPr>
                <p:cNvPr id="127" name="Rectangle 126">
                  <a:extLst>
                    <a:ext uri="{FF2B5EF4-FFF2-40B4-BE49-F238E27FC236}">
                      <a16:creationId xmlns:a16="http://schemas.microsoft.com/office/drawing/2014/main" id="{F28634FC-0CD6-4385-BB16-8D36526EB371}"/>
                    </a:ext>
                  </a:extLst>
                </p:cNvPr>
                <p:cNvSpPr>
                  <a:spLocks noRot="1" noChangeAspect="1" noMove="1" noResize="1" noEditPoints="1" noAdjustHandles="1" noChangeArrowheads="1" noChangeShapeType="1" noTextEdit="1"/>
                </p:cNvSpPr>
                <p:nvPr/>
              </p:nvSpPr>
              <p:spPr>
                <a:xfrm>
                  <a:off x="10608515" y="5817239"/>
                  <a:ext cx="1231363" cy="436017"/>
                </a:xfrm>
                <a:prstGeom prst="rect">
                  <a:avLst/>
                </a:prstGeom>
                <a:blipFill>
                  <a:blip r:embed="rId24"/>
                  <a:stretch>
                    <a:fillRect b="-6944"/>
                  </a:stretch>
                </a:blipFill>
              </p:spPr>
              <p:txBody>
                <a:bodyPr/>
                <a:lstStyle/>
                <a:p>
                  <a:r>
                    <a:rPr lang="fr-FR">
                      <a:noFill/>
                    </a:rPr>
                    <a:t> </a:t>
                  </a:r>
                </a:p>
              </p:txBody>
            </p:sp>
          </mc:Fallback>
        </mc:AlternateContent>
        <p:cxnSp>
          <p:nvCxnSpPr>
            <p:cNvPr id="128" name="Connecteur droit avec flèche 127">
              <a:extLst>
                <a:ext uri="{FF2B5EF4-FFF2-40B4-BE49-F238E27FC236}">
                  <a16:creationId xmlns:a16="http://schemas.microsoft.com/office/drawing/2014/main" id="{B118E101-3787-4124-BF4F-8DCC76A54A83}"/>
                </a:ext>
              </a:extLst>
            </p:cNvPr>
            <p:cNvCxnSpPr/>
            <p:nvPr/>
          </p:nvCxnSpPr>
          <p:spPr>
            <a:xfrm>
              <a:off x="9744530" y="5465396"/>
              <a:ext cx="1416129" cy="312048"/>
            </a:xfrm>
            <a:prstGeom prst="straightConnector1">
              <a:avLst/>
            </a:prstGeom>
            <a:ln w="57150">
              <a:solidFill>
                <a:srgbClr val="33CC33"/>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29" name="Groupe 128"/>
          <p:cNvGrpSpPr/>
          <p:nvPr/>
        </p:nvGrpSpPr>
        <p:grpSpPr>
          <a:xfrm>
            <a:off x="2871529" y="2879838"/>
            <a:ext cx="6889295" cy="2592342"/>
            <a:chOff x="2876848" y="2898888"/>
            <a:chExt cx="6889295" cy="2592342"/>
          </a:xfrm>
        </p:grpSpPr>
        <mc:AlternateContent xmlns:mc="http://schemas.openxmlformats.org/markup-compatibility/2006">
          <mc:Choice xmlns:a14="http://schemas.microsoft.com/office/drawing/2010/main" Requires="a14">
            <p:sp>
              <p:nvSpPr>
                <p:cNvPr id="130" name="ZoneTexte 129">
                  <a:extLst>
                    <a:ext uri="{FF2B5EF4-FFF2-40B4-BE49-F238E27FC236}">
                      <a16:creationId xmlns:a16="http://schemas.microsoft.com/office/drawing/2014/main" id="{21D7EDAA-E7B0-4AEF-8425-765B2256F830}"/>
                    </a:ext>
                  </a:extLst>
                </p:cNvPr>
                <p:cNvSpPr txBox="1"/>
                <p:nvPr/>
              </p:nvSpPr>
              <p:spPr>
                <a:xfrm>
                  <a:off x="2876848" y="2898888"/>
                  <a:ext cx="3214036" cy="434158"/>
                </a:xfrm>
                <a:prstGeom prst="rect">
                  <a:avLst/>
                </a:prstGeom>
                <a:noFill/>
              </p:spPr>
              <p:txBody>
                <a:bodyPr wrap="square" rtlCol="0">
                  <a:spAutoFit/>
                </a:bodyPr>
                <a:lstStyle/>
                <a:p>
                  <a14:m>
                    <m:oMath xmlns:m="http://schemas.openxmlformats.org/officeDocument/2006/math">
                      <m:acc>
                        <m:accPr>
                          <m:chr m:val="⃗"/>
                          <m:ctrlPr>
                            <a:rPr lang="fr-FR" i="1" smtClean="0">
                              <a:latin typeface="Cambria Math" panose="02040503050406030204" pitchFamily="18" charset="0"/>
                            </a:rPr>
                          </m:ctrlPr>
                        </m:accPr>
                        <m:e>
                          <m:sSub>
                            <m:sSubPr>
                              <m:ctrlPr>
                                <a:rPr lang="fr-FR" i="1" smtClean="0">
                                  <a:latin typeface="Cambria Math" panose="02040503050406030204" pitchFamily="18" charset="0"/>
                                </a:rPr>
                              </m:ctrlPr>
                            </m:sSubPr>
                            <m:e>
                              <m:r>
                                <a:rPr lang="fr-FR" b="0" i="1" smtClean="0">
                                  <a:latin typeface="Cambria Math" panose="02040503050406030204" pitchFamily="18" charset="0"/>
                                </a:rPr>
                                <m:t>𝐹</m:t>
                              </m:r>
                            </m:e>
                            <m:sub>
                              <m:r>
                                <a:rPr lang="fr-FR" b="0" i="1" smtClean="0">
                                  <a:latin typeface="Cambria Math" panose="02040503050406030204" pitchFamily="18" charset="0"/>
                                </a:rPr>
                                <m:t>1</m:t>
                              </m:r>
                              <m:r>
                                <a:rPr lang="fr-FR" i="1">
                                  <a:latin typeface="Cambria Math" panose="02040503050406030204" pitchFamily="18" charset="0"/>
                                </a:rPr>
                                <m:t>/</m:t>
                              </m:r>
                              <m:r>
                                <a:rPr lang="fr-FR" b="0" i="1" smtClean="0">
                                  <a:latin typeface="Cambria Math" panose="02040503050406030204" pitchFamily="18" charset="0"/>
                                </a:rPr>
                                <m:t>2</m:t>
                              </m:r>
                            </m:sub>
                          </m:sSub>
                        </m:e>
                      </m:acc>
                    </m:oMath>
                  </a14:m>
                  <a:r>
                    <a:rPr lang="fr-FR" dirty="0"/>
                    <a:t> </a:t>
                  </a:r>
                  <a:r>
                    <a:rPr lang="fr-FR" sz="1600" dirty="0"/>
                    <a:t>sur le cône de frottement</a:t>
                  </a:r>
                </a:p>
              </p:txBody>
            </p:sp>
          </mc:Choice>
          <mc:Fallback>
            <p:sp>
              <p:nvSpPr>
                <p:cNvPr id="130" name="ZoneTexte 129">
                  <a:extLst>
                    <a:ext uri="{FF2B5EF4-FFF2-40B4-BE49-F238E27FC236}">
                      <a16:creationId xmlns:a16="http://schemas.microsoft.com/office/drawing/2014/main" id="{21D7EDAA-E7B0-4AEF-8425-765B2256F830}"/>
                    </a:ext>
                  </a:extLst>
                </p:cNvPr>
                <p:cNvSpPr txBox="1">
                  <a:spLocks noRot="1" noChangeAspect="1" noMove="1" noResize="1" noEditPoints="1" noAdjustHandles="1" noChangeArrowheads="1" noChangeShapeType="1" noTextEdit="1"/>
                </p:cNvSpPr>
                <p:nvPr/>
              </p:nvSpPr>
              <p:spPr>
                <a:xfrm>
                  <a:off x="2876848" y="2898888"/>
                  <a:ext cx="3214036" cy="434158"/>
                </a:xfrm>
                <a:prstGeom prst="rect">
                  <a:avLst/>
                </a:prstGeom>
                <a:blipFill>
                  <a:blip r:embed="rId25"/>
                  <a:stretch>
                    <a:fillRect b="-9722"/>
                  </a:stretch>
                </a:blipFill>
              </p:spPr>
              <p:txBody>
                <a:bodyPr/>
                <a:lstStyle/>
                <a:p>
                  <a:r>
                    <a:rPr lang="fr-FR">
                      <a:noFill/>
                    </a:rPr>
                    <a:t> </a:t>
                  </a:r>
                </a:p>
              </p:txBody>
            </p:sp>
          </mc:Fallback>
        </mc:AlternateContent>
        <p:cxnSp>
          <p:nvCxnSpPr>
            <p:cNvPr id="131" name="Connecteur droit avec flèche 130">
              <a:extLst>
                <a:ext uri="{FF2B5EF4-FFF2-40B4-BE49-F238E27FC236}">
                  <a16:creationId xmlns:a16="http://schemas.microsoft.com/office/drawing/2014/main" id="{10B0D6DB-0999-48E4-9233-DE586A903A86}"/>
                </a:ext>
              </a:extLst>
            </p:cNvPr>
            <p:cNvCxnSpPr>
              <a:cxnSpLocks/>
            </p:cNvCxnSpPr>
            <p:nvPr/>
          </p:nvCxnSpPr>
          <p:spPr>
            <a:xfrm flipH="1" flipV="1">
              <a:off x="8938541" y="4351956"/>
              <a:ext cx="827602" cy="1139274"/>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2" name="ZoneTexte 131">
                  <a:extLst>
                    <a:ext uri="{FF2B5EF4-FFF2-40B4-BE49-F238E27FC236}">
                      <a16:creationId xmlns:a16="http://schemas.microsoft.com/office/drawing/2014/main" id="{1B1EC511-47D4-4A3A-AAD9-0C5958DA316C}"/>
                    </a:ext>
                  </a:extLst>
                </p:cNvPr>
                <p:cNvSpPr txBox="1"/>
                <p:nvPr/>
              </p:nvSpPr>
              <p:spPr>
                <a:xfrm>
                  <a:off x="8375409" y="4117954"/>
                  <a:ext cx="495264" cy="34182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fr-FR" b="1" i="1" smtClean="0">
                                <a:solidFill>
                                  <a:srgbClr val="FF0000"/>
                                </a:solidFill>
                                <a:latin typeface="Cambria Math" panose="02040503050406030204" pitchFamily="18" charset="0"/>
                              </a:rPr>
                            </m:ctrlPr>
                          </m:accPr>
                          <m:e>
                            <m:sSub>
                              <m:sSubPr>
                                <m:ctrlPr>
                                  <a:rPr lang="fr-FR" b="1" i="1" smtClean="0">
                                    <a:solidFill>
                                      <a:srgbClr val="FF0000"/>
                                    </a:solidFill>
                                    <a:latin typeface="Cambria Math" panose="02040503050406030204" pitchFamily="18" charset="0"/>
                                  </a:rPr>
                                </m:ctrlPr>
                              </m:sSubPr>
                              <m:e>
                                <m:r>
                                  <a:rPr lang="fr-FR" b="1" i="1" smtClean="0">
                                    <a:solidFill>
                                      <a:srgbClr val="FF0000"/>
                                    </a:solidFill>
                                    <a:latin typeface="Cambria Math" panose="02040503050406030204" pitchFamily="18" charset="0"/>
                                  </a:rPr>
                                  <m:t>𝑭</m:t>
                                </m:r>
                              </m:e>
                              <m:sub>
                                <m:r>
                                  <a:rPr lang="fr-FR" b="1" i="1" smtClean="0">
                                    <a:solidFill>
                                      <a:srgbClr val="FF0000"/>
                                    </a:solidFill>
                                    <a:latin typeface="Cambria Math" panose="02040503050406030204" pitchFamily="18" charset="0"/>
                                  </a:rPr>
                                  <m:t>𝟏</m:t>
                                </m:r>
                                <m:r>
                                  <a:rPr lang="fr-FR" b="1" i="1" smtClean="0">
                                    <a:solidFill>
                                      <a:srgbClr val="FF0000"/>
                                    </a:solidFill>
                                    <a:latin typeface="Cambria Math" panose="02040503050406030204" pitchFamily="18" charset="0"/>
                                  </a:rPr>
                                  <m:t>/</m:t>
                                </m:r>
                                <m:r>
                                  <a:rPr lang="fr-FR" b="1" i="1" smtClean="0">
                                    <a:solidFill>
                                      <a:srgbClr val="FF0000"/>
                                    </a:solidFill>
                                    <a:latin typeface="Cambria Math" panose="02040503050406030204" pitchFamily="18" charset="0"/>
                                  </a:rPr>
                                  <m:t>𝟐</m:t>
                                </m:r>
                              </m:sub>
                            </m:sSub>
                          </m:e>
                        </m:acc>
                      </m:oMath>
                    </m:oMathPara>
                  </a14:m>
                  <a:endParaRPr lang="fr-FR" b="1" dirty="0">
                    <a:solidFill>
                      <a:srgbClr val="FF0000"/>
                    </a:solidFill>
                  </a:endParaRPr>
                </a:p>
              </p:txBody>
            </p:sp>
          </mc:Choice>
          <mc:Fallback xmlns="">
            <p:sp>
              <p:nvSpPr>
                <p:cNvPr id="132" name="ZoneTexte 131">
                  <a:extLst>
                    <a:ext uri="{FF2B5EF4-FFF2-40B4-BE49-F238E27FC236}">
                      <a16:creationId xmlns:a16="http://schemas.microsoft.com/office/drawing/2014/main" id="{1B1EC511-47D4-4A3A-AAD9-0C5958DA316C}"/>
                    </a:ext>
                  </a:extLst>
                </p:cNvPr>
                <p:cNvSpPr txBox="1">
                  <a:spLocks noRot="1" noChangeAspect="1" noMove="1" noResize="1" noEditPoints="1" noAdjustHandles="1" noChangeArrowheads="1" noChangeShapeType="1" noTextEdit="1"/>
                </p:cNvSpPr>
                <p:nvPr/>
              </p:nvSpPr>
              <p:spPr>
                <a:xfrm>
                  <a:off x="8375409" y="4117954"/>
                  <a:ext cx="495264" cy="341825"/>
                </a:xfrm>
                <a:prstGeom prst="rect">
                  <a:avLst/>
                </a:prstGeom>
                <a:blipFill>
                  <a:blip r:embed="rId26"/>
                  <a:stretch>
                    <a:fillRect l="-9877" r="-6173" b="-25000"/>
                  </a:stretch>
                </a:blipFill>
              </p:spPr>
              <p:txBody>
                <a:bodyPr/>
                <a:lstStyle/>
                <a:p>
                  <a:r>
                    <a:rPr lang="fr-FR">
                      <a:noFill/>
                    </a:rPr>
                    <a:t> </a:t>
                  </a:r>
                </a:p>
              </p:txBody>
            </p:sp>
          </mc:Fallback>
        </mc:AlternateContent>
      </p:grpSp>
      <p:grpSp>
        <p:nvGrpSpPr>
          <p:cNvPr id="29" name="Groupe 28"/>
          <p:cNvGrpSpPr/>
          <p:nvPr/>
        </p:nvGrpSpPr>
        <p:grpSpPr>
          <a:xfrm>
            <a:off x="2872779" y="3214990"/>
            <a:ext cx="7471901" cy="2259303"/>
            <a:chOff x="2872779" y="3214990"/>
            <a:chExt cx="7471901" cy="2259303"/>
          </a:xfrm>
        </p:grpSpPr>
        <p:grpSp>
          <p:nvGrpSpPr>
            <p:cNvPr id="14" name="Groupe 13">
              <a:extLst>
                <a:ext uri="{FF2B5EF4-FFF2-40B4-BE49-F238E27FC236}">
                  <a16:creationId xmlns:a16="http://schemas.microsoft.com/office/drawing/2014/main" id="{F20CCEFB-6E11-4746-811D-2123C1014FCD}"/>
                </a:ext>
              </a:extLst>
            </p:cNvPr>
            <p:cNvGrpSpPr/>
            <p:nvPr/>
          </p:nvGrpSpPr>
          <p:grpSpPr>
            <a:xfrm>
              <a:off x="2891052" y="3831034"/>
              <a:ext cx="4603950" cy="681856"/>
              <a:chOff x="2891052" y="3831034"/>
              <a:chExt cx="4603950" cy="681856"/>
            </a:xfrm>
          </p:grpSpPr>
          <p:sp>
            <p:nvSpPr>
              <p:cNvPr id="63" name="ZoneTexte 62">
                <a:extLst>
                  <a:ext uri="{FF2B5EF4-FFF2-40B4-BE49-F238E27FC236}">
                    <a16:creationId xmlns:a16="http://schemas.microsoft.com/office/drawing/2014/main" id="{719DCA07-94DC-4818-BE32-0E55EF4CD118}"/>
                  </a:ext>
                </a:extLst>
              </p:cNvPr>
              <p:cNvSpPr txBox="1"/>
              <p:nvPr/>
            </p:nvSpPr>
            <p:spPr>
              <a:xfrm>
                <a:off x="2891052" y="3831034"/>
                <a:ext cx="4603950" cy="584775"/>
              </a:xfrm>
              <a:prstGeom prst="rect">
                <a:avLst/>
              </a:prstGeom>
              <a:noFill/>
            </p:spPr>
            <p:txBody>
              <a:bodyPr wrap="square" rtlCol="0">
                <a:spAutoFit/>
              </a:bodyPr>
              <a:lstStyle/>
              <a:p>
                <a:pPr algn="just"/>
                <a:r>
                  <a:rPr lang="fr-FR" sz="1600" dirty="0"/>
                  <a:t>L’action de frottement tangentielle s’oppose au déplacement :</a:t>
                </a:r>
                <a:endParaRPr lang="fr-FR" dirty="0"/>
              </a:p>
            </p:txBody>
          </p:sp>
          <mc:AlternateContent xmlns:mc="http://schemas.openxmlformats.org/markup-compatibility/2006">
            <mc:Choice xmlns:a14="http://schemas.microsoft.com/office/drawing/2010/main" Requires="a14">
              <p:sp>
                <p:nvSpPr>
                  <p:cNvPr id="68" name="Rectangle 67">
                    <a:extLst>
                      <a:ext uri="{FF2B5EF4-FFF2-40B4-BE49-F238E27FC236}">
                        <a16:creationId xmlns:a16="http://schemas.microsoft.com/office/drawing/2014/main" id="{CF10D1C9-7A09-4516-89E4-9788BAC7F33A}"/>
                      </a:ext>
                    </a:extLst>
                  </p:cNvPr>
                  <p:cNvSpPr/>
                  <p:nvPr/>
                </p:nvSpPr>
                <p:spPr>
                  <a:xfrm>
                    <a:off x="5483583" y="4078732"/>
                    <a:ext cx="1659942" cy="43415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fr-FR" i="1" smtClean="0">
                                  <a:latin typeface="Cambria Math" panose="02040503050406030204" pitchFamily="18" charset="0"/>
                                </a:rPr>
                              </m:ctrlPr>
                            </m:accPr>
                            <m:e>
                              <m:sSub>
                                <m:sSubPr>
                                  <m:ctrlPr>
                                    <a:rPr lang="fr-FR" i="1">
                                      <a:latin typeface="Cambria Math" panose="02040503050406030204" pitchFamily="18" charset="0"/>
                                    </a:rPr>
                                  </m:ctrlPr>
                                </m:sSubPr>
                                <m:e>
                                  <m:r>
                                    <a:rPr lang="fr-FR" b="0" i="1" smtClean="0">
                                      <a:latin typeface="Cambria Math" panose="02040503050406030204" pitchFamily="18" charset="0"/>
                                    </a:rPr>
                                    <m:t>𝑇</m:t>
                                  </m:r>
                                </m:e>
                                <m:sub>
                                  <m:r>
                                    <a:rPr lang="fr-FR" b="0" i="1" smtClean="0">
                                      <a:latin typeface="Cambria Math" panose="02040503050406030204" pitchFamily="18" charset="0"/>
                                    </a:rPr>
                                    <m:t>1</m:t>
                                  </m:r>
                                  <m:r>
                                    <a:rPr lang="fr-FR" i="1">
                                      <a:latin typeface="Cambria Math" panose="02040503050406030204" pitchFamily="18" charset="0"/>
                                    </a:rPr>
                                    <m:t>/</m:t>
                                  </m:r>
                                  <m:r>
                                    <a:rPr lang="fr-FR" b="0" i="1" smtClean="0">
                                      <a:latin typeface="Cambria Math" panose="02040503050406030204" pitchFamily="18" charset="0"/>
                                    </a:rPr>
                                    <m:t>2</m:t>
                                  </m:r>
                                </m:sub>
                              </m:sSub>
                            </m:e>
                          </m:acc>
                          <m:r>
                            <a:rPr lang="fr-FR" b="0" i="0" smtClean="0">
                              <a:latin typeface="Cambria Math" panose="02040503050406030204" pitchFamily="18" charset="0"/>
                            </a:rPr>
                            <m:t>.</m:t>
                          </m:r>
                          <m:acc>
                            <m:accPr>
                              <m:chr m:val="⃗"/>
                              <m:ctrlPr>
                                <a:rPr lang="fr-FR" i="1">
                                  <a:latin typeface="Cambria Math" panose="02040503050406030204" pitchFamily="18" charset="0"/>
                                </a:rPr>
                              </m:ctrlPr>
                            </m:accPr>
                            <m:e>
                              <m:sSub>
                                <m:sSubPr>
                                  <m:ctrlPr>
                                    <a:rPr lang="fr-FR" i="1" smtClean="0">
                                      <a:latin typeface="Cambria Math" panose="02040503050406030204" pitchFamily="18" charset="0"/>
                                    </a:rPr>
                                  </m:ctrlPr>
                                </m:sSubPr>
                                <m:e>
                                  <m:r>
                                    <a:rPr lang="fr-FR" b="0" i="1" smtClean="0">
                                      <a:latin typeface="Cambria Math" panose="02040503050406030204" pitchFamily="18" charset="0"/>
                                    </a:rPr>
                                    <m:t>𝑉</m:t>
                                  </m:r>
                                </m:e>
                                <m:sub>
                                  <m:r>
                                    <a:rPr lang="fr-FR" b="0" i="1" smtClean="0">
                                      <a:latin typeface="Cambria Math" panose="02040503050406030204" pitchFamily="18" charset="0"/>
                                    </a:rPr>
                                    <m:t>𝐼</m:t>
                                  </m:r>
                                  <m:r>
                                    <a:rPr lang="fr-FR" b="0" i="1" smtClean="0">
                                      <a:latin typeface="Cambria Math" panose="02040503050406030204" pitchFamily="18" charset="0"/>
                                    </a:rPr>
                                    <m:t> 2/1</m:t>
                                  </m:r>
                                </m:sub>
                              </m:sSub>
                            </m:e>
                          </m:acc>
                          <m:r>
                            <a:rPr lang="fr-FR" b="0" i="1" smtClean="0">
                              <a:latin typeface="Cambria Math" panose="02040503050406030204" pitchFamily="18" charset="0"/>
                            </a:rPr>
                            <m:t>&lt;0</m:t>
                          </m:r>
                        </m:oMath>
                      </m:oMathPara>
                    </a14:m>
                    <a:endParaRPr lang="fr-FR" dirty="0"/>
                  </a:p>
                </p:txBody>
              </p:sp>
            </mc:Choice>
            <mc:Fallback>
              <p:sp>
                <p:nvSpPr>
                  <p:cNvPr id="68" name="Rectangle 67">
                    <a:extLst>
                      <a:ext uri="{FF2B5EF4-FFF2-40B4-BE49-F238E27FC236}">
                        <a16:creationId xmlns:a16="http://schemas.microsoft.com/office/drawing/2014/main" id="{CF10D1C9-7A09-4516-89E4-9788BAC7F33A}"/>
                      </a:ext>
                    </a:extLst>
                  </p:cNvPr>
                  <p:cNvSpPr>
                    <a:spLocks noRot="1" noChangeAspect="1" noMove="1" noResize="1" noEditPoints="1" noAdjustHandles="1" noChangeArrowheads="1" noChangeShapeType="1" noTextEdit="1"/>
                  </p:cNvSpPr>
                  <p:nvPr/>
                </p:nvSpPr>
                <p:spPr>
                  <a:xfrm>
                    <a:off x="5483583" y="4078732"/>
                    <a:ext cx="1659942" cy="434158"/>
                  </a:xfrm>
                  <a:prstGeom prst="rect">
                    <a:avLst/>
                  </a:prstGeom>
                  <a:blipFill>
                    <a:blip r:embed="rId27"/>
                    <a:stretch>
                      <a:fillRect b="-8451"/>
                    </a:stretch>
                  </a:blipFill>
                </p:spPr>
                <p:txBody>
                  <a:bodyPr/>
                  <a:lstStyle/>
                  <a:p>
                    <a:r>
                      <a:rPr lang="fr-FR">
                        <a:noFill/>
                      </a:rPr>
                      <a:t> </a:t>
                    </a:r>
                  </a:p>
                </p:txBody>
              </p:sp>
            </mc:Fallback>
          </mc:AlternateContent>
        </p:grpSp>
        <p:grpSp>
          <p:nvGrpSpPr>
            <p:cNvPr id="13" name="Groupe 12">
              <a:extLst>
                <a:ext uri="{FF2B5EF4-FFF2-40B4-BE49-F238E27FC236}">
                  <a16:creationId xmlns:a16="http://schemas.microsoft.com/office/drawing/2014/main" id="{55649013-B129-466D-897F-C17F87FAE67F}"/>
                </a:ext>
              </a:extLst>
            </p:cNvPr>
            <p:cNvGrpSpPr/>
            <p:nvPr/>
          </p:nvGrpSpPr>
          <p:grpSpPr>
            <a:xfrm>
              <a:off x="2872779" y="3214990"/>
              <a:ext cx="7471901" cy="2259303"/>
              <a:chOff x="2872779" y="3214990"/>
              <a:chExt cx="7471901" cy="2259303"/>
            </a:xfrm>
          </p:grpSpPr>
          <mc:AlternateContent xmlns:mc="http://schemas.openxmlformats.org/markup-compatibility/2006">
            <mc:Choice xmlns:a14="http://schemas.microsoft.com/office/drawing/2010/main" Requires="a14">
              <p:sp>
                <p:nvSpPr>
                  <p:cNvPr id="69" name="Rectangle 68">
                    <a:extLst>
                      <a:ext uri="{FF2B5EF4-FFF2-40B4-BE49-F238E27FC236}">
                        <a16:creationId xmlns:a16="http://schemas.microsoft.com/office/drawing/2014/main" id="{72E39A9D-4B36-4CAE-8AAF-AE249236CD6D}"/>
                      </a:ext>
                    </a:extLst>
                  </p:cNvPr>
                  <p:cNvSpPr/>
                  <p:nvPr/>
                </p:nvSpPr>
                <p:spPr>
                  <a:xfrm>
                    <a:off x="5437319" y="3467204"/>
                    <a:ext cx="1701620" cy="43601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fr-FR" i="1" smtClean="0">
                                  <a:latin typeface="Cambria Math" panose="02040503050406030204" pitchFamily="18" charset="0"/>
                                </a:rPr>
                              </m:ctrlPr>
                            </m:accPr>
                            <m:e>
                              <m:sSub>
                                <m:sSubPr>
                                  <m:ctrlPr>
                                    <a:rPr lang="fr-FR" i="1">
                                      <a:latin typeface="Cambria Math" panose="02040503050406030204" pitchFamily="18" charset="0"/>
                                    </a:rPr>
                                  </m:ctrlPr>
                                </m:sSubPr>
                                <m:e>
                                  <m:r>
                                    <a:rPr lang="fr-FR" b="0" i="1" smtClean="0">
                                      <a:latin typeface="Cambria Math" panose="02040503050406030204" pitchFamily="18" charset="0"/>
                                    </a:rPr>
                                    <m:t>𝑇</m:t>
                                  </m:r>
                                </m:e>
                                <m:sub>
                                  <m:r>
                                    <a:rPr lang="fr-FR" b="0" i="1" smtClean="0">
                                      <a:latin typeface="Cambria Math" panose="02040503050406030204" pitchFamily="18" charset="0"/>
                                    </a:rPr>
                                    <m:t>1</m:t>
                                  </m:r>
                                  <m:r>
                                    <a:rPr lang="fr-FR" i="1">
                                      <a:latin typeface="Cambria Math" panose="02040503050406030204" pitchFamily="18" charset="0"/>
                                    </a:rPr>
                                    <m:t>/</m:t>
                                  </m:r>
                                  <m:r>
                                    <a:rPr lang="fr-FR" b="0" i="1" smtClean="0">
                                      <a:latin typeface="Cambria Math" panose="02040503050406030204" pitchFamily="18" charset="0"/>
                                    </a:rPr>
                                    <m:t>2</m:t>
                                  </m:r>
                                </m:sub>
                              </m:sSub>
                            </m:e>
                          </m:acc>
                          <m:r>
                            <a:rPr lang="fr-FR">
                              <a:latin typeface="Cambria Math" panose="02040503050406030204" pitchFamily="18" charset="0"/>
                            </a:rPr>
                            <m:t>˄</m:t>
                          </m:r>
                          <m:acc>
                            <m:accPr>
                              <m:chr m:val="⃗"/>
                              <m:ctrlPr>
                                <a:rPr lang="fr-FR" i="1">
                                  <a:latin typeface="Cambria Math" panose="02040503050406030204" pitchFamily="18" charset="0"/>
                                </a:rPr>
                              </m:ctrlPr>
                            </m:accPr>
                            <m:e>
                              <m:sSub>
                                <m:sSubPr>
                                  <m:ctrlPr>
                                    <a:rPr lang="fr-FR" i="1">
                                      <a:latin typeface="Cambria Math" panose="02040503050406030204" pitchFamily="18" charset="0"/>
                                    </a:rPr>
                                  </m:ctrlPr>
                                </m:sSubPr>
                                <m:e>
                                  <m:r>
                                    <a:rPr lang="fr-FR" i="1">
                                      <a:latin typeface="Cambria Math" panose="02040503050406030204" pitchFamily="18" charset="0"/>
                                    </a:rPr>
                                    <m:t>𝑉</m:t>
                                  </m:r>
                                </m:e>
                                <m:sub>
                                  <m:r>
                                    <a:rPr lang="fr-FR" i="1">
                                      <a:latin typeface="Cambria Math" panose="02040503050406030204" pitchFamily="18" charset="0"/>
                                    </a:rPr>
                                    <m:t>𝐼</m:t>
                                  </m:r>
                                  <m:r>
                                    <a:rPr lang="fr-FR" i="1">
                                      <a:latin typeface="Cambria Math" panose="02040503050406030204" pitchFamily="18" charset="0"/>
                                    </a:rPr>
                                    <m:t> 2/1</m:t>
                                  </m:r>
                                </m:sub>
                              </m:sSub>
                            </m:e>
                          </m:acc>
                          <m:r>
                            <a:rPr lang="fr-FR" b="0" i="1" smtClean="0">
                              <a:latin typeface="Cambria Math" panose="02040503050406030204" pitchFamily="18" charset="0"/>
                            </a:rPr>
                            <m:t>=</m:t>
                          </m:r>
                          <m:acc>
                            <m:accPr>
                              <m:chr m:val="⃗"/>
                              <m:ctrlPr>
                                <a:rPr lang="fr-FR" b="0" i="1" smtClean="0">
                                  <a:latin typeface="Cambria Math" panose="02040503050406030204" pitchFamily="18" charset="0"/>
                                </a:rPr>
                              </m:ctrlPr>
                            </m:accPr>
                            <m:e>
                              <m:r>
                                <a:rPr lang="fr-FR" b="0" i="1" smtClean="0">
                                  <a:latin typeface="Cambria Math" panose="02040503050406030204" pitchFamily="18" charset="0"/>
                                </a:rPr>
                                <m:t>0</m:t>
                              </m:r>
                            </m:e>
                          </m:acc>
                        </m:oMath>
                      </m:oMathPara>
                    </a14:m>
                    <a:endParaRPr lang="fr-FR" dirty="0"/>
                  </a:p>
                </p:txBody>
              </p:sp>
            </mc:Choice>
            <mc:Fallback>
              <p:sp>
                <p:nvSpPr>
                  <p:cNvPr id="69" name="Rectangle 68">
                    <a:extLst>
                      <a:ext uri="{FF2B5EF4-FFF2-40B4-BE49-F238E27FC236}">
                        <a16:creationId xmlns:a16="http://schemas.microsoft.com/office/drawing/2014/main" id="{72E39A9D-4B36-4CAE-8AAF-AE249236CD6D}"/>
                      </a:ext>
                    </a:extLst>
                  </p:cNvPr>
                  <p:cNvSpPr>
                    <a:spLocks noRot="1" noChangeAspect="1" noMove="1" noResize="1" noEditPoints="1" noAdjustHandles="1" noChangeArrowheads="1" noChangeShapeType="1" noTextEdit="1"/>
                  </p:cNvSpPr>
                  <p:nvPr/>
                </p:nvSpPr>
                <p:spPr>
                  <a:xfrm>
                    <a:off x="5437319" y="3467204"/>
                    <a:ext cx="1701620" cy="436017"/>
                  </a:xfrm>
                  <a:prstGeom prst="rect">
                    <a:avLst/>
                  </a:prstGeom>
                  <a:blipFill>
                    <a:blip r:embed="rId28"/>
                    <a:stretch>
                      <a:fillRect b="-8451"/>
                    </a:stretch>
                  </a:blipFill>
                </p:spPr>
                <p:txBody>
                  <a:bodyPr/>
                  <a:lstStyle/>
                  <a:p>
                    <a:r>
                      <a:rPr lang="fr-FR">
                        <a:noFill/>
                      </a:rPr>
                      <a:t> </a:t>
                    </a:r>
                  </a:p>
                </p:txBody>
              </p:sp>
            </mc:Fallback>
          </mc:AlternateContent>
          <p:sp>
            <p:nvSpPr>
              <p:cNvPr id="70" name="Rectangle 69">
                <a:extLst>
                  <a:ext uri="{FF2B5EF4-FFF2-40B4-BE49-F238E27FC236}">
                    <a16:creationId xmlns:a16="http://schemas.microsoft.com/office/drawing/2014/main" id="{E38BCE08-BC07-4061-961D-1D3DC900CD2F}"/>
                  </a:ext>
                </a:extLst>
              </p:cNvPr>
              <p:cNvSpPr/>
              <p:nvPr/>
            </p:nvSpPr>
            <p:spPr>
              <a:xfrm>
                <a:off x="2872779" y="3214990"/>
                <a:ext cx="4588500" cy="584775"/>
              </a:xfrm>
              <a:prstGeom prst="rect">
                <a:avLst/>
              </a:prstGeom>
            </p:spPr>
            <p:txBody>
              <a:bodyPr wrap="square">
                <a:spAutoFit/>
              </a:bodyPr>
              <a:lstStyle/>
              <a:p>
                <a:pPr algn="just"/>
                <a:r>
                  <a:rPr lang="fr-FR" sz="1600" dirty="0"/>
                  <a:t>L’action de frottement tangentielle et la vitesse de glissement sont colinéaires :</a:t>
                </a:r>
              </a:p>
            </p:txBody>
          </p:sp>
          <p:grpSp>
            <p:nvGrpSpPr>
              <p:cNvPr id="12" name="Groupe 11">
                <a:extLst>
                  <a:ext uri="{FF2B5EF4-FFF2-40B4-BE49-F238E27FC236}">
                    <a16:creationId xmlns:a16="http://schemas.microsoft.com/office/drawing/2014/main" id="{31057B7A-45F6-4DCC-B308-A6416072EABD}"/>
                  </a:ext>
                </a:extLst>
              </p:cNvPr>
              <p:cNvGrpSpPr/>
              <p:nvPr/>
            </p:nvGrpSpPr>
            <p:grpSpPr>
              <a:xfrm>
                <a:off x="8398590" y="4336139"/>
                <a:ext cx="1946090" cy="1138154"/>
                <a:chOff x="8398590" y="4336139"/>
                <a:chExt cx="1946090" cy="1138154"/>
              </a:xfrm>
            </p:grpSpPr>
            <p:cxnSp>
              <p:nvCxnSpPr>
                <p:cNvPr id="80" name="Connecteur droit avec flèche 79">
                  <a:extLst>
                    <a:ext uri="{FF2B5EF4-FFF2-40B4-BE49-F238E27FC236}">
                      <a16:creationId xmlns:a16="http://schemas.microsoft.com/office/drawing/2014/main" id="{EAA903B2-E4E0-484E-803C-40D5F7BC4C07}"/>
                    </a:ext>
                  </a:extLst>
                </p:cNvPr>
                <p:cNvCxnSpPr>
                  <a:cxnSpLocks/>
                </p:cNvCxnSpPr>
                <p:nvPr/>
              </p:nvCxnSpPr>
              <p:spPr>
                <a:xfrm flipH="1" flipV="1">
                  <a:off x="8938540" y="5272139"/>
                  <a:ext cx="812759" cy="193257"/>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84" name="Connecteur droit avec flèche 83">
                  <a:extLst>
                    <a:ext uri="{FF2B5EF4-FFF2-40B4-BE49-F238E27FC236}">
                      <a16:creationId xmlns:a16="http://schemas.microsoft.com/office/drawing/2014/main" id="{F07AF447-183A-40D8-AF4E-DBAB27F2CD37}"/>
                    </a:ext>
                  </a:extLst>
                </p:cNvPr>
                <p:cNvCxnSpPr>
                  <a:cxnSpLocks/>
                </p:cNvCxnSpPr>
                <p:nvPr/>
              </p:nvCxnSpPr>
              <p:spPr>
                <a:xfrm flipH="1" flipV="1">
                  <a:off x="9750457" y="4530752"/>
                  <a:ext cx="14614" cy="943541"/>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88" name="Connecteur droit 87">
                  <a:extLst>
                    <a:ext uri="{FF2B5EF4-FFF2-40B4-BE49-F238E27FC236}">
                      <a16:creationId xmlns:a16="http://schemas.microsoft.com/office/drawing/2014/main" id="{5809DA7D-AA01-40F0-8380-0085B6DB45F3}"/>
                    </a:ext>
                  </a:extLst>
                </p:cNvPr>
                <p:cNvCxnSpPr>
                  <a:cxnSpLocks/>
                </p:cNvCxnSpPr>
                <p:nvPr/>
              </p:nvCxnSpPr>
              <p:spPr>
                <a:xfrm flipH="1" flipV="1">
                  <a:off x="8938540" y="4348745"/>
                  <a:ext cx="805990" cy="182007"/>
                </a:xfrm>
                <a:prstGeom prst="line">
                  <a:avLst/>
                </a:prstGeom>
                <a:ln>
                  <a:prstDash val="lgDash"/>
                </a:ln>
              </p:spPr>
              <p:style>
                <a:lnRef idx="1">
                  <a:schemeClr val="dk1"/>
                </a:lnRef>
                <a:fillRef idx="0">
                  <a:schemeClr val="dk1"/>
                </a:fillRef>
                <a:effectRef idx="0">
                  <a:schemeClr val="dk1"/>
                </a:effectRef>
                <a:fontRef idx="minor">
                  <a:schemeClr val="tx1"/>
                </a:fontRef>
              </p:style>
            </p:cxnSp>
            <p:cxnSp>
              <p:nvCxnSpPr>
                <p:cNvPr id="91" name="Connecteur droit 90">
                  <a:extLst>
                    <a:ext uri="{FF2B5EF4-FFF2-40B4-BE49-F238E27FC236}">
                      <a16:creationId xmlns:a16="http://schemas.microsoft.com/office/drawing/2014/main" id="{C481054A-4925-42B8-B416-69AC901071F2}"/>
                    </a:ext>
                  </a:extLst>
                </p:cNvPr>
                <p:cNvCxnSpPr>
                  <a:cxnSpLocks/>
                </p:cNvCxnSpPr>
                <p:nvPr/>
              </p:nvCxnSpPr>
              <p:spPr>
                <a:xfrm flipH="1" flipV="1">
                  <a:off x="8943880" y="4336139"/>
                  <a:ext cx="0" cy="936000"/>
                </a:xfrm>
                <a:prstGeom prst="line">
                  <a:avLst/>
                </a:prstGeom>
                <a:ln>
                  <a:prstDash val="lgDash"/>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94" name="ZoneTexte 93">
                      <a:extLst>
                        <a:ext uri="{FF2B5EF4-FFF2-40B4-BE49-F238E27FC236}">
                          <a16:creationId xmlns:a16="http://schemas.microsoft.com/office/drawing/2014/main" id="{ED96B364-9614-4F0B-B678-0070309EA46F}"/>
                        </a:ext>
                      </a:extLst>
                    </p:cNvPr>
                    <p:cNvSpPr txBox="1"/>
                    <p:nvPr/>
                  </p:nvSpPr>
                  <p:spPr>
                    <a:xfrm>
                      <a:off x="8398590" y="4996462"/>
                      <a:ext cx="492058" cy="34182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fr-FR" b="1" i="1" smtClean="0">
                                    <a:solidFill>
                                      <a:srgbClr val="FF0000"/>
                                    </a:solidFill>
                                    <a:latin typeface="Cambria Math" panose="02040503050406030204" pitchFamily="18" charset="0"/>
                                  </a:rPr>
                                </m:ctrlPr>
                              </m:accPr>
                              <m:e>
                                <m:sSub>
                                  <m:sSubPr>
                                    <m:ctrlPr>
                                      <a:rPr lang="fr-FR" b="1" i="1" smtClean="0">
                                        <a:solidFill>
                                          <a:srgbClr val="FF0000"/>
                                        </a:solidFill>
                                        <a:latin typeface="Cambria Math" panose="02040503050406030204" pitchFamily="18" charset="0"/>
                                      </a:rPr>
                                    </m:ctrlPr>
                                  </m:sSubPr>
                                  <m:e>
                                    <m:r>
                                      <a:rPr lang="fr-FR" b="1" i="1" smtClean="0">
                                        <a:solidFill>
                                          <a:srgbClr val="FF0000"/>
                                        </a:solidFill>
                                        <a:latin typeface="Cambria Math" panose="02040503050406030204" pitchFamily="18" charset="0"/>
                                      </a:rPr>
                                      <m:t>𝑻</m:t>
                                    </m:r>
                                  </m:e>
                                  <m:sub>
                                    <m:r>
                                      <a:rPr lang="fr-FR" b="1" i="1" smtClean="0">
                                        <a:solidFill>
                                          <a:srgbClr val="FF0000"/>
                                        </a:solidFill>
                                        <a:latin typeface="Cambria Math" panose="02040503050406030204" pitchFamily="18" charset="0"/>
                                      </a:rPr>
                                      <m:t>𝟏</m:t>
                                    </m:r>
                                    <m:r>
                                      <a:rPr lang="fr-FR" b="1" i="1" smtClean="0">
                                        <a:solidFill>
                                          <a:srgbClr val="FF0000"/>
                                        </a:solidFill>
                                        <a:latin typeface="Cambria Math" panose="02040503050406030204" pitchFamily="18" charset="0"/>
                                      </a:rPr>
                                      <m:t>/</m:t>
                                    </m:r>
                                    <m:r>
                                      <a:rPr lang="fr-FR" b="1" i="1" smtClean="0">
                                        <a:solidFill>
                                          <a:srgbClr val="FF0000"/>
                                        </a:solidFill>
                                        <a:latin typeface="Cambria Math" panose="02040503050406030204" pitchFamily="18" charset="0"/>
                                      </a:rPr>
                                      <m:t>𝟐</m:t>
                                    </m:r>
                                  </m:sub>
                                </m:sSub>
                              </m:e>
                            </m:acc>
                          </m:oMath>
                        </m:oMathPara>
                      </a14:m>
                      <a:endParaRPr lang="fr-FR" b="1" dirty="0">
                        <a:solidFill>
                          <a:srgbClr val="FF0000"/>
                        </a:solidFill>
                      </a:endParaRPr>
                    </a:p>
                  </p:txBody>
                </p:sp>
              </mc:Choice>
              <mc:Fallback xmlns="">
                <p:sp>
                  <p:nvSpPr>
                    <p:cNvPr id="94" name="ZoneTexte 93">
                      <a:extLst>
                        <a:ext uri="{FF2B5EF4-FFF2-40B4-BE49-F238E27FC236}">
                          <a16:creationId xmlns:a16="http://schemas.microsoft.com/office/drawing/2014/main" id="{ED96B364-9614-4F0B-B678-0070309EA46F}"/>
                        </a:ext>
                      </a:extLst>
                    </p:cNvPr>
                    <p:cNvSpPr txBox="1">
                      <a:spLocks noRot="1" noChangeAspect="1" noMove="1" noResize="1" noEditPoints="1" noAdjustHandles="1" noChangeArrowheads="1" noChangeShapeType="1" noTextEdit="1"/>
                    </p:cNvSpPr>
                    <p:nvPr/>
                  </p:nvSpPr>
                  <p:spPr>
                    <a:xfrm>
                      <a:off x="8398590" y="4996462"/>
                      <a:ext cx="492058" cy="341825"/>
                    </a:xfrm>
                    <a:prstGeom prst="rect">
                      <a:avLst/>
                    </a:prstGeom>
                    <a:blipFill>
                      <a:blip r:embed="rId29"/>
                      <a:stretch>
                        <a:fillRect l="-11250" r="-6250" b="-23214"/>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95" name="ZoneTexte 94">
                      <a:extLst>
                        <a:ext uri="{FF2B5EF4-FFF2-40B4-BE49-F238E27FC236}">
                          <a16:creationId xmlns:a16="http://schemas.microsoft.com/office/drawing/2014/main" id="{A8834896-6E0F-4D77-9C89-6AB5D4925C4B}"/>
                        </a:ext>
                      </a:extLst>
                    </p:cNvPr>
                    <p:cNvSpPr txBox="1"/>
                    <p:nvPr/>
                  </p:nvSpPr>
                  <p:spPr>
                    <a:xfrm>
                      <a:off x="9822165" y="4366922"/>
                      <a:ext cx="522515" cy="34182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fr-FR" b="1" i="1" smtClean="0">
                                    <a:solidFill>
                                      <a:srgbClr val="FF0000"/>
                                    </a:solidFill>
                                    <a:latin typeface="Cambria Math" panose="02040503050406030204" pitchFamily="18" charset="0"/>
                                  </a:rPr>
                                </m:ctrlPr>
                              </m:accPr>
                              <m:e>
                                <m:sSub>
                                  <m:sSubPr>
                                    <m:ctrlPr>
                                      <a:rPr lang="fr-FR" b="1" i="1" smtClean="0">
                                        <a:solidFill>
                                          <a:srgbClr val="FF0000"/>
                                        </a:solidFill>
                                        <a:latin typeface="Cambria Math" panose="02040503050406030204" pitchFamily="18" charset="0"/>
                                      </a:rPr>
                                    </m:ctrlPr>
                                  </m:sSubPr>
                                  <m:e>
                                    <m:r>
                                      <a:rPr lang="fr-FR" b="1" i="1" smtClean="0">
                                        <a:solidFill>
                                          <a:srgbClr val="FF0000"/>
                                        </a:solidFill>
                                        <a:latin typeface="Cambria Math" panose="02040503050406030204" pitchFamily="18" charset="0"/>
                                      </a:rPr>
                                      <m:t>𝑵</m:t>
                                    </m:r>
                                  </m:e>
                                  <m:sub>
                                    <m:r>
                                      <a:rPr lang="fr-FR" b="1" i="1" smtClean="0">
                                        <a:solidFill>
                                          <a:srgbClr val="FF0000"/>
                                        </a:solidFill>
                                        <a:latin typeface="Cambria Math" panose="02040503050406030204" pitchFamily="18" charset="0"/>
                                      </a:rPr>
                                      <m:t>𝟏</m:t>
                                    </m:r>
                                    <m:r>
                                      <a:rPr lang="fr-FR" b="1" i="1" smtClean="0">
                                        <a:solidFill>
                                          <a:srgbClr val="FF0000"/>
                                        </a:solidFill>
                                        <a:latin typeface="Cambria Math" panose="02040503050406030204" pitchFamily="18" charset="0"/>
                                      </a:rPr>
                                      <m:t>/</m:t>
                                    </m:r>
                                    <m:r>
                                      <a:rPr lang="fr-FR" b="1" i="1" smtClean="0">
                                        <a:solidFill>
                                          <a:srgbClr val="FF0000"/>
                                        </a:solidFill>
                                        <a:latin typeface="Cambria Math" panose="02040503050406030204" pitchFamily="18" charset="0"/>
                                      </a:rPr>
                                      <m:t>𝟐</m:t>
                                    </m:r>
                                  </m:sub>
                                </m:sSub>
                              </m:e>
                            </m:acc>
                          </m:oMath>
                        </m:oMathPara>
                      </a14:m>
                      <a:endParaRPr lang="fr-FR" b="1" dirty="0">
                        <a:solidFill>
                          <a:srgbClr val="FF0000"/>
                        </a:solidFill>
                      </a:endParaRPr>
                    </a:p>
                  </p:txBody>
                </p:sp>
              </mc:Choice>
              <mc:Fallback xmlns="">
                <p:sp>
                  <p:nvSpPr>
                    <p:cNvPr id="95" name="ZoneTexte 94">
                      <a:extLst>
                        <a:ext uri="{FF2B5EF4-FFF2-40B4-BE49-F238E27FC236}">
                          <a16:creationId xmlns:a16="http://schemas.microsoft.com/office/drawing/2014/main" id="{A8834896-6E0F-4D77-9C89-6AB5D4925C4B}"/>
                        </a:ext>
                      </a:extLst>
                    </p:cNvPr>
                    <p:cNvSpPr txBox="1">
                      <a:spLocks noRot="1" noChangeAspect="1" noMove="1" noResize="1" noEditPoints="1" noAdjustHandles="1" noChangeArrowheads="1" noChangeShapeType="1" noTextEdit="1"/>
                    </p:cNvSpPr>
                    <p:nvPr/>
                  </p:nvSpPr>
                  <p:spPr>
                    <a:xfrm>
                      <a:off x="9822165" y="4366922"/>
                      <a:ext cx="522515" cy="341825"/>
                    </a:xfrm>
                    <a:prstGeom prst="rect">
                      <a:avLst/>
                    </a:prstGeom>
                    <a:blipFill>
                      <a:blip r:embed="rId30"/>
                      <a:stretch>
                        <a:fillRect l="-9302" r="-4651" b="-25000"/>
                      </a:stretch>
                    </a:blipFill>
                  </p:spPr>
                  <p:txBody>
                    <a:bodyPr/>
                    <a:lstStyle/>
                    <a:p>
                      <a:r>
                        <a:rPr lang="fr-FR">
                          <a:noFill/>
                        </a:rPr>
                        <a:t> </a:t>
                      </a:r>
                    </a:p>
                  </p:txBody>
                </p:sp>
              </mc:Fallback>
            </mc:AlternateContent>
          </p:grpSp>
        </p:grpSp>
      </p:grpSp>
      <p:sp>
        <p:nvSpPr>
          <p:cNvPr id="78" name="ZoneTexte 77">
            <a:extLst>
              <a:ext uri="{FF2B5EF4-FFF2-40B4-BE49-F238E27FC236}">
                <a16:creationId xmlns:a16="http://schemas.microsoft.com/office/drawing/2014/main" id="{23FE17E5-AD68-4EFC-99A1-3FC64002FCA7}"/>
              </a:ext>
            </a:extLst>
          </p:cNvPr>
          <p:cNvSpPr txBox="1"/>
          <p:nvPr/>
        </p:nvSpPr>
        <p:spPr>
          <a:xfrm>
            <a:off x="-64294" y="6244625"/>
            <a:ext cx="461963" cy="369332"/>
          </a:xfrm>
          <a:prstGeom prst="rect">
            <a:avLst/>
          </a:prstGeom>
          <a:noFill/>
        </p:spPr>
        <p:txBody>
          <a:bodyPr wrap="square" rtlCol="0">
            <a:spAutoFit/>
          </a:bodyPr>
          <a:lstStyle/>
          <a:p>
            <a:pPr algn="ctr"/>
            <a:r>
              <a:rPr lang="fr-FR" dirty="0">
                <a:solidFill>
                  <a:schemeClr val="bg1"/>
                </a:solidFill>
                <a:effectLst>
                  <a:outerShdw blurRad="38100" dist="38100" dir="2700000" algn="tl">
                    <a:srgbClr val="000000">
                      <a:alpha val="43137"/>
                    </a:srgbClr>
                  </a:outerShdw>
                </a:effectLst>
              </a:rPr>
              <a:t>24</a:t>
            </a:r>
          </a:p>
        </p:txBody>
      </p:sp>
      <p:grpSp>
        <p:nvGrpSpPr>
          <p:cNvPr id="9" name="Groupe 8">
            <a:extLst>
              <a:ext uri="{FF2B5EF4-FFF2-40B4-BE49-F238E27FC236}">
                <a16:creationId xmlns:a16="http://schemas.microsoft.com/office/drawing/2014/main" id="{546C4868-9F3F-406E-A146-69D2AD80C289}"/>
              </a:ext>
            </a:extLst>
          </p:cNvPr>
          <p:cNvGrpSpPr/>
          <p:nvPr/>
        </p:nvGrpSpPr>
        <p:grpSpPr>
          <a:xfrm>
            <a:off x="448232" y="5187262"/>
            <a:ext cx="7154478" cy="1618658"/>
            <a:chOff x="448232" y="5187262"/>
            <a:chExt cx="7154478" cy="1618658"/>
          </a:xfrm>
        </p:grpSpPr>
        <p:sp>
          <p:nvSpPr>
            <p:cNvPr id="81" name="Rectangle à coins arrondis 26">
              <a:extLst>
                <a:ext uri="{FF2B5EF4-FFF2-40B4-BE49-F238E27FC236}">
                  <a16:creationId xmlns:a16="http://schemas.microsoft.com/office/drawing/2014/main" id="{DF208578-B437-439C-B403-ADF96AE604DF}"/>
                </a:ext>
              </a:extLst>
            </p:cNvPr>
            <p:cNvSpPr/>
            <p:nvPr/>
          </p:nvSpPr>
          <p:spPr>
            <a:xfrm>
              <a:off x="625843" y="5214924"/>
              <a:ext cx="6976867" cy="1575637"/>
            </a:xfrm>
            <a:prstGeom prst="roundRect">
              <a:avLst>
                <a:gd name="adj" fmla="val 0"/>
              </a:avLst>
            </a:prstGeom>
            <a:solidFill>
              <a:schemeClr val="bg1"/>
            </a:solidFill>
            <a:ln w="28575">
              <a:solidFill>
                <a:srgbClr val="CC00CC"/>
              </a:solid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t>tangentielle s’oppose au déplacement :</a:t>
              </a:r>
            </a:p>
          </p:txBody>
        </p:sp>
        <p:sp>
          <p:nvSpPr>
            <p:cNvPr id="82" name="Rectangle 81">
              <a:extLst>
                <a:ext uri="{FF2B5EF4-FFF2-40B4-BE49-F238E27FC236}">
                  <a16:creationId xmlns:a16="http://schemas.microsoft.com/office/drawing/2014/main" id="{CFDDE5BD-3A2F-4450-98D6-74469606A6DB}"/>
                </a:ext>
              </a:extLst>
            </p:cNvPr>
            <p:cNvSpPr/>
            <p:nvPr/>
          </p:nvSpPr>
          <p:spPr>
            <a:xfrm>
              <a:off x="573517" y="5187262"/>
              <a:ext cx="3133678" cy="369332"/>
            </a:xfrm>
            <a:prstGeom prst="rect">
              <a:avLst/>
            </a:prstGeom>
          </p:spPr>
          <p:txBody>
            <a:bodyPr wrap="none">
              <a:spAutoFit/>
            </a:bodyPr>
            <a:lstStyle/>
            <a:p>
              <a:r>
                <a:rPr lang="fr-FR" dirty="0">
                  <a:solidFill>
                    <a:srgbClr val="CC00CC"/>
                  </a:solidFill>
                </a:rPr>
                <a:t>Utilisation des lois de Coulomb</a:t>
              </a:r>
            </a:p>
          </p:txBody>
        </p:sp>
        <p:sp>
          <p:nvSpPr>
            <p:cNvPr id="83" name="ZoneTexte 82">
              <a:extLst>
                <a:ext uri="{FF2B5EF4-FFF2-40B4-BE49-F238E27FC236}">
                  <a16:creationId xmlns:a16="http://schemas.microsoft.com/office/drawing/2014/main" id="{7DE8E2EB-CB05-4D0C-9B89-E0C1A24AD907}"/>
                </a:ext>
              </a:extLst>
            </p:cNvPr>
            <p:cNvSpPr txBox="1"/>
            <p:nvPr/>
          </p:nvSpPr>
          <p:spPr>
            <a:xfrm>
              <a:off x="573517" y="5450381"/>
              <a:ext cx="6456219" cy="338554"/>
            </a:xfrm>
            <a:prstGeom prst="rect">
              <a:avLst/>
            </a:prstGeom>
            <a:noFill/>
          </p:spPr>
          <p:txBody>
            <a:bodyPr wrap="square" rtlCol="0">
              <a:spAutoFit/>
            </a:bodyPr>
            <a:lstStyle/>
            <a:p>
              <a:r>
                <a:rPr lang="fr-FR" sz="1600" dirty="0"/>
                <a:t>Hypothèse: on se place à la limite du glissement</a:t>
              </a:r>
            </a:p>
          </p:txBody>
        </p:sp>
        <p:cxnSp>
          <p:nvCxnSpPr>
            <p:cNvPr id="85" name="Connecteur droit 84">
              <a:extLst>
                <a:ext uri="{FF2B5EF4-FFF2-40B4-BE49-F238E27FC236}">
                  <a16:creationId xmlns:a16="http://schemas.microsoft.com/office/drawing/2014/main" id="{DEC4C288-64BE-4159-8F6A-3D1CE9403D6D}"/>
                </a:ext>
              </a:extLst>
            </p:cNvPr>
            <p:cNvCxnSpPr>
              <a:cxnSpLocks/>
            </p:cNvCxnSpPr>
            <p:nvPr/>
          </p:nvCxnSpPr>
          <p:spPr>
            <a:xfrm>
              <a:off x="4049876" y="5873511"/>
              <a:ext cx="0" cy="70343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9" name="ZoneTexte 88">
                  <a:extLst>
                    <a:ext uri="{FF2B5EF4-FFF2-40B4-BE49-F238E27FC236}">
                      <a16:creationId xmlns:a16="http://schemas.microsoft.com/office/drawing/2014/main" id="{0898956A-11B8-4C86-9542-F1826B8FC2B9}"/>
                    </a:ext>
                  </a:extLst>
                </p:cNvPr>
                <p:cNvSpPr txBox="1"/>
                <p:nvPr/>
              </p:nvSpPr>
              <p:spPr>
                <a:xfrm>
                  <a:off x="588913" y="5715876"/>
                  <a:ext cx="3460961" cy="651460"/>
                </a:xfrm>
                <a:prstGeom prst="rect">
                  <a:avLst/>
                </a:prstGeom>
                <a:noFill/>
              </p:spPr>
              <p:txBody>
                <a:bodyPr wrap="square" rtlCol="0">
                  <a:spAutoFit/>
                </a:bodyPr>
                <a:lstStyle/>
                <a:p>
                  <a:pPr algn="ctr"/>
                  <a:r>
                    <a:rPr lang="fr-FR" sz="1400" dirty="0"/>
                    <a:t>Juste avant l’apparition du glissement pour </a:t>
                  </a:r>
                  <a14:m>
                    <m:oMath xmlns:m="http://schemas.openxmlformats.org/officeDocument/2006/math">
                      <m:r>
                        <a:rPr lang="fr-FR" sz="1400" b="0" i="1" smtClean="0">
                          <a:latin typeface="Cambria Math" panose="02040503050406030204" pitchFamily="18" charset="0"/>
                        </a:rPr>
                        <m:t>𝑡</m:t>
                      </m:r>
                      <m:r>
                        <a:rPr lang="fr-FR" sz="1400" b="0" i="1" smtClean="0">
                          <a:latin typeface="Cambria Math" panose="02040503050406030204" pitchFamily="18" charset="0"/>
                        </a:rPr>
                        <m:t>=</m:t>
                      </m:r>
                      <m:sSup>
                        <m:sSupPr>
                          <m:ctrlPr>
                            <a:rPr lang="fr-FR" sz="1400" b="0" i="1" smtClean="0">
                              <a:latin typeface="Cambria Math" panose="02040503050406030204" pitchFamily="18" charset="0"/>
                            </a:rPr>
                          </m:ctrlPr>
                        </m:sSupPr>
                        <m:e>
                          <m:r>
                            <a:rPr lang="fr-FR" sz="1400" b="0" i="1" smtClean="0">
                              <a:latin typeface="Cambria Math" panose="02040503050406030204" pitchFamily="18" charset="0"/>
                            </a:rPr>
                            <m:t>0</m:t>
                          </m:r>
                        </m:e>
                        <m:sup>
                          <m:r>
                            <a:rPr lang="fr-FR" sz="1400" b="0" i="1" smtClean="0">
                              <a:latin typeface="Cambria Math" panose="02040503050406030204" pitchFamily="18" charset="0"/>
                            </a:rPr>
                            <m:t>−</m:t>
                          </m:r>
                        </m:sup>
                      </m:sSup>
                    </m:oMath>
                  </a14:m>
                  <a:r>
                    <a:rPr lang="fr-FR" sz="1400" dirty="0"/>
                    <a:t>, on a l’équation :  </a:t>
                  </a:r>
                  <a14:m>
                    <m:oMath xmlns:m="http://schemas.openxmlformats.org/officeDocument/2006/math">
                      <m:acc>
                        <m:accPr>
                          <m:chr m:val="⃗"/>
                          <m:ctrlPr>
                            <a:rPr lang="fr-FR" i="1" smtClean="0">
                              <a:latin typeface="Cambria Math" panose="02040503050406030204" pitchFamily="18" charset="0"/>
                            </a:rPr>
                          </m:ctrlPr>
                        </m:accPr>
                        <m:e>
                          <m:sSub>
                            <m:sSubPr>
                              <m:ctrlPr>
                                <a:rPr lang="fr-FR" i="1">
                                  <a:latin typeface="Cambria Math" panose="02040503050406030204" pitchFamily="18" charset="0"/>
                                </a:rPr>
                              </m:ctrlPr>
                            </m:sSubPr>
                            <m:e>
                              <m:r>
                                <a:rPr lang="fr-FR" i="1">
                                  <a:latin typeface="Cambria Math" panose="02040503050406030204" pitchFamily="18" charset="0"/>
                                </a:rPr>
                                <m:t>𝑉</m:t>
                              </m:r>
                            </m:e>
                            <m:sub>
                              <m:r>
                                <a:rPr lang="fr-FR" i="1">
                                  <a:latin typeface="Cambria Math" panose="02040503050406030204" pitchFamily="18" charset="0"/>
                                </a:rPr>
                                <m:t>𝐼</m:t>
                              </m:r>
                              <m:r>
                                <a:rPr lang="fr-FR" i="1">
                                  <a:latin typeface="Cambria Math" panose="02040503050406030204" pitchFamily="18" charset="0"/>
                                </a:rPr>
                                <m:t> 2/1</m:t>
                              </m:r>
                            </m:sub>
                          </m:sSub>
                        </m:e>
                      </m:acc>
                      <m:r>
                        <a:rPr lang="fr-FR" b="0" i="1" smtClean="0">
                          <a:latin typeface="Cambria Math" panose="02040503050406030204" pitchFamily="18" charset="0"/>
                        </a:rPr>
                        <m:t>=</m:t>
                      </m:r>
                      <m:acc>
                        <m:accPr>
                          <m:chr m:val="⃗"/>
                          <m:ctrlPr>
                            <a:rPr lang="fr-FR" i="1" smtClean="0">
                              <a:latin typeface="Cambria Math" panose="02040503050406030204" pitchFamily="18" charset="0"/>
                              <a:ea typeface="Cambria Math" panose="02040503050406030204" pitchFamily="18" charset="0"/>
                            </a:rPr>
                          </m:ctrlPr>
                        </m:accPr>
                        <m:e>
                          <m:r>
                            <a:rPr lang="fr-FR" b="0" i="1" smtClean="0">
                              <a:latin typeface="Cambria Math" panose="02040503050406030204" pitchFamily="18" charset="0"/>
                              <a:ea typeface="Cambria Math" panose="02040503050406030204" pitchFamily="18" charset="0"/>
                            </a:rPr>
                            <m:t>0</m:t>
                          </m:r>
                        </m:e>
                      </m:acc>
                    </m:oMath>
                  </a14:m>
                  <a:r>
                    <a:rPr lang="fr-FR" dirty="0"/>
                    <a:t> </a:t>
                  </a:r>
                </a:p>
              </p:txBody>
            </p:sp>
          </mc:Choice>
          <mc:Fallback xmlns="">
            <p:sp>
              <p:nvSpPr>
                <p:cNvPr id="89" name="ZoneTexte 88">
                  <a:extLst>
                    <a:ext uri="{FF2B5EF4-FFF2-40B4-BE49-F238E27FC236}">
                      <a16:creationId xmlns:a16="http://schemas.microsoft.com/office/drawing/2014/main" id="{0898956A-11B8-4C86-9542-F1826B8FC2B9}"/>
                    </a:ext>
                  </a:extLst>
                </p:cNvPr>
                <p:cNvSpPr txBox="1">
                  <a:spLocks noRot="1" noChangeAspect="1" noMove="1" noResize="1" noEditPoints="1" noAdjustHandles="1" noChangeArrowheads="1" noChangeShapeType="1" noTextEdit="1"/>
                </p:cNvSpPr>
                <p:nvPr/>
              </p:nvSpPr>
              <p:spPr>
                <a:xfrm>
                  <a:off x="588913" y="5715876"/>
                  <a:ext cx="3460961" cy="651460"/>
                </a:xfrm>
                <a:prstGeom prst="rect">
                  <a:avLst/>
                </a:prstGeom>
                <a:blipFill>
                  <a:blip r:embed="rId31"/>
                  <a:stretch>
                    <a:fillRect t="-1869" b="-4673"/>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90" name="ZoneTexte 89">
                  <a:extLst>
                    <a:ext uri="{FF2B5EF4-FFF2-40B4-BE49-F238E27FC236}">
                      <a16:creationId xmlns:a16="http://schemas.microsoft.com/office/drawing/2014/main" id="{4AE6CE41-C187-44C3-8E93-72D8952D009C}"/>
                    </a:ext>
                  </a:extLst>
                </p:cNvPr>
                <p:cNvSpPr txBox="1"/>
                <p:nvPr/>
              </p:nvSpPr>
              <p:spPr>
                <a:xfrm>
                  <a:off x="4010847" y="5740160"/>
                  <a:ext cx="3460961" cy="523220"/>
                </a:xfrm>
                <a:prstGeom prst="rect">
                  <a:avLst/>
                </a:prstGeom>
                <a:noFill/>
              </p:spPr>
              <p:txBody>
                <a:bodyPr wrap="square" rtlCol="0">
                  <a:spAutoFit/>
                </a:bodyPr>
                <a:lstStyle/>
                <a:p>
                  <a:pPr algn="ctr"/>
                  <a:r>
                    <a:rPr lang="fr-FR" sz="1400" dirty="0"/>
                    <a:t>juste après l’apparition du glissement pour </a:t>
                  </a:r>
                  <a14:m>
                    <m:oMath xmlns:m="http://schemas.openxmlformats.org/officeDocument/2006/math">
                      <m:r>
                        <a:rPr lang="fr-FR" sz="1400" i="1">
                          <a:latin typeface="Cambria Math" panose="02040503050406030204" pitchFamily="18" charset="0"/>
                        </a:rPr>
                        <m:t>𝑡</m:t>
                      </m:r>
                      <m:r>
                        <a:rPr lang="fr-FR" sz="1400" i="1">
                          <a:latin typeface="Cambria Math" panose="02040503050406030204" pitchFamily="18" charset="0"/>
                        </a:rPr>
                        <m:t>=</m:t>
                      </m:r>
                      <m:sSup>
                        <m:sSupPr>
                          <m:ctrlPr>
                            <a:rPr lang="fr-FR" sz="1400" i="1">
                              <a:latin typeface="Cambria Math" panose="02040503050406030204" pitchFamily="18" charset="0"/>
                            </a:rPr>
                          </m:ctrlPr>
                        </m:sSupPr>
                        <m:e>
                          <m:r>
                            <a:rPr lang="fr-FR" sz="1400" i="1">
                              <a:latin typeface="Cambria Math" panose="02040503050406030204" pitchFamily="18" charset="0"/>
                            </a:rPr>
                            <m:t>0</m:t>
                          </m:r>
                        </m:e>
                        <m:sup>
                          <m:r>
                            <a:rPr lang="fr-FR" sz="1400" b="0" i="1" smtClean="0">
                              <a:latin typeface="Cambria Math" panose="02040503050406030204" pitchFamily="18" charset="0"/>
                            </a:rPr>
                            <m:t>+</m:t>
                          </m:r>
                        </m:sup>
                      </m:sSup>
                    </m:oMath>
                  </a14:m>
                  <a:r>
                    <a:rPr lang="fr-FR" sz="1400" dirty="0"/>
                    <a:t> , on a l’équation :</a:t>
                  </a:r>
                  <a:endParaRPr lang="fr-FR" dirty="0"/>
                </a:p>
              </p:txBody>
            </p:sp>
          </mc:Choice>
          <mc:Fallback xmlns="">
            <p:sp>
              <p:nvSpPr>
                <p:cNvPr id="90" name="ZoneTexte 89">
                  <a:extLst>
                    <a:ext uri="{FF2B5EF4-FFF2-40B4-BE49-F238E27FC236}">
                      <a16:creationId xmlns:a16="http://schemas.microsoft.com/office/drawing/2014/main" id="{4AE6CE41-C187-44C3-8E93-72D8952D009C}"/>
                    </a:ext>
                  </a:extLst>
                </p:cNvPr>
                <p:cNvSpPr txBox="1">
                  <a:spLocks noRot="1" noChangeAspect="1" noMove="1" noResize="1" noEditPoints="1" noAdjustHandles="1" noChangeArrowheads="1" noChangeShapeType="1" noTextEdit="1"/>
                </p:cNvSpPr>
                <p:nvPr/>
              </p:nvSpPr>
              <p:spPr>
                <a:xfrm>
                  <a:off x="4010847" y="5740160"/>
                  <a:ext cx="3460961" cy="523220"/>
                </a:xfrm>
                <a:prstGeom prst="rect">
                  <a:avLst/>
                </a:prstGeom>
                <a:blipFill>
                  <a:blip r:embed="rId32"/>
                  <a:stretch>
                    <a:fillRect t="-2353" b="-11765"/>
                  </a:stretch>
                </a:blipFill>
              </p:spPr>
              <p:txBody>
                <a:bodyPr/>
                <a:lstStyle/>
                <a:p>
                  <a:r>
                    <a:rPr lang="fr-FR">
                      <a:noFill/>
                    </a:rPr>
                    <a:t> </a:t>
                  </a:r>
                </a:p>
              </p:txBody>
            </p:sp>
          </mc:Fallback>
        </mc:AlternateContent>
        <mc:AlternateContent xmlns:mc="http://schemas.openxmlformats.org/markup-compatibility/2006">
          <mc:Choice xmlns:a14="http://schemas.microsoft.com/office/drawing/2010/main" Requires="a14">
            <p:sp>
              <p:nvSpPr>
                <p:cNvPr id="92" name="Rectangle 91">
                  <a:extLst>
                    <a:ext uri="{FF2B5EF4-FFF2-40B4-BE49-F238E27FC236}">
                      <a16:creationId xmlns:a16="http://schemas.microsoft.com/office/drawing/2014/main" id="{404CA62A-8AE4-48B1-9928-41DBB7572BED}"/>
                    </a:ext>
                  </a:extLst>
                </p:cNvPr>
                <p:cNvSpPr/>
                <p:nvPr/>
              </p:nvSpPr>
              <p:spPr>
                <a:xfrm>
                  <a:off x="4809545" y="6244858"/>
                  <a:ext cx="2037224" cy="434158"/>
                </a:xfrm>
                <a:prstGeom prst="rect">
                  <a:avLst/>
                </a:prstGeom>
              </p:spPr>
              <p:txBody>
                <a:bodyPr wrap="none">
                  <a:spAutoFit/>
                </a:bodyPr>
                <a:lstStyle/>
                <a:p>
                  <a14:m>
                    <m:oMath xmlns:m="http://schemas.openxmlformats.org/officeDocument/2006/math">
                      <m:d>
                        <m:dPr>
                          <m:begChr m:val="‖"/>
                          <m:endChr m:val="‖"/>
                          <m:ctrlPr>
                            <a:rPr lang="fr-FR" i="1" smtClean="0">
                              <a:latin typeface="Cambria Math" panose="02040503050406030204" pitchFamily="18" charset="0"/>
                            </a:rPr>
                          </m:ctrlPr>
                        </m:dPr>
                        <m:e>
                          <m:acc>
                            <m:accPr>
                              <m:chr m:val="⃗"/>
                              <m:ctrlPr>
                                <a:rPr lang="fr-FR" i="1">
                                  <a:latin typeface="Cambria Math" panose="02040503050406030204" pitchFamily="18" charset="0"/>
                                </a:rPr>
                              </m:ctrlPr>
                            </m:accPr>
                            <m:e>
                              <m:sSub>
                                <m:sSubPr>
                                  <m:ctrlPr>
                                    <a:rPr lang="fr-FR" i="1">
                                      <a:latin typeface="Cambria Math" panose="02040503050406030204" pitchFamily="18" charset="0"/>
                                    </a:rPr>
                                  </m:ctrlPr>
                                </m:sSubPr>
                                <m:e>
                                  <m:r>
                                    <a:rPr lang="fr-FR" i="1">
                                      <a:latin typeface="Cambria Math" panose="02040503050406030204" pitchFamily="18" charset="0"/>
                                    </a:rPr>
                                    <m:t>𝑇</m:t>
                                  </m:r>
                                </m:e>
                                <m:sub>
                                  <m:r>
                                    <a:rPr lang="fr-FR" b="0" i="1" smtClean="0">
                                      <a:latin typeface="Cambria Math" panose="02040503050406030204" pitchFamily="18" charset="0"/>
                                    </a:rPr>
                                    <m:t>1</m:t>
                                  </m:r>
                                  <m:r>
                                    <a:rPr lang="fr-FR" i="1">
                                      <a:latin typeface="Cambria Math" panose="02040503050406030204" pitchFamily="18" charset="0"/>
                                    </a:rPr>
                                    <m:t>/</m:t>
                                  </m:r>
                                  <m:r>
                                    <a:rPr lang="fr-FR" b="0" i="1" smtClean="0">
                                      <a:latin typeface="Cambria Math" panose="02040503050406030204" pitchFamily="18" charset="0"/>
                                    </a:rPr>
                                    <m:t>2</m:t>
                                  </m:r>
                                </m:sub>
                              </m:sSub>
                            </m:e>
                          </m:acc>
                        </m:e>
                      </m:d>
                      <m:r>
                        <a:rPr lang="fr-FR" b="0" i="1" smtClean="0">
                          <a:latin typeface="Cambria Math" panose="02040503050406030204" pitchFamily="18" charset="0"/>
                        </a:rPr>
                        <m:t>=</m:t>
                      </m:r>
                      <m:r>
                        <a:rPr lang="fr-FR" b="0" i="1" smtClean="0">
                          <a:latin typeface="Cambria Math" panose="02040503050406030204" pitchFamily="18" charset="0"/>
                        </a:rPr>
                        <m:t>𝑓</m:t>
                      </m:r>
                      <m:r>
                        <a:rPr lang="fr-FR" b="0" i="1" smtClean="0">
                          <a:latin typeface="Cambria Math" panose="02040503050406030204" pitchFamily="18" charset="0"/>
                        </a:rPr>
                        <m:t>.</m:t>
                      </m:r>
                    </m:oMath>
                  </a14:m>
                  <a:r>
                    <a:rPr lang="fr-FR" dirty="0"/>
                    <a:t> </a:t>
                  </a:r>
                  <a14:m>
                    <m:oMath xmlns:m="http://schemas.openxmlformats.org/officeDocument/2006/math">
                      <m:d>
                        <m:dPr>
                          <m:begChr m:val="‖"/>
                          <m:endChr m:val="‖"/>
                          <m:ctrlPr>
                            <a:rPr lang="fr-FR" i="1">
                              <a:latin typeface="Cambria Math" panose="02040503050406030204" pitchFamily="18" charset="0"/>
                            </a:rPr>
                          </m:ctrlPr>
                        </m:dPr>
                        <m:e>
                          <m:acc>
                            <m:accPr>
                              <m:chr m:val="⃗"/>
                              <m:ctrlPr>
                                <a:rPr lang="fr-FR" i="1">
                                  <a:latin typeface="Cambria Math" panose="02040503050406030204" pitchFamily="18" charset="0"/>
                                </a:rPr>
                              </m:ctrlPr>
                            </m:accPr>
                            <m:e>
                              <m:sSub>
                                <m:sSubPr>
                                  <m:ctrlPr>
                                    <a:rPr lang="fr-FR" i="1">
                                      <a:latin typeface="Cambria Math" panose="02040503050406030204" pitchFamily="18" charset="0"/>
                                    </a:rPr>
                                  </m:ctrlPr>
                                </m:sSubPr>
                                <m:e>
                                  <m:r>
                                    <a:rPr lang="fr-FR" b="0" i="1" smtClean="0">
                                      <a:latin typeface="Cambria Math" panose="02040503050406030204" pitchFamily="18" charset="0"/>
                                    </a:rPr>
                                    <m:t>𝑁</m:t>
                                  </m:r>
                                </m:e>
                                <m:sub>
                                  <m:r>
                                    <a:rPr lang="fr-FR" b="0" i="1" smtClean="0">
                                      <a:latin typeface="Cambria Math" panose="02040503050406030204" pitchFamily="18" charset="0"/>
                                    </a:rPr>
                                    <m:t>1</m:t>
                                  </m:r>
                                  <m:r>
                                    <a:rPr lang="fr-FR" i="1">
                                      <a:latin typeface="Cambria Math" panose="02040503050406030204" pitchFamily="18" charset="0"/>
                                    </a:rPr>
                                    <m:t>/</m:t>
                                  </m:r>
                                  <m:r>
                                    <a:rPr lang="fr-FR" b="0" i="1" smtClean="0">
                                      <a:latin typeface="Cambria Math" panose="02040503050406030204" pitchFamily="18" charset="0"/>
                                    </a:rPr>
                                    <m:t>2</m:t>
                                  </m:r>
                                </m:sub>
                              </m:sSub>
                            </m:e>
                          </m:acc>
                        </m:e>
                      </m:d>
                    </m:oMath>
                  </a14:m>
                  <a:endParaRPr lang="fr-FR" dirty="0"/>
                </a:p>
              </p:txBody>
            </p:sp>
          </mc:Choice>
          <mc:Fallback>
            <p:sp>
              <p:nvSpPr>
                <p:cNvPr id="92" name="Rectangle 91">
                  <a:extLst>
                    <a:ext uri="{FF2B5EF4-FFF2-40B4-BE49-F238E27FC236}">
                      <a16:creationId xmlns:a16="http://schemas.microsoft.com/office/drawing/2014/main" id="{404CA62A-8AE4-48B1-9928-41DBB7572BED}"/>
                    </a:ext>
                  </a:extLst>
                </p:cNvPr>
                <p:cNvSpPr>
                  <a:spLocks noRot="1" noChangeAspect="1" noMove="1" noResize="1" noEditPoints="1" noAdjustHandles="1" noChangeArrowheads="1" noChangeShapeType="1" noTextEdit="1"/>
                </p:cNvSpPr>
                <p:nvPr/>
              </p:nvSpPr>
              <p:spPr>
                <a:xfrm>
                  <a:off x="4809545" y="6244858"/>
                  <a:ext cx="2037224" cy="434158"/>
                </a:xfrm>
                <a:prstGeom prst="rect">
                  <a:avLst/>
                </a:prstGeom>
                <a:blipFill>
                  <a:blip r:embed="rId33"/>
                  <a:stretch>
                    <a:fillRect b="-6944"/>
                  </a:stretch>
                </a:blipFill>
              </p:spPr>
              <p:txBody>
                <a:bodyPr/>
                <a:lstStyle/>
                <a:p>
                  <a:r>
                    <a:rPr lang="fr-FR">
                      <a:noFill/>
                    </a:rPr>
                    <a:t> </a:t>
                  </a:r>
                </a:p>
              </p:txBody>
            </p:sp>
          </mc:Fallback>
        </mc:AlternateContent>
        <p:sp>
          <p:nvSpPr>
            <p:cNvPr id="16" name="ZoneTexte 15">
              <a:extLst>
                <a:ext uri="{FF2B5EF4-FFF2-40B4-BE49-F238E27FC236}">
                  <a16:creationId xmlns:a16="http://schemas.microsoft.com/office/drawing/2014/main" id="{F8BDED3D-DCBE-444E-BF97-408AA75FF548}"/>
                </a:ext>
              </a:extLst>
            </p:cNvPr>
            <p:cNvSpPr txBox="1"/>
            <p:nvPr/>
          </p:nvSpPr>
          <p:spPr>
            <a:xfrm>
              <a:off x="448232" y="6282700"/>
              <a:ext cx="4114543" cy="523220"/>
            </a:xfrm>
            <a:prstGeom prst="rect">
              <a:avLst/>
            </a:prstGeom>
            <a:noFill/>
          </p:spPr>
          <p:txBody>
            <a:bodyPr wrap="square" rtlCol="0">
              <a:spAutoFit/>
            </a:bodyPr>
            <a:lstStyle/>
            <a:p>
              <a:pPr algn="r"/>
              <a:r>
                <a:rPr lang="fr-FR" sz="1400" dirty="0">
                  <a:solidFill>
                    <a:srgbClr val="FF0000"/>
                  </a:solidFill>
                </a:rPr>
                <a:t>offre une équation supplémentaire lors de la résolution d’un problème de statique ou dynamique</a:t>
              </a:r>
            </a:p>
          </p:txBody>
        </p:sp>
        <p:cxnSp>
          <p:nvCxnSpPr>
            <p:cNvPr id="19" name="Connecteur droit avec flèche 18">
              <a:extLst>
                <a:ext uri="{FF2B5EF4-FFF2-40B4-BE49-F238E27FC236}">
                  <a16:creationId xmlns:a16="http://schemas.microsoft.com/office/drawing/2014/main" id="{F804AF11-9E2D-4DA6-AA63-C2679A3AC9EA}"/>
                </a:ext>
              </a:extLst>
            </p:cNvPr>
            <p:cNvCxnSpPr/>
            <p:nvPr/>
          </p:nvCxnSpPr>
          <p:spPr>
            <a:xfrm flipH="1">
              <a:off x="4581371" y="6467366"/>
              <a:ext cx="222136"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63585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26">
            <a:extLst>
              <a:ext uri="{FF2B5EF4-FFF2-40B4-BE49-F238E27FC236}">
                <a16:creationId xmlns:a16="http://schemas.microsoft.com/office/drawing/2014/main" id="{9D8CA769-39D6-433B-AAED-FE0722B963F9}"/>
              </a:ext>
            </a:extLst>
          </p:cNvPr>
          <p:cNvSpPr/>
          <p:nvPr/>
        </p:nvSpPr>
        <p:spPr>
          <a:xfrm>
            <a:off x="575354" y="743960"/>
            <a:ext cx="7127691" cy="5972028"/>
          </a:xfrm>
          <a:prstGeom prst="roundRect">
            <a:avLst>
              <a:gd name="adj" fmla="val 0"/>
            </a:avLst>
          </a:prstGeom>
          <a:solidFill>
            <a:schemeClr val="bg1"/>
          </a:solidFill>
          <a:ln w="28575">
            <a:solidFill>
              <a:srgbClr val="CC00CC"/>
            </a:solid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720725" algn="l"/>
              </a:tabLst>
            </a:pPr>
            <a:r>
              <a:rPr lang="fr-FR" dirty="0"/>
              <a:t>les frottements visqueux, eux, qui sont caractérisés par une norme dépendant de la vitesse relative.</a:t>
            </a:r>
          </a:p>
        </p:txBody>
      </p:sp>
      <p:sp>
        <p:nvSpPr>
          <p:cNvPr id="3" name="Rectangle 2">
            <a:extLst>
              <a:ext uri="{FF2B5EF4-FFF2-40B4-BE49-F238E27FC236}">
                <a16:creationId xmlns:a16="http://schemas.microsoft.com/office/drawing/2014/main" id="{2FAA0A7D-A716-40E1-A7B8-3B5F74A0BED5}"/>
              </a:ext>
            </a:extLst>
          </p:cNvPr>
          <p:cNvSpPr/>
          <p:nvPr/>
        </p:nvSpPr>
        <p:spPr>
          <a:xfrm>
            <a:off x="575354" y="729554"/>
            <a:ext cx="6878391" cy="646331"/>
          </a:xfrm>
          <a:prstGeom prst="rect">
            <a:avLst/>
          </a:prstGeom>
        </p:spPr>
        <p:txBody>
          <a:bodyPr wrap="square">
            <a:spAutoFit/>
          </a:bodyPr>
          <a:lstStyle/>
          <a:p>
            <a:r>
              <a:rPr lang="fr-FR" dirty="0">
                <a:solidFill>
                  <a:srgbClr val="CC00CC"/>
                </a:solidFill>
              </a:rPr>
              <a:t>Action mécanique associée au contact entre deux solides : frottement visqueux</a:t>
            </a:r>
          </a:p>
        </p:txBody>
      </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9FB4B9C6-E6E6-4F85-AD87-913529B04E59}"/>
                  </a:ext>
                </a:extLst>
              </p:cNvPr>
              <p:cNvSpPr/>
              <p:nvPr/>
            </p:nvSpPr>
            <p:spPr>
              <a:xfrm>
                <a:off x="928254" y="1487373"/>
                <a:ext cx="6511636" cy="5096716"/>
              </a:xfrm>
              <a:prstGeom prst="rect">
                <a:avLst/>
              </a:prstGeom>
            </p:spPr>
            <p:txBody>
              <a:bodyPr wrap="square">
                <a:spAutoFit/>
              </a:bodyPr>
              <a:lstStyle/>
              <a:p>
                <a:pPr algn="just">
                  <a:tabLst>
                    <a:tab pos="720725" algn="l"/>
                  </a:tabLst>
                </a:pPr>
                <a:r>
                  <a:rPr lang="fr-FR" sz="1600" dirty="0"/>
                  <a:t>Les frottements visqueux, contrairement aux frottements définis par les lois de Coulomb sont caractérisés par une norme dépendant de la vitesse relative.</a:t>
                </a:r>
              </a:p>
              <a:p>
                <a:pPr>
                  <a:tabLst>
                    <a:tab pos="720725" algn="l"/>
                  </a:tabLst>
                </a:pPr>
                <a:endParaRPr lang="fr-FR" sz="600" dirty="0"/>
              </a:p>
              <a:p>
                <a:pPr algn="just">
                  <a:tabLst>
                    <a:tab pos="720725" algn="l"/>
                  </a:tabLst>
                </a:pPr>
                <a:r>
                  <a:rPr lang="fr-FR" sz="1600" dirty="0"/>
                  <a:t>Dans le cas d’un mouvement relatif de translation, la force de frottement visqueux s’écrit :</a:t>
                </a:r>
              </a:p>
              <a:p>
                <a:pPr algn="ctr">
                  <a:tabLst>
                    <a:tab pos="720725" algn="l"/>
                  </a:tabLst>
                </a:pPr>
                <a14:m>
                  <m:oMath xmlns:m="http://schemas.openxmlformats.org/officeDocument/2006/math">
                    <m:acc>
                      <m:accPr>
                        <m:chr m:val="⃗"/>
                        <m:ctrlPr>
                          <a:rPr lang="fr-FR" sz="1600" i="1" smtClean="0">
                            <a:latin typeface="Cambria Math" panose="02040503050406030204" pitchFamily="18" charset="0"/>
                          </a:rPr>
                        </m:ctrlPr>
                      </m:accPr>
                      <m:e>
                        <m:sSub>
                          <m:sSubPr>
                            <m:ctrlPr>
                              <a:rPr lang="fr-FR" sz="1600" i="1" smtClean="0">
                                <a:latin typeface="Cambria Math" panose="02040503050406030204" pitchFamily="18" charset="0"/>
                              </a:rPr>
                            </m:ctrlPr>
                          </m:sSubPr>
                          <m:e>
                            <m:r>
                              <a:rPr lang="fr-FR" sz="1600" b="0" i="1" smtClean="0">
                                <a:latin typeface="Cambria Math" panose="02040503050406030204" pitchFamily="18" charset="0"/>
                              </a:rPr>
                              <m:t>𝐹</m:t>
                            </m:r>
                          </m:e>
                          <m:sub>
                            <m:r>
                              <a:rPr lang="fr-FR" sz="1600" b="0" i="1" smtClean="0">
                                <a:latin typeface="Cambria Math" panose="02040503050406030204" pitchFamily="18" charset="0"/>
                              </a:rPr>
                              <m:t>𝐹𝑟𝑜𝑡</m:t>
                            </m:r>
                            <m:r>
                              <a:rPr lang="fr-FR" sz="1600" b="0" i="1" smtClean="0">
                                <a:latin typeface="Cambria Math" panose="02040503050406030204" pitchFamily="18" charset="0"/>
                              </a:rPr>
                              <m:t> </m:t>
                            </m:r>
                            <m:r>
                              <a:rPr lang="fr-FR" sz="1600" b="0" i="1" smtClean="0">
                                <a:latin typeface="Cambria Math" panose="02040503050406030204" pitchFamily="18" charset="0"/>
                              </a:rPr>
                              <m:t>𝑣𝑖𝑠𝑞𝑢𝑒𝑢𝑥</m:t>
                            </m:r>
                          </m:sub>
                        </m:sSub>
                      </m:e>
                    </m:acc>
                    <m:r>
                      <a:rPr lang="fr-FR" sz="1600" b="0" i="1" smtClean="0">
                        <a:latin typeface="Cambria Math" panose="02040503050406030204" pitchFamily="18" charset="0"/>
                      </a:rPr>
                      <m:t>=−</m:t>
                    </m:r>
                    <m:r>
                      <a:rPr lang="fr-FR" sz="1600" b="0" i="1" smtClean="0">
                        <a:latin typeface="Cambria Math" panose="02040503050406030204" pitchFamily="18" charset="0"/>
                      </a:rPr>
                      <m:t>𝑏</m:t>
                    </m:r>
                    <m:r>
                      <a:rPr lang="fr-FR" sz="1600" b="0" i="1" smtClean="0">
                        <a:latin typeface="Cambria Math" panose="02040503050406030204" pitchFamily="18" charset="0"/>
                      </a:rPr>
                      <m:t>.</m:t>
                    </m:r>
                    <m:r>
                      <a:rPr lang="fr-FR" sz="1600" b="0" i="1" smtClean="0">
                        <a:latin typeface="Cambria Math" panose="02040503050406030204" pitchFamily="18" charset="0"/>
                      </a:rPr>
                      <m:t>𝑉</m:t>
                    </m:r>
                    <m:acc>
                      <m:accPr>
                        <m:chr m:val="⃗"/>
                        <m:ctrlPr>
                          <a:rPr lang="fr-FR" sz="1600" b="0" i="1" smtClean="0">
                            <a:latin typeface="Cambria Math" panose="02040503050406030204" pitchFamily="18" charset="0"/>
                          </a:rPr>
                        </m:ctrlPr>
                      </m:accPr>
                      <m:e>
                        <m:r>
                          <a:rPr lang="fr-FR" sz="1600" b="0" i="1" smtClean="0">
                            <a:latin typeface="Cambria Math" panose="02040503050406030204" pitchFamily="18" charset="0"/>
                          </a:rPr>
                          <m:t>𝑥</m:t>
                        </m:r>
                      </m:e>
                    </m:acc>
                  </m:oMath>
                </a14:m>
                <a:r>
                  <a:rPr lang="fr-FR" sz="1600" dirty="0"/>
                  <a:t>,</a:t>
                </a:r>
              </a:p>
              <a:p>
                <a:pPr algn="ctr">
                  <a:tabLst>
                    <a:tab pos="720725" algn="l"/>
                  </a:tabLst>
                </a:pPr>
                <a:endParaRPr lang="fr-FR" sz="600" dirty="0"/>
              </a:p>
              <a:p>
                <a:pPr algn="just">
                  <a:tabLst>
                    <a:tab pos="720725" algn="l"/>
                  </a:tabLst>
                </a:pPr>
                <a:r>
                  <a:rPr lang="fr-FR" sz="1600" dirty="0"/>
                  <a:t>où </a:t>
                </a:r>
                <a14:m>
                  <m:oMath xmlns:m="http://schemas.openxmlformats.org/officeDocument/2006/math">
                    <m:r>
                      <m:rPr>
                        <m:sty m:val="p"/>
                      </m:rPr>
                      <a:rPr lang="fr-FR" sz="1600" i="1" dirty="0" smtClean="0">
                        <a:latin typeface="Cambria Math" panose="02040503050406030204" pitchFamily="18" charset="0"/>
                      </a:rPr>
                      <m:t>b</m:t>
                    </m:r>
                  </m:oMath>
                </a14:m>
                <a:r>
                  <a:rPr lang="fr-FR" sz="1600" dirty="0"/>
                  <a:t> est le coefficient de frottement visqueux (en N/m/s), </a:t>
                </a:r>
                <a14:m>
                  <m:oMath xmlns:m="http://schemas.openxmlformats.org/officeDocument/2006/math">
                    <m:r>
                      <a:rPr lang="fr-FR" sz="1600" i="1">
                        <a:latin typeface="Cambria Math" panose="02040503050406030204" pitchFamily="18" charset="0"/>
                      </a:rPr>
                      <m:t>𝑉</m:t>
                    </m:r>
                  </m:oMath>
                </a14:m>
                <a:r>
                  <a:rPr lang="fr-FR" sz="1600" dirty="0"/>
                  <a:t> la norme (en m/s) et </a:t>
                </a:r>
                <a14:m>
                  <m:oMath xmlns:m="http://schemas.openxmlformats.org/officeDocument/2006/math">
                    <m:acc>
                      <m:accPr>
                        <m:chr m:val="⃗"/>
                        <m:ctrlPr>
                          <a:rPr lang="fr-FR" sz="1600" i="1">
                            <a:latin typeface="Cambria Math" panose="02040503050406030204" pitchFamily="18" charset="0"/>
                          </a:rPr>
                        </m:ctrlPr>
                      </m:accPr>
                      <m:e>
                        <m:r>
                          <a:rPr lang="fr-FR" sz="1600" i="1">
                            <a:latin typeface="Cambria Math" panose="02040503050406030204" pitchFamily="18" charset="0"/>
                          </a:rPr>
                          <m:t>𝑥</m:t>
                        </m:r>
                      </m:e>
                    </m:acc>
                    <m:r>
                      <a:rPr lang="fr-FR" sz="1600" i="1">
                        <a:latin typeface="Cambria Math" panose="02040503050406030204" pitchFamily="18" charset="0"/>
                      </a:rPr>
                      <m:t> </m:t>
                    </m:r>
                  </m:oMath>
                </a14:m>
                <a:r>
                  <a:rPr lang="fr-FR" sz="1600" dirty="0"/>
                  <a:t>la direction de la vitesse relative au niveau du contact entre les deux solides. </a:t>
                </a:r>
              </a:p>
              <a:p>
                <a:pPr>
                  <a:tabLst>
                    <a:tab pos="720725" algn="l"/>
                  </a:tabLst>
                </a:pPr>
                <a:endParaRPr lang="fr-FR" sz="600" dirty="0"/>
              </a:p>
              <a:p>
                <a:pPr algn="just">
                  <a:tabLst>
                    <a:tab pos="720725" algn="l"/>
                  </a:tabLst>
                </a:pPr>
                <a:r>
                  <a:rPr lang="fr-FR" sz="1600" dirty="0"/>
                  <a:t>Dans le cas d’un mouvement relatif de rotation, le couple de frottement visqueux s’écrit :</a:t>
                </a:r>
              </a:p>
              <a:p>
                <a:pPr algn="ctr">
                  <a:tabLst>
                    <a:tab pos="720725" algn="l"/>
                  </a:tabLst>
                </a:pPr>
                <a14:m>
                  <m:oMath xmlns:m="http://schemas.openxmlformats.org/officeDocument/2006/math">
                    <m:acc>
                      <m:accPr>
                        <m:chr m:val="⃗"/>
                        <m:ctrlPr>
                          <a:rPr lang="fr-FR" sz="1600" i="1">
                            <a:latin typeface="Cambria Math" panose="02040503050406030204" pitchFamily="18" charset="0"/>
                          </a:rPr>
                        </m:ctrlPr>
                      </m:accPr>
                      <m:e>
                        <m:sSub>
                          <m:sSubPr>
                            <m:ctrlPr>
                              <a:rPr lang="fr-FR" sz="1600" i="1">
                                <a:latin typeface="Cambria Math" panose="02040503050406030204" pitchFamily="18" charset="0"/>
                              </a:rPr>
                            </m:ctrlPr>
                          </m:sSubPr>
                          <m:e>
                            <m:r>
                              <a:rPr lang="fr-FR" sz="1600" b="0" i="1" smtClean="0">
                                <a:latin typeface="Cambria Math" panose="02040503050406030204" pitchFamily="18" charset="0"/>
                              </a:rPr>
                              <m:t>𝐶</m:t>
                            </m:r>
                          </m:e>
                          <m:sub>
                            <m:r>
                              <a:rPr lang="fr-FR" sz="1600" i="1">
                                <a:latin typeface="Cambria Math" panose="02040503050406030204" pitchFamily="18" charset="0"/>
                              </a:rPr>
                              <m:t>𝐹𝑟𝑜𝑡</m:t>
                            </m:r>
                            <m:r>
                              <a:rPr lang="fr-FR" sz="1600" i="1">
                                <a:latin typeface="Cambria Math" panose="02040503050406030204" pitchFamily="18" charset="0"/>
                              </a:rPr>
                              <m:t> </m:t>
                            </m:r>
                            <m:r>
                              <a:rPr lang="fr-FR" sz="1600" i="1">
                                <a:latin typeface="Cambria Math" panose="02040503050406030204" pitchFamily="18" charset="0"/>
                              </a:rPr>
                              <m:t>𝑣𝑖𝑠𝑞𝑢𝑒𝑢𝑥</m:t>
                            </m:r>
                          </m:sub>
                        </m:sSub>
                      </m:e>
                    </m:acc>
                    <m:r>
                      <a:rPr lang="fr-FR" sz="1600" i="1">
                        <a:latin typeface="Cambria Math" panose="02040503050406030204" pitchFamily="18" charset="0"/>
                      </a:rPr>
                      <m:t>=−</m:t>
                    </m:r>
                    <m:r>
                      <a:rPr lang="fr-FR" sz="1600" i="1">
                        <a:latin typeface="Cambria Math" panose="02040503050406030204" pitchFamily="18" charset="0"/>
                      </a:rPr>
                      <m:t>𝑏</m:t>
                    </m:r>
                    <m:r>
                      <a:rPr lang="fr-FR" sz="1600" i="1">
                        <a:latin typeface="Cambria Math" panose="02040503050406030204" pitchFamily="18" charset="0"/>
                      </a:rPr>
                      <m:t>.</m:t>
                    </m:r>
                    <m:r>
                      <a:rPr lang="fr-FR" sz="1600" i="1" smtClean="0">
                        <a:latin typeface="Cambria Math" panose="02040503050406030204" pitchFamily="18" charset="0"/>
                        <a:ea typeface="Cambria Math" panose="02040503050406030204" pitchFamily="18" charset="0"/>
                      </a:rPr>
                      <m:t>𝜔</m:t>
                    </m:r>
                    <m:acc>
                      <m:accPr>
                        <m:chr m:val="⃗"/>
                        <m:ctrlPr>
                          <a:rPr lang="fr-FR" sz="1600" i="1">
                            <a:latin typeface="Cambria Math" panose="02040503050406030204" pitchFamily="18" charset="0"/>
                          </a:rPr>
                        </m:ctrlPr>
                      </m:accPr>
                      <m:e>
                        <m:r>
                          <a:rPr lang="fr-FR" sz="1600" i="1">
                            <a:latin typeface="Cambria Math" panose="02040503050406030204" pitchFamily="18" charset="0"/>
                          </a:rPr>
                          <m:t>𝑥</m:t>
                        </m:r>
                      </m:e>
                    </m:acc>
                  </m:oMath>
                </a14:m>
                <a:r>
                  <a:rPr lang="fr-FR" sz="1600" dirty="0"/>
                  <a:t>,</a:t>
                </a:r>
              </a:p>
              <a:p>
                <a:pPr algn="ctr">
                  <a:tabLst>
                    <a:tab pos="720725" algn="l"/>
                  </a:tabLst>
                </a:pPr>
                <a:endParaRPr lang="fr-FR" sz="600" dirty="0"/>
              </a:p>
              <a:p>
                <a:pPr algn="just">
                  <a:tabLst>
                    <a:tab pos="720725" algn="l"/>
                  </a:tabLst>
                </a:pPr>
                <a:r>
                  <a:rPr lang="fr-FR" sz="1600" dirty="0"/>
                  <a:t>où </a:t>
                </a:r>
                <a14:m>
                  <m:oMath xmlns:m="http://schemas.openxmlformats.org/officeDocument/2006/math">
                    <m:r>
                      <m:rPr>
                        <m:sty m:val="p"/>
                      </m:rPr>
                      <a:rPr lang="fr-FR" sz="1600" i="1" dirty="0">
                        <a:latin typeface="Cambria Math" panose="02040503050406030204" pitchFamily="18" charset="0"/>
                      </a:rPr>
                      <m:t>b</m:t>
                    </m:r>
                  </m:oMath>
                </a14:m>
                <a:r>
                  <a:rPr lang="fr-FR" sz="1600" dirty="0"/>
                  <a:t> est le coefficient de frottement visqueux (</a:t>
                </a:r>
                <a:r>
                  <a:rPr lang="fr-FR" sz="1600"/>
                  <a:t>en N.m</a:t>
                </a:r>
                <a:r>
                  <a:rPr lang="fr-FR" sz="1600" dirty="0"/>
                  <a:t>/rad/s), </a:t>
                </a:r>
                <a14:m>
                  <m:oMath xmlns:m="http://schemas.openxmlformats.org/officeDocument/2006/math">
                    <m:r>
                      <m:rPr>
                        <m:sty m:val="p"/>
                      </m:rPr>
                      <a:rPr lang="el-GR" sz="1600" i="1" smtClean="0">
                        <a:latin typeface="Cambria Math" panose="02040503050406030204" pitchFamily="18" charset="0"/>
                        <a:ea typeface="Cambria Math" panose="02040503050406030204" pitchFamily="18" charset="0"/>
                      </a:rPr>
                      <m:t>ω</m:t>
                    </m:r>
                  </m:oMath>
                </a14:m>
                <a:r>
                  <a:rPr lang="fr-FR" sz="1600" dirty="0"/>
                  <a:t> la norme (en rad/s) et </a:t>
                </a:r>
                <a14:m>
                  <m:oMath xmlns:m="http://schemas.openxmlformats.org/officeDocument/2006/math">
                    <m:acc>
                      <m:accPr>
                        <m:chr m:val="⃗"/>
                        <m:ctrlPr>
                          <a:rPr lang="fr-FR" sz="1600" i="1">
                            <a:latin typeface="Cambria Math" panose="02040503050406030204" pitchFamily="18" charset="0"/>
                          </a:rPr>
                        </m:ctrlPr>
                      </m:accPr>
                      <m:e>
                        <m:r>
                          <a:rPr lang="fr-FR" sz="1600" i="1">
                            <a:latin typeface="Cambria Math" panose="02040503050406030204" pitchFamily="18" charset="0"/>
                          </a:rPr>
                          <m:t>𝑥</m:t>
                        </m:r>
                      </m:e>
                    </m:acc>
                    <m:r>
                      <a:rPr lang="fr-FR" sz="1600" i="1">
                        <a:latin typeface="Cambria Math" panose="02040503050406030204" pitchFamily="18" charset="0"/>
                      </a:rPr>
                      <m:t> </m:t>
                    </m:r>
                  </m:oMath>
                </a14:m>
                <a:r>
                  <a:rPr lang="fr-FR" sz="1600" dirty="0"/>
                  <a:t>la direction de la vitesse de rotation relative au niveau du contact entre les deux solides. </a:t>
                </a:r>
              </a:p>
              <a:p>
                <a:pPr>
                  <a:tabLst>
                    <a:tab pos="720725" algn="l"/>
                  </a:tabLst>
                </a:pPr>
                <a:endParaRPr lang="fr-FR" sz="600" dirty="0"/>
              </a:p>
              <a:p>
                <a:pPr algn="just">
                  <a:tabLst>
                    <a:tab pos="720725" algn="l"/>
                  </a:tabLst>
                </a:pPr>
                <a:r>
                  <a:rPr lang="fr-FR" sz="1600" dirty="0"/>
                  <a:t>Les frottements fluides ainsi définis sont utilisés pour modéliser des phénomènes dissipatifs présents dans les systèmes et pour décrire le comportement des amortisseurs. </a:t>
                </a:r>
              </a:p>
            </p:txBody>
          </p:sp>
        </mc:Choice>
        <mc:Fallback xmlns="">
          <p:sp>
            <p:nvSpPr>
              <p:cNvPr id="4" name="Rectangle 3">
                <a:extLst>
                  <a:ext uri="{FF2B5EF4-FFF2-40B4-BE49-F238E27FC236}">
                    <a16:creationId xmlns:a16="http://schemas.microsoft.com/office/drawing/2014/main" id="{9FB4B9C6-E6E6-4F85-AD87-913529B04E59}"/>
                  </a:ext>
                </a:extLst>
              </p:cNvPr>
              <p:cNvSpPr>
                <a:spLocks noRot="1" noChangeAspect="1" noMove="1" noResize="1" noEditPoints="1" noAdjustHandles="1" noChangeArrowheads="1" noChangeShapeType="1" noTextEdit="1"/>
              </p:cNvSpPr>
              <p:nvPr/>
            </p:nvSpPr>
            <p:spPr>
              <a:xfrm>
                <a:off x="928254" y="1487373"/>
                <a:ext cx="6511636" cy="5096716"/>
              </a:xfrm>
              <a:prstGeom prst="rect">
                <a:avLst/>
              </a:prstGeom>
              <a:blipFill>
                <a:blip r:embed="rId2"/>
                <a:stretch>
                  <a:fillRect l="-468" t="-359" r="-562" b="-598"/>
                </a:stretch>
              </a:blipFill>
            </p:spPr>
            <p:txBody>
              <a:bodyPr/>
              <a:lstStyle/>
              <a:p>
                <a:r>
                  <a:rPr lang="fr-FR">
                    <a:noFill/>
                  </a:rPr>
                  <a:t> </a:t>
                </a:r>
              </a:p>
            </p:txBody>
          </p:sp>
        </mc:Fallback>
      </mc:AlternateContent>
      <p:sp>
        <p:nvSpPr>
          <p:cNvPr id="5" name="ZoneTexte 4">
            <a:extLst>
              <a:ext uri="{FF2B5EF4-FFF2-40B4-BE49-F238E27FC236}">
                <a16:creationId xmlns:a16="http://schemas.microsoft.com/office/drawing/2014/main" id="{1CD42D95-B101-4631-AEAA-28F9CF23B40D}"/>
              </a:ext>
            </a:extLst>
          </p:cNvPr>
          <p:cNvSpPr txBox="1"/>
          <p:nvPr/>
        </p:nvSpPr>
        <p:spPr>
          <a:xfrm>
            <a:off x="-64294" y="6244625"/>
            <a:ext cx="461963" cy="369332"/>
          </a:xfrm>
          <a:prstGeom prst="rect">
            <a:avLst/>
          </a:prstGeom>
          <a:noFill/>
        </p:spPr>
        <p:txBody>
          <a:bodyPr wrap="square" rtlCol="0">
            <a:spAutoFit/>
          </a:bodyPr>
          <a:lstStyle/>
          <a:p>
            <a:pPr algn="ctr"/>
            <a:r>
              <a:rPr lang="fr-FR" dirty="0">
                <a:solidFill>
                  <a:schemeClr val="bg1"/>
                </a:solidFill>
                <a:effectLst>
                  <a:outerShdw blurRad="38100" dist="38100" dir="2700000" algn="tl">
                    <a:srgbClr val="000000">
                      <a:alpha val="43137"/>
                    </a:srgbClr>
                  </a:outerShdw>
                </a:effectLst>
              </a:rPr>
              <a:t>25</a:t>
            </a:r>
          </a:p>
        </p:txBody>
      </p:sp>
      <p:sp>
        <p:nvSpPr>
          <p:cNvPr id="6" name="Rectangle à coins arrondis 78">
            <a:extLst>
              <a:ext uri="{FF2B5EF4-FFF2-40B4-BE49-F238E27FC236}">
                <a16:creationId xmlns:a16="http://schemas.microsoft.com/office/drawing/2014/main" id="{B63C7359-8DDE-461C-8201-14A7F6387C10}"/>
              </a:ext>
            </a:extLst>
          </p:cNvPr>
          <p:cNvSpPr/>
          <p:nvPr/>
        </p:nvSpPr>
        <p:spPr>
          <a:xfrm>
            <a:off x="7911907" y="743673"/>
            <a:ext cx="3980869" cy="5972315"/>
          </a:xfrm>
          <a:prstGeom prst="roundRect">
            <a:avLst>
              <a:gd name="adj" fmla="val 0"/>
            </a:avLst>
          </a:prstGeom>
          <a:solidFill>
            <a:schemeClr val="bg1"/>
          </a:solidFill>
          <a:ln w="28575">
            <a:solidFill>
              <a:srgbClr val="4F9707"/>
            </a:solid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a:extLst>
              <a:ext uri="{FF2B5EF4-FFF2-40B4-BE49-F238E27FC236}">
                <a16:creationId xmlns:a16="http://schemas.microsoft.com/office/drawing/2014/main" id="{B76705F6-EDC9-4399-A5C7-7ACAEE7ED2EB}"/>
              </a:ext>
            </a:extLst>
          </p:cNvPr>
          <p:cNvSpPr/>
          <p:nvPr/>
        </p:nvSpPr>
        <p:spPr>
          <a:xfrm>
            <a:off x="7897098" y="721086"/>
            <a:ext cx="1469505" cy="369332"/>
          </a:xfrm>
          <a:prstGeom prst="rect">
            <a:avLst/>
          </a:prstGeom>
        </p:spPr>
        <p:txBody>
          <a:bodyPr wrap="none">
            <a:spAutoFit/>
          </a:bodyPr>
          <a:lstStyle/>
          <a:p>
            <a:r>
              <a:rPr lang="fr-FR" dirty="0">
                <a:solidFill>
                  <a:srgbClr val="217214"/>
                </a:solidFill>
              </a:rPr>
              <a:t>Amortisseurs</a:t>
            </a:r>
            <a:endParaRPr lang="fr-FR" b="1" dirty="0">
              <a:solidFill>
                <a:srgbClr val="217214"/>
              </a:solidFill>
            </a:endParaRPr>
          </a:p>
        </p:txBody>
      </p:sp>
      <p:pic>
        <p:nvPicPr>
          <p:cNvPr id="9" name="Image 8">
            <a:extLst>
              <a:ext uri="{FF2B5EF4-FFF2-40B4-BE49-F238E27FC236}">
                <a16:creationId xmlns:a16="http://schemas.microsoft.com/office/drawing/2014/main" id="{B83FF7EF-2F96-4099-947F-739DB2EFE8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10673" y="1454726"/>
            <a:ext cx="2857500" cy="1590675"/>
          </a:xfrm>
          <a:prstGeom prst="rect">
            <a:avLst/>
          </a:prstGeom>
        </p:spPr>
      </p:pic>
      <p:sp>
        <p:nvSpPr>
          <p:cNvPr id="10" name="ZoneTexte 9">
            <a:extLst>
              <a:ext uri="{FF2B5EF4-FFF2-40B4-BE49-F238E27FC236}">
                <a16:creationId xmlns:a16="http://schemas.microsoft.com/office/drawing/2014/main" id="{F01DF214-6712-4693-8B51-1372E056CA3B}"/>
              </a:ext>
            </a:extLst>
          </p:cNvPr>
          <p:cNvSpPr txBox="1"/>
          <p:nvPr/>
        </p:nvSpPr>
        <p:spPr>
          <a:xfrm>
            <a:off x="10769407" y="3045401"/>
            <a:ext cx="929316" cy="338554"/>
          </a:xfrm>
          <a:prstGeom prst="rect">
            <a:avLst/>
          </a:prstGeom>
          <a:noFill/>
        </p:spPr>
        <p:txBody>
          <a:bodyPr wrap="square" rtlCol="0">
            <a:spAutoFit/>
          </a:bodyPr>
          <a:lstStyle/>
          <a:p>
            <a:r>
              <a:rPr lang="fr-FR" sz="1600" dirty="0">
                <a:solidFill>
                  <a:srgbClr val="217214"/>
                </a:solidFill>
              </a:rPr>
              <a:t>linéaire</a:t>
            </a:r>
            <a:endParaRPr lang="fr-FR" sz="1600" dirty="0"/>
          </a:p>
        </p:txBody>
      </p:sp>
      <p:pic>
        <p:nvPicPr>
          <p:cNvPr id="13" name="Image 12">
            <a:extLst>
              <a:ext uri="{FF2B5EF4-FFF2-40B4-BE49-F238E27FC236}">
                <a16:creationId xmlns:a16="http://schemas.microsoft.com/office/drawing/2014/main" id="{B3A616BB-DE2D-456A-B8E6-B8B6850F43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90732" y="4149973"/>
            <a:ext cx="2257425" cy="2028825"/>
          </a:xfrm>
          <a:prstGeom prst="rect">
            <a:avLst/>
          </a:prstGeom>
        </p:spPr>
      </p:pic>
      <p:sp>
        <p:nvSpPr>
          <p:cNvPr id="11" name="ZoneTexte 10">
            <a:extLst>
              <a:ext uri="{FF2B5EF4-FFF2-40B4-BE49-F238E27FC236}">
                <a16:creationId xmlns:a16="http://schemas.microsoft.com/office/drawing/2014/main" id="{1593317C-B49F-4467-9210-0C56241EA47D}"/>
              </a:ext>
            </a:extLst>
          </p:cNvPr>
          <p:cNvSpPr txBox="1"/>
          <p:nvPr/>
        </p:nvSpPr>
        <p:spPr>
          <a:xfrm>
            <a:off x="10913674" y="5939562"/>
            <a:ext cx="929316" cy="338554"/>
          </a:xfrm>
          <a:prstGeom prst="rect">
            <a:avLst/>
          </a:prstGeom>
          <a:noFill/>
        </p:spPr>
        <p:txBody>
          <a:bodyPr wrap="square" rtlCol="0">
            <a:spAutoFit/>
          </a:bodyPr>
          <a:lstStyle/>
          <a:p>
            <a:r>
              <a:rPr lang="fr-FR" sz="1600" dirty="0">
                <a:solidFill>
                  <a:srgbClr val="217214"/>
                </a:solidFill>
              </a:rPr>
              <a:t>rotatif</a:t>
            </a:r>
            <a:endParaRPr lang="fr-FR" sz="1600" dirty="0"/>
          </a:p>
        </p:txBody>
      </p:sp>
    </p:spTree>
    <p:extLst>
      <p:ext uri="{BB962C8B-B14F-4D97-AF65-F5344CB8AC3E}">
        <p14:creationId xmlns:p14="http://schemas.microsoft.com/office/powerpoint/2010/main" val="27391627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e 5">
            <a:extLst>
              <a:ext uri="{FF2B5EF4-FFF2-40B4-BE49-F238E27FC236}">
                <a16:creationId xmlns:a16="http://schemas.microsoft.com/office/drawing/2014/main" id="{2AA6D518-3C1A-4CE0-8575-D0B383E78616}"/>
              </a:ext>
            </a:extLst>
          </p:cNvPr>
          <p:cNvGrpSpPr/>
          <p:nvPr/>
        </p:nvGrpSpPr>
        <p:grpSpPr>
          <a:xfrm>
            <a:off x="502448" y="1903503"/>
            <a:ext cx="11499051" cy="2896582"/>
            <a:chOff x="502448" y="1903503"/>
            <a:chExt cx="11499051" cy="2896582"/>
          </a:xfrm>
        </p:grpSpPr>
        <p:grpSp>
          <p:nvGrpSpPr>
            <p:cNvPr id="38" name="Groupe 37">
              <a:extLst>
                <a:ext uri="{FF2B5EF4-FFF2-40B4-BE49-F238E27FC236}">
                  <a16:creationId xmlns:a16="http://schemas.microsoft.com/office/drawing/2014/main" id="{941D545D-559E-4A0C-8783-C9B86506EE25}"/>
                </a:ext>
              </a:extLst>
            </p:cNvPr>
            <p:cNvGrpSpPr/>
            <p:nvPr/>
          </p:nvGrpSpPr>
          <p:grpSpPr>
            <a:xfrm>
              <a:off x="502448" y="1903503"/>
              <a:ext cx="11499051" cy="2896582"/>
              <a:chOff x="589869" y="1211594"/>
              <a:chExt cx="11398184" cy="2896582"/>
            </a:xfrm>
          </p:grpSpPr>
          <p:sp>
            <p:nvSpPr>
              <p:cNvPr id="39" name="Rectangle à coins arrondis 66">
                <a:extLst>
                  <a:ext uri="{FF2B5EF4-FFF2-40B4-BE49-F238E27FC236}">
                    <a16:creationId xmlns:a16="http://schemas.microsoft.com/office/drawing/2014/main" id="{FE9CC20C-7072-4460-988A-A620A1B5A948}"/>
                  </a:ext>
                </a:extLst>
              </p:cNvPr>
              <p:cNvSpPr/>
              <p:nvPr/>
            </p:nvSpPr>
            <p:spPr>
              <a:xfrm>
                <a:off x="589869" y="1227313"/>
                <a:ext cx="11310764" cy="2880863"/>
              </a:xfrm>
              <a:prstGeom prst="roundRect">
                <a:avLst>
                  <a:gd name="adj" fmla="val 0"/>
                </a:avLst>
              </a:prstGeom>
              <a:solidFill>
                <a:schemeClr val="bg1"/>
              </a:solidFill>
              <a:ln w="28575">
                <a:solidFill>
                  <a:srgbClr val="CC00CC"/>
                </a:solid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ZoneTexte 39">
                <a:extLst>
                  <a:ext uri="{FF2B5EF4-FFF2-40B4-BE49-F238E27FC236}">
                    <a16:creationId xmlns:a16="http://schemas.microsoft.com/office/drawing/2014/main" id="{F593A26C-31EF-449D-B490-199845EB9B95}"/>
                  </a:ext>
                </a:extLst>
              </p:cNvPr>
              <p:cNvSpPr txBox="1"/>
              <p:nvPr/>
            </p:nvSpPr>
            <p:spPr>
              <a:xfrm>
                <a:off x="1040731" y="1553631"/>
                <a:ext cx="10947322" cy="2554545"/>
              </a:xfrm>
              <a:prstGeom prst="rect">
                <a:avLst/>
              </a:prstGeom>
              <a:noFill/>
            </p:spPr>
            <p:txBody>
              <a:bodyPr wrap="square" rtlCol="0">
                <a:spAutoFit/>
              </a:bodyPr>
              <a:lstStyle/>
              <a:p>
                <a:r>
                  <a:rPr lang="fr-FR" sz="1600" dirty="0"/>
                  <a:t>Le torseur d’action mécanique est constitué d’une résultante représentant la force et d’un moment représentant le moment ou couple.</a:t>
                </a:r>
              </a:p>
              <a:p>
                <a:endParaRPr lang="fr-FR" sz="1600" dirty="0"/>
              </a:p>
              <a:p>
                <a:endParaRPr lang="fr-FR" sz="1600" dirty="0"/>
              </a:p>
              <a:p>
                <a:endParaRPr lang="fr-FR" sz="1600" dirty="0"/>
              </a:p>
              <a:p>
                <a:endParaRPr lang="fr-FR" sz="1600" dirty="0"/>
              </a:p>
              <a:p>
                <a:endParaRPr lang="fr-FR" sz="1600" dirty="0"/>
              </a:p>
              <a:p>
                <a:endParaRPr lang="fr-FR" sz="1600" dirty="0"/>
              </a:p>
              <a:p>
                <a:r>
                  <a:rPr lang="fr-FR" sz="1600" dirty="0"/>
                  <a:t>Un terme non nul dans le torseur d’action mécanique signifie que le solide 2 peut exercer une action mécanique sur le solide 1 et réciproquement.</a:t>
                </a:r>
              </a:p>
            </p:txBody>
          </p:sp>
          <p:sp>
            <p:nvSpPr>
              <p:cNvPr id="44" name="Rectangle 43">
                <a:extLst>
                  <a:ext uri="{FF2B5EF4-FFF2-40B4-BE49-F238E27FC236}">
                    <a16:creationId xmlns:a16="http://schemas.microsoft.com/office/drawing/2014/main" id="{EF912573-E904-4A85-AC9F-FE7FAF199A62}"/>
                  </a:ext>
                </a:extLst>
              </p:cNvPr>
              <p:cNvSpPr/>
              <p:nvPr/>
            </p:nvSpPr>
            <p:spPr>
              <a:xfrm>
                <a:off x="589869" y="1211594"/>
                <a:ext cx="3907526" cy="369332"/>
              </a:xfrm>
              <a:prstGeom prst="rect">
                <a:avLst/>
              </a:prstGeom>
            </p:spPr>
            <p:txBody>
              <a:bodyPr wrap="none">
                <a:spAutoFit/>
              </a:bodyPr>
              <a:lstStyle/>
              <a:p>
                <a:r>
                  <a:rPr lang="fr-FR" dirty="0">
                    <a:solidFill>
                      <a:srgbClr val="CC00CC"/>
                    </a:solidFill>
                  </a:rPr>
                  <a:t>Torseur d’action mécanique : expression</a:t>
                </a:r>
                <a:endParaRPr lang="fr-FR" b="1" dirty="0">
                  <a:solidFill>
                    <a:srgbClr val="333399"/>
                  </a:solidFill>
                </a:endParaRPr>
              </a:p>
            </p:txBody>
          </p:sp>
        </p:grpSp>
        <mc:AlternateContent xmlns:mc="http://schemas.openxmlformats.org/markup-compatibility/2006" xmlns:a14="http://schemas.microsoft.com/office/drawing/2010/main">
          <mc:Choice Requires="a14">
            <p:sp>
              <p:nvSpPr>
                <p:cNvPr id="59" name="ZoneTexte 58">
                  <a:extLst>
                    <a:ext uri="{FF2B5EF4-FFF2-40B4-BE49-F238E27FC236}">
                      <a16:creationId xmlns:a16="http://schemas.microsoft.com/office/drawing/2014/main" id="{C3277333-65F5-4020-B1E9-319D73D6649A}"/>
                    </a:ext>
                  </a:extLst>
                </p:cNvPr>
                <p:cNvSpPr txBox="1"/>
                <p:nvPr/>
              </p:nvSpPr>
              <p:spPr>
                <a:xfrm>
                  <a:off x="3323189" y="2843641"/>
                  <a:ext cx="5425973" cy="749116"/>
                </a:xfrm>
                <a:prstGeom prst="rect">
                  <a:avLst/>
                </a:prstGeom>
                <a:noFill/>
              </p:spPr>
              <p:txBody>
                <a:bodyPr wrap="none" lIns="0" tIns="0" rIns="0" bIns="0" rtlCol="0">
                  <a:spAutoFit/>
                </a:bodyPr>
                <a:lstStyle/>
                <a:p>
                  <a14:m>
                    <m:oMath xmlns:m="http://schemas.openxmlformats.org/officeDocument/2006/math">
                      <m:d>
                        <m:dPr>
                          <m:begChr m:val="{"/>
                          <m:endChr m:val="}"/>
                          <m:ctrlPr>
                            <a:rPr lang="fr-FR" sz="1600" i="1" smtClean="0">
                              <a:latin typeface="Cambria Math" panose="02040503050406030204" pitchFamily="18" charset="0"/>
                            </a:rPr>
                          </m:ctrlPr>
                        </m:dPr>
                        <m:e>
                          <m:sSub>
                            <m:sSubPr>
                              <m:ctrlPr>
                                <a:rPr lang="fr-FR" sz="1600" b="0" i="1" smtClean="0">
                                  <a:latin typeface="Cambria Math" panose="02040503050406030204" pitchFamily="18" charset="0"/>
                                </a:rPr>
                              </m:ctrlPr>
                            </m:sSubPr>
                            <m:e>
                              <m:r>
                                <m:rPr>
                                  <m:sty m:val="p"/>
                                </m:rPr>
                                <a:rPr lang="fr-FR" sz="1600" b="0" i="0" smtClean="0">
                                  <a:latin typeface="Cambria Math" panose="02040503050406030204" pitchFamily="18" charset="0"/>
                                </a:rPr>
                                <m:t>A</m:t>
                              </m:r>
                            </m:e>
                            <m:sub>
                              <m:r>
                                <m:rPr>
                                  <m:sty m:val="p"/>
                                </m:rPr>
                                <a:rPr lang="fr-FR" sz="1600" b="0" i="0" smtClean="0">
                                  <a:latin typeface="Cambria Math" panose="02040503050406030204" pitchFamily="18" charset="0"/>
                                </a:rPr>
                                <m:t>S</m:t>
                              </m:r>
                              <m:r>
                                <a:rPr lang="fr-FR" sz="1600" b="0" i="0" smtClean="0">
                                  <a:latin typeface="Cambria Math" panose="02040503050406030204" pitchFamily="18" charset="0"/>
                                </a:rPr>
                                <m:t>2/</m:t>
                              </m:r>
                              <m:r>
                                <m:rPr>
                                  <m:sty m:val="p"/>
                                </m:rPr>
                                <a:rPr lang="fr-FR" sz="1600" b="0" i="0" smtClean="0">
                                  <a:latin typeface="Cambria Math" panose="02040503050406030204" pitchFamily="18" charset="0"/>
                                </a:rPr>
                                <m:t>S</m:t>
                              </m:r>
                              <m:r>
                                <a:rPr lang="fr-FR" sz="1600" b="0" i="0" smtClean="0">
                                  <a:latin typeface="Cambria Math" panose="02040503050406030204" pitchFamily="18" charset="0"/>
                                </a:rPr>
                                <m:t>1</m:t>
                              </m:r>
                            </m:sub>
                          </m:sSub>
                        </m:e>
                      </m:d>
                      <m:r>
                        <a:rPr lang="fr-FR" sz="1600" b="0" i="0" smtClean="0">
                          <a:latin typeface="Cambria Math" panose="02040503050406030204" pitchFamily="18" charset="0"/>
                        </a:rPr>
                        <m:t>=</m:t>
                      </m:r>
                      <m:sSub>
                        <m:sSubPr>
                          <m:ctrlPr>
                            <a:rPr lang="fr-FR" sz="1600" b="0" i="1" smtClean="0">
                              <a:latin typeface="Cambria Math" panose="02040503050406030204" pitchFamily="18" charset="0"/>
                            </a:rPr>
                          </m:ctrlPr>
                        </m:sSubPr>
                        <m:e>
                          <m:d>
                            <m:dPr>
                              <m:begChr m:val="{"/>
                              <m:endChr m:val="}"/>
                              <m:ctrlPr>
                                <a:rPr lang="fr-FR" sz="1600" i="1">
                                  <a:latin typeface="Cambria Math" panose="02040503050406030204" pitchFamily="18" charset="0"/>
                                </a:rPr>
                              </m:ctrlPr>
                            </m:dPr>
                            <m:e>
                              <m:m>
                                <m:mPr>
                                  <m:mcs>
                                    <m:mc>
                                      <m:mcPr>
                                        <m:count m:val="2"/>
                                        <m:mcJc m:val="center"/>
                                      </m:mcPr>
                                    </m:mc>
                                  </m:mcs>
                                  <m:ctrlPr>
                                    <a:rPr lang="fr-FR" sz="1600" i="1">
                                      <a:latin typeface="Cambria Math" panose="02040503050406030204" pitchFamily="18" charset="0"/>
                                    </a:rPr>
                                  </m:ctrlPr>
                                </m:mPr>
                                <m:mr>
                                  <m:e>
                                    <m:sSub>
                                      <m:sSubPr>
                                        <m:ctrlPr>
                                          <a:rPr lang="fr-FR" sz="1600" i="1">
                                            <a:latin typeface="Cambria Math" panose="02040503050406030204" pitchFamily="18" charset="0"/>
                                          </a:rPr>
                                        </m:ctrlPr>
                                      </m:sSubPr>
                                      <m:e>
                                        <m:r>
                                          <m:rPr>
                                            <m:sty m:val="p"/>
                                          </m:rPr>
                                          <a:rPr lang="fr-FR" sz="1600">
                                            <a:latin typeface="Cambria Math" panose="02040503050406030204" pitchFamily="18" charset="0"/>
                                          </a:rPr>
                                          <m:t>X</m:t>
                                        </m:r>
                                      </m:e>
                                      <m:sub>
                                        <m:r>
                                          <a:rPr lang="fr-FR" sz="1600">
                                            <a:latin typeface="Cambria Math" panose="02040503050406030204" pitchFamily="18" charset="0"/>
                                          </a:rPr>
                                          <m:t>21</m:t>
                                        </m:r>
                                      </m:sub>
                                    </m:sSub>
                                  </m:e>
                                  <m:e>
                                    <m:sSub>
                                      <m:sSubPr>
                                        <m:ctrlPr>
                                          <a:rPr lang="fr-FR" sz="1600" i="1">
                                            <a:latin typeface="Cambria Math" panose="02040503050406030204" pitchFamily="18" charset="0"/>
                                          </a:rPr>
                                        </m:ctrlPr>
                                      </m:sSubPr>
                                      <m:e>
                                        <m:r>
                                          <m:rPr>
                                            <m:sty m:val="p"/>
                                          </m:rPr>
                                          <a:rPr lang="fr-FR" sz="1600">
                                            <a:latin typeface="Cambria Math" panose="02040503050406030204" pitchFamily="18" charset="0"/>
                                          </a:rPr>
                                          <m:t>L</m:t>
                                        </m:r>
                                      </m:e>
                                      <m:sub>
                                        <m:r>
                                          <a:rPr lang="fr-FR" sz="1600">
                                            <a:latin typeface="Cambria Math" panose="02040503050406030204" pitchFamily="18" charset="0"/>
                                          </a:rPr>
                                          <m:t>21</m:t>
                                        </m:r>
                                      </m:sub>
                                    </m:sSub>
                                  </m:e>
                                </m:mr>
                                <m:mr>
                                  <m:e>
                                    <m:sSub>
                                      <m:sSubPr>
                                        <m:ctrlPr>
                                          <a:rPr lang="fr-FR" sz="1600" i="1">
                                            <a:latin typeface="Cambria Math" panose="02040503050406030204" pitchFamily="18" charset="0"/>
                                          </a:rPr>
                                        </m:ctrlPr>
                                      </m:sSubPr>
                                      <m:e>
                                        <m:r>
                                          <m:rPr>
                                            <m:sty m:val="p"/>
                                          </m:rPr>
                                          <a:rPr lang="fr-FR" sz="1600">
                                            <a:latin typeface="Cambria Math" panose="02040503050406030204" pitchFamily="18" charset="0"/>
                                          </a:rPr>
                                          <m:t>Y</m:t>
                                        </m:r>
                                      </m:e>
                                      <m:sub>
                                        <m:r>
                                          <a:rPr lang="fr-FR" sz="1600">
                                            <a:latin typeface="Cambria Math" panose="02040503050406030204" pitchFamily="18" charset="0"/>
                                          </a:rPr>
                                          <m:t>21</m:t>
                                        </m:r>
                                      </m:sub>
                                    </m:sSub>
                                  </m:e>
                                  <m:e>
                                    <m:sSub>
                                      <m:sSubPr>
                                        <m:ctrlPr>
                                          <a:rPr lang="fr-FR" sz="1600" i="1">
                                            <a:latin typeface="Cambria Math" panose="02040503050406030204" pitchFamily="18" charset="0"/>
                                          </a:rPr>
                                        </m:ctrlPr>
                                      </m:sSubPr>
                                      <m:e>
                                        <m:r>
                                          <m:rPr>
                                            <m:sty m:val="p"/>
                                          </m:rPr>
                                          <a:rPr lang="fr-FR" sz="1600">
                                            <a:latin typeface="Cambria Math" panose="02040503050406030204" pitchFamily="18" charset="0"/>
                                          </a:rPr>
                                          <m:t>M</m:t>
                                        </m:r>
                                      </m:e>
                                      <m:sub>
                                        <m:r>
                                          <a:rPr lang="fr-FR" sz="1600">
                                            <a:latin typeface="Cambria Math" panose="02040503050406030204" pitchFamily="18" charset="0"/>
                                          </a:rPr>
                                          <m:t>21</m:t>
                                        </m:r>
                                      </m:sub>
                                    </m:sSub>
                                  </m:e>
                                </m:mr>
                                <m:mr>
                                  <m:e>
                                    <m:sSub>
                                      <m:sSubPr>
                                        <m:ctrlPr>
                                          <a:rPr lang="fr-FR" sz="1600" i="1">
                                            <a:latin typeface="Cambria Math" panose="02040503050406030204" pitchFamily="18" charset="0"/>
                                          </a:rPr>
                                        </m:ctrlPr>
                                      </m:sSubPr>
                                      <m:e>
                                        <m:r>
                                          <m:rPr>
                                            <m:sty m:val="p"/>
                                          </m:rPr>
                                          <a:rPr lang="fr-FR" sz="1600">
                                            <a:latin typeface="Cambria Math" panose="02040503050406030204" pitchFamily="18" charset="0"/>
                                          </a:rPr>
                                          <m:t>Z</m:t>
                                        </m:r>
                                      </m:e>
                                      <m:sub>
                                        <m:r>
                                          <a:rPr lang="fr-FR" sz="1600">
                                            <a:latin typeface="Cambria Math" panose="02040503050406030204" pitchFamily="18" charset="0"/>
                                          </a:rPr>
                                          <m:t>21</m:t>
                                        </m:r>
                                      </m:sub>
                                    </m:sSub>
                                  </m:e>
                                  <m:e>
                                    <m:sSub>
                                      <m:sSubPr>
                                        <m:ctrlPr>
                                          <a:rPr lang="fr-FR" sz="1600" i="1">
                                            <a:latin typeface="Cambria Math" panose="02040503050406030204" pitchFamily="18" charset="0"/>
                                          </a:rPr>
                                        </m:ctrlPr>
                                      </m:sSubPr>
                                      <m:e>
                                        <m:r>
                                          <m:rPr>
                                            <m:sty m:val="p"/>
                                          </m:rPr>
                                          <a:rPr lang="fr-FR" sz="1600" b="0" i="0" smtClean="0">
                                            <a:latin typeface="Cambria Math" panose="02040503050406030204" pitchFamily="18" charset="0"/>
                                          </a:rPr>
                                          <m:t>N</m:t>
                                        </m:r>
                                      </m:e>
                                      <m:sub>
                                        <m:r>
                                          <a:rPr lang="fr-FR" sz="1600">
                                            <a:latin typeface="Cambria Math" panose="02040503050406030204" pitchFamily="18" charset="0"/>
                                          </a:rPr>
                                          <m:t>21</m:t>
                                        </m:r>
                                      </m:sub>
                                    </m:sSub>
                                  </m:e>
                                </m:mr>
                              </m:m>
                            </m:e>
                          </m:d>
                        </m:e>
                        <m:sub>
                          <m:r>
                            <a:rPr lang="fr-FR" sz="1600" b="0" i="1" smtClean="0">
                              <a:latin typeface="Cambria Math" panose="02040503050406030204" pitchFamily="18" charset="0"/>
                            </a:rPr>
                            <m:t>𝑃</m:t>
                          </m:r>
                          <m:r>
                            <a:rPr lang="fr-FR" sz="1600" b="0" i="1" smtClean="0">
                              <a:latin typeface="Cambria Math" panose="02040503050406030204" pitchFamily="18" charset="0"/>
                            </a:rPr>
                            <m:t>,</m:t>
                          </m:r>
                          <m:r>
                            <a:rPr lang="fr-FR" sz="1600" b="0" i="1" smtClean="0">
                              <a:latin typeface="Cambria Math" panose="02040503050406030204" pitchFamily="18" charset="0"/>
                            </a:rPr>
                            <m:t>𝐵</m:t>
                          </m:r>
                        </m:sub>
                      </m:sSub>
                    </m:oMath>
                  </a14:m>
                  <a:r>
                    <a:rPr lang="fr-FR" sz="1600" dirty="0"/>
                    <a:t>= </a:t>
                  </a:r>
                  <a14:m>
                    <m:oMath xmlns:m="http://schemas.openxmlformats.org/officeDocument/2006/math">
                      <m:sSub>
                        <m:sSubPr>
                          <m:ctrlPr>
                            <a:rPr lang="fr-FR" sz="1600" i="1">
                              <a:latin typeface="Cambria Math" panose="02040503050406030204" pitchFamily="18" charset="0"/>
                            </a:rPr>
                          </m:ctrlPr>
                        </m:sSubPr>
                        <m:e>
                          <m:d>
                            <m:dPr>
                              <m:begChr m:val="{"/>
                              <m:endChr m:val="}"/>
                              <m:ctrlPr>
                                <a:rPr lang="fr-FR" sz="1600" i="1">
                                  <a:latin typeface="Cambria Math" panose="02040503050406030204" pitchFamily="18" charset="0"/>
                                </a:rPr>
                              </m:ctrlPr>
                            </m:dPr>
                            <m:e>
                              <m:eqArr>
                                <m:eqArrPr>
                                  <m:ctrlPr>
                                    <a:rPr lang="fr-FR" sz="1600" i="1">
                                      <a:latin typeface="Cambria Math" panose="02040503050406030204" pitchFamily="18" charset="0"/>
                                    </a:rPr>
                                  </m:ctrlPr>
                                </m:eqArrPr>
                                <m:e>
                                  <m:acc>
                                    <m:accPr>
                                      <m:chr m:val="⃗"/>
                                      <m:ctrlPr>
                                        <a:rPr lang="fr-FR" sz="1600" i="1" smtClean="0">
                                          <a:latin typeface="Cambria Math" panose="02040503050406030204" pitchFamily="18" charset="0"/>
                                        </a:rPr>
                                      </m:ctrlPr>
                                    </m:accPr>
                                    <m:e>
                                      <m:sSub>
                                        <m:sSubPr>
                                          <m:ctrlPr>
                                            <a:rPr lang="fr-FR" sz="1600" i="1" smtClean="0">
                                              <a:latin typeface="Cambria Math" panose="02040503050406030204" pitchFamily="18" charset="0"/>
                                            </a:rPr>
                                          </m:ctrlPr>
                                        </m:sSubPr>
                                        <m:e>
                                          <m:r>
                                            <a:rPr lang="fr-FR" sz="1600" b="0" i="1" smtClean="0">
                                              <a:latin typeface="Cambria Math" panose="02040503050406030204" pitchFamily="18" charset="0"/>
                                            </a:rPr>
                                            <m:t>𝑅</m:t>
                                          </m:r>
                                        </m:e>
                                        <m:sub>
                                          <m:r>
                                            <a:rPr lang="fr-FR" sz="1600" b="0" i="1" smtClean="0">
                                              <a:latin typeface="Cambria Math" panose="02040503050406030204" pitchFamily="18" charset="0"/>
                                            </a:rPr>
                                            <m:t>21</m:t>
                                          </m:r>
                                        </m:sub>
                                      </m:sSub>
                                    </m:e>
                                  </m:acc>
                                  <m:r>
                                    <a:rPr lang="fr-FR" sz="1600" b="0" i="1" smtClean="0">
                                      <a:latin typeface="Cambria Math" panose="02040503050406030204" pitchFamily="18" charset="0"/>
                                    </a:rPr>
                                    <m:t>=</m:t>
                                  </m:r>
                                  <m:sSub>
                                    <m:sSubPr>
                                      <m:ctrlPr>
                                        <a:rPr lang="fr-FR" sz="1600" b="0" i="1" smtClean="0">
                                          <a:latin typeface="Cambria Math" panose="02040503050406030204" pitchFamily="18" charset="0"/>
                                        </a:rPr>
                                      </m:ctrlPr>
                                    </m:sSubPr>
                                    <m:e>
                                      <m:r>
                                        <a:rPr lang="fr-FR" sz="1600" b="0" i="1" smtClean="0">
                                          <a:latin typeface="Cambria Math" panose="02040503050406030204" pitchFamily="18" charset="0"/>
                                        </a:rPr>
                                        <m:t>𝑋</m:t>
                                      </m:r>
                                    </m:e>
                                    <m:sub>
                                      <m:r>
                                        <a:rPr lang="fr-FR" sz="1600" b="0" i="1" smtClean="0">
                                          <a:latin typeface="Cambria Math" panose="02040503050406030204" pitchFamily="18" charset="0"/>
                                        </a:rPr>
                                        <m:t>21</m:t>
                                      </m:r>
                                    </m:sub>
                                  </m:sSub>
                                  <m:acc>
                                    <m:accPr>
                                      <m:chr m:val="⃗"/>
                                      <m:ctrlPr>
                                        <a:rPr lang="fr-FR" sz="1600" b="0" i="1" smtClean="0">
                                          <a:latin typeface="Cambria Math" panose="02040503050406030204" pitchFamily="18" charset="0"/>
                                        </a:rPr>
                                      </m:ctrlPr>
                                    </m:accPr>
                                    <m:e>
                                      <m:r>
                                        <a:rPr lang="fr-FR" sz="1600" b="0" i="1" smtClean="0">
                                          <a:latin typeface="Cambria Math" panose="02040503050406030204" pitchFamily="18" charset="0"/>
                                        </a:rPr>
                                        <m:t>𝑥</m:t>
                                      </m:r>
                                    </m:e>
                                  </m:acc>
                                  <m:r>
                                    <a:rPr lang="fr-FR" sz="1600" b="0" i="1" smtClean="0">
                                      <a:latin typeface="Cambria Math" panose="02040503050406030204" pitchFamily="18" charset="0"/>
                                    </a:rPr>
                                    <m:t>+</m:t>
                                  </m:r>
                                  <m:sSub>
                                    <m:sSubPr>
                                      <m:ctrlPr>
                                        <a:rPr lang="fr-FR" sz="1600" i="1">
                                          <a:latin typeface="Cambria Math" panose="02040503050406030204" pitchFamily="18" charset="0"/>
                                        </a:rPr>
                                      </m:ctrlPr>
                                    </m:sSubPr>
                                    <m:e>
                                      <m:r>
                                        <a:rPr lang="fr-FR" sz="1600" b="0" i="1" smtClean="0">
                                          <a:latin typeface="Cambria Math" panose="02040503050406030204" pitchFamily="18" charset="0"/>
                                        </a:rPr>
                                        <m:t>𝑌</m:t>
                                      </m:r>
                                    </m:e>
                                    <m:sub>
                                      <m:r>
                                        <a:rPr lang="fr-FR" sz="1600" i="1">
                                          <a:latin typeface="Cambria Math" panose="02040503050406030204" pitchFamily="18" charset="0"/>
                                        </a:rPr>
                                        <m:t>21</m:t>
                                      </m:r>
                                    </m:sub>
                                  </m:sSub>
                                  <m:acc>
                                    <m:accPr>
                                      <m:chr m:val="⃗"/>
                                      <m:ctrlPr>
                                        <a:rPr lang="fr-FR" sz="1600" i="1">
                                          <a:latin typeface="Cambria Math" panose="02040503050406030204" pitchFamily="18" charset="0"/>
                                        </a:rPr>
                                      </m:ctrlPr>
                                    </m:accPr>
                                    <m:e>
                                      <m:r>
                                        <a:rPr lang="fr-FR" sz="1600" b="0" i="1" smtClean="0">
                                          <a:latin typeface="Cambria Math" panose="02040503050406030204" pitchFamily="18" charset="0"/>
                                        </a:rPr>
                                        <m:t>𝑦</m:t>
                                      </m:r>
                                    </m:e>
                                  </m:acc>
                                  <m:r>
                                    <a:rPr lang="fr-FR" sz="1600" i="1">
                                      <a:latin typeface="Cambria Math" panose="02040503050406030204" pitchFamily="18" charset="0"/>
                                    </a:rPr>
                                    <m:t>+</m:t>
                                  </m:r>
                                  <m:sSub>
                                    <m:sSubPr>
                                      <m:ctrlPr>
                                        <a:rPr lang="fr-FR" sz="1600" i="1">
                                          <a:latin typeface="Cambria Math" panose="02040503050406030204" pitchFamily="18" charset="0"/>
                                        </a:rPr>
                                      </m:ctrlPr>
                                    </m:sSubPr>
                                    <m:e>
                                      <m:r>
                                        <a:rPr lang="fr-FR" sz="1600" b="0" i="1" smtClean="0">
                                          <a:latin typeface="Cambria Math" panose="02040503050406030204" pitchFamily="18" charset="0"/>
                                        </a:rPr>
                                        <m:t>𝑍</m:t>
                                      </m:r>
                                    </m:e>
                                    <m:sub>
                                      <m:r>
                                        <a:rPr lang="fr-FR" sz="1600" i="1">
                                          <a:latin typeface="Cambria Math" panose="02040503050406030204" pitchFamily="18" charset="0"/>
                                        </a:rPr>
                                        <m:t>21</m:t>
                                      </m:r>
                                    </m:sub>
                                  </m:sSub>
                                  <m:acc>
                                    <m:accPr>
                                      <m:chr m:val="⃗"/>
                                      <m:ctrlPr>
                                        <a:rPr lang="fr-FR" sz="1600" i="1">
                                          <a:latin typeface="Cambria Math" panose="02040503050406030204" pitchFamily="18" charset="0"/>
                                        </a:rPr>
                                      </m:ctrlPr>
                                    </m:accPr>
                                    <m:e>
                                      <m:r>
                                        <a:rPr lang="fr-FR" sz="1600" b="0" i="1" smtClean="0">
                                          <a:latin typeface="Cambria Math" panose="02040503050406030204" pitchFamily="18" charset="0"/>
                                        </a:rPr>
                                        <m:t>𝑧</m:t>
                                      </m:r>
                                    </m:e>
                                  </m:acc>
                                </m:e>
                                <m:e>
                                  <m:acc>
                                    <m:accPr>
                                      <m:chr m:val="⃗"/>
                                      <m:ctrlPr>
                                        <a:rPr lang="fr-FR" sz="1600" i="1">
                                          <a:latin typeface="Cambria Math" panose="02040503050406030204" pitchFamily="18" charset="0"/>
                                        </a:rPr>
                                      </m:ctrlPr>
                                    </m:accPr>
                                    <m:e>
                                      <m:sSub>
                                        <m:sSubPr>
                                          <m:ctrlPr>
                                            <a:rPr lang="fr-FR" sz="1600" i="1">
                                              <a:latin typeface="Cambria Math" panose="02040503050406030204" pitchFamily="18" charset="0"/>
                                            </a:rPr>
                                          </m:ctrlPr>
                                        </m:sSubPr>
                                        <m:e>
                                          <m:r>
                                            <a:rPr lang="fr-FR" sz="1600" b="0" i="1" smtClean="0">
                                              <a:latin typeface="Cambria Math" panose="02040503050406030204" pitchFamily="18" charset="0"/>
                                            </a:rPr>
                                            <m:t>𝑀</m:t>
                                          </m:r>
                                        </m:e>
                                        <m:sub>
                                          <m:r>
                                            <a:rPr lang="fr-FR" sz="1600" b="0" i="1" smtClean="0">
                                              <a:latin typeface="Cambria Math" panose="02040503050406030204" pitchFamily="18" charset="0"/>
                                            </a:rPr>
                                            <m:t>𝑃</m:t>
                                          </m:r>
                                          <m:r>
                                            <a:rPr lang="fr-FR" sz="1600" b="0" i="1" smtClean="0">
                                              <a:latin typeface="Cambria Math" panose="02040503050406030204" pitchFamily="18" charset="0"/>
                                            </a:rPr>
                                            <m:t> 21</m:t>
                                          </m:r>
                                        </m:sub>
                                      </m:sSub>
                                    </m:e>
                                  </m:acc>
                                  <m:r>
                                    <a:rPr lang="fr-FR" sz="1600" i="1">
                                      <a:latin typeface="Cambria Math" panose="02040503050406030204" pitchFamily="18" charset="0"/>
                                    </a:rPr>
                                    <m:t>=</m:t>
                                  </m:r>
                                  <m:sSub>
                                    <m:sSubPr>
                                      <m:ctrlPr>
                                        <a:rPr lang="fr-FR" sz="1600" i="1">
                                          <a:latin typeface="Cambria Math" panose="02040503050406030204" pitchFamily="18" charset="0"/>
                                        </a:rPr>
                                      </m:ctrlPr>
                                    </m:sSubPr>
                                    <m:e>
                                      <m:r>
                                        <a:rPr lang="fr-FR" sz="1600" b="0" i="1" smtClean="0">
                                          <a:latin typeface="Cambria Math" panose="02040503050406030204" pitchFamily="18" charset="0"/>
                                        </a:rPr>
                                        <m:t>𝐿</m:t>
                                      </m:r>
                                    </m:e>
                                    <m:sub>
                                      <m:r>
                                        <a:rPr lang="fr-FR" sz="1600" i="1">
                                          <a:latin typeface="Cambria Math" panose="02040503050406030204" pitchFamily="18" charset="0"/>
                                        </a:rPr>
                                        <m:t>21</m:t>
                                      </m:r>
                                    </m:sub>
                                  </m:sSub>
                                  <m:acc>
                                    <m:accPr>
                                      <m:chr m:val="⃗"/>
                                      <m:ctrlPr>
                                        <a:rPr lang="fr-FR" sz="1600" i="1">
                                          <a:latin typeface="Cambria Math" panose="02040503050406030204" pitchFamily="18" charset="0"/>
                                        </a:rPr>
                                      </m:ctrlPr>
                                    </m:accPr>
                                    <m:e>
                                      <m:r>
                                        <a:rPr lang="fr-FR" sz="1600" i="1">
                                          <a:latin typeface="Cambria Math" panose="02040503050406030204" pitchFamily="18" charset="0"/>
                                        </a:rPr>
                                        <m:t>𝑥</m:t>
                                      </m:r>
                                    </m:e>
                                  </m:acc>
                                  <m:r>
                                    <a:rPr lang="fr-FR" sz="1600" i="1">
                                      <a:latin typeface="Cambria Math" panose="02040503050406030204" pitchFamily="18" charset="0"/>
                                    </a:rPr>
                                    <m:t>+</m:t>
                                  </m:r>
                                  <m:sSub>
                                    <m:sSubPr>
                                      <m:ctrlPr>
                                        <a:rPr lang="fr-FR" sz="1600" i="1">
                                          <a:latin typeface="Cambria Math" panose="02040503050406030204" pitchFamily="18" charset="0"/>
                                        </a:rPr>
                                      </m:ctrlPr>
                                    </m:sSubPr>
                                    <m:e>
                                      <m:r>
                                        <a:rPr lang="fr-FR" sz="1600" b="0" i="1" smtClean="0">
                                          <a:latin typeface="Cambria Math" panose="02040503050406030204" pitchFamily="18" charset="0"/>
                                        </a:rPr>
                                        <m:t>𝑀</m:t>
                                      </m:r>
                                    </m:e>
                                    <m:sub>
                                      <m:r>
                                        <a:rPr lang="fr-FR" sz="1600" i="1">
                                          <a:latin typeface="Cambria Math" panose="02040503050406030204" pitchFamily="18" charset="0"/>
                                        </a:rPr>
                                        <m:t>21</m:t>
                                      </m:r>
                                    </m:sub>
                                  </m:sSub>
                                  <m:acc>
                                    <m:accPr>
                                      <m:chr m:val="⃗"/>
                                      <m:ctrlPr>
                                        <a:rPr lang="fr-FR" sz="1600" i="1">
                                          <a:latin typeface="Cambria Math" panose="02040503050406030204" pitchFamily="18" charset="0"/>
                                        </a:rPr>
                                      </m:ctrlPr>
                                    </m:accPr>
                                    <m:e>
                                      <m:r>
                                        <a:rPr lang="fr-FR" sz="1600" b="0" i="1" smtClean="0">
                                          <a:latin typeface="Cambria Math" panose="02040503050406030204" pitchFamily="18" charset="0"/>
                                        </a:rPr>
                                        <m:t>𝑦</m:t>
                                      </m:r>
                                    </m:e>
                                  </m:acc>
                                  <m:r>
                                    <a:rPr lang="fr-FR" sz="1600" i="1">
                                      <a:latin typeface="Cambria Math" panose="02040503050406030204" pitchFamily="18" charset="0"/>
                                    </a:rPr>
                                    <m:t>+</m:t>
                                  </m:r>
                                  <m:sSub>
                                    <m:sSubPr>
                                      <m:ctrlPr>
                                        <a:rPr lang="fr-FR" sz="1600" i="1">
                                          <a:latin typeface="Cambria Math" panose="02040503050406030204" pitchFamily="18" charset="0"/>
                                        </a:rPr>
                                      </m:ctrlPr>
                                    </m:sSubPr>
                                    <m:e>
                                      <m:r>
                                        <a:rPr lang="fr-FR" sz="1600" b="0" i="1" smtClean="0">
                                          <a:latin typeface="Cambria Math" panose="02040503050406030204" pitchFamily="18" charset="0"/>
                                        </a:rPr>
                                        <m:t>𝑁</m:t>
                                      </m:r>
                                    </m:e>
                                    <m:sub>
                                      <m:r>
                                        <a:rPr lang="fr-FR" sz="1600" i="1">
                                          <a:latin typeface="Cambria Math" panose="02040503050406030204" pitchFamily="18" charset="0"/>
                                        </a:rPr>
                                        <m:t>21</m:t>
                                      </m:r>
                                    </m:sub>
                                  </m:sSub>
                                  <m:acc>
                                    <m:accPr>
                                      <m:chr m:val="⃗"/>
                                      <m:ctrlPr>
                                        <a:rPr lang="fr-FR" sz="1600" i="1">
                                          <a:latin typeface="Cambria Math" panose="02040503050406030204" pitchFamily="18" charset="0"/>
                                        </a:rPr>
                                      </m:ctrlPr>
                                    </m:accPr>
                                    <m:e>
                                      <m:r>
                                        <a:rPr lang="fr-FR" sz="1600" b="0" i="1" smtClean="0">
                                          <a:latin typeface="Cambria Math" panose="02040503050406030204" pitchFamily="18" charset="0"/>
                                        </a:rPr>
                                        <m:t>𝑧</m:t>
                                      </m:r>
                                    </m:e>
                                  </m:acc>
                                </m:e>
                              </m:eqArr>
                            </m:e>
                          </m:d>
                        </m:e>
                        <m:sub>
                          <m:r>
                            <a:rPr lang="fr-FR" sz="1600" i="1">
                              <a:latin typeface="Cambria Math" panose="02040503050406030204" pitchFamily="18" charset="0"/>
                            </a:rPr>
                            <m:t>𝑃</m:t>
                          </m:r>
                          <m:r>
                            <a:rPr lang="fr-FR" sz="1600" i="1">
                              <a:latin typeface="Cambria Math" panose="02040503050406030204" pitchFamily="18" charset="0"/>
                            </a:rPr>
                            <m:t>,</m:t>
                          </m:r>
                          <m:r>
                            <a:rPr lang="fr-FR" sz="1600" i="1">
                              <a:latin typeface="Cambria Math" panose="02040503050406030204" pitchFamily="18" charset="0"/>
                            </a:rPr>
                            <m:t>𝐵</m:t>
                          </m:r>
                        </m:sub>
                      </m:sSub>
                    </m:oMath>
                  </a14:m>
                  <a:endParaRPr lang="fr-FR" sz="1600" dirty="0"/>
                </a:p>
              </p:txBody>
            </p:sp>
          </mc:Choice>
          <mc:Fallback xmlns="">
            <p:sp>
              <p:nvSpPr>
                <p:cNvPr id="59" name="ZoneTexte 58">
                  <a:extLst>
                    <a:ext uri="{FF2B5EF4-FFF2-40B4-BE49-F238E27FC236}">
                      <a16:creationId xmlns:a16="http://schemas.microsoft.com/office/drawing/2014/main" id="{C3277333-65F5-4020-B1E9-319D73D6649A}"/>
                    </a:ext>
                  </a:extLst>
                </p:cNvPr>
                <p:cNvSpPr txBox="1">
                  <a:spLocks noRot="1" noChangeAspect="1" noMove="1" noResize="1" noEditPoints="1" noAdjustHandles="1" noChangeArrowheads="1" noChangeShapeType="1" noTextEdit="1"/>
                </p:cNvSpPr>
                <p:nvPr/>
              </p:nvSpPr>
              <p:spPr>
                <a:xfrm>
                  <a:off x="3323189" y="2843641"/>
                  <a:ext cx="5425973" cy="749116"/>
                </a:xfrm>
                <a:prstGeom prst="rect">
                  <a:avLst/>
                </a:prstGeom>
                <a:blipFill>
                  <a:blip r:embed="rId3"/>
                  <a:stretch>
                    <a:fillRect/>
                  </a:stretch>
                </a:blipFill>
              </p:spPr>
              <p:txBody>
                <a:bodyPr/>
                <a:lstStyle/>
                <a:p>
                  <a:r>
                    <a:rPr lang="fr-FR">
                      <a:noFill/>
                    </a:rPr>
                    <a:t> </a:t>
                  </a:r>
                </a:p>
              </p:txBody>
            </p:sp>
          </mc:Fallback>
        </mc:AlternateContent>
      </p:grpSp>
      <p:sp>
        <p:nvSpPr>
          <p:cNvPr id="12" name="ZoneTexte 11"/>
          <p:cNvSpPr txBox="1"/>
          <p:nvPr/>
        </p:nvSpPr>
        <p:spPr>
          <a:xfrm>
            <a:off x="-64294" y="6244625"/>
            <a:ext cx="461963" cy="369332"/>
          </a:xfrm>
          <a:prstGeom prst="rect">
            <a:avLst/>
          </a:prstGeom>
          <a:noFill/>
        </p:spPr>
        <p:txBody>
          <a:bodyPr wrap="square" rtlCol="0">
            <a:spAutoFit/>
          </a:bodyPr>
          <a:lstStyle/>
          <a:p>
            <a:pPr algn="ctr"/>
            <a:r>
              <a:rPr lang="fr-FR" dirty="0">
                <a:solidFill>
                  <a:schemeClr val="bg1"/>
                </a:solidFill>
                <a:effectLst>
                  <a:outerShdw blurRad="38100" dist="38100" dir="2700000" algn="tl">
                    <a:srgbClr val="000000">
                      <a:alpha val="43137"/>
                    </a:srgbClr>
                  </a:outerShdw>
                </a:effectLst>
              </a:rPr>
              <a:t>3</a:t>
            </a:r>
          </a:p>
        </p:txBody>
      </p:sp>
      <p:sp>
        <p:nvSpPr>
          <p:cNvPr id="24" name="ZoneTexte 23"/>
          <p:cNvSpPr txBox="1"/>
          <p:nvPr/>
        </p:nvSpPr>
        <p:spPr>
          <a:xfrm>
            <a:off x="4803507" y="42458"/>
            <a:ext cx="5899355" cy="307777"/>
          </a:xfrm>
          <a:prstGeom prst="rect">
            <a:avLst/>
          </a:prstGeom>
          <a:noFill/>
        </p:spPr>
        <p:txBody>
          <a:bodyPr wrap="square" rtlCol="0">
            <a:spAutoFit/>
          </a:bodyPr>
          <a:lstStyle/>
          <a:p>
            <a:pPr algn="r"/>
            <a:r>
              <a:rPr lang="fr-FR" sz="1400" dirty="0">
                <a:solidFill>
                  <a:srgbClr val="001642"/>
                </a:solidFill>
                <a:latin typeface="Segoe UI" panose="020B0502040204020203" pitchFamily="34" charset="0"/>
                <a:cs typeface="Segoe UI" panose="020B0502040204020203" pitchFamily="34" charset="0"/>
              </a:rPr>
              <a:t>Torseur d’action mécanique</a:t>
            </a:r>
          </a:p>
        </p:txBody>
      </p:sp>
      <p:grpSp>
        <p:nvGrpSpPr>
          <p:cNvPr id="25" name="Groupe 24">
            <a:extLst>
              <a:ext uri="{FF2B5EF4-FFF2-40B4-BE49-F238E27FC236}">
                <a16:creationId xmlns:a16="http://schemas.microsoft.com/office/drawing/2014/main" id="{CED8C244-3069-4478-99A7-1C589B30A1D5}"/>
              </a:ext>
            </a:extLst>
          </p:cNvPr>
          <p:cNvGrpSpPr/>
          <p:nvPr/>
        </p:nvGrpSpPr>
        <p:grpSpPr>
          <a:xfrm>
            <a:off x="502448" y="781284"/>
            <a:ext cx="11499051" cy="926812"/>
            <a:chOff x="589869" y="1211594"/>
            <a:chExt cx="11398184" cy="926812"/>
          </a:xfrm>
        </p:grpSpPr>
        <p:sp>
          <p:nvSpPr>
            <p:cNvPr id="26" name="Rectangle à coins arrondis 66">
              <a:extLst>
                <a:ext uri="{FF2B5EF4-FFF2-40B4-BE49-F238E27FC236}">
                  <a16:creationId xmlns:a16="http://schemas.microsoft.com/office/drawing/2014/main" id="{79B3FCDD-AD4E-468F-8BA4-76C24E06550B}"/>
                </a:ext>
              </a:extLst>
            </p:cNvPr>
            <p:cNvSpPr/>
            <p:nvPr/>
          </p:nvSpPr>
          <p:spPr>
            <a:xfrm>
              <a:off x="589869" y="1227314"/>
              <a:ext cx="11310764" cy="911092"/>
            </a:xfrm>
            <a:prstGeom prst="roundRect">
              <a:avLst>
                <a:gd name="adj" fmla="val 0"/>
              </a:avLst>
            </a:prstGeom>
            <a:solidFill>
              <a:schemeClr val="bg1"/>
            </a:solidFill>
            <a:ln w="28575">
              <a:solidFill>
                <a:srgbClr val="CC00CC"/>
              </a:solid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ZoneTexte 26">
              <a:extLst>
                <a:ext uri="{FF2B5EF4-FFF2-40B4-BE49-F238E27FC236}">
                  <a16:creationId xmlns:a16="http://schemas.microsoft.com/office/drawing/2014/main" id="{1A2598A0-9B4C-4081-93DC-73434DBB9596}"/>
                </a:ext>
              </a:extLst>
            </p:cNvPr>
            <p:cNvSpPr txBox="1"/>
            <p:nvPr/>
          </p:nvSpPr>
          <p:spPr>
            <a:xfrm>
              <a:off x="1040731" y="1553631"/>
              <a:ext cx="10947322" cy="584775"/>
            </a:xfrm>
            <a:prstGeom prst="rect">
              <a:avLst/>
            </a:prstGeom>
            <a:noFill/>
          </p:spPr>
          <p:txBody>
            <a:bodyPr wrap="square" rtlCol="0">
              <a:spAutoFit/>
            </a:bodyPr>
            <a:lstStyle/>
            <a:p>
              <a:r>
                <a:rPr lang="fr-FR" sz="1600" dirty="0"/>
                <a:t>L’outil mathématique principalement utilisé pour décrire une action mécanique est </a:t>
              </a:r>
              <a:r>
                <a:rPr lang="fr-FR" sz="1600" b="1" dirty="0"/>
                <a:t>le torseur</a:t>
              </a:r>
              <a:r>
                <a:rPr lang="fr-FR" sz="1600" dirty="0"/>
                <a:t>.</a:t>
              </a:r>
              <a:r>
                <a:rPr lang="fr-FR" sz="1600" b="1" dirty="0"/>
                <a:t> </a:t>
              </a:r>
              <a:r>
                <a:rPr lang="fr-FR" sz="1600" dirty="0"/>
                <a:t>Il permet de décrire de façon globale les actions mécaniques appliquées aux solides.</a:t>
              </a:r>
            </a:p>
          </p:txBody>
        </p:sp>
        <p:sp>
          <p:nvSpPr>
            <p:cNvPr id="37" name="Rectangle 36">
              <a:extLst>
                <a:ext uri="{FF2B5EF4-FFF2-40B4-BE49-F238E27FC236}">
                  <a16:creationId xmlns:a16="http://schemas.microsoft.com/office/drawing/2014/main" id="{0417AA21-253B-4209-B0DC-653EEE520C53}"/>
                </a:ext>
              </a:extLst>
            </p:cNvPr>
            <p:cNvSpPr/>
            <p:nvPr/>
          </p:nvSpPr>
          <p:spPr>
            <a:xfrm>
              <a:off x="589869" y="1211594"/>
              <a:ext cx="4618800" cy="369332"/>
            </a:xfrm>
            <a:prstGeom prst="rect">
              <a:avLst/>
            </a:prstGeom>
          </p:spPr>
          <p:txBody>
            <a:bodyPr wrap="none">
              <a:spAutoFit/>
            </a:bodyPr>
            <a:lstStyle/>
            <a:p>
              <a:r>
                <a:rPr lang="fr-FR" dirty="0">
                  <a:solidFill>
                    <a:srgbClr val="CC00CC"/>
                  </a:solidFill>
                </a:rPr>
                <a:t>Outil de représentation des actions mécaniques</a:t>
              </a:r>
              <a:endParaRPr lang="fr-FR" b="1" dirty="0">
                <a:solidFill>
                  <a:srgbClr val="333399"/>
                </a:solidFill>
              </a:endParaRPr>
            </a:p>
          </p:txBody>
        </p:sp>
      </p:grpSp>
      <p:sp>
        <p:nvSpPr>
          <p:cNvPr id="49" name="ZoneTexte 48">
            <a:extLst>
              <a:ext uri="{FF2B5EF4-FFF2-40B4-BE49-F238E27FC236}">
                <a16:creationId xmlns:a16="http://schemas.microsoft.com/office/drawing/2014/main" id="{AF421F29-36D3-4C12-85C8-4555BA098776}"/>
              </a:ext>
            </a:extLst>
          </p:cNvPr>
          <p:cNvSpPr txBox="1"/>
          <p:nvPr/>
        </p:nvSpPr>
        <p:spPr>
          <a:xfrm>
            <a:off x="2289855" y="3735505"/>
            <a:ext cx="2261047" cy="307777"/>
          </a:xfrm>
          <a:prstGeom prst="rect">
            <a:avLst/>
          </a:prstGeom>
          <a:noFill/>
        </p:spPr>
        <p:txBody>
          <a:bodyPr wrap="square" rtlCol="0">
            <a:spAutoFit/>
          </a:bodyPr>
          <a:lstStyle/>
          <a:p>
            <a:r>
              <a:rPr lang="fr-FR" sz="1400" dirty="0"/>
              <a:t>Résultante en Newton (N)</a:t>
            </a:r>
          </a:p>
        </p:txBody>
      </p:sp>
      <p:grpSp>
        <p:nvGrpSpPr>
          <p:cNvPr id="4" name="Groupe 3">
            <a:extLst>
              <a:ext uri="{FF2B5EF4-FFF2-40B4-BE49-F238E27FC236}">
                <a16:creationId xmlns:a16="http://schemas.microsoft.com/office/drawing/2014/main" id="{99065904-96DF-4E8D-BFE5-C5EE1A5418BF}"/>
              </a:ext>
            </a:extLst>
          </p:cNvPr>
          <p:cNvGrpSpPr/>
          <p:nvPr/>
        </p:nvGrpSpPr>
        <p:grpSpPr>
          <a:xfrm>
            <a:off x="4303252" y="3661417"/>
            <a:ext cx="192700" cy="252000"/>
            <a:chOff x="4303252" y="3661417"/>
            <a:chExt cx="192700" cy="252000"/>
          </a:xfrm>
        </p:grpSpPr>
        <p:cxnSp>
          <p:nvCxnSpPr>
            <p:cNvPr id="50" name="Connecteur droit 49">
              <a:extLst>
                <a:ext uri="{FF2B5EF4-FFF2-40B4-BE49-F238E27FC236}">
                  <a16:creationId xmlns:a16="http://schemas.microsoft.com/office/drawing/2014/main" id="{5EE5F8C7-5DA8-4410-9C81-BE2A5E789B23}"/>
                </a:ext>
              </a:extLst>
            </p:cNvPr>
            <p:cNvCxnSpPr>
              <a:stCxn id="45" idx="2"/>
            </p:cNvCxnSpPr>
            <p:nvPr/>
          </p:nvCxnSpPr>
          <p:spPr>
            <a:xfrm flipH="1">
              <a:off x="4495952" y="3661417"/>
              <a:ext cx="0" cy="25200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1" name="Connecteur droit avec flèche 50">
              <a:extLst>
                <a:ext uri="{FF2B5EF4-FFF2-40B4-BE49-F238E27FC236}">
                  <a16:creationId xmlns:a16="http://schemas.microsoft.com/office/drawing/2014/main" id="{2C4FA34F-7897-4B31-A5B6-A50349038CEE}"/>
                </a:ext>
              </a:extLst>
            </p:cNvPr>
            <p:cNvCxnSpPr>
              <a:cxnSpLocks/>
            </p:cNvCxnSpPr>
            <p:nvPr/>
          </p:nvCxnSpPr>
          <p:spPr>
            <a:xfrm flipH="1">
              <a:off x="4303252" y="3902093"/>
              <a:ext cx="180000" cy="1"/>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8" name="Groupe 7">
            <a:extLst>
              <a:ext uri="{FF2B5EF4-FFF2-40B4-BE49-F238E27FC236}">
                <a16:creationId xmlns:a16="http://schemas.microsoft.com/office/drawing/2014/main" id="{ED955373-33FA-4F30-AF97-3666C9F22352}"/>
              </a:ext>
            </a:extLst>
          </p:cNvPr>
          <p:cNvGrpSpPr/>
          <p:nvPr/>
        </p:nvGrpSpPr>
        <p:grpSpPr>
          <a:xfrm>
            <a:off x="5015370" y="3661017"/>
            <a:ext cx="180000" cy="252000"/>
            <a:chOff x="5015370" y="3661017"/>
            <a:chExt cx="180000" cy="252000"/>
          </a:xfrm>
        </p:grpSpPr>
        <p:cxnSp>
          <p:nvCxnSpPr>
            <p:cNvPr id="53" name="Connecteur droit 52">
              <a:extLst>
                <a:ext uri="{FF2B5EF4-FFF2-40B4-BE49-F238E27FC236}">
                  <a16:creationId xmlns:a16="http://schemas.microsoft.com/office/drawing/2014/main" id="{35265120-8246-4386-A40A-1D820C4E5F3C}"/>
                </a:ext>
              </a:extLst>
            </p:cNvPr>
            <p:cNvCxnSpPr/>
            <p:nvPr/>
          </p:nvCxnSpPr>
          <p:spPr>
            <a:xfrm>
              <a:off x="5021720" y="3661017"/>
              <a:ext cx="0" cy="25200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4" name="Connecteur droit avec flèche 53">
              <a:extLst>
                <a:ext uri="{FF2B5EF4-FFF2-40B4-BE49-F238E27FC236}">
                  <a16:creationId xmlns:a16="http://schemas.microsoft.com/office/drawing/2014/main" id="{B2B29D10-E09D-4B71-BD66-BE68BC1B3F32}"/>
                </a:ext>
              </a:extLst>
            </p:cNvPr>
            <p:cNvCxnSpPr>
              <a:cxnSpLocks/>
            </p:cNvCxnSpPr>
            <p:nvPr/>
          </p:nvCxnSpPr>
          <p:spPr>
            <a:xfrm>
              <a:off x="5015370" y="3905392"/>
              <a:ext cx="180000" cy="1"/>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 name="Groupe 4">
            <a:extLst>
              <a:ext uri="{FF2B5EF4-FFF2-40B4-BE49-F238E27FC236}">
                <a16:creationId xmlns:a16="http://schemas.microsoft.com/office/drawing/2014/main" id="{22E1D888-F774-4E9B-9586-946500A4BF64}"/>
              </a:ext>
            </a:extLst>
          </p:cNvPr>
          <p:cNvGrpSpPr/>
          <p:nvPr/>
        </p:nvGrpSpPr>
        <p:grpSpPr>
          <a:xfrm>
            <a:off x="4315952" y="2797417"/>
            <a:ext cx="3975073" cy="864000"/>
            <a:chOff x="4315952" y="2797417"/>
            <a:chExt cx="3975073" cy="864000"/>
          </a:xfrm>
        </p:grpSpPr>
        <p:sp>
          <p:nvSpPr>
            <p:cNvPr id="45" name="Rectangle 44">
              <a:extLst>
                <a:ext uri="{FF2B5EF4-FFF2-40B4-BE49-F238E27FC236}">
                  <a16:creationId xmlns:a16="http://schemas.microsoft.com/office/drawing/2014/main" id="{661E3914-F540-4CB2-9040-499E5965F9C1}"/>
                </a:ext>
              </a:extLst>
            </p:cNvPr>
            <p:cNvSpPr/>
            <p:nvPr/>
          </p:nvSpPr>
          <p:spPr>
            <a:xfrm>
              <a:off x="4315952" y="2797417"/>
              <a:ext cx="396000" cy="864000"/>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 name="Rectangle 54">
              <a:extLst>
                <a:ext uri="{FF2B5EF4-FFF2-40B4-BE49-F238E27FC236}">
                  <a16:creationId xmlns:a16="http://schemas.microsoft.com/office/drawing/2014/main" id="{7B112978-E440-40EE-80F4-94A96CC67920}"/>
                </a:ext>
              </a:extLst>
            </p:cNvPr>
            <p:cNvSpPr/>
            <p:nvPr/>
          </p:nvSpPr>
          <p:spPr>
            <a:xfrm>
              <a:off x="5735025" y="2906899"/>
              <a:ext cx="2556000" cy="288000"/>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7" name="Groupe 6">
            <a:extLst>
              <a:ext uri="{FF2B5EF4-FFF2-40B4-BE49-F238E27FC236}">
                <a16:creationId xmlns:a16="http://schemas.microsoft.com/office/drawing/2014/main" id="{71065FC7-740D-49D8-B40F-4A5612715A9E}"/>
              </a:ext>
            </a:extLst>
          </p:cNvPr>
          <p:cNvGrpSpPr/>
          <p:nvPr/>
        </p:nvGrpSpPr>
        <p:grpSpPr>
          <a:xfrm>
            <a:off x="4836614" y="2795322"/>
            <a:ext cx="3457254" cy="864000"/>
            <a:chOff x="4836614" y="2795322"/>
            <a:chExt cx="3457254" cy="864000"/>
          </a:xfrm>
        </p:grpSpPr>
        <p:sp>
          <p:nvSpPr>
            <p:cNvPr id="47" name="Rectangle 46">
              <a:extLst>
                <a:ext uri="{FF2B5EF4-FFF2-40B4-BE49-F238E27FC236}">
                  <a16:creationId xmlns:a16="http://schemas.microsoft.com/office/drawing/2014/main" id="{A1AA357C-5BAC-48BC-96E5-78C3E086BE5B}"/>
                </a:ext>
              </a:extLst>
            </p:cNvPr>
            <p:cNvSpPr/>
            <p:nvPr/>
          </p:nvSpPr>
          <p:spPr>
            <a:xfrm>
              <a:off x="4836614" y="2795322"/>
              <a:ext cx="396000" cy="864000"/>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 name="Rectangle 55">
              <a:extLst>
                <a:ext uri="{FF2B5EF4-FFF2-40B4-BE49-F238E27FC236}">
                  <a16:creationId xmlns:a16="http://schemas.microsoft.com/office/drawing/2014/main" id="{8E92A422-20BA-4669-95AA-1A7790BB4894}"/>
                </a:ext>
              </a:extLst>
            </p:cNvPr>
            <p:cNvSpPr/>
            <p:nvPr/>
          </p:nvSpPr>
          <p:spPr>
            <a:xfrm>
              <a:off x="5737868" y="3233445"/>
              <a:ext cx="2556000" cy="288000"/>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0" name="Groupe 9">
            <a:extLst>
              <a:ext uri="{FF2B5EF4-FFF2-40B4-BE49-F238E27FC236}">
                <a16:creationId xmlns:a16="http://schemas.microsoft.com/office/drawing/2014/main" id="{43C22AEF-6FDB-40CF-B512-905177AD6670}"/>
              </a:ext>
            </a:extLst>
          </p:cNvPr>
          <p:cNvGrpSpPr/>
          <p:nvPr/>
        </p:nvGrpSpPr>
        <p:grpSpPr>
          <a:xfrm>
            <a:off x="5640194" y="2742865"/>
            <a:ext cx="4682535" cy="880457"/>
            <a:chOff x="5640194" y="2742865"/>
            <a:chExt cx="4682535" cy="880457"/>
          </a:xfrm>
        </p:grpSpPr>
        <p:sp>
          <p:nvSpPr>
            <p:cNvPr id="57" name="Rectangle 56">
              <a:extLst>
                <a:ext uri="{FF2B5EF4-FFF2-40B4-BE49-F238E27FC236}">
                  <a16:creationId xmlns:a16="http://schemas.microsoft.com/office/drawing/2014/main" id="{205E8147-5365-4E15-815A-87AF2807355A}"/>
                </a:ext>
              </a:extLst>
            </p:cNvPr>
            <p:cNvSpPr/>
            <p:nvPr/>
          </p:nvSpPr>
          <p:spPr>
            <a:xfrm>
              <a:off x="5640194" y="2795322"/>
              <a:ext cx="3108967" cy="828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8" name="ZoneTexte 57">
              <a:extLst>
                <a:ext uri="{FF2B5EF4-FFF2-40B4-BE49-F238E27FC236}">
                  <a16:creationId xmlns:a16="http://schemas.microsoft.com/office/drawing/2014/main" id="{0BD30556-43ED-4099-BC7D-5A89E599FDDB}"/>
                </a:ext>
              </a:extLst>
            </p:cNvPr>
            <p:cNvSpPr txBox="1"/>
            <p:nvPr/>
          </p:nvSpPr>
          <p:spPr>
            <a:xfrm>
              <a:off x="8722108" y="2742865"/>
              <a:ext cx="1600621" cy="307777"/>
            </a:xfrm>
            <a:prstGeom prst="rect">
              <a:avLst/>
            </a:prstGeom>
            <a:noFill/>
          </p:spPr>
          <p:txBody>
            <a:bodyPr wrap="square" rtlCol="0">
              <a:spAutoFit/>
            </a:bodyPr>
            <a:lstStyle/>
            <a:p>
              <a:r>
                <a:rPr lang="fr-FR" sz="1400" b="1" dirty="0">
                  <a:solidFill>
                    <a:srgbClr val="FF0000"/>
                  </a:solidFill>
                </a:rPr>
                <a:t>Forme à privilégier</a:t>
              </a:r>
            </a:p>
          </p:txBody>
        </p:sp>
      </p:grpSp>
      <p:grpSp>
        <p:nvGrpSpPr>
          <p:cNvPr id="28" name="Groupe 27">
            <a:extLst>
              <a:ext uri="{FF2B5EF4-FFF2-40B4-BE49-F238E27FC236}">
                <a16:creationId xmlns:a16="http://schemas.microsoft.com/office/drawing/2014/main" id="{7D80FAEA-FA74-4947-9DD9-748AF6A5944D}"/>
              </a:ext>
            </a:extLst>
          </p:cNvPr>
          <p:cNvGrpSpPr/>
          <p:nvPr/>
        </p:nvGrpSpPr>
        <p:grpSpPr>
          <a:xfrm>
            <a:off x="504190" y="5014836"/>
            <a:ext cx="11499051" cy="1229788"/>
            <a:chOff x="589869" y="1211594"/>
            <a:chExt cx="11398184" cy="1229788"/>
          </a:xfrm>
        </p:grpSpPr>
        <p:sp>
          <p:nvSpPr>
            <p:cNvPr id="29" name="Rectangle à coins arrondis 66">
              <a:extLst>
                <a:ext uri="{FF2B5EF4-FFF2-40B4-BE49-F238E27FC236}">
                  <a16:creationId xmlns:a16="http://schemas.microsoft.com/office/drawing/2014/main" id="{CBF31394-5391-42AE-8738-7B99FFB765B0}"/>
                </a:ext>
              </a:extLst>
            </p:cNvPr>
            <p:cNvSpPr/>
            <p:nvPr/>
          </p:nvSpPr>
          <p:spPr>
            <a:xfrm>
              <a:off x="589869" y="1227313"/>
              <a:ext cx="11310764" cy="1214069"/>
            </a:xfrm>
            <a:prstGeom prst="roundRect">
              <a:avLst>
                <a:gd name="adj" fmla="val 0"/>
              </a:avLst>
            </a:prstGeom>
            <a:solidFill>
              <a:schemeClr val="bg1"/>
            </a:solidFill>
            <a:ln w="28575">
              <a:solidFill>
                <a:srgbClr val="CC00CC"/>
              </a:solid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ZoneTexte 29">
              <a:extLst>
                <a:ext uri="{FF2B5EF4-FFF2-40B4-BE49-F238E27FC236}">
                  <a16:creationId xmlns:a16="http://schemas.microsoft.com/office/drawing/2014/main" id="{A8440760-5588-4D57-89BA-5107C7AA6459}"/>
                </a:ext>
              </a:extLst>
            </p:cNvPr>
            <p:cNvSpPr txBox="1"/>
            <p:nvPr/>
          </p:nvSpPr>
          <p:spPr>
            <a:xfrm>
              <a:off x="1040731" y="1553631"/>
              <a:ext cx="10947322" cy="830997"/>
            </a:xfrm>
            <a:prstGeom prst="rect">
              <a:avLst/>
            </a:prstGeom>
            <a:noFill/>
          </p:spPr>
          <p:txBody>
            <a:bodyPr wrap="square" rtlCol="0">
              <a:spAutoFit/>
            </a:bodyPr>
            <a:lstStyle/>
            <a:p>
              <a:r>
                <a:rPr lang="fr-FR" sz="1600" dirty="0"/>
                <a:t>Deux types d’actions mécaniques vont être utilisés pour les classifier :</a:t>
              </a:r>
            </a:p>
            <a:p>
              <a:r>
                <a:rPr lang="fr-FR" sz="1600" dirty="0"/>
                <a:t>	- les actions mécaniques à distance ;</a:t>
              </a:r>
            </a:p>
            <a:p>
              <a:r>
                <a:rPr lang="fr-FR" sz="1600" dirty="0"/>
                <a:t>	- les actions mécaniques de contact. </a:t>
              </a:r>
            </a:p>
          </p:txBody>
        </p:sp>
        <p:sp>
          <p:nvSpPr>
            <p:cNvPr id="31" name="Rectangle 30">
              <a:extLst>
                <a:ext uri="{FF2B5EF4-FFF2-40B4-BE49-F238E27FC236}">
                  <a16:creationId xmlns:a16="http://schemas.microsoft.com/office/drawing/2014/main" id="{A9563185-A62E-4C27-9BB8-983820C3A51B}"/>
                </a:ext>
              </a:extLst>
            </p:cNvPr>
            <p:cNvSpPr/>
            <p:nvPr/>
          </p:nvSpPr>
          <p:spPr>
            <a:xfrm>
              <a:off x="589869" y="1211594"/>
              <a:ext cx="3716217" cy="369332"/>
            </a:xfrm>
            <a:prstGeom prst="rect">
              <a:avLst/>
            </a:prstGeom>
          </p:spPr>
          <p:txBody>
            <a:bodyPr wrap="none">
              <a:spAutoFit/>
            </a:bodyPr>
            <a:lstStyle/>
            <a:p>
              <a:r>
                <a:rPr lang="fr-FR" dirty="0">
                  <a:solidFill>
                    <a:srgbClr val="CC00CC"/>
                  </a:solidFill>
                </a:rPr>
                <a:t>Différents types d’actions mécaniques</a:t>
              </a:r>
              <a:endParaRPr lang="fr-FR" b="1" dirty="0">
                <a:solidFill>
                  <a:srgbClr val="333399"/>
                </a:solidFill>
              </a:endParaRPr>
            </a:p>
          </p:txBody>
        </p:sp>
      </p:grpSp>
      <p:grpSp>
        <p:nvGrpSpPr>
          <p:cNvPr id="9" name="Groupe 8">
            <a:extLst>
              <a:ext uri="{FF2B5EF4-FFF2-40B4-BE49-F238E27FC236}">
                <a16:creationId xmlns:a16="http://schemas.microsoft.com/office/drawing/2014/main" id="{1B9C6681-205B-470E-8FD2-7BDCBD20841A}"/>
              </a:ext>
            </a:extLst>
          </p:cNvPr>
          <p:cNvGrpSpPr/>
          <p:nvPr/>
        </p:nvGrpSpPr>
        <p:grpSpPr>
          <a:xfrm>
            <a:off x="5232614" y="3410346"/>
            <a:ext cx="6768885" cy="632936"/>
            <a:chOff x="5232614" y="3410346"/>
            <a:chExt cx="6768885" cy="632936"/>
          </a:xfrm>
        </p:grpSpPr>
        <p:sp>
          <p:nvSpPr>
            <p:cNvPr id="52" name="ZoneTexte 51">
              <a:extLst>
                <a:ext uri="{FF2B5EF4-FFF2-40B4-BE49-F238E27FC236}">
                  <a16:creationId xmlns:a16="http://schemas.microsoft.com/office/drawing/2014/main" id="{3F2D91BD-19EC-4ECD-8C44-C72AF9A487C1}"/>
                </a:ext>
              </a:extLst>
            </p:cNvPr>
            <p:cNvSpPr txBox="1"/>
            <p:nvPr/>
          </p:nvSpPr>
          <p:spPr>
            <a:xfrm>
              <a:off x="5232614" y="3735505"/>
              <a:ext cx="6768885" cy="307777"/>
            </a:xfrm>
            <a:prstGeom prst="rect">
              <a:avLst/>
            </a:prstGeom>
            <a:noFill/>
          </p:spPr>
          <p:txBody>
            <a:bodyPr wrap="square" rtlCol="0">
              <a:spAutoFit/>
            </a:bodyPr>
            <a:lstStyle/>
            <a:p>
              <a:r>
                <a:rPr lang="fr-FR" sz="1400" dirty="0"/>
                <a:t>Moment en Newton Mètre (N.m): </a:t>
              </a:r>
              <a:r>
                <a:rPr lang="fr-FR" sz="1400" b="1" dirty="0"/>
                <a:t>expression dépendant du point d’écriture P du torseur</a:t>
              </a:r>
            </a:p>
          </p:txBody>
        </p:sp>
        <p:cxnSp>
          <p:nvCxnSpPr>
            <p:cNvPr id="3" name="Connecteur droit 2">
              <a:extLst>
                <a:ext uri="{FF2B5EF4-FFF2-40B4-BE49-F238E27FC236}">
                  <a16:creationId xmlns:a16="http://schemas.microsoft.com/office/drawing/2014/main" id="{69E5DDB4-DF19-4A40-835F-BE8E6583257F}"/>
                </a:ext>
              </a:extLst>
            </p:cNvPr>
            <p:cNvCxnSpPr/>
            <p:nvPr/>
          </p:nvCxnSpPr>
          <p:spPr>
            <a:xfrm>
              <a:off x="9712712" y="4009829"/>
              <a:ext cx="2040673" cy="0"/>
            </a:xfrm>
            <a:prstGeom prst="line">
              <a:avLst/>
            </a:prstGeom>
            <a:ln w="28575"/>
          </p:spPr>
          <p:style>
            <a:lnRef idx="1">
              <a:schemeClr val="dk1"/>
            </a:lnRef>
            <a:fillRef idx="0">
              <a:schemeClr val="dk1"/>
            </a:fillRef>
            <a:effectRef idx="0">
              <a:schemeClr val="dk1"/>
            </a:effectRef>
            <a:fontRef idx="minor">
              <a:schemeClr val="tx1"/>
            </a:fontRef>
          </p:style>
        </p:cxnSp>
        <p:pic>
          <p:nvPicPr>
            <p:cNvPr id="32" name="Image 54">
              <a:extLst>
                <a:ext uri="{FF2B5EF4-FFF2-40B4-BE49-F238E27FC236}">
                  <a16:creationId xmlns:a16="http://schemas.microsoft.com/office/drawing/2014/main" id="{13C1BE77-722A-438F-97D0-17CF5EAD3C5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508767" y="3410346"/>
              <a:ext cx="388189" cy="3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470575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par>
                          <p:cTn id="11" fill="hold">
                            <p:stCondLst>
                              <p:cond delay="0"/>
                            </p:stCondLst>
                            <p:childTnLst>
                              <p:par>
                                <p:cTn id="12" presetID="22" presetClass="entr" presetSubtype="2"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right)">
                                      <p:cBhvr>
                                        <p:cTn id="14" dur="500"/>
                                        <p:tgtEl>
                                          <p:spTgt spid="4"/>
                                        </p:tgtEl>
                                      </p:cBhvr>
                                    </p:animEffect>
                                  </p:childTnLst>
                                </p:cTn>
                              </p:par>
                            </p:childTnLst>
                          </p:cTn>
                        </p:par>
                        <p:par>
                          <p:cTn id="15" fill="hold">
                            <p:stCondLst>
                              <p:cond delay="500"/>
                            </p:stCondLst>
                            <p:childTnLst>
                              <p:par>
                                <p:cTn id="16" presetID="1"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childTnLst>
                                </p:cTn>
                              </p:par>
                            </p:childTnLst>
                          </p:cTn>
                        </p:par>
                        <p:par>
                          <p:cTn id="22" fill="hold">
                            <p:stCondLst>
                              <p:cond delay="0"/>
                            </p:stCondLst>
                            <p:childTnLst>
                              <p:par>
                                <p:cTn id="23" presetID="22" presetClass="entr" presetSubtype="8"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left)">
                                      <p:cBhvr>
                                        <p:cTn id="25" dur="500"/>
                                        <p:tgtEl>
                                          <p:spTgt spid="8"/>
                                        </p:tgtEl>
                                      </p:cBhvr>
                                    </p:animEffect>
                                  </p:childTnLst>
                                </p:cTn>
                              </p:par>
                            </p:childTnLst>
                          </p:cTn>
                        </p:par>
                        <p:par>
                          <p:cTn id="26" fill="hold">
                            <p:stCondLst>
                              <p:cond delay="500"/>
                            </p:stCondLst>
                            <p:childTnLst>
                              <p:par>
                                <p:cTn id="27" presetID="1" presetClass="entr" presetSubtype="0" fill="hold" nodeType="after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ZoneTexte 13">
            <a:extLst>
              <a:ext uri="{FF2B5EF4-FFF2-40B4-BE49-F238E27FC236}">
                <a16:creationId xmlns:a16="http://schemas.microsoft.com/office/drawing/2014/main" id="{5A112BB4-6625-4B58-B9C9-0DAAF4D06E3C}"/>
              </a:ext>
            </a:extLst>
          </p:cNvPr>
          <p:cNvSpPr txBox="1"/>
          <p:nvPr/>
        </p:nvSpPr>
        <p:spPr>
          <a:xfrm>
            <a:off x="-64294" y="6244625"/>
            <a:ext cx="461963" cy="369332"/>
          </a:xfrm>
          <a:prstGeom prst="rect">
            <a:avLst/>
          </a:prstGeom>
          <a:noFill/>
        </p:spPr>
        <p:txBody>
          <a:bodyPr wrap="square" rtlCol="0">
            <a:spAutoFit/>
          </a:bodyPr>
          <a:lstStyle/>
          <a:p>
            <a:pPr algn="ctr"/>
            <a:r>
              <a:rPr lang="fr-FR" dirty="0">
                <a:solidFill>
                  <a:schemeClr val="bg1"/>
                </a:solidFill>
                <a:effectLst>
                  <a:outerShdw blurRad="38100" dist="38100" dir="2700000" algn="tl">
                    <a:srgbClr val="000000">
                      <a:alpha val="43137"/>
                    </a:srgbClr>
                  </a:outerShdw>
                </a:effectLst>
              </a:rPr>
              <a:t>4</a:t>
            </a:r>
          </a:p>
        </p:txBody>
      </p:sp>
      <p:sp>
        <p:nvSpPr>
          <p:cNvPr id="17" name="ZoneTexte 16"/>
          <p:cNvSpPr txBox="1"/>
          <p:nvPr/>
        </p:nvSpPr>
        <p:spPr>
          <a:xfrm>
            <a:off x="4803507" y="42458"/>
            <a:ext cx="5899355" cy="307777"/>
          </a:xfrm>
          <a:prstGeom prst="rect">
            <a:avLst/>
          </a:prstGeom>
          <a:noFill/>
        </p:spPr>
        <p:txBody>
          <a:bodyPr wrap="square" rtlCol="0">
            <a:spAutoFit/>
          </a:bodyPr>
          <a:lstStyle/>
          <a:p>
            <a:pPr algn="r"/>
            <a:r>
              <a:rPr lang="fr-FR" sz="1400" dirty="0">
                <a:solidFill>
                  <a:srgbClr val="001642"/>
                </a:solidFill>
                <a:latin typeface="Segoe UI" panose="020B0502040204020203" pitchFamily="34" charset="0"/>
                <a:cs typeface="Segoe UI" panose="020B0502040204020203" pitchFamily="34" charset="0"/>
              </a:rPr>
              <a:t>Action mécanique de pesanteur</a:t>
            </a:r>
          </a:p>
        </p:txBody>
      </p:sp>
      <p:grpSp>
        <p:nvGrpSpPr>
          <p:cNvPr id="7" name="Groupe 6">
            <a:extLst>
              <a:ext uri="{FF2B5EF4-FFF2-40B4-BE49-F238E27FC236}">
                <a16:creationId xmlns:a16="http://schemas.microsoft.com/office/drawing/2014/main" id="{A9CAAAFC-7CEA-4996-99C3-6008D1B39B9F}"/>
              </a:ext>
            </a:extLst>
          </p:cNvPr>
          <p:cNvGrpSpPr/>
          <p:nvPr/>
        </p:nvGrpSpPr>
        <p:grpSpPr>
          <a:xfrm>
            <a:off x="570920" y="451458"/>
            <a:ext cx="8067241" cy="1667616"/>
            <a:chOff x="570920" y="451458"/>
            <a:chExt cx="8067241" cy="1667616"/>
          </a:xfrm>
        </p:grpSpPr>
        <p:sp>
          <p:nvSpPr>
            <p:cNvPr id="18" name="Rectangle à coins arrondis 26">
              <a:extLst>
                <a:ext uri="{FF2B5EF4-FFF2-40B4-BE49-F238E27FC236}">
                  <a16:creationId xmlns:a16="http://schemas.microsoft.com/office/drawing/2014/main" id="{5C18C149-FF4A-4CCB-A7B7-802C4C806109}"/>
                </a:ext>
              </a:extLst>
            </p:cNvPr>
            <p:cNvSpPr/>
            <p:nvPr/>
          </p:nvSpPr>
          <p:spPr>
            <a:xfrm>
              <a:off x="570920" y="487407"/>
              <a:ext cx="8067241" cy="1631667"/>
            </a:xfrm>
            <a:prstGeom prst="roundRect">
              <a:avLst>
                <a:gd name="adj" fmla="val 0"/>
              </a:avLst>
            </a:prstGeom>
            <a:solidFill>
              <a:schemeClr val="bg1"/>
            </a:solidFill>
            <a:ln w="28575">
              <a:solidFill>
                <a:srgbClr val="CC00CC"/>
              </a:solid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a:off x="928214" y="795635"/>
              <a:ext cx="7525407" cy="1323439"/>
            </a:xfrm>
            <a:prstGeom prst="rect">
              <a:avLst/>
            </a:prstGeom>
          </p:spPr>
          <p:txBody>
            <a:bodyPr wrap="square">
              <a:spAutoFit/>
            </a:bodyPr>
            <a:lstStyle/>
            <a:p>
              <a:r>
                <a:rPr lang="fr-FR" sz="1600" dirty="0"/>
                <a:t>Les actions mécaniques à distance : </a:t>
              </a:r>
            </a:p>
            <a:p>
              <a:pPr marL="742950" lvl="1" indent="-285750">
                <a:buFontTx/>
                <a:buChar char="-"/>
              </a:pPr>
              <a:r>
                <a:rPr lang="fr-FR" sz="1600" dirty="0"/>
                <a:t>action magnétique créée par un aimant ;</a:t>
              </a:r>
            </a:p>
            <a:p>
              <a:pPr marL="742950" lvl="1" indent="-285750">
                <a:buFontTx/>
                <a:buChar char="-"/>
              </a:pPr>
              <a:r>
                <a:rPr lang="fr-FR" sz="1600" dirty="0"/>
                <a:t>action électrique qui attire la poussière sur les écrans ;</a:t>
              </a:r>
            </a:p>
            <a:p>
              <a:pPr marL="742950" lvl="1" indent="-285750">
                <a:buFontTx/>
                <a:buChar char="-"/>
              </a:pPr>
              <a:r>
                <a:rPr lang="fr-FR" sz="1600" dirty="0"/>
                <a:t>action mécanique de pesanteur ;</a:t>
              </a:r>
            </a:p>
            <a:p>
              <a:pPr marL="742950" lvl="1" indent="-285750">
                <a:buFontTx/>
                <a:buChar char="-"/>
              </a:pPr>
              <a:r>
                <a:rPr lang="fr-FR" sz="1600" dirty="0"/>
                <a:t>…</a:t>
              </a:r>
            </a:p>
          </p:txBody>
        </p:sp>
        <p:sp>
          <p:nvSpPr>
            <p:cNvPr id="19" name="Rectangle 18">
              <a:extLst>
                <a:ext uri="{FF2B5EF4-FFF2-40B4-BE49-F238E27FC236}">
                  <a16:creationId xmlns:a16="http://schemas.microsoft.com/office/drawing/2014/main" id="{F49D2AC0-0B54-4986-9647-D918DFF0D392}"/>
                </a:ext>
              </a:extLst>
            </p:cNvPr>
            <p:cNvSpPr/>
            <p:nvPr/>
          </p:nvSpPr>
          <p:spPr>
            <a:xfrm>
              <a:off x="570920" y="451458"/>
              <a:ext cx="2880019" cy="369332"/>
            </a:xfrm>
            <a:prstGeom prst="rect">
              <a:avLst/>
            </a:prstGeom>
          </p:spPr>
          <p:txBody>
            <a:bodyPr wrap="none">
              <a:spAutoFit/>
            </a:bodyPr>
            <a:lstStyle/>
            <a:p>
              <a:r>
                <a:rPr lang="fr-FR" dirty="0">
                  <a:solidFill>
                    <a:srgbClr val="CC00CC"/>
                  </a:solidFill>
                </a:rPr>
                <a:t>Action mécanique à distance</a:t>
              </a:r>
            </a:p>
          </p:txBody>
        </p:sp>
      </p:grpSp>
      <p:grpSp>
        <p:nvGrpSpPr>
          <p:cNvPr id="16" name="Groupe 15">
            <a:extLst>
              <a:ext uri="{FF2B5EF4-FFF2-40B4-BE49-F238E27FC236}">
                <a16:creationId xmlns:a16="http://schemas.microsoft.com/office/drawing/2014/main" id="{E86ED5AE-FEF7-41C4-9280-668D8C999A76}"/>
              </a:ext>
            </a:extLst>
          </p:cNvPr>
          <p:cNvGrpSpPr/>
          <p:nvPr/>
        </p:nvGrpSpPr>
        <p:grpSpPr>
          <a:xfrm>
            <a:off x="570921" y="2201201"/>
            <a:ext cx="11321854" cy="4403441"/>
            <a:chOff x="570921" y="2201201"/>
            <a:chExt cx="11321854" cy="4403441"/>
          </a:xfrm>
        </p:grpSpPr>
        <p:grpSp>
          <p:nvGrpSpPr>
            <p:cNvPr id="8" name="Groupe 7"/>
            <p:cNvGrpSpPr/>
            <p:nvPr/>
          </p:nvGrpSpPr>
          <p:grpSpPr>
            <a:xfrm>
              <a:off x="570921" y="2201201"/>
              <a:ext cx="11321854" cy="4403441"/>
              <a:chOff x="570921" y="1665174"/>
              <a:chExt cx="11321854" cy="4403441"/>
            </a:xfrm>
          </p:grpSpPr>
          <p:grpSp>
            <p:nvGrpSpPr>
              <p:cNvPr id="2" name="Groupe 1">
                <a:extLst>
                  <a:ext uri="{FF2B5EF4-FFF2-40B4-BE49-F238E27FC236}">
                    <a16:creationId xmlns:a16="http://schemas.microsoft.com/office/drawing/2014/main" id="{EC982FFF-4265-4AD5-8F47-78E7AB825271}"/>
                  </a:ext>
                </a:extLst>
              </p:cNvPr>
              <p:cNvGrpSpPr/>
              <p:nvPr/>
            </p:nvGrpSpPr>
            <p:grpSpPr>
              <a:xfrm>
                <a:off x="570921" y="1701920"/>
                <a:ext cx="8067241" cy="4366695"/>
                <a:chOff x="589869" y="1211594"/>
                <a:chExt cx="11310763" cy="4065310"/>
              </a:xfrm>
            </p:grpSpPr>
            <p:sp>
              <p:nvSpPr>
                <p:cNvPr id="3" name="Rectangle à coins arrondis 26">
                  <a:extLst>
                    <a:ext uri="{FF2B5EF4-FFF2-40B4-BE49-F238E27FC236}">
                      <a16:creationId xmlns:a16="http://schemas.microsoft.com/office/drawing/2014/main" id="{5C18C149-FF4A-4CCB-A7B7-802C4C806109}"/>
                    </a:ext>
                  </a:extLst>
                </p:cNvPr>
                <p:cNvSpPr/>
                <p:nvPr/>
              </p:nvSpPr>
              <p:spPr>
                <a:xfrm>
                  <a:off x="589869" y="1227314"/>
                  <a:ext cx="11310763" cy="4049590"/>
                </a:xfrm>
                <a:prstGeom prst="roundRect">
                  <a:avLst>
                    <a:gd name="adj" fmla="val 0"/>
                  </a:avLst>
                </a:prstGeom>
                <a:solidFill>
                  <a:schemeClr val="bg1"/>
                </a:solidFill>
                <a:ln w="28575">
                  <a:solidFill>
                    <a:srgbClr val="CC00CC"/>
                  </a:solid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F49D2AC0-0B54-4986-9647-D918DFF0D392}"/>
                    </a:ext>
                  </a:extLst>
                </p:cNvPr>
                <p:cNvSpPr/>
                <p:nvPr/>
              </p:nvSpPr>
              <p:spPr>
                <a:xfrm>
                  <a:off x="589869" y="1211594"/>
                  <a:ext cx="5821093" cy="369332"/>
                </a:xfrm>
                <a:prstGeom prst="rect">
                  <a:avLst/>
                </a:prstGeom>
              </p:spPr>
              <p:txBody>
                <a:bodyPr wrap="none">
                  <a:spAutoFit/>
                </a:bodyPr>
                <a:lstStyle/>
                <a:p>
                  <a:r>
                    <a:rPr lang="fr-FR" dirty="0">
                      <a:solidFill>
                        <a:srgbClr val="CC00CC"/>
                      </a:solidFill>
                    </a:rPr>
                    <a:t>Action mécanique associée à la pesanteur</a:t>
                  </a:r>
                </a:p>
              </p:txBody>
            </p:sp>
          </p:grpSp>
          <mc:AlternateContent xmlns:mc="http://schemas.openxmlformats.org/markup-compatibility/2006" xmlns:a14="http://schemas.microsoft.com/office/drawing/2010/main">
            <mc:Choice Requires="a14">
              <p:sp>
                <p:nvSpPr>
                  <p:cNvPr id="5" name="ZoneTexte 4">
                    <a:extLst>
                      <a:ext uri="{FF2B5EF4-FFF2-40B4-BE49-F238E27FC236}">
                        <a16:creationId xmlns:a16="http://schemas.microsoft.com/office/drawing/2014/main" id="{BBA21651-70AD-4555-A530-B4C71D10FBCE}"/>
                      </a:ext>
                    </a:extLst>
                  </p:cNvPr>
                  <p:cNvSpPr txBox="1"/>
                  <p:nvPr/>
                </p:nvSpPr>
                <p:spPr>
                  <a:xfrm>
                    <a:off x="928214" y="2029623"/>
                    <a:ext cx="7579247" cy="4038991"/>
                  </a:xfrm>
                  <a:prstGeom prst="rect">
                    <a:avLst/>
                  </a:prstGeom>
                  <a:noFill/>
                </p:spPr>
                <p:txBody>
                  <a:bodyPr wrap="square" rtlCol="0">
                    <a:spAutoFit/>
                  </a:bodyPr>
                  <a:lstStyle/>
                  <a:p>
                    <a:pPr algn="just">
                      <a:tabLst>
                        <a:tab pos="984250" algn="l"/>
                      </a:tabLst>
                    </a:pPr>
                    <a:r>
                      <a:rPr lang="fr-FR" sz="1600" i="1" dirty="0"/>
                      <a:t>Définition :</a:t>
                    </a:r>
                    <a:r>
                      <a:rPr lang="fr-FR" sz="1600" dirty="0"/>
                      <a:t> Le champ de </a:t>
                    </a:r>
                    <a:r>
                      <a:rPr lang="fr-FR" sz="1600" b="1" dirty="0"/>
                      <a:t>pesanteur</a:t>
                    </a:r>
                    <a:r>
                      <a:rPr lang="fr-FR" sz="1600" dirty="0"/>
                      <a:t> est le champ attractif qui s'exerce sur tout corps doté 	d'une masse au voisinage de la Terre ou d'un autre astre.</a:t>
                    </a:r>
                  </a:p>
                  <a:p>
                    <a:pPr algn="just">
                      <a:tabLst>
                        <a:tab pos="984250" algn="l"/>
                      </a:tabLst>
                    </a:pPr>
                    <a:r>
                      <a:rPr lang="fr-FR" sz="1600" dirty="0"/>
                      <a:t>	</a:t>
                    </a:r>
                    <a:endParaRPr lang="fr-FR" sz="600" dirty="0"/>
                  </a:p>
                  <a:p>
                    <a:pPr algn="just">
                      <a:tabLst>
                        <a:tab pos="984250" algn="l"/>
                      </a:tabLst>
                    </a:pPr>
                    <a:r>
                      <a:rPr lang="fr-FR" sz="1600" i="1" dirty="0"/>
                      <a:t>Définition :</a:t>
                    </a:r>
                    <a:r>
                      <a:rPr lang="fr-FR" sz="1600" dirty="0"/>
                      <a:t> La force à laquelle est soumis un corps en raison de la pesanteur est appelée 	le poids.  </a:t>
                    </a:r>
                  </a:p>
                  <a:p>
                    <a:pPr algn="just">
                      <a:tabLst>
                        <a:tab pos="984250" algn="l"/>
                      </a:tabLst>
                    </a:pPr>
                    <a:endParaRPr lang="fr-FR" sz="600" dirty="0"/>
                  </a:p>
                  <a:p>
                    <a:pPr algn="just">
                      <a:tabLst>
                        <a:tab pos="984250" algn="l"/>
                      </a:tabLst>
                    </a:pPr>
                    <a:r>
                      <a:rPr lang="fr-FR" sz="1600" i="1" dirty="0"/>
                      <a:t>Expression de la pesanteur :</a:t>
                    </a:r>
                  </a:p>
                  <a:p>
                    <a:pPr algn="just">
                      <a:tabLst>
                        <a:tab pos="984250" algn="l"/>
                      </a:tabLst>
                    </a:pPr>
                    <a:r>
                      <a:rPr lang="fr-FR" sz="1600" dirty="0"/>
                      <a:t>	La pesanteur est modélisée par une force verticale appliquée au centre 	d’inertie G, dirigée vers le bas dont la norme s’écrit : </a:t>
                    </a:r>
                  </a:p>
                  <a:p>
                    <a:pPr algn="just">
                      <a:tabLst>
                        <a:tab pos="984250" algn="l"/>
                      </a:tabLst>
                    </a:pPr>
                    <a:endParaRPr lang="fr-FR" sz="200" dirty="0"/>
                  </a:p>
                  <a:p>
                    <a:pPr algn="ctr">
                      <a:tabLst>
                        <a:tab pos="984250" algn="l"/>
                      </a:tabLst>
                    </a:pPr>
                    <a14:m>
                      <m:oMath xmlns:m="http://schemas.openxmlformats.org/officeDocument/2006/math">
                        <m:acc>
                          <m:accPr>
                            <m:chr m:val="⃗"/>
                            <m:ctrlPr>
                              <a:rPr lang="fr-FR" sz="1600" i="1">
                                <a:latin typeface="Cambria Math" panose="02040503050406030204" pitchFamily="18" charset="0"/>
                              </a:rPr>
                            </m:ctrlPr>
                          </m:accPr>
                          <m:e>
                            <m:r>
                              <a:rPr lang="fr-FR" sz="1600" i="1">
                                <a:latin typeface="Cambria Math" panose="02040503050406030204" pitchFamily="18" charset="0"/>
                              </a:rPr>
                              <m:t>𝑃</m:t>
                            </m:r>
                          </m:e>
                        </m:acc>
                        <m:r>
                          <a:rPr lang="fr-FR" sz="1600" i="1">
                            <a:latin typeface="Cambria Math" panose="02040503050406030204" pitchFamily="18" charset="0"/>
                          </a:rPr>
                          <m:t>=−</m:t>
                        </m:r>
                        <m:r>
                          <a:rPr lang="fr-FR" sz="1600" i="1" smtClean="0">
                            <a:latin typeface="Cambria Math" panose="02040503050406030204" pitchFamily="18" charset="0"/>
                          </a:rPr>
                          <m:t>𝑚</m:t>
                        </m:r>
                        <m:r>
                          <a:rPr lang="fr-FR" sz="1600" i="1">
                            <a:latin typeface="Cambria Math" panose="02040503050406030204" pitchFamily="18" charset="0"/>
                          </a:rPr>
                          <m:t>𝑔</m:t>
                        </m:r>
                        <m:acc>
                          <m:accPr>
                            <m:chr m:val="⃗"/>
                            <m:ctrlPr>
                              <a:rPr lang="fr-FR" sz="1600" i="1">
                                <a:latin typeface="Cambria Math" panose="02040503050406030204" pitchFamily="18" charset="0"/>
                              </a:rPr>
                            </m:ctrlPr>
                          </m:accPr>
                          <m:e>
                            <m:r>
                              <a:rPr lang="fr-FR" sz="1600" i="1">
                                <a:latin typeface="Cambria Math" panose="02040503050406030204" pitchFamily="18" charset="0"/>
                              </a:rPr>
                              <m:t>𝑧</m:t>
                            </m:r>
                          </m:e>
                        </m:acc>
                      </m:oMath>
                    </a14:m>
                    <a:r>
                      <a:rPr lang="fr-FR" sz="1600" dirty="0"/>
                      <a:t> ,</a:t>
                    </a:r>
                  </a:p>
                  <a:p>
                    <a:pPr algn="just">
                      <a:tabLst>
                        <a:tab pos="984250" algn="l"/>
                      </a:tabLst>
                    </a:pPr>
                    <a:r>
                      <a:rPr lang="fr-FR" sz="1600" dirty="0"/>
                      <a:t>	où </a:t>
                    </a:r>
                    <a14:m>
                      <m:oMath xmlns:m="http://schemas.openxmlformats.org/officeDocument/2006/math">
                        <m:r>
                          <a:rPr lang="fr-FR" sz="1600" b="0" i="1" smtClean="0">
                            <a:latin typeface="Cambria Math" panose="02040503050406030204" pitchFamily="18" charset="0"/>
                          </a:rPr>
                          <m:t>𝑚</m:t>
                        </m:r>
                      </m:oMath>
                    </a14:m>
                    <a:r>
                      <a:rPr lang="fr-FR" sz="1600" dirty="0"/>
                      <a:t> représente la masse du solide S, </a:t>
                    </a:r>
                    <a14:m>
                      <m:oMath xmlns:m="http://schemas.openxmlformats.org/officeDocument/2006/math">
                        <m:r>
                          <a:rPr lang="fr-FR" sz="1600" b="0" i="1" smtClean="0">
                            <a:latin typeface="Cambria Math" panose="02040503050406030204" pitchFamily="18" charset="0"/>
                          </a:rPr>
                          <m:t>𝑔</m:t>
                        </m:r>
                      </m:oMath>
                    </a14:m>
                    <a:r>
                      <a:rPr lang="fr-FR" sz="1600" dirty="0"/>
                      <a:t> l’accélération de la pesanteur (en    	m/s²) et</a:t>
                    </a:r>
                    <a14:m>
                      <m:oMath xmlns:m="http://schemas.openxmlformats.org/officeDocument/2006/math">
                        <m:r>
                          <a:rPr lang="fr-FR" sz="1600" b="0" i="0" smtClean="0">
                            <a:latin typeface="Cambria Math" panose="02040503050406030204" pitchFamily="18" charset="0"/>
                          </a:rPr>
                          <m:t> </m:t>
                        </m:r>
                        <m:acc>
                          <m:accPr>
                            <m:chr m:val="⃗"/>
                            <m:ctrlPr>
                              <a:rPr lang="fr-FR" sz="1600" i="1">
                                <a:latin typeface="Cambria Math" panose="02040503050406030204" pitchFamily="18" charset="0"/>
                              </a:rPr>
                            </m:ctrlPr>
                          </m:accPr>
                          <m:e>
                            <m:r>
                              <a:rPr lang="fr-FR" sz="1600" i="1">
                                <a:latin typeface="Cambria Math" panose="02040503050406030204" pitchFamily="18" charset="0"/>
                              </a:rPr>
                              <m:t>𝑧</m:t>
                            </m:r>
                          </m:e>
                        </m:acc>
                      </m:oMath>
                    </a14:m>
                    <a:r>
                      <a:rPr lang="fr-FR" sz="1600" dirty="0"/>
                      <a:t> le vecteur associé à la verticale (dirigée vers le haut).</a:t>
                    </a:r>
                  </a:p>
                  <a:p>
                    <a:pPr>
                      <a:tabLst>
                        <a:tab pos="984250" algn="l"/>
                      </a:tabLst>
                    </a:pPr>
                    <a:endParaRPr lang="fr-FR" sz="600" dirty="0"/>
                  </a:p>
                  <a:p>
                    <a:pPr>
                      <a:tabLst>
                        <a:tab pos="984250" algn="l"/>
                      </a:tabLst>
                    </a:pPr>
                    <a:r>
                      <a:rPr lang="fr-FR" sz="1600" i="1" dirty="0"/>
                      <a:t>Torseur associé : </a:t>
                    </a:r>
                  </a:p>
                  <a:p>
                    <a:pPr>
                      <a:tabLst>
                        <a:tab pos="984250" algn="l"/>
                      </a:tabLst>
                    </a:pPr>
                    <a14:m>
                      <m:oMathPara xmlns:m="http://schemas.openxmlformats.org/officeDocument/2006/math">
                        <m:oMathParaPr>
                          <m:jc m:val="centerGroup"/>
                        </m:oMathParaPr>
                        <m:oMath xmlns:m="http://schemas.openxmlformats.org/officeDocument/2006/math">
                          <m:d>
                            <m:dPr>
                              <m:begChr m:val="{"/>
                              <m:endChr m:val="}"/>
                              <m:ctrlPr>
                                <a:rPr lang="fr-FR" sz="1600" i="1">
                                  <a:latin typeface="Cambria Math" panose="02040503050406030204" pitchFamily="18" charset="0"/>
                                </a:rPr>
                              </m:ctrlPr>
                            </m:dPr>
                            <m:e>
                              <m:sSub>
                                <m:sSubPr>
                                  <m:ctrlPr>
                                    <a:rPr lang="fr-FR" sz="1600" i="1">
                                      <a:latin typeface="Cambria Math" panose="02040503050406030204" pitchFamily="18" charset="0"/>
                                    </a:rPr>
                                  </m:ctrlPr>
                                </m:sSubPr>
                                <m:e>
                                  <m:r>
                                    <m:rPr>
                                      <m:sty m:val="p"/>
                                    </m:rPr>
                                    <a:rPr lang="fr-FR" sz="1600">
                                      <a:latin typeface="Cambria Math" panose="02040503050406030204" pitchFamily="18" charset="0"/>
                                    </a:rPr>
                                    <m:t>T</m:t>
                                  </m:r>
                                </m:e>
                                <m:sub>
                                  <m:r>
                                    <m:rPr>
                                      <m:sty m:val="p"/>
                                    </m:rPr>
                                    <a:rPr lang="fr-FR" sz="1600">
                                      <a:latin typeface="Cambria Math" panose="02040503050406030204" pitchFamily="18" charset="0"/>
                                    </a:rPr>
                                    <m:t>Pesanteur</m:t>
                                  </m:r>
                                  <m:r>
                                    <a:rPr lang="fr-FR" sz="1600">
                                      <a:latin typeface="Cambria Math" panose="02040503050406030204" pitchFamily="18" charset="0"/>
                                    </a:rPr>
                                    <m:t> /</m:t>
                                  </m:r>
                                  <m:r>
                                    <m:rPr>
                                      <m:sty m:val="p"/>
                                    </m:rPr>
                                    <a:rPr lang="fr-FR" sz="1600">
                                      <a:latin typeface="Cambria Math" panose="02040503050406030204" pitchFamily="18" charset="0"/>
                                    </a:rPr>
                                    <m:t>S</m:t>
                                  </m:r>
                                </m:sub>
                              </m:sSub>
                            </m:e>
                          </m:d>
                          <m:r>
                            <a:rPr lang="fr-FR" sz="1600">
                              <a:latin typeface="Cambria Math" panose="02040503050406030204" pitchFamily="18" charset="0"/>
                            </a:rPr>
                            <m:t>=</m:t>
                          </m:r>
                          <m:sSub>
                            <m:sSubPr>
                              <m:ctrlPr>
                                <a:rPr lang="fr-FR" sz="1600" i="1">
                                  <a:latin typeface="Cambria Math" panose="02040503050406030204" pitchFamily="18" charset="0"/>
                                </a:rPr>
                              </m:ctrlPr>
                            </m:sSubPr>
                            <m:e>
                              <m:d>
                                <m:dPr>
                                  <m:begChr m:val="{"/>
                                  <m:endChr m:val="}"/>
                                  <m:ctrlPr>
                                    <a:rPr lang="fr-FR" sz="1600" i="1">
                                      <a:latin typeface="Cambria Math" panose="02040503050406030204" pitchFamily="18" charset="0"/>
                                    </a:rPr>
                                  </m:ctrlPr>
                                </m:dPr>
                                <m:e>
                                  <m:m>
                                    <m:mPr>
                                      <m:mcs>
                                        <m:mc>
                                          <m:mcPr>
                                            <m:count m:val="2"/>
                                            <m:mcJc m:val="center"/>
                                          </m:mcPr>
                                        </m:mc>
                                      </m:mcs>
                                      <m:ctrlPr>
                                        <a:rPr lang="fr-FR" sz="1600" i="1">
                                          <a:latin typeface="Cambria Math" panose="02040503050406030204" pitchFamily="18" charset="0"/>
                                        </a:rPr>
                                      </m:ctrlPr>
                                    </m:mPr>
                                    <m:mr>
                                      <m:e>
                                        <m:r>
                                          <a:rPr lang="fr-FR" sz="1600" i="1">
                                            <a:latin typeface="Cambria Math" panose="02040503050406030204" pitchFamily="18" charset="0"/>
                                          </a:rPr>
                                          <m:t>0</m:t>
                                        </m:r>
                                      </m:e>
                                      <m:e>
                                        <m:r>
                                          <a:rPr lang="fr-FR" sz="1600" i="1">
                                            <a:latin typeface="Cambria Math" panose="02040503050406030204" pitchFamily="18" charset="0"/>
                                          </a:rPr>
                                          <m:t>0</m:t>
                                        </m:r>
                                      </m:e>
                                    </m:mr>
                                    <m:mr>
                                      <m:e>
                                        <m:r>
                                          <a:rPr lang="fr-FR" sz="1600" i="1">
                                            <a:latin typeface="Cambria Math" panose="02040503050406030204" pitchFamily="18" charset="0"/>
                                          </a:rPr>
                                          <m:t>0</m:t>
                                        </m:r>
                                      </m:e>
                                      <m:e>
                                        <m:r>
                                          <a:rPr lang="fr-FR" sz="1600" i="1">
                                            <a:latin typeface="Cambria Math" panose="02040503050406030204" pitchFamily="18" charset="0"/>
                                          </a:rPr>
                                          <m:t>0</m:t>
                                        </m:r>
                                      </m:e>
                                    </m:mr>
                                    <m:mr>
                                      <m:e>
                                        <m:r>
                                          <a:rPr lang="fr-FR" sz="1600" i="1">
                                            <a:latin typeface="Cambria Math" panose="02040503050406030204" pitchFamily="18" charset="0"/>
                                          </a:rPr>
                                          <m:t>−</m:t>
                                        </m:r>
                                        <m:r>
                                          <a:rPr lang="fr-FR" sz="1600" i="1">
                                            <a:latin typeface="Cambria Math" panose="02040503050406030204" pitchFamily="18" charset="0"/>
                                          </a:rPr>
                                          <m:t>𝑚𝑔</m:t>
                                        </m:r>
                                      </m:e>
                                      <m:e>
                                        <m:r>
                                          <a:rPr lang="fr-FR" sz="1600" i="1">
                                            <a:latin typeface="Cambria Math" panose="02040503050406030204" pitchFamily="18" charset="0"/>
                                          </a:rPr>
                                          <m:t>0</m:t>
                                        </m:r>
                                      </m:e>
                                    </m:mr>
                                  </m:m>
                                </m:e>
                              </m:d>
                            </m:e>
                            <m:sub>
                              <m:r>
                                <a:rPr lang="fr-FR" sz="1600" i="1">
                                  <a:latin typeface="Cambria Math" panose="02040503050406030204" pitchFamily="18" charset="0"/>
                                </a:rPr>
                                <m:t>𝐺</m:t>
                              </m:r>
                              <m:r>
                                <a:rPr lang="fr-FR" sz="1600" i="1">
                                  <a:latin typeface="Cambria Math" panose="02040503050406030204" pitchFamily="18" charset="0"/>
                                </a:rPr>
                                <m:t>,</m:t>
                              </m:r>
                              <m:r>
                                <a:rPr lang="fr-FR" sz="1600" i="1">
                                  <a:latin typeface="Cambria Math" panose="02040503050406030204" pitchFamily="18" charset="0"/>
                                </a:rPr>
                                <m:t>𝐵</m:t>
                              </m:r>
                            </m:sub>
                          </m:sSub>
                        </m:oMath>
                      </m:oMathPara>
                    </a14:m>
                    <a:endParaRPr lang="fr-FR" sz="1600" dirty="0"/>
                  </a:p>
                </p:txBody>
              </p:sp>
            </mc:Choice>
            <mc:Fallback xmlns="">
              <p:sp>
                <p:nvSpPr>
                  <p:cNvPr id="5" name="ZoneTexte 4">
                    <a:extLst>
                      <a:ext uri="{FF2B5EF4-FFF2-40B4-BE49-F238E27FC236}">
                        <a16:creationId xmlns:a16="http://schemas.microsoft.com/office/drawing/2014/main" id="{BBA21651-70AD-4555-A530-B4C71D10FBCE}"/>
                      </a:ext>
                    </a:extLst>
                  </p:cNvPr>
                  <p:cNvSpPr txBox="1">
                    <a:spLocks noRot="1" noChangeAspect="1" noMove="1" noResize="1" noEditPoints="1" noAdjustHandles="1" noChangeArrowheads="1" noChangeShapeType="1" noTextEdit="1"/>
                  </p:cNvSpPr>
                  <p:nvPr/>
                </p:nvSpPr>
                <p:spPr>
                  <a:xfrm>
                    <a:off x="928214" y="2029623"/>
                    <a:ext cx="7579247" cy="4038991"/>
                  </a:xfrm>
                  <a:prstGeom prst="rect">
                    <a:avLst/>
                  </a:prstGeom>
                  <a:blipFill>
                    <a:blip r:embed="rId2"/>
                    <a:stretch>
                      <a:fillRect l="-402" t="-453" r="-402"/>
                    </a:stretch>
                  </a:blipFill>
                </p:spPr>
                <p:txBody>
                  <a:bodyPr/>
                  <a:lstStyle/>
                  <a:p>
                    <a:r>
                      <a:rPr lang="fr-FR">
                        <a:noFill/>
                      </a:rPr>
                      <a:t> </a:t>
                    </a:r>
                  </a:p>
                </p:txBody>
              </p:sp>
            </mc:Fallback>
          </mc:AlternateContent>
          <p:grpSp>
            <p:nvGrpSpPr>
              <p:cNvPr id="9" name="Groupe 8">
                <a:extLst>
                  <a:ext uri="{FF2B5EF4-FFF2-40B4-BE49-F238E27FC236}">
                    <a16:creationId xmlns:a16="http://schemas.microsoft.com/office/drawing/2014/main" id="{3848B3C6-5C5E-4E7D-8F6D-B88C8119732B}"/>
                  </a:ext>
                </a:extLst>
              </p:cNvPr>
              <p:cNvGrpSpPr/>
              <p:nvPr/>
            </p:nvGrpSpPr>
            <p:grpSpPr>
              <a:xfrm>
                <a:off x="8786348" y="1665174"/>
                <a:ext cx="3106427" cy="3279265"/>
                <a:chOff x="8331916" y="2780664"/>
                <a:chExt cx="3106427" cy="2532124"/>
              </a:xfrm>
            </p:grpSpPr>
            <p:sp>
              <p:nvSpPr>
                <p:cNvPr id="10" name="Rectangle à coins arrondis 78">
                  <a:extLst>
                    <a:ext uri="{FF2B5EF4-FFF2-40B4-BE49-F238E27FC236}">
                      <a16:creationId xmlns:a16="http://schemas.microsoft.com/office/drawing/2014/main" id="{6FE5BCC3-7B7A-4ECF-80AA-8269F2887333}"/>
                    </a:ext>
                  </a:extLst>
                </p:cNvPr>
                <p:cNvSpPr/>
                <p:nvPr/>
              </p:nvSpPr>
              <p:spPr>
                <a:xfrm>
                  <a:off x="8336122" y="2816204"/>
                  <a:ext cx="3102221" cy="2496584"/>
                </a:xfrm>
                <a:prstGeom prst="roundRect">
                  <a:avLst>
                    <a:gd name="adj" fmla="val 0"/>
                  </a:avLst>
                </a:prstGeom>
                <a:solidFill>
                  <a:schemeClr val="bg1"/>
                </a:solidFill>
                <a:ln w="28575">
                  <a:solidFill>
                    <a:srgbClr val="4F9707"/>
                  </a:solid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10">
                  <a:extLst>
                    <a:ext uri="{FF2B5EF4-FFF2-40B4-BE49-F238E27FC236}">
                      <a16:creationId xmlns:a16="http://schemas.microsoft.com/office/drawing/2014/main" id="{C54E2EB6-AFA8-4BF2-B9E0-ED27947DBB1B}"/>
                    </a:ext>
                  </a:extLst>
                </p:cNvPr>
                <p:cNvSpPr/>
                <p:nvPr/>
              </p:nvSpPr>
              <p:spPr>
                <a:xfrm>
                  <a:off x="8331916" y="2780664"/>
                  <a:ext cx="1126014" cy="369332"/>
                </a:xfrm>
                <a:prstGeom prst="rect">
                  <a:avLst/>
                </a:prstGeom>
              </p:spPr>
              <p:txBody>
                <a:bodyPr wrap="none">
                  <a:spAutoFit/>
                </a:bodyPr>
                <a:lstStyle/>
                <a:p>
                  <a:r>
                    <a:rPr lang="fr-FR" dirty="0">
                      <a:solidFill>
                        <a:srgbClr val="217214"/>
                      </a:solidFill>
                    </a:rPr>
                    <a:t>Pesanteur</a:t>
                  </a:r>
                  <a:endParaRPr lang="fr-FR" b="1" dirty="0">
                    <a:solidFill>
                      <a:srgbClr val="217214"/>
                    </a:solidFill>
                  </a:endParaRPr>
                </a:p>
              </p:txBody>
            </p:sp>
          </p:grpSp>
          <p:pic>
            <p:nvPicPr>
              <p:cNvPr id="13" name="Image 12">
                <a:extLst>
                  <a:ext uri="{FF2B5EF4-FFF2-40B4-BE49-F238E27FC236}">
                    <a16:creationId xmlns:a16="http://schemas.microsoft.com/office/drawing/2014/main" id="{AB182B1C-6E99-48BC-ACCF-E947B4D886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69440" y="2029623"/>
                <a:ext cx="2544448" cy="2788227"/>
              </a:xfrm>
              <a:prstGeom prst="rect">
                <a:avLst/>
              </a:prstGeom>
            </p:spPr>
          </p:pic>
        </p:grpSp>
        <p:cxnSp>
          <p:nvCxnSpPr>
            <p:cNvPr id="12" name="Connecteur droit avec flèche 11">
              <a:extLst>
                <a:ext uri="{FF2B5EF4-FFF2-40B4-BE49-F238E27FC236}">
                  <a16:creationId xmlns:a16="http://schemas.microsoft.com/office/drawing/2014/main" id="{3852F376-C432-43FC-836B-7FC874E9D1D9}"/>
                </a:ext>
              </a:extLst>
            </p:cNvPr>
            <p:cNvCxnSpPr>
              <a:cxnSpLocks/>
            </p:cNvCxnSpPr>
            <p:nvPr/>
          </p:nvCxnSpPr>
          <p:spPr>
            <a:xfrm rot="10800000">
              <a:off x="10341664" y="4083050"/>
              <a:ext cx="285750" cy="393700"/>
            </a:xfrm>
            <a:prstGeom prst="straightConnector1">
              <a:avLst/>
            </a:prstGeom>
            <a:ln w="1905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EA7A410A-990F-4814-BA0C-C484C0D1268E}"/>
                </a:ext>
              </a:extLst>
            </p:cNvPr>
            <p:cNvSpPr/>
            <p:nvPr/>
          </p:nvSpPr>
          <p:spPr>
            <a:xfrm>
              <a:off x="9893312" y="3143250"/>
              <a:ext cx="546100" cy="24765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sz="900" dirty="0">
                  <a:solidFill>
                    <a:srgbClr val="FF0000"/>
                  </a:solidFill>
                </a:rPr>
                <a:t>Gravité</a:t>
              </a:r>
            </a:p>
          </p:txBody>
        </p:sp>
        <p:sp>
          <p:nvSpPr>
            <p:cNvPr id="20" name="Rectangle 19">
              <a:extLst>
                <a:ext uri="{FF2B5EF4-FFF2-40B4-BE49-F238E27FC236}">
                  <a16:creationId xmlns:a16="http://schemas.microsoft.com/office/drawing/2014/main" id="{36E048B6-6449-4B30-B6A6-E93A3B1A4924}"/>
                </a:ext>
              </a:extLst>
            </p:cNvPr>
            <p:cNvSpPr/>
            <p:nvPr/>
          </p:nvSpPr>
          <p:spPr>
            <a:xfrm>
              <a:off x="10440101" y="4083050"/>
              <a:ext cx="546100" cy="24765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sz="900" b="1" dirty="0">
                  <a:solidFill>
                    <a:srgbClr val="FF0000"/>
                  </a:solidFill>
                </a:rPr>
                <a:t>Gravité</a:t>
              </a:r>
            </a:p>
          </p:txBody>
        </p:sp>
      </p:grpSp>
    </p:spTree>
    <p:extLst>
      <p:ext uri="{BB962C8B-B14F-4D97-AF65-F5344CB8AC3E}">
        <p14:creationId xmlns:p14="http://schemas.microsoft.com/office/powerpoint/2010/main" val="1785803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e 20">
            <a:extLst>
              <a:ext uri="{FF2B5EF4-FFF2-40B4-BE49-F238E27FC236}">
                <a16:creationId xmlns:a16="http://schemas.microsoft.com/office/drawing/2014/main" id="{05EAEAEA-D2E3-40AE-81F8-AAF0CD090608}"/>
              </a:ext>
            </a:extLst>
          </p:cNvPr>
          <p:cNvGrpSpPr/>
          <p:nvPr/>
        </p:nvGrpSpPr>
        <p:grpSpPr>
          <a:xfrm>
            <a:off x="575354" y="729553"/>
            <a:ext cx="8035246" cy="5466464"/>
            <a:chOff x="589869" y="1211594"/>
            <a:chExt cx="11310763" cy="3996676"/>
          </a:xfrm>
        </p:grpSpPr>
        <p:sp>
          <p:nvSpPr>
            <p:cNvPr id="22" name="Rectangle à coins arrondis 26">
              <a:extLst>
                <a:ext uri="{FF2B5EF4-FFF2-40B4-BE49-F238E27FC236}">
                  <a16:creationId xmlns:a16="http://schemas.microsoft.com/office/drawing/2014/main" id="{402BA334-BA80-410E-AA3E-057709B46C5F}"/>
                </a:ext>
              </a:extLst>
            </p:cNvPr>
            <p:cNvSpPr/>
            <p:nvPr/>
          </p:nvSpPr>
          <p:spPr>
            <a:xfrm>
              <a:off x="589869" y="1227315"/>
              <a:ext cx="11310763" cy="3980955"/>
            </a:xfrm>
            <a:prstGeom prst="roundRect">
              <a:avLst>
                <a:gd name="adj" fmla="val 0"/>
              </a:avLst>
            </a:prstGeom>
            <a:solidFill>
              <a:schemeClr val="bg1"/>
            </a:solidFill>
            <a:ln w="28575">
              <a:solidFill>
                <a:srgbClr val="CC00CC"/>
              </a:solid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mc:AlternateContent xmlns:mc="http://schemas.openxmlformats.org/markup-compatibility/2006" xmlns:a14="http://schemas.microsoft.com/office/drawing/2010/main">
          <mc:Choice Requires="a14">
            <p:sp>
              <p:nvSpPr>
                <p:cNvPr id="23" name="ZoneTexte 22">
                  <a:extLst>
                    <a:ext uri="{FF2B5EF4-FFF2-40B4-BE49-F238E27FC236}">
                      <a16:creationId xmlns:a16="http://schemas.microsoft.com/office/drawing/2014/main" id="{5FA1A9B9-AE1D-4DB3-A2CE-5A5E3D9435BC}"/>
                    </a:ext>
                  </a:extLst>
                </p:cNvPr>
                <p:cNvSpPr txBox="1"/>
                <p:nvPr/>
              </p:nvSpPr>
              <p:spPr>
                <a:xfrm>
                  <a:off x="1069039" y="1557216"/>
                  <a:ext cx="10772931" cy="3651054"/>
                </a:xfrm>
                <a:prstGeom prst="rect">
                  <a:avLst/>
                </a:prstGeom>
                <a:noFill/>
              </p:spPr>
              <p:txBody>
                <a:bodyPr wrap="square" rtlCol="0">
                  <a:spAutoFit/>
                </a:bodyPr>
                <a:lstStyle/>
                <a:p>
                  <a:pPr algn="just"/>
                  <a:r>
                    <a:rPr lang="fr-FR" sz="1600" dirty="0"/>
                    <a:t>La force de pression s’exerçant sur une paroi s’applique selon la normale à cette paroi en son centre et a pour norme :</a:t>
                  </a:r>
                </a:p>
                <a:p>
                  <a:pPr algn="just"/>
                  <a:endParaRPr lang="fr-FR" sz="600" dirty="0"/>
                </a:p>
                <a:p>
                  <a:pPr algn="just"/>
                  <a14:m>
                    <m:oMathPara xmlns:m="http://schemas.openxmlformats.org/officeDocument/2006/math">
                      <m:oMathParaPr>
                        <m:jc m:val="centerGroup"/>
                      </m:oMathParaPr>
                      <m:oMath xmlns:m="http://schemas.openxmlformats.org/officeDocument/2006/math">
                        <m:acc>
                          <m:accPr>
                            <m:chr m:val="⃗"/>
                            <m:ctrlPr>
                              <a:rPr lang="fr-FR" sz="1600" i="1">
                                <a:latin typeface="Cambria Math" panose="02040503050406030204" pitchFamily="18" charset="0"/>
                              </a:rPr>
                            </m:ctrlPr>
                          </m:accPr>
                          <m:e>
                            <m:sSub>
                              <m:sSubPr>
                                <m:ctrlPr>
                                  <a:rPr lang="fr-FR" sz="1600" i="1">
                                    <a:latin typeface="Cambria Math" panose="02040503050406030204" pitchFamily="18" charset="0"/>
                                  </a:rPr>
                                </m:ctrlPr>
                              </m:sSubPr>
                              <m:e>
                                <m:r>
                                  <a:rPr lang="fr-FR" sz="1600" i="1">
                                    <a:latin typeface="Cambria Math" panose="02040503050406030204" pitchFamily="18" charset="0"/>
                                  </a:rPr>
                                  <m:t>𝐹</m:t>
                                </m:r>
                              </m:e>
                              <m:sub>
                                <m:r>
                                  <a:rPr lang="fr-FR" sz="1600" i="1">
                                    <a:latin typeface="Cambria Math" panose="02040503050406030204" pitchFamily="18" charset="0"/>
                                  </a:rPr>
                                  <m:t>𝑃𝑟𝑒𝑠𝑠𝑖𝑜𝑛</m:t>
                                </m:r>
                              </m:sub>
                            </m:sSub>
                          </m:e>
                        </m:acc>
                        <m:r>
                          <a:rPr lang="fr-FR" sz="1600" i="1">
                            <a:latin typeface="Cambria Math" panose="02040503050406030204" pitchFamily="18" charset="0"/>
                          </a:rPr>
                          <m:t>=</m:t>
                        </m:r>
                        <m:r>
                          <a:rPr lang="fr-FR" sz="1600" b="0" i="1" smtClean="0">
                            <a:latin typeface="Cambria Math" panose="02040503050406030204" pitchFamily="18" charset="0"/>
                          </a:rPr>
                          <m:t>−</m:t>
                        </m:r>
                        <m:nary>
                          <m:naryPr>
                            <m:ctrlPr>
                              <a:rPr lang="fr-FR" sz="1600" i="1" smtClean="0">
                                <a:latin typeface="Cambria Math" panose="02040503050406030204" pitchFamily="18" charset="0"/>
                              </a:rPr>
                            </m:ctrlPr>
                          </m:naryPr>
                          <m:sub>
                            <m:r>
                              <m:rPr>
                                <m:brk m:alnAt="23"/>
                              </m:rPr>
                              <a:rPr lang="fr-FR" sz="1600" b="0" i="1" smtClean="0">
                                <a:latin typeface="Cambria Math" panose="02040503050406030204" pitchFamily="18" charset="0"/>
                              </a:rPr>
                              <m:t>𝑆</m:t>
                            </m:r>
                          </m:sub>
                          <m:sup/>
                          <m:e>
                            <m:r>
                              <a:rPr lang="fr-FR" sz="1600" i="1">
                                <a:latin typeface="Cambria Math" panose="02040503050406030204" pitchFamily="18" charset="0"/>
                              </a:rPr>
                              <m:t>𝑃</m:t>
                            </m:r>
                            <m:acc>
                              <m:accPr>
                                <m:chr m:val="⃗"/>
                                <m:ctrlPr>
                                  <a:rPr lang="fr-FR" sz="1600" i="1">
                                    <a:latin typeface="Cambria Math" panose="02040503050406030204" pitchFamily="18" charset="0"/>
                                  </a:rPr>
                                </m:ctrlPr>
                              </m:accPr>
                              <m:e>
                                <m:r>
                                  <a:rPr lang="fr-FR" sz="1600" i="1">
                                    <a:latin typeface="Cambria Math" panose="02040503050406030204" pitchFamily="18" charset="0"/>
                                  </a:rPr>
                                  <m:t>𝑛</m:t>
                                </m:r>
                              </m:e>
                            </m:acc>
                          </m:e>
                        </m:nary>
                        <m:r>
                          <a:rPr lang="fr-FR" sz="1600" b="0" i="1" smtClean="0">
                            <a:latin typeface="Cambria Math" panose="02040503050406030204" pitchFamily="18" charset="0"/>
                          </a:rPr>
                          <m:t>𝑑</m:t>
                        </m:r>
                        <m:r>
                          <a:rPr lang="fr-FR" sz="1600" i="1">
                            <a:latin typeface="Cambria Math" panose="02040503050406030204" pitchFamily="18" charset="0"/>
                          </a:rPr>
                          <m:t>𝑆</m:t>
                        </m:r>
                        <m:r>
                          <a:rPr lang="fr-FR" sz="1600" b="0" i="0" smtClean="0">
                            <a:latin typeface="Cambria Math" panose="02040503050406030204" pitchFamily="18" charset="0"/>
                          </a:rPr>
                          <m:t>,</m:t>
                        </m:r>
                      </m:oMath>
                    </m:oMathPara>
                  </a14:m>
                  <a:endParaRPr lang="fr-FR" sz="1600" dirty="0"/>
                </a:p>
                <a:p>
                  <a:pPr algn="just"/>
                  <a:r>
                    <a:rPr lang="fr-FR" sz="1600" dirty="0"/>
                    <a:t>où </a:t>
                  </a:r>
                  <a14:m>
                    <m:oMath xmlns:m="http://schemas.openxmlformats.org/officeDocument/2006/math">
                      <m:acc>
                        <m:accPr>
                          <m:chr m:val="⃗"/>
                          <m:ctrlPr>
                            <a:rPr lang="fr-FR" sz="1600" i="1">
                              <a:latin typeface="Cambria Math" panose="02040503050406030204" pitchFamily="18" charset="0"/>
                            </a:rPr>
                          </m:ctrlPr>
                        </m:accPr>
                        <m:e>
                          <m:sSub>
                            <m:sSubPr>
                              <m:ctrlPr>
                                <a:rPr lang="fr-FR" sz="1600" i="1">
                                  <a:latin typeface="Cambria Math" panose="02040503050406030204" pitchFamily="18" charset="0"/>
                                </a:rPr>
                              </m:ctrlPr>
                            </m:sSubPr>
                            <m:e>
                              <m:r>
                                <a:rPr lang="fr-FR" sz="1600" i="1">
                                  <a:latin typeface="Cambria Math" panose="02040503050406030204" pitchFamily="18" charset="0"/>
                                </a:rPr>
                                <m:t>𝐹</m:t>
                              </m:r>
                            </m:e>
                            <m:sub>
                              <m:r>
                                <a:rPr lang="fr-FR" sz="1600" i="1">
                                  <a:latin typeface="Cambria Math" panose="02040503050406030204" pitchFamily="18" charset="0"/>
                                </a:rPr>
                                <m:t>𝑃𝑟𝑒𝑠𝑠𝑖𝑜𝑛</m:t>
                              </m:r>
                            </m:sub>
                          </m:sSub>
                        </m:e>
                      </m:acc>
                      <m:r>
                        <a:rPr lang="fr-FR" sz="1600" i="1">
                          <a:latin typeface="Cambria Math" panose="02040503050406030204" pitchFamily="18" charset="0"/>
                        </a:rPr>
                        <m:t> </m:t>
                      </m:r>
                    </m:oMath>
                  </a14:m>
                  <a:r>
                    <a:rPr lang="fr-FR" sz="1600" dirty="0"/>
                    <a:t> est la force de pression (en N), </a:t>
                  </a:r>
                  <a14:m>
                    <m:oMath xmlns:m="http://schemas.openxmlformats.org/officeDocument/2006/math">
                      <m:r>
                        <a:rPr lang="fr-FR" sz="1600" i="1">
                          <a:latin typeface="Cambria Math" panose="02040503050406030204" pitchFamily="18" charset="0"/>
                        </a:rPr>
                        <m:t>𝑃</m:t>
                      </m:r>
                    </m:oMath>
                  </a14:m>
                  <a:r>
                    <a:rPr lang="fr-FR" sz="1600" dirty="0"/>
                    <a:t> la pression exercée par le fluide (en Pa), </a:t>
                  </a:r>
                  <a14:m>
                    <m:oMath xmlns:m="http://schemas.openxmlformats.org/officeDocument/2006/math">
                      <m:r>
                        <m:rPr>
                          <m:sty m:val="p"/>
                        </m:rPr>
                        <a:rPr lang="fr-FR" sz="1600" b="0" i="0" smtClean="0">
                          <a:latin typeface="Cambria Math" panose="02040503050406030204" pitchFamily="18" charset="0"/>
                        </a:rPr>
                        <m:t>d</m:t>
                      </m:r>
                      <m:r>
                        <a:rPr lang="fr-FR" sz="1600" i="1">
                          <a:latin typeface="Cambria Math" panose="02040503050406030204" pitchFamily="18" charset="0"/>
                        </a:rPr>
                        <m:t>𝑆</m:t>
                      </m:r>
                    </m:oMath>
                  </a14:m>
                  <a:r>
                    <a:rPr lang="fr-FR" sz="1600" dirty="0"/>
                    <a:t> un élément de surface sur laquelle s’applique la pression (en m²) et </a:t>
                  </a:r>
                  <a14:m>
                    <m:oMath xmlns:m="http://schemas.openxmlformats.org/officeDocument/2006/math">
                      <m:acc>
                        <m:accPr>
                          <m:chr m:val="⃗"/>
                          <m:ctrlPr>
                            <a:rPr lang="fr-FR" sz="1600" i="1">
                              <a:latin typeface="Cambria Math" panose="02040503050406030204" pitchFamily="18" charset="0"/>
                            </a:rPr>
                          </m:ctrlPr>
                        </m:accPr>
                        <m:e>
                          <m:r>
                            <a:rPr lang="fr-FR" sz="1600" i="1">
                              <a:latin typeface="Cambria Math" panose="02040503050406030204" pitchFamily="18" charset="0"/>
                            </a:rPr>
                            <m:t>𝑛</m:t>
                          </m:r>
                        </m:e>
                      </m:acc>
                    </m:oMath>
                  </a14:m>
                  <a:r>
                    <a:rPr lang="fr-FR" sz="1600" dirty="0"/>
                    <a:t> la normale à la surface </a:t>
                  </a:r>
                  <a14:m>
                    <m:oMath xmlns:m="http://schemas.openxmlformats.org/officeDocument/2006/math">
                      <m:r>
                        <a:rPr lang="fr-FR" sz="1600" i="1">
                          <a:latin typeface="Cambria Math" panose="02040503050406030204" pitchFamily="18" charset="0"/>
                        </a:rPr>
                        <m:t>𝑆</m:t>
                      </m:r>
                    </m:oMath>
                  </a14:m>
                  <a:r>
                    <a:rPr lang="fr-FR" sz="1600" dirty="0"/>
                    <a:t>.</a:t>
                  </a:r>
                </a:p>
                <a:p>
                  <a:pPr algn="just"/>
                  <a:endParaRPr lang="fr-FR" sz="600" dirty="0"/>
                </a:p>
                <a:p>
                  <a:pPr algn="just"/>
                  <a:r>
                    <a:rPr lang="fr-FR" sz="1600" dirty="0"/>
                    <a:t>Dans le cas d’une paroi plane, la force de pression devient :</a:t>
                  </a:r>
                </a:p>
                <a:p>
                  <a:pPr algn="ctr"/>
                  <a14:m>
                    <m:oMath xmlns:m="http://schemas.openxmlformats.org/officeDocument/2006/math">
                      <m:acc>
                        <m:accPr>
                          <m:chr m:val="⃗"/>
                          <m:ctrlPr>
                            <a:rPr lang="fr-FR" sz="1600" i="1" smtClean="0">
                              <a:latin typeface="Cambria Math" panose="02040503050406030204" pitchFamily="18" charset="0"/>
                            </a:rPr>
                          </m:ctrlPr>
                        </m:accPr>
                        <m:e>
                          <m:sSub>
                            <m:sSubPr>
                              <m:ctrlPr>
                                <a:rPr lang="fr-FR" sz="1600" i="1" smtClean="0">
                                  <a:latin typeface="Cambria Math" panose="02040503050406030204" pitchFamily="18" charset="0"/>
                                </a:rPr>
                              </m:ctrlPr>
                            </m:sSubPr>
                            <m:e>
                              <m:r>
                                <a:rPr lang="fr-FR" sz="1600" b="0" i="1" smtClean="0">
                                  <a:latin typeface="Cambria Math" panose="02040503050406030204" pitchFamily="18" charset="0"/>
                                </a:rPr>
                                <m:t>𝐹</m:t>
                              </m:r>
                            </m:e>
                            <m:sub>
                              <m:r>
                                <a:rPr lang="fr-FR" sz="1600" b="0" i="1" smtClean="0">
                                  <a:latin typeface="Cambria Math" panose="02040503050406030204" pitchFamily="18" charset="0"/>
                                </a:rPr>
                                <m:t>𝑃𝑟𝑒𝑠𝑠𝑖𝑜𝑛</m:t>
                              </m:r>
                            </m:sub>
                          </m:sSub>
                        </m:e>
                      </m:acc>
                      <m:r>
                        <a:rPr lang="fr-FR" sz="1600" b="0" i="1" smtClean="0">
                          <a:latin typeface="Cambria Math" panose="02040503050406030204" pitchFamily="18" charset="0"/>
                        </a:rPr>
                        <m:t>=−</m:t>
                      </m:r>
                      <m:r>
                        <a:rPr lang="fr-FR" sz="1600" b="0" i="1" smtClean="0">
                          <a:latin typeface="Cambria Math" panose="02040503050406030204" pitchFamily="18" charset="0"/>
                        </a:rPr>
                        <m:t>𝑃𝑆</m:t>
                      </m:r>
                      <m:acc>
                        <m:accPr>
                          <m:chr m:val="⃗"/>
                          <m:ctrlPr>
                            <a:rPr lang="fr-FR" sz="1600" b="0" i="1" smtClean="0">
                              <a:latin typeface="Cambria Math" panose="02040503050406030204" pitchFamily="18" charset="0"/>
                            </a:rPr>
                          </m:ctrlPr>
                        </m:accPr>
                        <m:e>
                          <m:r>
                            <a:rPr lang="fr-FR" sz="1600" b="0" i="1" smtClean="0">
                              <a:latin typeface="Cambria Math" panose="02040503050406030204" pitchFamily="18" charset="0"/>
                            </a:rPr>
                            <m:t>𝑛</m:t>
                          </m:r>
                        </m:e>
                      </m:acc>
                    </m:oMath>
                  </a14:m>
                  <a:r>
                    <a:rPr lang="fr-FR" sz="1600" dirty="0"/>
                    <a:t> ,</a:t>
                  </a:r>
                </a:p>
                <a:p>
                  <a:pPr algn="just"/>
                  <a:endParaRPr lang="fr-FR" sz="600" dirty="0"/>
                </a:p>
                <a:p>
                  <a:pPr algn="just"/>
                  <a:r>
                    <a:rPr lang="fr-FR" sz="1600" dirty="0"/>
                    <a:t>où </a:t>
                  </a:r>
                  <a14:m>
                    <m:oMath xmlns:m="http://schemas.openxmlformats.org/officeDocument/2006/math">
                      <m:acc>
                        <m:accPr>
                          <m:chr m:val="⃗"/>
                          <m:ctrlPr>
                            <a:rPr lang="fr-FR" sz="1600" i="1">
                              <a:latin typeface="Cambria Math" panose="02040503050406030204" pitchFamily="18" charset="0"/>
                            </a:rPr>
                          </m:ctrlPr>
                        </m:accPr>
                        <m:e>
                          <m:sSub>
                            <m:sSubPr>
                              <m:ctrlPr>
                                <a:rPr lang="fr-FR" sz="1600" i="1">
                                  <a:latin typeface="Cambria Math" panose="02040503050406030204" pitchFamily="18" charset="0"/>
                                </a:rPr>
                              </m:ctrlPr>
                            </m:sSubPr>
                            <m:e>
                              <m:r>
                                <a:rPr lang="fr-FR" sz="1600" i="1">
                                  <a:latin typeface="Cambria Math" panose="02040503050406030204" pitchFamily="18" charset="0"/>
                                </a:rPr>
                                <m:t>𝐹</m:t>
                              </m:r>
                            </m:e>
                            <m:sub>
                              <m:r>
                                <a:rPr lang="fr-FR" sz="1600" i="1">
                                  <a:latin typeface="Cambria Math" panose="02040503050406030204" pitchFamily="18" charset="0"/>
                                </a:rPr>
                                <m:t>𝑃𝑟𝑒𝑠𝑠𝑖𝑜𝑛</m:t>
                              </m:r>
                            </m:sub>
                          </m:sSub>
                        </m:e>
                      </m:acc>
                      <m:r>
                        <a:rPr lang="fr-FR" sz="1600" b="0" i="1" smtClean="0">
                          <a:latin typeface="Cambria Math" panose="02040503050406030204" pitchFamily="18" charset="0"/>
                        </a:rPr>
                        <m:t> </m:t>
                      </m:r>
                    </m:oMath>
                  </a14:m>
                  <a:r>
                    <a:rPr lang="fr-FR" sz="1600" dirty="0"/>
                    <a:t> est la force de pression (en N), </a:t>
                  </a:r>
                  <a14:m>
                    <m:oMath xmlns:m="http://schemas.openxmlformats.org/officeDocument/2006/math">
                      <m:r>
                        <a:rPr lang="fr-FR" sz="1600" i="1">
                          <a:latin typeface="Cambria Math" panose="02040503050406030204" pitchFamily="18" charset="0"/>
                        </a:rPr>
                        <m:t>𝑃</m:t>
                      </m:r>
                    </m:oMath>
                  </a14:m>
                  <a:r>
                    <a:rPr lang="fr-FR" sz="1600" dirty="0"/>
                    <a:t> la pression exercée par le fluide (en Pa), </a:t>
                  </a:r>
                  <a14:m>
                    <m:oMath xmlns:m="http://schemas.openxmlformats.org/officeDocument/2006/math">
                      <m:r>
                        <a:rPr lang="fr-FR" sz="1600" i="1">
                          <a:latin typeface="Cambria Math" panose="02040503050406030204" pitchFamily="18" charset="0"/>
                        </a:rPr>
                        <m:t>𝑆</m:t>
                      </m:r>
                    </m:oMath>
                  </a14:m>
                  <a:r>
                    <a:rPr lang="fr-FR" sz="1600" dirty="0"/>
                    <a:t> la surface sur laquelle s’applique la pression (en m²).</a:t>
                  </a:r>
                </a:p>
                <a:p>
                  <a:pPr algn="just"/>
                  <a:endParaRPr lang="fr-FR" sz="600" dirty="0"/>
                </a:p>
                <a:p>
                  <a:pPr algn="just"/>
                  <a:r>
                    <a:rPr lang="fr-FR" sz="1600" dirty="0"/>
                    <a:t>Dans les autres cas, on calcule l’intégrale sur la surface considérée S en utilisant les paramétrages polaire ou sphérique selon la configuration.</a:t>
                  </a:r>
                </a:p>
                <a:p>
                  <a:pPr algn="just"/>
                  <a:endParaRPr lang="fr-FR" sz="600" dirty="0"/>
                </a:p>
                <a:p>
                  <a:pPr algn="just"/>
                  <a:r>
                    <a:rPr lang="fr-FR" sz="1600" dirty="0"/>
                    <a:t>Le torseur associé s’écrit dans le cas d’une surface plane : </a:t>
                  </a:r>
                </a:p>
                <a:p>
                  <a:pPr algn="ctr"/>
                  <a:r>
                    <a:rPr lang="fr-FR" sz="1600" dirty="0"/>
                    <a:t> </a:t>
                  </a:r>
                  <a14:m>
                    <m:oMath xmlns:m="http://schemas.openxmlformats.org/officeDocument/2006/math">
                      <m:d>
                        <m:dPr>
                          <m:begChr m:val="{"/>
                          <m:endChr m:val="}"/>
                          <m:ctrlPr>
                            <a:rPr lang="fr-FR" sz="1600" i="1">
                              <a:latin typeface="Cambria Math" panose="02040503050406030204" pitchFamily="18" charset="0"/>
                            </a:rPr>
                          </m:ctrlPr>
                        </m:dPr>
                        <m:e>
                          <m:sSub>
                            <m:sSubPr>
                              <m:ctrlPr>
                                <a:rPr lang="fr-FR" sz="1600" i="1">
                                  <a:latin typeface="Cambria Math" panose="02040503050406030204" pitchFamily="18" charset="0"/>
                                </a:rPr>
                              </m:ctrlPr>
                            </m:sSubPr>
                            <m:e>
                              <m:r>
                                <a:rPr lang="fr-FR" sz="1600" i="1">
                                  <a:latin typeface="Cambria Math" panose="02040503050406030204" pitchFamily="18" charset="0"/>
                                </a:rPr>
                                <m:t>𝐹</m:t>
                              </m:r>
                            </m:e>
                            <m:sub>
                              <m:r>
                                <a:rPr lang="fr-FR" sz="1600" b="0" i="1" smtClean="0">
                                  <a:latin typeface="Cambria Math" panose="02040503050406030204" pitchFamily="18" charset="0"/>
                                </a:rPr>
                                <m:t>𝑃𝑟𝑒𝑠𝑠𝑖𝑜𝑛</m:t>
                              </m:r>
                            </m:sub>
                          </m:sSub>
                        </m:e>
                      </m:d>
                      <m:r>
                        <a:rPr lang="fr-FR" sz="1600" i="1">
                          <a:latin typeface="Cambria Math" panose="02040503050406030204" pitchFamily="18" charset="0"/>
                        </a:rPr>
                        <m:t>=</m:t>
                      </m:r>
                      <m:sSub>
                        <m:sSubPr>
                          <m:ctrlPr>
                            <a:rPr lang="fr-FR" sz="1600" i="1">
                              <a:latin typeface="Cambria Math" panose="02040503050406030204" pitchFamily="18" charset="0"/>
                            </a:rPr>
                          </m:ctrlPr>
                        </m:sSubPr>
                        <m:e>
                          <m:d>
                            <m:dPr>
                              <m:begChr m:val="{"/>
                              <m:endChr m:val="}"/>
                              <m:ctrlPr>
                                <a:rPr lang="fr-FR" sz="1600" i="1">
                                  <a:latin typeface="Cambria Math" panose="02040503050406030204" pitchFamily="18" charset="0"/>
                                </a:rPr>
                              </m:ctrlPr>
                            </m:dPr>
                            <m:e>
                              <m:m>
                                <m:mPr>
                                  <m:mcs>
                                    <m:mc>
                                      <m:mcPr>
                                        <m:count m:val="2"/>
                                        <m:mcJc m:val="center"/>
                                      </m:mcPr>
                                    </m:mc>
                                  </m:mcs>
                                  <m:ctrlPr>
                                    <a:rPr lang="fr-FR" sz="1600" i="1">
                                      <a:latin typeface="Cambria Math" panose="02040503050406030204" pitchFamily="18" charset="0"/>
                                    </a:rPr>
                                  </m:ctrlPr>
                                </m:mPr>
                                <m:mr>
                                  <m:e>
                                    <m:r>
                                      <m:rPr>
                                        <m:brk m:alnAt="7"/>
                                      </m:rPr>
                                      <a:rPr lang="fr-FR" sz="1600" i="1">
                                        <a:latin typeface="Cambria Math" panose="02040503050406030204" pitchFamily="18" charset="0"/>
                                      </a:rPr>
                                      <m:t>0</m:t>
                                    </m:r>
                                  </m:e>
                                  <m:e>
                                    <m:r>
                                      <a:rPr lang="fr-FR" sz="1600" i="1">
                                        <a:latin typeface="Cambria Math" panose="02040503050406030204" pitchFamily="18" charset="0"/>
                                      </a:rPr>
                                      <m:t>0</m:t>
                                    </m:r>
                                  </m:e>
                                </m:mr>
                                <m:mr>
                                  <m:e>
                                    <m:r>
                                      <a:rPr lang="fr-FR" sz="1600" i="1">
                                        <a:latin typeface="Cambria Math" panose="02040503050406030204" pitchFamily="18" charset="0"/>
                                      </a:rPr>
                                      <m:t>0</m:t>
                                    </m:r>
                                  </m:e>
                                  <m:e>
                                    <m:r>
                                      <a:rPr lang="fr-FR" sz="1600" i="1">
                                        <a:latin typeface="Cambria Math" panose="02040503050406030204" pitchFamily="18" charset="0"/>
                                      </a:rPr>
                                      <m:t>0</m:t>
                                    </m:r>
                                  </m:e>
                                </m:mr>
                                <m:mr>
                                  <m:e>
                                    <m:acc>
                                      <m:accPr>
                                        <m:chr m:val="⃗"/>
                                        <m:ctrlPr>
                                          <a:rPr lang="fr-FR" sz="1600" i="1">
                                            <a:latin typeface="Cambria Math" panose="02040503050406030204" pitchFamily="18" charset="0"/>
                                          </a:rPr>
                                        </m:ctrlPr>
                                      </m:accPr>
                                      <m:e>
                                        <m:sSub>
                                          <m:sSubPr>
                                            <m:ctrlPr>
                                              <a:rPr lang="fr-FR" sz="1600" i="1">
                                                <a:latin typeface="Cambria Math" panose="02040503050406030204" pitchFamily="18" charset="0"/>
                                              </a:rPr>
                                            </m:ctrlPr>
                                          </m:sSubPr>
                                          <m:e>
                                            <m:r>
                                              <a:rPr lang="fr-FR" sz="1600" i="1">
                                                <a:latin typeface="Cambria Math" panose="02040503050406030204" pitchFamily="18" charset="0"/>
                                              </a:rPr>
                                              <m:t>𝐹</m:t>
                                            </m:r>
                                          </m:e>
                                          <m:sub>
                                            <m:r>
                                              <a:rPr lang="fr-FR" sz="1600" b="0" i="1" smtClean="0">
                                                <a:latin typeface="Cambria Math" panose="02040503050406030204" pitchFamily="18" charset="0"/>
                                              </a:rPr>
                                              <m:t>𝑃𝑟𝑒𝑠𝑠𝑖𝑜𝑛</m:t>
                                            </m:r>
                                          </m:sub>
                                        </m:sSub>
                                      </m:e>
                                    </m:acc>
                                  </m:e>
                                  <m:e>
                                    <m:r>
                                      <a:rPr lang="fr-FR" sz="1600" i="1">
                                        <a:latin typeface="Cambria Math" panose="02040503050406030204" pitchFamily="18" charset="0"/>
                                      </a:rPr>
                                      <m:t>0</m:t>
                                    </m:r>
                                  </m:e>
                                </m:mr>
                              </m:m>
                            </m:e>
                          </m:d>
                        </m:e>
                        <m:sub>
                          <m:r>
                            <a:rPr lang="fr-FR" sz="1600" i="1">
                              <a:latin typeface="Cambria Math" panose="02040503050406030204" pitchFamily="18" charset="0"/>
                            </a:rPr>
                            <m:t>𝐺</m:t>
                          </m:r>
                        </m:sub>
                      </m:sSub>
                      <m:r>
                        <a:rPr lang="fr-FR" sz="1600">
                          <a:latin typeface="Cambria Math" panose="02040503050406030204" pitchFamily="18" charset="0"/>
                        </a:rPr>
                        <m:t>=</m:t>
                      </m:r>
                      <m:sSub>
                        <m:sSubPr>
                          <m:ctrlPr>
                            <a:rPr lang="fr-FR" sz="1600" i="1">
                              <a:latin typeface="Cambria Math" panose="02040503050406030204" pitchFamily="18" charset="0"/>
                            </a:rPr>
                          </m:ctrlPr>
                        </m:sSubPr>
                        <m:e>
                          <m:d>
                            <m:dPr>
                              <m:begChr m:val="{"/>
                              <m:endChr m:val="}"/>
                              <m:ctrlPr>
                                <a:rPr lang="fr-FR" sz="1600" i="1">
                                  <a:latin typeface="Cambria Math" panose="02040503050406030204" pitchFamily="18" charset="0"/>
                                </a:rPr>
                              </m:ctrlPr>
                            </m:dPr>
                            <m:e>
                              <m:m>
                                <m:mPr>
                                  <m:mcs>
                                    <m:mc>
                                      <m:mcPr>
                                        <m:count m:val="1"/>
                                        <m:mcJc m:val="center"/>
                                      </m:mcPr>
                                    </m:mc>
                                  </m:mcs>
                                  <m:ctrlPr>
                                    <a:rPr lang="fr-FR" sz="1600" i="1">
                                      <a:latin typeface="Cambria Math" panose="02040503050406030204" pitchFamily="18" charset="0"/>
                                    </a:rPr>
                                  </m:ctrlPr>
                                </m:mPr>
                                <m:mr>
                                  <m:e>
                                    <m:acc>
                                      <m:accPr>
                                        <m:chr m:val="⃗"/>
                                        <m:ctrlPr>
                                          <a:rPr lang="fr-FR" sz="1600" i="1">
                                            <a:latin typeface="Cambria Math" panose="02040503050406030204" pitchFamily="18" charset="0"/>
                                          </a:rPr>
                                        </m:ctrlPr>
                                      </m:accPr>
                                      <m:e>
                                        <m:sSub>
                                          <m:sSubPr>
                                            <m:ctrlPr>
                                              <a:rPr lang="fr-FR" sz="1600" i="1">
                                                <a:latin typeface="Cambria Math" panose="02040503050406030204" pitchFamily="18" charset="0"/>
                                              </a:rPr>
                                            </m:ctrlPr>
                                          </m:sSubPr>
                                          <m:e>
                                            <m:r>
                                              <a:rPr lang="fr-FR" sz="1600" i="1">
                                                <a:latin typeface="Cambria Math" panose="02040503050406030204" pitchFamily="18" charset="0"/>
                                              </a:rPr>
                                              <m:t>𝐹</m:t>
                                            </m:r>
                                          </m:e>
                                          <m:sub>
                                            <m:r>
                                              <a:rPr lang="fr-FR" sz="1600" b="0" i="1" smtClean="0">
                                                <a:latin typeface="Cambria Math" panose="02040503050406030204" pitchFamily="18" charset="0"/>
                                              </a:rPr>
                                              <m:t>𝑃𝑟𝑒𝑠𝑠𝑖𝑜𝑛</m:t>
                                            </m:r>
                                          </m:sub>
                                        </m:sSub>
                                      </m:e>
                                    </m:acc>
                                    <m:r>
                                      <a:rPr lang="fr-FR" sz="1600" i="1">
                                        <a:latin typeface="Cambria Math" panose="02040503050406030204" pitchFamily="18" charset="0"/>
                                      </a:rPr>
                                      <m:t>=</m:t>
                                    </m:r>
                                    <m:r>
                                      <a:rPr lang="fr-FR" sz="1600" b="0" i="1" smtClean="0">
                                        <a:latin typeface="Cambria Math" panose="02040503050406030204" pitchFamily="18" charset="0"/>
                                      </a:rPr>
                                      <m:t>−</m:t>
                                    </m:r>
                                    <m:r>
                                      <a:rPr lang="fr-FR" sz="1600" i="1">
                                        <a:latin typeface="Cambria Math" panose="02040503050406030204" pitchFamily="18" charset="0"/>
                                      </a:rPr>
                                      <m:t>𝑃𝑆</m:t>
                                    </m:r>
                                    <m:acc>
                                      <m:accPr>
                                        <m:chr m:val="⃗"/>
                                        <m:ctrlPr>
                                          <a:rPr lang="fr-FR" sz="1600" i="1">
                                            <a:latin typeface="Cambria Math" panose="02040503050406030204" pitchFamily="18" charset="0"/>
                                          </a:rPr>
                                        </m:ctrlPr>
                                      </m:accPr>
                                      <m:e>
                                        <m:r>
                                          <a:rPr lang="fr-FR" sz="1600" i="1">
                                            <a:latin typeface="Cambria Math" panose="02040503050406030204" pitchFamily="18" charset="0"/>
                                          </a:rPr>
                                          <m:t>𝑛</m:t>
                                        </m:r>
                                      </m:e>
                                    </m:acc>
                                  </m:e>
                                </m:mr>
                                <m:mr>
                                  <m:e>
                                    <m:acc>
                                      <m:accPr>
                                        <m:chr m:val="⃗"/>
                                        <m:ctrlPr>
                                          <a:rPr lang="fr-FR" sz="1600" i="1">
                                            <a:latin typeface="Cambria Math" panose="02040503050406030204" pitchFamily="18" charset="0"/>
                                          </a:rPr>
                                        </m:ctrlPr>
                                      </m:accPr>
                                      <m:e>
                                        <m:r>
                                          <a:rPr lang="fr-FR" sz="1600" i="1">
                                            <a:latin typeface="Cambria Math" panose="02040503050406030204" pitchFamily="18" charset="0"/>
                                          </a:rPr>
                                          <m:t>0</m:t>
                                        </m:r>
                                      </m:e>
                                    </m:acc>
                                  </m:e>
                                </m:mr>
                              </m:m>
                            </m:e>
                          </m:d>
                        </m:e>
                        <m:sub>
                          <m:r>
                            <a:rPr lang="fr-FR" sz="1600" i="1">
                              <a:latin typeface="Cambria Math" panose="02040503050406030204" pitchFamily="18" charset="0"/>
                            </a:rPr>
                            <m:t>𝐺</m:t>
                          </m:r>
                        </m:sub>
                      </m:sSub>
                    </m:oMath>
                  </a14:m>
                  <a:endParaRPr lang="fr-FR" sz="1600" dirty="0"/>
                </a:p>
              </p:txBody>
            </p:sp>
          </mc:Choice>
          <mc:Fallback xmlns="">
            <p:sp>
              <p:nvSpPr>
                <p:cNvPr id="23" name="ZoneTexte 22">
                  <a:extLst>
                    <a:ext uri="{FF2B5EF4-FFF2-40B4-BE49-F238E27FC236}">
                      <a16:creationId xmlns:a16="http://schemas.microsoft.com/office/drawing/2014/main" id="{5FA1A9B9-AE1D-4DB3-A2CE-5A5E3D9435BC}"/>
                    </a:ext>
                  </a:extLst>
                </p:cNvPr>
                <p:cNvSpPr txBox="1">
                  <a:spLocks noRot="1" noChangeAspect="1" noMove="1" noResize="1" noEditPoints="1" noAdjustHandles="1" noChangeArrowheads="1" noChangeShapeType="1" noTextEdit="1"/>
                </p:cNvSpPr>
                <p:nvPr/>
              </p:nvSpPr>
              <p:spPr>
                <a:xfrm>
                  <a:off x="1069039" y="1557216"/>
                  <a:ext cx="10772931" cy="3651054"/>
                </a:xfrm>
                <a:prstGeom prst="rect">
                  <a:avLst/>
                </a:prstGeom>
                <a:blipFill>
                  <a:blip r:embed="rId2"/>
                  <a:stretch>
                    <a:fillRect l="-398" t="-366" r="-398"/>
                  </a:stretch>
                </a:blipFill>
              </p:spPr>
              <p:txBody>
                <a:bodyPr/>
                <a:lstStyle/>
                <a:p>
                  <a:r>
                    <a:rPr lang="fr-FR">
                      <a:noFill/>
                    </a:rPr>
                    <a:t> </a:t>
                  </a:r>
                </a:p>
              </p:txBody>
            </p:sp>
          </mc:Fallback>
        </mc:AlternateContent>
        <p:sp>
          <p:nvSpPr>
            <p:cNvPr id="24" name="Rectangle 23">
              <a:extLst>
                <a:ext uri="{FF2B5EF4-FFF2-40B4-BE49-F238E27FC236}">
                  <a16:creationId xmlns:a16="http://schemas.microsoft.com/office/drawing/2014/main" id="{23B03185-F6F2-4D21-A1BC-4B7029BB43D4}"/>
                </a:ext>
              </a:extLst>
            </p:cNvPr>
            <p:cNvSpPr/>
            <p:nvPr/>
          </p:nvSpPr>
          <p:spPr>
            <a:xfrm>
              <a:off x="589869" y="1211594"/>
              <a:ext cx="10899294" cy="403009"/>
            </a:xfrm>
            <a:prstGeom prst="rect">
              <a:avLst/>
            </a:prstGeom>
          </p:spPr>
          <p:txBody>
            <a:bodyPr wrap="none">
              <a:spAutoFit/>
            </a:bodyPr>
            <a:lstStyle/>
            <a:p>
              <a:r>
                <a:rPr lang="fr-FR" dirty="0">
                  <a:solidFill>
                    <a:srgbClr val="CC00CC"/>
                  </a:solidFill>
                </a:rPr>
                <a:t>Action mécanique associée à l’action d’un fluide : action sur une paroi </a:t>
              </a:r>
            </a:p>
          </p:txBody>
        </p:sp>
      </p:grpSp>
      <p:sp>
        <p:nvSpPr>
          <p:cNvPr id="41" name="Rectangle à coins arrondis 78">
            <a:extLst>
              <a:ext uri="{FF2B5EF4-FFF2-40B4-BE49-F238E27FC236}">
                <a16:creationId xmlns:a16="http://schemas.microsoft.com/office/drawing/2014/main" id="{EF3C5F49-74F7-403A-8687-E88D13A45AC2}"/>
              </a:ext>
            </a:extLst>
          </p:cNvPr>
          <p:cNvSpPr/>
          <p:nvPr/>
        </p:nvSpPr>
        <p:spPr>
          <a:xfrm>
            <a:off x="8800503" y="751055"/>
            <a:ext cx="3102221" cy="3233238"/>
          </a:xfrm>
          <a:prstGeom prst="roundRect">
            <a:avLst>
              <a:gd name="adj" fmla="val 0"/>
            </a:avLst>
          </a:prstGeom>
          <a:solidFill>
            <a:schemeClr val="bg1"/>
          </a:solidFill>
          <a:ln w="28575">
            <a:solidFill>
              <a:srgbClr val="4F9707"/>
            </a:solid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0" name="Rectangle 19">
            <a:extLst>
              <a:ext uri="{FF2B5EF4-FFF2-40B4-BE49-F238E27FC236}">
                <a16:creationId xmlns:a16="http://schemas.microsoft.com/office/drawing/2014/main" id="{4E34099C-32A3-46FB-9979-07478A095AC4}"/>
              </a:ext>
            </a:extLst>
          </p:cNvPr>
          <p:cNvSpPr/>
          <p:nvPr/>
        </p:nvSpPr>
        <p:spPr>
          <a:xfrm>
            <a:off x="8770620" y="681336"/>
            <a:ext cx="1832618" cy="788937"/>
          </a:xfrm>
          <a:prstGeom prst="rect">
            <a:avLst/>
          </a:prstGeom>
        </p:spPr>
        <p:txBody>
          <a:bodyPr wrap="none">
            <a:spAutoFit/>
          </a:bodyPr>
          <a:lstStyle/>
          <a:p>
            <a:r>
              <a:rPr lang="fr-FR" dirty="0">
                <a:solidFill>
                  <a:srgbClr val="217214"/>
                </a:solidFill>
              </a:rPr>
              <a:t>Force de pression</a:t>
            </a:r>
            <a:endParaRPr lang="fr-FR" b="1" dirty="0">
              <a:solidFill>
                <a:srgbClr val="217214"/>
              </a:solidFill>
            </a:endParaRPr>
          </a:p>
        </p:txBody>
      </p:sp>
      <p:sp>
        <p:nvSpPr>
          <p:cNvPr id="3" name="Cylindre 2">
            <a:extLst>
              <a:ext uri="{FF2B5EF4-FFF2-40B4-BE49-F238E27FC236}">
                <a16:creationId xmlns:a16="http://schemas.microsoft.com/office/drawing/2014/main" id="{74F14C08-E35A-4838-9500-845582E690FE}"/>
              </a:ext>
            </a:extLst>
          </p:cNvPr>
          <p:cNvSpPr/>
          <p:nvPr/>
        </p:nvSpPr>
        <p:spPr>
          <a:xfrm rot="16962207">
            <a:off x="9633322" y="1854288"/>
            <a:ext cx="2321838" cy="1227085"/>
          </a:xfrm>
          <a:prstGeom prst="can">
            <a:avLst>
              <a:gd name="adj" fmla="val 50000"/>
            </a:avLst>
          </a:prstGeom>
          <a:solidFill>
            <a:srgbClr val="9CC2E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4" name="Connecteur droit avec flèche 3">
            <a:extLst>
              <a:ext uri="{FF2B5EF4-FFF2-40B4-BE49-F238E27FC236}">
                <a16:creationId xmlns:a16="http://schemas.microsoft.com/office/drawing/2014/main" id="{90C3AF5A-1641-4300-AEA2-34D085BC5C60}"/>
              </a:ext>
            </a:extLst>
          </p:cNvPr>
          <p:cNvCxnSpPr>
            <a:cxnSpLocks/>
          </p:cNvCxnSpPr>
          <p:nvPr/>
        </p:nvCxnSpPr>
        <p:spPr>
          <a:xfrm>
            <a:off x="10284247" y="1411561"/>
            <a:ext cx="360219" cy="8110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necteur droit avec flèche 12">
            <a:extLst>
              <a:ext uri="{FF2B5EF4-FFF2-40B4-BE49-F238E27FC236}">
                <a16:creationId xmlns:a16="http://schemas.microsoft.com/office/drawing/2014/main" id="{989A51F4-CA46-40CB-AB2B-99F5B626E631}"/>
              </a:ext>
            </a:extLst>
          </p:cNvPr>
          <p:cNvCxnSpPr>
            <a:cxnSpLocks/>
          </p:cNvCxnSpPr>
          <p:nvPr/>
        </p:nvCxnSpPr>
        <p:spPr>
          <a:xfrm>
            <a:off x="10183663" y="1537851"/>
            <a:ext cx="360219" cy="8110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necteur droit avec flèche 13">
            <a:extLst>
              <a:ext uri="{FF2B5EF4-FFF2-40B4-BE49-F238E27FC236}">
                <a16:creationId xmlns:a16="http://schemas.microsoft.com/office/drawing/2014/main" id="{2EB9AA96-D616-41FB-842C-F9FC58556A6F}"/>
              </a:ext>
            </a:extLst>
          </p:cNvPr>
          <p:cNvCxnSpPr>
            <a:cxnSpLocks/>
          </p:cNvCxnSpPr>
          <p:nvPr/>
        </p:nvCxnSpPr>
        <p:spPr>
          <a:xfrm>
            <a:off x="9903299" y="2544511"/>
            <a:ext cx="360219" cy="8110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necteur droit avec flèche 14">
            <a:extLst>
              <a:ext uri="{FF2B5EF4-FFF2-40B4-BE49-F238E27FC236}">
                <a16:creationId xmlns:a16="http://schemas.microsoft.com/office/drawing/2014/main" id="{EE683614-41EF-4AEA-9C61-9950ACAC4772}"/>
              </a:ext>
            </a:extLst>
          </p:cNvPr>
          <p:cNvCxnSpPr>
            <a:cxnSpLocks/>
          </p:cNvCxnSpPr>
          <p:nvPr/>
        </p:nvCxnSpPr>
        <p:spPr>
          <a:xfrm>
            <a:off x="10380912" y="1236785"/>
            <a:ext cx="360219" cy="8110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necteur droit avec flèche 15">
            <a:extLst>
              <a:ext uri="{FF2B5EF4-FFF2-40B4-BE49-F238E27FC236}">
                <a16:creationId xmlns:a16="http://schemas.microsoft.com/office/drawing/2014/main" id="{22297463-9275-46B3-9114-A469D0A213BF}"/>
              </a:ext>
            </a:extLst>
          </p:cNvPr>
          <p:cNvCxnSpPr>
            <a:cxnSpLocks/>
          </p:cNvCxnSpPr>
          <p:nvPr/>
        </p:nvCxnSpPr>
        <p:spPr>
          <a:xfrm>
            <a:off x="10440003" y="1362557"/>
            <a:ext cx="360219" cy="8110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necteur droit avec flèche 16">
            <a:extLst>
              <a:ext uri="{FF2B5EF4-FFF2-40B4-BE49-F238E27FC236}">
                <a16:creationId xmlns:a16="http://schemas.microsoft.com/office/drawing/2014/main" id="{444B32C0-75DD-4D78-A8A6-DA436A680DD7}"/>
              </a:ext>
            </a:extLst>
          </p:cNvPr>
          <p:cNvCxnSpPr>
            <a:cxnSpLocks/>
          </p:cNvCxnSpPr>
          <p:nvPr/>
        </p:nvCxnSpPr>
        <p:spPr>
          <a:xfrm>
            <a:off x="9935017" y="2097315"/>
            <a:ext cx="360219" cy="8110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onnecteur droit avec flèche 17">
            <a:extLst>
              <a:ext uri="{FF2B5EF4-FFF2-40B4-BE49-F238E27FC236}">
                <a16:creationId xmlns:a16="http://schemas.microsoft.com/office/drawing/2014/main" id="{18E030FA-0D8C-4368-ADF8-A195C4F8DC42}"/>
              </a:ext>
            </a:extLst>
          </p:cNvPr>
          <p:cNvCxnSpPr>
            <a:cxnSpLocks/>
          </p:cNvCxnSpPr>
          <p:nvPr/>
        </p:nvCxnSpPr>
        <p:spPr>
          <a:xfrm>
            <a:off x="10493134" y="1530439"/>
            <a:ext cx="360219" cy="8110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Connecteur droit avec flèche 18">
            <a:extLst>
              <a:ext uri="{FF2B5EF4-FFF2-40B4-BE49-F238E27FC236}">
                <a16:creationId xmlns:a16="http://schemas.microsoft.com/office/drawing/2014/main" id="{23B081D0-CBB4-472F-B8B2-43822A2CB494}"/>
              </a:ext>
            </a:extLst>
          </p:cNvPr>
          <p:cNvCxnSpPr>
            <a:cxnSpLocks/>
          </p:cNvCxnSpPr>
          <p:nvPr/>
        </p:nvCxnSpPr>
        <p:spPr>
          <a:xfrm>
            <a:off x="10363473" y="1626908"/>
            <a:ext cx="360219" cy="8110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Connecteur droit avec flèche 24">
            <a:extLst>
              <a:ext uri="{FF2B5EF4-FFF2-40B4-BE49-F238E27FC236}">
                <a16:creationId xmlns:a16="http://schemas.microsoft.com/office/drawing/2014/main" id="{CBBB316A-DC50-4C0C-AEE2-F43E27EFF667}"/>
              </a:ext>
            </a:extLst>
          </p:cNvPr>
          <p:cNvCxnSpPr>
            <a:cxnSpLocks/>
          </p:cNvCxnSpPr>
          <p:nvPr/>
        </p:nvCxnSpPr>
        <p:spPr>
          <a:xfrm>
            <a:off x="10089914" y="1665624"/>
            <a:ext cx="360219" cy="8110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Connecteur droit avec flèche 25">
            <a:extLst>
              <a:ext uri="{FF2B5EF4-FFF2-40B4-BE49-F238E27FC236}">
                <a16:creationId xmlns:a16="http://schemas.microsoft.com/office/drawing/2014/main" id="{2875E627-78B7-40C6-8587-C039B12E8AF7}"/>
              </a:ext>
            </a:extLst>
          </p:cNvPr>
          <p:cNvCxnSpPr>
            <a:cxnSpLocks/>
          </p:cNvCxnSpPr>
          <p:nvPr/>
        </p:nvCxnSpPr>
        <p:spPr>
          <a:xfrm>
            <a:off x="10253912" y="1758954"/>
            <a:ext cx="360219" cy="8110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Connecteur droit avec flèche 26">
            <a:extLst>
              <a:ext uri="{FF2B5EF4-FFF2-40B4-BE49-F238E27FC236}">
                <a16:creationId xmlns:a16="http://schemas.microsoft.com/office/drawing/2014/main" id="{4843F120-2F81-429C-9B5C-AFD03F4C585E}"/>
              </a:ext>
            </a:extLst>
          </p:cNvPr>
          <p:cNvCxnSpPr>
            <a:cxnSpLocks/>
          </p:cNvCxnSpPr>
          <p:nvPr/>
        </p:nvCxnSpPr>
        <p:spPr>
          <a:xfrm>
            <a:off x="10447535" y="1909103"/>
            <a:ext cx="360219" cy="8110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Connecteur droit avec flèche 27">
            <a:extLst>
              <a:ext uri="{FF2B5EF4-FFF2-40B4-BE49-F238E27FC236}">
                <a16:creationId xmlns:a16="http://schemas.microsoft.com/office/drawing/2014/main" id="{E5A8B729-7809-4D9D-B425-EB3AEC7B0E0F}"/>
              </a:ext>
            </a:extLst>
          </p:cNvPr>
          <p:cNvCxnSpPr>
            <a:cxnSpLocks/>
          </p:cNvCxnSpPr>
          <p:nvPr/>
        </p:nvCxnSpPr>
        <p:spPr>
          <a:xfrm>
            <a:off x="10455225" y="1746871"/>
            <a:ext cx="360219" cy="8110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Connecteur droit avec flèche 28">
            <a:extLst>
              <a:ext uri="{FF2B5EF4-FFF2-40B4-BE49-F238E27FC236}">
                <a16:creationId xmlns:a16="http://schemas.microsoft.com/office/drawing/2014/main" id="{4AEB669B-2A21-4C53-AA60-B7636BB5F17F}"/>
              </a:ext>
            </a:extLst>
          </p:cNvPr>
          <p:cNvCxnSpPr>
            <a:cxnSpLocks/>
          </p:cNvCxnSpPr>
          <p:nvPr/>
        </p:nvCxnSpPr>
        <p:spPr>
          <a:xfrm>
            <a:off x="10020693" y="1804571"/>
            <a:ext cx="360219" cy="8110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Connecteur droit avec flèche 29">
            <a:extLst>
              <a:ext uri="{FF2B5EF4-FFF2-40B4-BE49-F238E27FC236}">
                <a16:creationId xmlns:a16="http://schemas.microsoft.com/office/drawing/2014/main" id="{124222DA-E01D-43FA-9659-118EC4EBF350}"/>
              </a:ext>
            </a:extLst>
          </p:cNvPr>
          <p:cNvCxnSpPr>
            <a:cxnSpLocks/>
          </p:cNvCxnSpPr>
          <p:nvPr/>
        </p:nvCxnSpPr>
        <p:spPr>
          <a:xfrm>
            <a:off x="10012917" y="1973652"/>
            <a:ext cx="360219" cy="8110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Connecteur droit avec flèche 30">
            <a:extLst>
              <a:ext uri="{FF2B5EF4-FFF2-40B4-BE49-F238E27FC236}">
                <a16:creationId xmlns:a16="http://schemas.microsoft.com/office/drawing/2014/main" id="{E20B7581-239B-44C6-9EBA-922628071618}"/>
              </a:ext>
            </a:extLst>
          </p:cNvPr>
          <p:cNvCxnSpPr>
            <a:cxnSpLocks/>
          </p:cNvCxnSpPr>
          <p:nvPr/>
        </p:nvCxnSpPr>
        <p:spPr>
          <a:xfrm>
            <a:off x="10325493" y="2109371"/>
            <a:ext cx="360219" cy="8110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Connecteur droit avec flèche 31">
            <a:extLst>
              <a:ext uri="{FF2B5EF4-FFF2-40B4-BE49-F238E27FC236}">
                <a16:creationId xmlns:a16="http://schemas.microsoft.com/office/drawing/2014/main" id="{E9C5124A-41FD-41B1-B342-81D99804C75E}"/>
              </a:ext>
            </a:extLst>
          </p:cNvPr>
          <p:cNvCxnSpPr>
            <a:cxnSpLocks/>
          </p:cNvCxnSpPr>
          <p:nvPr/>
        </p:nvCxnSpPr>
        <p:spPr>
          <a:xfrm>
            <a:off x="10416152" y="2221957"/>
            <a:ext cx="360219" cy="8110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Connecteur droit avec flèche 33">
            <a:extLst>
              <a:ext uri="{FF2B5EF4-FFF2-40B4-BE49-F238E27FC236}">
                <a16:creationId xmlns:a16="http://schemas.microsoft.com/office/drawing/2014/main" id="{30E208B1-7884-4CCF-9288-2AFC37B0C882}"/>
              </a:ext>
            </a:extLst>
          </p:cNvPr>
          <p:cNvCxnSpPr>
            <a:cxnSpLocks/>
          </p:cNvCxnSpPr>
          <p:nvPr/>
        </p:nvCxnSpPr>
        <p:spPr>
          <a:xfrm>
            <a:off x="9846092" y="2697829"/>
            <a:ext cx="360219" cy="8110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Connecteur droit avec flèche 34">
            <a:extLst>
              <a:ext uri="{FF2B5EF4-FFF2-40B4-BE49-F238E27FC236}">
                <a16:creationId xmlns:a16="http://schemas.microsoft.com/office/drawing/2014/main" id="{EB157205-9C57-4A58-8BEA-E1AD5F41D1FD}"/>
              </a:ext>
            </a:extLst>
          </p:cNvPr>
          <p:cNvCxnSpPr>
            <a:cxnSpLocks/>
          </p:cNvCxnSpPr>
          <p:nvPr/>
        </p:nvCxnSpPr>
        <p:spPr>
          <a:xfrm>
            <a:off x="10115127" y="2278842"/>
            <a:ext cx="360219" cy="8110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Connecteur droit avec flèche 35">
            <a:extLst>
              <a:ext uri="{FF2B5EF4-FFF2-40B4-BE49-F238E27FC236}">
                <a16:creationId xmlns:a16="http://schemas.microsoft.com/office/drawing/2014/main" id="{D18D04F7-D2A7-4FEB-BF8C-941052452222}"/>
              </a:ext>
            </a:extLst>
          </p:cNvPr>
          <p:cNvCxnSpPr>
            <a:cxnSpLocks/>
          </p:cNvCxnSpPr>
          <p:nvPr/>
        </p:nvCxnSpPr>
        <p:spPr>
          <a:xfrm>
            <a:off x="10344437" y="2482739"/>
            <a:ext cx="360219" cy="8110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Connecteur droit avec flèche 36">
            <a:extLst>
              <a:ext uri="{FF2B5EF4-FFF2-40B4-BE49-F238E27FC236}">
                <a16:creationId xmlns:a16="http://schemas.microsoft.com/office/drawing/2014/main" id="{F4FB0B43-9266-4752-ACB4-A535FD926581}"/>
              </a:ext>
            </a:extLst>
          </p:cNvPr>
          <p:cNvCxnSpPr>
            <a:cxnSpLocks/>
          </p:cNvCxnSpPr>
          <p:nvPr/>
        </p:nvCxnSpPr>
        <p:spPr>
          <a:xfrm>
            <a:off x="10318222" y="2654466"/>
            <a:ext cx="360219" cy="8110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Connecteur droit avec flèche 37">
            <a:extLst>
              <a:ext uri="{FF2B5EF4-FFF2-40B4-BE49-F238E27FC236}">
                <a16:creationId xmlns:a16="http://schemas.microsoft.com/office/drawing/2014/main" id="{36C2742D-C220-4EE9-8380-11E693B1F43B}"/>
              </a:ext>
            </a:extLst>
          </p:cNvPr>
          <p:cNvCxnSpPr>
            <a:cxnSpLocks/>
          </p:cNvCxnSpPr>
          <p:nvPr/>
        </p:nvCxnSpPr>
        <p:spPr>
          <a:xfrm>
            <a:off x="9812874" y="2878187"/>
            <a:ext cx="360219" cy="8110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Connecteur droit avec flèche 38">
            <a:extLst>
              <a:ext uri="{FF2B5EF4-FFF2-40B4-BE49-F238E27FC236}">
                <a16:creationId xmlns:a16="http://schemas.microsoft.com/office/drawing/2014/main" id="{774FFC54-B9F7-42D4-8292-2D943C7EDB6C}"/>
              </a:ext>
            </a:extLst>
          </p:cNvPr>
          <p:cNvCxnSpPr>
            <a:cxnSpLocks/>
          </p:cNvCxnSpPr>
          <p:nvPr/>
        </p:nvCxnSpPr>
        <p:spPr>
          <a:xfrm>
            <a:off x="9959868" y="3348352"/>
            <a:ext cx="360219" cy="8110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Connecteur droit avec flèche 39">
            <a:extLst>
              <a:ext uri="{FF2B5EF4-FFF2-40B4-BE49-F238E27FC236}">
                <a16:creationId xmlns:a16="http://schemas.microsoft.com/office/drawing/2014/main" id="{729AFDEB-2AFD-41BB-B407-28257A43E76A}"/>
              </a:ext>
            </a:extLst>
          </p:cNvPr>
          <p:cNvCxnSpPr>
            <a:cxnSpLocks/>
          </p:cNvCxnSpPr>
          <p:nvPr/>
        </p:nvCxnSpPr>
        <p:spPr>
          <a:xfrm>
            <a:off x="9893693" y="3056413"/>
            <a:ext cx="360219" cy="8110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2" name="Connecteur droit avec flèche 41">
            <a:extLst>
              <a:ext uri="{FF2B5EF4-FFF2-40B4-BE49-F238E27FC236}">
                <a16:creationId xmlns:a16="http://schemas.microsoft.com/office/drawing/2014/main" id="{57E9AA98-E5A6-48F9-A085-23511C3E93A8}"/>
              </a:ext>
            </a:extLst>
          </p:cNvPr>
          <p:cNvCxnSpPr>
            <a:cxnSpLocks/>
          </p:cNvCxnSpPr>
          <p:nvPr/>
        </p:nvCxnSpPr>
        <p:spPr>
          <a:xfrm>
            <a:off x="10104137" y="3016120"/>
            <a:ext cx="360219" cy="8110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3" name="Connecteur droit avec flèche 42">
            <a:extLst>
              <a:ext uri="{FF2B5EF4-FFF2-40B4-BE49-F238E27FC236}">
                <a16:creationId xmlns:a16="http://schemas.microsoft.com/office/drawing/2014/main" id="{EF97D552-233A-4945-A4F6-F13435F48011}"/>
              </a:ext>
            </a:extLst>
          </p:cNvPr>
          <p:cNvCxnSpPr>
            <a:cxnSpLocks/>
          </p:cNvCxnSpPr>
          <p:nvPr/>
        </p:nvCxnSpPr>
        <p:spPr>
          <a:xfrm>
            <a:off x="9958003" y="3193607"/>
            <a:ext cx="360219" cy="8110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4" name="Connecteur droit avec flèche 43">
            <a:extLst>
              <a:ext uri="{FF2B5EF4-FFF2-40B4-BE49-F238E27FC236}">
                <a16:creationId xmlns:a16="http://schemas.microsoft.com/office/drawing/2014/main" id="{7D5BAF41-CD20-46A1-B941-8E851B0573D1}"/>
              </a:ext>
            </a:extLst>
          </p:cNvPr>
          <p:cNvCxnSpPr>
            <a:cxnSpLocks/>
          </p:cNvCxnSpPr>
          <p:nvPr/>
        </p:nvCxnSpPr>
        <p:spPr>
          <a:xfrm>
            <a:off x="10120534" y="3168029"/>
            <a:ext cx="360219" cy="8110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5" name="Connecteur droit avec flèche 44">
            <a:extLst>
              <a:ext uri="{FF2B5EF4-FFF2-40B4-BE49-F238E27FC236}">
                <a16:creationId xmlns:a16="http://schemas.microsoft.com/office/drawing/2014/main" id="{CBDCC065-71E7-4A4D-A354-AF04EECDE1FA}"/>
              </a:ext>
            </a:extLst>
          </p:cNvPr>
          <p:cNvCxnSpPr>
            <a:cxnSpLocks/>
          </p:cNvCxnSpPr>
          <p:nvPr/>
        </p:nvCxnSpPr>
        <p:spPr>
          <a:xfrm>
            <a:off x="10464356" y="2071336"/>
            <a:ext cx="360219" cy="8110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6" name="Connecteur droit avec flèche 45">
            <a:extLst>
              <a:ext uri="{FF2B5EF4-FFF2-40B4-BE49-F238E27FC236}">
                <a16:creationId xmlns:a16="http://schemas.microsoft.com/office/drawing/2014/main" id="{1BD42641-5CF5-4E53-804C-085268E63DB6}"/>
              </a:ext>
            </a:extLst>
          </p:cNvPr>
          <p:cNvCxnSpPr>
            <a:cxnSpLocks/>
          </p:cNvCxnSpPr>
          <p:nvPr/>
        </p:nvCxnSpPr>
        <p:spPr>
          <a:xfrm>
            <a:off x="10253912" y="2786303"/>
            <a:ext cx="360219" cy="8110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7" name="Connecteur droit avec flèche 46">
            <a:extLst>
              <a:ext uri="{FF2B5EF4-FFF2-40B4-BE49-F238E27FC236}">
                <a16:creationId xmlns:a16="http://schemas.microsoft.com/office/drawing/2014/main" id="{81880A23-CB36-4C70-880E-AB27E281B362}"/>
              </a:ext>
            </a:extLst>
          </p:cNvPr>
          <p:cNvCxnSpPr>
            <a:cxnSpLocks/>
          </p:cNvCxnSpPr>
          <p:nvPr/>
        </p:nvCxnSpPr>
        <p:spPr>
          <a:xfrm>
            <a:off x="10219825" y="2931933"/>
            <a:ext cx="360219" cy="8110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8" name="Connecteur droit avec flèche 47">
            <a:extLst>
              <a:ext uri="{FF2B5EF4-FFF2-40B4-BE49-F238E27FC236}">
                <a16:creationId xmlns:a16="http://schemas.microsoft.com/office/drawing/2014/main" id="{0DE76086-D603-4309-BC9A-4E6B15427E99}"/>
              </a:ext>
            </a:extLst>
          </p:cNvPr>
          <p:cNvCxnSpPr>
            <a:cxnSpLocks/>
          </p:cNvCxnSpPr>
          <p:nvPr/>
        </p:nvCxnSpPr>
        <p:spPr>
          <a:xfrm>
            <a:off x="10391445" y="2367208"/>
            <a:ext cx="360219" cy="8110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9" name="Connecteur droit avec flèche 48">
            <a:extLst>
              <a:ext uri="{FF2B5EF4-FFF2-40B4-BE49-F238E27FC236}">
                <a16:creationId xmlns:a16="http://schemas.microsoft.com/office/drawing/2014/main" id="{815BC51B-AF60-4C18-818F-31620A021665}"/>
              </a:ext>
            </a:extLst>
          </p:cNvPr>
          <p:cNvCxnSpPr>
            <a:cxnSpLocks/>
          </p:cNvCxnSpPr>
          <p:nvPr/>
        </p:nvCxnSpPr>
        <p:spPr>
          <a:xfrm>
            <a:off x="10173093" y="2531722"/>
            <a:ext cx="360219" cy="8110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0" name="Connecteur droit avec flèche 49">
            <a:extLst>
              <a:ext uri="{FF2B5EF4-FFF2-40B4-BE49-F238E27FC236}">
                <a16:creationId xmlns:a16="http://schemas.microsoft.com/office/drawing/2014/main" id="{50C69A23-F7FB-49BD-9DBB-00BABC78D7B3}"/>
              </a:ext>
            </a:extLst>
          </p:cNvPr>
          <p:cNvCxnSpPr>
            <a:cxnSpLocks/>
          </p:cNvCxnSpPr>
          <p:nvPr/>
        </p:nvCxnSpPr>
        <p:spPr>
          <a:xfrm>
            <a:off x="9965589" y="2802207"/>
            <a:ext cx="360219" cy="8110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1" name="Connecteur droit avec flèche 50">
            <a:extLst>
              <a:ext uri="{FF2B5EF4-FFF2-40B4-BE49-F238E27FC236}">
                <a16:creationId xmlns:a16="http://schemas.microsoft.com/office/drawing/2014/main" id="{6E72990D-DA7E-4AAF-8FC7-5B5E4C302471}"/>
              </a:ext>
            </a:extLst>
          </p:cNvPr>
          <p:cNvCxnSpPr>
            <a:cxnSpLocks/>
          </p:cNvCxnSpPr>
          <p:nvPr/>
        </p:nvCxnSpPr>
        <p:spPr>
          <a:xfrm>
            <a:off x="10211335" y="1934449"/>
            <a:ext cx="360219" cy="8110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2" name="Connecteur droit avec flèche 51">
            <a:extLst>
              <a:ext uri="{FF2B5EF4-FFF2-40B4-BE49-F238E27FC236}">
                <a16:creationId xmlns:a16="http://schemas.microsoft.com/office/drawing/2014/main" id="{E727727C-F86C-4F54-ADAD-8967A5A33E0F}"/>
              </a:ext>
            </a:extLst>
          </p:cNvPr>
          <p:cNvCxnSpPr>
            <a:cxnSpLocks/>
          </p:cNvCxnSpPr>
          <p:nvPr/>
        </p:nvCxnSpPr>
        <p:spPr>
          <a:xfrm>
            <a:off x="9862208" y="2414514"/>
            <a:ext cx="360219" cy="8110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3" name="Connecteur droit avec flèche 52">
            <a:extLst>
              <a:ext uri="{FF2B5EF4-FFF2-40B4-BE49-F238E27FC236}">
                <a16:creationId xmlns:a16="http://schemas.microsoft.com/office/drawing/2014/main" id="{DD306520-F095-459D-A7BB-6E9CF832C846}"/>
              </a:ext>
            </a:extLst>
          </p:cNvPr>
          <p:cNvCxnSpPr>
            <a:cxnSpLocks/>
          </p:cNvCxnSpPr>
          <p:nvPr/>
        </p:nvCxnSpPr>
        <p:spPr>
          <a:xfrm>
            <a:off x="10065310" y="2667442"/>
            <a:ext cx="360219" cy="8110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Connecteur droit avec flèche 6">
            <a:extLst>
              <a:ext uri="{FF2B5EF4-FFF2-40B4-BE49-F238E27FC236}">
                <a16:creationId xmlns:a16="http://schemas.microsoft.com/office/drawing/2014/main" id="{725C54E7-5847-44FC-9A6C-8FF1414D2659}"/>
              </a:ext>
            </a:extLst>
          </p:cNvPr>
          <p:cNvCxnSpPr>
            <a:cxnSpLocks/>
          </p:cNvCxnSpPr>
          <p:nvPr/>
        </p:nvCxnSpPr>
        <p:spPr>
          <a:xfrm flipH="1" flipV="1">
            <a:off x="8992842" y="2022198"/>
            <a:ext cx="1471514" cy="337749"/>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33" name="Connecteur droit avec flèche 32">
            <a:extLst>
              <a:ext uri="{FF2B5EF4-FFF2-40B4-BE49-F238E27FC236}">
                <a16:creationId xmlns:a16="http://schemas.microsoft.com/office/drawing/2014/main" id="{A4DEA8AC-9B8F-413E-8ABA-0EE62D9FCBEB}"/>
              </a:ext>
            </a:extLst>
          </p:cNvPr>
          <p:cNvCxnSpPr>
            <a:cxnSpLocks/>
          </p:cNvCxnSpPr>
          <p:nvPr/>
        </p:nvCxnSpPr>
        <p:spPr>
          <a:xfrm>
            <a:off x="9516509" y="2146088"/>
            <a:ext cx="972000" cy="21600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 name="ZoneTexte 8">
                <a:extLst>
                  <a:ext uri="{FF2B5EF4-FFF2-40B4-BE49-F238E27FC236}">
                    <a16:creationId xmlns:a16="http://schemas.microsoft.com/office/drawing/2014/main" id="{AFDE26E3-9249-4CE7-B198-A9EE28655A00}"/>
                  </a:ext>
                </a:extLst>
              </p:cNvPr>
              <p:cNvSpPr txBox="1"/>
              <p:nvPr/>
            </p:nvSpPr>
            <p:spPr>
              <a:xfrm>
                <a:off x="8857693" y="1762565"/>
                <a:ext cx="167032"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fr-FR" sz="1600" i="1">
                              <a:latin typeface="Cambria Math" panose="02040503050406030204" pitchFamily="18" charset="0"/>
                            </a:rPr>
                          </m:ctrlPr>
                        </m:accPr>
                        <m:e>
                          <m:r>
                            <a:rPr lang="fr-FR" sz="1600" i="1">
                              <a:latin typeface="Cambria Math" panose="02040503050406030204" pitchFamily="18" charset="0"/>
                            </a:rPr>
                            <m:t>𝑛</m:t>
                          </m:r>
                        </m:e>
                      </m:acc>
                    </m:oMath>
                  </m:oMathPara>
                </a14:m>
                <a:endParaRPr lang="fr-FR" sz="1600" dirty="0"/>
              </a:p>
            </p:txBody>
          </p:sp>
        </mc:Choice>
        <mc:Fallback xmlns="">
          <p:sp>
            <p:nvSpPr>
              <p:cNvPr id="9" name="ZoneTexte 8">
                <a:extLst>
                  <a:ext uri="{FF2B5EF4-FFF2-40B4-BE49-F238E27FC236}">
                    <a16:creationId xmlns:a16="http://schemas.microsoft.com/office/drawing/2014/main" id="{AFDE26E3-9249-4CE7-B198-A9EE28655A00}"/>
                  </a:ext>
                </a:extLst>
              </p:cNvPr>
              <p:cNvSpPr txBox="1">
                <a:spLocks noRot="1" noChangeAspect="1" noMove="1" noResize="1" noEditPoints="1" noAdjustHandles="1" noChangeArrowheads="1" noChangeShapeType="1" noTextEdit="1"/>
              </p:cNvSpPr>
              <p:nvPr/>
            </p:nvSpPr>
            <p:spPr>
              <a:xfrm>
                <a:off x="8857693" y="1762565"/>
                <a:ext cx="167032" cy="246221"/>
              </a:xfrm>
              <a:prstGeom prst="rect">
                <a:avLst/>
              </a:prstGeom>
              <a:blipFill>
                <a:blip r:embed="rId3"/>
                <a:stretch>
                  <a:fillRect l="-14815" r="-18519"/>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2ED36666-CD7E-437A-876B-5DFDFB38E825}"/>
                  </a:ext>
                </a:extLst>
              </p:cNvPr>
              <p:cNvSpPr/>
              <p:nvPr/>
            </p:nvSpPr>
            <p:spPr>
              <a:xfrm>
                <a:off x="10365741" y="939053"/>
                <a:ext cx="362792"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sz="1600" b="0" i="1" smtClean="0">
                          <a:solidFill>
                            <a:srgbClr val="FF0000"/>
                          </a:solidFill>
                          <a:latin typeface="Cambria Math" panose="02040503050406030204" pitchFamily="18" charset="0"/>
                        </a:rPr>
                        <m:t>𝑃</m:t>
                      </m:r>
                    </m:oMath>
                  </m:oMathPara>
                </a14:m>
                <a:endParaRPr lang="fr-FR" sz="1600" dirty="0">
                  <a:solidFill>
                    <a:srgbClr val="FF0000"/>
                  </a:solidFill>
                </a:endParaRPr>
              </a:p>
            </p:txBody>
          </p:sp>
        </mc:Choice>
        <mc:Fallback xmlns="">
          <p:sp>
            <p:nvSpPr>
              <p:cNvPr id="10" name="Rectangle 9">
                <a:extLst>
                  <a:ext uri="{FF2B5EF4-FFF2-40B4-BE49-F238E27FC236}">
                    <a16:creationId xmlns:a16="http://schemas.microsoft.com/office/drawing/2014/main" id="{2ED36666-CD7E-437A-876B-5DFDFB38E825}"/>
                  </a:ext>
                </a:extLst>
              </p:cNvPr>
              <p:cNvSpPr>
                <a:spLocks noRot="1" noChangeAspect="1" noMove="1" noResize="1" noEditPoints="1" noAdjustHandles="1" noChangeArrowheads="1" noChangeShapeType="1" noTextEdit="1"/>
              </p:cNvSpPr>
              <p:nvPr/>
            </p:nvSpPr>
            <p:spPr>
              <a:xfrm>
                <a:off x="10365741" y="939053"/>
                <a:ext cx="362792" cy="338554"/>
              </a:xfrm>
              <a:prstGeom prst="rect">
                <a:avLst/>
              </a:prstGeom>
              <a:blipFill>
                <a:blip r:embed="rId4"/>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6A8CCA7B-17DF-40EF-AFC9-F58FA9B0CEB6}"/>
                  </a:ext>
                </a:extLst>
              </p:cNvPr>
              <p:cNvSpPr/>
              <p:nvPr/>
            </p:nvSpPr>
            <p:spPr>
              <a:xfrm>
                <a:off x="9198071" y="1716203"/>
                <a:ext cx="891270" cy="338554"/>
              </a:xfrm>
              <a:prstGeom prst="rect">
                <a:avLst/>
              </a:prstGeom>
            </p:spPr>
            <p:txBody>
              <a:bodyPr wrap="none">
                <a:spAutoFit/>
              </a:bodyPr>
              <a:lstStyle/>
              <a:p>
                <a14:m>
                  <m:oMath xmlns:m="http://schemas.openxmlformats.org/officeDocument/2006/math">
                    <m:acc>
                      <m:accPr>
                        <m:chr m:val="⃗"/>
                        <m:ctrlPr>
                          <a:rPr lang="fr-FR" sz="1400" i="1" smtClean="0">
                            <a:solidFill>
                              <a:srgbClr val="FF0000"/>
                            </a:solidFill>
                            <a:latin typeface="Cambria Math" panose="02040503050406030204" pitchFamily="18" charset="0"/>
                          </a:rPr>
                        </m:ctrlPr>
                      </m:accPr>
                      <m:e>
                        <m:sSub>
                          <m:sSubPr>
                            <m:ctrlPr>
                              <a:rPr lang="fr-FR" sz="1400" i="1" smtClean="0">
                                <a:solidFill>
                                  <a:srgbClr val="FF0000"/>
                                </a:solidFill>
                                <a:latin typeface="Cambria Math" panose="02040503050406030204" pitchFamily="18" charset="0"/>
                              </a:rPr>
                            </m:ctrlPr>
                          </m:sSubPr>
                          <m:e>
                            <m:r>
                              <a:rPr lang="fr-FR" sz="1400" b="0" i="1" smtClean="0">
                                <a:solidFill>
                                  <a:srgbClr val="FF0000"/>
                                </a:solidFill>
                                <a:latin typeface="Cambria Math" panose="02040503050406030204" pitchFamily="18" charset="0"/>
                              </a:rPr>
                              <m:t>𝐹</m:t>
                            </m:r>
                          </m:e>
                          <m:sub>
                            <m:r>
                              <a:rPr lang="fr-FR" sz="1400" b="0" i="1" smtClean="0">
                                <a:solidFill>
                                  <a:srgbClr val="FF0000"/>
                                </a:solidFill>
                                <a:latin typeface="Cambria Math" panose="02040503050406030204" pitchFamily="18" charset="0"/>
                              </a:rPr>
                              <m:t>𝑃𝑟𝑒𝑠𝑠𝑖𝑜𝑛</m:t>
                            </m:r>
                          </m:sub>
                        </m:sSub>
                      </m:e>
                    </m:acc>
                  </m:oMath>
                </a14:m>
                <a:r>
                  <a:rPr lang="fr-FR" sz="1600" dirty="0">
                    <a:solidFill>
                      <a:srgbClr val="FF0000"/>
                    </a:solidFill>
                  </a:rPr>
                  <a:t> </a:t>
                </a:r>
                <a:endParaRPr lang="fr-FR" sz="1600" dirty="0"/>
              </a:p>
            </p:txBody>
          </p:sp>
        </mc:Choice>
        <mc:Fallback xmlns="">
          <p:sp>
            <p:nvSpPr>
              <p:cNvPr id="11" name="Rectangle 10">
                <a:extLst>
                  <a:ext uri="{FF2B5EF4-FFF2-40B4-BE49-F238E27FC236}">
                    <a16:creationId xmlns:a16="http://schemas.microsoft.com/office/drawing/2014/main" id="{6A8CCA7B-17DF-40EF-AFC9-F58FA9B0CEB6}"/>
                  </a:ext>
                </a:extLst>
              </p:cNvPr>
              <p:cNvSpPr>
                <a:spLocks noRot="1" noChangeAspect="1" noMove="1" noResize="1" noEditPoints="1" noAdjustHandles="1" noChangeArrowheads="1" noChangeShapeType="1" noTextEdit="1"/>
              </p:cNvSpPr>
              <p:nvPr/>
            </p:nvSpPr>
            <p:spPr>
              <a:xfrm>
                <a:off x="9198071" y="1716203"/>
                <a:ext cx="891270" cy="338554"/>
              </a:xfrm>
              <a:prstGeom prst="rect">
                <a:avLst/>
              </a:prstGeom>
              <a:blipFill>
                <a:blip r:embed="rId5"/>
                <a:stretch>
                  <a:fillRect/>
                </a:stretch>
              </a:blipFill>
            </p:spPr>
            <p:txBody>
              <a:bodyPr/>
              <a:lstStyle/>
              <a:p>
                <a:r>
                  <a:rPr lang="fr-FR">
                    <a:noFill/>
                  </a:rPr>
                  <a:t> </a:t>
                </a:r>
              </a:p>
            </p:txBody>
          </p:sp>
        </mc:Fallback>
      </mc:AlternateContent>
      <p:sp>
        <p:nvSpPr>
          <p:cNvPr id="54" name="ZoneTexte 53"/>
          <p:cNvSpPr txBox="1"/>
          <p:nvPr/>
        </p:nvSpPr>
        <p:spPr>
          <a:xfrm>
            <a:off x="4803507" y="42458"/>
            <a:ext cx="5899355" cy="307777"/>
          </a:xfrm>
          <a:prstGeom prst="rect">
            <a:avLst/>
          </a:prstGeom>
          <a:noFill/>
        </p:spPr>
        <p:txBody>
          <a:bodyPr wrap="square" rtlCol="0">
            <a:spAutoFit/>
          </a:bodyPr>
          <a:lstStyle/>
          <a:p>
            <a:pPr algn="r"/>
            <a:r>
              <a:rPr lang="fr-FR" sz="1400" dirty="0">
                <a:solidFill>
                  <a:srgbClr val="001642"/>
                </a:solidFill>
                <a:latin typeface="Segoe UI" panose="020B0502040204020203" pitchFamily="34" charset="0"/>
                <a:cs typeface="Segoe UI" panose="020B0502040204020203" pitchFamily="34" charset="0"/>
              </a:rPr>
              <a:t>Action mécanique exercée par un fluide</a:t>
            </a:r>
          </a:p>
        </p:txBody>
      </p:sp>
      <p:sp>
        <p:nvSpPr>
          <p:cNvPr id="55" name="ZoneTexte 54">
            <a:extLst>
              <a:ext uri="{FF2B5EF4-FFF2-40B4-BE49-F238E27FC236}">
                <a16:creationId xmlns:a16="http://schemas.microsoft.com/office/drawing/2014/main" id="{3B4EBEAF-8E14-49C8-96A7-E995395CEFDE}"/>
              </a:ext>
            </a:extLst>
          </p:cNvPr>
          <p:cNvSpPr txBox="1"/>
          <p:nvPr/>
        </p:nvSpPr>
        <p:spPr>
          <a:xfrm>
            <a:off x="-64294" y="6244625"/>
            <a:ext cx="461963" cy="369332"/>
          </a:xfrm>
          <a:prstGeom prst="rect">
            <a:avLst/>
          </a:prstGeom>
          <a:noFill/>
        </p:spPr>
        <p:txBody>
          <a:bodyPr wrap="square" rtlCol="0">
            <a:spAutoFit/>
          </a:bodyPr>
          <a:lstStyle/>
          <a:p>
            <a:pPr algn="ctr"/>
            <a:r>
              <a:rPr lang="fr-FR" dirty="0">
                <a:solidFill>
                  <a:schemeClr val="bg1"/>
                </a:solidFill>
                <a:effectLst>
                  <a:outerShdw blurRad="38100" dist="38100" dir="2700000" algn="tl">
                    <a:srgbClr val="000000">
                      <a:alpha val="43137"/>
                    </a:srgbClr>
                  </a:outerShdw>
                </a:effectLst>
              </a:rPr>
              <a:t>5</a:t>
            </a:r>
          </a:p>
        </p:txBody>
      </p:sp>
    </p:spTree>
    <p:extLst>
      <p:ext uri="{BB962C8B-B14F-4D97-AF65-F5344CB8AC3E}">
        <p14:creationId xmlns:p14="http://schemas.microsoft.com/office/powerpoint/2010/main" val="11464249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e 17">
            <a:extLst>
              <a:ext uri="{FF2B5EF4-FFF2-40B4-BE49-F238E27FC236}">
                <a16:creationId xmlns:a16="http://schemas.microsoft.com/office/drawing/2014/main" id="{717F8DB0-01D8-48E9-B2D1-D1FDAA25A12B}"/>
              </a:ext>
            </a:extLst>
          </p:cNvPr>
          <p:cNvGrpSpPr/>
          <p:nvPr/>
        </p:nvGrpSpPr>
        <p:grpSpPr>
          <a:xfrm>
            <a:off x="7703128" y="721086"/>
            <a:ext cx="4189648" cy="3990611"/>
            <a:chOff x="8331916" y="2806762"/>
            <a:chExt cx="3106427" cy="1668180"/>
          </a:xfrm>
        </p:grpSpPr>
        <p:sp>
          <p:nvSpPr>
            <p:cNvPr id="19" name="Rectangle à coins arrondis 78">
              <a:extLst>
                <a:ext uri="{FF2B5EF4-FFF2-40B4-BE49-F238E27FC236}">
                  <a16:creationId xmlns:a16="http://schemas.microsoft.com/office/drawing/2014/main" id="{4093BB2E-EAB4-4C68-9D5B-510250C1C917}"/>
                </a:ext>
              </a:extLst>
            </p:cNvPr>
            <p:cNvSpPr/>
            <p:nvPr/>
          </p:nvSpPr>
          <p:spPr>
            <a:xfrm>
              <a:off x="8336122" y="2816204"/>
              <a:ext cx="3102221" cy="1658738"/>
            </a:xfrm>
            <a:prstGeom prst="roundRect">
              <a:avLst>
                <a:gd name="adj" fmla="val 0"/>
              </a:avLst>
            </a:prstGeom>
            <a:solidFill>
              <a:schemeClr val="bg1"/>
            </a:solidFill>
            <a:ln w="28575">
              <a:solidFill>
                <a:srgbClr val="4F9707"/>
              </a:solid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0" name="Rectangle 19">
              <a:extLst>
                <a:ext uri="{FF2B5EF4-FFF2-40B4-BE49-F238E27FC236}">
                  <a16:creationId xmlns:a16="http://schemas.microsoft.com/office/drawing/2014/main" id="{4E34099C-32A3-46FB-9979-07478A095AC4}"/>
                </a:ext>
              </a:extLst>
            </p:cNvPr>
            <p:cNvSpPr/>
            <p:nvPr/>
          </p:nvSpPr>
          <p:spPr>
            <a:xfrm>
              <a:off x="8331916" y="2806762"/>
              <a:ext cx="1612436" cy="154390"/>
            </a:xfrm>
            <a:prstGeom prst="rect">
              <a:avLst/>
            </a:prstGeom>
          </p:spPr>
          <p:txBody>
            <a:bodyPr wrap="none">
              <a:spAutoFit/>
            </a:bodyPr>
            <a:lstStyle/>
            <a:p>
              <a:r>
                <a:rPr lang="fr-FR" dirty="0">
                  <a:solidFill>
                    <a:srgbClr val="217214"/>
                  </a:solidFill>
                </a:rPr>
                <a:t>Poussée d’Archimède</a:t>
              </a:r>
              <a:endParaRPr lang="fr-FR" b="1" dirty="0">
                <a:solidFill>
                  <a:srgbClr val="217214"/>
                </a:solidFill>
              </a:endParaRPr>
            </a:p>
          </p:txBody>
        </p:sp>
      </p:grpSp>
      <p:grpSp>
        <p:nvGrpSpPr>
          <p:cNvPr id="21" name="Groupe 20">
            <a:extLst>
              <a:ext uri="{FF2B5EF4-FFF2-40B4-BE49-F238E27FC236}">
                <a16:creationId xmlns:a16="http://schemas.microsoft.com/office/drawing/2014/main" id="{05EAEAEA-D2E3-40AE-81F8-AAF0CD090608}"/>
              </a:ext>
            </a:extLst>
          </p:cNvPr>
          <p:cNvGrpSpPr/>
          <p:nvPr/>
        </p:nvGrpSpPr>
        <p:grpSpPr>
          <a:xfrm>
            <a:off x="575354" y="729554"/>
            <a:ext cx="6976867" cy="4214282"/>
            <a:chOff x="589869" y="1211594"/>
            <a:chExt cx="11310763" cy="4598560"/>
          </a:xfrm>
        </p:grpSpPr>
        <p:sp>
          <p:nvSpPr>
            <p:cNvPr id="22" name="Rectangle à coins arrondis 26">
              <a:extLst>
                <a:ext uri="{FF2B5EF4-FFF2-40B4-BE49-F238E27FC236}">
                  <a16:creationId xmlns:a16="http://schemas.microsoft.com/office/drawing/2014/main" id="{402BA334-BA80-410E-AA3E-057709B46C5F}"/>
                </a:ext>
              </a:extLst>
            </p:cNvPr>
            <p:cNvSpPr/>
            <p:nvPr/>
          </p:nvSpPr>
          <p:spPr>
            <a:xfrm>
              <a:off x="589869" y="1227313"/>
              <a:ext cx="11310763" cy="4329536"/>
            </a:xfrm>
            <a:prstGeom prst="roundRect">
              <a:avLst>
                <a:gd name="adj" fmla="val 0"/>
              </a:avLst>
            </a:prstGeom>
            <a:solidFill>
              <a:schemeClr val="bg1"/>
            </a:solidFill>
            <a:ln w="28575">
              <a:solidFill>
                <a:srgbClr val="CC00CC"/>
              </a:solid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mc:AlternateContent xmlns:mc="http://schemas.openxmlformats.org/markup-compatibility/2006" xmlns:a14="http://schemas.microsoft.com/office/drawing/2010/main">
          <mc:Choice Requires="a14">
            <p:sp>
              <p:nvSpPr>
                <p:cNvPr id="23" name="ZoneTexte 22">
                  <a:extLst>
                    <a:ext uri="{FF2B5EF4-FFF2-40B4-BE49-F238E27FC236}">
                      <a16:creationId xmlns:a16="http://schemas.microsoft.com/office/drawing/2014/main" id="{5FA1A9B9-AE1D-4DB3-A2CE-5A5E3D9435BC}"/>
                    </a:ext>
                  </a:extLst>
                </p:cNvPr>
                <p:cNvSpPr txBox="1"/>
                <p:nvPr/>
              </p:nvSpPr>
              <p:spPr>
                <a:xfrm>
                  <a:off x="1069040" y="1557216"/>
                  <a:ext cx="10772930" cy="4252938"/>
                </a:xfrm>
                <a:prstGeom prst="rect">
                  <a:avLst/>
                </a:prstGeom>
                <a:noFill/>
              </p:spPr>
              <p:txBody>
                <a:bodyPr wrap="square" rtlCol="0">
                  <a:spAutoFit/>
                </a:bodyPr>
                <a:lstStyle/>
                <a:p>
                  <a:pPr algn="just"/>
                  <a:r>
                    <a:rPr lang="fr-FR" sz="1600" i="1" dirty="0"/>
                    <a:t>Définition :</a:t>
                  </a:r>
                  <a:r>
                    <a:rPr lang="fr-FR" sz="1600" dirty="0"/>
                    <a:t> </a:t>
                  </a:r>
                </a:p>
                <a:p>
                  <a:pPr algn="just"/>
                  <a:r>
                    <a:rPr lang="fr-FR" sz="1600" dirty="0"/>
                    <a:t>La poussée d’Archimède est définie de la façon suivante :</a:t>
                  </a:r>
                </a:p>
                <a:p>
                  <a:pPr algn="just"/>
                  <a:endParaRPr lang="fr-FR" sz="600" dirty="0"/>
                </a:p>
                <a:p>
                  <a:pPr algn="just"/>
                  <a:r>
                    <a:rPr lang="fr-FR" sz="1600" i="1" dirty="0"/>
                    <a:t>Tout corps plongé dans un fluide au repos subit une force verticale, dirigée de bas en haut, appliquée au centre de masse G, opposée à l’action de pesanteur et de norme égale au poids du volume de fluide déplacé.</a:t>
                  </a:r>
                </a:p>
                <a:p>
                  <a:pPr algn="just"/>
                  <a:endParaRPr lang="fr-FR" sz="1600" i="1" dirty="0"/>
                </a:p>
                <a:p>
                  <a:pPr algn="just"/>
                  <a:r>
                    <a:rPr lang="fr-FR" sz="1600" dirty="0"/>
                    <a:t>Le torseur associé à cette action mécanique est de la forme :</a:t>
                  </a:r>
                </a:p>
                <a:p>
                  <a:pPr algn="just"/>
                  <a:endParaRPr lang="fr-FR" sz="600" dirty="0"/>
                </a:p>
                <a:p>
                  <a:pPr algn="ctr"/>
                  <a:r>
                    <a:rPr lang="fr-FR" sz="1600" dirty="0"/>
                    <a:t> </a:t>
                  </a:r>
                  <a14:m>
                    <m:oMath xmlns:m="http://schemas.openxmlformats.org/officeDocument/2006/math">
                      <m:d>
                        <m:dPr>
                          <m:begChr m:val="{"/>
                          <m:endChr m:val="}"/>
                          <m:ctrlPr>
                            <a:rPr lang="fr-FR" sz="1600" i="1">
                              <a:latin typeface="Cambria Math" panose="02040503050406030204" pitchFamily="18" charset="0"/>
                            </a:rPr>
                          </m:ctrlPr>
                        </m:dPr>
                        <m:e>
                          <m:sSub>
                            <m:sSubPr>
                              <m:ctrlPr>
                                <a:rPr lang="fr-FR" sz="1600" i="1">
                                  <a:latin typeface="Cambria Math" panose="02040503050406030204" pitchFamily="18" charset="0"/>
                                </a:rPr>
                              </m:ctrlPr>
                            </m:sSubPr>
                            <m:e>
                              <m:r>
                                <a:rPr lang="fr-FR" sz="1600" b="0" i="1" smtClean="0">
                                  <a:latin typeface="Cambria Math" panose="02040503050406030204" pitchFamily="18" charset="0"/>
                                </a:rPr>
                                <m:t>𝐹</m:t>
                              </m:r>
                            </m:e>
                            <m:sub>
                              <m:r>
                                <a:rPr lang="fr-FR" sz="1600" b="0" i="1" smtClean="0">
                                  <a:latin typeface="Cambria Math" panose="02040503050406030204" pitchFamily="18" charset="0"/>
                                </a:rPr>
                                <m:t>𝐴𝑟𝑐h𝑖𝑚</m:t>
                              </m:r>
                              <m:r>
                                <a:rPr lang="fr-FR" sz="1600" b="0" i="1" smtClean="0">
                                  <a:latin typeface="Cambria Math" panose="02040503050406030204" pitchFamily="18" charset="0"/>
                                </a:rPr>
                                <m:t>è</m:t>
                              </m:r>
                              <m:r>
                                <a:rPr lang="fr-FR" sz="1600" b="0" i="1" smtClean="0">
                                  <a:latin typeface="Cambria Math" panose="02040503050406030204" pitchFamily="18" charset="0"/>
                                </a:rPr>
                                <m:t>𝑑𝑒</m:t>
                              </m:r>
                            </m:sub>
                          </m:sSub>
                        </m:e>
                      </m:d>
                      <m:r>
                        <a:rPr lang="fr-FR" sz="1600" i="1">
                          <a:latin typeface="Cambria Math" panose="02040503050406030204" pitchFamily="18" charset="0"/>
                        </a:rPr>
                        <m:t>=</m:t>
                      </m:r>
                      <m:sSub>
                        <m:sSubPr>
                          <m:ctrlPr>
                            <a:rPr lang="fr-FR" sz="1600" i="1">
                              <a:latin typeface="Cambria Math" panose="02040503050406030204" pitchFamily="18" charset="0"/>
                            </a:rPr>
                          </m:ctrlPr>
                        </m:sSubPr>
                        <m:e>
                          <m:d>
                            <m:dPr>
                              <m:begChr m:val="{"/>
                              <m:endChr m:val="}"/>
                              <m:ctrlPr>
                                <a:rPr lang="fr-FR" sz="1600" i="1">
                                  <a:latin typeface="Cambria Math" panose="02040503050406030204" pitchFamily="18" charset="0"/>
                                </a:rPr>
                              </m:ctrlPr>
                            </m:dPr>
                            <m:e>
                              <m:m>
                                <m:mPr>
                                  <m:mcs>
                                    <m:mc>
                                      <m:mcPr>
                                        <m:count m:val="2"/>
                                        <m:mcJc m:val="center"/>
                                      </m:mcPr>
                                    </m:mc>
                                  </m:mcs>
                                  <m:ctrlPr>
                                    <a:rPr lang="fr-FR" sz="1600" i="1">
                                      <a:latin typeface="Cambria Math" panose="02040503050406030204" pitchFamily="18" charset="0"/>
                                    </a:rPr>
                                  </m:ctrlPr>
                                </m:mPr>
                                <m:mr>
                                  <m:e>
                                    <m:r>
                                      <m:rPr>
                                        <m:brk m:alnAt="7"/>
                                      </m:rPr>
                                      <a:rPr lang="fr-FR" sz="1600" i="1">
                                        <a:latin typeface="Cambria Math" panose="02040503050406030204" pitchFamily="18" charset="0"/>
                                      </a:rPr>
                                      <m:t>0</m:t>
                                    </m:r>
                                  </m:e>
                                  <m:e>
                                    <m:r>
                                      <a:rPr lang="fr-FR" sz="1600" b="0" i="1" smtClean="0">
                                        <a:latin typeface="Cambria Math" panose="02040503050406030204" pitchFamily="18" charset="0"/>
                                      </a:rPr>
                                      <m:t>0</m:t>
                                    </m:r>
                                  </m:e>
                                </m:mr>
                                <m:mr>
                                  <m:e>
                                    <m:r>
                                      <a:rPr lang="fr-FR" sz="1600" i="1">
                                        <a:latin typeface="Cambria Math" panose="02040503050406030204" pitchFamily="18" charset="0"/>
                                      </a:rPr>
                                      <m:t>0</m:t>
                                    </m:r>
                                  </m:e>
                                  <m:e>
                                    <m:r>
                                      <a:rPr lang="fr-FR" sz="1600" i="1">
                                        <a:latin typeface="Cambria Math" panose="02040503050406030204" pitchFamily="18" charset="0"/>
                                      </a:rPr>
                                      <m:t>0</m:t>
                                    </m:r>
                                  </m:e>
                                </m:mr>
                                <m:mr>
                                  <m:e>
                                    <m:acc>
                                      <m:accPr>
                                        <m:chr m:val="⃗"/>
                                        <m:ctrlPr>
                                          <a:rPr lang="fr-FR" sz="1600" i="1" smtClean="0">
                                            <a:latin typeface="Cambria Math" panose="02040503050406030204" pitchFamily="18" charset="0"/>
                                          </a:rPr>
                                        </m:ctrlPr>
                                      </m:accPr>
                                      <m:e>
                                        <m:sSub>
                                          <m:sSubPr>
                                            <m:ctrlPr>
                                              <a:rPr lang="fr-FR" sz="1600" i="1" smtClean="0">
                                                <a:latin typeface="Cambria Math" panose="02040503050406030204" pitchFamily="18" charset="0"/>
                                              </a:rPr>
                                            </m:ctrlPr>
                                          </m:sSubPr>
                                          <m:e>
                                            <m:r>
                                              <a:rPr lang="fr-FR" sz="1600" i="1">
                                                <a:latin typeface="Cambria Math" panose="02040503050406030204" pitchFamily="18" charset="0"/>
                                              </a:rPr>
                                              <m:t>𝐹</m:t>
                                            </m:r>
                                          </m:e>
                                          <m:sub>
                                            <m:r>
                                              <a:rPr lang="fr-FR" sz="1600" i="1">
                                                <a:latin typeface="Cambria Math" panose="02040503050406030204" pitchFamily="18" charset="0"/>
                                              </a:rPr>
                                              <m:t>𝐴𝑟𝑐h𝑖𝑚</m:t>
                                            </m:r>
                                            <m:r>
                                              <a:rPr lang="fr-FR" sz="1600" i="1">
                                                <a:latin typeface="Cambria Math" panose="02040503050406030204" pitchFamily="18" charset="0"/>
                                              </a:rPr>
                                              <m:t>è</m:t>
                                            </m:r>
                                            <m:r>
                                              <a:rPr lang="fr-FR" sz="1600" i="1">
                                                <a:latin typeface="Cambria Math" panose="02040503050406030204" pitchFamily="18" charset="0"/>
                                              </a:rPr>
                                              <m:t>𝑑𝑒</m:t>
                                            </m:r>
                                          </m:sub>
                                        </m:sSub>
                                      </m:e>
                                    </m:acc>
                                  </m:e>
                                  <m:e>
                                    <m:r>
                                      <a:rPr lang="fr-FR" sz="1600" b="0" i="1" smtClean="0">
                                        <a:latin typeface="Cambria Math" panose="02040503050406030204" pitchFamily="18" charset="0"/>
                                      </a:rPr>
                                      <m:t>0</m:t>
                                    </m:r>
                                  </m:e>
                                </m:mr>
                              </m:m>
                            </m:e>
                          </m:d>
                        </m:e>
                        <m:sub>
                          <m:r>
                            <a:rPr lang="fr-FR" sz="1600" b="0" i="1" smtClean="0">
                              <a:latin typeface="Cambria Math" panose="02040503050406030204" pitchFamily="18" charset="0"/>
                            </a:rPr>
                            <m:t>𝐺</m:t>
                          </m:r>
                        </m:sub>
                      </m:sSub>
                      <m:r>
                        <a:rPr lang="fr-FR" sz="1600">
                          <a:latin typeface="Cambria Math" panose="02040503050406030204" pitchFamily="18" charset="0"/>
                        </a:rPr>
                        <m:t>=</m:t>
                      </m:r>
                      <m:sSub>
                        <m:sSubPr>
                          <m:ctrlPr>
                            <a:rPr lang="fr-FR" sz="1600" i="1">
                              <a:latin typeface="Cambria Math" panose="02040503050406030204" pitchFamily="18" charset="0"/>
                            </a:rPr>
                          </m:ctrlPr>
                        </m:sSubPr>
                        <m:e>
                          <m:d>
                            <m:dPr>
                              <m:begChr m:val="{"/>
                              <m:endChr m:val="}"/>
                              <m:ctrlPr>
                                <a:rPr lang="fr-FR" sz="1600" i="1">
                                  <a:latin typeface="Cambria Math" panose="02040503050406030204" pitchFamily="18" charset="0"/>
                                </a:rPr>
                              </m:ctrlPr>
                            </m:dPr>
                            <m:e>
                              <m:m>
                                <m:mPr>
                                  <m:mcs>
                                    <m:mc>
                                      <m:mcPr>
                                        <m:count m:val="1"/>
                                        <m:mcJc m:val="center"/>
                                      </m:mcPr>
                                    </m:mc>
                                  </m:mcs>
                                  <m:ctrlPr>
                                    <a:rPr lang="fr-FR" sz="1600" i="1">
                                      <a:latin typeface="Cambria Math" panose="02040503050406030204" pitchFamily="18" charset="0"/>
                                    </a:rPr>
                                  </m:ctrlPr>
                                </m:mPr>
                                <m:mr>
                                  <m:e>
                                    <m:acc>
                                      <m:accPr>
                                        <m:chr m:val="⃗"/>
                                        <m:ctrlPr>
                                          <a:rPr lang="fr-FR" sz="1600" i="1">
                                            <a:latin typeface="Cambria Math" panose="02040503050406030204" pitchFamily="18" charset="0"/>
                                          </a:rPr>
                                        </m:ctrlPr>
                                      </m:accPr>
                                      <m:e>
                                        <m:sSub>
                                          <m:sSubPr>
                                            <m:ctrlPr>
                                              <a:rPr lang="fr-FR" sz="1600" i="1">
                                                <a:latin typeface="Cambria Math" panose="02040503050406030204" pitchFamily="18" charset="0"/>
                                              </a:rPr>
                                            </m:ctrlPr>
                                          </m:sSubPr>
                                          <m:e>
                                            <m:r>
                                              <a:rPr lang="fr-FR" sz="1600" i="1">
                                                <a:latin typeface="Cambria Math" panose="02040503050406030204" pitchFamily="18" charset="0"/>
                                              </a:rPr>
                                              <m:t>𝐹</m:t>
                                            </m:r>
                                          </m:e>
                                          <m:sub>
                                            <m:r>
                                              <a:rPr lang="fr-FR" sz="1600" i="1">
                                                <a:latin typeface="Cambria Math" panose="02040503050406030204" pitchFamily="18" charset="0"/>
                                              </a:rPr>
                                              <m:t>𝐴𝑟𝑐h𝑖𝑚</m:t>
                                            </m:r>
                                            <m:r>
                                              <a:rPr lang="fr-FR" sz="1600" i="1">
                                                <a:latin typeface="Cambria Math" panose="02040503050406030204" pitchFamily="18" charset="0"/>
                                              </a:rPr>
                                              <m:t>è</m:t>
                                            </m:r>
                                            <m:r>
                                              <a:rPr lang="fr-FR" sz="1600" i="1">
                                                <a:latin typeface="Cambria Math" panose="02040503050406030204" pitchFamily="18" charset="0"/>
                                              </a:rPr>
                                              <m:t>𝑑𝑒</m:t>
                                            </m:r>
                                          </m:sub>
                                        </m:sSub>
                                      </m:e>
                                    </m:acc>
                                    <m:r>
                                      <a:rPr lang="fr-FR" sz="1600" b="0" i="1" smtClean="0">
                                        <a:latin typeface="Cambria Math" panose="02040503050406030204" pitchFamily="18" charset="0"/>
                                      </a:rPr>
                                      <m:t>=</m:t>
                                    </m:r>
                                    <m:r>
                                      <a:rPr lang="fr-FR" sz="1600" b="0" i="1" smtClean="0">
                                        <a:latin typeface="Cambria Math" panose="02040503050406030204" pitchFamily="18" charset="0"/>
                                        <a:ea typeface="Cambria Math" panose="02040503050406030204" pitchFamily="18" charset="0"/>
                                      </a:rPr>
                                      <m:t>𝜌</m:t>
                                    </m:r>
                                    <m:r>
                                      <a:rPr lang="fr-FR" sz="1600" b="0" i="1" smtClean="0">
                                        <a:latin typeface="Cambria Math" panose="02040503050406030204" pitchFamily="18" charset="0"/>
                                        <a:ea typeface="Cambria Math" panose="02040503050406030204" pitchFamily="18" charset="0"/>
                                      </a:rPr>
                                      <m:t>𝑉𝑔</m:t>
                                    </m:r>
                                    <m:acc>
                                      <m:accPr>
                                        <m:chr m:val="⃗"/>
                                        <m:ctrlPr>
                                          <a:rPr lang="fr-FR" sz="1600" i="1">
                                            <a:latin typeface="Cambria Math" panose="02040503050406030204" pitchFamily="18" charset="0"/>
                                            <a:ea typeface="Cambria Math" panose="02040503050406030204" pitchFamily="18" charset="0"/>
                                          </a:rPr>
                                        </m:ctrlPr>
                                      </m:accPr>
                                      <m:e>
                                        <m:r>
                                          <a:rPr lang="fr-FR" sz="1600" i="1">
                                            <a:latin typeface="Cambria Math" panose="02040503050406030204" pitchFamily="18" charset="0"/>
                                            <a:ea typeface="Cambria Math" panose="02040503050406030204" pitchFamily="18" charset="0"/>
                                          </a:rPr>
                                          <m:t>𝑧</m:t>
                                        </m:r>
                                      </m:e>
                                    </m:acc>
                                  </m:e>
                                </m:mr>
                                <m:mr>
                                  <m:e>
                                    <m:acc>
                                      <m:accPr>
                                        <m:chr m:val="⃗"/>
                                        <m:ctrlPr>
                                          <a:rPr lang="fr-FR" sz="1600" i="1">
                                            <a:latin typeface="Cambria Math" panose="02040503050406030204" pitchFamily="18" charset="0"/>
                                          </a:rPr>
                                        </m:ctrlPr>
                                      </m:accPr>
                                      <m:e>
                                        <m:r>
                                          <a:rPr lang="fr-FR" sz="1600" b="0" i="1" smtClean="0">
                                            <a:latin typeface="Cambria Math" panose="02040503050406030204" pitchFamily="18" charset="0"/>
                                          </a:rPr>
                                          <m:t>0</m:t>
                                        </m:r>
                                      </m:e>
                                    </m:acc>
                                  </m:e>
                                </m:mr>
                              </m:m>
                            </m:e>
                          </m:d>
                        </m:e>
                        <m:sub>
                          <m:r>
                            <a:rPr lang="fr-FR" sz="1600" b="0" i="1" smtClean="0">
                              <a:latin typeface="Cambria Math" panose="02040503050406030204" pitchFamily="18" charset="0"/>
                            </a:rPr>
                            <m:t>𝐺</m:t>
                          </m:r>
                        </m:sub>
                      </m:sSub>
                      <m:r>
                        <a:rPr lang="fr-FR" sz="1600" b="0" i="0" smtClean="0">
                          <a:latin typeface="Cambria Math" panose="02040503050406030204" pitchFamily="18" charset="0"/>
                        </a:rPr>
                        <m:t>,</m:t>
                      </m:r>
                    </m:oMath>
                  </a14:m>
                  <a:endParaRPr lang="fr-FR" sz="1600" dirty="0"/>
                </a:p>
                <a:p>
                  <a:endParaRPr lang="fr-FR" sz="600" dirty="0"/>
                </a:p>
                <a:p>
                  <a:r>
                    <a:rPr lang="fr-FR" sz="1600" dirty="0"/>
                    <a:t>où </a:t>
                  </a:r>
                  <a14:m>
                    <m:oMath xmlns:m="http://schemas.openxmlformats.org/officeDocument/2006/math">
                      <m:r>
                        <a:rPr lang="fr-FR" sz="1600" i="1" smtClean="0">
                          <a:latin typeface="Cambria Math" panose="02040503050406030204" pitchFamily="18" charset="0"/>
                          <a:ea typeface="Cambria Math" panose="02040503050406030204" pitchFamily="18" charset="0"/>
                        </a:rPr>
                        <m:t>𝜌</m:t>
                      </m:r>
                      <m:r>
                        <a:rPr lang="fr-FR" sz="1600" b="0" i="1" smtClean="0">
                          <a:latin typeface="Cambria Math" panose="02040503050406030204" pitchFamily="18" charset="0"/>
                          <a:ea typeface="Cambria Math" panose="02040503050406030204" pitchFamily="18" charset="0"/>
                        </a:rPr>
                        <m:t> </m:t>
                      </m:r>
                    </m:oMath>
                  </a14:m>
                  <a:r>
                    <a:rPr lang="fr-FR" sz="1600" dirty="0"/>
                    <a:t>est la masse volumique du fluide (en </a:t>
                  </a:r>
                  <a14:m>
                    <m:oMath xmlns:m="http://schemas.openxmlformats.org/officeDocument/2006/math">
                      <m:r>
                        <a:rPr lang="fr-FR" sz="1600" b="0" i="1" smtClean="0">
                          <a:latin typeface="Cambria Math" panose="02040503050406030204" pitchFamily="18" charset="0"/>
                        </a:rPr>
                        <m:t>𝑘𝑔</m:t>
                      </m:r>
                      <m:r>
                        <a:rPr lang="fr-FR" sz="1600" b="0" i="1" smtClean="0">
                          <a:latin typeface="Cambria Math" panose="02040503050406030204" pitchFamily="18" charset="0"/>
                        </a:rPr>
                        <m:t>/</m:t>
                      </m:r>
                      <m:sSup>
                        <m:sSupPr>
                          <m:ctrlPr>
                            <a:rPr lang="fr-FR" sz="1600" b="0" i="1" smtClean="0">
                              <a:latin typeface="Cambria Math" panose="02040503050406030204" pitchFamily="18" charset="0"/>
                            </a:rPr>
                          </m:ctrlPr>
                        </m:sSupPr>
                        <m:e>
                          <m:r>
                            <a:rPr lang="fr-FR" sz="1600" b="0" i="1" smtClean="0">
                              <a:latin typeface="Cambria Math" panose="02040503050406030204" pitchFamily="18" charset="0"/>
                            </a:rPr>
                            <m:t>𝑚</m:t>
                          </m:r>
                        </m:e>
                        <m:sup>
                          <m:r>
                            <a:rPr lang="fr-FR" sz="1600" b="0" i="1" smtClean="0">
                              <a:latin typeface="Cambria Math" panose="02040503050406030204" pitchFamily="18" charset="0"/>
                            </a:rPr>
                            <m:t>3</m:t>
                          </m:r>
                        </m:sup>
                      </m:sSup>
                    </m:oMath>
                  </a14:m>
                  <a:r>
                    <a:rPr lang="fr-FR" sz="1600" dirty="0"/>
                    <a:t>), </a:t>
                  </a:r>
                  <a14:m>
                    <m:oMath xmlns:m="http://schemas.openxmlformats.org/officeDocument/2006/math">
                      <m:r>
                        <a:rPr lang="fr-FR" sz="1600" b="0" i="1" smtClean="0">
                          <a:latin typeface="Cambria Math" panose="02040503050406030204" pitchFamily="18" charset="0"/>
                        </a:rPr>
                        <m:t>𝑉</m:t>
                      </m:r>
                    </m:oMath>
                  </a14:m>
                  <a:r>
                    <a:rPr lang="fr-FR" sz="1600" dirty="0"/>
                    <a:t> le volume de fluide déplacé (en </a:t>
                  </a:r>
                  <a14:m>
                    <m:oMath xmlns:m="http://schemas.openxmlformats.org/officeDocument/2006/math">
                      <m:sSup>
                        <m:sSupPr>
                          <m:ctrlPr>
                            <a:rPr lang="fr-FR" sz="1600" i="1" smtClean="0">
                              <a:latin typeface="Cambria Math" panose="02040503050406030204" pitchFamily="18" charset="0"/>
                            </a:rPr>
                          </m:ctrlPr>
                        </m:sSupPr>
                        <m:e>
                          <m:r>
                            <a:rPr lang="fr-FR" sz="1600" b="0" i="1" smtClean="0">
                              <a:latin typeface="Cambria Math" panose="02040503050406030204" pitchFamily="18" charset="0"/>
                            </a:rPr>
                            <m:t>𝑚</m:t>
                          </m:r>
                        </m:e>
                        <m:sup>
                          <m:r>
                            <a:rPr lang="fr-FR" sz="1600" b="0" i="1" smtClean="0">
                              <a:latin typeface="Cambria Math" panose="02040503050406030204" pitchFamily="18" charset="0"/>
                            </a:rPr>
                            <m:t>3</m:t>
                          </m:r>
                        </m:sup>
                      </m:sSup>
                    </m:oMath>
                  </a14:m>
                  <a:r>
                    <a:rPr lang="fr-FR" sz="1600" dirty="0"/>
                    <a:t>) et </a:t>
                  </a:r>
                  <a14:m>
                    <m:oMath xmlns:m="http://schemas.openxmlformats.org/officeDocument/2006/math">
                      <m:r>
                        <a:rPr lang="fr-FR" sz="1600" b="0" i="1" smtClean="0">
                          <a:latin typeface="Cambria Math" panose="02040503050406030204" pitchFamily="18" charset="0"/>
                        </a:rPr>
                        <m:t>𝑔</m:t>
                      </m:r>
                    </m:oMath>
                  </a14:m>
                  <a:r>
                    <a:rPr lang="fr-FR" sz="1600" dirty="0"/>
                    <a:t> l’accélération de la pesanteur (</a:t>
                  </a:r>
                  <a14:m>
                    <m:oMath xmlns:m="http://schemas.openxmlformats.org/officeDocument/2006/math">
                      <m:r>
                        <a:rPr lang="fr-FR" sz="1600" b="0" i="1" smtClean="0">
                          <a:latin typeface="Cambria Math" panose="02040503050406030204" pitchFamily="18" charset="0"/>
                        </a:rPr>
                        <m:t>𝑚</m:t>
                      </m:r>
                      <m:r>
                        <a:rPr lang="fr-FR" sz="1600" b="0" i="1" smtClean="0">
                          <a:latin typeface="Cambria Math" panose="02040503050406030204" pitchFamily="18" charset="0"/>
                        </a:rPr>
                        <m:t>/</m:t>
                      </m:r>
                      <m:sSup>
                        <m:sSupPr>
                          <m:ctrlPr>
                            <a:rPr lang="fr-FR" sz="1600" b="0" i="1" smtClean="0">
                              <a:latin typeface="Cambria Math" panose="02040503050406030204" pitchFamily="18" charset="0"/>
                            </a:rPr>
                          </m:ctrlPr>
                        </m:sSupPr>
                        <m:e>
                          <m:r>
                            <a:rPr lang="fr-FR" sz="1600" b="0" i="1" smtClean="0">
                              <a:latin typeface="Cambria Math" panose="02040503050406030204" pitchFamily="18" charset="0"/>
                            </a:rPr>
                            <m:t>𝑠</m:t>
                          </m:r>
                        </m:e>
                        <m:sup>
                          <m:r>
                            <a:rPr lang="fr-FR" sz="1600" b="0" i="1" smtClean="0">
                              <a:latin typeface="Cambria Math" panose="02040503050406030204" pitchFamily="18" charset="0"/>
                            </a:rPr>
                            <m:t>2</m:t>
                          </m:r>
                        </m:sup>
                      </m:sSup>
                    </m:oMath>
                  </a14:m>
                  <a:r>
                    <a:rPr lang="fr-FR" sz="1600" dirty="0"/>
                    <a:t>).</a:t>
                  </a:r>
                </a:p>
                <a:p>
                  <a:pPr algn="just"/>
                  <a:endParaRPr lang="fr-FR" sz="1600" dirty="0"/>
                </a:p>
                <a:p>
                  <a:pPr algn="just"/>
                  <a:endParaRPr lang="fr-FR" sz="1600" dirty="0"/>
                </a:p>
              </p:txBody>
            </p:sp>
          </mc:Choice>
          <mc:Fallback xmlns="">
            <p:sp>
              <p:nvSpPr>
                <p:cNvPr id="23" name="ZoneTexte 22">
                  <a:extLst>
                    <a:ext uri="{FF2B5EF4-FFF2-40B4-BE49-F238E27FC236}">
                      <a16:creationId xmlns:a16="http://schemas.microsoft.com/office/drawing/2014/main" id="{5FA1A9B9-AE1D-4DB3-A2CE-5A5E3D9435BC}"/>
                    </a:ext>
                  </a:extLst>
                </p:cNvPr>
                <p:cNvSpPr txBox="1">
                  <a:spLocks noRot="1" noChangeAspect="1" noMove="1" noResize="1" noEditPoints="1" noAdjustHandles="1" noChangeArrowheads="1" noChangeShapeType="1" noTextEdit="1"/>
                </p:cNvSpPr>
                <p:nvPr/>
              </p:nvSpPr>
              <p:spPr>
                <a:xfrm>
                  <a:off x="1069040" y="1557216"/>
                  <a:ext cx="10772930" cy="4252938"/>
                </a:xfrm>
                <a:prstGeom prst="rect">
                  <a:avLst/>
                </a:prstGeom>
                <a:blipFill>
                  <a:blip r:embed="rId2"/>
                  <a:stretch>
                    <a:fillRect l="-550" t="-469" r="-459"/>
                  </a:stretch>
                </a:blipFill>
              </p:spPr>
              <p:txBody>
                <a:bodyPr/>
                <a:lstStyle/>
                <a:p>
                  <a:r>
                    <a:rPr lang="fr-FR">
                      <a:noFill/>
                    </a:rPr>
                    <a:t> </a:t>
                  </a:r>
                </a:p>
              </p:txBody>
            </p:sp>
          </mc:Fallback>
        </mc:AlternateContent>
        <p:sp>
          <p:nvSpPr>
            <p:cNvPr id="24" name="Rectangle 23">
              <a:extLst>
                <a:ext uri="{FF2B5EF4-FFF2-40B4-BE49-F238E27FC236}">
                  <a16:creationId xmlns:a16="http://schemas.microsoft.com/office/drawing/2014/main" id="{23B03185-F6F2-4D21-A1BC-4B7029BB43D4}"/>
                </a:ext>
              </a:extLst>
            </p:cNvPr>
            <p:cNvSpPr/>
            <p:nvPr/>
          </p:nvSpPr>
          <p:spPr>
            <a:xfrm>
              <a:off x="589869" y="1211594"/>
              <a:ext cx="11098463" cy="403009"/>
            </a:xfrm>
            <a:prstGeom prst="rect">
              <a:avLst/>
            </a:prstGeom>
          </p:spPr>
          <p:txBody>
            <a:bodyPr wrap="none">
              <a:spAutoFit/>
            </a:bodyPr>
            <a:lstStyle/>
            <a:p>
              <a:r>
                <a:rPr lang="fr-FR" dirty="0">
                  <a:solidFill>
                    <a:srgbClr val="CC00CC"/>
                  </a:solidFill>
                </a:rPr>
                <a:t>Action mécanique associée à l’action d’un fluide: poussée d’Archimède </a:t>
              </a:r>
            </a:p>
          </p:txBody>
        </p:sp>
      </p:grpSp>
      <p:sp>
        <p:nvSpPr>
          <p:cNvPr id="13" name="AutoShape 2" descr="P_{{{\rm {A}}}}\,({{\rm {ou}}}\,\|{\vec  {P}}_{{{\rm {A}}}}\|)=\rho \,V\,g">
            <a:extLst>
              <a:ext uri="{FF2B5EF4-FFF2-40B4-BE49-F238E27FC236}">
                <a16:creationId xmlns:a16="http://schemas.microsoft.com/office/drawing/2014/main" id="{416EEB7A-050A-4EF3-B1A0-C8130D60EF99}"/>
              </a:ext>
            </a:extLst>
          </p:cNvPr>
          <p:cNvSpPr>
            <a:spLocks noChangeAspect="1" noChangeArrowheads="1"/>
          </p:cNvSpPr>
          <p:nvPr/>
        </p:nvSpPr>
        <p:spPr bwMode="auto">
          <a:xfrm>
            <a:off x="612775" y="-460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3" name="Image 2">
            <a:extLst>
              <a:ext uri="{FF2B5EF4-FFF2-40B4-BE49-F238E27FC236}">
                <a16:creationId xmlns:a16="http://schemas.microsoft.com/office/drawing/2014/main" id="{602DB7B8-BF18-4B46-BAFF-000F051B4325}"/>
              </a:ext>
            </a:extLst>
          </p:cNvPr>
          <p:cNvPicPr>
            <a:picLocks noChangeAspect="1"/>
          </p:cNvPicPr>
          <p:nvPr/>
        </p:nvPicPr>
        <p:blipFill rotWithShape="1">
          <a:blip r:embed="rId3">
            <a:extLst>
              <a:ext uri="{28A0092B-C50C-407E-A947-70E740481C1C}">
                <a14:useLocalDpi xmlns:a14="http://schemas.microsoft.com/office/drawing/2010/main" val="0"/>
              </a:ext>
            </a:extLst>
          </a:blip>
          <a:srcRect l="9801" r="8326" b="16117"/>
          <a:stretch/>
        </p:blipFill>
        <p:spPr>
          <a:xfrm>
            <a:off x="7950199" y="1356476"/>
            <a:ext cx="3670301" cy="2755694"/>
          </a:xfrm>
          <a:prstGeom prst="rect">
            <a:avLst/>
          </a:prstGeom>
        </p:spPr>
      </p:pic>
      <p:sp>
        <p:nvSpPr>
          <p:cNvPr id="11" name="ZoneTexte 10"/>
          <p:cNvSpPr txBox="1"/>
          <p:nvPr/>
        </p:nvSpPr>
        <p:spPr>
          <a:xfrm>
            <a:off x="4803507" y="42458"/>
            <a:ext cx="5899355" cy="307777"/>
          </a:xfrm>
          <a:prstGeom prst="rect">
            <a:avLst/>
          </a:prstGeom>
          <a:noFill/>
        </p:spPr>
        <p:txBody>
          <a:bodyPr wrap="square" rtlCol="0">
            <a:spAutoFit/>
          </a:bodyPr>
          <a:lstStyle/>
          <a:p>
            <a:pPr algn="r"/>
            <a:r>
              <a:rPr lang="fr-FR" sz="1400" dirty="0">
                <a:solidFill>
                  <a:srgbClr val="001642"/>
                </a:solidFill>
                <a:latin typeface="Segoe UI" panose="020B0502040204020203" pitchFamily="34" charset="0"/>
                <a:cs typeface="Segoe UI" panose="020B0502040204020203" pitchFamily="34" charset="0"/>
              </a:rPr>
              <a:t>Action mécanique exercée par un fluide</a:t>
            </a:r>
          </a:p>
        </p:txBody>
      </p:sp>
      <p:sp>
        <p:nvSpPr>
          <p:cNvPr id="12" name="ZoneTexte 11">
            <a:extLst>
              <a:ext uri="{FF2B5EF4-FFF2-40B4-BE49-F238E27FC236}">
                <a16:creationId xmlns:a16="http://schemas.microsoft.com/office/drawing/2014/main" id="{E7603B6E-5A4F-4483-A931-0C8F3A6EF4F9}"/>
              </a:ext>
            </a:extLst>
          </p:cNvPr>
          <p:cNvSpPr txBox="1"/>
          <p:nvPr/>
        </p:nvSpPr>
        <p:spPr>
          <a:xfrm>
            <a:off x="-64294" y="6244625"/>
            <a:ext cx="461963" cy="369332"/>
          </a:xfrm>
          <a:prstGeom prst="rect">
            <a:avLst/>
          </a:prstGeom>
          <a:noFill/>
        </p:spPr>
        <p:txBody>
          <a:bodyPr wrap="square" rtlCol="0">
            <a:spAutoFit/>
          </a:bodyPr>
          <a:lstStyle/>
          <a:p>
            <a:pPr algn="ctr"/>
            <a:r>
              <a:rPr lang="fr-FR" dirty="0">
                <a:solidFill>
                  <a:schemeClr val="bg1"/>
                </a:solidFill>
                <a:effectLst>
                  <a:outerShdw blurRad="38100" dist="38100" dir="2700000" algn="tl">
                    <a:srgbClr val="000000">
                      <a:alpha val="43137"/>
                    </a:srgbClr>
                  </a:outerShdw>
                </a:effectLst>
              </a:rPr>
              <a:t>6</a:t>
            </a:r>
          </a:p>
        </p:txBody>
      </p:sp>
      <p:cxnSp>
        <p:nvCxnSpPr>
          <p:cNvPr id="14" name="Connecteur droit avec flèche 13">
            <a:extLst>
              <a:ext uri="{FF2B5EF4-FFF2-40B4-BE49-F238E27FC236}">
                <a16:creationId xmlns:a16="http://schemas.microsoft.com/office/drawing/2014/main" id="{4C6B95D1-73BE-43AF-8B18-E9C4C6405336}"/>
              </a:ext>
            </a:extLst>
          </p:cNvPr>
          <p:cNvCxnSpPr>
            <a:cxnSpLocks/>
          </p:cNvCxnSpPr>
          <p:nvPr/>
        </p:nvCxnSpPr>
        <p:spPr>
          <a:xfrm flipV="1">
            <a:off x="9997632" y="2497041"/>
            <a:ext cx="0" cy="726907"/>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5" name="Connecteur droit avec flèche 4">
            <a:extLst>
              <a:ext uri="{FF2B5EF4-FFF2-40B4-BE49-F238E27FC236}">
                <a16:creationId xmlns:a16="http://schemas.microsoft.com/office/drawing/2014/main" id="{23B52A39-57EC-46C8-A60B-4084A8AC2128}"/>
              </a:ext>
            </a:extLst>
          </p:cNvPr>
          <p:cNvCxnSpPr/>
          <p:nvPr/>
        </p:nvCxnSpPr>
        <p:spPr>
          <a:xfrm flipV="1">
            <a:off x="9997632" y="2809875"/>
            <a:ext cx="0" cy="414073"/>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88B37325-1275-4B2A-8DAC-9CF5FCA527D7}"/>
                  </a:ext>
                </a:extLst>
              </p:cNvPr>
              <p:cNvSpPr/>
              <p:nvPr/>
            </p:nvSpPr>
            <p:spPr>
              <a:xfrm>
                <a:off x="9675302" y="2318808"/>
                <a:ext cx="378950"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fr-FR" sz="1600" i="1">
                              <a:latin typeface="Cambria Math" panose="02040503050406030204" pitchFamily="18" charset="0"/>
                              <a:ea typeface="Cambria Math" panose="02040503050406030204" pitchFamily="18" charset="0"/>
                            </a:rPr>
                          </m:ctrlPr>
                        </m:accPr>
                        <m:e>
                          <m:r>
                            <a:rPr lang="fr-FR" sz="1600" i="1">
                              <a:latin typeface="Cambria Math" panose="02040503050406030204" pitchFamily="18" charset="0"/>
                              <a:ea typeface="Cambria Math" panose="02040503050406030204" pitchFamily="18" charset="0"/>
                            </a:rPr>
                            <m:t>𝑧</m:t>
                          </m:r>
                        </m:e>
                      </m:acc>
                      <m:r>
                        <a:rPr lang="fr-FR" sz="1600" i="1">
                          <a:latin typeface="Cambria Math" panose="02040503050406030204" pitchFamily="18" charset="0"/>
                        </a:rPr>
                        <m:t> </m:t>
                      </m:r>
                    </m:oMath>
                  </m:oMathPara>
                </a14:m>
                <a:endParaRPr lang="fr-FR" sz="1600" dirty="0"/>
              </a:p>
            </p:txBody>
          </p:sp>
        </mc:Choice>
        <mc:Fallback xmlns="">
          <p:sp>
            <p:nvSpPr>
              <p:cNvPr id="6" name="Rectangle 5">
                <a:extLst>
                  <a:ext uri="{FF2B5EF4-FFF2-40B4-BE49-F238E27FC236}">
                    <a16:creationId xmlns:a16="http://schemas.microsoft.com/office/drawing/2014/main" id="{88B37325-1275-4B2A-8DAC-9CF5FCA527D7}"/>
                  </a:ext>
                </a:extLst>
              </p:cNvPr>
              <p:cNvSpPr>
                <a:spLocks noRot="1" noChangeAspect="1" noMove="1" noResize="1" noEditPoints="1" noAdjustHandles="1" noChangeArrowheads="1" noChangeShapeType="1" noTextEdit="1"/>
              </p:cNvSpPr>
              <p:nvPr/>
            </p:nvSpPr>
            <p:spPr>
              <a:xfrm>
                <a:off x="9675302" y="2318808"/>
                <a:ext cx="378950" cy="338554"/>
              </a:xfrm>
              <a:prstGeom prst="rect">
                <a:avLst/>
              </a:prstGeom>
              <a:blipFill>
                <a:blip r:embed="rId4"/>
                <a:stretch>
                  <a:fillRect t="-14286" r="-19355"/>
                </a:stretch>
              </a:blipFill>
            </p:spPr>
            <p:txBody>
              <a:bodyPr/>
              <a:lstStyle/>
              <a:p>
                <a:r>
                  <a:rPr lang="fr-FR">
                    <a:noFill/>
                  </a:rPr>
                  <a:t> </a:t>
                </a:r>
              </a:p>
            </p:txBody>
          </p:sp>
        </mc:Fallback>
      </mc:AlternateContent>
    </p:spTree>
    <p:extLst>
      <p:ext uri="{BB962C8B-B14F-4D97-AF65-F5344CB8AC3E}">
        <p14:creationId xmlns:p14="http://schemas.microsoft.com/office/powerpoint/2010/main" val="26678117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a:extLst>
              <a:ext uri="{FF2B5EF4-FFF2-40B4-BE49-F238E27FC236}">
                <a16:creationId xmlns:a16="http://schemas.microsoft.com/office/drawing/2014/main" id="{04C08B42-F75D-4818-9A6C-5D175A64B184}"/>
              </a:ext>
            </a:extLst>
          </p:cNvPr>
          <p:cNvGrpSpPr/>
          <p:nvPr/>
        </p:nvGrpSpPr>
        <p:grpSpPr>
          <a:xfrm>
            <a:off x="570921" y="675391"/>
            <a:ext cx="11321854" cy="1966209"/>
            <a:chOff x="570921" y="675391"/>
            <a:chExt cx="11321854" cy="1966209"/>
          </a:xfrm>
        </p:grpSpPr>
        <p:grpSp>
          <p:nvGrpSpPr>
            <p:cNvPr id="3" name="Groupe 2">
              <a:extLst>
                <a:ext uri="{FF2B5EF4-FFF2-40B4-BE49-F238E27FC236}">
                  <a16:creationId xmlns:a16="http://schemas.microsoft.com/office/drawing/2014/main" id="{2DEC18A5-666B-40B7-A382-8183F6C7BB45}"/>
                </a:ext>
              </a:extLst>
            </p:cNvPr>
            <p:cNvGrpSpPr/>
            <p:nvPr/>
          </p:nvGrpSpPr>
          <p:grpSpPr>
            <a:xfrm>
              <a:off x="570921" y="675391"/>
              <a:ext cx="11321854" cy="1966209"/>
              <a:chOff x="570921" y="675391"/>
              <a:chExt cx="11321854" cy="1966209"/>
            </a:xfrm>
          </p:grpSpPr>
          <p:grpSp>
            <p:nvGrpSpPr>
              <p:cNvPr id="8" name="Groupe 7">
                <a:extLst>
                  <a:ext uri="{FF2B5EF4-FFF2-40B4-BE49-F238E27FC236}">
                    <a16:creationId xmlns:a16="http://schemas.microsoft.com/office/drawing/2014/main" id="{B3B6A826-D4AE-445B-AAFE-A19A6AB09382}"/>
                  </a:ext>
                </a:extLst>
              </p:cNvPr>
              <p:cNvGrpSpPr/>
              <p:nvPr/>
            </p:nvGrpSpPr>
            <p:grpSpPr>
              <a:xfrm>
                <a:off x="570921" y="713950"/>
                <a:ext cx="8067241" cy="1914949"/>
                <a:chOff x="589869" y="1211594"/>
                <a:chExt cx="11310763" cy="4703176"/>
              </a:xfrm>
            </p:grpSpPr>
            <p:sp>
              <p:nvSpPr>
                <p:cNvPr id="9" name="Rectangle à coins arrondis 26">
                  <a:extLst>
                    <a:ext uri="{FF2B5EF4-FFF2-40B4-BE49-F238E27FC236}">
                      <a16:creationId xmlns:a16="http://schemas.microsoft.com/office/drawing/2014/main" id="{0E1E7FB2-58BA-4544-84FC-DA125A9B6659}"/>
                    </a:ext>
                  </a:extLst>
                </p:cNvPr>
                <p:cNvSpPr/>
                <p:nvPr/>
              </p:nvSpPr>
              <p:spPr>
                <a:xfrm>
                  <a:off x="589869" y="1227314"/>
                  <a:ext cx="11310763" cy="4687456"/>
                </a:xfrm>
                <a:prstGeom prst="roundRect">
                  <a:avLst>
                    <a:gd name="adj" fmla="val 0"/>
                  </a:avLst>
                </a:prstGeom>
                <a:solidFill>
                  <a:schemeClr val="bg1"/>
                </a:solidFill>
                <a:ln w="28575">
                  <a:solidFill>
                    <a:srgbClr val="CC00CC"/>
                  </a:solid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a:extLst>
                    <a:ext uri="{FF2B5EF4-FFF2-40B4-BE49-F238E27FC236}">
                      <a16:creationId xmlns:a16="http://schemas.microsoft.com/office/drawing/2014/main" id="{A57F9C67-1D23-414B-BF6E-DAABC8916C29}"/>
                    </a:ext>
                  </a:extLst>
                </p:cNvPr>
                <p:cNvSpPr/>
                <p:nvPr/>
              </p:nvSpPr>
              <p:spPr>
                <a:xfrm>
                  <a:off x="589869" y="1211594"/>
                  <a:ext cx="1233163" cy="907091"/>
                </a:xfrm>
                <a:prstGeom prst="rect">
                  <a:avLst/>
                </a:prstGeom>
              </p:spPr>
              <p:txBody>
                <a:bodyPr wrap="none">
                  <a:spAutoFit/>
                </a:bodyPr>
                <a:lstStyle/>
                <a:p>
                  <a:r>
                    <a:rPr lang="fr-FR" dirty="0">
                      <a:solidFill>
                        <a:srgbClr val="CC00CC"/>
                      </a:solidFill>
                    </a:rPr>
                    <a:t>Ressort</a:t>
                  </a:r>
                </a:p>
              </p:txBody>
            </p:sp>
          </p:grpSp>
          <p:grpSp>
            <p:nvGrpSpPr>
              <p:cNvPr id="13" name="Groupe 12">
                <a:extLst>
                  <a:ext uri="{FF2B5EF4-FFF2-40B4-BE49-F238E27FC236}">
                    <a16:creationId xmlns:a16="http://schemas.microsoft.com/office/drawing/2014/main" id="{01322B8D-34B7-4B19-8013-97CE22FE1E6C}"/>
                  </a:ext>
                </a:extLst>
              </p:cNvPr>
              <p:cNvGrpSpPr/>
              <p:nvPr/>
            </p:nvGrpSpPr>
            <p:grpSpPr>
              <a:xfrm>
                <a:off x="8786348" y="675391"/>
                <a:ext cx="3106427" cy="1966209"/>
                <a:chOff x="8331916" y="2765567"/>
                <a:chExt cx="3106427" cy="2045226"/>
              </a:xfrm>
            </p:grpSpPr>
            <p:sp>
              <p:nvSpPr>
                <p:cNvPr id="14" name="Rectangle à coins arrondis 78">
                  <a:extLst>
                    <a:ext uri="{FF2B5EF4-FFF2-40B4-BE49-F238E27FC236}">
                      <a16:creationId xmlns:a16="http://schemas.microsoft.com/office/drawing/2014/main" id="{2EFC6E0F-18BB-49C5-BF99-9360804F2839}"/>
                    </a:ext>
                  </a:extLst>
                </p:cNvPr>
                <p:cNvSpPr/>
                <p:nvPr/>
              </p:nvSpPr>
              <p:spPr>
                <a:xfrm>
                  <a:off x="8336122" y="2816205"/>
                  <a:ext cx="3102221" cy="1994588"/>
                </a:xfrm>
                <a:prstGeom prst="roundRect">
                  <a:avLst>
                    <a:gd name="adj" fmla="val 0"/>
                  </a:avLst>
                </a:prstGeom>
                <a:solidFill>
                  <a:schemeClr val="bg1"/>
                </a:solidFill>
                <a:ln w="28575">
                  <a:solidFill>
                    <a:srgbClr val="4F9707"/>
                  </a:solid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5" name="Rectangle 14">
                  <a:extLst>
                    <a:ext uri="{FF2B5EF4-FFF2-40B4-BE49-F238E27FC236}">
                      <a16:creationId xmlns:a16="http://schemas.microsoft.com/office/drawing/2014/main" id="{76CBFA09-9551-4D50-8A77-CFBED6355870}"/>
                    </a:ext>
                  </a:extLst>
                </p:cNvPr>
                <p:cNvSpPr/>
                <p:nvPr/>
              </p:nvSpPr>
              <p:spPr>
                <a:xfrm>
                  <a:off x="8331916" y="2765567"/>
                  <a:ext cx="969304" cy="285184"/>
                </a:xfrm>
                <a:prstGeom prst="rect">
                  <a:avLst/>
                </a:prstGeom>
              </p:spPr>
              <p:txBody>
                <a:bodyPr wrap="none">
                  <a:spAutoFit/>
                </a:bodyPr>
                <a:lstStyle/>
                <a:p>
                  <a:r>
                    <a:rPr lang="fr-FR" dirty="0">
                      <a:solidFill>
                        <a:srgbClr val="217214"/>
                      </a:solidFill>
                    </a:rPr>
                    <a:t>Ressorts</a:t>
                  </a:r>
                  <a:endParaRPr lang="fr-FR" b="1" dirty="0">
                    <a:solidFill>
                      <a:srgbClr val="217214"/>
                    </a:solidFill>
                  </a:endParaRPr>
                </a:p>
              </p:txBody>
            </p:sp>
          </p:grpSp>
          <p:pic>
            <p:nvPicPr>
              <p:cNvPr id="17" name="Image 16">
                <a:extLst>
                  <a:ext uri="{FF2B5EF4-FFF2-40B4-BE49-F238E27FC236}">
                    <a16:creationId xmlns:a16="http://schemas.microsoft.com/office/drawing/2014/main" id="{6611AC72-7C9B-4CDB-A246-4DD6F19FF8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62177" y="1041653"/>
                <a:ext cx="1953524" cy="1463257"/>
              </a:xfrm>
              <a:prstGeom prst="rect">
                <a:avLst/>
              </a:prstGeom>
            </p:spPr>
          </p:pic>
        </p:grpSp>
        <p:sp>
          <p:nvSpPr>
            <p:cNvPr id="11" name="ZoneTexte 10">
              <a:extLst>
                <a:ext uri="{FF2B5EF4-FFF2-40B4-BE49-F238E27FC236}">
                  <a16:creationId xmlns:a16="http://schemas.microsoft.com/office/drawing/2014/main" id="{8D25A024-6FE4-4D57-9C37-996153A1B0B6}"/>
                </a:ext>
              </a:extLst>
            </p:cNvPr>
            <p:cNvSpPr txBox="1"/>
            <p:nvPr/>
          </p:nvSpPr>
          <p:spPr>
            <a:xfrm>
              <a:off x="928214" y="1041653"/>
              <a:ext cx="7709948" cy="1415772"/>
            </a:xfrm>
            <a:prstGeom prst="rect">
              <a:avLst/>
            </a:prstGeom>
            <a:noFill/>
          </p:spPr>
          <p:txBody>
            <a:bodyPr wrap="square" rtlCol="0">
              <a:spAutoFit/>
            </a:bodyPr>
            <a:lstStyle/>
            <a:p>
              <a:pPr>
                <a:tabLst>
                  <a:tab pos="984250" algn="l"/>
                </a:tabLst>
              </a:pPr>
              <a:r>
                <a:rPr lang="fr-FR" sz="1600" i="1" dirty="0"/>
                <a:t>Définition :</a:t>
              </a:r>
              <a:r>
                <a:rPr lang="fr-FR" sz="1600" dirty="0"/>
                <a:t> Organe mécanique élastique qui lorsqu’il subit des déformations génère une 	action mécanique tendant à lui rendre sa forme initiale.</a:t>
              </a:r>
            </a:p>
            <a:p>
              <a:pPr>
                <a:tabLst>
                  <a:tab pos="984250" algn="l"/>
                </a:tabLst>
              </a:pPr>
              <a:endParaRPr lang="fr-FR" sz="600" dirty="0"/>
            </a:p>
            <a:p>
              <a:pPr>
                <a:tabLst>
                  <a:tab pos="984250" algn="l"/>
                </a:tabLst>
              </a:pPr>
              <a:r>
                <a:rPr lang="fr-FR" sz="1600" dirty="0"/>
                <a:t>On distingue deux types de ressort :</a:t>
              </a:r>
            </a:p>
            <a:p>
              <a:pPr>
                <a:tabLst>
                  <a:tab pos="984250" algn="l"/>
                </a:tabLst>
              </a:pPr>
              <a:r>
                <a:rPr lang="fr-FR" sz="1600" dirty="0"/>
                <a:t>	-  ressort de traction compression,</a:t>
              </a:r>
            </a:p>
            <a:p>
              <a:pPr>
                <a:tabLst>
                  <a:tab pos="984250" algn="l"/>
                </a:tabLst>
              </a:pPr>
              <a:r>
                <a:rPr lang="fr-FR" sz="1600" dirty="0"/>
                <a:t>	-  ressort de torsion. </a:t>
              </a:r>
            </a:p>
          </p:txBody>
        </p:sp>
      </p:grpSp>
      <p:grpSp>
        <p:nvGrpSpPr>
          <p:cNvPr id="18" name="Groupe 17">
            <a:extLst>
              <a:ext uri="{FF2B5EF4-FFF2-40B4-BE49-F238E27FC236}">
                <a16:creationId xmlns:a16="http://schemas.microsoft.com/office/drawing/2014/main" id="{F062E362-B211-4807-8E2A-56EA0330E07F}"/>
              </a:ext>
            </a:extLst>
          </p:cNvPr>
          <p:cNvGrpSpPr/>
          <p:nvPr/>
        </p:nvGrpSpPr>
        <p:grpSpPr>
          <a:xfrm>
            <a:off x="8791727" y="2714663"/>
            <a:ext cx="3102221" cy="4030232"/>
            <a:chOff x="8278972" y="2780664"/>
            <a:chExt cx="3102221" cy="2532124"/>
          </a:xfrm>
        </p:grpSpPr>
        <p:sp>
          <p:nvSpPr>
            <p:cNvPr id="19" name="Rectangle à coins arrondis 78">
              <a:extLst>
                <a:ext uri="{FF2B5EF4-FFF2-40B4-BE49-F238E27FC236}">
                  <a16:creationId xmlns:a16="http://schemas.microsoft.com/office/drawing/2014/main" id="{DB986985-2E17-4E7A-8315-681D544F8FEE}"/>
                </a:ext>
              </a:extLst>
            </p:cNvPr>
            <p:cNvSpPr/>
            <p:nvPr/>
          </p:nvSpPr>
          <p:spPr>
            <a:xfrm>
              <a:off x="8278972" y="2816204"/>
              <a:ext cx="3102221" cy="2496584"/>
            </a:xfrm>
            <a:prstGeom prst="roundRect">
              <a:avLst>
                <a:gd name="adj" fmla="val 0"/>
              </a:avLst>
            </a:prstGeom>
            <a:solidFill>
              <a:schemeClr val="bg1"/>
            </a:solidFill>
            <a:ln w="28575">
              <a:solidFill>
                <a:srgbClr val="4F9707"/>
              </a:solid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0" name="Rectangle 19">
              <a:extLst>
                <a:ext uri="{FF2B5EF4-FFF2-40B4-BE49-F238E27FC236}">
                  <a16:creationId xmlns:a16="http://schemas.microsoft.com/office/drawing/2014/main" id="{1602B489-3480-4837-8165-9920F04AEF27}"/>
                </a:ext>
              </a:extLst>
            </p:cNvPr>
            <p:cNvSpPr/>
            <p:nvPr/>
          </p:nvSpPr>
          <p:spPr>
            <a:xfrm>
              <a:off x="8331916" y="2780664"/>
              <a:ext cx="3001847" cy="232045"/>
            </a:xfrm>
            <a:prstGeom prst="rect">
              <a:avLst/>
            </a:prstGeom>
          </p:spPr>
          <p:txBody>
            <a:bodyPr wrap="none">
              <a:spAutoFit/>
            </a:bodyPr>
            <a:lstStyle/>
            <a:p>
              <a:r>
                <a:rPr lang="fr-FR" dirty="0">
                  <a:solidFill>
                    <a:srgbClr val="217214"/>
                  </a:solidFill>
                </a:rPr>
                <a:t>Ressorts traction compression</a:t>
              </a:r>
              <a:endParaRPr lang="fr-FR" b="1" dirty="0">
                <a:solidFill>
                  <a:srgbClr val="217214"/>
                </a:solidFill>
              </a:endParaRPr>
            </a:p>
          </p:txBody>
        </p:sp>
      </p:grpSp>
      <p:grpSp>
        <p:nvGrpSpPr>
          <p:cNvPr id="25" name="Groupe 24">
            <a:extLst>
              <a:ext uri="{FF2B5EF4-FFF2-40B4-BE49-F238E27FC236}">
                <a16:creationId xmlns:a16="http://schemas.microsoft.com/office/drawing/2014/main" id="{31566971-E00E-4DC3-A2A9-66F1761A1938}"/>
              </a:ext>
            </a:extLst>
          </p:cNvPr>
          <p:cNvGrpSpPr/>
          <p:nvPr/>
        </p:nvGrpSpPr>
        <p:grpSpPr>
          <a:xfrm>
            <a:off x="570920" y="2778162"/>
            <a:ext cx="8067241" cy="3966733"/>
            <a:chOff x="589869" y="1211594"/>
            <a:chExt cx="11310763" cy="4703176"/>
          </a:xfrm>
        </p:grpSpPr>
        <p:sp>
          <p:nvSpPr>
            <p:cNvPr id="26" name="Rectangle à coins arrondis 26">
              <a:extLst>
                <a:ext uri="{FF2B5EF4-FFF2-40B4-BE49-F238E27FC236}">
                  <a16:creationId xmlns:a16="http://schemas.microsoft.com/office/drawing/2014/main" id="{94C55816-5120-4C9A-8107-1C0A4EE61CE9}"/>
                </a:ext>
              </a:extLst>
            </p:cNvPr>
            <p:cNvSpPr/>
            <p:nvPr/>
          </p:nvSpPr>
          <p:spPr>
            <a:xfrm>
              <a:off x="589869" y="1227314"/>
              <a:ext cx="11310763" cy="4687456"/>
            </a:xfrm>
            <a:prstGeom prst="roundRect">
              <a:avLst>
                <a:gd name="adj" fmla="val 0"/>
              </a:avLst>
            </a:prstGeom>
            <a:solidFill>
              <a:schemeClr val="bg1"/>
            </a:solidFill>
            <a:ln w="28575">
              <a:solidFill>
                <a:srgbClr val="CC00CC"/>
              </a:solid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a:extLst>
                <a:ext uri="{FF2B5EF4-FFF2-40B4-BE49-F238E27FC236}">
                  <a16:creationId xmlns:a16="http://schemas.microsoft.com/office/drawing/2014/main" id="{99E69666-4160-464A-BABD-825C1B7B034C}"/>
                </a:ext>
              </a:extLst>
            </p:cNvPr>
            <p:cNvSpPr/>
            <p:nvPr/>
          </p:nvSpPr>
          <p:spPr>
            <a:xfrm>
              <a:off x="589869" y="1211594"/>
              <a:ext cx="8913796" cy="907091"/>
            </a:xfrm>
            <a:prstGeom prst="rect">
              <a:avLst/>
            </a:prstGeom>
          </p:spPr>
          <p:txBody>
            <a:bodyPr wrap="none">
              <a:spAutoFit/>
            </a:bodyPr>
            <a:lstStyle/>
            <a:p>
              <a:r>
                <a:rPr lang="fr-FR" dirty="0">
                  <a:solidFill>
                    <a:srgbClr val="CC00CC"/>
                  </a:solidFill>
                </a:rPr>
                <a:t>Action mécanique associée à un ressort de traction / compression</a:t>
              </a:r>
            </a:p>
          </p:txBody>
        </p:sp>
      </p:grpSp>
      <mc:AlternateContent xmlns:mc="http://schemas.openxmlformats.org/markup-compatibility/2006" xmlns:a14="http://schemas.microsoft.com/office/drawing/2010/main">
        <mc:Choice Requires="a14">
          <p:sp>
            <p:nvSpPr>
              <p:cNvPr id="24" name="ZoneTexte 23">
                <a:extLst>
                  <a:ext uri="{FF2B5EF4-FFF2-40B4-BE49-F238E27FC236}">
                    <a16:creationId xmlns:a16="http://schemas.microsoft.com/office/drawing/2014/main" id="{4960A767-A585-4C88-9E4D-F34E6596B98C}"/>
                  </a:ext>
                </a:extLst>
              </p:cNvPr>
              <p:cNvSpPr txBox="1"/>
              <p:nvPr/>
            </p:nvSpPr>
            <p:spPr>
              <a:xfrm>
                <a:off x="926113" y="3076768"/>
                <a:ext cx="7709948" cy="3420873"/>
              </a:xfrm>
              <a:prstGeom prst="rect">
                <a:avLst/>
              </a:prstGeom>
              <a:noFill/>
            </p:spPr>
            <p:txBody>
              <a:bodyPr wrap="square" rtlCol="0">
                <a:spAutoFit/>
              </a:bodyPr>
              <a:lstStyle/>
              <a:p>
                <a:pPr>
                  <a:tabLst>
                    <a:tab pos="984250" algn="l"/>
                  </a:tabLst>
                </a:pPr>
                <a:r>
                  <a:rPr lang="fr-FR" sz="1600" dirty="0"/>
                  <a:t> Caractéristiques des ressorts :</a:t>
                </a:r>
              </a:p>
              <a:p>
                <a:pPr>
                  <a:tabLst>
                    <a:tab pos="984250" algn="l"/>
                  </a:tabLst>
                </a:pPr>
                <a:r>
                  <a:rPr lang="fr-FR" sz="1600" dirty="0"/>
                  <a:t>	- longueur à vide      (en m) ;</a:t>
                </a:r>
              </a:p>
              <a:p>
                <a:pPr>
                  <a:tabLst>
                    <a:tab pos="984250" algn="l"/>
                  </a:tabLst>
                </a:pPr>
                <a:r>
                  <a:rPr lang="fr-FR" sz="1600" dirty="0"/>
                  <a:t>	- raideur k (en N/m).</a:t>
                </a:r>
              </a:p>
              <a:p>
                <a:pPr>
                  <a:tabLst>
                    <a:tab pos="984250" algn="l"/>
                  </a:tabLst>
                </a:pPr>
                <a:r>
                  <a:rPr lang="fr-FR" sz="400" dirty="0"/>
                  <a:t/>
                </a:r>
                <a:br>
                  <a:rPr lang="fr-FR" sz="400" dirty="0"/>
                </a:br>
                <a:r>
                  <a:rPr lang="fr-FR" sz="1600" dirty="0"/>
                  <a:t>Effort généré par un ressort de traction/compression :            </a:t>
                </a:r>
                <a14:m>
                  <m:oMath xmlns:m="http://schemas.openxmlformats.org/officeDocument/2006/math">
                    <m:acc>
                      <m:accPr>
                        <m:chr m:val="⃗"/>
                        <m:ctrlPr>
                          <a:rPr lang="fr-FR" sz="1600" i="1">
                            <a:latin typeface="Cambria Math" panose="02040503050406030204" pitchFamily="18" charset="0"/>
                          </a:rPr>
                        </m:ctrlPr>
                      </m:accPr>
                      <m:e>
                        <m:r>
                          <a:rPr lang="fr-FR" sz="1600" i="1">
                            <a:latin typeface="Cambria Math" panose="02040503050406030204" pitchFamily="18" charset="0"/>
                          </a:rPr>
                          <m:t>𝐹</m:t>
                        </m:r>
                      </m:e>
                    </m:acc>
                    <m:r>
                      <a:rPr lang="fr-FR" sz="1600" i="1">
                        <a:latin typeface="Cambria Math" panose="02040503050406030204" pitchFamily="18" charset="0"/>
                      </a:rPr>
                      <m:t>=−</m:t>
                    </m:r>
                    <m:r>
                      <a:rPr lang="fr-FR" sz="1600" i="1">
                        <a:latin typeface="Cambria Math" panose="02040503050406030204" pitchFamily="18" charset="0"/>
                      </a:rPr>
                      <m:t>𝑘</m:t>
                    </m:r>
                    <m:d>
                      <m:dPr>
                        <m:ctrlPr>
                          <a:rPr lang="fr-FR" sz="1600" i="1">
                            <a:latin typeface="Cambria Math" panose="02040503050406030204" pitchFamily="18" charset="0"/>
                          </a:rPr>
                        </m:ctrlPr>
                      </m:dPr>
                      <m:e>
                        <m:r>
                          <a:rPr lang="fr-FR" sz="1600" i="1">
                            <a:latin typeface="Cambria Math" panose="02040503050406030204" pitchFamily="18" charset="0"/>
                          </a:rPr>
                          <m:t>𝐿</m:t>
                        </m:r>
                        <m:r>
                          <a:rPr lang="fr-FR" sz="1600" i="1">
                            <a:latin typeface="Cambria Math" panose="02040503050406030204" pitchFamily="18" charset="0"/>
                          </a:rPr>
                          <m:t>−</m:t>
                        </m:r>
                        <m:sSub>
                          <m:sSubPr>
                            <m:ctrlPr>
                              <a:rPr lang="fr-FR" sz="1600" i="1">
                                <a:latin typeface="Cambria Math" panose="02040503050406030204" pitchFamily="18" charset="0"/>
                              </a:rPr>
                            </m:ctrlPr>
                          </m:sSubPr>
                          <m:e>
                            <m:r>
                              <a:rPr lang="fr-FR" sz="1600" i="1">
                                <a:latin typeface="Cambria Math" panose="02040503050406030204" pitchFamily="18" charset="0"/>
                              </a:rPr>
                              <m:t>𝐿</m:t>
                            </m:r>
                          </m:e>
                          <m:sub>
                            <m:r>
                              <a:rPr lang="fr-FR" sz="1600" i="1">
                                <a:latin typeface="Cambria Math" panose="02040503050406030204" pitchFamily="18" charset="0"/>
                              </a:rPr>
                              <m:t>0</m:t>
                            </m:r>
                          </m:sub>
                        </m:sSub>
                      </m:e>
                    </m:d>
                    <m:acc>
                      <m:accPr>
                        <m:chr m:val="⃗"/>
                        <m:ctrlPr>
                          <a:rPr lang="fr-FR" sz="1600" i="1">
                            <a:latin typeface="Cambria Math" panose="02040503050406030204" pitchFamily="18" charset="0"/>
                          </a:rPr>
                        </m:ctrlPr>
                      </m:accPr>
                      <m:e>
                        <m:r>
                          <a:rPr lang="fr-FR" sz="1600" i="1">
                            <a:latin typeface="Cambria Math" panose="02040503050406030204" pitchFamily="18" charset="0"/>
                          </a:rPr>
                          <m:t>𝑥</m:t>
                        </m:r>
                      </m:e>
                    </m:acc>
                    <m:r>
                      <a:rPr lang="fr-FR" sz="1600" i="1">
                        <a:latin typeface="Cambria Math" panose="02040503050406030204" pitchFamily="18" charset="0"/>
                      </a:rPr>
                      <m:t>=−</m:t>
                    </m:r>
                    <m:r>
                      <a:rPr lang="fr-FR" sz="1600" i="1">
                        <a:latin typeface="Cambria Math" panose="02040503050406030204" pitchFamily="18" charset="0"/>
                      </a:rPr>
                      <m:t>𝑘</m:t>
                    </m:r>
                    <m:r>
                      <a:rPr lang="fr-FR" sz="1600" i="1">
                        <a:latin typeface="Cambria Math" panose="02040503050406030204" pitchFamily="18" charset="0"/>
                        <a:ea typeface="Cambria Math" panose="02040503050406030204" pitchFamily="18" charset="0"/>
                      </a:rPr>
                      <m:t>∆</m:t>
                    </m:r>
                    <m:r>
                      <a:rPr lang="fr-FR" sz="1600" i="1">
                        <a:latin typeface="Cambria Math" panose="02040503050406030204" pitchFamily="18" charset="0"/>
                        <a:ea typeface="Cambria Math" panose="02040503050406030204" pitchFamily="18" charset="0"/>
                      </a:rPr>
                      <m:t>𝑥</m:t>
                    </m:r>
                    <m:r>
                      <a:rPr lang="fr-FR" sz="1600" i="1">
                        <a:latin typeface="Cambria Math" panose="02040503050406030204" pitchFamily="18" charset="0"/>
                        <a:ea typeface="Cambria Math" panose="02040503050406030204" pitchFamily="18" charset="0"/>
                      </a:rPr>
                      <m:t>.</m:t>
                    </m:r>
                    <m:acc>
                      <m:accPr>
                        <m:chr m:val="⃗"/>
                        <m:ctrlPr>
                          <a:rPr lang="fr-FR" sz="1600" i="1">
                            <a:latin typeface="Cambria Math" panose="02040503050406030204" pitchFamily="18" charset="0"/>
                            <a:ea typeface="Cambria Math" panose="02040503050406030204" pitchFamily="18" charset="0"/>
                          </a:rPr>
                        </m:ctrlPr>
                      </m:accPr>
                      <m:e>
                        <m:r>
                          <a:rPr lang="fr-FR" sz="1600" i="1">
                            <a:latin typeface="Cambria Math" panose="02040503050406030204" pitchFamily="18" charset="0"/>
                            <a:ea typeface="Cambria Math" panose="02040503050406030204" pitchFamily="18" charset="0"/>
                          </a:rPr>
                          <m:t>𝑥</m:t>
                        </m:r>
                      </m:e>
                    </m:acc>
                  </m:oMath>
                </a14:m>
                <a:endParaRPr lang="fr-FR" sz="1600" dirty="0"/>
              </a:p>
              <a:p>
                <a:pPr>
                  <a:tabLst>
                    <a:tab pos="984250" algn="l"/>
                  </a:tabLst>
                </a:pPr>
                <a:endParaRPr lang="fr-FR" sz="1600" dirty="0"/>
              </a:p>
              <a:p>
                <a:pPr>
                  <a:tabLst>
                    <a:tab pos="984250" algn="l"/>
                  </a:tabLst>
                </a:pPr>
                <a:r>
                  <a:rPr lang="fr-FR" sz="1600" dirty="0"/>
                  <a:t>Possibilité de précharger les ressorts en imposant un </a:t>
                </a:r>
              </a:p>
              <a:p>
                <a:pPr>
                  <a:tabLst>
                    <a:tab pos="984250" algn="l"/>
                  </a:tabLst>
                </a:pPr>
                <a:r>
                  <a:rPr lang="fr-FR" sz="1600" dirty="0"/>
                  <a:t>déplacement initial par rapport à la longueur à vide, soit :  </a:t>
                </a:r>
                <a14:m>
                  <m:oMath xmlns:m="http://schemas.openxmlformats.org/officeDocument/2006/math">
                    <m:acc>
                      <m:accPr>
                        <m:chr m:val="⃗"/>
                        <m:ctrlPr>
                          <a:rPr lang="fr-FR" sz="1600" i="1">
                            <a:latin typeface="Cambria Math" panose="02040503050406030204" pitchFamily="18" charset="0"/>
                          </a:rPr>
                        </m:ctrlPr>
                      </m:accPr>
                      <m:e>
                        <m:sSub>
                          <m:sSubPr>
                            <m:ctrlPr>
                              <a:rPr lang="fr-FR" sz="1600" i="1">
                                <a:latin typeface="Cambria Math" panose="02040503050406030204" pitchFamily="18" charset="0"/>
                              </a:rPr>
                            </m:ctrlPr>
                          </m:sSubPr>
                          <m:e>
                            <m:r>
                              <a:rPr lang="fr-FR" sz="1600" i="1">
                                <a:latin typeface="Cambria Math" panose="02040503050406030204" pitchFamily="18" charset="0"/>
                              </a:rPr>
                              <m:t>𝐹</m:t>
                            </m:r>
                          </m:e>
                          <m:sub>
                            <m:r>
                              <a:rPr lang="fr-FR" sz="1600" i="1">
                                <a:latin typeface="Cambria Math" panose="02040503050406030204" pitchFamily="18" charset="0"/>
                              </a:rPr>
                              <m:t>0</m:t>
                            </m:r>
                          </m:sub>
                        </m:sSub>
                      </m:e>
                    </m:acc>
                    <m:r>
                      <a:rPr lang="fr-FR" sz="1600" i="1">
                        <a:latin typeface="Cambria Math" panose="02040503050406030204" pitchFamily="18" charset="0"/>
                      </a:rPr>
                      <m:t>=−</m:t>
                    </m:r>
                    <m:r>
                      <a:rPr lang="fr-FR" sz="1600" i="1">
                        <a:latin typeface="Cambria Math" panose="02040503050406030204" pitchFamily="18" charset="0"/>
                      </a:rPr>
                      <m:t>𝑘</m:t>
                    </m:r>
                    <m:d>
                      <m:dPr>
                        <m:ctrlPr>
                          <a:rPr lang="fr-FR" sz="1600" i="1">
                            <a:latin typeface="Cambria Math" panose="02040503050406030204" pitchFamily="18" charset="0"/>
                          </a:rPr>
                        </m:ctrlPr>
                      </m:dPr>
                      <m:e>
                        <m:sSub>
                          <m:sSubPr>
                            <m:ctrlPr>
                              <a:rPr lang="fr-FR" sz="1600" i="1">
                                <a:latin typeface="Cambria Math" panose="02040503050406030204" pitchFamily="18" charset="0"/>
                              </a:rPr>
                            </m:ctrlPr>
                          </m:sSubPr>
                          <m:e>
                            <m:r>
                              <a:rPr lang="fr-FR" sz="1600" i="1">
                                <a:latin typeface="Cambria Math" panose="02040503050406030204" pitchFamily="18" charset="0"/>
                              </a:rPr>
                              <m:t>𝐿</m:t>
                            </m:r>
                          </m:e>
                          <m:sub>
                            <m:r>
                              <a:rPr lang="fr-FR" sz="1600" i="1">
                                <a:latin typeface="Cambria Math" panose="02040503050406030204" pitchFamily="18" charset="0"/>
                              </a:rPr>
                              <m:t>𝑖</m:t>
                            </m:r>
                          </m:sub>
                        </m:sSub>
                        <m:r>
                          <a:rPr lang="fr-FR" sz="1600" i="1">
                            <a:latin typeface="Cambria Math" panose="02040503050406030204" pitchFamily="18" charset="0"/>
                          </a:rPr>
                          <m:t>−</m:t>
                        </m:r>
                        <m:sSub>
                          <m:sSubPr>
                            <m:ctrlPr>
                              <a:rPr lang="fr-FR" sz="1600" i="1">
                                <a:latin typeface="Cambria Math" panose="02040503050406030204" pitchFamily="18" charset="0"/>
                              </a:rPr>
                            </m:ctrlPr>
                          </m:sSubPr>
                          <m:e>
                            <m:r>
                              <a:rPr lang="fr-FR" sz="1600" i="1">
                                <a:latin typeface="Cambria Math" panose="02040503050406030204" pitchFamily="18" charset="0"/>
                              </a:rPr>
                              <m:t>𝐿</m:t>
                            </m:r>
                          </m:e>
                          <m:sub>
                            <m:r>
                              <a:rPr lang="fr-FR" sz="1600" i="1">
                                <a:latin typeface="Cambria Math" panose="02040503050406030204" pitchFamily="18" charset="0"/>
                              </a:rPr>
                              <m:t>0</m:t>
                            </m:r>
                          </m:sub>
                        </m:sSub>
                      </m:e>
                    </m:d>
                    <m:acc>
                      <m:accPr>
                        <m:chr m:val="⃗"/>
                        <m:ctrlPr>
                          <a:rPr lang="fr-FR" sz="1600" i="1">
                            <a:latin typeface="Cambria Math" panose="02040503050406030204" pitchFamily="18" charset="0"/>
                          </a:rPr>
                        </m:ctrlPr>
                      </m:accPr>
                      <m:e>
                        <m:r>
                          <a:rPr lang="fr-FR" sz="1600" i="1">
                            <a:latin typeface="Cambria Math" panose="02040503050406030204" pitchFamily="18" charset="0"/>
                          </a:rPr>
                          <m:t>𝑥</m:t>
                        </m:r>
                      </m:e>
                    </m:acc>
                    <m:r>
                      <a:rPr lang="fr-FR" sz="1600" i="1">
                        <a:latin typeface="Cambria Math" panose="02040503050406030204" pitchFamily="18" charset="0"/>
                      </a:rPr>
                      <m:t>=−</m:t>
                    </m:r>
                    <m:r>
                      <a:rPr lang="fr-FR" sz="1600" i="1">
                        <a:latin typeface="Cambria Math" panose="02040503050406030204" pitchFamily="18" charset="0"/>
                      </a:rPr>
                      <m:t>𝑘</m:t>
                    </m:r>
                    <m:r>
                      <a:rPr lang="fr-FR" sz="1600" i="1">
                        <a:latin typeface="Cambria Math" panose="02040503050406030204" pitchFamily="18" charset="0"/>
                        <a:ea typeface="Cambria Math" panose="02040503050406030204" pitchFamily="18" charset="0"/>
                      </a:rPr>
                      <m:t>∆</m:t>
                    </m:r>
                    <m:sSub>
                      <m:sSubPr>
                        <m:ctrlPr>
                          <a:rPr lang="fr-FR" sz="1600" i="1">
                            <a:latin typeface="Cambria Math" panose="02040503050406030204" pitchFamily="18" charset="0"/>
                            <a:ea typeface="Cambria Math" panose="02040503050406030204" pitchFamily="18" charset="0"/>
                          </a:rPr>
                        </m:ctrlPr>
                      </m:sSubPr>
                      <m:e>
                        <m:r>
                          <a:rPr lang="fr-FR" sz="1600" i="1">
                            <a:latin typeface="Cambria Math" panose="02040503050406030204" pitchFamily="18" charset="0"/>
                            <a:ea typeface="Cambria Math" panose="02040503050406030204" pitchFamily="18" charset="0"/>
                          </a:rPr>
                          <m:t>𝑥</m:t>
                        </m:r>
                      </m:e>
                      <m:sub>
                        <m:r>
                          <a:rPr lang="fr-FR" sz="1600" i="1">
                            <a:latin typeface="Cambria Math" panose="02040503050406030204" pitchFamily="18" charset="0"/>
                            <a:ea typeface="Cambria Math" panose="02040503050406030204" pitchFamily="18" charset="0"/>
                          </a:rPr>
                          <m:t>0</m:t>
                        </m:r>
                      </m:sub>
                    </m:sSub>
                    <m:r>
                      <a:rPr lang="fr-FR" sz="1600" i="1">
                        <a:latin typeface="Cambria Math" panose="02040503050406030204" pitchFamily="18" charset="0"/>
                        <a:ea typeface="Cambria Math" panose="02040503050406030204" pitchFamily="18" charset="0"/>
                      </a:rPr>
                      <m:t>.</m:t>
                    </m:r>
                    <m:acc>
                      <m:accPr>
                        <m:chr m:val="⃗"/>
                        <m:ctrlPr>
                          <a:rPr lang="fr-FR" sz="1600" i="1">
                            <a:latin typeface="Cambria Math" panose="02040503050406030204" pitchFamily="18" charset="0"/>
                            <a:ea typeface="Cambria Math" panose="02040503050406030204" pitchFamily="18" charset="0"/>
                          </a:rPr>
                        </m:ctrlPr>
                      </m:accPr>
                      <m:e>
                        <m:r>
                          <a:rPr lang="fr-FR" sz="1600" i="1">
                            <a:latin typeface="Cambria Math" panose="02040503050406030204" pitchFamily="18" charset="0"/>
                            <a:ea typeface="Cambria Math" panose="02040503050406030204" pitchFamily="18" charset="0"/>
                          </a:rPr>
                          <m:t>𝑥</m:t>
                        </m:r>
                      </m:e>
                    </m:acc>
                  </m:oMath>
                </a14:m>
                <a:endParaRPr lang="fr-FR" sz="1600" dirty="0"/>
              </a:p>
              <a:p>
                <a:pPr>
                  <a:tabLst>
                    <a:tab pos="984250" algn="l"/>
                  </a:tabLst>
                </a:pPr>
                <a:r>
                  <a:rPr lang="fr-FR" sz="1600" dirty="0"/>
                  <a:t>   </a:t>
                </a:r>
              </a:p>
              <a:p>
                <a:pPr>
                  <a:tabLst>
                    <a:tab pos="984250" algn="l"/>
                  </a:tabLst>
                </a:pPr>
                <a:r>
                  <a:rPr lang="fr-FR" sz="1600" dirty="0"/>
                  <a:t>L’effort développé par le ressort s’écrit alors :</a:t>
                </a:r>
                <a14:m>
                  <m:oMath xmlns:m="http://schemas.openxmlformats.org/officeDocument/2006/math">
                    <m:r>
                      <a:rPr lang="fr-FR" sz="1600" b="0" i="0" smtClean="0">
                        <a:latin typeface="Cambria Math" panose="02040503050406030204" pitchFamily="18" charset="0"/>
                      </a:rPr>
                      <m:t>                 </m:t>
                    </m:r>
                    <m:acc>
                      <m:accPr>
                        <m:chr m:val="⃗"/>
                        <m:ctrlPr>
                          <a:rPr lang="fr-FR" sz="1600" i="1">
                            <a:latin typeface="Cambria Math" panose="02040503050406030204" pitchFamily="18" charset="0"/>
                          </a:rPr>
                        </m:ctrlPr>
                      </m:accPr>
                      <m:e>
                        <m:r>
                          <a:rPr lang="fr-FR" sz="1600" i="1" smtClean="0">
                            <a:latin typeface="Cambria Math" panose="02040503050406030204" pitchFamily="18" charset="0"/>
                          </a:rPr>
                          <m:t>𝐹</m:t>
                        </m:r>
                      </m:e>
                    </m:acc>
                    <m:r>
                      <a:rPr lang="fr-FR" sz="1600" i="1">
                        <a:latin typeface="Cambria Math" panose="02040503050406030204" pitchFamily="18" charset="0"/>
                      </a:rPr>
                      <m:t>=</m:t>
                    </m:r>
                    <m:acc>
                      <m:accPr>
                        <m:chr m:val="⃗"/>
                        <m:ctrlPr>
                          <a:rPr lang="fr-FR" sz="1600" i="1">
                            <a:latin typeface="Cambria Math" panose="02040503050406030204" pitchFamily="18" charset="0"/>
                          </a:rPr>
                        </m:ctrlPr>
                      </m:accPr>
                      <m:e>
                        <m:sSub>
                          <m:sSubPr>
                            <m:ctrlPr>
                              <a:rPr lang="fr-FR" sz="1600" i="1">
                                <a:latin typeface="Cambria Math" panose="02040503050406030204" pitchFamily="18" charset="0"/>
                              </a:rPr>
                            </m:ctrlPr>
                          </m:sSubPr>
                          <m:e>
                            <m:r>
                              <a:rPr lang="fr-FR" sz="1600" i="1">
                                <a:latin typeface="Cambria Math" panose="02040503050406030204" pitchFamily="18" charset="0"/>
                              </a:rPr>
                              <m:t>𝐹</m:t>
                            </m:r>
                          </m:e>
                          <m:sub>
                            <m:r>
                              <a:rPr lang="fr-FR" sz="1600" i="1">
                                <a:latin typeface="Cambria Math" panose="02040503050406030204" pitchFamily="18" charset="0"/>
                              </a:rPr>
                              <m:t>0</m:t>
                            </m:r>
                          </m:sub>
                        </m:sSub>
                      </m:e>
                    </m:acc>
                    <m:r>
                      <a:rPr lang="fr-FR" sz="1600" i="1">
                        <a:latin typeface="Cambria Math" panose="02040503050406030204" pitchFamily="18" charset="0"/>
                      </a:rPr>
                      <m:t>−</m:t>
                    </m:r>
                    <m:r>
                      <a:rPr lang="fr-FR" sz="1600" i="1">
                        <a:latin typeface="Cambria Math" panose="02040503050406030204" pitchFamily="18" charset="0"/>
                      </a:rPr>
                      <m:t>𝑘</m:t>
                    </m:r>
                    <m:d>
                      <m:dPr>
                        <m:ctrlPr>
                          <a:rPr lang="fr-FR" sz="1600" i="1">
                            <a:latin typeface="Cambria Math" panose="02040503050406030204" pitchFamily="18" charset="0"/>
                          </a:rPr>
                        </m:ctrlPr>
                      </m:dPr>
                      <m:e>
                        <m:r>
                          <a:rPr lang="fr-FR" sz="1600" i="1">
                            <a:latin typeface="Cambria Math" panose="02040503050406030204" pitchFamily="18" charset="0"/>
                          </a:rPr>
                          <m:t>𝐿</m:t>
                        </m:r>
                        <m:r>
                          <a:rPr lang="fr-FR" sz="1600" i="1">
                            <a:latin typeface="Cambria Math" panose="02040503050406030204" pitchFamily="18" charset="0"/>
                          </a:rPr>
                          <m:t>−</m:t>
                        </m:r>
                        <m:sSub>
                          <m:sSubPr>
                            <m:ctrlPr>
                              <a:rPr lang="fr-FR" sz="1600" i="1">
                                <a:latin typeface="Cambria Math" panose="02040503050406030204" pitchFamily="18" charset="0"/>
                              </a:rPr>
                            </m:ctrlPr>
                          </m:sSubPr>
                          <m:e>
                            <m:r>
                              <a:rPr lang="fr-FR" sz="1600" i="1">
                                <a:latin typeface="Cambria Math" panose="02040503050406030204" pitchFamily="18" charset="0"/>
                              </a:rPr>
                              <m:t>𝐿</m:t>
                            </m:r>
                          </m:e>
                          <m:sub>
                            <m:r>
                              <a:rPr lang="fr-FR" sz="1600" i="1">
                                <a:latin typeface="Cambria Math" panose="02040503050406030204" pitchFamily="18" charset="0"/>
                              </a:rPr>
                              <m:t>𝑖</m:t>
                            </m:r>
                          </m:sub>
                        </m:sSub>
                      </m:e>
                    </m:d>
                    <m:acc>
                      <m:accPr>
                        <m:chr m:val="⃗"/>
                        <m:ctrlPr>
                          <a:rPr lang="fr-FR" sz="1600" i="1">
                            <a:latin typeface="Cambria Math" panose="02040503050406030204" pitchFamily="18" charset="0"/>
                          </a:rPr>
                        </m:ctrlPr>
                      </m:accPr>
                      <m:e>
                        <m:r>
                          <a:rPr lang="fr-FR" sz="1600" i="1">
                            <a:latin typeface="Cambria Math" panose="02040503050406030204" pitchFamily="18" charset="0"/>
                          </a:rPr>
                          <m:t>𝑥</m:t>
                        </m:r>
                      </m:e>
                    </m:acc>
                    <m:r>
                      <a:rPr lang="fr-FR" sz="1600" i="1">
                        <a:latin typeface="Cambria Math" panose="02040503050406030204" pitchFamily="18" charset="0"/>
                      </a:rPr>
                      <m:t>=</m:t>
                    </m:r>
                    <m:acc>
                      <m:accPr>
                        <m:chr m:val="⃗"/>
                        <m:ctrlPr>
                          <a:rPr lang="fr-FR" sz="1600" i="1">
                            <a:latin typeface="Cambria Math" panose="02040503050406030204" pitchFamily="18" charset="0"/>
                          </a:rPr>
                        </m:ctrlPr>
                      </m:accPr>
                      <m:e>
                        <m:sSub>
                          <m:sSubPr>
                            <m:ctrlPr>
                              <a:rPr lang="fr-FR" sz="1600" i="1">
                                <a:latin typeface="Cambria Math" panose="02040503050406030204" pitchFamily="18" charset="0"/>
                              </a:rPr>
                            </m:ctrlPr>
                          </m:sSubPr>
                          <m:e>
                            <m:r>
                              <a:rPr lang="fr-FR" sz="1600" i="1">
                                <a:latin typeface="Cambria Math" panose="02040503050406030204" pitchFamily="18" charset="0"/>
                              </a:rPr>
                              <m:t>𝐹</m:t>
                            </m:r>
                          </m:e>
                          <m:sub>
                            <m:r>
                              <a:rPr lang="fr-FR" sz="1600" i="1">
                                <a:latin typeface="Cambria Math" panose="02040503050406030204" pitchFamily="18" charset="0"/>
                              </a:rPr>
                              <m:t>0</m:t>
                            </m:r>
                          </m:sub>
                        </m:sSub>
                      </m:e>
                    </m:acc>
                    <m:r>
                      <a:rPr lang="fr-FR" sz="1600" i="1">
                        <a:latin typeface="Cambria Math" panose="02040503050406030204" pitchFamily="18" charset="0"/>
                      </a:rPr>
                      <m:t>−</m:t>
                    </m:r>
                    <m:r>
                      <a:rPr lang="fr-FR" sz="1600" i="1">
                        <a:latin typeface="Cambria Math" panose="02040503050406030204" pitchFamily="18" charset="0"/>
                      </a:rPr>
                      <m:t>𝑘</m:t>
                    </m:r>
                    <m:r>
                      <a:rPr lang="fr-FR" sz="1600" i="1">
                        <a:latin typeface="Cambria Math" panose="02040503050406030204" pitchFamily="18" charset="0"/>
                        <a:ea typeface="Cambria Math" panose="02040503050406030204" pitchFamily="18" charset="0"/>
                      </a:rPr>
                      <m:t>∆</m:t>
                    </m:r>
                    <m:r>
                      <a:rPr lang="fr-FR" sz="1600" i="1">
                        <a:latin typeface="Cambria Math" panose="02040503050406030204" pitchFamily="18" charset="0"/>
                        <a:ea typeface="Cambria Math" panose="02040503050406030204" pitchFamily="18" charset="0"/>
                      </a:rPr>
                      <m:t>𝑥</m:t>
                    </m:r>
                    <m:r>
                      <a:rPr lang="fr-FR" sz="1600" i="1">
                        <a:latin typeface="Cambria Math" panose="02040503050406030204" pitchFamily="18" charset="0"/>
                        <a:ea typeface="Cambria Math" panose="02040503050406030204" pitchFamily="18" charset="0"/>
                      </a:rPr>
                      <m:t>.</m:t>
                    </m:r>
                    <m:acc>
                      <m:accPr>
                        <m:chr m:val="⃗"/>
                        <m:ctrlPr>
                          <a:rPr lang="fr-FR" sz="1600" i="1">
                            <a:latin typeface="Cambria Math" panose="02040503050406030204" pitchFamily="18" charset="0"/>
                            <a:ea typeface="Cambria Math" panose="02040503050406030204" pitchFamily="18" charset="0"/>
                          </a:rPr>
                        </m:ctrlPr>
                      </m:accPr>
                      <m:e>
                        <m:r>
                          <a:rPr lang="fr-FR" sz="1600" i="1">
                            <a:latin typeface="Cambria Math" panose="02040503050406030204" pitchFamily="18" charset="0"/>
                            <a:ea typeface="Cambria Math" panose="02040503050406030204" pitchFamily="18" charset="0"/>
                          </a:rPr>
                          <m:t>𝑥</m:t>
                        </m:r>
                      </m:e>
                    </m:acc>
                  </m:oMath>
                </a14:m>
                <a:endParaRPr lang="fr-FR" sz="1600" dirty="0"/>
              </a:p>
              <a:p>
                <a:pPr>
                  <a:tabLst>
                    <a:tab pos="984250" algn="l"/>
                  </a:tabLst>
                </a:pPr>
                <a:endParaRPr lang="fr-FR" sz="1600" dirty="0"/>
              </a:p>
              <a:p>
                <a:pPr>
                  <a:tabLst>
                    <a:tab pos="984250" algn="l"/>
                  </a:tabLst>
                </a:pPr>
                <a:r>
                  <a:rPr lang="fr-FR" sz="1600" dirty="0"/>
                  <a:t>ou encore sous forme d’un torseur       </a:t>
                </a:r>
                <a14:m>
                  <m:oMath xmlns:m="http://schemas.openxmlformats.org/officeDocument/2006/math">
                    <m:d>
                      <m:dPr>
                        <m:begChr m:val="{"/>
                        <m:endChr m:val="}"/>
                        <m:ctrlPr>
                          <a:rPr lang="fr-FR" sz="1600" i="1">
                            <a:latin typeface="Cambria Math" panose="02040503050406030204" pitchFamily="18" charset="0"/>
                          </a:rPr>
                        </m:ctrlPr>
                      </m:dPr>
                      <m:e>
                        <m:sSub>
                          <m:sSubPr>
                            <m:ctrlPr>
                              <a:rPr lang="fr-FR" sz="1600" i="1">
                                <a:latin typeface="Cambria Math" panose="02040503050406030204" pitchFamily="18" charset="0"/>
                              </a:rPr>
                            </m:ctrlPr>
                          </m:sSubPr>
                          <m:e>
                            <m:r>
                              <m:rPr>
                                <m:sty m:val="p"/>
                              </m:rPr>
                              <a:rPr lang="fr-FR" sz="1600">
                                <a:latin typeface="Cambria Math" panose="02040503050406030204" pitchFamily="18" charset="0"/>
                              </a:rPr>
                              <m:t>A</m:t>
                            </m:r>
                          </m:e>
                          <m:sub>
                            <m:r>
                              <m:rPr>
                                <m:sty m:val="p"/>
                              </m:rPr>
                              <a:rPr lang="fr-FR" sz="1600">
                                <a:latin typeface="Cambria Math" panose="02040503050406030204" pitchFamily="18" charset="0"/>
                              </a:rPr>
                              <m:t>Ressort</m:t>
                            </m:r>
                          </m:sub>
                        </m:sSub>
                      </m:e>
                    </m:d>
                    <m:r>
                      <a:rPr lang="fr-FR" sz="1600">
                        <a:latin typeface="Cambria Math" panose="02040503050406030204" pitchFamily="18" charset="0"/>
                      </a:rPr>
                      <m:t>=</m:t>
                    </m:r>
                    <m:sSub>
                      <m:sSubPr>
                        <m:ctrlPr>
                          <a:rPr lang="fr-FR" sz="1600" i="1">
                            <a:latin typeface="Cambria Math" panose="02040503050406030204" pitchFamily="18" charset="0"/>
                          </a:rPr>
                        </m:ctrlPr>
                      </m:sSubPr>
                      <m:e>
                        <m:d>
                          <m:dPr>
                            <m:begChr m:val="{"/>
                            <m:endChr m:val="}"/>
                            <m:ctrlPr>
                              <a:rPr lang="fr-FR" sz="1600" i="1">
                                <a:latin typeface="Cambria Math" panose="02040503050406030204" pitchFamily="18" charset="0"/>
                              </a:rPr>
                            </m:ctrlPr>
                          </m:dPr>
                          <m:e>
                            <m:m>
                              <m:mPr>
                                <m:mcs>
                                  <m:mc>
                                    <m:mcPr>
                                      <m:count m:val="2"/>
                                      <m:mcJc m:val="center"/>
                                    </m:mcPr>
                                  </m:mc>
                                </m:mcs>
                                <m:ctrlPr>
                                  <a:rPr lang="fr-FR" sz="1600" i="1">
                                    <a:latin typeface="Cambria Math" panose="02040503050406030204" pitchFamily="18" charset="0"/>
                                  </a:rPr>
                                </m:ctrlPr>
                              </m:mPr>
                              <m:mr>
                                <m:e>
                                  <m:sSub>
                                    <m:sSubPr>
                                      <m:ctrlPr>
                                        <a:rPr lang="fr-FR" sz="1600" i="1">
                                          <a:latin typeface="Cambria Math" panose="02040503050406030204" pitchFamily="18" charset="0"/>
                                        </a:rPr>
                                      </m:ctrlPr>
                                    </m:sSubPr>
                                    <m:e>
                                      <m:r>
                                        <a:rPr lang="fr-FR" sz="1600" i="1">
                                          <a:latin typeface="Cambria Math" panose="02040503050406030204" pitchFamily="18" charset="0"/>
                                        </a:rPr>
                                        <m:t>𝐹</m:t>
                                      </m:r>
                                    </m:e>
                                    <m:sub>
                                      <m:r>
                                        <a:rPr lang="fr-FR" sz="1600" i="1">
                                          <a:latin typeface="Cambria Math" panose="02040503050406030204" pitchFamily="18" charset="0"/>
                                        </a:rPr>
                                        <m:t>0</m:t>
                                      </m:r>
                                    </m:sub>
                                  </m:sSub>
                                  <m:r>
                                    <m:rPr>
                                      <m:brk m:alnAt="7"/>
                                    </m:rPr>
                                    <a:rPr lang="fr-FR" sz="1600" i="1">
                                      <a:latin typeface="Cambria Math" panose="02040503050406030204" pitchFamily="18" charset="0"/>
                                    </a:rPr>
                                    <m:t>−</m:t>
                                  </m:r>
                                  <m:r>
                                    <a:rPr lang="fr-FR" sz="1600" i="1">
                                      <a:latin typeface="Cambria Math" panose="02040503050406030204" pitchFamily="18" charset="0"/>
                                    </a:rPr>
                                    <m:t>𝑘</m:t>
                                  </m:r>
                                  <m:r>
                                    <a:rPr lang="fr-FR" sz="1600" i="1">
                                      <a:latin typeface="Cambria Math" panose="02040503050406030204" pitchFamily="18" charset="0"/>
                                    </a:rPr>
                                    <m:t>.∆</m:t>
                                  </m:r>
                                  <m:r>
                                    <a:rPr lang="fr-FR" sz="1600" i="1">
                                      <a:latin typeface="Cambria Math" panose="02040503050406030204" pitchFamily="18" charset="0"/>
                                      <a:ea typeface="Cambria Math" panose="02040503050406030204" pitchFamily="18" charset="0"/>
                                    </a:rPr>
                                    <m:t>𝑥</m:t>
                                  </m:r>
                                </m:e>
                                <m:e>
                                  <m:r>
                                    <a:rPr lang="fr-FR" sz="1600" i="1">
                                      <a:latin typeface="Cambria Math" panose="02040503050406030204" pitchFamily="18" charset="0"/>
                                    </a:rPr>
                                    <m:t>0</m:t>
                                  </m:r>
                                </m:e>
                              </m:mr>
                              <m:mr>
                                <m:e>
                                  <m:r>
                                    <a:rPr lang="fr-FR" sz="1600" i="1">
                                      <a:latin typeface="Cambria Math" panose="02040503050406030204" pitchFamily="18" charset="0"/>
                                    </a:rPr>
                                    <m:t>0</m:t>
                                  </m:r>
                                </m:e>
                                <m:e>
                                  <m:r>
                                    <a:rPr lang="fr-FR" sz="1600" i="1">
                                      <a:latin typeface="Cambria Math" panose="02040503050406030204" pitchFamily="18" charset="0"/>
                                    </a:rPr>
                                    <m:t>0</m:t>
                                  </m:r>
                                </m:e>
                              </m:mr>
                              <m:mr>
                                <m:e>
                                  <m:r>
                                    <a:rPr lang="fr-FR" sz="1600" i="1">
                                      <a:latin typeface="Cambria Math" panose="02040503050406030204" pitchFamily="18" charset="0"/>
                                    </a:rPr>
                                    <m:t>0</m:t>
                                  </m:r>
                                </m:e>
                                <m:e>
                                  <m:r>
                                    <a:rPr lang="fr-FR" sz="1600" i="1">
                                      <a:latin typeface="Cambria Math" panose="02040503050406030204" pitchFamily="18" charset="0"/>
                                    </a:rPr>
                                    <m:t>0</m:t>
                                  </m:r>
                                </m:e>
                              </m:mr>
                            </m:m>
                          </m:e>
                        </m:d>
                      </m:e>
                      <m:sub>
                        <m:r>
                          <a:rPr lang="fr-FR" sz="1600" i="1">
                            <a:latin typeface="Cambria Math" panose="02040503050406030204" pitchFamily="18" charset="0"/>
                          </a:rPr>
                          <m:t>𝑀</m:t>
                        </m:r>
                        <m:r>
                          <a:rPr lang="fr-FR" sz="1600" i="1">
                            <a:latin typeface="Cambria Math" panose="02040503050406030204" pitchFamily="18" charset="0"/>
                          </a:rPr>
                          <m:t>,</m:t>
                        </m:r>
                        <m:r>
                          <a:rPr lang="fr-FR" sz="1600" i="1">
                            <a:latin typeface="Cambria Math" panose="02040503050406030204" pitchFamily="18" charset="0"/>
                          </a:rPr>
                          <m:t>𝐵</m:t>
                        </m:r>
                      </m:sub>
                    </m:sSub>
                  </m:oMath>
                </a14:m>
                <a:endParaRPr lang="fr-FR" sz="1600" dirty="0"/>
              </a:p>
            </p:txBody>
          </p:sp>
        </mc:Choice>
        <mc:Fallback xmlns="">
          <p:sp>
            <p:nvSpPr>
              <p:cNvPr id="24" name="ZoneTexte 23">
                <a:extLst>
                  <a:ext uri="{FF2B5EF4-FFF2-40B4-BE49-F238E27FC236}">
                    <a16:creationId xmlns:a16="http://schemas.microsoft.com/office/drawing/2014/main" id="{4960A767-A585-4C88-9E4D-F34E6596B98C}"/>
                  </a:ext>
                </a:extLst>
              </p:cNvPr>
              <p:cNvSpPr txBox="1">
                <a:spLocks noRot="1" noChangeAspect="1" noMove="1" noResize="1" noEditPoints="1" noAdjustHandles="1" noChangeArrowheads="1" noChangeShapeType="1" noTextEdit="1"/>
              </p:cNvSpPr>
              <p:nvPr/>
            </p:nvSpPr>
            <p:spPr>
              <a:xfrm>
                <a:off x="926113" y="3076768"/>
                <a:ext cx="7709948" cy="3420873"/>
              </a:xfrm>
              <a:prstGeom prst="rect">
                <a:avLst/>
              </a:prstGeom>
              <a:blipFill>
                <a:blip r:embed="rId3"/>
                <a:stretch>
                  <a:fillRect l="-474" t="-535" r="-2767"/>
                </a:stretch>
              </a:blipFill>
            </p:spPr>
            <p:txBody>
              <a:bodyPr/>
              <a:lstStyle/>
              <a:p>
                <a:r>
                  <a:rPr lang="fr-FR">
                    <a:noFill/>
                  </a:rPr>
                  <a:t> </a:t>
                </a:r>
              </a:p>
            </p:txBody>
          </p:sp>
        </mc:Fallback>
      </mc:AlternateContent>
      <p:grpSp>
        <p:nvGrpSpPr>
          <p:cNvPr id="140" name="Groupe 139">
            <a:extLst>
              <a:ext uri="{FF2B5EF4-FFF2-40B4-BE49-F238E27FC236}">
                <a16:creationId xmlns:a16="http://schemas.microsoft.com/office/drawing/2014/main" id="{3871C50A-ED5B-42EA-BEBE-5545ED356E8F}"/>
              </a:ext>
            </a:extLst>
          </p:cNvPr>
          <p:cNvGrpSpPr/>
          <p:nvPr/>
        </p:nvGrpSpPr>
        <p:grpSpPr>
          <a:xfrm>
            <a:off x="9439424" y="3296451"/>
            <a:ext cx="1552724" cy="936000"/>
            <a:chOff x="9528841" y="3303094"/>
            <a:chExt cx="1552724" cy="936000"/>
          </a:xfrm>
        </p:grpSpPr>
        <p:grpSp>
          <p:nvGrpSpPr>
            <p:cNvPr id="47" name="Groupe 46">
              <a:extLst>
                <a:ext uri="{FF2B5EF4-FFF2-40B4-BE49-F238E27FC236}">
                  <a16:creationId xmlns:a16="http://schemas.microsoft.com/office/drawing/2014/main" id="{B52E482D-FB5C-43A2-966C-B17FB821E088}"/>
                </a:ext>
              </a:extLst>
            </p:cNvPr>
            <p:cNvGrpSpPr/>
            <p:nvPr/>
          </p:nvGrpSpPr>
          <p:grpSpPr>
            <a:xfrm>
              <a:off x="9533604" y="3384966"/>
              <a:ext cx="305306" cy="246743"/>
              <a:chOff x="9571704" y="3384966"/>
              <a:chExt cx="305306" cy="246743"/>
            </a:xfrm>
          </p:grpSpPr>
          <p:cxnSp>
            <p:nvCxnSpPr>
              <p:cNvPr id="12" name="Connecteur droit 11">
                <a:extLst>
                  <a:ext uri="{FF2B5EF4-FFF2-40B4-BE49-F238E27FC236}">
                    <a16:creationId xmlns:a16="http://schemas.microsoft.com/office/drawing/2014/main" id="{42EAAC27-85D8-4AEF-A834-9DBEAED812FA}"/>
                  </a:ext>
                </a:extLst>
              </p:cNvPr>
              <p:cNvCxnSpPr/>
              <p:nvPr/>
            </p:nvCxnSpPr>
            <p:spPr>
              <a:xfrm flipV="1">
                <a:off x="9571704" y="3384966"/>
                <a:ext cx="154494" cy="246743"/>
              </a:xfrm>
              <a:prstGeom prst="line">
                <a:avLst/>
              </a:prstGeom>
              <a:ln w="12700"/>
            </p:spPr>
            <p:style>
              <a:lnRef idx="1">
                <a:schemeClr val="dk1"/>
              </a:lnRef>
              <a:fillRef idx="0">
                <a:schemeClr val="dk1"/>
              </a:fillRef>
              <a:effectRef idx="0">
                <a:schemeClr val="dk1"/>
              </a:effectRef>
              <a:fontRef idx="minor">
                <a:schemeClr val="tx1"/>
              </a:fontRef>
            </p:style>
          </p:cxnSp>
          <p:cxnSp>
            <p:nvCxnSpPr>
              <p:cNvPr id="35" name="Connecteur droit 34">
                <a:extLst>
                  <a:ext uri="{FF2B5EF4-FFF2-40B4-BE49-F238E27FC236}">
                    <a16:creationId xmlns:a16="http://schemas.microsoft.com/office/drawing/2014/main" id="{889E0E5B-1F4D-4BC0-9AF2-2AC8D1AD1B14}"/>
                  </a:ext>
                </a:extLst>
              </p:cNvPr>
              <p:cNvCxnSpPr>
                <a:cxnSpLocks/>
              </p:cNvCxnSpPr>
              <p:nvPr/>
            </p:nvCxnSpPr>
            <p:spPr>
              <a:xfrm>
                <a:off x="9722516" y="3384966"/>
                <a:ext cx="154494" cy="246743"/>
              </a:xfrm>
              <a:prstGeom prst="line">
                <a:avLst/>
              </a:prstGeom>
              <a:ln w="12700"/>
            </p:spPr>
            <p:style>
              <a:lnRef idx="1">
                <a:schemeClr val="dk1"/>
              </a:lnRef>
              <a:fillRef idx="0">
                <a:schemeClr val="dk1"/>
              </a:fillRef>
              <a:effectRef idx="0">
                <a:schemeClr val="dk1"/>
              </a:effectRef>
              <a:fontRef idx="minor">
                <a:schemeClr val="tx1"/>
              </a:fontRef>
            </p:style>
          </p:cxnSp>
        </p:grpSp>
        <p:grpSp>
          <p:nvGrpSpPr>
            <p:cNvPr id="48" name="Groupe 47">
              <a:extLst>
                <a:ext uri="{FF2B5EF4-FFF2-40B4-BE49-F238E27FC236}">
                  <a16:creationId xmlns:a16="http://schemas.microsoft.com/office/drawing/2014/main" id="{0327BB4B-5A72-4861-8C3C-10711A0F6161}"/>
                </a:ext>
              </a:extLst>
            </p:cNvPr>
            <p:cNvGrpSpPr/>
            <p:nvPr/>
          </p:nvGrpSpPr>
          <p:grpSpPr>
            <a:xfrm>
              <a:off x="9834148" y="3384966"/>
              <a:ext cx="305306" cy="246743"/>
              <a:chOff x="9571704" y="3384966"/>
              <a:chExt cx="305306" cy="246743"/>
            </a:xfrm>
          </p:grpSpPr>
          <p:cxnSp>
            <p:nvCxnSpPr>
              <p:cNvPr id="49" name="Connecteur droit 48">
                <a:extLst>
                  <a:ext uri="{FF2B5EF4-FFF2-40B4-BE49-F238E27FC236}">
                    <a16:creationId xmlns:a16="http://schemas.microsoft.com/office/drawing/2014/main" id="{D4CCF5F3-6BDA-4A7C-A5BB-D3576E63FCA6}"/>
                  </a:ext>
                </a:extLst>
              </p:cNvPr>
              <p:cNvCxnSpPr/>
              <p:nvPr/>
            </p:nvCxnSpPr>
            <p:spPr>
              <a:xfrm flipV="1">
                <a:off x="9571704" y="3384966"/>
                <a:ext cx="154494" cy="246743"/>
              </a:xfrm>
              <a:prstGeom prst="line">
                <a:avLst/>
              </a:prstGeom>
              <a:ln w="12700"/>
            </p:spPr>
            <p:style>
              <a:lnRef idx="1">
                <a:schemeClr val="dk1"/>
              </a:lnRef>
              <a:fillRef idx="0">
                <a:schemeClr val="dk1"/>
              </a:fillRef>
              <a:effectRef idx="0">
                <a:schemeClr val="dk1"/>
              </a:effectRef>
              <a:fontRef idx="minor">
                <a:schemeClr val="tx1"/>
              </a:fontRef>
            </p:style>
          </p:cxnSp>
          <p:cxnSp>
            <p:nvCxnSpPr>
              <p:cNvPr id="50" name="Connecteur droit 49">
                <a:extLst>
                  <a:ext uri="{FF2B5EF4-FFF2-40B4-BE49-F238E27FC236}">
                    <a16:creationId xmlns:a16="http://schemas.microsoft.com/office/drawing/2014/main" id="{1419DD44-F324-4F42-835B-4BA047A2A5BA}"/>
                  </a:ext>
                </a:extLst>
              </p:cNvPr>
              <p:cNvCxnSpPr>
                <a:cxnSpLocks/>
              </p:cNvCxnSpPr>
              <p:nvPr/>
            </p:nvCxnSpPr>
            <p:spPr>
              <a:xfrm>
                <a:off x="9722516" y="3384966"/>
                <a:ext cx="154494" cy="246743"/>
              </a:xfrm>
              <a:prstGeom prst="line">
                <a:avLst/>
              </a:prstGeom>
              <a:ln w="12700"/>
            </p:spPr>
            <p:style>
              <a:lnRef idx="1">
                <a:schemeClr val="dk1"/>
              </a:lnRef>
              <a:fillRef idx="0">
                <a:schemeClr val="dk1"/>
              </a:fillRef>
              <a:effectRef idx="0">
                <a:schemeClr val="dk1"/>
              </a:effectRef>
              <a:fontRef idx="minor">
                <a:schemeClr val="tx1"/>
              </a:fontRef>
            </p:style>
          </p:cxnSp>
        </p:grpSp>
        <p:grpSp>
          <p:nvGrpSpPr>
            <p:cNvPr id="51" name="Groupe 50">
              <a:extLst>
                <a:ext uri="{FF2B5EF4-FFF2-40B4-BE49-F238E27FC236}">
                  <a16:creationId xmlns:a16="http://schemas.microsoft.com/office/drawing/2014/main" id="{74AA9804-B138-4C7F-B71E-B9571E4995C6}"/>
                </a:ext>
              </a:extLst>
            </p:cNvPr>
            <p:cNvGrpSpPr/>
            <p:nvPr/>
          </p:nvGrpSpPr>
          <p:grpSpPr>
            <a:xfrm>
              <a:off x="10135232" y="3384966"/>
              <a:ext cx="305306" cy="246743"/>
              <a:chOff x="9571704" y="3384966"/>
              <a:chExt cx="305306" cy="246743"/>
            </a:xfrm>
          </p:grpSpPr>
          <p:cxnSp>
            <p:nvCxnSpPr>
              <p:cNvPr id="52" name="Connecteur droit 51">
                <a:extLst>
                  <a:ext uri="{FF2B5EF4-FFF2-40B4-BE49-F238E27FC236}">
                    <a16:creationId xmlns:a16="http://schemas.microsoft.com/office/drawing/2014/main" id="{4F23D6CE-41EE-4A37-857D-E2D7AA48DD0F}"/>
                  </a:ext>
                </a:extLst>
              </p:cNvPr>
              <p:cNvCxnSpPr/>
              <p:nvPr/>
            </p:nvCxnSpPr>
            <p:spPr>
              <a:xfrm flipV="1">
                <a:off x="9571704" y="3384966"/>
                <a:ext cx="154494" cy="246743"/>
              </a:xfrm>
              <a:prstGeom prst="line">
                <a:avLst/>
              </a:prstGeom>
              <a:ln w="12700"/>
            </p:spPr>
            <p:style>
              <a:lnRef idx="1">
                <a:schemeClr val="dk1"/>
              </a:lnRef>
              <a:fillRef idx="0">
                <a:schemeClr val="dk1"/>
              </a:fillRef>
              <a:effectRef idx="0">
                <a:schemeClr val="dk1"/>
              </a:effectRef>
              <a:fontRef idx="minor">
                <a:schemeClr val="tx1"/>
              </a:fontRef>
            </p:style>
          </p:cxnSp>
          <p:cxnSp>
            <p:nvCxnSpPr>
              <p:cNvPr id="53" name="Connecteur droit 52">
                <a:extLst>
                  <a:ext uri="{FF2B5EF4-FFF2-40B4-BE49-F238E27FC236}">
                    <a16:creationId xmlns:a16="http://schemas.microsoft.com/office/drawing/2014/main" id="{6EAB1B6A-E870-41BA-B965-24E07EDD9ED3}"/>
                  </a:ext>
                </a:extLst>
              </p:cNvPr>
              <p:cNvCxnSpPr>
                <a:cxnSpLocks/>
              </p:cNvCxnSpPr>
              <p:nvPr/>
            </p:nvCxnSpPr>
            <p:spPr>
              <a:xfrm>
                <a:off x="9722516" y="3384966"/>
                <a:ext cx="154494" cy="246743"/>
              </a:xfrm>
              <a:prstGeom prst="line">
                <a:avLst/>
              </a:prstGeom>
              <a:ln w="12700"/>
            </p:spPr>
            <p:style>
              <a:lnRef idx="1">
                <a:schemeClr val="dk1"/>
              </a:lnRef>
              <a:fillRef idx="0">
                <a:schemeClr val="dk1"/>
              </a:fillRef>
              <a:effectRef idx="0">
                <a:schemeClr val="dk1"/>
              </a:effectRef>
              <a:fontRef idx="minor">
                <a:schemeClr val="tx1"/>
              </a:fontRef>
            </p:style>
          </p:cxnSp>
        </p:grpSp>
        <p:grpSp>
          <p:nvGrpSpPr>
            <p:cNvPr id="54" name="Groupe 53">
              <a:extLst>
                <a:ext uri="{FF2B5EF4-FFF2-40B4-BE49-F238E27FC236}">
                  <a16:creationId xmlns:a16="http://schemas.microsoft.com/office/drawing/2014/main" id="{F7E47B74-D3AC-4C99-8C60-100E54048C7C}"/>
                </a:ext>
              </a:extLst>
            </p:cNvPr>
            <p:cNvGrpSpPr/>
            <p:nvPr/>
          </p:nvGrpSpPr>
          <p:grpSpPr>
            <a:xfrm>
              <a:off x="10436856" y="3384966"/>
              <a:ext cx="305306" cy="246743"/>
              <a:chOff x="9571704" y="3384966"/>
              <a:chExt cx="305306" cy="246743"/>
            </a:xfrm>
          </p:grpSpPr>
          <p:cxnSp>
            <p:nvCxnSpPr>
              <p:cNvPr id="55" name="Connecteur droit 54">
                <a:extLst>
                  <a:ext uri="{FF2B5EF4-FFF2-40B4-BE49-F238E27FC236}">
                    <a16:creationId xmlns:a16="http://schemas.microsoft.com/office/drawing/2014/main" id="{2AE94B7F-08F3-4022-8A65-3B70E626F662}"/>
                  </a:ext>
                </a:extLst>
              </p:cNvPr>
              <p:cNvCxnSpPr/>
              <p:nvPr/>
            </p:nvCxnSpPr>
            <p:spPr>
              <a:xfrm flipV="1">
                <a:off x="9571704" y="3384966"/>
                <a:ext cx="154494" cy="246743"/>
              </a:xfrm>
              <a:prstGeom prst="line">
                <a:avLst/>
              </a:prstGeom>
              <a:ln w="12700"/>
            </p:spPr>
            <p:style>
              <a:lnRef idx="1">
                <a:schemeClr val="dk1"/>
              </a:lnRef>
              <a:fillRef idx="0">
                <a:schemeClr val="dk1"/>
              </a:fillRef>
              <a:effectRef idx="0">
                <a:schemeClr val="dk1"/>
              </a:effectRef>
              <a:fontRef idx="minor">
                <a:schemeClr val="tx1"/>
              </a:fontRef>
            </p:style>
          </p:cxnSp>
          <p:cxnSp>
            <p:nvCxnSpPr>
              <p:cNvPr id="56" name="Connecteur droit 55">
                <a:extLst>
                  <a:ext uri="{FF2B5EF4-FFF2-40B4-BE49-F238E27FC236}">
                    <a16:creationId xmlns:a16="http://schemas.microsoft.com/office/drawing/2014/main" id="{68107F70-0B95-46FB-AD9C-B3EDDCB97EBC}"/>
                  </a:ext>
                </a:extLst>
              </p:cNvPr>
              <p:cNvCxnSpPr>
                <a:cxnSpLocks/>
              </p:cNvCxnSpPr>
              <p:nvPr/>
            </p:nvCxnSpPr>
            <p:spPr>
              <a:xfrm>
                <a:off x="9722516" y="3384966"/>
                <a:ext cx="154494" cy="246743"/>
              </a:xfrm>
              <a:prstGeom prst="line">
                <a:avLst/>
              </a:prstGeom>
              <a:ln w="12700"/>
            </p:spPr>
            <p:style>
              <a:lnRef idx="1">
                <a:schemeClr val="dk1"/>
              </a:lnRef>
              <a:fillRef idx="0">
                <a:schemeClr val="dk1"/>
              </a:fillRef>
              <a:effectRef idx="0">
                <a:schemeClr val="dk1"/>
              </a:effectRef>
              <a:fontRef idx="minor">
                <a:schemeClr val="tx1"/>
              </a:fontRef>
            </p:style>
          </p:cxnSp>
        </p:grpSp>
        <p:grpSp>
          <p:nvGrpSpPr>
            <p:cNvPr id="57" name="Groupe 56">
              <a:extLst>
                <a:ext uri="{FF2B5EF4-FFF2-40B4-BE49-F238E27FC236}">
                  <a16:creationId xmlns:a16="http://schemas.microsoft.com/office/drawing/2014/main" id="{F49C7C4A-52F8-41A5-8B77-06C225509A27}"/>
                </a:ext>
              </a:extLst>
            </p:cNvPr>
            <p:cNvGrpSpPr/>
            <p:nvPr/>
          </p:nvGrpSpPr>
          <p:grpSpPr>
            <a:xfrm>
              <a:off x="10736099" y="3384966"/>
              <a:ext cx="305306" cy="246743"/>
              <a:chOff x="9571704" y="3384966"/>
              <a:chExt cx="305306" cy="246743"/>
            </a:xfrm>
          </p:grpSpPr>
          <p:cxnSp>
            <p:nvCxnSpPr>
              <p:cNvPr id="58" name="Connecteur droit 57">
                <a:extLst>
                  <a:ext uri="{FF2B5EF4-FFF2-40B4-BE49-F238E27FC236}">
                    <a16:creationId xmlns:a16="http://schemas.microsoft.com/office/drawing/2014/main" id="{82F14941-AA4E-441C-B4F9-1CA5EB9F9053}"/>
                  </a:ext>
                </a:extLst>
              </p:cNvPr>
              <p:cNvCxnSpPr/>
              <p:nvPr/>
            </p:nvCxnSpPr>
            <p:spPr>
              <a:xfrm flipV="1">
                <a:off x="9571704" y="3384966"/>
                <a:ext cx="154494" cy="246743"/>
              </a:xfrm>
              <a:prstGeom prst="line">
                <a:avLst/>
              </a:prstGeom>
              <a:ln w="12700"/>
            </p:spPr>
            <p:style>
              <a:lnRef idx="1">
                <a:schemeClr val="dk1"/>
              </a:lnRef>
              <a:fillRef idx="0">
                <a:schemeClr val="dk1"/>
              </a:fillRef>
              <a:effectRef idx="0">
                <a:schemeClr val="dk1"/>
              </a:effectRef>
              <a:fontRef idx="minor">
                <a:schemeClr val="tx1"/>
              </a:fontRef>
            </p:style>
          </p:cxnSp>
          <p:cxnSp>
            <p:nvCxnSpPr>
              <p:cNvPr id="59" name="Connecteur droit 58">
                <a:extLst>
                  <a:ext uri="{FF2B5EF4-FFF2-40B4-BE49-F238E27FC236}">
                    <a16:creationId xmlns:a16="http://schemas.microsoft.com/office/drawing/2014/main" id="{DC83B07C-79E1-4863-A522-0949C23E0ED5}"/>
                  </a:ext>
                </a:extLst>
              </p:cNvPr>
              <p:cNvCxnSpPr>
                <a:cxnSpLocks/>
              </p:cNvCxnSpPr>
              <p:nvPr/>
            </p:nvCxnSpPr>
            <p:spPr>
              <a:xfrm>
                <a:off x="9722516" y="3384966"/>
                <a:ext cx="154494" cy="246743"/>
              </a:xfrm>
              <a:prstGeom prst="line">
                <a:avLst/>
              </a:prstGeom>
              <a:ln w="12700"/>
            </p:spPr>
            <p:style>
              <a:lnRef idx="1">
                <a:schemeClr val="dk1"/>
              </a:lnRef>
              <a:fillRef idx="0">
                <a:schemeClr val="dk1"/>
              </a:fillRef>
              <a:effectRef idx="0">
                <a:schemeClr val="dk1"/>
              </a:effectRef>
              <a:fontRef idx="minor">
                <a:schemeClr val="tx1"/>
              </a:fontRef>
            </p:style>
          </p:cxnSp>
        </p:grpSp>
        <p:cxnSp>
          <p:nvCxnSpPr>
            <p:cNvPr id="64" name="Connecteur droit avec flèche 63">
              <a:extLst>
                <a:ext uri="{FF2B5EF4-FFF2-40B4-BE49-F238E27FC236}">
                  <a16:creationId xmlns:a16="http://schemas.microsoft.com/office/drawing/2014/main" id="{6C509D67-5920-4719-9AA7-962384D0E595}"/>
                </a:ext>
              </a:extLst>
            </p:cNvPr>
            <p:cNvCxnSpPr/>
            <p:nvPr/>
          </p:nvCxnSpPr>
          <p:spPr>
            <a:xfrm flipV="1">
              <a:off x="9533604" y="3878981"/>
              <a:ext cx="1507801" cy="0"/>
            </a:xfrm>
            <a:prstGeom prst="straightConnector1">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65" name="ZoneTexte 64">
              <a:extLst>
                <a:ext uri="{FF2B5EF4-FFF2-40B4-BE49-F238E27FC236}">
                  <a16:creationId xmlns:a16="http://schemas.microsoft.com/office/drawing/2014/main" id="{541A43F8-4B0E-4248-981B-7DF2F971290D}"/>
                </a:ext>
              </a:extLst>
            </p:cNvPr>
            <p:cNvSpPr txBox="1"/>
            <p:nvPr/>
          </p:nvSpPr>
          <p:spPr>
            <a:xfrm>
              <a:off x="9662698" y="3637360"/>
              <a:ext cx="1418867" cy="261610"/>
            </a:xfrm>
            <a:prstGeom prst="rect">
              <a:avLst/>
            </a:prstGeom>
            <a:noFill/>
          </p:spPr>
          <p:txBody>
            <a:bodyPr wrap="square" rtlCol="0">
              <a:spAutoFit/>
            </a:bodyPr>
            <a:lstStyle/>
            <a:p>
              <a:r>
                <a:rPr lang="fr-FR" sz="1100" dirty="0"/>
                <a:t>Longueur à vide </a:t>
              </a:r>
            </a:p>
          </p:txBody>
        </p:sp>
        <p:cxnSp>
          <p:nvCxnSpPr>
            <p:cNvPr id="124" name="Connecteur droit 123">
              <a:extLst>
                <a:ext uri="{FF2B5EF4-FFF2-40B4-BE49-F238E27FC236}">
                  <a16:creationId xmlns:a16="http://schemas.microsoft.com/office/drawing/2014/main" id="{2524BB01-D3C2-481E-9134-5AA3B12D8BFF}"/>
                </a:ext>
              </a:extLst>
            </p:cNvPr>
            <p:cNvCxnSpPr/>
            <p:nvPr/>
          </p:nvCxnSpPr>
          <p:spPr>
            <a:xfrm>
              <a:off x="9528841" y="3303094"/>
              <a:ext cx="0" cy="79200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137" name="Connecteur droit 136">
              <a:extLst>
                <a:ext uri="{FF2B5EF4-FFF2-40B4-BE49-F238E27FC236}">
                  <a16:creationId xmlns:a16="http://schemas.microsoft.com/office/drawing/2014/main" id="{2BD5AF84-1655-4126-9169-BA6DCED8F8D2}"/>
                </a:ext>
              </a:extLst>
            </p:cNvPr>
            <p:cNvCxnSpPr/>
            <p:nvPr/>
          </p:nvCxnSpPr>
          <p:spPr>
            <a:xfrm>
              <a:off x="11037626" y="3303094"/>
              <a:ext cx="0" cy="936000"/>
            </a:xfrm>
            <a:prstGeom prst="line">
              <a:avLst/>
            </a:prstGeom>
            <a:ln w="9525"/>
          </p:spPr>
          <p:style>
            <a:lnRef idx="1">
              <a:schemeClr val="accent1"/>
            </a:lnRef>
            <a:fillRef idx="0">
              <a:schemeClr val="accent1"/>
            </a:fillRef>
            <a:effectRef idx="0">
              <a:schemeClr val="accent1"/>
            </a:effectRef>
            <a:fontRef idx="minor">
              <a:schemeClr val="tx1"/>
            </a:fontRef>
          </p:style>
        </p:cxnSp>
      </p:grpSp>
      <p:grpSp>
        <p:nvGrpSpPr>
          <p:cNvPr id="115" name="Groupe 114">
            <a:extLst>
              <a:ext uri="{FF2B5EF4-FFF2-40B4-BE49-F238E27FC236}">
                <a16:creationId xmlns:a16="http://schemas.microsoft.com/office/drawing/2014/main" id="{A43D9038-95F3-4B47-837F-F8EE19C85C87}"/>
              </a:ext>
            </a:extLst>
          </p:cNvPr>
          <p:cNvGrpSpPr/>
          <p:nvPr/>
        </p:nvGrpSpPr>
        <p:grpSpPr>
          <a:xfrm>
            <a:off x="9440666" y="4288119"/>
            <a:ext cx="1102103" cy="253234"/>
            <a:chOff x="9571704" y="4271215"/>
            <a:chExt cx="1102103" cy="253234"/>
          </a:xfrm>
        </p:grpSpPr>
        <p:grpSp>
          <p:nvGrpSpPr>
            <p:cNvPr id="80" name="Groupe 79">
              <a:extLst>
                <a:ext uri="{FF2B5EF4-FFF2-40B4-BE49-F238E27FC236}">
                  <a16:creationId xmlns:a16="http://schemas.microsoft.com/office/drawing/2014/main" id="{E9B4A0B1-AC8C-4EC8-8321-CC8B3AB52073}"/>
                </a:ext>
              </a:extLst>
            </p:cNvPr>
            <p:cNvGrpSpPr/>
            <p:nvPr/>
          </p:nvGrpSpPr>
          <p:grpSpPr>
            <a:xfrm>
              <a:off x="9571704" y="4273590"/>
              <a:ext cx="222276" cy="249989"/>
              <a:chOff x="9571704" y="4273590"/>
              <a:chExt cx="222276" cy="249989"/>
            </a:xfrm>
          </p:grpSpPr>
          <p:cxnSp>
            <p:nvCxnSpPr>
              <p:cNvPr id="67" name="Connecteur droit 66">
                <a:extLst>
                  <a:ext uri="{FF2B5EF4-FFF2-40B4-BE49-F238E27FC236}">
                    <a16:creationId xmlns:a16="http://schemas.microsoft.com/office/drawing/2014/main" id="{7EA56076-F036-4BA1-BB1A-AA206B6853E6}"/>
                  </a:ext>
                </a:extLst>
              </p:cNvPr>
              <p:cNvCxnSpPr>
                <a:cxnSpLocks/>
              </p:cNvCxnSpPr>
              <p:nvPr/>
            </p:nvCxnSpPr>
            <p:spPr>
              <a:xfrm flipV="1">
                <a:off x="9571704" y="4273590"/>
                <a:ext cx="112493" cy="249989"/>
              </a:xfrm>
              <a:prstGeom prst="line">
                <a:avLst/>
              </a:prstGeom>
              <a:ln w="12700"/>
            </p:spPr>
            <p:style>
              <a:lnRef idx="1">
                <a:schemeClr val="dk1"/>
              </a:lnRef>
              <a:fillRef idx="0">
                <a:schemeClr val="dk1"/>
              </a:fillRef>
              <a:effectRef idx="0">
                <a:schemeClr val="dk1"/>
              </a:effectRef>
              <a:fontRef idx="minor">
                <a:schemeClr val="tx1"/>
              </a:fontRef>
            </p:style>
          </p:cxnSp>
          <p:cxnSp>
            <p:nvCxnSpPr>
              <p:cNvPr id="77" name="Connecteur droit 76">
                <a:extLst>
                  <a:ext uri="{FF2B5EF4-FFF2-40B4-BE49-F238E27FC236}">
                    <a16:creationId xmlns:a16="http://schemas.microsoft.com/office/drawing/2014/main" id="{C1FFB10C-7DFF-4199-BC9A-3A1B8B74E60C}"/>
                  </a:ext>
                </a:extLst>
              </p:cNvPr>
              <p:cNvCxnSpPr>
                <a:cxnSpLocks/>
              </p:cNvCxnSpPr>
              <p:nvPr/>
            </p:nvCxnSpPr>
            <p:spPr>
              <a:xfrm>
                <a:off x="9681487" y="4273590"/>
                <a:ext cx="112493" cy="249989"/>
              </a:xfrm>
              <a:prstGeom prst="line">
                <a:avLst/>
              </a:prstGeom>
              <a:ln w="12700"/>
            </p:spPr>
            <p:style>
              <a:lnRef idx="1">
                <a:schemeClr val="dk1"/>
              </a:lnRef>
              <a:fillRef idx="0">
                <a:schemeClr val="dk1"/>
              </a:fillRef>
              <a:effectRef idx="0">
                <a:schemeClr val="dk1"/>
              </a:effectRef>
              <a:fontRef idx="minor">
                <a:schemeClr val="tx1"/>
              </a:fontRef>
            </p:style>
          </p:cxnSp>
        </p:grpSp>
        <p:grpSp>
          <p:nvGrpSpPr>
            <p:cNvPr id="81" name="Groupe 80">
              <a:extLst>
                <a:ext uri="{FF2B5EF4-FFF2-40B4-BE49-F238E27FC236}">
                  <a16:creationId xmlns:a16="http://schemas.microsoft.com/office/drawing/2014/main" id="{F02F2D44-95E3-4C57-8E69-FC97C19CF232}"/>
                </a:ext>
              </a:extLst>
            </p:cNvPr>
            <p:cNvGrpSpPr/>
            <p:nvPr/>
          </p:nvGrpSpPr>
          <p:grpSpPr>
            <a:xfrm>
              <a:off x="9791599" y="4273590"/>
              <a:ext cx="222276" cy="249989"/>
              <a:chOff x="9571704" y="4273590"/>
              <a:chExt cx="222276" cy="249989"/>
            </a:xfrm>
          </p:grpSpPr>
          <p:cxnSp>
            <p:nvCxnSpPr>
              <p:cNvPr id="82" name="Connecteur droit 81">
                <a:extLst>
                  <a:ext uri="{FF2B5EF4-FFF2-40B4-BE49-F238E27FC236}">
                    <a16:creationId xmlns:a16="http://schemas.microsoft.com/office/drawing/2014/main" id="{0D622B3D-66EC-4759-A667-36288D0DD295}"/>
                  </a:ext>
                </a:extLst>
              </p:cNvPr>
              <p:cNvCxnSpPr>
                <a:cxnSpLocks/>
              </p:cNvCxnSpPr>
              <p:nvPr/>
            </p:nvCxnSpPr>
            <p:spPr>
              <a:xfrm flipV="1">
                <a:off x="9571704" y="4273590"/>
                <a:ext cx="112493" cy="249989"/>
              </a:xfrm>
              <a:prstGeom prst="line">
                <a:avLst/>
              </a:prstGeom>
              <a:ln w="12700"/>
            </p:spPr>
            <p:style>
              <a:lnRef idx="1">
                <a:schemeClr val="dk1"/>
              </a:lnRef>
              <a:fillRef idx="0">
                <a:schemeClr val="dk1"/>
              </a:fillRef>
              <a:effectRef idx="0">
                <a:schemeClr val="dk1"/>
              </a:effectRef>
              <a:fontRef idx="minor">
                <a:schemeClr val="tx1"/>
              </a:fontRef>
            </p:style>
          </p:cxnSp>
          <p:cxnSp>
            <p:nvCxnSpPr>
              <p:cNvPr id="83" name="Connecteur droit 82">
                <a:extLst>
                  <a:ext uri="{FF2B5EF4-FFF2-40B4-BE49-F238E27FC236}">
                    <a16:creationId xmlns:a16="http://schemas.microsoft.com/office/drawing/2014/main" id="{78B3837D-AA2F-4DF8-AED4-33988F4A3879}"/>
                  </a:ext>
                </a:extLst>
              </p:cNvPr>
              <p:cNvCxnSpPr>
                <a:cxnSpLocks/>
              </p:cNvCxnSpPr>
              <p:nvPr/>
            </p:nvCxnSpPr>
            <p:spPr>
              <a:xfrm>
                <a:off x="9681487" y="4273590"/>
                <a:ext cx="112493" cy="249989"/>
              </a:xfrm>
              <a:prstGeom prst="line">
                <a:avLst/>
              </a:prstGeom>
              <a:ln w="12700"/>
            </p:spPr>
            <p:style>
              <a:lnRef idx="1">
                <a:schemeClr val="dk1"/>
              </a:lnRef>
              <a:fillRef idx="0">
                <a:schemeClr val="dk1"/>
              </a:fillRef>
              <a:effectRef idx="0">
                <a:schemeClr val="dk1"/>
              </a:effectRef>
              <a:fontRef idx="minor">
                <a:schemeClr val="tx1"/>
              </a:fontRef>
            </p:style>
          </p:cxnSp>
        </p:grpSp>
        <p:grpSp>
          <p:nvGrpSpPr>
            <p:cNvPr id="84" name="Groupe 83">
              <a:extLst>
                <a:ext uri="{FF2B5EF4-FFF2-40B4-BE49-F238E27FC236}">
                  <a16:creationId xmlns:a16="http://schemas.microsoft.com/office/drawing/2014/main" id="{06A8F1AA-1357-48F1-B7A1-F2D26696FF39}"/>
                </a:ext>
              </a:extLst>
            </p:cNvPr>
            <p:cNvGrpSpPr/>
            <p:nvPr/>
          </p:nvGrpSpPr>
          <p:grpSpPr>
            <a:xfrm>
              <a:off x="10012918" y="4274460"/>
              <a:ext cx="222276" cy="249989"/>
              <a:chOff x="9571704" y="4273590"/>
              <a:chExt cx="222276" cy="249989"/>
            </a:xfrm>
          </p:grpSpPr>
          <p:cxnSp>
            <p:nvCxnSpPr>
              <p:cNvPr id="85" name="Connecteur droit 84">
                <a:extLst>
                  <a:ext uri="{FF2B5EF4-FFF2-40B4-BE49-F238E27FC236}">
                    <a16:creationId xmlns:a16="http://schemas.microsoft.com/office/drawing/2014/main" id="{833BACB5-A691-4C96-AB4F-5DD236F009B6}"/>
                  </a:ext>
                </a:extLst>
              </p:cNvPr>
              <p:cNvCxnSpPr>
                <a:cxnSpLocks/>
              </p:cNvCxnSpPr>
              <p:nvPr/>
            </p:nvCxnSpPr>
            <p:spPr>
              <a:xfrm flipV="1">
                <a:off x="9571704" y="4273590"/>
                <a:ext cx="112493" cy="249989"/>
              </a:xfrm>
              <a:prstGeom prst="line">
                <a:avLst/>
              </a:prstGeom>
              <a:ln w="12700"/>
            </p:spPr>
            <p:style>
              <a:lnRef idx="1">
                <a:schemeClr val="dk1"/>
              </a:lnRef>
              <a:fillRef idx="0">
                <a:schemeClr val="dk1"/>
              </a:fillRef>
              <a:effectRef idx="0">
                <a:schemeClr val="dk1"/>
              </a:effectRef>
              <a:fontRef idx="minor">
                <a:schemeClr val="tx1"/>
              </a:fontRef>
            </p:style>
          </p:cxnSp>
          <p:cxnSp>
            <p:nvCxnSpPr>
              <p:cNvPr id="86" name="Connecteur droit 85">
                <a:extLst>
                  <a:ext uri="{FF2B5EF4-FFF2-40B4-BE49-F238E27FC236}">
                    <a16:creationId xmlns:a16="http://schemas.microsoft.com/office/drawing/2014/main" id="{0B8E0BDC-95F7-4952-90B7-84207A1272FD}"/>
                  </a:ext>
                </a:extLst>
              </p:cNvPr>
              <p:cNvCxnSpPr>
                <a:cxnSpLocks/>
              </p:cNvCxnSpPr>
              <p:nvPr/>
            </p:nvCxnSpPr>
            <p:spPr>
              <a:xfrm>
                <a:off x="9681487" y="4273590"/>
                <a:ext cx="112493" cy="249989"/>
              </a:xfrm>
              <a:prstGeom prst="line">
                <a:avLst/>
              </a:prstGeom>
              <a:ln w="12700"/>
            </p:spPr>
            <p:style>
              <a:lnRef idx="1">
                <a:schemeClr val="dk1"/>
              </a:lnRef>
              <a:fillRef idx="0">
                <a:schemeClr val="dk1"/>
              </a:fillRef>
              <a:effectRef idx="0">
                <a:schemeClr val="dk1"/>
              </a:effectRef>
              <a:fontRef idx="minor">
                <a:schemeClr val="tx1"/>
              </a:fontRef>
            </p:style>
          </p:cxnSp>
        </p:grpSp>
        <p:grpSp>
          <p:nvGrpSpPr>
            <p:cNvPr id="87" name="Groupe 86">
              <a:extLst>
                <a:ext uri="{FF2B5EF4-FFF2-40B4-BE49-F238E27FC236}">
                  <a16:creationId xmlns:a16="http://schemas.microsoft.com/office/drawing/2014/main" id="{5A8E578C-3D7D-491E-917B-557F11DDB64D}"/>
                </a:ext>
              </a:extLst>
            </p:cNvPr>
            <p:cNvGrpSpPr/>
            <p:nvPr/>
          </p:nvGrpSpPr>
          <p:grpSpPr>
            <a:xfrm>
              <a:off x="10231856" y="4271215"/>
              <a:ext cx="222276" cy="249989"/>
              <a:chOff x="9571704" y="4273590"/>
              <a:chExt cx="222276" cy="249989"/>
            </a:xfrm>
          </p:grpSpPr>
          <p:cxnSp>
            <p:nvCxnSpPr>
              <p:cNvPr id="88" name="Connecteur droit 87">
                <a:extLst>
                  <a:ext uri="{FF2B5EF4-FFF2-40B4-BE49-F238E27FC236}">
                    <a16:creationId xmlns:a16="http://schemas.microsoft.com/office/drawing/2014/main" id="{FE653865-60BC-4652-B022-E85084932D4C}"/>
                  </a:ext>
                </a:extLst>
              </p:cNvPr>
              <p:cNvCxnSpPr>
                <a:cxnSpLocks/>
              </p:cNvCxnSpPr>
              <p:nvPr/>
            </p:nvCxnSpPr>
            <p:spPr>
              <a:xfrm flipV="1">
                <a:off x="9571704" y="4273590"/>
                <a:ext cx="112493" cy="249989"/>
              </a:xfrm>
              <a:prstGeom prst="line">
                <a:avLst/>
              </a:prstGeom>
              <a:ln w="12700"/>
            </p:spPr>
            <p:style>
              <a:lnRef idx="1">
                <a:schemeClr val="dk1"/>
              </a:lnRef>
              <a:fillRef idx="0">
                <a:schemeClr val="dk1"/>
              </a:fillRef>
              <a:effectRef idx="0">
                <a:schemeClr val="dk1"/>
              </a:effectRef>
              <a:fontRef idx="minor">
                <a:schemeClr val="tx1"/>
              </a:fontRef>
            </p:style>
          </p:cxnSp>
          <p:cxnSp>
            <p:nvCxnSpPr>
              <p:cNvPr id="89" name="Connecteur droit 88">
                <a:extLst>
                  <a:ext uri="{FF2B5EF4-FFF2-40B4-BE49-F238E27FC236}">
                    <a16:creationId xmlns:a16="http://schemas.microsoft.com/office/drawing/2014/main" id="{EBACD79D-E22A-46D4-86FE-8F909C0FC5B7}"/>
                  </a:ext>
                </a:extLst>
              </p:cNvPr>
              <p:cNvCxnSpPr>
                <a:cxnSpLocks/>
              </p:cNvCxnSpPr>
              <p:nvPr/>
            </p:nvCxnSpPr>
            <p:spPr>
              <a:xfrm>
                <a:off x="9681487" y="4273590"/>
                <a:ext cx="112493" cy="249989"/>
              </a:xfrm>
              <a:prstGeom prst="line">
                <a:avLst/>
              </a:prstGeom>
              <a:ln w="12700"/>
            </p:spPr>
            <p:style>
              <a:lnRef idx="1">
                <a:schemeClr val="dk1"/>
              </a:lnRef>
              <a:fillRef idx="0">
                <a:schemeClr val="dk1"/>
              </a:fillRef>
              <a:effectRef idx="0">
                <a:schemeClr val="dk1"/>
              </a:effectRef>
              <a:fontRef idx="minor">
                <a:schemeClr val="tx1"/>
              </a:fontRef>
            </p:style>
          </p:cxnSp>
        </p:grpSp>
        <p:grpSp>
          <p:nvGrpSpPr>
            <p:cNvPr id="90" name="Groupe 89">
              <a:extLst>
                <a:ext uri="{FF2B5EF4-FFF2-40B4-BE49-F238E27FC236}">
                  <a16:creationId xmlns:a16="http://schemas.microsoft.com/office/drawing/2014/main" id="{F9B86904-A7DB-413F-9961-399F06D33267}"/>
                </a:ext>
              </a:extLst>
            </p:cNvPr>
            <p:cNvGrpSpPr/>
            <p:nvPr/>
          </p:nvGrpSpPr>
          <p:grpSpPr>
            <a:xfrm>
              <a:off x="10451531" y="4271215"/>
              <a:ext cx="222276" cy="249989"/>
              <a:chOff x="9571704" y="4273590"/>
              <a:chExt cx="222276" cy="249989"/>
            </a:xfrm>
          </p:grpSpPr>
          <p:cxnSp>
            <p:nvCxnSpPr>
              <p:cNvPr id="91" name="Connecteur droit 90">
                <a:extLst>
                  <a:ext uri="{FF2B5EF4-FFF2-40B4-BE49-F238E27FC236}">
                    <a16:creationId xmlns:a16="http://schemas.microsoft.com/office/drawing/2014/main" id="{F34182BB-0184-4C80-B50C-C1B3029A5C2C}"/>
                  </a:ext>
                </a:extLst>
              </p:cNvPr>
              <p:cNvCxnSpPr>
                <a:cxnSpLocks/>
              </p:cNvCxnSpPr>
              <p:nvPr/>
            </p:nvCxnSpPr>
            <p:spPr>
              <a:xfrm flipV="1">
                <a:off x="9571704" y="4273590"/>
                <a:ext cx="112493" cy="249989"/>
              </a:xfrm>
              <a:prstGeom prst="line">
                <a:avLst/>
              </a:prstGeom>
              <a:ln w="12700"/>
            </p:spPr>
            <p:style>
              <a:lnRef idx="1">
                <a:schemeClr val="dk1"/>
              </a:lnRef>
              <a:fillRef idx="0">
                <a:schemeClr val="dk1"/>
              </a:fillRef>
              <a:effectRef idx="0">
                <a:schemeClr val="dk1"/>
              </a:effectRef>
              <a:fontRef idx="minor">
                <a:schemeClr val="tx1"/>
              </a:fontRef>
            </p:style>
          </p:cxnSp>
          <p:cxnSp>
            <p:nvCxnSpPr>
              <p:cNvPr id="92" name="Connecteur droit 91">
                <a:extLst>
                  <a:ext uri="{FF2B5EF4-FFF2-40B4-BE49-F238E27FC236}">
                    <a16:creationId xmlns:a16="http://schemas.microsoft.com/office/drawing/2014/main" id="{AA868B05-C6B2-4A27-9B83-50B67976A189}"/>
                  </a:ext>
                </a:extLst>
              </p:cNvPr>
              <p:cNvCxnSpPr>
                <a:cxnSpLocks/>
              </p:cNvCxnSpPr>
              <p:nvPr/>
            </p:nvCxnSpPr>
            <p:spPr>
              <a:xfrm>
                <a:off x="9681487" y="4273590"/>
                <a:ext cx="112493" cy="249989"/>
              </a:xfrm>
              <a:prstGeom prst="line">
                <a:avLst/>
              </a:prstGeom>
              <a:ln w="12700"/>
            </p:spPr>
            <p:style>
              <a:lnRef idx="1">
                <a:schemeClr val="dk1"/>
              </a:lnRef>
              <a:fillRef idx="0">
                <a:schemeClr val="dk1"/>
              </a:fillRef>
              <a:effectRef idx="0">
                <a:schemeClr val="dk1"/>
              </a:effectRef>
              <a:fontRef idx="minor">
                <a:schemeClr val="tx1"/>
              </a:fontRef>
            </p:style>
          </p:cxnSp>
        </p:grpSp>
      </p:grpSp>
      <p:sp>
        <p:nvSpPr>
          <p:cNvPr id="116" name="ZoneTexte 115">
            <a:extLst>
              <a:ext uri="{FF2B5EF4-FFF2-40B4-BE49-F238E27FC236}">
                <a16:creationId xmlns:a16="http://schemas.microsoft.com/office/drawing/2014/main" id="{2B5051DC-538D-46E9-B44F-23AB3EF5220F}"/>
              </a:ext>
            </a:extLst>
          </p:cNvPr>
          <p:cNvSpPr txBox="1"/>
          <p:nvPr/>
        </p:nvSpPr>
        <p:spPr>
          <a:xfrm>
            <a:off x="8814994" y="3059876"/>
            <a:ext cx="1782599" cy="276999"/>
          </a:xfrm>
          <a:prstGeom prst="rect">
            <a:avLst/>
          </a:prstGeom>
          <a:noFill/>
        </p:spPr>
        <p:txBody>
          <a:bodyPr wrap="square" rtlCol="0">
            <a:spAutoFit/>
          </a:bodyPr>
          <a:lstStyle/>
          <a:p>
            <a:r>
              <a:rPr lang="fr-FR" sz="1200" dirty="0">
                <a:solidFill>
                  <a:srgbClr val="217214"/>
                </a:solidFill>
              </a:rPr>
              <a:t>Ressort en compression</a:t>
            </a:r>
          </a:p>
        </p:txBody>
      </p:sp>
      <p:sp>
        <p:nvSpPr>
          <p:cNvPr id="117" name="ZoneTexte 116">
            <a:extLst>
              <a:ext uri="{FF2B5EF4-FFF2-40B4-BE49-F238E27FC236}">
                <a16:creationId xmlns:a16="http://schemas.microsoft.com/office/drawing/2014/main" id="{B9C88F23-A642-4922-8575-545CE806E54F}"/>
              </a:ext>
            </a:extLst>
          </p:cNvPr>
          <p:cNvSpPr txBox="1"/>
          <p:nvPr/>
        </p:nvSpPr>
        <p:spPr>
          <a:xfrm>
            <a:off x="8814994" y="5005336"/>
            <a:ext cx="1782599" cy="276999"/>
          </a:xfrm>
          <a:prstGeom prst="rect">
            <a:avLst/>
          </a:prstGeom>
          <a:noFill/>
        </p:spPr>
        <p:txBody>
          <a:bodyPr wrap="square" rtlCol="0">
            <a:spAutoFit/>
          </a:bodyPr>
          <a:lstStyle/>
          <a:p>
            <a:r>
              <a:rPr lang="fr-FR" sz="1200" dirty="0">
                <a:solidFill>
                  <a:srgbClr val="217214"/>
                </a:solidFill>
              </a:rPr>
              <a:t>Ressort en traction</a:t>
            </a:r>
          </a:p>
        </p:txBody>
      </p:sp>
      <p:cxnSp>
        <p:nvCxnSpPr>
          <p:cNvPr id="119" name="Connecteur droit avec flèche 118">
            <a:extLst>
              <a:ext uri="{FF2B5EF4-FFF2-40B4-BE49-F238E27FC236}">
                <a16:creationId xmlns:a16="http://schemas.microsoft.com/office/drawing/2014/main" id="{88C06B3D-11C2-4A3A-BDA5-99AE9DC42587}"/>
              </a:ext>
            </a:extLst>
          </p:cNvPr>
          <p:cNvCxnSpPr/>
          <p:nvPr/>
        </p:nvCxnSpPr>
        <p:spPr>
          <a:xfrm flipV="1">
            <a:off x="9432544" y="4762334"/>
            <a:ext cx="1116000" cy="0"/>
          </a:xfrm>
          <a:prstGeom prst="straightConnector1">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23" name="ZoneTexte 122">
            <a:extLst>
              <a:ext uri="{FF2B5EF4-FFF2-40B4-BE49-F238E27FC236}">
                <a16:creationId xmlns:a16="http://schemas.microsoft.com/office/drawing/2014/main" id="{6574673E-DAA0-4ADD-9FB0-7C19EE68AC91}"/>
              </a:ext>
            </a:extLst>
          </p:cNvPr>
          <p:cNvSpPr txBox="1"/>
          <p:nvPr/>
        </p:nvSpPr>
        <p:spPr>
          <a:xfrm>
            <a:off x="9440666" y="4525064"/>
            <a:ext cx="1102103" cy="261610"/>
          </a:xfrm>
          <a:prstGeom prst="rect">
            <a:avLst/>
          </a:prstGeom>
          <a:noFill/>
        </p:spPr>
        <p:txBody>
          <a:bodyPr wrap="square" rtlCol="0">
            <a:spAutoFit/>
          </a:bodyPr>
          <a:lstStyle/>
          <a:p>
            <a:pPr algn="ctr"/>
            <a:r>
              <a:rPr lang="fr-FR" sz="1100" dirty="0"/>
              <a:t>Longueur  </a:t>
            </a:r>
          </a:p>
        </p:txBody>
      </p:sp>
      <p:cxnSp>
        <p:nvCxnSpPr>
          <p:cNvPr id="125" name="Connecteur droit 124">
            <a:extLst>
              <a:ext uri="{FF2B5EF4-FFF2-40B4-BE49-F238E27FC236}">
                <a16:creationId xmlns:a16="http://schemas.microsoft.com/office/drawing/2014/main" id="{8CCF57CE-385B-45B0-ACC7-B33837AD371C}"/>
              </a:ext>
            </a:extLst>
          </p:cNvPr>
          <p:cNvCxnSpPr/>
          <p:nvPr/>
        </p:nvCxnSpPr>
        <p:spPr>
          <a:xfrm>
            <a:off x="9439433" y="4210978"/>
            <a:ext cx="0" cy="68400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126" name="Connecteur droit 125">
            <a:extLst>
              <a:ext uri="{FF2B5EF4-FFF2-40B4-BE49-F238E27FC236}">
                <a16:creationId xmlns:a16="http://schemas.microsoft.com/office/drawing/2014/main" id="{DC62DFAE-0011-493B-A853-95E545EC2C90}"/>
              </a:ext>
            </a:extLst>
          </p:cNvPr>
          <p:cNvCxnSpPr/>
          <p:nvPr/>
        </p:nvCxnSpPr>
        <p:spPr>
          <a:xfrm>
            <a:off x="10542769" y="4103028"/>
            <a:ext cx="0" cy="79200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134" name="Connecteur droit avec flèche 133">
            <a:extLst>
              <a:ext uri="{FF2B5EF4-FFF2-40B4-BE49-F238E27FC236}">
                <a16:creationId xmlns:a16="http://schemas.microsoft.com/office/drawing/2014/main" id="{E94921DD-9E06-4552-ACF7-BD2028C6B938}"/>
              </a:ext>
            </a:extLst>
          </p:cNvPr>
          <p:cNvCxnSpPr/>
          <p:nvPr/>
        </p:nvCxnSpPr>
        <p:spPr>
          <a:xfrm flipV="1">
            <a:off x="10542769" y="4527445"/>
            <a:ext cx="612000" cy="0"/>
          </a:xfrm>
          <a:prstGeom prst="straightConnector1">
            <a:avLst/>
          </a:prstGeom>
          <a:ln w="57150">
            <a:solidFill>
              <a:srgbClr val="FF0000"/>
            </a:solidFill>
            <a:tailEnd type="triangle" w="sm" len="med"/>
          </a:ln>
        </p:spPr>
        <p:style>
          <a:lnRef idx="1">
            <a:schemeClr val="accent1"/>
          </a:lnRef>
          <a:fillRef idx="0">
            <a:schemeClr val="accent1"/>
          </a:fillRef>
          <a:effectRef idx="0">
            <a:schemeClr val="accent1"/>
          </a:effectRef>
          <a:fontRef idx="minor">
            <a:schemeClr val="tx1"/>
          </a:fontRef>
        </p:style>
      </p:cxnSp>
      <p:grpSp>
        <p:nvGrpSpPr>
          <p:cNvPr id="174" name="Groupe 173">
            <a:extLst>
              <a:ext uri="{FF2B5EF4-FFF2-40B4-BE49-F238E27FC236}">
                <a16:creationId xmlns:a16="http://schemas.microsoft.com/office/drawing/2014/main" id="{7E786FC9-4E5B-4604-91A9-E23B33D09452}"/>
              </a:ext>
            </a:extLst>
          </p:cNvPr>
          <p:cNvGrpSpPr/>
          <p:nvPr/>
        </p:nvGrpSpPr>
        <p:grpSpPr>
          <a:xfrm>
            <a:off x="9432071" y="5320228"/>
            <a:ext cx="2250000" cy="1344526"/>
            <a:chOff x="9531131" y="5320228"/>
            <a:chExt cx="2250000" cy="1344526"/>
          </a:xfrm>
        </p:grpSpPr>
        <p:grpSp>
          <p:nvGrpSpPr>
            <p:cNvPr id="114" name="Groupe 113">
              <a:extLst>
                <a:ext uri="{FF2B5EF4-FFF2-40B4-BE49-F238E27FC236}">
                  <a16:creationId xmlns:a16="http://schemas.microsoft.com/office/drawing/2014/main" id="{F3B5A3E8-1C3F-4B83-ACF6-5F9A76EE6803}"/>
                </a:ext>
              </a:extLst>
            </p:cNvPr>
            <p:cNvGrpSpPr/>
            <p:nvPr/>
          </p:nvGrpSpPr>
          <p:grpSpPr>
            <a:xfrm>
              <a:off x="9540265" y="6058337"/>
              <a:ext cx="2237685" cy="267661"/>
              <a:chOff x="9571057" y="4633580"/>
              <a:chExt cx="2237685" cy="267661"/>
            </a:xfrm>
          </p:grpSpPr>
          <p:grpSp>
            <p:nvGrpSpPr>
              <p:cNvPr id="101" name="Groupe 100">
                <a:extLst>
                  <a:ext uri="{FF2B5EF4-FFF2-40B4-BE49-F238E27FC236}">
                    <a16:creationId xmlns:a16="http://schemas.microsoft.com/office/drawing/2014/main" id="{21718384-655C-482C-9876-172CB25DC935}"/>
                  </a:ext>
                </a:extLst>
              </p:cNvPr>
              <p:cNvGrpSpPr/>
              <p:nvPr/>
            </p:nvGrpSpPr>
            <p:grpSpPr>
              <a:xfrm>
                <a:off x="9571057" y="4633580"/>
                <a:ext cx="451453" cy="253234"/>
                <a:chOff x="9571057" y="4633580"/>
                <a:chExt cx="451453" cy="253234"/>
              </a:xfrm>
            </p:grpSpPr>
            <p:cxnSp>
              <p:nvCxnSpPr>
                <p:cNvPr id="71" name="Connecteur droit 70">
                  <a:extLst>
                    <a:ext uri="{FF2B5EF4-FFF2-40B4-BE49-F238E27FC236}">
                      <a16:creationId xmlns:a16="http://schemas.microsoft.com/office/drawing/2014/main" id="{08A8DC56-57B8-40D1-BDC1-8DBDD2184EB4}"/>
                    </a:ext>
                  </a:extLst>
                </p:cNvPr>
                <p:cNvCxnSpPr>
                  <a:cxnSpLocks/>
                </p:cNvCxnSpPr>
                <p:nvPr/>
              </p:nvCxnSpPr>
              <p:spPr>
                <a:xfrm flipV="1">
                  <a:off x="9571057" y="4633580"/>
                  <a:ext cx="228059" cy="249990"/>
                </a:xfrm>
                <a:prstGeom prst="line">
                  <a:avLst/>
                </a:prstGeom>
                <a:ln w="12700"/>
              </p:spPr>
              <p:style>
                <a:lnRef idx="1">
                  <a:schemeClr val="dk1"/>
                </a:lnRef>
                <a:fillRef idx="0">
                  <a:schemeClr val="dk1"/>
                </a:fillRef>
                <a:effectRef idx="0">
                  <a:schemeClr val="dk1"/>
                </a:effectRef>
                <a:fontRef idx="minor">
                  <a:schemeClr val="tx1"/>
                </a:fontRef>
              </p:style>
            </p:cxnSp>
            <p:cxnSp>
              <p:nvCxnSpPr>
                <p:cNvPr id="100" name="Connecteur droit 99">
                  <a:extLst>
                    <a:ext uri="{FF2B5EF4-FFF2-40B4-BE49-F238E27FC236}">
                      <a16:creationId xmlns:a16="http://schemas.microsoft.com/office/drawing/2014/main" id="{FE30E8B9-4BD1-46F3-9CDA-2598EF9DA7C3}"/>
                    </a:ext>
                  </a:extLst>
                </p:cNvPr>
                <p:cNvCxnSpPr>
                  <a:cxnSpLocks/>
                </p:cNvCxnSpPr>
                <p:nvPr/>
              </p:nvCxnSpPr>
              <p:spPr>
                <a:xfrm>
                  <a:off x="9794451" y="4636824"/>
                  <a:ext cx="228059" cy="249990"/>
                </a:xfrm>
                <a:prstGeom prst="line">
                  <a:avLst/>
                </a:prstGeom>
                <a:ln w="12700"/>
              </p:spPr>
              <p:style>
                <a:lnRef idx="1">
                  <a:schemeClr val="dk1"/>
                </a:lnRef>
                <a:fillRef idx="0">
                  <a:schemeClr val="dk1"/>
                </a:fillRef>
                <a:effectRef idx="0">
                  <a:schemeClr val="dk1"/>
                </a:effectRef>
                <a:fontRef idx="minor">
                  <a:schemeClr val="tx1"/>
                </a:fontRef>
              </p:style>
            </p:cxnSp>
          </p:grpSp>
          <p:grpSp>
            <p:nvGrpSpPr>
              <p:cNvPr id="102" name="Groupe 101">
                <a:extLst>
                  <a:ext uri="{FF2B5EF4-FFF2-40B4-BE49-F238E27FC236}">
                    <a16:creationId xmlns:a16="http://schemas.microsoft.com/office/drawing/2014/main" id="{C192434D-BE57-41B2-886A-E7189A3DA2B3}"/>
                  </a:ext>
                </a:extLst>
              </p:cNvPr>
              <p:cNvGrpSpPr/>
              <p:nvPr/>
            </p:nvGrpSpPr>
            <p:grpSpPr>
              <a:xfrm>
                <a:off x="10015053" y="4634911"/>
                <a:ext cx="451453" cy="253234"/>
                <a:chOff x="9571057" y="4633580"/>
                <a:chExt cx="451453" cy="253234"/>
              </a:xfrm>
            </p:grpSpPr>
            <p:cxnSp>
              <p:nvCxnSpPr>
                <p:cNvPr id="103" name="Connecteur droit 102">
                  <a:extLst>
                    <a:ext uri="{FF2B5EF4-FFF2-40B4-BE49-F238E27FC236}">
                      <a16:creationId xmlns:a16="http://schemas.microsoft.com/office/drawing/2014/main" id="{C16BDC09-E092-4426-8FAA-D22DD15574C0}"/>
                    </a:ext>
                  </a:extLst>
                </p:cNvPr>
                <p:cNvCxnSpPr>
                  <a:cxnSpLocks/>
                </p:cNvCxnSpPr>
                <p:nvPr/>
              </p:nvCxnSpPr>
              <p:spPr>
                <a:xfrm flipV="1">
                  <a:off x="9571057" y="4633580"/>
                  <a:ext cx="228059" cy="249990"/>
                </a:xfrm>
                <a:prstGeom prst="line">
                  <a:avLst/>
                </a:prstGeom>
                <a:ln w="12700"/>
              </p:spPr>
              <p:style>
                <a:lnRef idx="1">
                  <a:schemeClr val="dk1"/>
                </a:lnRef>
                <a:fillRef idx="0">
                  <a:schemeClr val="dk1"/>
                </a:fillRef>
                <a:effectRef idx="0">
                  <a:schemeClr val="dk1"/>
                </a:effectRef>
                <a:fontRef idx="minor">
                  <a:schemeClr val="tx1"/>
                </a:fontRef>
              </p:style>
            </p:cxnSp>
            <p:cxnSp>
              <p:nvCxnSpPr>
                <p:cNvPr id="104" name="Connecteur droit 103">
                  <a:extLst>
                    <a:ext uri="{FF2B5EF4-FFF2-40B4-BE49-F238E27FC236}">
                      <a16:creationId xmlns:a16="http://schemas.microsoft.com/office/drawing/2014/main" id="{763A1A86-00DB-43BA-AA20-48AD0C069450}"/>
                    </a:ext>
                  </a:extLst>
                </p:cNvPr>
                <p:cNvCxnSpPr>
                  <a:cxnSpLocks/>
                </p:cNvCxnSpPr>
                <p:nvPr/>
              </p:nvCxnSpPr>
              <p:spPr>
                <a:xfrm>
                  <a:off x="9794451" y="4636824"/>
                  <a:ext cx="228059" cy="249990"/>
                </a:xfrm>
                <a:prstGeom prst="line">
                  <a:avLst/>
                </a:prstGeom>
                <a:ln w="12700"/>
              </p:spPr>
              <p:style>
                <a:lnRef idx="1">
                  <a:schemeClr val="dk1"/>
                </a:lnRef>
                <a:fillRef idx="0">
                  <a:schemeClr val="dk1"/>
                </a:fillRef>
                <a:effectRef idx="0">
                  <a:schemeClr val="dk1"/>
                </a:effectRef>
                <a:fontRef idx="minor">
                  <a:schemeClr val="tx1"/>
                </a:fontRef>
              </p:style>
            </p:cxnSp>
          </p:grpSp>
          <p:grpSp>
            <p:nvGrpSpPr>
              <p:cNvPr id="105" name="Groupe 104">
                <a:extLst>
                  <a:ext uri="{FF2B5EF4-FFF2-40B4-BE49-F238E27FC236}">
                    <a16:creationId xmlns:a16="http://schemas.microsoft.com/office/drawing/2014/main" id="{C2C8EDCC-B27E-42C9-BD3C-E64836AE67C8}"/>
                  </a:ext>
                </a:extLst>
              </p:cNvPr>
              <p:cNvGrpSpPr/>
              <p:nvPr/>
            </p:nvGrpSpPr>
            <p:grpSpPr>
              <a:xfrm>
                <a:off x="10464173" y="4637519"/>
                <a:ext cx="451453" cy="253234"/>
                <a:chOff x="9571057" y="4633580"/>
                <a:chExt cx="451453" cy="253234"/>
              </a:xfrm>
            </p:grpSpPr>
            <p:cxnSp>
              <p:nvCxnSpPr>
                <p:cNvPr id="106" name="Connecteur droit 105">
                  <a:extLst>
                    <a:ext uri="{FF2B5EF4-FFF2-40B4-BE49-F238E27FC236}">
                      <a16:creationId xmlns:a16="http://schemas.microsoft.com/office/drawing/2014/main" id="{8EDCE272-C994-4749-9A18-3433C0EE7363}"/>
                    </a:ext>
                  </a:extLst>
                </p:cNvPr>
                <p:cNvCxnSpPr>
                  <a:cxnSpLocks/>
                </p:cNvCxnSpPr>
                <p:nvPr/>
              </p:nvCxnSpPr>
              <p:spPr>
                <a:xfrm flipV="1">
                  <a:off x="9571057" y="4633580"/>
                  <a:ext cx="228059" cy="249990"/>
                </a:xfrm>
                <a:prstGeom prst="line">
                  <a:avLst/>
                </a:prstGeom>
                <a:ln w="12700"/>
              </p:spPr>
              <p:style>
                <a:lnRef idx="1">
                  <a:schemeClr val="dk1"/>
                </a:lnRef>
                <a:fillRef idx="0">
                  <a:schemeClr val="dk1"/>
                </a:fillRef>
                <a:effectRef idx="0">
                  <a:schemeClr val="dk1"/>
                </a:effectRef>
                <a:fontRef idx="minor">
                  <a:schemeClr val="tx1"/>
                </a:fontRef>
              </p:style>
            </p:cxnSp>
            <p:cxnSp>
              <p:nvCxnSpPr>
                <p:cNvPr id="107" name="Connecteur droit 106">
                  <a:extLst>
                    <a:ext uri="{FF2B5EF4-FFF2-40B4-BE49-F238E27FC236}">
                      <a16:creationId xmlns:a16="http://schemas.microsoft.com/office/drawing/2014/main" id="{3FD40AA3-9C71-428E-8A34-923250EE3EBC}"/>
                    </a:ext>
                  </a:extLst>
                </p:cNvPr>
                <p:cNvCxnSpPr>
                  <a:cxnSpLocks/>
                </p:cNvCxnSpPr>
                <p:nvPr/>
              </p:nvCxnSpPr>
              <p:spPr>
                <a:xfrm>
                  <a:off x="9794451" y="4636824"/>
                  <a:ext cx="228059" cy="249990"/>
                </a:xfrm>
                <a:prstGeom prst="line">
                  <a:avLst/>
                </a:prstGeom>
                <a:ln w="12700"/>
              </p:spPr>
              <p:style>
                <a:lnRef idx="1">
                  <a:schemeClr val="dk1"/>
                </a:lnRef>
                <a:fillRef idx="0">
                  <a:schemeClr val="dk1"/>
                </a:fillRef>
                <a:effectRef idx="0">
                  <a:schemeClr val="dk1"/>
                </a:effectRef>
                <a:fontRef idx="minor">
                  <a:schemeClr val="tx1"/>
                </a:fontRef>
              </p:style>
            </p:cxnSp>
          </p:grpSp>
          <p:grpSp>
            <p:nvGrpSpPr>
              <p:cNvPr id="108" name="Groupe 107">
                <a:extLst>
                  <a:ext uri="{FF2B5EF4-FFF2-40B4-BE49-F238E27FC236}">
                    <a16:creationId xmlns:a16="http://schemas.microsoft.com/office/drawing/2014/main" id="{6E6B22B8-E7BF-476D-8CF8-605EF6C58EF4}"/>
                  </a:ext>
                </a:extLst>
              </p:cNvPr>
              <p:cNvGrpSpPr/>
              <p:nvPr/>
            </p:nvGrpSpPr>
            <p:grpSpPr>
              <a:xfrm>
                <a:off x="10910961" y="4644763"/>
                <a:ext cx="451453" cy="253234"/>
                <a:chOff x="9571057" y="4633580"/>
                <a:chExt cx="451453" cy="253234"/>
              </a:xfrm>
            </p:grpSpPr>
            <p:cxnSp>
              <p:nvCxnSpPr>
                <p:cNvPr id="109" name="Connecteur droit 108">
                  <a:extLst>
                    <a:ext uri="{FF2B5EF4-FFF2-40B4-BE49-F238E27FC236}">
                      <a16:creationId xmlns:a16="http://schemas.microsoft.com/office/drawing/2014/main" id="{75F170A0-CF3E-418A-A85A-2EB0A5D81A06}"/>
                    </a:ext>
                  </a:extLst>
                </p:cNvPr>
                <p:cNvCxnSpPr>
                  <a:cxnSpLocks/>
                </p:cNvCxnSpPr>
                <p:nvPr/>
              </p:nvCxnSpPr>
              <p:spPr>
                <a:xfrm flipV="1">
                  <a:off x="9571057" y="4633580"/>
                  <a:ext cx="228059" cy="249990"/>
                </a:xfrm>
                <a:prstGeom prst="line">
                  <a:avLst/>
                </a:prstGeom>
                <a:ln w="12700"/>
              </p:spPr>
              <p:style>
                <a:lnRef idx="1">
                  <a:schemeClr val="dk1"/>
                </a:lnRef>
                <a:fillRef idx="0">
                  <a:schemeClr val="dk1"/>
                </a:fillRef>
                <a:effectRef idx="0">
                  <a:schemeClr val="dk1"/>
                </a:effectRef>
                <a:fontRef idx="minor">
                  <a:schemeClr val="tx1"/>
                </a:fontRef>
              </p:style>
            </p:cxnSp>
            <p:cxnSp>
              <p:nvCxnSpPr>
                <p:cNvPr id="110" name="Connecteur droit 109">
                  <a:extLst>
                    <a:ext uri="{FF2B5EF4-FFF2-40B4-BE49-F238E27FC236}">
                      <a16:creationId xmlns:a16="http://schemas.microsoft.com/office/drawing/2014/main" id="{D7FCA7CB-7AF8-4B6B-819A-BE7E7F71FFD2}"/>
                    </a:ext>
                  </a:extLst>
                </p:cNvPr>
                <p:cNvCxnSpPr>
                  <a:cxnSpLocks/>
                </p:cNvCxnSpPr>
                <p:nvPr/>
              </p:nvCxnSpPr>
              <p:spPr>
                <a:xfrm>
                  <a:off x="9794451" y="4636824"/>
                  <a:ext cx="228059" cy="249990"/>
                </a:xfrm>
                <a:prstGeom prst="line">
                  <a:avLst/>
                </a:prstGeom>
                <a:ln w="12700"/>
              </p:spPr>
              <p:style>
                <a:lnRef idx="1">
                  <a:schemeClr val="dk1"/>
                </a:lnRef>
                <a:fillRef idx="0">
                  <a:schemeClr val="dk1"/>
                </a:fillRef>
                <a:effectRef idx="0">
                  <a:schemeClr val="dk1"/>
                </a:effectRef>
                <a:fontRef idx="minor">
                  <a:schemeClr val="tx1"/>
                </a:fontRef>
              </p:style>
            </p:cxnSp>
          </p:grpSp>
          <p:grpSp>
            <p:nvGrpSpPr>
              <p:cNvPr id="111" name="Groupe 110">
                <a:extLst>
                  <a:ext uri="{FF2B5EF4-FFF2-40B4-BE49-F238E27FC236}">
                    <a16:creationId xmlns:a16="http://schemas.microsoft.com/office/drawing/2014/main" id="{8B6CE8E0-2D25-433A-B1CC-6319B5A19FD0}"/>
                  </a:ext>
                </a:extLst>
              </p:cNvPr>
              <p:cNvGrpSpPr/>
              <p:nvPr/>
            </p:nvGrpSpPr>
            <p:grpSpPr>
              <a:xfrm>
                <a:off x="11357289" y="4648007"/>
                <a:ext cx="451453" cy="253234"/>
                <a:chOff x="9571057" y="4633580"/>
                <a:chExt cx="451453" cy="253234"/>
              </a:xfrm>
            </p:grpSpPr>
            <p:cxnSp>
              <p:nvCxnSpPr>
                <p:cNvPr id="112" name="Connecteur droit 111">
                  <a:extLst>
                    <a:ext uri="{FF2B5EF4-FFF2-40B4-BE49-F238E27FC236}">
                      <a16:creationId xmlns:a16="http://schemas.microsoft.com/office/drawing/2014/main" id="{75C34B1B-34CD-4EEA-9FCE-85F9E3409D42}"/>
                    </a:ext>
                  </a:extLst>
                </p:cNvPr>
                <p:cNvCxnSpPr>
                  <a:cxnSpLocks/>
                </p:cNvCxnSpPr>
                <p:nvPr/>
              </p:nvCxnSpPr>
              <p:spPr>
                <a:xfrm flipV="1">
                  <a:off x="9571057" y="4633580"/>
                  <a:ext cx="228059" cy="249990"/>
                </a:xfrm>
                <a:prstGeom prst="line">
                  <a:avLst/>
                </a:prstGeom>
                <a:ln w="12700"/>
              </p:spPr>
              <p:style>
                <a:lnRef idx="1">
                  <a:schemeClr val="dk1"/>
                </a:lnRef>
                <a:fillRef idx="0">
                  <a:schemeClr val="dk1"/>
                </a:fillRef>
                <a:effectRef idx="0">
                  <a:schemeClr val="dk1"/>
                </a:effectRef>
                <a:fontRef idx="minor">
                  <a:schemeClr val="tx1"/>
                </a:fontRef>
              </p:style>
            </p:cxnSp>
            <p:cxnSp>
              <p:nvCxnSpPr>
                <p:cNvPr id="113" name="Connecteur droit 112">
                  <a:extLst>
                    <a:ext uri="{FF2B5EF4-FFF2-40B4-BE49-F238E27FC236}">
                      <a16:creationId xmlns:a16="http://schemas.microsoft.com/office/drawing/2014/main" id="{DEC8DEBC-3BF8-48AB-8794-44A7FA8A62D7}"/>
                    </a:ext>
                  </a:extLst>
                </p:cNvPr>
                <p:cNvCxnSpPr>
                  <a:cxnSpLocks/>
                </p:cNvCxnSpPr>
                <p:nvPr/>
              </p:nvCxnSpPr>
              <p:spPr>
                <a:xfrm>
                  <a:off x="9794451" y="4636824"/>
                  <a:ext cx="228059" cy="249990"/>
                </a:xfrm>
                <a:prstGeom prst="line">
                  <a:avLst/>
                </a:prstGeom>
                <a:ln w="12700"/>
              </p:spPr>
              <p:style>
                <a:lnRef idx="1">
                  <a:schemeClr val="dk1"/>
                </a:lnRef>
                <a:fillRef idx="0">
                  <a:schemeClr val="dk1"/>
                </a:fillRef>
                <a:effectRef idx="0">
                  <a:schemeClr val="dk1"/>
                </a:effectRef>
                <a:fontRef idx="minor">
                  <a:schemeClr val="tx1"/>
                </a:fontRef>
              </p:style>
            </p:cxnSp>
          </p:grpSp>
        </p:grpSp>
        <p:cxnSp>
          <p:nvCxnSpPr>
            <p:cNvPr id="121" name="Connecteur droit avec flèche 120">
              <a:extLst>
                <a:ext uri="{FF2B5EF4-FFF2-40B4-BE49-F238E27FC236}">
                  <a16:creationId xmlns:a16="http://schemas.microsoft.com/office/drawing/2014/main" id="{33A56045-2D2B-45C1-BB86-FF3E791FB61B}"/>
                </a:ext>
              </a:extLst>
            </p:cNvPr>
            <p:cNvCxnSpPr/>
            <p:nvPr/>
          </p:nvCxnSpPr>
          <p:spPr>
            <a:xfrm flipV="1">
              <a:off x="9531131" y="6517986"/>
              <a:ext cx="2250000" cy="0"/>
            </a:xfrm>
            <a:prstGeom prst="straightConnector1">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22" name="ZoneTexte 121">
              <a:extLst>
                <a:ext uri="{FF2B5EF4-FFF2-40B4-BE49-F238E27FC236}">
                  <a16:creationId xmlns:a16="http://schemas.microsoft.com/office/drawing/2014/main" id="{0DE891EF-7DBE-403E-B13F-D57B72B7C710}"/>
                </a:ext>
              </a:extLst>
            </p:cNvPr>
            <p:cNvSpPr txBox="1"/>
            <p:nvPr/>
          </p:nvSpPr>
          <p:spPr>
            <a:xfrm>
              <a:off x="9540265" y="6298386"/>
              <a:ext cx="2237685" cy="261610"/>
            </a:xfrm>
            <a:prstGeom prst="rect">
              <a:avLst/>
            </a:prstGeom>
            <a:noFill/>
          </p:spPr>
          <p:txBody>
            <a:bodyPr wrap="square" rtlCol="0">
              <a:spAutoFit/>
            </a:bodyPr>
            <a:lstStyle/>
            <a:p>
              <a:pPr algn="ctr"/>
              <a:r>
                <a:rPr lang="fr-FR" sz="1100" dirty="0"/>
                <a:t>Longueur</a:t>
              </a:r>
            </a:p>
          </p:txBody>
        </p:sp>
        <p:cxnSp>
          <p:nvCxnSpPr>
            <p:cNvPr id="129" name="Connecteur droit 128">
              <a:extLst>
                <a:ext uri="{FF2B5EF4-FFF2-40B4-BE49-F238E27FC236}">
                  <a16:creationId xmlns:a16="http://schemas.microsoft.com/office/drawing/2014/main" id="{FB68FA4B-F1A1-4830-BCE5-86465DB7058C}"/>
                </a:ext>
              </a:extLst>
            </p:cNvPr>
            <p:cNvCxnSpPr/>
            <p:nvPr/>
          </p:nvCxnSpPr>
          <p:spPr>
            <a:xfrm>
              <a:off x="9540364" y="5980754"/>
              <a:ext cx="0" cy="68400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130" name="Connecteur droit 129">
              <a:extLst>
                <a:ext uri="{FF2B5EF4-FFF2-40B4-BE49-F238E27FC236}">
                  <a16:creationId xmlns:a16="http://schemas.microsoft.com/office/drawing/2014/main" id="{F2DAB005-3165-411A-A989-96B82CB79AE7}"/>
                </a:ext>
              </a:extLst>
            </p:cNvPr>
            <p:cNvCxnSpPr/>
            <p:nvPr/>
          </p:nvCxnSpPr>
          <p:spPr>
            <a:xfrm>
              <a:off x="11779282" y="5320228"/>
              <a:ext cx="0" cy="133200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136" name="Connecteur droit avec flèche 135">
              <a:extLst>
                <a:ext uri="{FF2B5EF4-FFF2-40B4-BE49-F238E27FC236}">
                  <a16:creationId xmlns:a16="http://schemas.microsoft.com/office/drawing/2014/main" id="{EEE10553-5C3D-4146-8288-2E6768EC8A2D}"/>
                </a:ext>
              </a:extLst>
            </p:cNvPr>
            <p:cNvCxnSpPr>
              <a:cxnSpLocks/>
            </p:cNvCxnSpPr>
            <p:nvPr/>
          </p:nvCxnSpPr>
          <p:spPr>
            <a:xfrm flipH="1" flipV="1">
              <a:off x="11165950" y="6322754"/>
              <a:ext cx="612000" cy="0"/>
            </a:xfrm>
            <a:prstGeom prst="straightConnector1">
              <a:avLst/>
            </a:prstGeom>
            <a:ln w="57150">
              <a:solidFill>
                <a:srgbClr val="FF0000"/>
              </a:solidFill>
              <a:tailEnd type="triangle" w="sm" len="med"/>
            </a:ln>
          </p:spPr>
          <p:style>
            <a:lnRef idx="1">
              <a:schemeClr val="accent1"/>
            </a:lnRef>
            <a:fillRef idx="0">
              <a:schemeClr val="accent1"/>
            </a:fillRef>
            <a:effectRef idx="0">
              <a:schemeClr val="accent1"/>
            </a:effectRef>
            <a:fontRef idx="minor">
              <a:schemeClr val="tx1"/>
            </a:fontRef>
          </p:style>
        </p:cxnSp>
      </p:grpSp>
      <p:cxnSp>
        <p:nvCxnSpPr>
          <p:cNvPr id="144" name="Connecteur droit avec flèche 143">
            <a:extLst>
              <a:ext uri="{FF2B5EF4-FFF2-40B4-BE49-F238E27FC236}">
                <a16:creationId xmlns:a16="http://schemas.microsoft.com/office/drawing/2014/main" id="{7F31741C-887E-4A8A-8161-C4322E24B408}"/>
              </a:ext>
            </a:extLst>
          </p:cNvPr>
          <p:cNvCxnSpPr/>
          <p:nvPr/>
        </p:nvCxnSpPr>
        <p:spPr>
          <a:xfrm>
            <a:off x="11154769" y="4525064"/>
            <a:ext cx="288000" cy="0"/>
          </a:xfrm>
          <a:prstGeom prst="straightConnector1">
            <a:avLst/>
          </a:prstGeom>
          <a:ln>
            <a:solidFill>
              <a:schemeClr val="tx1"/>
            </a:solidFill>
            <a:headEnd type="none" w="med" len="med"/>
            <a:tailEnd type="arrow" w="sm" len="sm"/>
          </a:ln>
        </p:spPr>
        <p:style>
          <a:lnRef idx="1">
            <a:schemeClr val="accent1"/>
          </a:lnRef>
          <a:fillRef idx="0">
            <a:schemeClr val="accent1"/>
          </a:fillRef>
          <a:effectRef idx="0">
            <a:schemeClr val="accent1"/>
          </a:effectRef>
          <a:fontRef idx="minor">
            <a:schemeClr val="tx1"/>
          </a:fontRef>
        </p:style>
      </p:cxnSp>
      <p:cxnSp>
        <p:nvCxnSpPr>
          <p:cNvPr id="151" name="Connecteur droit avec flèche 150">
            <a:extLst>
              <a:ext uri="{FF2B5EF4-FFF2-40B4-BE49-F238E27FC236}">
                <a16:creationId xmlns:a16="http://schemas.microsoft.com/office/drawing/2014/main" id="{61D58FB1-CA31-4DD6-B31B-32261C9F505D}"/>
              </a:ext>
            </a:extLst>
          </p:cNvPr>
          <p:cNvCxnSpPr/>
          <p:nvPr/>
        </p:nvCxnSpPr>
        <p:spPr>
          <a:xfrm>
            <a:off x="10542769" y="4232451"/>
            <a:ext cx="405440" cy="0"/>
          </a:xfrm>
          <a:prstGeom prst="straightConnector1">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154" name="Groupe 153">
            <a:extLst>
              <a:ext uri="{FF2B5EF4-FFF2-40B4-BE49-F238E27FC236}">
                <a16:creationId xmlns:a16="http://schemas.microsoft.com/office/drawing/2014/main" id="{F741F9E6-230D-49BB-8AB3-BF3DF55CDB25}"/>
              </a:ext>
            </a:extLst>
          </p:cNvPr>
          <p:cNvGrpSpPr/>
          <p:nvPr/>
        </p:nvGrpSpPr>
        <p:grpSpPr>
          <a:xfrm>
            <a:off x="9441245" y="5291961"/>
            <a:ext cx="1552724" cy="792000"/>
            <a:chOff x="9528841" y="3303094"/>
            <a:chExt cx="1552724" cy="792000"/>
          </a:xfrm>
        </p:grpSpPr>
        <p:grpSp>
          <p:nvGrpSpPr>
            <p:cNvPr id="155" name="Groupe 154">
              <a:extLst>
                <a:ext uri="{FF2B5EF4-FFF2-40B4-BE49-F238E27FC236}">
                  <a16:creationId xmlns:a16="http://schemas.microsoft.com/office/drawing/2014/main" id="{E7BE992C-3723-47CB-9845-7A960BB74361}"/>
                </a:ext>
              </a:extLst>
            </p:cNvPr>
            <p:cNvGrpSpPr/>
            <p:nvPr/>
          </p:nvGrpSpPr>
          <p:grpSpPr>
            <a:xfrm>
              <a:off x="9533604" y="3384966"/>
              <a:ext cx="305306" cy="246743"/>
              <a:chOff x="9571704" y="3384966"/>
              <a:chExt cx="305306" cy="246743"/>
            </a:xfrm>
          </p:grpSpPr>
          <p:cxnSp>
            <p:nvCxnSpPr>
              <p:cNvPr id="172" name="Connecteur droit 171">
                <a:extLst>
                  <a:ext uri="{FF2B5EF4-FFF2-40B4-BE49-F238E27FC236}">
                    <a16:creationId xmlns:a16="http://schemas.microsoft.com/office/drawing/2014/main" id="{18A6434A-F746-4798-B6CC-ACF2505CCC74}"/>
                  </a:ext>
                </a:extLst>
              </p:cNvPr>
              <p:cNvCxnSpPr/>
              <p:nvPr/>
            </p:nvCxnSpPr>
            <p:spPr>
              <a:xfrm flipV="1">
                <a:off x="9571704" y="3384966"/>
                <a:ext cx="154494" cy="246743"/>
              </a:xfrm>
              <a:prstGeom prst="line">
                <a:avLst/>
              </a:prstGeom>
              <a:ln w="12700"/>
            </p:spPr>
            <p:style>
              <a:lnRef idx="1">
                <a:schemeClr val="dk1"/>
              </a:lnRef>
              <a:fillRef idx="0">
                <a:schemeClr val="dk1"/>
              </a:fillRef>
              <a:effectRef idx="0">
                <a:schemeClr val="dk1"/>
              </a:effectRef>
              <a:fontRef idx="minor">
                <a:schemeClr val="tx1"/>
              </a:fontRef>
            </p:style>
          </p:cxnSp>
          <p:cxnSp>
            <p:nvCxnSpPr>
              <p:cNvPr id="173" name="Connecteur droit 172">
                <a:extLst>
                  <a:ext uri="{FF2B5EF4-FFF2-40B4-BE49-F238E27FC236}">
                    <a16:creationId xmlns:a16="http://schemas.microsoft.com/office/drawing/2014/main" id="{9F91310F-D801-482D-A868-E51CDB349428}"/>
                  </a:ext>
                </a:extLst>
              </p:cNvPr>
              <p:cNvCxnSpPr>
                <a:cxnSpLocks/>
              </p:cNvCxnSpPr>
              <p:nvPr/>
            </p:nvCxnSpPr>
            <p:spPr>
              <a:xfrm>
                <a:off x="9722516" y="3384966"/>
                <a:ext cx="154494" cy="246743"/>
              </a:xfrm>
              <a:prstGeom prst="line">
                <a:avLst/>
              </a:prstGeom>
              <a:ln w="12700"/>
            </p:spPr>
            <p:style>
              <a:lnRef idx="1">
                <a:schemeClr val="dk1"/>
              </a:lnRef>
              <a:fillRef idx="0">
                <a:schemeClr val="dk1"/>
              </a:fillRef>
              <a:effectRef idx="0">
                <a:schemeClr val="dk1"/>
              </a:effectRef>
              <a:fontRef idx="minor">
                <a:schemeClr val="tx1"/>
              </a:fontRef>
            </p:style>
          </p:cxnSp>
        </p:grpSp>
        <p:grpSp>
          <p:nvGrpSpPr>
            <p:cNvPr id="156" name="Groupe 155">
              <a:extLst>
                <a:ext uri="{FF2B5EF4-FFF2-40B4-BE49-F238E27FC236}">
                  <a16:creationId xmlns:a16="http://schemas.microsoft.com/office/drawing/2014/main" id="{B892E417-D8FD-40FC-8293-A67175C3D5DF}"/>
                </a:ext>
              </a:extLst>
            </p:cNvPr>
            <p:cNvGrpSpPr/>
            <p:nvPr/>
          </p:nvGrpSpPr>
          <p:grpSpPr>
            <a:xfrm>
              <a:off x="9834148" y="3384966"/>
              <a:ext cx="305306" cy="246743"/>
              <a:chOff x="9571704" y="3384966"/>
              <a:chExt cx="305306" cy="246743"/>
            </a:xfrm>
          </p:grpSpPr>
          <p:cxnSp>
            <p:nvCxnSpPr>
              <p:cNvPr id="170" name="Connecteur droit 169">
                <a:extLst>
                  <a:ext uri="{FF2B5EF4-FFF2-40B4-BE49-F238E27FC236}">
                    <a16:creationId xmlns:a16="http://schemas.microsoft.com/office/drawing/2014/main" id="{E629D1E2-7A1B-48CA-A4F0-338F64311EE0}"/>
                  </a:ext>
                </a:extLst>
              </p:cNvPr>
              <p:cNvCxnSpPr/>
              <p:nvPr/>
            </p:nvCxnSpPr>
            <p:spPr>
              <a:xfrm flipV="1">
                <a:off x="9571704" y="3384966"/>
                <a:ext cx="154494" cy="246743"/>
              </a:xfrm>
              <a:prstGeom prst="line">
                <a:avLst/>
              </a:prstGeom>
              <a:ln w="12700"/>
            </p:spPr>
            <p:style>
              <a:lnRef idx="1">
                <a:schemeClr val="dk1"/>
              </a:lnRef>
              <a:fillRef idx="0">
                <a:schemeClr val="dk1"/>
              </a:fillRef>
              <a:effectRef idx="0">
                <a:schemeClr val="dk1"/>
              </a:effectRef>
              <a:fontRef idx="minor">
                <a:schemeClr val="tx1"/>
              </a:fontRef>
            </p:style>
          </p:cxnSp>
          <p:cxnSp>
            <p:nvCxnSpPr>
              <p:cNvPr id="171" name="Connecteur droit 170">
                <a:extLst>
                  <a:ext uri="{FF2B5EF4-FFF2-40B4-BE49-F238E27FC236}">
                    <a16:creationId xmlns:a16="http://schemas.microsoft.com/office/drawing/2014/main" id="{04E0677B-B082-4EB2-BA09-4FDAC9A46908}"/>
                  </a:ext>
                </a:extLst>
              </p:cNvPr>
              <p:cNvCxnSpPr>
                <a:cxnSpLocks/>
              </p:cNvCxnSpPr>
              <p:nvPr/>
            </p:nvCxnSpPr>
            <p:spPr>
              <a:xfrm>
                <a:off x="9722516" y="3384966"/>
                <a:ext cx="154494" cy="246743"/>
              </a:xfrm>
              <a:prstGeom prst="line">
                <a:avLst/>
              </a:prstGeom>
              <a:ln w="12700"/>
            </p:spPr>
            <p:style>
              <a:lnRef idx="1">
                <a:schemeClr val="dk1"/>
              </a:lnRef>
              <a:fillRef idx="0">
                <a:schemeClr val="dk1"/>
              </a:fillRef>
              <a:effectRef idx="0">
                <a:schemeClr val="dk1"/>
              </a:effectRef>
              <a:fontRef idx="minor">
                <a:schemeClr val="tx1"/>
              </a:fontRef>
            </p:style>
          </p:cxnSp>
        </p:grpSp>
        <p:grpSp>
          <p:nvGrpSpPr>
            <p:cNvPr id="157" name="Groupe 156">
              <a:extLst>
                <a:ext uri="{FF2B5EF4-FFF2-40B4-BE49-F238E27FC236}">
                  <a16:creationId xmlns:a16="http://schemas.microsoft.com/office/drawing/2014/main" id="{5D22EC2B-BA0F-4E3F-B3D3-5EF9C6DFE03C}"/>
                </a:ext>
              </a:extLst>
            </p:cNvPr>
            <p:cNvGrpSpPr/>
            <p:nvPr/>
          </p:nvGrpSpPr>
          <p:grpSpPr>
            <a:xfrm>
              <a:off x="10135232" y="3384966"/>
              <a:ext cx="305306" cy="246743"/>
              <a:chOff x="9571704" y="3384966"/>
              <a:chExt cx="305306" cy="246743"/>
            </a:xfrm>
          </p:grpSpPr>
          <p:cxnSp>
            <p:nvCxnSpPr>
              <p:cNvPr id="168" name="Connecteur droit 167">
                <a:extLst>
                  <a:ext uri="{FF2B5EF4-FFF2-40B4-BE49-F238E27FC236}">
                    <a16:creationId xmlns:a16="http://schemas.microsoft.com/office/drawing/2014/main" id="{5DA4311D-63F7-4340-8213-B20CA686006E}"/>
                  </a:ext>
                </a:extLst>
              </p:cNvPr>
              <p:cNvCxnSpPr/>
              <p:nvPr/>
            </p:nvCxnSpPr>
            <p:spPr>
              <a:xfrm flipV="1">
                <a:off x="9571704" y="3384966"/>
                <a:ext cx="154494" cy="246743"/>
              </a:xfrm>
              <a:prstGeom prst="line">
                <a:avLst/>
              </a:prstGeom>
              <a:ln w="12700"/>
            </p:spPr>
            <p:style>
              <a:lnRef idx="1">
                <a:schemeClr val="dk1"/>
              </a:lnRef>
              <a:fillRef idx="0">
                <a:schemeClr val="dk1"/>
              </a:fillRef>
              <a:effectRef idx="0">
                <a:schemeClr val="dk1"/>
              </a:effectRef>
              <a:fontRef idx="minor">
                <a:schemeClr val="tx1"/>
              </a:fontRef>
            </p:style>
          </p:cxnSp>
          <p:cxnSp>
            <p:nvCxnSpPr>
              <p:cNvPr id="169" name="Connecteur droit 168">
                <a:extLst>
                  <a:ext uri="{FF2B5EF4-FFF2-40B4-BE49-F238E27FC236}">
                    <a16:creationId xmlns:a16="http://schemas.microsoft.com/office/drawing/2014/main" id="{63B63B86-F925-4BCC-B375-1065CC6C2304}"/>
                  </a:ext>
                </a:extLst>
              </p:cNvPr>
              <p:cNvCxnSpPr>
                <a:cxnSpLocks/>
              </p:cNvCxnSpPr>
              <p:nvPr/>
            </p:nvCxnSpPr>
            <p:spPr>
              <a:xfrm>
                <a:off x="9722516" y="3384966"/>
                <a:ext cx="154494" cy="246743"/>
              </a:xfrm>
              <a:prstGeom prst="line">
                <a:avLst/>
              </a:prstGeom>
              <a:ln w="12700"/>
            </p:spPr>
            <p:style>
              <a:lnRef idx="1">
                <a:schemeClr val="dk1"/>
              </a:lnRef>
              <a:fillRef idx="0">
                <a:schemeClr val="dk1"/>
              </a:fillRef>
              <a:effectRef idx="0">
                <a:schemeClr val="dk1"/>
              </a:effectRef>
              <a:fontRef idx="minor">
                <a:schemeClr val="tx1"/>
              </a:fontRef>
            </p:style>
          </p:cxnSp>
        </p:grpSp>
        <p:grpSp>
          <p:nvGrpSpPr>
            <p:cNvPr id="158" name="Groupe 157">
              <a:extLst>
                <a:ext uri="{FF2B5EF4-FFF2-40B4-BE49-F238E27FC236}">
                  <a16:creationId xmlns:a16="http://schemas.microsoft.com/office/drawing/2014/main" id="{2E9534C5-9C53-4F6C-A5AE-3531018DE083}"/>
                </a:ext>
              </a:extLst>
            </p:cNvPr>
            <p:cNvGrpSpPr/>
            <p:nvPr/>
          </p:nvGrpSpPr>
          <p:grpSpPr>
            <a:xfrm>
              <a:off x="10436856" y="3384966"/>
              <a:ext cx="305306" cy="246743"/>
              <a:chOff x="9571704" y="3384966"/>
              <a:chExt cx="305306" cy="246743"/>
            </a:xfrm>
          </p:grpSpPr>
          <p:cxnSp>
            <p:nvCxnSpPr>
              <p:cNvPr id="166" name="Connecteur droit 165">
                <a:extLst>
                  <a:ext uri="{FF2B5EF4-FFF2-40B4-BE49-F238E27FC236}">
                    <a16:creationId xmlns:a16="http://schemas.microsoft.com/office/drawing/2014/main" id="{C807E852-6C6B-4EE1-A2B0-537487C84BE1}"/>
                  </a:ext>
                </a:extLst>
              </p:cNvPr>
              <p:cNvCxnSpPr/>
              <p:nvPr/>
            </p:nvCxnSpPr>
            <p:spPr>
              <a:xfrm flipV="1">
                <a:off x="9571704" y="3384966"/>
                <a:ext cx="154494" cy="246743"/>
              </a:xfrm>
              <a:prstGeom prst="line">
                <a:avLst/>
              </a:prstGeom>
              <a:ln w="12700"/>
            </p:spPr>
            <p:style>
              <a:lnRef idx="1">
                <a:schemeClr val="dk1"/>
              </a:lnRef>
              <a:fillRef idx="0">
                <a:schemeClr val="dk1"/>
              </a:fillRef>
              <a:effectRef idx="0">
                <a:schemeClr val="dk1"/>
              </a:effectRef>
              <a:fontRef idx="minor">
                <a:schemeClr val="tx1"/>
              </a:fontRef>
            </p:style>
          </p:cxnSp>
          <p:cxnSp>
            <p:nvCxnSpPr>
              <p:cNvPr id="167" name="Connecteur droit 166">
                <a:extLst>
                  <a:ext uri="{FF2B5EF4-FFF2-40B4-BE49-F238E27FC236}">
                    <a16:creationId xmlns:a16="http://schemas.microsoft.com/office/drawing/2014/main" id="{248599F4-3B42-4B8F-81F8-291DFCB76B8E}"/>
                  </a:ext>
                </a:extLst>
              </p:cNvPr>
              <p:cNvCxnSpPr>
                <a:cxnSpLocks/>
              </p:cNvCxnSpPr>
              <p:nvPr/>
            </p:nvCxnSpPr>
            <p:spPr>
              <a:xfrm>
                <a:off x="9722516" y="3384966"/>
                <a:ext cx="154494" cy="246743"/>
              </a:xfrm>
              <a:prstGeom prst="line">
                <a:avLst/>
              </a:prstGeom>
              <a:ln w="12700"/>
            </p:spPr>
            <p:style>
              <a:lnRef idx="1">
                <a:schemeClr val="dk1"/>
              </a:lnRef>
              <a:fillRef idx="0">
                <a:schemeClr val="dk1"/>
              </a:fillRef>
              <a:effectRef idx="0">
                <a:schemeClr val="dk1"/>
              </a:effectRef>
              <a:fontRef idx="minor">
                <a:schemeClr val="tx1"/>
              </a:fontRef>
            </p:style>
          </p:cxnSp>
        </p:grpSp>
        <p:grpSp>
          <p:nvGrpSpPr>
            <p:cNvPr id="159" name="Groupe 158">
              <a:extLst>
                <a:ext uri="{FF2B5EF4-FFF2-40B4-BE49-F238E27FC236}">
                  <a16:creationId xmlns:a16="http://schemas.microsoft.com/office/drawing/2014/main" id="{C3A4A273-23D0-4645-ACD2-4BC3984E5028}"/>
                </a:ext>
              </a:extLst>
            </p:cNvPr>
            <p:cNvGrpSpPr/>
            <p:nvPr/>
          </p:nvGrpSpPr>
          <p:grpSpPr>
            <a:xfrm>
              <a:off x="10736099" y="3384966"/>
              <a:ext cx="305306" cy="246743"/>
              <a:chOff x="9571704" y="3384966"/>
              <a:chExt cx="305306" cy="246743"/>
            </a:xfrm>
          </p:grpSpPr>
          <p:cxnSp>
            <p:nvCxnSpPr>
              <p:cNvPr id="164" name="Connecteur droit 163">
                <a:extLst>
                  <a:ext uri="{FF2B5EF4-FFF2-40B4-BE49-F238E27FC236}">
                    <a16:creationId xmlns:a16="http://schemas.microsoft.com/office/drawing/2014/main" id="{32C6400A-BB25-4964-910E-405F10EA1E94}"/>
                  </a:ext>
                </a:extLst>
              </p:cNvPr>
              <p:cNvCxnSpPr/>
              <p:nvPr/>
            </p:nvCxnSpPr>
            <p:spPr>
              <a:xfrm flipV="1">
                <a:off x="9571704" y="3384966"/>
                <a:ext cx="154494" cy="246743"/>
              </a:xfrm>
              <a:prstGeom prst="line">
                <a:avLst/>
              </a:prstGeom>
              <a:ln w="12700"/>
            </p:spPr>
            <p:style>
              <a:lnRef idx="1">
                <a:schemeClr val="dk1"/>
              </a:lnRef>
              <a:fillRef idx="0">
                <a:schemeClr val="dk1"/>
              </a:fillRef>
              <a:effectRef idx="0">
                <a:schemeClr val="dk1"/>
              </a:effectRef>
              <a:fontRef idx="minor">
                <a:schemeClr val="tx1"/>
              </a:fontRef>
            </p:style>
          </p:cxnSp>
          <p:cxnSp>
            <p:nvCxnSpPr>
              <p:cNvPr id="165" name="Connecteur droit 164">
                <a:extLst>
                  <a:ext uri="{FF2B5EF4-FFF2-40B4-BE49-F238E27FC236}">
                    <a16:creationId xmlns:a16="http://schemas.microsoft.com/office/drawing/2014/main" id="{933A8F3B-C225-4A5C-AD9F-474CADBCF1EE}"/>
                  </a:ext>
                </a:extLst>
              </p:cNvPr>
              <p:cNvCxnSpPr>
                <a:cxnSpLocks/>
              </p:cNvCxnSpPr>
              <p:nvPr/>
            </p:nvCxnSpPr>
            <p:spPr>
              <a:xfrm>
                <a:off x="9722516" y="3384966"/>
                <a:ext cx="154494" cy="246743"/>
              </a:xfrm>
              <a:prstGeom prst="line">
                <a:avLst/>
              </a:prstGeom>
              <a:ln w="12700"/>
            </p:spPr>
            <p:style>
              <a:lnRef idx="1">
                <a:schemeClr val="dk1"/>
              </a:lnRef>
              <a:fillRef idx="0">
                <a:schemeClr val="dk1"/>
              </a:fillRef>
              <a:effectRef idx="0">
                <a:schemeClr val="dk1"/>
              </a:effectRef>
              <a:fontRef idx="minor">
                <a:schemeClr val="tx1"/>
              </a:fontRef>
            </p:style>
          </p:cxnSp>
        </p:grpSp>
        <p:cxnSp>
          <p:nvCxnSpPr>
            <p:cNvPr id="160" name="Connecteur droit avec flèche 159">
              <a:extLst>
                <a:ext uri="{FF2B5EF4-FFF2-40B4-BE49-F238E27FC236}">
                  <a16:creationId xmlns:a16="http://schemas.microsoft.com/office/drawing/2014/main" id="{507DFC0D-D093-4F9E-9161-EC5560194C5B}"/>
                </a:ext>
              </a:extLst>
            </p:cNvPr>
            <p:cNvCxnSpPr/>
            <p:nvPr/>
          </p:nvCxnSpPr>
          <p:spPr>
            <a:xfrm flipV="1">
              <a:off x="9533604" y="3878981"/>
              <a:ext cx="1507801" cy="0"/>
            </a:xfrm>
            <a:prstGeom prst="straightConnector1">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61" name="ZoneTexte 160">
              <a:extLst>
                <a:ext uri="{FF2B5EF4-FFF2-40B4-BE49-F238E27FC236}">
                  <a16:creationId xmlns:a16="http://schemas.microsoft.com/office/drawing/2014/main" id="{02EE523C-28A9-4E15-8471-9BDA4653122E}"/>
                </a:ext>
              </a:extLst>
            </p:cNvPr>
            <p:cNvSpPr txBox="1"/>
            <p:nvPr/>
          </p:nvSpPr>
          <p:spPr>
            <a:xfrm>
              <a:off x="9662698" y="3637360"/>
              <a:ext cx="1418867" cy="261610"/>
            </a:xfrm>
            <a:prstGeom prst="rect">
              <a:avLst/>
            </a:prstGeom>
            <a:noFill/>
          </p:spPr>
          <p:txBody>
            <a:bodyPr wrap="square" rtlCol="0">
              <a:spAutoFit/>
            </a:bodyPr>
            <a:lstStyle/>
            <a:p>
              <a:r>
                <a:rPr lang="fr-FR" sz="1100" dirty="0"/>
                <a:t>Longueur à vide </a:t>
              </a:r>
            </a:p>
          </p:txBody>
        </p:sp>
        <p:cxnSp>
          <p:nvCxnSpPr>
            <p:cNvPr id="162" name="Connecteur droit 161">
              <a:extLst>
                <a:ext uri="{FF2B5EF4-FFF2-40B4-BE49-F238E27FC236}">
                  <a16:creationId xmlns:a16="http://schemas.microsoft.com/office/drawing/2014/main" id="{16ED70FC-974B-4E4D-B704-4E2DD4C6A02D}"/>
                </a:ext>
              </a:extLst>
            </p:cNvPr>
            <p:cNvCxnSpPr/>
            <p:nvPr/>
          </p:nvCxnSpPr>
          <p:spPr>
            <a:xfrm>
              <a:off x="9528841" y="3303094"/>
              <a:ext cx="0" cy="79200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163" name="Connecteur droit 162">
              <a:extLst>
                <a:ext uri="{FF2B5EF4-FFF2-40B4-BE49-F238E27FC236}">
                  <a16:creationId xmlns:a16="http://schemas.microsoft.com/office/drawing/2014/main" id="{1444EDF4-5785-448C-AD10-7BCCE109A0CA}"/>
                </a:ext>
              </a:extLst>
            </p:cNvPr>
            <p:cNvCxnSpPr/>
            <p:nvPr/>
          </p:nvCxnSpPr>
          <p:spPr>
            <a:xfrm>
              <a:off x="11037626" y="3303094"/>
              <a:ext cx="0" cy="720000"/>
            </a:xfrm>
            <a:prstGeom prst="line">
              <a:avLst/>
            </a:prstGeom>
            <a:ln w="9525"/>
          </p:spPr>
          <p:style>
            <a:lnRef idx="1">
              <a:schemeClr val="accent1"/>
            </a:lnRef>
            <a:fillRef idx="0">
              <a:schemeClr val="accent1"/>
            </a:fillRef>
            <a:effectRef idx="0">
              <a:schemeClr val="accent1"/>
            </a:effectRef>
            <a:fontRef idx="minor">
              <a:schemeClr val="tx1"/>
            </a:fontRef>
          </p:style>
        </p:cxnSp>
      </p:grpSp>
      <p:cxnSp>
        <p:nvCxnSpPr>
          <p:cNvPr id="120" name="Connecteur droit avec flèche 119">
            <a:extLst>
              <a:ext uri="{FF2B5EF4-FFF2-40B4-BE49-F238E27FC236}">
                <a16:creationId xmlns:a16="http://schemas.microsoft.com/office/drawing/2014/main" id="{270BB54A-C596-4FE4-9902-539B504B4AFA}"/>
              </a:ext>
            </a:extLst>
          </p:cNvPr>
          <p:cNvCxnSpPr/>
          <p:nvPr/>
        </p:nvCxnSpPr>
        <p:spPr>
          <a:xfrm>
            <a:off x="10958402" y="5562490"/>
            <a:ext cx="720000" cy="0"/>
          </a:xfrm>
          <a:prstGeom prst="straightConnector1">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32" name="ZoneTexte 131">
            <a:extLst>
              <a:ext uri="{FF2B5EF4-FFF2-40B4-BE49-F238E27FC236}">
                <a16:creationId xmlns:a16="http://schemas.microsoft.com/office/drawing/2014/main" id="{B8923C9E-C777-4018-B424-4FC2E92530BD}"/>
              </a:ext>
            </a:extLst>
          </p:cNvPr>
          <p:cNvSpPr txBox="1"/>
          <p:nvPr/>
        </p:nvSpPr>
        <p:spPr>
          <a:xfrm>
            <a:off x="-64294" y="6244625"/>
            <a:ext cx="461963" cy="369332"/>
          </a:xfrm>
          <a:prstGeom prst="rect">
            <a:avLst/>
          </a:prstGeom>
          <a:noFill/>
        </p:spPr>
        <p:txBody>
          <a:bodyPr wrap="square" rtlCol="0">
            <a:spAutoFit/>
          </a:bodyPr>
          <a:lstStyle/>
          <a:p>
            <a:pPr algn="ctr"/>
            <a:r>
              <a:rPr lang="fr-FR" dirty="0">
                <a:solidFill>
                  <a:schemeClr val="bg1"/>
                </a:solidFill>
                <a:effectLst>
                  <a:outerShdw blurRad="38100" dist="38100" dir="2700000" algn="tl">
                    <a:srgbClr val="000000">
                      <a:alpha val="43137"/>
                    </a:srgbClr>
                  </a:outerShdw>
                </a:effectLst>
              </a:rPr>
              <a:t>7</a:t>
            </a:r>
          </a:p>
        </p:txBody>
      </p:sp>
      <p:sp>
        <p:nvSpPr>
          <p:cNvPr id="133" name="ZoneTexte 132">
            <a:extLst>
              <a:ext uri="{FF2B5EF4-FFF2-40B4-BE49-F238E27FC236}">
                <a16:creationId xmlns:a16="http://schemas.microsoft.com/office/drawing/2014/main" id="{01E7D26B-DE02-43CD-A3B0-3F94C70CFBC9}"/>
              </a:ext>
            </a:extLst>
          </p:cNvPr>
          <p:cNvSpPr txBox="1"/>
          <p:nvPr/>
        </p:nvSpPr>
        <p:spPr>
          <a:xfrm>
            <a:off x="4803507" y="42458"/>
            <a:ext cx="5899355" cy="307777"/>
          </a:xfrm>
          <a:prstGeom prst="rect">
            <a:avLst/>
          </a:prstGeom>
          <a:noFill/>
        </p:spPr>
        <p:txBody>
          <a:bodyPr wrap="square" rtlCol="0">
            <a:spAutoFit/>
          </a:bodyPr>
          <a:lstStyle/>
          <a:p>
            <a:pPr algn="r"/>
            <a:r>
              <a:rPr lang="fr-FR" sz="1400" dirty="0">
                <a:solidFill>
                  <a:srgbClr val="001642"/>
                </a:solidFill>
                <a:latin typeface="Segoe UI" panose="020B0502040204020203" pitchFamily="34" charset="0"/>
                <a:cs typeface="Segoe UI" panose="020B0502040204020203" pitchFamily="34" charset="0"/>
              </a:rPr>
              <a:t>Action mécanique développée par ressorts</a:t>
            </a:r>
          </a:p>
        </p:txBody>
      </p:sp>
      <mc:AlternateContent xmlns:mc="http://schemas.openxmlformats.org/markup-compatibility/2006" xmlns:a14="http://schemas.microsoft.com/office/drawing/2010/main">
        <mc:Choice Requires="a14">
          <p:sp>
            <p:nvSpPr>
              <p:cNvPr id="2" name="ZoneTexte 1">
                <a:extLst>
                  <a:ext uri="{FF2B5EF4-FFF2-40B4-BE49-F238E27FC236}">
                    <a16:creationId xmlns:a16="http://schemas.microsoft.com/office/drawing/2014/main" id="{5098B5F4-8DF7-4CC6-9503-1C8FEAB719D5}"/>
                  </a:ext>
                </a:extLst>
              </p:cNvPr>
              <p:cNvSpPr txBox="1"/>
              <p:nvPr/>
            </p:nvSpPr>
            <p:spPr>
              <a:xfrm>
                <a:off x="3404390" y="3357291"/>
                <a:ext cx="247375"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fr-FR" sz="1600" i="1" smtClean="0">
                              <a:latin typeface="Cambria Math" panose="02040503050406030204" pitchFamily="18" charset="0"/>
                            </a:rPr>
                          </m:ctrlPr>
                        </m:sSubPr>
                        <m:e>
                          <m:r>
                            <a:rPr lang="fr-FR" sz="1600" b="0" i="1" smtClean="0">
                              <a:latin typeface="Cambria Math" panose="02040503050406030204" pitchFamily="18" charset="0"/>
                            </a:rPr>
                            <m:t>𝐿</m:t>
                          </m:r>
                        </m:e>
                        <m:sub>
                          <m:r>
                            <a:rPr lang="fr-FR" sz="1600" b="0" i="1" smtClean="0">
                              <a:latin typeface="Cambria Math" panose="02040503050406030204" pitchFamily="18" charset="0"/>
                            </a:rPr>
                            <m:t>0</m:t>
                          </m:r>
                        </m:sub>
                      </m:sSub>
                    </m:oMath>
                  </m:oMathPara>
                </a14:m>
                <a:endParaRPr lang="fr-FR" sz="1600" dirty="0"/>
              </a:p>
            </p:txBody>
          </p:sp>
        </mc:Choice>
        <mc:Fallback xmlns="">
          <p:sp>
            <p:nvSpPr>
              <p:cNvPr id="2" name="ZoneTexte 1">
                <a:extLst>
                  <a:ext uri="{FF2B5EF4-FFF2-40B4-BE49-F238E27FC236}">
                    <a16:creationId xmlns:a16="http://schemas.microsoft.com/office/drawing/2014/main" id="{5098B5F4-8DF7-4CC6-9503-1C8FEAB719D5}"/>
                  </a:ext>
                </a:extLst>
              </p:cNvPr>
              <p:cNvSpPr txBox="1">
                <a:spLocks noRot="1" noChangeAspect="1" noMove="1" noResize="1" noEditPoints="1" noAdjustHandles="1" noChangeArrowheads="1" noChangeShapeType="1" noTextEdit="1"/>
              </p:cNvSpPr>
              <p:nvPr/>
            </p:nvSpPr>
            <p:spPr>
              <a:xfrm>
                <a:off x="3404390" y="3357291"/>
                <a:ext cx="247375" cy="246221"/>
              </a:xfrm>
              <a:prstGeom prst="rect">
                <a:avLst/>
              </a:prstGeom>
              <a:blipFill>
                <a:blip r:embed="rId4"/>
                <a:stretch>
                  <a:fillRect l="-17073" r="-7317" b="-15000"/>
                </a:stretch>
              </a:blipFill>
            </p:spPr>
            <p:txBody>
              <a:bodyPr/>
              <a:lstStyle/>
              <a:p>
                <a:r>
                  <a:rPr lang="fr-FR">
                    <a:noFill/>
                  </a:rPr>
                  <a:t> </a:t>
                </a:r>
              </a:p>
            </p:txBody>
          </p:sp>
        </mc:Fallback>
      </mc:AlternateContent>
      <p:sp>
        <p:nvSpPr>
          <p:cNvPr id="135" name="ZoneTexte 134">
            <a:extLst>
              <a:ext uri="{FF2B5EF4-FFF2-40B4-BE49-F238E27FC236}">
                <a16:creationId xmlns:a16="http://schemas.microsoft.com/office/drawing/2014/main" id="{E3DB07D5-3BE3-4620-AE44-952CF378FAB9}"/>
              </a:ext>
            </a:extLst>
          </p:cNvPr>
          <p:cNvSpPr txBox="1"/>
          <p:nvPr/>
        </p:nvSpPr>
        <p:spPr>
          <a:xfrm>
            <a:off x="6110352" y="3301947"/>
            <a:ext cx="46488" cy="246221"/>
          </a:xfrm>
          <a:prstGeom prst="rect">
            <a:avLst/>
          </a:prstGeom>
          <a:noFill/>
        </p:spPr>
        <p:txBody>
          <a:bodyPr wrap="none" lIns="0" tIns="0" rIns="0" bIns="0" rtlCol="0">
            <a:spAutoFit/>
          </a:bodyPr>
          <a:lstStyle/>
          <a:p>
            <a:r>
              <a:rPr lang="fr-FR" sz="1600" dirty="0"/>
              <a:t> </a:t>
            </a:r>
          </a:p>
        </p:txBody>
      </p:sp>
      <mc:AlternateContent xmlns:mc="http://schemas.openxmlformats.org/markup-compatibility/2006" xmlns:a14="http://schemas.microsoft.com/office/drawing/2010/main">
        <mc:Choice Requires="a14">
          <p:sp>
            <p:nvSpPr>
              <p:cNvPr id="147" name="ZoneTexte 146">
                <a:extLst>
                  <a:ext uri="{FF2B5EF4-FFF2-40B4-BE49-F238E27FC236}">
                    <a16:creationId xmlns:a16="http://schemas.microsoft.com/office/drawing/2014/main" id="{71A73E5F-2F3E-49AF-BEC2-2233E4ED22B0}"/>
                  </a:ext>
                </a:extLst>
              </p:cNvPr>
              <p:cNvSpPr txBox="1"/>
              <p:nvPr/>
            </p:nvSpPr>
            <p:spPr>
              <a:xfrm>
                <a:off x="10581737" y="3674820"/>
                <a:ext cx="189154"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fr-FR" sz="1200" i="1" smtClean="0">
                              <a:latin typeface="Cambria Math" panose="02040503050406030204" pitchFamily="18" charset="0"/>
                            </a:rPr>
                          </m:ctrlPr>
                        </m:sSubPr>
                        <m:e>
                          <m:r>
                            <a:rPr lang="fr-FR" sz="1200" b="0" i="1" smtClean="0">
                              <a:latin typeface="Cambria Math" panose="02040503050406030204" pitchFamily="18" charset="0"/>
                            </a:rPr>
                            <m:t>𝐿</m:t>
                          </m:r>
                        </m:e>
                        <m:sub>
                          <m:r>
                            <a:rPr lang="fr-FR" sz="1200" b="0" i="1" smtClean="0">
                              <a:latin typeface="Cambria Math" panose="02040503050406030204" pitchFamily="18" charset="0"/>
                            </a:rPr>
                            <m:t>0</m:t>
                          </m:r>
                        </m:sub>
                      </m:sSub>
                    </m:oMath>
                  </m:oMathPara>
                </a14:m>
                <a:endParaRPr lang="fr-FR" sz="1200" dirty="0"/>
              </a:p>
            </p:txBody>
          </p:sp>
        </mc:Choice>
        <mc:Fallback xmlns="">
          <p:sp>
            <p:nvSpPr>
              <p:cNvPr id="147" name="ZoneTexte 146">
                <a:extLst>
                  <a:ext uri="{FF2B5EF4-FFF2-40B4-BE49-F238E27FC236}">
                    <a16:creationId xmlns:a16="http://schemas.microsoft.com/office/drawing/2014/main" id="{71A73E5F-2F3E-49AF-BEC2-2233E4ED22B0}"/>
                  </a:ext>
                </a:extLst>
              </p:cNvPr>
              <p:cNvSpPr txBox="1">
                <a:spLocks noRot="1" noChangeAspect="1" noMove="1" noResize="1" noEditPoints="1" noAdjustHandles="1" noChangeArrowheads="1" noChangeShapeType="1" noTextEdit="1"/>
              </p:cNvSpPr>
              <p:nvPr/>
            </p:nvSpPr>
            <p:spPr>
              <a:xfrm>
                <a:off x="10581737" y="3674820"/>
                <a:ext cx="189154" cy="184666"/>
              </a:xfrm>
              <a:prstGeom prst="rect">
                <a:avLst/>
              </a:prstGeom>
              <a:blipFill>
                <a:blip r:embed="rId8"/>
                <a:stretch>
                  <a:fillRect l="-19355" r="-3226" b="-13333"/>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50" name="ZoneTexte 149">
                <a:extLst>
                  <a:ext uri="{FF2B5EF4-FFF2-40B4-BE49-F238E27FC236}">
                    <a16:creationId xmlns:a16="http://schemas.microsoft.com/office/drawing/2014/main" id="{1B2639F1-C869-44E0-A109-B983BDC55F28}"/>
                  </a:ext>
                </a:extLst>
              </p:cNvPr>
              <p:cNvSpPr txBox="1"/>
              <p:nvPr/>
            </p:nvSpPr>
            <p:spPr>
              <a:xfrm>
                <a:off x="10262744" y="4561647"/>
                <a:ext cx="226024"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fr-FR" sz="1200" i="1" smtClean="0">
                              <a:latin typeface="Cambria Math" panose="02040503050406030204" pitchFamily="18" charset="0"/>
                            </a:rPr>
                          </m:ctrlPr>
                        </m:sSubPr>
                        <m:e>
                          <m:r>
                            <a:rPr lang="fr-FR" sz="1200" b="0" i="1" smtClean="0">
                              <a:latin typeface="Cambria Math" panose="02040503050406030204" pitchFamily="18" charset="0"/>
                            </a:rPr>
                            <m:t>𝐿</m:t>
                          </m:r>
                        </m:e>
                        <m:sub/>
                      </m:sSub>
                    </m:oMath>
                  </m:oMathPara>
                </a14:m>
                <a:endParaRPr lang="fr-FR" sz="1200" dirty="0"/>
              </a:p>
            </p:txBody>
          </p:sp>
        </mc:Choice>
        <mc:Fallback xmlns="">
          <p:sp>
            <p:nvSpPr>
              <p:cNvPr id="150" name="ZoneTexte 149">
                <a:extLst>
                  <a:ext uri="{FF2B5EF4-FFF2-40B4-BE49-F238E27FC236}">
                    <a16:creationId xmlns:a16="http://schemas.microsoft.com/office/drawing/2014/main" id="{1B2639F1-C869-44E0-A109-B983BDC55F28}"/>
                  </a:ext>
                </a:extLst>
              </p:cNvPr>
              <p:cNvSpPr txBox="1">
                <a:spLocks noRot="1" noChangeAspect="1" noMove="1" noResize="1" noEditPoints="1" noAdjustHandles="1" noChangeArrowheads="1" noChangeShapeType="1" noTextEdit="1"/>
              </p:cNvSpPr>
              <p:nvPr/>
            </p:nvSpPr>
            <p:spPr>
              <a:xfrm>
                <a:off x="10262744" y="4561647"/>
                <a:ext cx="226024" cy="184666"/>
              </a:xfrm>
              <a:prstGeom prst="rect">
                <a:avLst/>
              </a:prstGeom>
              <a:blipFill>
                <a:blip r:embed="rId9"/>
                <a:stretch>
                  <a:fillRect l="-16216" b="-3226"/>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75" name="ZoneTexte 174">
                <a:extLst>
                  <a:ext uri="{FF2B5EF4-FFF2-40B4-BE49-F238E27FC236}">
                    <a16:creationId xmlns:a16="http://schemas.microsoft.com/office/drawing/2014/main" id="{C3C047AB-D08E-4DEC-A61E-BEE64ECC653F}"/>
                  </a:ext>
                </a:extLst>
              </p:cNvPr>
              <p:cNvSpPr txBox="1"/>
              <p:nvPr/>
            </p:nvSpPr>
            <p:spPr>
              <a:xfrm>
                <a:off x="10646682" y="4022372"/>
                <a:ext cx="213071"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fr-FR" sz="1200" i="1" smtClean="0">
                          <a:latin typeface="Cambria Math" panose="02040503050406030204" pitchFamily="18" charset="0"/>
                          <a:ea typeface="Cambria Math" panose="02040503050406030204" pitchFamily="18" charset="0"/>
                        </a:rPr>
                        <m:t>∆</m:t>
                      </m:r>
                      <m:r>
                        <a:rPr lang="fr-FR" sz="1200" b="0" i="1" smtClean="0">
                          <a:latin typeface="Cambria Math" panose="02040503050406030204" pitchFamily="18" charset="0"/>
                          <a:ea typeface="Cambria Math" panose="02040503050406030204" pitchFamily="18" charset="0"/>
                        </a:rPr>
                        <m:t>𝑥</m:t>
                      </m:r>
                    </m:oMath>
                  </m:oMathPara>
                </a14:m>
                <a:endParaRPr lang="fr-FR" sz="1200" dirty="0"/>
              </a:p>
            </p:txBody>
          </p:sp>
        </mc:Choice>
        <mc:Fallback xmlns="">
          <p:sp>
            <p:nvSpPr>
              <p:cNvPr id="175" name="ZoneTexte 174">
                <a:extLst>
                  <a:ext uri="{FF2B5EF4-FFF2-40B4-BE49-F238E27FC236}">
                    <a16:creationId xmlns:a16="http://schemas.microsoft.com/office/drawing/2014/main" id="{C3C047AB-D08E-4DEC-A61E-BEE64ECC653F}"/>
                  </a:ext>
                </a:extLst>
              </p:cNvPr>
              <p:cNvSpPr txBox="1">
                <a:spLocks noRot="1" noChangeAspect="1" noMove="1" noResize="1" noEditPoints="1" noAdjustHandles="1" noChangeArrowheads="1" noChangeShapeType="1" noTextEdit="1"/>
              </p:cNvSpPr>
              <p:nvPr/>
            </p:nvSpPr>
            <p:spPr>
              <a:xfrm>
                <a:off x="10646682" y="4022372"/>
                <a:ext cx="213071" cy="184666"/>
              </a:xfrm>
              <a:prstGeom prst="rect">
                <a:avLst/>
              </a:prstGeom>
              <a:blipFill>
                <a:blip r:embed="rId10"/>
                <a:stretch>
                  <a:fillRect l="-17647" r="-8824" b="-6667"/>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76" name="ZoneTexte 175">
                <a:extLst>
                  <a:ext uri="{FF2B5EF4-FFF2-40B4-BE49-F238E27FC236}">
                    <a16:creationId xmlns:a16="http://schemas.microsoft.com/office/drawing/2014/main" id="{34EFD3A6-0AFE-4E3F-8CA4-492D78245DA3}"/>
                  </a:ext>
                </a:extLst>
              </p:cNvPr>
              <p:cNvSpPr txBox="1"/>
              <p:nvPr/>
            </p:nvSpPr>
            <p:spPr>
              <a:xfrm>
                <a:off x="11233945" y="5323390"/>
                <a:ext cx="213071"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fr-FR" sz="1200" i="1" smtClean="0">
                          <a:latin typeface="Cambria Math" panose="02040503050406030204" pitchFamily="18" charset="0"/>
                          <a:ea typeface="Cambria Math" panose="02040503050406030204" pitchFamily="18" charset="0"/>
                        </a:rPr>
                        <m:t>∆</m:t>
                      </m:r>
                      <m:r>
                        <a:rPr lang="fr-FR" sz="1200" b="0" i="1" smtClean="0">
                          <a:latin typeface="Cambria Math" panose="02040503050406030204" pitchFamily="18" charset="0"/>
                          <a:ea typeface="Cambria Math" panose="02040503050406030204" pitchFamily="18" charset="0"/>
                        </a:rPr>
                        <m:t>𝑥</m:t>
                      </m:r>
                    </m:oMath>
                  </m:oMathPara>
                </a14:m>
                <a:endParaRPr lang="fr-FR" sz="1200" dirty="0"/>
              </a:p>
            </p:txBody>
          </p:sp>
        </mc:Choice>
        <mc:Fallback xmlns="">
          <p:sp>
            <p:nvSpPr>
              <p:cNvPr id="176" name="ZoneTexte 175">
                <a:extLst>
                  <a:ext uri="{FF2B5EF4-FFF2-40B4-BE49-F238E27FC236}">
                    <a16:creationId xmlns:a16="http://schemas.microsoft.com/office/drawing/2014/main" id="{34EFD3A6-0AFE-4E3F-8CA4-492D78245DA3}"/>
                  </a:ext>
                </a:extLst>
              </p:cNvPr>
              <p:cNvSpPr txBox="1">
                <a:spLocks noRot="1" noChangeAspect="1" noMove="1" noResize="1" noEditPoints="1" noAdjustHandles="1" noChangeArrowheads="1" noChangeShapeType="1" noTextEdit="1"/>
              </p:cNvSpPr>
              <p:nvPr/>
            </p:nvSpPr>
            <p:spPr>
              <a:xfrm>
                <a:off x="11233945" y="5323390"/>
                <a:ext cx="213071" cy="184666"/>
              </a:xfrm>
              <a:prstGeom prst="rect">
                <a:avLst/>
              </a:prstGeom>
              <a:blipFill>
                <a:blip r:embed="rId10"/>
                <a:stretch>
                  <a:fillRect l="-17143" r="-5714" b="-3226"/>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77" name="ZoneTexte 176">
                <a:extLst>
                  <a:ext uri="{FF2B5EF4-FFF2-40B4-BE49-F238E27FC236}">
                    <a16:creationId xmlns:a16="http://schemas.microsoft.com/office/drawing/2014/main" id="{301F9491-8E29-4A0D-9922-F3DE722689CA}"/>
                  </a:ext>
                </a:extLst>
              </p:cNvPr>
              <p:cNvSpPr txBox="1"/>
              <p:nvPr/>
            </p:nvSpPr>
            <p:spPr>
              <a:xfrm>
                <a:off x="10570741" y="5655754"/>
                <a:ext cx="189154"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fr-FR" sz="1200" i="1" smtClean="0">
                              <a:latin typeface="Cambria Math" panose="02040503050406030204" pitchFamily="18" charset="0"/>
                            </a:rPr>
                          </m:ctrlPr>
                        </m:sSubPr>
                        <m:e>
                          <m:r>
                            <a:rPr lang="fr-FR" sz="1200" b="0" i="1" smtClean="0">
                              <a:latin typeface="Cambria Math" panose="02040503050406030204" pitchFamily="18" charset="0"/>
                            </a:rPr>
                            <m:t>𝐿</m:t>
                          </m:r>
                        </m:e>
                        <m:sub>
                          <m:r>
                            <a:rPr lang="fr-FR" sz="1200" b="0" i="1" smtClean="0">
                              <a:latin typeface="Cambria Math" panose="02040503050406030204" pitchFamily="18" charset="0"/>
                            </a:rPr>
                            <m:t>0</m:t>
                          </m:r>
                        </m:sub>
                      </m:sSub>
                    </m:oMath>
                  </m:oMathPara>
                </a14:m>
                <a:endParaRPr lang="fr-FR" sz="1200" dirty="0"/>
              </a:p>
            </p:txBody>
          </p:sp>
        </mc:Choice>
        <mc:Fallback xmlns="">
          <p:sp>
            <p:nvSpPr>
              <p:cNvPr id="177" name="ZoneTexte 176">
                <a:extLst>
                  <a:ext uri="{FF2B5EF4-FFF2-40B4-BE49-F238E27FC236}">
                    <a16:creationId xmlns:a16="http://schemas.microsoft.com/office/drawing/2014/main" id="{301F9491-8E29-4A0D-9922-F3DE722689CA}"/>
                  </a:ext>
                </a:extLst>
              </p:cNvPr>
              <p:cNvSpPr txBox="1">
                <a:spLocks noRot="1" noChangeAspect="1" noMove="1" noResize="1" noEditPoints="1" noAdjustHandles="1" noChangeArrowheads="1" noChangeShapeType="1" noTextEdit="1"/>
              </p:cNvSpPr>
              <p:nvPr/>
            </p:nvSpPr>
            <p:spPr>
              <a:xfrm>
                <a:off x="10570741" y="5655754"/>
                <a:ext cx="189154" cy="184666"/>
              </a:xfrm>
              <a:prstGeom prst="rect">
                <a:avLst/>
              </a:prstGeom>
              <a:blipFill>
                <a:blip r:embed="rId8"/>
                <a:stretch>
                  <a:fillRect l="-19355" r="-3226" b="-13333"/>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78" name="ZoneTexte 177">
                <a:extLst>
                  <a:ext uri="{FF2B5EF4-FFF2-40B4-BE49-F238E27FC236}">
                    <a16:creationId xmlns:a16="http://schemas.microsoft.com/office/drawing/2014/main" id="{2AF7A2F6-9C07-4575-A0A1-DEE5C4483555}"/>
                  </a:ext>
                </a:extLst>
              </p:cNvPr>
              <p:cNvSpPr txBox="1"/>
              <p:nvPr/>
            </p:nvSpPr>
            <p:spPr>
              <a:xfrm>
                <a:off x="10845390" y="6333319"/>
                <a:ext cx="226024"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fr-FR" sz="1200" i="1" smtClean="0">
                              <a:latin typeface="Cambria Math" panose="02040503050406030204" pitchFamily="18" charset="0"/>
                            </a:rPr>
                          </m:ctrlPr>
                        </m:sSubPr>
                        <m:e>
                          <m:r>
                            <a:rPr lang="fr-FR" sz="1200" b="0" i="1" smtClean="0">
                              <a:latin typeface="Cambria Math" panose="02040503050406030204" pitchFamily="18" charset="0"/>
                            </a:rPr>
                            <m:t>𝐿</m:t>
                          </m:r>
                        </m:e>
                        <m:sub/>
                      </m:sSub>
                    </m:oMath>
                  </m:oMathPara>
                </a14:m>
                <a:endParaRPr lang="fr-FR" sz="1200" dirty="0"/>
              </a:p>
            </p:txBody>
          </p:sp>
        </mc:Choice>
        <mc:Fallback xmlns="">
          <p:sp>
            <p:nvSpPr>
              <p:cNvPr id="178" name="ZoneTexte 177">
                <a:extLst>
                  <a:ext uri="{FF2B5EF4-FFF2-40B4-BE49-F238E27FC236}">
                    <a16:creationId xmlns:a16="http://schemas.microsoft.com/office/drawing/2014/main" id="{2AF7A2F6-9C07-4575-A0A1-DEE5C4483555}"/>
                  </a:ext>
                </a:extLst>
              </p:cNvPr>
              <p:cNvSpPr txBox="1">
                <a:spLocks noRot="1" noChangeAspect="1" noMove="1" noResize="1" noEditPoints="1" noAdjustHandles="1" noChangeArrowheads="1" noChangeShapeType="1" noTextEdit="1"/>
              </p:cNvSpPr>
              <p:nvPr/>
            </p:nvSpPr>
            <p:spPr>
              <a:xfrm>
                <a:off x="10845390" y="6333319"/>
                <a:ext cx="226024" cy="184666"/>
              </a:xfrm>
              <a:prstGeom prst="rect">
                <a:avLst/>
              </a:prstGeom>
              <a:blipFill>
                <a:blip r:embed="rId9"/>
                <a:stretch>
                  <a:fillRect l="-16216" b="-6667"/>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79" name="ZoneTexte 178">
                <a:extLst>
                  <a:ext uri="{FF2B5EF4-FFF2-40B4-BE49-F238E27FC236}">
                    <a16:creationId xmlns:a16="http://schemas.microsoft.com/office/drawing/2014/main" id="{5D05BDEE-8425-475C-BFE3-8F1BDD2BD894}"/>
                  </a:ext>
                </a:extLst>
              </p:cNvPr>
              <p:cNvSpPr txBox="1"/>
              <p:nvPr/>
            </p:nvSpPr>
            <p:spPr>
              <a:xfrm>
                <a:off x="11484004" y="4359537"/>
                <a:ext cx="161711"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fr-FR" sz="1600" b="0" i="1" smtClean="0">
                              <a:latin typeface="Cambria Math" panose="02040503050406030204" pitchFamily="18" charset="0"/>
                              <a:ea typeface="Cambria Math" panose="02040503050406030204" pitchFamily="18" charset="0"/>
                            </a:rPr>
                          </m:ctrlPr>
                        </m:accPr>
                        <m:e>
                          <m:r>
                            <a:rPr lang="fr-FR" sz="1600" b="0" i="1" smtClean="0">
                              <a:latin typeface="Cambria Math" panose="02040503050406030204" pitchFamily="18" charset="0"/>
                              <a:ea typeface="Cambria Math" panose="02040503050406030204" pitchFamily="18" charset="0"/>
                            </a:rPr>
                            <m:t>𝑥</m:t>
                          </m:r>
                        </m:e>
                      </m:acc>
                    </m:oMath>
                  </m:oMathPara>
                </a14:m>
                <a:endParaRPr lang="fr-FR" sz="1600" dirty="0"/>
              </a:p>
            </p:txBody>
          </p:sp>
        </mc:Choice>
        <mc:Fallback xmlns="">
          <p:sp>
            <p:nvSpPr>
              <p:cNvPr id="179" name="ZoneTexte 178">
                <a:extLst>
                  <a:ext uri="{FF2B5EF4-FFF2-40B4-BE49-F238E27FC236}">
                    <a16:creationId xmlns:a16="http://schemas.microsoft.com/office/drawing/2014/main" id="{5D05BDEE-8425-475C-BFE3-8F1BDD2BD894}"/>
                  </a:ext>
                </a:extLst>
              </p:cNvPr>
              <p:cNvSpPr txBox="1">
                <a:spLocks noRot="1" noChangeAspect="1" noMove="1" noResize="1" noEditPoints="1" noAdjustHandles="1" noChangeArrowheads="1" noChangeShapeType="1" noTextEdit="1"/>
              </p:cNvSpPr>
              <p:nvPr/>
            </p:nvSpPr>
            <p:spPr>
              <a:xfrm>
                <a:off x="11484004" y="4359537"/>
                <a:ext cx="161711" cy="246221"/>
              </a:xfrm>
              <a:prstGeom prst="rect">
                <a:avLst/>
              </a:prstGeom>
              <a:blipFill>
                <a:blip r:embed="rId11"/>
                <a:stretch>
                  <a:fillRect l="-26923" t="-36585" r="-100000" b="-2439"/>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80" name="ZoneTexte 179">
                <a:extLst>
                  <a:ext uri="{FF2B5EF4-FFF2-40B4-BE49-F238E27FC236}">
                    <a16:creationId xmlns:a16="http://schemas.microsoft.com/office/drawing/2014/main" id="{030F518B-2BE3-4EEC-B7B1-A5ECFCBD4AA0}"/>
                  </a:ext>
                </a:extLst>
              </p:cNvPr>
              <p:cNvSpPr txBox="1"/>
              <p:nvPr/>
            </p:nvSpPr>
            <p:spPr>
              <a:xfrm>
                <a:off x="11147982" y="4163606"/>
                <a:ext cx="179536" cy="2761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fr-FR" sz="1600" b="0" i="1" smtClean="0">
                              <a:latin typeface="Cambria Math" panose="02040503050406030204" pitchFamily="18" charset="0"/>
                              <a:ea typeface="Cambria Math" panose="02040503050406030204" pitchFamily="18" charset="0"/>
                            </a:rPr>
                          </m:ctrlPr>
                        </m:accPr>
                        <m:e>
                          <m:r>
                            <a:rPr lang="fr-FR" sz="1600" b="0" i="1" smtClean="0">
                              <a:latin typeface="Cambria Math" panose="02040503050406030204" pitchFamily="18" charset="0"/>
                              <a:ea typeface="Cambria Math" panose="02040503050406030204" pitchFamily="18" charset="0"/>
                            </a:rPr>
                            <m:t>𝐹</m:t>
                          </m:r>
                        </m:e>
                      </m:acc>
                    </m:oMath>
                  </m:oMathPara>
                </a14:m>
                <a:endParaRPr lang="fr-FR" sz="1600" dirty="0"/>
              </a:p>
            </p:txBody>
          </p:sp>
        </mc:Choice>
        <mc:Fallback xmlns="">
          <p:sp>
            <p:nvSpPr>
              <p:cNvPr id="180" name="ZoneTexte 179">
                <a:extLst>
                  <a:ext uri="{FF2B5EF4-FFF2-40B4-BE49-F238E27FC236}">
                    <a16:creationId xmlns:a16="http://schemas.microsoft.com/office/drawing/2014/main" id="{030F518B-2BE3-4EEC-B7B1-A5ECFCBD4AA0}"/>
                  </a:ext>
                </a:extLst>
              </p:cNvPr>
              <p:cNvSpPr txBox="1">
                <a:spLocks noRot="1" noChangeAspect="1" noMove="1" noResize="1" noEditPoints="1" noAdjustHandles="1" noChangeArrowheads="1" noChangeShapeType="1" noTextEdit="1"/>
              </p:cNvSpPr>
              <p:nvPr/>
            </p:nvSpPr>
            <p:spPr>
              <a:xfrm>
                <a:off x="11147982" y="4163606"/>
                <a:ext cx="179536" cy="276166"/>
              </a:xfrm>
              <a:prstGeom prst="rect">
                <a:avLst/>
              </a:prstGeom>
              <a:blipFill>
                <a:blip r:embed="rId12"/>
                <a:stretch>
                  <a:fillRect l="-27586" t="-35556" r="-96552" b="-6667"/>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81" name="ZoneTexte 180">
                <a:extLst>
                  <a:ext uri="{FF2B5EF4-FFF2-40B4-BE49-F238E27FC236}">
                    <a16:creationId xmlns:a16="http://schemas.microsoft.com/office/drawing/2014/main" id="{0DE985CC-B230-4EB4-A3DB-6C129B14AF74}"/>
                  </a:ext>
                </a:extLst>
              </p:cNvPr>
              <p:cNvSpPr txBox="1"/>
              <p:nvPr/>
            </p:nvSpPr>
            <p:spPr>
              <a:xfrm>
                <a:off x="11203326" y="5854333"/>
                <a:ext cx="179536" cy="2761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fr-FR" sz="1600" b="0" i="1" smtClean="0">
                              <a:latin typeface="Cambria Math" panose="02040503050406030204" pitchFamily="18" charset="0"/>
                              <a:ea typeface="Cambria Math" panose="02040503050406030204" pitchFamily="18" charset="0"/>
                            </a:rPr>
                          </m:ctrlPr>
                        </m:accPr>
                        <m:e>
                          <m:r>
                            <a:rPr lang="fr-FR" sz="1600" b="0" i="1" smtClean="0">
                              <a:latin typeface="Cambria Math" panose="02040503050406030204" pitchFamily="18" charset="0"/>
                              <a:ea typeface="Cambria Math" panose="02040503050406030204" pitchFamily="18" charset="0"/>
                            </a:rPr>
                            <m:t>𝐹</m:t>
                          </m:r>
                        </m:e>
                      </m:acc>
                    </m:oMath>
                  </m:oMathPara>
                </a14:m>
                <a:endParaRPr lang="fr-FR" sz="1600" dirty="0"/>
              </a:p>
            </p:txBody>
          </p:sp>
        </mc:Choice>
        <mc:Fallback xmlns="">
          <p:sp>
            <p:nvSpPr>
              <p:cNvPr id="181" name="ZoneTexte 180">
                <a:extLst>
                  <a:ext uri="{FF2B5EF4-FFF2-40B4-BE49-F238E27FC236}">
                    <a16:creationId xmlns:a16="http://schemas.microsoft.com/office/drawing/2014/main" id="{0DE985CC-B230-4EB4-A3DB-6C129B14AF74}"/>
                  </a:ext>
                </a:extLst>
              </p:cNvPr>
              <p:cNvSpPr txBox="1">
                <a:spLocks noRot="1" noChangeAspect="1" noMove="1" noResize="1" noEditPoints="1" noAdjustHandles="1" noChangeArrowheads="1" noChangeShapeType="1" noTextEdit="1"/>
              </p:cNvSpPr>
              <p:nvPr/>
            </p:nvSpPr>
            <p:spPr>
              <a:xfrm>
                <a:off x="11203326" y="5854333"/>
                <a:ext cx="179536" cy="276166"/>
              </a:xfrm>
              <a:prstGeom prst="rect">
                <a:avLst/>
              </a:prstGeom>
              <a:blipFill>
                <a:blip r:embed="rId13"/>
                <a:stretch>
                  <a:fillRect l="-27586" t="-34783" r="-96552" b="-4348"/>
                </a:stretch>
              </a:blipFill>
            </p:spPr>
            <p:txBody>
              <a:bodyPr/>
              <a:lstStyle/>
              <a:p>
                <a:r>
                  <a:rPr lang="fr-FR">
                    <a:noFill/>
                  </a:rPr>
                  <a:t> </a:t>
                </a:r>
              </a:p>
            </p:txBody>
          </p:sp>
        </mc:Fallback>
      </mc:AlternateContent>
    </p:spTree>
    <p:extLst>
      <p:ext uri="{BB962C8B-B14F-4D97-AF65-F5344CB8AC3E}">
        <p14:creationId xmlns:p14="http://schemas.microsoft.com/office/powerpoint/2010/main" val="1265867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2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2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3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7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4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51"/>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54"/>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2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3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4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5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7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76"/>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77"/>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78"/>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79"/>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80"/>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116" grpId="0"/>
      <p:bldP spid="117" grpId="0"/>
      <p:bldP spid="123" grpId="0"/>
      <p:bldP spid="2" grpId="0"/>
      <p:bldP spid="135" grpId="0"/>
      <p:bldP spid="147" grpId="0"/>
      <p:bldP spid="150" grpId="0"/>
      <p:bldP spid="175" grpId="0"/>
      <p:bldP spid="176" grpId="0"/>
      <p:bldP spid="177" grpId="0"/>
      <p:bldP spid="178" grpId="0"/>
      <p:bldP spid="179" grpId="0"/>
      <p:bldP spid="180" grpId="0"/>
      <p:bldP spid="18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e 17">
            <a:extLst>
              <a:ext uri="{FF2B5EF4-FFF2-40B4-BE49-F238E27FC236}">
                <a16:creationId xmlns:a16="http://schemas.microsoft.com/office/drawing/2014/main" id="{F062E362-B211-4807-8E2A-56EA0330E07F}"/>
              </a:ext>
            </a:extLst>
          </p:cNvPr>
          <p:cNvGrpSpPr/>
          <p:nvPr/>
        </p:nvGrpSpPr>
        <p:grpSpPr>
          <a:xfrm>
            <a:off x="8786615" y="678539"/>
            <a:ext cx="3107333" cy="6069486"/>
            <a:chOff x="8273860" y="2789823"/>
            <a:chExt cx="3107333" cy="3830076"/>
          </a:xfrm>
        </p:grpSpPr>
        <p:sp>
          <p:nvSpPr>
            <p:cNvPr id="19" name="Rectangle à coins arrondis 78">
              <a:extLst>
                <a:ext uri="{FF2B5EF4-FFF2-40B4-BE49-F238E27FC236}">
                  <a16:creationId xmlns:a16="http://schemas.microsoft.com/office/drawing/2014/main" id="{DB986985-2E17-4E7A-8315-681D544F8FEE}"/>
                </a:ext>
              </a:extLst>
            </p:cNvPr>
            <p:cNvSpPr/>
            <p:nvPr/>
          </p:nvSpPr>
          <p:spPr>
            <a:xfrm>
              <a:off x="8278972" y="2816204"/>
              <a:ext cx="3102221" cy="3803695"/>
            </a:xfrm>
            <a:prstGeom prst="roundRect">
              <a:avLst>
                <a:gd name="adj" fmla="val 0"/>
              </a:avLst>
            </a:prstGeom>
            <a:solidFill>
              <a:schemeClr val="bg1"/>
            </a:solidFill>
            <a:ln w="28575">
              <a:solidFill>
                <a:srgbClr val="4F9707"/>
              </a:solid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0" name="Rectangle 19">
              <a:extLst>
                <a:ext uri="{FF2B5EF4-FFF2-40B4-BE49-F238E27FC236}">
                  <a16:creationId xmlns:a16="http://schemas.microsoft.com/office/drawing/2014/main" id="{1602B489-3480-4837-8165-9920F04AEF27}"/>
                </a:ext>
              </a:extLst>
            </p:cNvPr>
            <p:cNvSpPr/>
            <p:nvPr/>
          </p:nvSpPr>
          <p:spPr>
            <a:xfrm>
              <a:off x="8273860" y="2789823"/>
              <a:ext cx="1681229" cy="232045"/>
            </a:xfrm>
            <a:prstGeom prst="rect">
              <a:avLst/>
            </a:prstGeom>
          </p:spPr>
          <p:txBody>
            <a:bodyPr wrap="none">
              <a:spAutoFit/>
            </a:bodyPr>
            <a:lstStyle/>
            <a:p>
              <a:r>
                <a:rPr lang="fr-FR" dirty="0">
                  <a:solidFill>
                    <a:srgbClr val="217214"/>
                  </a:solidFill>
                </a:rPr>
                <a:t>Ressorts torsion</a:t>
              </a:r>
              <a:endParaRPr lang="fr-FR" b="1" dirty="0">
                <a:solidFill>
                  <a:srgbClr val="217214"/>
                </a:solidFill>
              </a:endParaRPr>
            </a:p>
          </p:txBody>
        </p:sp>
      </p:grpSp>
      <p:grpSp>
        <p:nvGrpSpPr>
          <p:cNvPr id="25" name="Groupe 24">
            <a:extLst>
              <a:ext uri="{FF2B5EF4-FFF2-40B4-BE49-F238E27FC236}">
                <a16:creationId xmlns:a16="http://schemas.microsoft.com/office/drawing/2014/main" id="{31566971-E00E-4DC3-A2A9-66F1761A1938}"/>
              </a:ext>
            </a:extLst>
          </p:cNvPr>
          <p:cNvGrpSpPr/>
          <p:nvPr/>
        </p:nvGrpSpPr>
        <p:grpSpPr>
          <a:xfrm>
            <a:off x="570920" y="714824"/>
            <a:ext cx="8067241" cy="3966733"/>
            <a:chOff x="589869" y="1211594"/>
            <a:chExt cx="11310763" cy="4703176"/>
          </a:xfrm>
        </p:grpSpPr>
        <p:sp>
          <p:nvSpPr>
            <p:cNvPr id="26" name="Rectangle à coins arrondis 26">
              <a:extLst>
                <a:ext uri="{FF2B5EF4-FFF2-40B4-BE49-F238E27FC236}">
                  <a16:creationId xmlns:a16="http://schemas.microsoft.com/office/drawing/2014/main" id="{94C55816-5120-4C9A-8107-1C0A4EE61CE9}"/>
                </a:ext>
              </a:extLst>
            </p:cNvPr>
            <p:cNvSpPr/>
            <p:nvPr/>
          </p:nvSpPr>
          <p:spPr>
            <a:xfrm>
              <a:off x="589869" y="1227314"/>
              <a:ext cx="11310763" cy="4687456"/>
            </a:xfrm>
            <a:prstGeom prst="roundRect">
              <a:avLst>
                <a:gd name="adj" fmla="val 0"/>
              </a:avLst>
            </a:prstGeom>
            <a:solidFill>
              <a:schemeClr val="bg1"/>
            </a:solidFill>
            <a:ln w="28575">
              <a:solidFill>
                <a:srgbClr val="CC00CC"/>
              </a:solid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a:extLst>
                <a:ext uri="{FF2B5EF4-FFF2-40B4-BE49-F238E27FC236}">
                  <a16:creationId xmlns:a16="http://schemas.microsoft.com/office/drawing/2014/main" id="{99E69666-4160-464A-BABD-825C1B7B034C}"/>
                </a:ext>
              </a:extLst>
            </p:cNvPr>
            <p:cNvSpPr/>
            <p:nvPr/>
          </p:nvSpPr>
          <p:spPr>
            <a:xfrm>
              <a:off x="589869" y="1211594"/>
              <a:ext cx="6862181" cy="437900"/>
            </a:xfrm>
            <a:prstGeom prst="rect">
              <a:avLst/>
            </a:prstGeom>
          </p:spPr>
          <p:txBody>
            <a:bodyPr wrap="none">
              <a:spAutoFit/>
            </a:bodyPr>
            <a:lstStyle/>
            <a:p>
              <a:r>
                <a:rPr lang="fr-FR" dirty="0">
                  <a:solidFill>
                    <a:srgbClr val="CC00CC"/>
                  </a:solidFill>
                </a:rPr>
                <a:t>Action mécanique associée à un ressort de torsion</a:t>
              </a:r>
            </a:p>
          </p:txBody>
        </p:sp>
      </p:grpSp>
      <mc:AlternateContent xmlns:mc="http://schemas.openxmlformats.org/markup-compatibility/2006" xmlns:a14="http://schemas.microsoft.com/office/drawing/2010/main">
        <mc:Choice Requires="a14">
          <p:sp>
            <p:nvSpPr>
              <p:cNvPr id="24" name="ZoneTexte 23">
                <a:extLst>
                  <a:ext uri="{FF2B5EF4-FFF2-40B4-BE49-F238E27FC236}">
                    <a16:creationId xmlns:a16="http://schemas.microsoft.com/office/drawing/2014/main" id="{4960A767-A585-4C88-9E4D-F34E6596B98C}"/>
                  </a:ext>
                </a:extLst>
              </p:cNvPr>
              <p:cNvSpPr txBox="1"/>
              <p:nvPr/>
            </p:nvSpPr>
            <p:spPr>
              <a:xfrm>
                <a:off x="926113" y="1013430"/>
                <a:ext cx="7709948" cy="4379276"/>
              </a:xfrm>
              <a:prstGeom prst="rect">
                <a:avLst/>
              </a:prstGeom>
              <a:noFill/>
            </p:spPr>
            <p:txBody>
              <a:bodyPr wrap="square" rtlCol="0">
                <a:spAutoFit/>
              </a:bodyPr>
              <a:lstStyle/>
              <a:p>
                <a:pPr>
                  <a:tabLst>
                    <a:tab pos="984250" algn="l"/>
                  </a:tabLst>
                </a:pPr>
                <a:r>
                  <a:rPr lang="fr-FR" sz="1600" dirty="0"/>
                  <a:t> Caractéristiques des ressorts :</a:t>
                </a:r>
              </a:p>
              <a:p>
                <a:pPr>
                  <a:tabLst>
                    <a:tab pos="984250" algn="l"/>
                  </a:tabLst>
                </a:pPr>
                <a:r>
                  <a:rPr lang="fr-FR" sz="1600" dirty="0"/>
                  <a:t>	- angle à vide       (en rad) ;</a:t>
                </a:r>
              </a:p>
              <a:p>
                <a:pPr>
                  <a:tabLst>
                    <a:tab pos="984250" algn="l"/>
                  </a:tabLst>
                </a:pPr>
                <a:r>
                  <a:rPr lang="fr-FR" sz="1600" dirty="0"/>
                  <a:t>	- raideur k (en N/rad).</a:t>
                </a:r>
              </a:p>
              <a:p>
                <a:pPr>
                  <a:tabLst>
                    <a:tab pos="984250" algn="l"/>
                  </a:tabLst>
                </a:pPr>
                <a:endParaRPr lang="fr-FR" sz="1600" dirty="0"/>
              </a:p>
              <a:p>
                <a:pPr>
                  <a:tabLst>
                    <a:tab pos="984250" algn="l"/>
                  </a:tabLst>
                </a:pPr>
                <a:r>
                  <a:rPr lang="fr-FR" sz="1600" dirty="0"/>
                  <a:t>Couple généré par un ressort de torsion :</a:t>
                </a:r>
                <a14:m>
                  <m:oMath xmlns:m="http://schemas.openxmlformats.org/officeDocument/2006/math">
                    <m:r>
                      <a:rPr lang="fr-FR" sz="1600" b="0" i="0" smtClean="0">
                        <a:latin typeface="Cambria Math" panose="02040503050406030204" pitchFamily="18" charset="0"/>
                      </a:rPr>
                      <m:t>                                    </m:t>
                    </m:r>
                    <m:acc>
                      <m:accPr>
                        <m:chr m:val="⃗"/>
                        <m:ctrlPr>
                          <a:rPr lang="fr-FR" sz="1600" i="1">
                            <a:latin typeface="Cambria Math" panose="02040503050406030204" pitchFamily="18" charset="0"/>
                          </a:rPr>
                        </m:ctrlPr>
                      </m:accPr>
                      <m:e>
                        <m:r>
                          <a:rPr lang="fr-FR" sz="1600" i="1">
                            <a:latin typeface="Cambria Math" panose="02040503050406030204" pitchFamily="18" charset="0"/>
                          </a:rPr>
                          <m:t>𝐶</m:t>
                        </m:r>
                      </m:e>
                    </m:acc>
                    <m:r>
                      <a:rPr lang="fr-FR" sz="1600" i="1">
                        <a:latin typeface="Cambria Math" panose="02040503050406030204" pitchFamily="18" charset="0"/>
                      </a:rPr>
                      <m:t>=−</m:t>
                    </m:r>
                    <m:r>
                      <a:rPr lang="fr-FR" sz="1600" i="1">
                        <a:latin typeface="Cambria Math" panose="02040503050406030204" pitchFamily="18" charset="0"/>
                      </a:rPr>
                      <m:t>𝑘</m:t>
                    </m:r>
                    <m:d>
                      <m:dPr>
                        <m:ctrlPr>
                          <a:rPr lang="fr-FR" sz="1600" i="1">
                            <a:latin typeface="Cambria Math" panose="02040503050406030204" pitchFamily="18" charset="0"/>
                          </a:rPr>
                        </m:ctrlPr>
                      </m:dPr>
                      <m:e>
                        <m:r>
                          <a:rPr lang="fr-FR" sz="1600" i="1">
                            <a:latin typeface="Cambria Math" panose="02040503050406030204" pitchFamily="18" charset="0"/>
                            <a:ea typeface="Cambria Math" panose="02040503050406030204" pitchFamily="18" charset="0"/>
                          </a:rPr>
                          <m:t>𝜃</m:t>
                        </m:r>
                        <m:r>
                          <a:rPr lang="fr-FR" sz="1600" i="1">
                            <a:latin typeface="Cambria Math" panose="02040503050406030204" pitchFamily="18" charset="0"/>
                          </a:rPr>
                          <m:t>−</m:t>
                        </m:r>
                        <m:sSub>
                          <m:sSubPr>
                            <m:ctrlPr>
                              <a:rPr lang="fr-FR" sz="1600" i="1">
                                <a:latin typeface="Cambria Math" panose="02040503050406030204" pitchFamily="18" charset="0"/>
                              </a:rPr>
                            </m:ctrlPr>
                          </m:sSubPr>
                          <m:e>
                            <m:r>
                              <a:rPr lang="fr-FR" sz="1600" i="1">
                                <a:latin typeface="Cambria Math" panose="02040503050406030204" pitchFamily="18" charset="0"/>
                                <a:ea typeface="Cambria Math" panose="02040503050406030204" pitchFamily="18" charset="0"/>
                              </a:rPr>
                              <m:t>𝜃</m:t>
                            </m:r>
                          </m:e>
                          <m:sub>
                            <m:r>
                              <a:rPr lang="fr-FR" sz="1600" i="1">
                                <a:latin typeface="Cambria Math" panose="02040503050406030204" pitchFamily="18" charset="0"/>
                              </a:rPr>
                              <m:t>0</m:t>
                            </m:r>
                          </m:sub>
                        </m:sSub>
                      </m:e>
                    </m:d>
                    <m:acc>
                      <m:accPr>
                        <m:chr m:val="⃗"/>
                        <m:ctrlPr>
                          <a:rPr lang="fr-FR" sz="1600" i="1">
                            <a:latin typeface="Cambria Math" panose="02040503050406030204" pitchFamily="18" charset="0"/>
                          </a:rPr>
                        </m:ctrlPr>
                      </m:accPr>
                      <m:e>
                        <m:r>
                          <a:rPr lang="fr-FR" sz="1600" i="1">
                            <a:latin typeface="Cambria Math" panose="02040503050406030204" pitchFamily="18" charset="0"/>
                          </a:rPr>
                          <m:t>𝑥</m:t>
                        </m:r>
                      </m:e>
                    </m:acc>
                    <m:r>
                      <a:rPr lang="fr-FR" sz="1600" i="1">
                        <a:latin typeface="Cambria Math" panose="02040503050406030204" pitchFamily="18" charset="0"/>
                      </a:rPr>
                      <m:t>=−</m:t>
                    </m:r>
                    <m:r>
                      <a:rPr lang="fr-FR" sz="1600" i="1">
                        <a:latin typeface="Cambria Math" panose="02040503050406030204" pitchFamily="18" charset="0"/>
                      </a:rPr>
                      <m:t>𝑘</m:t>
                    </m:r>
                    <m:r>
                      <a:rPr lang="fr-FR" sz="1600" i="1">
                        <a:latin typeface="Cambria Math" panose="02040503050406030204" pitchFamily="18" charset="0"/>
                        <a:ea typeface="Cambria Math" panose="02040503050406030204" pitchFamily="18" charset="0"/>
                      </a:rPr>
                      <m:t>∆</m:t>
                    </m:r>
                    <m:r>
                      <a:rPr lang="fr-FR" sz="1600" i="1">
                        <a:latin typeface="Cambria Math" panose="02040503050406030204" pitchFamily="18" charset="0"/>
                        <a:ea typeface="Cambria Math" panose="02040503050406030204" pitchFamily="18" charset="0"/>
                      </a:rPr>
                      <m:t>𝜃</m:t>
                    </m:r>
                    <m:r>
                      <a:rPr lang="fr-FR" sz="1600" i="1">
                        <a:latin typeface="Cambria Math" panose="02040503050406030204" pitchFamily="18" charset="0"/>
                        <a:ea typeface="Cambria Math" panose="02040503050406030204" pitchFamily="18" charset="0"/>
                      </a:rPr>
                      <m:t>.</m:t>
                    </m:r>
                    <m:acc>
                      <m:accPr>
                        <m:chr m:val="⃗"/>
                        <m:ctrlPr>
                          <a:rPr lang="fr-FR" sz="1600" i="1">
                            <a:latin typeface="Cambria Math" panose="02040503050406030204" pitchFamily="18" charset="0"/>
                            <a:ea typeface="Cambria Math" panose="02040503050406030204" pitchFamily="18" charset="0"/>
                          </a:rPr>
                        </m:ctrlPr>
                      </m:accPr>
                      <m:e>
                        <m:r>
                          <a:rPr lang="fr-FR" sz="1600" i="1">
                            <a:latin typeface="Cambria Math" panose="02040503050406030204" pitchFamily="18" charset="0"/>
                            <a:ea typeface="Cambria Math" panose="02040503050406030204" pitchFamily="18" charset="0"/>
                          </a:rPr>
                          <m:t>𝑧</m:t>
                        </m:r>
                      </m:e>
                    </m:acc>
                  </m:oMath>
                </a14:m>
                <a:endParaRPr lang="fr-FR" sz="1600" dirty="0"/>
              </a:p>
              <a:p>
                <a:pPr>
                  <a:tabLst>
                    <a:tab pos="984250" algn="l"/>
                  </a:tabLst>
                </a:pPr>
                <a:endParaRPr lang="fr-FR" sz="1600" dirty="0"/>
              </a:p>
              <a:p>
                <a:pPr>
                  <a:tabLst>
                    <a:tab pos="984250" algn="l"/>
                  </a:tabLst>
                </a:pPr>
                <a:r>
                  <a:rPr lang="fr-FR" sz="1600" dirty="0"/>
                  <a:t>Possibilité de précharger les ressorts en imposant une </a:t>
                </a:r>
              </a:p>
              <a:p>
                <a:pPr>
                  <a:tabLst>
                    <a:tab pos="984250" algn="l"/>
                  </a:tabLst>
                </a:pPr>
                <a:r>
                  <a:rPr lang="fr-FR" sz="1600" dirty="0"/>
                  <a:t>rotation initiale par rapport à l’angle à vide, soit :</a:t>
                </a:r>
                <a14:m>
                  <m:oMath xmlns:m="http://schemas.openxmlformats.org/officeDocument/2006/math">
                    <m:r>
                      <a:rPr lang="fr-FR" sz="1600" b="0" i="0" smtClean="0">
                        <a:latin typeface="Cambria Math" panose="02040503050406030204" pitchFamily="18" charset="0"/>
                      </a:rPr>
                      <m:t>                 </m:t>
                    </m:r>
                    <m:acc>
                      <m:accPr>
                        <m:chr m:val="⃗"/>
                        <m:ctrlPr>
                          <a:rPr lang="fr-FR" sz="1600" i="1">
                            <a:latin typeface="Cambria Math" panose="02040503050406030204" pitchFamily="18" charset="0"/>
                          </a:rPr>
                        </m:ctrlPr>
                      </m:accPr>
                      <m:e>
                        <m:sSub>
                          <m:sSubPr>
                            <m:ctrlPr>
                              <a:rPr lang="fr-FR" sz="1600" i="1">
                                <a:latin typeface="Cambria Math" panose="02040503050406030204" pitchFamily="18" charset="0"/>
                              </a:rPr>
                            </m:ctrlPr>
                          </m:sSubPr>
                          <m:e>
                            <m:r>
                              <a:rPr lang="fr-FR" sz="1600" i="1">
                                <a:latin typeface="Cambria Math" panose="02040503050406030204" pitchFamily="18" charset="0"/>
                              </a:rPr>
                              <m:t>𝐶</m:t>
                            </m:r>
                          </m:e>
                          <m:sub>
                            <m:r>
                              <a:rPr lang="fr-FR" sz="1600" i="1">
                                <a:latin typeface="Cambria Math" panose="02040503050406030204" pitchFamily="18" charset="0"/>
                              </a:rPr>
                              <m:t>0</m:t>
                            </m:r>
                          </m:sub>
                        </m:sSub>
                      </m:e>
                    </m:acc>
                    <m:r>
                      <a:rPr lang="fr-FR" sz="1600" i="1">
                        <a:latin typeface="Cambria Math" panose="02040503050406030204" pitchFamily="18" charset="0"/>
                      </a:rPr>
                      <m:t>=−</m:t>
                    </m:r>
                    <m:r>
                      <a:rPr lang="fr-FR" sz="1600" i="1">
                        <a:latin typeface="Cambria Math" panose="02040503050406030204" pitchFamily="18" charset="0"/>
                      </a:rPr>
                      <m:t>𝑘</m:t>
                    </m:r>
                    <m:d>
                      <m:dPr>
                        <m:ctrlPr>
                          <a:rPr lang="fr-FR" sz="1600" i="1">
                            <a:latin typeface="Cambria Math" panose="02040503050406030204" pitchFamily="18" charset="0"/>
                          </a:rPr>
                        </m:ctrlPr>
                      </m:dPr>
                      <m:e>
                        <m:sSub>
                          <m:sSubPr>
                            <m:ctrlPr>
                              <a:rPr lang="fr-FR" sz="1600" i="1">
                                <a:latin typeface="Cambria Math" panose="02040503050406030204" pitchFamily="18" charset="0"/>
                              </a:rPr>
                            </m:ctrlPr>
                          </m:sSubPr>
                          <m:e>
                            <m:r>
                              <a:rPr lang="fr-FR" sz="1600" i="1">
                                <a:latin typeface="Cambria Math" panose="02040503050406030204" pitchFamily="18" charset="0"/>
                                <a:ea typeface="Cambria Math" panose="02040503050406030204" pitchFamily="18" charset="0"/>
                              </a:rPr>
                              <m:t>𝜃</m:t>
                            </m:r>
                          </m:e>
                          <m:sub>
                            <m:r>
                              <a:rPr lang="fr-FR" sz="1600" i="1">
                                <a:latin typeface="Cambria Math" panose="02040503050406030204" pitchFamily="18" charset="0"/>
                              </a:rPr>
                              <m:t>𝑖</m:t>
                            </m:r>
                          </m:sub>
                        </m:sSub>
                        <m:r>
                          <a:rPr lang="fr-FR" sz="1600" i="1">
                            <a:latin typeface="Cambria Math" panose="02040503050406030204" pitchFamily="18" charset="0"/>
                          </a:rPr>
                          <m:t>−</m:t>
                        </m:r>
                        <m:sSub>
                          <m:sSubPr>
                            <m:ctrlPr>
                              <a:rPr lang="fr-FR" sz="1600" i="1">
                                <a:latin typeface="Cambria Math" panose="02040503050406030204" pitchFamily="18" charset="0"/>
                              </a:rPr>
                            </m:ctrlPr>
                          </m:sSubPr>
                          <m:e>
                            <m:r>
                              <a:rPr lang="fr-FR" sz="1600" i="1">
                                <a:latin typeface="Cambria Math" panose="02040503050406030204" pitchFamily="18" charset="0"/>
                                <a:ea typeface="Cambria Math" panose="02040503050406030204" pitchFamily="18" charset="0"/>
                              </a:rPr>
                              <m:t>𝜃</m:t>
                            </m:r>
                          </m:e>
                          <m:sub>
                            <m:r>
                              <a:rPr lang="fr-FR" sz="1600" i="1">
                                <a:latin typeface="Cambria Math" panose="02040503050406030204" pitchFamily="18" charset="0"/>
                              </a:rPr>
                              <m:t>0</m:t>
                            </m:r>
                          </m:sub>
                        </m:sSub>
                      </m:e>
                    </m:d>
                    <m:acc>
                      <m:accPr>
                        <m:chr m:val="⃗"/>
                        <m:ctrlPr>
                          <a:rPr lang="fr-FR" sz="1600" i="1">
                            <a:latin typeface="Cambria Math" panose="02040503050406030204" pitchFamily="18" charset="0"/>
                          </a:rPr>
                        </m:ctrlPr>
                      </m:accPr>
                      <m:e>
                        <m:r>
                          <a:rPr lang="fr-FR" sz="1600" i="1">
                            <a:latin typeface="Cambria Math" panose="02040503050406030204" pitchFamily="18" charset="0"/>
                          </a:rPr>
                          <m:t>𝑧</m:t>
                        </m:r>
                      </m:e>
                    </m:acc>
                    <m:r>
                      <a:rPr lang="fr-FR" sz="1600" i="1">
                        <a:latin typeface="Cambria Math" panose="02040503050406030204" pitchFamily="18" charset="0"/>
                      </a:rPr>
                      <m:t>=−</m:t>
                    </m:r>
                    <m:r>
                      <a:rPr lang="fr-FR" sz="1600" i="1">
                        <a:latin typeface="Cambria Math" panose="02040503050406030204" pitchFamily="18" charset="0"/>
                      </a:rPr>
                      <m:t>𝑘</m:t>
                    </m:r>
                    <m:r>
                      <a:rPr lang="fr-FR" sz="1600" i="1">
                        <a:latin typeface="Cambria Math" panose="02040503050406030204" pitchFamily="18" charset="0"/>
                        <a:ea typeface="Cambria Math" panose="02040503050406030204" pitchFamily="18" charset="0"/>
                      </a:rPr>
                      <m:t>∆</m:t>
                    </m:r>
                    <m:sSub>
                      <m:sSubPr>
                        <m:ctrlPr>
                          <a:rPr lang="fr-FR" sz="1600" i="1">
                            <a:latin typeface="Cambria Math" panose="02040503050406030204" pitchFamily="18" charset="0"/>
                            <a:ea typeface="Cambria Math" panose="02040503050406030204" pitchFamily="18" charset="0"/>
                          </a:rPr>
                        </m:ctrlPr>
                      </m:sSubPr>
                      <m:e>
                        <m:r>
                          <a:rPr lang="fr-FR" sz="1600" i="1">
                            <a:latin typeface="Cambria Math" panose="02040503050406030204" pitchFamily="18" charset="0"/>
                            <a:ea typeface="Cambria Math" panose="02040503050406030204" pitchFamily="18" charset="0"/>
                          </a:rPr>
                          <m:t>𝜃</m:t>
                        </m:r>
                      </m:e>
                      <m:sub>
                        <m:r>
                          <a:rPr lang="fr-FR" sz="1600" i="1">
                            <a:latin typeface="Cambria Math" panose="02040503050406030204" pitchFamily="18" charset="0"/>
                            <a:ea typeface="Cambria Math" panose="02040503050406030204" pitchFamily="18" charset="0"/>
                          </a:rPr>
                          <m:t>0</m:t>
                        </m:r>
                      </m:sub>
                    </m:sSub>
                    <m:r>
                      <a:rPr lang="fr-FR" sz="1600" i="1">
                        <a:latin typeface="Cambria Math" panose="02040503050406030204" pitchFamily="18" charset="0"/>
                        <a:ea typeface="Cambria Math" panose="02040503050406030204" pitchFamily="18" charset="0"/>
                      </a:rPr>
                      <m:t>.</m:t>
                    </m:r>
                    <m:acc>
                      <m:accPr>
                        <m:chr m:val="⃗"/>
                        <m:ctrlPr>
                          <a:rPr lang="fr-FR" sz="1600" i="1">
                            <a:latin typeface="Cambria Math" panose="02040503050406030204" pitchFamily="18" charset="0"/>
                            <a:ea typeface="Cambria Math" panose="02040503050406030204" pitchFamily="18" charset="0"/>
                          </a:rPr>
                        </m:ctrlPr>
                      </m:accPr>
                      <m:e>
                        <m:r>
                          <a:rPr lang="fr-FR" sz="1600" i="1">
                            <a:latin typeface="Cambria Math" panose="02040503050406030204" pitchFamily="18" charset="0"/>
                            <a:ea typeface="Cambria Math" panose="02040503050406030204" pitchFamily="18" charset="0"/>
                          </a:rPr>
                          <m:t>𝑧</m:t>
                        </m:r>
                      </m:e>
                    </m:acc>
                  </m:oMath>
                </a14:m>
                <a:endParaRPr lang="fr-FR" sz="1600" dirty="0"/>
              </a:p>
              <a:p>
                <a:pPr>
                  <a:tabLst>
                    <a:tab pos="984250" algn="l"/>
                  </a:tabLst>
                </a:pPr>
                <a:r>
                  <a:rPr lang="fr-FR" sz="1600" dirty="0"/>
                  <a:t>					   </a:t>
                </a:r>
              </a:p>
              <a:p>
                <a:pPr>
                  <a:tabLst>
                    <a:tab pos="984250" algn="l"/>
                  </a:tabLst>
                </a:pPr>
                <a:r>
                  <a:rPr lang="fr-FR" sz="1600" dirty="0"/>
                  <a:t>L’effort développé par le ressort s’écrit alors :</a:t>
                </a:r>
                <a14:m>
                  <m:oMath xmlns:m="http://schemas.openxmlformats.org/officeDocument/2006/math">
                    <m:r>
                      <a:rPr lang="fr-FR" sz="1600" b="0" i="0" smtClean="0">
                        <a:latin typeface="Cambria Math" panose="02040503050406030204" pitchFamily="18" charset="0"/>
                      </a:rPr>
                      <m:t>                </m:t>
                    </m:r>
                    <m:acc>
                      <m:accPr>
                        <m:chr m:val="⃗"/>
                        <m:ctrlPr>
                          <a:rPr lang="fr-FR" sz="1600" i="1">
                            <a:latin typeface="Cambria Math" panose="02040503050406030204" pitchFamily="18" charset="0"/>
                          </a:rPr>
                        </m:ctrlPr>
                      </m:accPr>
                      <m:e>
                        <m:r>
                          <a:rPr lang="fr-FR" sz="1600" i="1">
                            <a:latin typeface="Cambria Math" panose="02040503050406030204" pitchFamily="18" charset="0"/>
                          </a:rPr>
                          <m:t>𝐶</m:t>
                        </m:r>
                      </m:e>
                    </m:acc>
                    <m:r>
                      <a:rPr lang="fr-FR" sz="1600" i="1">
                        <a:latin typeface="Cambria Math" panose="02040503050406030204" pitchFamily="18" charset="0"/>
                      </a:rPr>
                      <m:t>=</m:t>
                    </m:r>
                    <m:acc>
                      <m:accPr>
                        <m:chr m:val="⃗"/>
                        <m:ctrlPr>
                          <a:rPr lang="fr-FR" sz="1600" i="1">
                            <a:latin typeface="Cambria Math" panose="02040503050406030204" pitchFamily="18" charset="0"/>
                          </a:rPr>
                        </m:ctrlPr>
                      </m:accPr>
                      <m:e>
                        <m:sSub>
                          <m:sSubPr>
                            <m:ctrlPr>
                              <a:rPr lang="fr-FR" sz="1600" i="1">
                                <a:latin typeface="Cambria Math" panose="02040503050406030204" pitchFamily="18" charset="0"/>
                              </a:rPr>
                            </m:ctrlPr>
                          </m:sSubPr>
                          <m:e>
                            <m:r>
                              <a:rPr lang="fr-FR" sz="1600" i="1">
                                <a:latin typeface="Cambria Math" panose="02040503050406030204" pitchFamily="18" charset="0"/>
                              </a:rPr>
                              <m:t>𝐶</m:t>
                            </m:r>
                          </m:e>
                          <m:sub>
                            <m:r>
                              <a:rPr lang="fr-FR" sz="1600" i="1">
                                <a:latin typeface="Cambria Math" panose="02040503050406030204" pitchFamily="18" charset="0"/>
                              </a:rPr>
                              <m:t>0</m:t>
                            </m:r>
                          </m:sub>
                        </m:sSub>
                      </m:e>
                    </m:acc>
                    <m:r>
                      <a:rPr lang="fr-FR" sz="1600" i="1">
                        <a:latin typeface="Cambria Math" panose="02040503050406030204" pitchFamily="18" charset="0"/>
                      </a:rPr>
                      <m:t>−</m:t>
                    </m:r>
                    <m:r>
                      <a:rPr lang="fr-FR" sz="1600" i="1">
                        <a:latin typeface="Cambria Math" panose="02040503050406030204" pitchFamily="18" charset="0"/>
                      </a:rPr>
                      <m:t>𝑘</m:t>
                    </m:r>
                    <m:d>
                      <m:dPr>
                        <m:ctrlPr>
                          <a:rPr lang="fr-FR" sz="1600" i="1">
                            <a:latin typeface="Cambria Math" panose="02040503050406030204" pitchFamily="18" charset="0"/>
                          </a:rPr>
                        </m:ctrlPr>
                      </m:dPr>
                      <m:e>
                        <m:r>
                          <a:rPr lang="fr-FR" sz="1600" i="1">
                            <a:latin typeface="Cambria Math" panose="02040503050406030204" pitchFamily="18" charset="0"/>
                            <a:ea typeface="Cambria Math" panose="02040503050406030204" pitchFamily="18" charset="0"/>
                          </a:rPr>
                          <m:t>𝜃</m:t>
                        </m:r>
                        <m:r>
                          <a:rPr lang="fr-FR" sz="1600" i="1">
                            <a:latin typeface="Cambria Math" panose="02040503050406030204" pitchFamily="18" charset="0"/>
                          </a:rPr>
                          <m:t>−</m:t>
                        </m:r>
                        <m:sSub>
                          <m:sSubPr>
                            <m:ctrlPr>
                              <a:rPr lang="fr-FR" sz="1600" i="1">
                                <a:latin typeface="Cambria Math" panose="02040503050406030204" pitchFamily="18" charset="0"/>
                              </a:rPr>
                            </m:ctrlPr>
                          </m:sSubPr>
                          <m:e>
                            <m:r>
                              <a:rPr lang="fr-FR" sz="1600" i="1">
                                <a:latin typeface="Cambria Math" panose="02040503050406030204" pitchFamily="18" charset="0"/>
                                <a:ea typeface="Cambria Math" panose="02040503050406030204" pitchFamily="18" charset="0"/>
                              </a:rPr>
                              <m:t>𝜃</m:t>
                            </m:r>
                          </m:e>
                          <m:sub>
                            <m:r>
                              <a:rPr lang="fr-FR" sz="1600" i="1">
                                <a:latin typeface="Cambria Math" panose="02040503050406030204" pitchFamily="18" charset="0"/>
                              </a:rPr>
                              <m:t>𝑖</m:t>
                            </m:r>
                          </m:sub>
                        </m:sSub>
                      </m:e>
                    </m:d>
                    <m:acc>
                      <m:accPr>
                        <m:chr m:val="⃗"/>
                        <m:ctrlPr>
                          <a:rPr lang="fr-FR" sz="1600" i="1">
                            <a:latin typeface="Cambria Math" panose="02040503050406030204" pitchFamily="18" charset="0"/>
                          </a:rPr>
                        </m:ctrlPr>
                      </m:accPr>
                      <m:e>
                        <m:r>
                          <a:rPr lang="fr-FR" sz="1600" i="1">
                            <a:latin typeface="Cambria Math" panose="02040503050406030204" pitchFamily="18" charset="0"/>
                          </a:rPr>
                          <m:t>𝑧</m:t>
                        </m:r>
                      </m:e>
                    </m:acc>
                    <m:r>
                      <a:rPr lang="fr-FR" sz="1600" i="1">
                        <a:latin typeface="Cambria Math" panose="02040503050406030204" pitchFamily="18" charset="0"/>
                      </a:rPr>
                      <m:t>=</m:t>
                    </m:r>
                    <m:acc>
                      <m:accPr>
                        <m:chr m:val="⃗"/>
                        <m:ctrlPr>
                          <a:rPr lang="fr-FR" sz="1600" i="1">
                            <a:latin typeface="Cambria Math" panose="02040503050406030204" pitchFamily="18" charset="0"/>
                          </a:rPr>
                        </m:ctrlPr>
                      </m:accPr>
                      <m:e>
                        <m:sSub>
                          <m:sSubPr>
                            <m:ctrlPr>
                              <a:rPr lang="fr-FR" sz="1600" i="1">
                                <a:latin typeface="Cambria Math" panose="02040503050406030204" pitchFamily="18" charset="0"/>
                              </a:rPr>
                            </m:ctrlPr>
                          </m:sSubPr>
                          <m:e>
                            <m:r>
                              <a:rPr lang="fr-FR" sz="1600" i="1">
                                <a:latin typeface="Cambria Math" panose="02040503050406030204" pitchFamily="18" charset="0"/>
                              </a:rPr>
                              <m:t>𝐶</m:t>
                            </m:r>
                          </m:e>
                          <m:sub>
                            <m:r>
                              <a:rPr lang="fr-FR" sz="1600" i="1">
                                <a:latin typeface="Cambria Math" panose="02040503050406030204" pitchFamily="18" charset="0"/>
                              </a:rPr>
                              <m:t>0</m:t>
                            </m:r>
                          </m:sub>
                        </m:sSub>
                      </m:e>
                    </m:acc>
                    <m:r>
                      <a:rPr lang="fr-FR" sz="1600" i="1">
                        <a:latin typeface="Cambria Math" panose="02040503050406030204" pitchFamily="18" charset="0"/>
                      </a:rPr>
                      <m:t>−</m:t>
                    </m:r>
                    <m:r>
                      <a:rPr lang="fr-FR" sz="1600" i="1">
                        <a:latin typeface="Cambria Math" panose="02040503050406030204" pitchFamily="18" charset="0"/>
                      </a:rPr>
                      <m:t>𝑘</m:t>
                    </m:r>
                    <m:r>
                      <a:rPr lang="fr-FR" sz="1600" i="1">
                        <a:latin typeface="Cambria Math" panose="02040503050406030204" pitchFamily="18" charset="0"/>
                        <a:ea typeface="Cambria Math" panose="02040503050406030204" pitchFamily="18" charset="0"/>
                      </a:rPr>
                      <m:t>∆</m:t>
                    </m:r>
                    <m:r>
                      <a:rPr lang="fr-FR" sz="1600" i="1">
                        <a:latin typeface="Cambria Math" panose="02040503050406030204" pitchFamily="18" charset="0"/>
                        <a:ea typeface="Cambria Math" panose="02040503050406030204" pitchFamily="18" charset="0"/>
                      </a:rPr>
                      <m:t>𝜃</m:t>
                    </m:r>
                    <m:r>
                      <a:rPr lang="fr-FR" sz="1600" i="1">
                        <a:latin typeface="Cambria Math" panose="02040503050406030204" pitchFamily="18" charset="0"/>
                        <a:ea typeface="Cambria Math" panose="02040503050406030204" pitchFamily="18" charset="0"/>
                      </a:rPr>
                      <m:t>.</m:t>
                    </m:r>
                    <m:acc>
                      <m:accPr>
                        <m:chr m:val="⃗"/>
                        <m:ctrlPr>
                          <a:rPr lang="fr-FR" sz="1600" i="1">
                            <a:latin typeface="Cambria Math" panose="02040503050406030204" pitchFamily="18" charset="0"/>
                            <a:ea typeface="Cambria Math" panose="02040503050406030204" pitchFamily="18" charset="0"/>
                          </a:rPr>
                        </m:ctrlPr>
                      </m:accPr>
                      <m:e>
                        <m:r>
                          <a:rPr lang="fr-FR" sz="1600" i="1">
                            <a:latin typeface="Cambria Math" panose="02040503050406030204" pitchFamily="18" charset="0"/>
                            <a:ea typeface="Cambria Math" panose="02040503050406030204" pitchFamily="18" charset="0"/>
                          </a:rPr>
                          <m:t>𝑧</m:t>
                        </m:r>
                      </m:e>
                    </m:acc>
                  </m:oMath>
                </a14:m>
                <a:endParaRPr lang="fr-FR" sz="1600" dirty="0"/>
              </a:p>
              <a:p>
                <a:pPr>
                  <a:tabLst>
                    <a:tab pos="984250" algn="l"/>
                  </a:tabLst>
                </a:pPr>
                <a:r>
                  <a:rPr lang="fr-FR" sz="1600" dirty="0"/>
                  <a:t>ou encore sous forme d’un torseur    </a:t>
                </a:r>
              </a:p>
              <a:p>
                <a:pPr>
                  <a:tabLst>
                    <a:tab pos="984250" algn="l"/>
                  </a:tabLst>
                </a:pPr>
                <a:r>
                  <a:rPr lang="fr-FR" sz="1600" dirty="0"/>
                  <a:t>                                                                </a:t>
                </a:r>
                <a14:m>
                  <m:oMath xmlns:m="http://schemas.openxmlformats.org/officeDocument/2006/math">
                    <m:d>
                      <m:dPr>
                        <m:begChr m:val="{"/>
                        <m:endChr m:val="}"/>
                        <m:ctrlPr>
                          <a:rPr lang="fr-FR" sz="1600" i="1">
                            <a:latin typeface="Cambria Math" panose="02040503050406030204" pitchFamily="18" charset="0"/>
                          </a:rPr>
                        </m:ctrlPr>
                      </m:dPr>
                      <m:e>
                        <m:sSub>
                          <m:sSubPr>
                            <m:ctrlPr>
                              <a:rPr lang="fr-FR" sz="1600" i="1">
                                <a:latin typeface="Cambria Math" panose="02040503050406030204" pitchFamily="18" charset="0"/>
                              </a:rPr>
                            </m:ctrlPr>
                          </m:sSubPr>
                          <m:e>
                            <m:r>
                              <m:rPr>
                                <m:sty m:val="p"/>
                              </m:rPr>
                              <a:rPr lang="fr-FR" sz="1600">
                                <a:latin typeface="Cambria Math" panose="02040503050406030204" pitchFamily="18" charset="0"/>
                              </a:rPr>
                              <m:t>A</m:t>
                            </m:r>
                          </m:e>
                          <m:sub>
                            <m:r>
                              <m:rPr>
                                <m:sty m:val="p"/>
                              </m:rPr>
                              <a:rPr lang="fr-FR" sz="1600">
                                <a:latin typeface="Cambria Math" panose="02040503050406030204" pitchFamily="18" charset="0"/>
                              </a:rPr>
                              <m:t>Ressort</m:t>
                            </m:r>
                          </m:sub>
                        </m:sSub>
                      </m:e>
                    </m:d>
                    <m:r>
                      <a:rPr lang="fr-FR" sz="1600">
                        <a:latin typeface="Cambria Math" panose="02040503050406030204" pitchFamily="18" charset="0"/>
                      </a:rPr>
                      <m:t>=</m:t>
                    </m:r>
                    <m:sSub>
                      <m:sSubPr>
                        <m:ctrlPr>
                          <a:rPr lang="fr-FR" sz="1600" i="1">
                            <a:latin typeface="Cambria Math" panose="02040503050406030204" pitchFamily="18" charset="0"/>
                          </a:rPr>
                        </m:ctrlPr>
                      </m:sSubPr>
                      <m:e>
                        <m:d>
                          <m:dPr>
                            <m:begChr m:val="{"/>
                            <m:endChr m:val="}"/>
                            <m:ctrlPr>
                              <a:rPr lang="fr-FR" sz="1600" i="1">
                                <a:latin typeface="Cambria Math" panose="02040503050406030204" pitchFamily="18" charset="0"/>
                              </a:rPr>
                            </m:ctrlPr>
                          </m:dPr>
                          <m:e>
                            <m:m>
                              <m:mPr>
                                <m:mcs>
                                  <m:mc>
                                    <m:mcPr>
                                      <m:count m:val="2"/>
                                      <m:mcJc m:val="center"/>
                                    </m:mcPr>
                                  </m:mc>
                                </m:mcs>
                                <m:ctrlPr>
                                  <a:rPr lang="fr-FR" sz="1600" i="1">
                                    <a:latin typeface="Cambria Math" panose="02040503050406030204" pitchFamily="18" charset="0"/>
                                  </a:rPr>
                                </m:ctrlPr>
                              </m:mPr>
                              <m:mr>
                                <m:e>
                                  <m:r>
                                    <a:rPr lang="fr-FR" sz="1600" i="1">
                                      <a:latin typeface="Cambria Math" panose="02040503050406030204" pitchFamily="18" charset="0"/>
                                    </a:rPr>
                                    <m:t>0</m:t>
                                  </m:r>
                                </m:e>
                                <m:e>
                                  <m:r>
                                    <a:rPr lang="fr-FR" sz="1600" i="1">
                                      <a:latin typeface="Cambria Math" panose="02040503050406030204" pitchFamily="18" charset="0"/>
                                    </a:rPr>
                                    <m:t>0</m:t>
                                  </m:r>
                                </m:e>
                              </m:mr>
                              <m:mr>
                                <m:e>
                                  <m:r>
                                    <a:rPr lang="fr-FR" sz="1600" i="1">
                                      <a:latin typeface="Cambria Math" panose="02040503050406030204" pitchFamily="18" charset="0"/>
                                    </a:rPr>
                                    <m:t>0</m:t>
                                  </m:r>
                                </m:e>
                                <m:e>
                                  <m:r>
                                    <a:rPr lang="fr-FR" sz="1600" i="1">
                                      <a:latin typeface="Cambria Math" panose="02040503050406030204" pitchFamily="18" charset="0"/>
                                    </a:rPr>
                                    <m:t>0</m:t>
                                  </m:r>
                                </m:e>
                              </m:mr>
                              <m:mr>
                                <m:e>
                                  <m:r>
                                    <a:rPr lang="fr-FR" sz="1600" i="1">
                                      <a:latin typeface="Cambria Math" panose="02040503050406030204" pitchFamily="18" charset="0"/>
                                    </a:rPr>
                                    <m:t>0</m:t>
                                  </m:r>
                                </m:e>
                                <m:e>
                                  <m:sSub>
                                    <m:sSubPr>
                                      <m:ctrlPr>
                                        <a:rPr lang="fr-FR" sz="1600" i="1">
                                          <a:latin typeface="Cambria Math" panose="02040503050406030204" pitchFamily="18" charset="0"/>
                                        </a:rPr>
                                      </m:ctrlPr>
                                    </m:sSubPr>
                                    <m:e>
                                      <m:r>
                                        <a:rPr lang="fr-FR" sz="1600" i="1">
                                          <a:latin typeface="Cambria Math" panose="02040503050406030204" pitchFamily="18" charset="0"/>
                                        </a:rPr>
                                        <m:t>𝐶</m:t>
                                      </m:r>
                                    </m:e>
                                    <m:sub>
                                      <m:r>
                                        <a:rPr lang="fr-FR" sz="1600" i="1">
                                          <a:latin typeface="Cambria Math" panose="02040503050406030204" pitchFamily="18" charset="0"/>
                                        </a:rPr>
                                        <m:t>0</m:t>
                                      </m:r>
                                    </m:sub>
                                  </m:sSub>
                                  <m:r>
                                    <m:rPr>
                                      <m:brk m:alnAt="7"/>
                                    </m:rPr>
                                    <a:rPr lang="fr-FR" sz="1600" i="1">
                                      <a:latin typeface="Cambria Math" panose="02040503050406030204" pitchFamily="18" charset="0"/>
                                    </a:rPr>
                                    <m:t>−</m:t>
                                  </m:r>
                                  <m:r>
                                    <a:rPr lang="fr-FR" sz="1600" i="1">
                                      <a:latin typeface="Cambria Math" panose="02040503050406030204" pitchFamily="18" charset="0"/>
                                    </a:rPr>
                                    <m:t>𝑘</m:t>
                                  </m:r>
                                  <m:r>
                                    <a:rPr lang="fr-FR" sz="1600" i="1">
                                      <a:latin typeface="Cambria Math" panose="02040503050406030204" pitchFamily="18" charset="0"/>
                                    </a:rPr>
                                    <m:t>.∆</m:t>
                                  </m:r>
                                  <m:r>
                                    <a:rPr lang="fr-FR" sz="1600" i="1">
                                      <a:latin typeface="Cambria Math" panose="02040503050406030204" pitchFamily="18" charset="0"/>
                                      <a:ea typeface="Cambria Math" panose="02040503050406030204" pitchFamily="18" charset="0"/>
                                    </a:rPr>
                                    <m:t>𝜃</m:t>
                                  </m:r>
                                </m:e>
                              </m:mr>
                            </m:m>
                          </m:e>
                        </m:d>
                      </m:e>
                      <m:sub>
                        <m:r>
                          <a:rPr lang="fr-FR" sz="1600" i="1">
                            <a:latin typeface="Cambria Math" panose="02040503050406030204" pitchFamily="18" charset="0"/>
                          </a:rPr>
                          <m:t>𝑀</m:t>
                        </m:r>
                        <m:r>
                          <a:rPr lang="fr-FR" sz="1600" i="1">
                            <a:latin typeface="Cambria Math" panose="02040503050406030204" pitchFamily="18" charset="0"/>
                          </a:rPr>
                          <m:t>,</m:t>
                        </m:r>
                        <m:r>
                          <a:rPr lang="fr-FR" sz="1600" i="1">
                            <a:latin typeface="Cambria Math" panose="02040503050406030204" pitchFamily="18" charset="0"/>
                          </a:rPr>
                          <m:t>𝐵</m:t>
                        </m:r>
                      </m:sub>
                    </m:sSub>
                  </m:oMath>
                </a14:m>
                <a:endParaRPr lang="fr-FR" sz="1600" dirty="0"/>
              </a:p>
              <a:p>
                <a:pPr>
                  <a:tabLst>
                    <a:tab pos="984250" algn="l"/>
                  </a:tabLst>
                </a:pPr>
                <a:endParaRPr lang="fr-FR" sz="1600" dirty="0"/>
              </a:p>
              <a:p>
                <a:pPr>
                  <a:tabLst>
                    <a:tab pos="984250" algn="l"/>
                  </a:tabLst>
                </a:pPr>
                <a:endParaRPr lang="fr-FR" sz="1600" dirty="0"/>
              </a:p>
              <a:p>
                <a:pPr>
                  <a:tabLst>
                    <a:tab pos="984250" algn="l"/>
                  </a:tabLst>
                </a:pPr>
                <a:endParaRPr lang="fr-FR" sz="1600" dirty="0"/>
              </a:p>
            </p:txBody>
          </p:sp>
        </mc:Choice>
        <mc:Fallback xmlns="">
          <p:sp>
            <p:nvSpPr>
              <p:cNvPr id="24" name="ZoneTexte 23">
                <a:extLst>
                  <a:ext uri="{FF2B5EF4-FFF2-40B4-BE49-F238E27FC236}">
                    <a16:creationId xmlns:a16="http://schemas.microsoft.com/office/drawing/2014/main" id="{4960A767-A585-4C88-9E4D-F34E6596B98C}"/>
                  </a:ext>
                </a:extLst>
              </p:cNvPr>
              <p:cNvSpPr txBox="1">
                <a:spLocks noRot="1" noChangeAspect="1" noMove="1" noResize="1" noEditPoints="1" noAdjustHandles="1" noChangeArrowheads="1" noChangeShapeType="1" noTextEdit="1"/>
              </p:cNvSpPr>
              <p:nvPr/>
            </p:nvSpPr>
            <p:spPr>
              <a:xfrm>
                <a:off x="926113" y="1013430"/>
                <a:ext cx="7709948" cy="4379276"/>
              </a:xfrm>
              <a:prstGeom prst="rect">
                <a:avLst/>
              </a:prstGeom>
              <a:blipFill>
                <a:blip r:embed="rId3"/>
                <a:stretch>
                  <a:fillRect l="-474" t="-417" r="-2372"/>
                </a:stretch>
              </a:blipFill>
            </p:spPr>
            <p:txBody>
              <a:bodyPr/>
              <a:lstStyle/>
              <a:p>
                <a:r>
                  <a:rPr lang="fr-FR">
                    <a:noFill/>
                  </a:rPr>
                  <a:t> </a:t>
                </a:r>
              </a:p>
            </p:txBody>
          </p:sp>
        </mc:Fallback>
      </mc:AlternateContent>
      <p:pic>
        <p:nvPicPr>
          <p:cNvPr id="23" name="Image 22">
            <a:extLst>
              <a:ext uri="{FF2B5EF4-FFF2-40B4-BE49-F238E27FC236}">
                <a16:creationId xmlns:a16="http://schemas.microsoft.com/office/drawing/2014/main" id="{BB2E7578-1B92-41F5-8839-CC8CE70511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05478" y="1077904"/>
            <a:ext cx="1684866" cy="1548820"/>
          </a:xfrm>
          <a:prstGeom prst="rect">
            <a:avLst/>
          </a:prstGeom>
        </p:spPr>
      </p:pic>
      <p:cxnSp>
        <p:nvCxnSpPr>
          <p:cNvPr id="144" name="Connecteur droit avec flèche 143">
            <a:extLst>
              <a:ext uri="{FF2B5EF4-FFF2-40B4-BE49-F238E27FC236}">
                <a16:creationId xmlns:a16="http://schemas.microsoft.com/office/drawing/2014/main" id="{7F31741C-887E-4A8A-8161-C4322E24B408}"/>
              </a:ext>
            </a:extLst>
          </p:cNvPr>
          <p:cNvCxnSpPr>
            <a:cxnSpLocks/>
          </p:cNvCxnSpPr>
          <p:nvPr/>
        </p:nvCxnSpPr>
        <p:spPr>
          <a:xfrm>
            <a:off x="10307136" y="1909933"/>
            <a:ext cx="1314411" cy="0"/>
          </a:xfrm>
          <a:prstGeom prst="straightConnector1">
            <a:avLst/>
          </a:prstGeom>
          <a:ln w="12700">
            <a:solidFill>
              <a:schemeClr val="tx1"/>
            </a:solidFill>
            <a:headEnd type="none" w="med" len="med"/>
            <a:tailEnd type="arrow" w="sm" len="sm"/>
          </a:ln>
        </p:spPr>
        <p:style>
          <a:lnRef idx="1">
            <a:schemeClr val="accent1"/>
          </a:lnRef>
          <a:fillRef idx="0">
            <a:schemeClr val="accent1"/>
          </a:fillRef>
          <a:effectRef idx="0">
            <a:schemeClr val="accent1"/>
          </a:effectRef>
          <a:fontRef idx="minor">
            <a:schemeClr val="tx1"/>
          </a:fontRef>
        </p:style>
      </p:cxnSp>
      <p:pic>
        <p:nvPicPr>
          <p:cNvPr id="29" name="Image 28">
            <a:extLst>
              <a:ext uri="{FF2B5EF4-FFF2-40B4-BE49-F238E27FC236}">
                <a16:creationId xmlns:a16="http://schemas.microsoft.com/office/drawing/2014/main" id="{5C448415-38CC-4481-869D-1930775DDAF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80313" y="2729639"/>
            <a:ext cx="1684800" cy="1696032"/>
          </a:xfrm>
          <a:prstGeom prst="rect">
            <a:avLst/>
          </a:prstGeom>
        </p:spPr>
      </p:pic>
      <p:cxnSp>
        <p:nvCxnSpPr>
          <p:cNvPr id="133" name="Connecteur droit avec flèche 132">
            <a:extLst>
              <a:ext uri="{FF2B5EF4-FFF2-40B4-BE49-F238E27FC236}">
                <a16:creationId xmlns:a16="http://schemas.microsoft.com/office/drawing/2014/main" id="{59D88D19-9138-4716-857C-4350C29FE103}"/>
              </a:ext>
            </a:extLst>
          </p:cNvPr>
          <p:cNvCxnSpPr>
            <a:cxnSpLocks/>
          </p:cNvCxnSpPr>
          <p:nvPr/>
        </p:nvCxnSpPr>
        <p:spPr>
          <a:xfrm>
            <a:off x="10225394" y="3547490"/>
            <a:ext cx="465832" cy="1359718"/>
          </a:xfrm>
          <a:prstGeom prst="straightConnector1">
            <a:avLst/>
          </a:prstGeom>
          <a:ln w="12700">
            <a:solidFill>
              <a:schemeClr val="tx1"/>
            </a:solidFill>
            <a:headEnd type="none" w="med" len="med"/>
            <a:tailEnd type="arrow" w="sm" len="sm"/>
          </a:ln>
        </p:spPr>
        <p:style>
          <a:lnRef idx="1">
            <a:schemeClr val="accent1"/>
          </a:lnRef>
          <a:fillRef idx="0">
            <a:schemeClr val="accent1"/>
          </a:fillRef>
          <a:effectRef idx="0">
            <a:schemeClr val="accent1"/>
          </a:effectRef>
          <a:fontRef idx="minor">
            <a:schemeClr val="tx1"/>
          </a:fontRef>
        </p:style>
      </p:cxnSp>
      <p:pic>
        <p:nvPicPr>
          <p:cNvPr id="38" name="Image 37">
            <a:extLst>
              <a:ext uri="{FF2B5EF4-FFF2-40B4-BE49-F238E27FC236}">
                <a16:creationId xmlns:a16="http://schemas.microsoft.com/office/drawing/2014/main" id="{A36B6334-80DA-4CCF-9826-7EBD62FE927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19147" y="5027824"/>
            <a:ext cx="1684800" cy="1708201"/>
          </a:xfrm>
          <a:prstGeom prst="rect">
            <a:avLst/>
          </a:prstGeom>
        </p:spPr>
      </p:pic>
      <p:cxnSp>
        <p:nvCxnSpPr>
          <p:cNvPr id="142" name="Connecteur droit avec flèche 141">
            <a:extLst>
              <a:ext uri="{FF2B5EF4-FFF2-40B4-BE49-F238E27FC236}">
                <a16:creationId xmlns:a16="http://schemas.microsoft.com/office/drawing/2014/main" id="{7E8A7705-3256-48CE-9F49-AAE0A281E93B}"/>
              </a:ext>
            </a:extLst>
          </p:cNvPr>
          <p:cNvCxnSpPr>
            <a:cxnSpLocks/>
          </p:cNvCxnSpPr>
          <p:nvPr/>
        </p:nvCxnSpPr>
        <p:spPr>
          <a:xfrm flipV="1">
            <a:off x="10361547" y="5208452"/>
            <a:ext cx="1123847" cy="749672"/>
          </a:xfrm>
          <a:prstGeom prst="straightConnector1">
            <a:avLst/>
          </a:prstGeom>
          <a:ln w="12700">
            <a:solidFill>
              <a:schemeClr val="tx1"/>
            </a:solidFill>
            <a:headEnd type="none" w="med" len="med"/>
            <a:tailEnd type="arrow" w="sm" len="sm"/>
          </a:ln>
        </p:spPr>
        <p:style>
          <a:lnRef idx="1">
            <a:schemeClr val="accent1"/>
          </a:lnRef>
          <a:fillRef idx="0">
            <a:schemeClr val="accent1"/>
          </a:fillRef>
          <a:effectRef idx="0">
            <a:schemeClr val="accent1"/>
          </a:effectRef>
          <a:fontRef idx="minor">
            <a:schemeClr val="tx1"/>
          </a:fontRef>
        </p:style>
      </p:cxnSp>
      <p:grpSp>
        <p:nvGrpSpPr>
          <p:cNvPr id="95" name="Groupe 94">
            <a:extLst>
              <a:ext uri="{FF2B5EF4-FFF2-40B4-BE49-F238E27FC236}">
                <a16:creationId xmlns:a16="http://schemas.microsoft.com/office/drawing/2014/main" id="{E591DAF8-08CB-4586-997A-09933C14F698}"/>
              </a:ext>
            </a:extLst>
          </p:cNvPr>
          <p:cNvGrpSpPr/>
          <p:nvPr/>
        </p:nvGrpSpPr>
        <p:grpSpPr>
          <a:xfrm rot="21005674">
            <a:off x="9017351" y="2025308"/>
            <a:ext cx="2523629" cy="3161612"/>
            <a:chOff x="9321701" y="2446651"/>
            <a:chExt cx="2252301" cy="2387317"/>
          </a:xfrm>
        </p:grpSpPr>
        <p:pic>
          <p:nvPicPr>
            <p:cNvPr id="46" name="Image 45">
              <a:extLst>
                <a:ext uri="{FF2B5EF4-FFF2-40B4-BE49-F238E27FC236}">
                  <a16:creationId xmlns:a16="http://schemas.microsoft.com/office/drawing/2014/main" id="{E0592DA5-0AFE-4746-9A71-1F42B3A6D60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321701" y="2446651"/>
              <a:ext cx="2252301" cy="2387317"/>
            </a:xfrm>
            <a:prstGeom prst="rect">
              <a:avLst/>
            </a:prstGeom>
          </p:spPr>
        </p:pic>
        <p:cxnSp>
          <p:nvCxnSpPr>
            <p:cNvPr id="61" name="Connecteur droit avec flèche 60">
              <a:extLst>
                <a:ext uri="{FF2B5EF4-FFF2-40B4-BE49-F238E27FC236}">
                  <a16:creationId xmlns:a16="http://schemas.microsoft.com/office/drawing/2014/main" id="{1560CE52-05E2-4F54-B814-C393B6272CED}"/>
                </a:ext>
              </a:extLst>
            </p:cNvPr>
            <p:cNvCxnSpPr>
              <a:cxnSpLocks/>
            </p:cNvCxnSpPr>
            <p:nvPr/>
          </p:nvCxnSpPr>
          <p:spPr>
            <a:xfrm flipH="1">
              <a:off x="10587437" y="4464732"/>
              <a:ext cx="82944" cy="22018"/>
            </a:xfrm>
            <a:prstGeom prst="straightConnector1">
              <a:avLst/>
            </a:prstGeom>
            <a:ln>
              <a:headEnd type="none" w="med" len="med"/>
              <a:tailEnd type="arrow" w="sm" len="med"/>
            </a:ln>
          </p:spPr>
          <p:style>
            <a:lnRef idx="1">
              <a:schemeClr val="accent1"/>
            </a:lnRef>
            <a:fillRef idx="0">
              <a:schemeClr val="accent1"/>
            </a:fillRef>
            <a:effectRef idx="0">
              <a:schemeClr val="accent1"/>
            </a:effectRef>
            <a:fontRef idx="minor">
              <a:schemeClr val="tx1"/>
            </a:fontRef>
          </p:style>
        </p:cxnSp>
      </p:grpSp>
      <p:pic>
        <p:nvPicPr>
          <p:cNvPr id="70" name="Image 69">
            <a:extLst>
              <a:ext uri="{FF2B5EF4-FFF2-40B4-BE49-F238E27FC236}">
                <a16:creationId xmlns:a16="http://schemas.microsoft.com/office/drawing/2014/main" id="{2F6572FB-79CB-4802-A87D-6807537A7AC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1135501">
            <a:off x="11204456" y="5336826"/>
            <a:ext cx="171543" cy="290224"/>
          </a:xfrm>
          <a:prstGeom prst="rect">
            <a:avLst/>
          </a:prstGeom>
        </p:spPr>
      </p:pic>
      <p:cxnSp>
        <p:nvCxnSpPr>
          <p:cNvPr id="175" name="Connecteur droit avec flèche 174">
            <a:extLst>
              <a:ext uri="{FF2B5EF4-FFF2-40B4-BE49-F238E27FC236}">
                <a16:creationId xmlns:a16="http://schemas.microsoft.com/office/drawing/2014/main" id="{E396723D-D415-4436-AB50-11434558EB8B}"/>
              </a:ext>
            </a:extLst>
          </p:cNvPr>
          <p:cNvCxnSpPr>
            <a:cxnSpLocks/>
          </p:cNvCxnSpPr>
          <p:nvPr/>
        </p:nvCxnSpPr>
        <p:spPr>
          <a:xfrm flipH="1" flipV="1">
            <a:off x="11248852" y="5371348"/>
            <a:ext cx="72000" cy="72000"/>
          </a:xfrm>
          <a:prstGeom prst="straightConnector1">
            <a:avLst/>
          </a:prstGeom>
          <a:ln>
            <a:headEnd type="none" w="med" len="med"/>
            <a:tailEnd type="arrow" w="sm" len="med"/>
          </a:ln>
        </p:spPr>
        <p:style>
          <a:lnRef idx="1">
            <a:schemeClr val="accent1"/>
          </a:lnRef>
          <a:fillRef idx="0">
            <a:schemeClr val="accent1"/>
          </a:fillRef>
          <a:effectRef idx="0">
            <a:schemeClr val="accent1"/>
          </a:effectRef>
          <a:fontRef idx="minor">
            <a:schemeClr val="tx1"/>
          </a:fontRef>
        </p:style>
      </p:cxnSp>
      <p:grpSp>
        <p:nvGrpSpPr>
          <p:cNvPr id="94" name="Groupe 93">
            <a:extLst>
              <a:ext uri="{FF2B5EF4-FFF2-40B4-BE49-F238E27FC236}">
                <a16:creationId xmlns:a16="http://schemas.microsoft.com/office/drawing/2014/main" id="{55A93E44-244F-41E1-80A1-244F064D5D00}"/>
              </a:ext>
            </a:extLst>
          </p:cNvPr>
          <p:cNvGrpSpPr/>
          <p:nvPr/>
        </p:nvGrpSpPr>
        <p:grpSpPr>
          <a:xfrm>
            <a:off x="11206568" y="1529896"/>
            <a:ext cx="139572" cy="428496"/>
            <a:chOff x="11069024" y="1176671"/>
            <a:chExt cx="294579" cy="699625"/>
          </a:xfrm>
        </p:grpSpPr>
        <p:pic>
          <p:nvPicPr>
            <p:cNvPr id="185" name="Image 184">
              <a:extLst>
                <a:ext uri="{FF2B5EF4-FFF2-40B4-BE49-F238E27FC236}">
                  <a16:creationId xmlns:a16="http://schemas.microsoft.com/office/drawing/2014/main" id="{957B0732-7037-457C-9433-39C414FA296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069024" y="1176671"/>
              <a:ext cx="294579" cy="699625"/>
            </a:xfrm>
            <a:prstGeom prst="rect">
              <a:avLst/>
            </a:prstGeom>
          </p:spPr>
        </p:pic>
        <p:cxnSp>
          <p:nvCxnSpPr>
            <p:cNvPr id="186" name="Connecteur droit avec flèche 185">
              <a:extLst>
                <a:ext uri="{FF2B5EF4-FFF2-40B4-BE49-F238E27FC236}">
                  <a16:creationId xmlns:a16="http://schemas.microsoft.com/office/drawing/2014/main" id="{642A076A-5C6E-4F8F-903A-639DECCE720E}"/>
                </a:ext>
              </a:extLst>
            </p:cNvPr>
            <p:cNvCxnSpPr>
              <a:cxnSpLocks/>
            </p:cNvCxnSpPr>
            <p:nvPr/>
          </p:nvCxnSpPr>
          <p:spPr>
            <a:xfrm flipH="1" flipV="1">
              <a:off x="11167489" y="1228029"/>
              <a:ext cx="44179" cy="68723"/>
            </a:xfrm>
            <a:prstGeom prst="straightConnector1">
              <a:avLst/>
            </a:prstGeom>
            <a:ln>
              <a:headEnd type="none" w="med" len="med"/>
              <a:tailEnd type="arrow" w="sm" len="med"/>
            </a:ln>
          </p:spPr>
          <p:style>
            <a:lnRef idx="1">
              <a:schemeClr val="accent1"/>
            </a:lnRef>
            <a:fillRef idx="0">
              <a:schemeClr val="accent1"/>
            </a:fillRef>
            <a:effectRef idx="0">
              <a:schemeClr val="accent1"/>
            </a:effectRef>
            <a:fontRef idx="minor">
              <a:schemeClr val="tx1"/>
            </a:fontRef>
          </p:style>
        </p:cxnSp>
      </p:grpSp>
      <p:graphicFrame>
        <p:nvGraphicFramePr>
          <p:cNvPr id="187" name="Objet 186">
            <a:extLst>
              <a:ext uri="{FF2B5EF4-FFF2-40B4-BE49-F238E27FC236}">
                <a16:creationId xmlns:a16="http://schemas.microsoft.com/office/drawing/2014/main" id="{EEDE76B2-B5A4-461B-A9A3-590C7418210D}"/>
              </a:ext>
            </a:extLst>
          </p:cNvPr>
          <p:cNvGraphicFramePr>
            <a:graphicFrameLocks noChangeAspect="1"/>
          </p:cNvGraphicFramePr>
          <p:nvPr>
            <p:extLst>
              <p:ext uri="{D42A27DB-BD31-4B8C-83A1-F6EECF244321}">
                <p14:modId xmlns:p14="http://schemas.microsoft.com/office/powerpoint/2010/main" val="2045166657"/>
              </p:ext>
            </p:extLst>
          </p:nvPr>
        </p:nvGraphicFramePr>
        <p:xfrm>
          <a:off x="11338083" y="1564526"/>
          <a:ext cx="228600" cy="292100"/>
        </p:xfrm>
        <a:graphic>
          <a:graphicData uri="http://schemas.openxmlformats.org/presentationml/2006/ole">
            <mc:AlternateContent xmlns:mc="http://schemas.openxmlformats.org/markup-compatibility/2006">
              <mc:Choice xmlns:v="urn:schemas-microsoft-com:vml" Requires="v">
                <p:oleObj spid="_x0000_s24288" name="Equation" r:id="rId9" imgW="228600" imgH="291960" progId="Equation.DSMT4">
                  <p:embed/>
                </p:oleObj>
              </mc:Choice>
              <mc:Fallback>
                <p:oleObj name="Equation" r:id="rId9" imgW="228600" imgH="291960" progId="Equation.DSMT4">
                  <p:embed/>
                  <p:pic>
                    <p:nvPicPr>
                      <p:cNvPr id="176" name="Objet 175">
                        <a:extLst>
                          <a:ext uri="{FF2B5EF4-FFF2-40B4-BE49-F238E27FC236}">
                            <a16:creationId xmlns:a16="http://schemas.microsoft.com/office/drawing/2014/main" id="{3E721CAE-2D3D-4854-9410-3C0123493B56}"/>
                          </a:ext>
                        </a:extLst>
                      </p:cNvPr>
                      <p:cNvPicPr/>
                      <p:nvPr/>
                    </p:nvPicPr>
                    <p:blipFill>
                      <a:blip r:embed="rId10"/>
                      <a:stretch>
                        <a:fillRect/>
                      </a:stretch>
                    </p:blipFill>
                    <p:spPr>
                      <a:xfrm>
                        <a:off x="11338083" y="1564526"/>
                        <a:ext cx="228600" cy="292100"/>
                      </a:xfrm>
                      <a:prstGeom prst="rect">
                        <a:avLst/>
                      </a:prstGeom>
                    </p:spPr>
                  </p:pic>
                </p:oleObj>
              </mc:Fallback>
            </mc:AlternateContent>
          </a:graphicData>
        </a:graphic>
      </p:graphicFrame>
      <p:cxnSp>
        <p:nvCxnSpPr>
          <p:cNvPr id="188" name="Connecteur droit avec flèche 187">
            <a:extLst>
              <a:ext uri="{FF2B5EF4-FFF2-40B4-BE49-F238E27FC236}">
                <a16:creationId xmlns:a16="http://schemas.microsoft.com/office/drawing/2014/main" id="{4068760E-3906-4D2E-9E7A-F8EB4303A7F9}"/>
              </a:ext>
            </a:extLst>
          </p:cNvPr>
          <p:cNvCxnSpPr>
            <a:cxnSpLocks/>
          </p:cNvCxnSpPr>
          <p:nvPr/>
        </p:nvCxnSpPr>
        <p:spPr>
          <a:xfrm flipV="1">
            <a:off x="10229974" y="3071705"/>
            <a:ext cx="1301973" cy="475785"/>
          </a:xfrm>
          <a:prstGeom prst="straightConnector1">
            <a:avLst/>
          </a:prstGeom>
          <a:ln w="12700">
            <a:solidFill>
              <a:schemeClr val="tx1"/>
            </a:solidFill>
            <a:headEnd type="none" w="med" len="med"/>
            <a:tailEnd type="arrow" w="sm" len="sm"/>
          </a:ln>
        </p:spPr>
        <p:style>
          <a:lnRef idx="1">
            <a:schemeClr val="accent1"/>
          </a:lnRef>
          <a:fillRef idx="0">
            <a:schemeClr val="accent1"/>
          </a:fillRef>
          <a:effectRef idx="0">
            <a:schemeClr val="accent1"/>
          </a:effectRef>
          <a:fontRef idx="minor">
            <a:schemeClr val="tx1"/>
          </a:fontRef>
        </p:style>
      </p:cxnSp>
      <p:cxnSp>
        <p:nvCxnSpPr>
          <p:cNvPr id="189" name="Connecteur droit avec flèche 188">
            <a:extLst>
              <a:ext uri="{FF2B5EF4-FFF2-40B4-BE49-F238E27FC236}">
                <a16:creationId xmlns:a16="http://schemas.microsoft.com/office/drawing/2014/main" id="{3362471F-4CB3-4CBF-AE9A-82791D1BEE64}"/>
              </a:ext>
            </a:extLst>
          </p:cNvPr>
          <p:cNvCxnSpPr>
            <a:cxnSpLocks/>
          </p:cNvCxnSpPr>
          <p:nvPr/>
        </p:nvCxnSpPr>
        <p:spPr>
          <a:xfrm flipV="1">
            <a:off x="10286149" y="1433597"/>
            <a:ext cx="1301973" cy="475785"/>
          </a:xfrm>
          <a:prstGeom prst="straightConnector1">
            <a:avLst/>
          </a:prstGeom>
          <a:ln w="12700">
            <a:solidFill>
              <a:schemeClr val="tx1"/>
            </a:solidFill>
            <a:headEnd type="none" w="med" len="med"/>
            <a:tailEnd type="arrow" w="sm" len="sm"/>
          </a:ln>
        </p:spPr>
        <p:style>
          <a:lnRef idx="1">
            <a:schemeClr val="accent1"/>
          </a:lnRef>
          <a:fillRef idx="0">
            <a:schemeClr val="accent1"/>
          </a:fillRef>
          <a:effectRef idx="0">
            <a:schemeClr val="accent1"/>
          </a:effectRef>
          <a:fontRef idx="minor">
            <a:schemeClr val="tx1"/>
          </a:fontRef>
        </p:style>
      </p:cxnSp>
      <p:cxnSp>
        <p:nvCxnSpPr>
          <p:cNvPr id="191" name="Connecteur droit avec flèche 190">
            <a:extLst>
              <a:ext uri="{FF2B5EF4-FFF2-40B4-BE49-F238E27FC236}">
                <a16:creationId xmlns:a16="http://schemas.microsoft.com/office/drawing/2014/main" id="{66221D5A-CAC5-4411-B122-4C0C3F70DCDF}"/>
              </a:ext>
            </a:extLst>
          </p:cNvPr>
          <p:cNvCxnSpPr>
            <a:cxnSpLocks/>
          </p:cNvCxnSpPr>
          <p:nvPr/>
        </p:nvCxnSpPr>
        <p:spPr>
          <a:xfrm flipV="1">
            <a:off x="10366488" y="5482072"/>
            <a:ext cx="1301973" cy="475785"/>
          </a:xfrm>
          <a:prstGeom prst="straightConnector1">
            <a:avLst/>
          </a:prstGeom>
          <a:ln w="12700">
            <a:solidFill>
              <a:schemeClr val="tx1"/>
            </a:solidFill>
            <a:headEnd type="none" w="med" len="med"/>
            <a:tailEnd type="arrow" w="sm" len="sm"/>
          </a:ln>
        </p:spPr>
        <p:style>
          <a:lnRef idx="1">
            <a:schemeClr val="accent1"/>
          </a:lnRef>
          <a:fillRef idx="0">
            <a:schemeClr val="accent1"/>
          </a:fillRef>
          <a:effectRef idx="0">
            <a:schemeClr val="accent1"/>
          </a:effectRef>
          <a:fontRef idx="minor">
            <a:schemeClr val="tx1"/>
          </a:fontRef>
        </p:style>
      </p:cxnSp>
      <p:grpSp>
        <p:nvGrpSpPr>
          <p:cNvPr id="193" name="Groupe 192">
            <a:extLst>
              <a:ext uri="{FF2B5EF4-FFF2-40B4-BE49-F238E27FC236}">
                <a16:creationId xmlns:a16="http://schemas.microsoft.com/office/drawing/2014/main" id="{77E277D5-76CA-4F16-A6AA-ED711FE8A919}"/>
              </a:ext>
            </a:extLst>
          </p:cNvPr>
          <p:cNvGrpSpPr/>
          <p:nvPr/>
        </p:nvGrpSpPr>
        <p:grpSpPr>
          <a:xfrm>
            <a:off x="570920" y="4885137"/>
            <a:ext cx="8067242" cy="1862887"/>
            <a:chOff x="589869" y="1211594"/>
            <a:chExt cx="11310763" cy="7319555"/>
          </a:xfrm>
        </p:grpSpPr>
        <p:sp>
          <p:nvSpPr>
            <p:cNvPr id="194" name="Rectangle à coins arrondis 26">
              <a:extLst>
                <a:ext uri="{FF2B5EF4-FFF2-40B4-BE49-F238E27FC236}">
                  <a16:creationId xmlns:a16="http://schemas.microsoft.com/office/drawing/2014/main" id="{D32A678C-723A-4215-BF7E-4D02FA3F67DE}"/>
                </a:ext>
              </a:extLst>
            </p:cNvPr>
            <p:cNvSpPr/>
            <p:nvPr/>
          </p:nvSpPr>
          <p:spPr>
            <a:xfrm>
              <a:off x="589869" y="1227311"/>
              <a:ext cx="11310763" cy="7303838"/>
            </a:xfrm>
            <a:prstGeom prst="roundRect">
              <a:avLst>
                <a:gd name="adj" fmla="val 0"/>
              </a:avLst>
            </a:prstGeom>
            <a:solidFill>
              <a:schemeClr val="bg1"/>
            </a:solidFill>
            <a:ln w="28575">
              <a:solidFill>
                <a:srgbClr val="CC00CC"/>
              </a:solid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5" name="Rectangle 194">
              <a:extLst>
                <a:ext uri="{FF2B5EF4-FFF2-40B4-BE49-F238E27FC236}">
                  <a16:creationId xmlns:a16="http://schemas.microsoft.com/office/drawing/2014/main" id="{AD6840D4-AED3-459C-AA66-EFB292F41008}"/>
                </a:ext>
              </a:extLst>
            </p:cNvPr>
            <p:cNvSpPr/>
            <p:nvPr/>
          </p:nvSpPr>
          <p:spPr>
            <a:xfrm>
              <a:off x="589870" y="1211594"/>
              <a:ext cx="11269399" cy="2539529"/>
            </a:xfrm>
            <a:prstGeom prst="rect">
              <a:avLst/>
            </a:prstGeom>
          </p:spPr>
          <p:txBody>
            <a:bodyPr wrap="square">
              <a:spAutoFit/>
            </a:bodyPr>
            <a:lstStyle/>
            <a:p>
              <a:pPr algn="ctr"/>
              <a:r>
                <a:rPr lang="fr-FR" dirty="0">
                  <a:solidFill>
                    <a:srgbClr val="CC00CC"/>
                  </a:solidFill>
                </a:rPr>
                <a:t>Modélisation de l’action mécanique associée à un ressort de traction/compression ou torsion</a:t>
              </a:r>
            </a:p>
          </p:txBody>
        </p:sp>
      </p:grpSp>
      <p:pic>
        <p:nvPicPr>
          <p:cNvPr id="199" name="Image 54">
            <a:extLst>
              <a:ext uri="{FF2B5EF4-FFF2-40B4-BE49-F238E27FC236}">
                <a16:creationId xmlns:a16="http://schemas.microsoft.com/office/drawing/2014/main" id="{5A4D1F3C-6E9E-4F12-AB96-1A5CD45F54C9}"/>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1439229" y="5846927"/>
            <a:ext cx="388189" cy="3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 name="ZoneTexte 142">
            <a:extLst>
              <a:ext uri="{FF2B5EF4-FFF2-40B4-BE49-F238E27FC236}">
                <a16:creationId xmlns:a16="http://schemas.microsoft.com/office/drawing/2014/main" id="{ADD47FDA-6C7E-4823-A512-1498A78D6F11}"/>
              </a:ext>
            </a:extLst>
          </p:cNvPr>
          <p:cNvSpPr txBox="1"/>
          <p:nvPr/>
        </p:nvSpPr>
        <p:spPr>
          <a:xfrm>
            <a:off x="1880675" y="5687704"/>
            <a:ext cx="5446149" cy="646331"/>
          </a:xfrm>
          <a:prstGeom prst="rect">
            <a:avLst/>
          </a:prstGeom>
          <a:noFill/>
        </p:spPr>
        <p:txBody>
          <a:bodyPr wrap="square" rtlCol="0">
            <a:spAutoFit/>
          </a:bodyPr>
          <a:lstStyle/>
          <a:p>
            <a:pPr algn="ctr"/>
            <a:r>
              <a:rPr lang="fr-FR" b="1" dirty="0"/>
              <a:t>Toujours vérifier que l’action mécanique générée par le ressort s’oppose au déplacement imposé</a:t>
            </a:r>
          </a:p>
        </p:txBody>
      </p:sp>
      <p:pic>
        <p:nvPicPr>
          <p:cNvPr id="200" name="Image 54">
            <a:extLst>
              <a:ext uri="{FF2B5EF4-FFF2-40B4-BE49-F238E27FC236}">
                <a16:creationId xmlns:a16="http://schemas.microsoft.com/office/drawing/2014/main" id="{CAE2336A-5514-49A8-A9F8-E96733F86368}"/>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7378940" y="5846927"/>
            <a:ext cx="388189" cy="3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1" name="ZoneTexte 200">
            <a:extLst>
              <a:ext uri="{FF2B5EF4-FFF2-40B4-BE49-F238E27FC236}">
                <a16:creationId xmlns:a16="http://schemas.microsoft.com/office/drawing/2014/main" id="{9C8D96AD-2B49-4C0C-AEBB-A11BC4A9584E}"/>
              </a:ext>
            </a:extLst>
          </p:cNvPr>
          <p:cNvSpPr txBox="1"/>
          <p:nvPr/>
        </p:nvSpPr>
        <p:spPr>
          <a:xfrm>
            <a:off x="-64294" y="6244625"/>
            <a:ext cx="461963" cy="369332"/>
          </a:xfrm>
          <a:prstGeom prst="rect">
            <a:avLst/>
          </a:prstGeom>
          <a:noFill/>
        </p:spPr>
        <p:txBody>
          <a:bodyPr wrap="square" rtlCol="0">
            <a:spAutoFit/>
          </a:bodyPr>
          <a:lstStyle/>
          <a:p>
            <a:pPr algn="ctr"/>
            <a:r>
              <a:rPr lang="fr-FR" dirty="0">
                <a:solidFill>
                  <a:schemeClr val="bg1"/>
                </a:solidFill>
                <a:effectLst>
                  <a:outerShdw blurRad="38100" dist="38100" dir="2700000" algn="tl">
                    <a:srgbClr val="000000">
                      <a:alpha val="43137"/>
                    </a:srgbClr>
                  </a:outerShdw>
                </a:effectLst>
              </a:rPr>
              <a:t>8</a:t>
            </a:r>
          </a:p>
        </p:txBody>
      </p:sp>
      <mc:AlternateContent xmlns:mc="http://schemas.openxmlformats.org/markup-compatibility/2006" xmlns:a14="http://schemas.microsoft.com/office/drawing/2010/main">
        <mc:Choice Requires="a14">
          <p:sp>
            <p:nvSpPr>
              <p:cNvPr id="2" name="ZoneTexte 1">
                <a:extLst>
                  <a:ext uri="{FF2B5EF4-FFF2-40B4-BE49-F238E27FC236}">
                    <a16:creationId xmlns:a16="http://schemas.microsoft.com/office/drawing/2014/main" id="{C662B29F-AF0F-499E-936E-36D06E75E2D7}"/>
                  </a:ext>
                </a:extLst>
              </p:cNvPr>
              <p:cNvSpPr txBox="1"/>
              <p:nvPr/>
            </p:nvSpPr>
            <p:spPr>
              <a:xfrm>
                <a:off x="3139442" y="1288751"/>
                <a:ext cx="246606"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fr-FR" sz="1600" i="1" smtClean="0">
                              <a:latin typeface="Cambria Math" panose="02040503050406030204" pitchFamily="18" charset="0"/>
                            </a:rPr>
                          </m:ctrlPr>
                        </m:sSubPr>
                        <m:e>
                          <m:r>
                            <a:rPr lang="fr-FR" sz="1600" i="1" smtClean="0">
                              <a:latin typeface="Cambria Math" panose="02040503050406030204" pitchFamily="18" charset="0"/>
                              <a:ea typeface="Cambria Math" panose="02040503050406030204" pitchFamily="18" charset="0"/>
                            </a:rPr>
                            <m:t>𝜃</m:t>
                          </m:r>
                        </m:e>
                        <m:sub>
                          <m:r>
                            <a:rPr lang="fr-FR" sz="1600" b="0" i="1" smtClean="0">
                              <a:latin typeface="Cambria Math" panose="02040503050406030204" pitchFamily="18" charset="0"/>
                            </a:rPr>
                            <m:t>0</m:t>
                          </m:r>
                        </m:sub>
                      </m:sSub>
                    </m:oMath>
                  </m:oMathPara>
                </a14:m>
                <a:endParaRPr lang="fr-FR" sz="1600" dirty="0"/>
              </a:p>
            </p:txBody>
          </p:sp>
        </mc:Choice>
        <mc:Fallback xmlns="">
          <p:sp>
            <p:nvSpPr>
              <p:cNvPr id="2" name="ZoneTexte 1">
                <a:extLst>
                  <a:ext uri="{FF2B5EF4-FFF2-40B4-BE49-F238E27FC236}">
                    <a16:creationId xmlns:a16="http://schemas.microsoft.com/office/drawing/2014/main" id="{C662B29F-AF0F-499E-936E-36D06E75E2D7}"/>
                  </a:ext>
                </a:extLst>
              </p:cNvPr>
              <p:cNvSpPr txBox="1">
                <a:spLocks noRot="1" noChangeAspect="1" noMove="1" noResize="1" noEditPoints="1" noAdjustHandles="1" noChangeArrowheads="1" noChangeShapeType="1" noTextEdit="1"/>
              </p:cNvSpPr>
              <p:nvPr/>
            </p:nvSpPr>
            <p:spPr>
              <a:xfrm>
                <a:off x="3139442" y="1288751"/>
                <a:ext cx="246606" cy="246221"/>
              </a:xfrm>
              <a:prstGeom prst="rect">
                <a:avLst/>
              </a:prstGeom>
              <a:blipFill>
                <a:blip r:embed="rId12"/>
                <a:stretch>
                  <a:fillRect l="-20000" r="-7500" b="-14634"/>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54" name="ZoneTexte 53">
                <a:extLst>
                  <a:ext uri="{FF2B5EF4-FFF2-40B4-BE49-F238E27FC236}">
                    <a16:creationId xmlns:a16="http://schemas.microsoft.com/office/drawing/2014/main" id="{65057B4B-4147-4276-9598-33EA1C6DBA4D}"/>
                  </a:ext>
                </a:extLst>
              </p:cNvPr>
              <p:cNvSpPr txBox="1"/>
              <p:nvPr/>
            </p:nvSpPr>
            <p:spPr>
              <a:xfrm>
                <a:off x="10047526" y="1967531"/>
                <a:ext cx="149400"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fr-FR" sz="1600" b="0" i="1" smtClean="0">
                              <a:latin typeface="Cambria Math" panose="02040503050406030204" pitchFamily="18" charset="0"/>
                              <a:ea typeface="Cambria Math" panose="02040503050406030204" pitchFamily="18" charset="0"/>
                            </a:rPr>
                          </m:ctrlPr>
                        </m:accPr>
                        <m:e>
                          <m:r>
                            <a:rPr lang="fr-FR" sz="1600" b="0" i="1" smtClean="0">
                              <a:latin typeface="Cambria Math" panose="02040503050406030204" pitchFamily="18" charset="0"/>
                              <a:ea typeface="Cambria Math" panose="02040503050406030204" pitchFamily="18" charset="0"/>
                            </a:rPr>
                            <m:t>𝑧</m:t>
                          </m:r>
                        </m:e>
                      </m:acc>
                    </m:oMath>
                  </m:oMathPara>
                </a14:m>
                <a:endParaRPr lang="fr-FR" sz="1600" dirty="0"/>
              </a:p>
            </p:txBody>
          </p:sp>
        </mc:Choice>
        <mc:Fallback xmlns="">
          <p:sp>
            <p:nvSpPr>
              <p:cNvPr id="54" name="ZoneTexte 53">
                <a:extLst>
                  <a:ext uri="{FF2B5EF4-FFF2-40B4-BE49-F238E27FC236}">
                    <a16:creationId xmlns:a16="http://schemas.microsoft.com/office/drawing/2014/main" id="{65057B4B-4147-4276-9598-33EA1C6DBA4D}"/>
                  </a:ext>
                </a:extLst>
              </p:cNvPr>
              <p:cNvSpPr txBox="1">
                <a:spLocks noRot="1" noChangeAspect="1" noMove="1" noResize="1" noEditPoints="1" noAdjustHandles="1" noChangeArrowheads="1" noChangeShapeType="1" noTextEdit="1"/>
              </p:cNvSpPr>
              <p:nvPr/>
            </p:nvSpPr>
            <p:spPr>
              <a:xfrm>
                <a:off x="10047526" y="1967531"/>
                <a:ext cx="149400" cy="246221"/>
              </a:xfrm>
              <a:prstGeom prst="rect">
                <a:avLst/>
              </a:prstGeom>
              <a:blipFill>
                <a:blip r:embed="rId16"/>
                <a:stretch>
                  <a:fillRect l="-24000" t="-40000" r="-104000" b="-2500"/>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55" name="ZoneTexte 54">
                <a:extLst>
                  <a:ext uri="{FF2B5EF4-FFF2-40B4-BE49-F238E27FC236}">
                    <a16:creationId xmlns:a16="http://schemas.microsoft.com/office/drawing/2014/main" id="{6DD2118E-156F-4E39-B00C-600772C99F7C}"/>
                  </a:ext>
                </a:extLst>
              </p:cNvPr>
              <p:cNvSpPr txBox="1"/>
              <p:nvPr/>
            </p:nvSpPr>
            <p:spPr>
              <a:xfrm>
                <a:off x="10096029" y="5887337"/>
                <a:ext cx="149400"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fr-FR" sz="1600" b="0" i="1" smtClean="0">
                              <a:latin typeface="Cambria Math" panose="02040503050406030204" pitchFamily="18" charset="0"/>
                              <a:ea typeface="Cambria Math" panose="02040503050406030204" pitchFamily="18" charset="0"/>
                            </a:rPr>
                          </m:ctrlPr>
                        </m:accPr>
                        <m:e>
                          <m:r>
                            <a:rPr lang="fr-FR" sz="1600" b="0" i="1" smtClean="0">
                              <a:latin typeface="Cambria Math" panose="02040503050406030204" pitchFamily="18" charset="0"/>
                              <a:ea typeface="Cambria Math" panose="02040503050406030204" pitchFamily="18" charset="0"/>
                            </a:rPr>
                            <m:t>𝑧</m:t>
                          </m:r>
                        </m:e>
                      </m:acc>
                    </m:oMath>
                  </m:oMathPara>
                </a14:m>
                <a:endParaRPr lang="fr-FR" sz="1600" dirty="0"/>
              </a:p>
            </p:txBody>
          </p:sp>
        </mc:Choice>
        <mc:Fallback xmlns="">
          <p:sp>
            <p:nvSpPr>
              <p:cNvPr id="55" name="ZoneTexte 54">
                <a:extLst>
                  <a:ext uri="{FF2B5EF4-FFF2-40B4-BE49-F238E27FC236}">
                    <a16:creationId xmlns:a16="http://schemas.microsoft.com/office/drawing/2014/main" id="{6DD2118E-156F-4E39-B00C-600772C99F7C}"/>
                  </a:ext>
                </a:extLst>
              </p:cNvPr>
              <p:cNvSpPr txBox="1">
                <a:spLocks noRot="1" noChangeAspect="1" noMove="1" noResize="1" noEditPoints="1" noAdjustHandles="1" noChangeArrowheads="1" noChangeShapeType="1" noTextEdit="1"/>
              </p:cNvSpPr>
              <p:nvPr/>
            </p:nvSpPr>
            <p:spPr>
              <a:xfrm>
                <a:off x="10096029" y="5887337"/>
                <a:ext cx="149400" cy="246221"/>
              </a:xfrm>
              <a:prstGeom prst="rect">
                <a:avLst/>
              </a:prstGeom>
              <a:blipFill>
                <a:blip r:embed="rId17"/>
                <a:stretch>
                  <a:fillRect l="-24000" t="-40000" r="-104000" b="-2500"/>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56" name="ZoneTexte 55">
                <a:extLst>
                  <a:ext uri="{FF2B5EF4-FFF2-40B4-BE49-F238E27FC236}">
                    <a16:creationId xmlns:a16="http://schemas.microsoft.com/office/drawing/2014/main" id="{9C299FA8-6A24-4EC9-B306-36BD9BAB82E9}"/>
                  </a:ext>
                </a:extLst>
              </p:cNvPr>
              <p:cNvSpPr txBox="1"/>
              <p:nvPr/>
            </p:nvSpPr>
            <p:spPr>
              <a:xfrm>
                <a:off x="10042200" y="3412277"/>
                <a:ext cx="149400"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fr-FR" sz="1600" b="0" i="1" smtClean="0">
                              <a:latin typeface="Cambria Math" panose="02040503050406030204" pitchFamily="18" charset="0"/>
                              <a:ea typeface="Cambria Math" panose="02040503050406030204" pitchFamily="18" charset="0"/>
                            </a:rPr>
                          </m:ctrlPr>
                        </m:accPr>
                        <m:e>
                          <m:r>
                            <a:rPr lang="fr-FR" sz="1600" b="0" i="1" smtClean="0">
                              <a:latin typeface="Cambria Math" panose="02040503050406030204" pitchFamily="18" charset="0"/>
                              <a:ea typeface="Cambria Math" panose="02040503050406030204" pitchFamily="18" charset="0"/>
                            </a:rPr>
                            <m:t>𝑧</m:t>
                          </m:r>
                        </m:e>
                      </m:acc>
                    </m:oMath>
                  </m:oMathPara>
                </a14:m>
                <a:endParaRPr lang="fr-FR" sz="1600" dirty="0"/>
              </a:p>
            </p:txBody>
          </p:sp>
        </mc:Choice>
        <mc:Fallback xmlns="">
          <p:sp>
            <p:nvSpPr>
              <p:cNvPr id="56" name="ZoneTexte 55">
                <a:extLst>
                  <a:ext uri="{FF2B5EF4-FFF2-40B4-BE49-F238E27FC236}">
                    <a16:creationId xmlns:a16="http://schemas.microsoft.com/office/drawing/2014/main" id="{9C299FA8-6A24-4EC9-B306-36BD9BAB82E9}"/>
                  </a:ext>
                </a:extLst>
              </p:cNvPr>
              <p:cNvSpPr txBox="1">
                <a:spLocks noRot="1" noChangeAspect="1" noMove="1" noResize="1" noEditPoints="1" noAdjustHandles="1" noChangeArrowheads="1" noChangeShapeType="1" noTextEdit="1"/>
              </p:cNvSpPr>
              <p:nvPr/>
            </p:nvSpPr>
            <p:spPr>
              <a:xfrm>
                <a:off x="10042200" y="3412277"/>
                <a:ext cx="149400" cy="246221"/>
              </a:xfrm>
              <a:prstGeom prst="rect">
                <a:avLst/>
              </a:prstGeom>
              <a:blipFill>
                <a:blip r:embed="rId18"/>
                <a:stretch>
                  <a:fillRect l="-24000" t="-40000" r="-104000" b="-2500"/>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57" name="ZoneTexte 56">
                <a:extLst>
                  <a:ext uri="{FF2B5EF4-FFF2-40B4-BE49-F238E27FC236}">
                    <a16:creationId xmlns:a16="http://schemas.microsoft.com/office/drawing/2014/main" id="{9B745C11-E1D8-46D8-89A8-BDDCBC2836CB}"/>
                  </a:ext>
                </a:extLst>
              </p:cNvPr>
              <p:cNvSpPr txBox="1"/>
              <p:nvPr/>
            </p:nvSpPr>
            <p:spPr>
              <a:xfrm>
                <a:off x="11672206" y="1761473"/>
                <a:ext cx="161711"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fr-FR" sz="1600" b="0" i="1" smtClean="0">
                              <a:latin typeface="Cambria Math" panose="02040503050406030204" pitchFamily="18" charset="0"/>
                              <a:ea typeface="Cambria Math" panose="02040503050406030204" pitchFamily="18" charset="0"/>
                            </a:rPr>
                          </m:ctrlPr>
                        </m:accPr>
                        <m:e>
                          <m:r>
                            <a:rPr lang="fr-FR" sz="1600" b="0" i="1" smtClean="0">
                              <a:latin typeface="Cambria Math" panose="02040503050406030204" pitchFamily="18" charset="0"/>
                              <a:ea typeface="Cambria Math" panose="02040503050406030204" pitchFamily="18" charset="0"/>
                            </a:rPr>
                            <m:t>𝑥</m:t>
                          </m:r>
                        </m:e>
                      </m:acc>
                    </m:oMath>
                  </m:oMathPara>
                </a14:m>
                <a:endParaRPr lang="fr-FR" sz="1600" dirty="0"/>
              </a:p>
            </p:txBody>
          </p:sp>
        </mc:Choice>
        <mc:Fallback xmlns="">
          <p:sp>
            <p:nvSpPr>
              <p:cNvPr id="57" name="ZoneTexte 56">
                <a:extLst>
                  <a:ext uri="{FF2B5EF4-FFF2-40B4-BE49-F238E27FC236}">
                    <a16:creationId xmlns:a16="http://schemas.microsoft.com/office/drawing/2014/main" id="{9B745C11-E1D8-46D8-89A8-BDDCBC2836CB}"/>
                  </a:ext>
                </a:extLst>
              </p:cNvPr>
              <p:cNvSpPr txBox="1">
                <a:spLocks noRot="1" noChangeAspect="1" noMove="1" noResize="1" noEditPoints="1" noAdjustHandles="1" noChangeArrowheads="1" noChangeShapeType="1" noTextEdit="1"/>
              </p:cNvSpPr>
              <p:nvPr/>
            </p:nvSpPr>
            <p:spPr>
              <a:xfrm>
                <a:off x="11672206" y="1761473"/>
                <a:ext cx="161711" cy="246221"/>
              </a:xfrm>
              <a:prstGeom prst="rect">
                <a:avLst/>
              </a:prstGeom>
              <a:blipFill>
                <a:blip r:embed="rId19"/>
                <a:stretch>
                  <a:fillRect l="-26923" t="-40000" r="-100000" b="-2500"/>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3" name="ZoneTexte 2">
                <a:extLst>
                  <a:ext uri="{FF2B5EF4-FFF2-40B4-BE49-F238E27FC236}">
                    <a16:creationId xmlns:a16="http://schemas.microsoft.com/office/drawing/2014/main" id="{FF7FC729-1538-4D67-A367-7F001797899B}"/>
                  </a:ext>
                </a:extLst>
              </p:cNvPr>
              <p:cNvSpPr txBox="1"/>
              <p:nvPr/>
            </p:nvSpPr>
            <p:spPr>
              <a:xfrm>
                <a:off x="11600114" y="1165640"/>
                <a:ext cx="248594"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fr-FR" sz="1600" i="1" smtClean="0">
                              <a:latin typeface="Cambria Math" panose="02040503050406030204" pitchFamily="18" charset="0"/>
                            </a:rPr>
                          </m:ctrlPr>
                        </m:accPr>
                        <m:e>
                          <m:sSub>
                            <m:sSubPr>
                              <m:ctrlPr>
                                <a:rPr lang="fr-FR" sz="1600" i="1" smtClean="0">
                                  <a:latin typeface="Cambria Math" panose="02040503050406030204" pitchFamily="18" charset="0"/>
                                </a:rPr>
                              </m:ctrlPr>
                            </m:sSubPr>
                            <m:e>
                              <m:r>
                                <a:rPr lang="fr-FR" sz="1600" b="0" i="1" smtClean="0">
                                  <a:latin typeface="Cambria Math" panose="02040503050406030204" pitchFamily="18" charset="0"/>
                                </a:rPr>
                                <m:t>𝑥</m:t>
                              </m:r>
                            </m:e>
                            <m:sub>
                              <m:r>
                                <a:rPr lang="fr-FR" sz="1600" b="0" i="1" smtClean="0">
                                  <a:latin typeface="Cambria Math" panose="02040503050406030204" pitchFamily="18" charset="0"/>
                                </a:rPr>
                                <m:t>0</m:t>
                              </m:r>
                            </m:sub>
                          </m:sSub>
                        </m:e>
                      </m:acc>
                    </m:oMath>
                  </m:oMathPara>
                </a14:m>
                <a:endParaRPr lang="fr-FR" sz="1600" dirty="0"/>
              </a:p>
            </p:txBody>
          </p:sp>
        </mc:Choice>
        <mc:Fallback xmlns="">
          <p:sp>
            <p:nvSpPr>
              <p:cNvPr id="3" name="ZoneTexte 2">
                <a:extLst>
                  <a:ext uri="{FF2B5EF4-FFF2-40B4-BE49-F238E27FC236}">
                    <a16:creationId xmlns:a16="http://schemas.microsoft.com/office/drawing/2014/main" id="{FF7FC729-1538-4D67-A367-7F001797899B}"/>
                  </a:ext>
                </a:extLst>
              </p:cNvPr>
              <p:cNvSpPr txBox="1">
                <a:spLocks noRot="1" noChangeAspect="1" noMove="1" noResize="1" noEditPoints="1" noAdjustHandles="1" noChangeArrowheads="1" noChangeShapeType="1" noTextEdit="1"/>
              </p:cNvSpPr>
              <p:nvPr/>
            </p:nvSpPr>
            <p:spPr>
              <a:xfrm>
                <a:off x="11600114" y="1165640"/>
                <a:ext cx="248594" cy="246221"/>
              </a:xfrm>
              <a:prstGeom prst="rect">
                <a:avLst/>
              </a:prstGeom>
              <a:blipFill>
                <a:blip r:embed="rId20"/>
                <a:stretch>
                  <a:fillRect l="-12195" r="-7317" b="-12195"/>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60" name="ZoneTexte 59">
                <a:extLst>
                  <a:ext uri="{FF2B5EF4-FFF2-40B4-BE49-F238E27FC236}">
                    <a16:creationId xmlns:a16="http://schemas.microsoft.com/office/drawing/2014/main" id="{2BC21D0A-0EFE-451A-B1C6-2213CC697B1B}"/>
                  </a:ext>
                </a:extLst>
              </p:cNvPr>
              <p:cNvSpPr txBox="1"/>
              <p:nvPr/>
            </p:nvSpPr>
            <p:spPr>
              <a:xfrm>
                <a:off x="11559448" y="2872940"/>
                <a:ext cx="248594"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fr-FR" sz="1600" i="1" smtClean="0">
                              <a:latin typeface="Cambria Math" panose="02040503050406030204" pitchFamily="18" charset="0"/>
                            </a:rPr>
                          </m:ctrlPr>
                        </m:accPr>
                        <m:e>
                          <m:sSub>
                            <m:sSubPr>
                              <m:ctrlPr>
                                <a:rPr lang="fr-FR" sz="1600" i="1" smtClean="0">
                                  <a:latin typeface="Cambria Math" panose="02040503050406030204" pitchFamily="18" charset="0"/>
                                </a:rPr>
                              </m:ctrlPr>
                            </m:sSubPr>
                            <m:e>
                              <m:r>
                                <a:rPr lang="fr-FR" sz="1600" b="0" i="1" smtClean="0">
                                  <a:latin typeface="Cambria Math" panose="02040503050406030204" pitchFamily="18" charset="0"/>
                                </a:rPr>
                                <m:t>𝑥</m:t>
                              </m:r>
                            </m:e>
                            <m:sub>
                              <m:r>
                                <a:rPr lang="fr-FR" sz="1600" b="0" i="1" smtClean="0">
                                  <a:latin typeface="Cambria Math" panose="02040503050406030204" pitchFamily="18" charset="0"/>
                                </a:rPr>
                                <m:t>0</m:t>
                              </m:r>
                            </m:sub>
                          </m:sSub>
                        </m:e>
                      </m:acc>
                    </m:oMath>
                  </m:oMathPara>
                </a14:m>
                <a:endParaRPr lang="fr-FR" sz="1600" dirty="0"/>
              </a:p>
            </p:txBody>
          </p:sp>
        </mc:Choice>
        <mc:Fallback xmlns="">
          <p:sp>
            <p:nvSpPr>
              <p:cNvPr id="60" name="ZoneTexte 59">
                <a:extLst>
                  <a:ext uri="{FF2B5EF4-FFF2-40B4-BE49-F238E27FC236}">
                    <a16:creationId xmlns:a16="http://schemas.microsoft.com/office/drawing/2014/main" id="{2BC21D0A-0EFE-451A-B1C6-2213CC697B1B}"/>
                  </a:ext>
                </a:extLst>
              </p:cNvPr>
              <p:cNvSpPr txBox="1">
                <a:spLocks noRot="1" noChangeAspect="1" noMove="1" noResize="1" noEditPoints="1" noAdjustHandles="1" noChangeArrowheads="1" noChangeShapeType="1" noTextEdit="1"/>
              </p:cNvSpPr>
              <p:nvPr/>
            </p:nvSpPr>
            <p:spPr>
              <a:xfrm>
                <a:off x="11559448" y="2872940"/>
                <a:ext cx="248594" cy="246221"/>
              </a:xfrm>
              <a:prstGeom prst="rect">
                <a:avLst/>
              </a:prstGeom>
              <a:blipFill>
                <a:blip r:embed="rId21"/>
                <a:stretch>
                  <a:fillRect l="-9756" r="-7317" b="-12195"/>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62" name="ZoneTexte 61">
                <a:extLst>
                  <a:ext uri="{FF2B5EF4-FFF2-40B4-BE49-F238E27FC236}">
                    <a16:creationId xmlns:a16="http://schemas.microsoft.com/office/drawing/2014/main" id="{2CAFFE27-A952-486F-A4B5-D6A572D35E50}"/>
                  </a:ext>
                </a:extLst>
              </p:cNvPr>
              <p:cNvSpPr txBox="1"/>
              <p:nvPr/>
            </p:nvSpPr>
            <p:spPr>
              <a:xfrm>
                <a:off x="11611591" y="5546459"/>
                <a:ext cx="248594"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fr-FR" sz="1600" i="1" smtClean="0">
                              <a:latin typeface="Cambria Math" panose="02040503050406030204" pitchFamily="18" charset="0"/>
                            </a:rPr>
                          </m:ctrlPr>
                        </m:accPr>
                        <m:e>
                          <m:sSub>
                            <m:sSubPr>
                              <m:ctrlPr>
                                <a:rPr lang="fr-FR" sz="1600" i="1" smtClean="0">
                                  <a:latin typeface="Cambria Math" panose="02040503050406030204" pitchFamily="18" charset="0"/>
                                </a:rPr>
                              </m:ctrlPr>
                            </m:sSubPr>
                            <m:e>
                              <m:r>
                                <a:rPr lang="fr-FR" sz="1600" b="0" i="1" smtClean="0">
                                  <a:latin typeface="Cambria Math" panose="02040503050406030204" pitchFamily="18" charset="0"/>
                                </a:rPr>
                                <m:t>𝑥</m:t>
                              </m:r>
                            </m:e>
                            <m:sub>
                              <m:r>
                                <a:rPr lang="fr-FR" sz="1600" b="0" i="1" smtClean="0">
                                  <a:latin typeface="Cambria Math" panose="02040503050406030204" pitchFamily="18" charset="0"/>
                                </a:rPr>
                                <m:t>0</m:t>
                              </m:r>
                            </m:sub>
                          </m:sSub>
                        </m:e>
                      </m:acc>
                    </m:oMath>
                  </m:oMathPara>
                </a14:m>
                <a:endParaRPr lang="fr-FR" sz="1600" dirty="0"/>
              </a:p>
            </p:txBody>
          </p:sp>
        </mc:Choice>
        <mc:Fallback xmlns="">
          <p:sp>
            <p:nvSpPr>
              <p:cNvPr id="62" name="ZoneTexte 61">
                <a:extLst>
                  <a:ext uri="{FF2B5EF4-FFF2-40B4-BE49-F238E27FC236}">
                    <a16:creationId xmlns:a16="http://schemas.microsoft.com/office/drawing/2014/main" id="{2CAFFE27-A952-486F-A4B5-D6A572D35E50}"/>
                  </a:ext>
                </a:extLst>
              </p:cNvPr>
              <p:cNvSpPr txBox="1">
                <a:spLocks noRot="1" noChangeAspect="1" noMove="1" noResize="1" noEditPoints="1" noAdjustHandles="1" noChangeArrowheads="1" noChangeShapeType="1" noTextEdit="1"/>
              </p:cNvSpPr>
              <p:nvPr/>
            </p:nvSpPr>
            <p:spPr>
              <a:xfrm>
                <a:off x="11611591" y="5546459"/>
                <a:ext cx="248594" cy="246221"/>
              </a:xfrm>
              <a:prstGeom prst="rect">
                <a:avLst/>
              </a:prstGeom>
              <a:blipFill>
                <a:blip r:embed="rId22"/>
                <a:stretch>
                  <a:fillRect l="-12195" r="-7317" b="-15000"/>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63" name="ZoneTexte 62">
                <a:extLst>
                  <a:ext uri="{FF2B5EF4-FFF2-40B4-BE49-F238E27FC236}">
                    <a16:creationId xmlns:a16="http://schemas.microsoft.com/office/drawing/2014/main" id="{44A5A3C0-C406-47FD-8F7E-F1D8700D1CE4}"/>
                  </a:ext>
                </a:extLst>
              </p:cNvPr>
              <p:cNvSpPr txBox="1"/>
              <p:nvPr/>
            </p:nvSpPr>
            <p:spPr>
              <a:xfrm>
                <a:off x="11263687" y="3945705"/>
                <a:ext cx="289759"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fr-FR" sz="1600" i="1" smtClean="0">
                          <a:latin typeface="Cambria Math" panose="02040503050406030204" pitchFamily="18" charset="0"/>
                          <a:ea typeface="Cambria Math" panose="02040503050406030204" pitchFamily="18" charset="0"/>
                        </a:rPr>
                        <m:t>∆</m:t>
                      </m:r>
                      <m:r>
                        <a:rPr lang="fr-FR" sz="1600" i="1" smtClean="0">
                          <a:latin typeface="Cambria Math" panose="02040503050406030204" pitchFamily="18" charset="0"/>
                          <a:ea typeface="Cambria Math" panose="02040503050406030204" pitchFamily="18" charset="0"/>
                        </a:rPr>
                        <m:t>𝜃</m:t>
                      </m:r>
                    </m:oMath>
                  </m:oMathPara>
                </a14:m>
                <a:endParaRPr lang="fr-FR" sz="1600" dirty="0"/>
              </a:p>
            </p:txBody>
          </p:sp>
        </mc:Choice>
        <mc:Fallback xmlns="">
          <p:sp>
            <p:nvSpPr>
              <p:cNvPr id="63" name="ZoneTexte 62">
                <a:extLst>
                  <a:ext uri="{FF2B5EF4-FFF2-40B4-BE49-F238E27FC236}">
                    <a16:creationId xmlns:a16="http://schemas.microsoft.com/office/drawing/2014/main" id="{44A5A3C0-C406-47FD-8F7E-F1D8700D1CE4}"/>
                  </a:ext>
                </a:extLst>
              </p:cNvPr>
              <p:cNvSpPr txBox="1">
                <a:spLocks noRot="1" noChangeAspect="1" noMove="1" noResize="1" noEditPoints="1" noAdjustHandles="1" noChangeArrowheads="1" noChangeShapeType="1" noTextEdit="1"/>
              </p:cNvSpPr>
              <p:nvPr/>
            </p:nvSpPr>
            <p:spPr>
              <a:xfrm>
                <a:off x="11263687" y="3945705"/>
                <a:ext cx="289759" cy="246221"/>
              </a:xfrm>
              <a:prstGeom prst="rect">
                <a:avLst/>
              </a:prstGeom>
              <a:blipFill>
                <a:blip r:embed="rId23"/>
                <a:stretch>
                  <a:fillRect l="-17021" r="-17021" b="-4878"/>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64" name="ZoneTexte 63">
                <a:extLst>
                  <a:ext uri="{FF2B5EF4-FFF2-40B4-BE49-F238E27FC236}">
                    <a16:creationId xmlns:a16="http://schemas.microsoft.com/office/drawing/2014/main" id="{71CBBCC2-2859-4C27-B962-E01AFAC42E45}"/>
                  </a:ext>
                </a:extLst>
              </p:cNvPr>
              <p:cNvSpPr txBox="1"/>
              <p:nvPr/>
            </p:nvSpPr>
            <p:spPr>
              <a:xfrm>
                <a:off x="11385829" y="5275990"/>
                <a:ext cx="289759"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fr-FR" sz="1600" i="1" smtClean="0">
                          <a:latin typeface="Cambria Math" panose="02040503050406030204" pitchFamily="18" charset="0"/>
                          <a:ea typeface="Cambria Math" panose="02040503050406030204" pitchFamily="18" charset="0"/>
                        </a:rPr>
                        <m:t>∆</m:t>
                      </m:r>
                      <m:r>
                        <a:rPr lang="fr-FR" sz="1600" i="1" smtClean="0">
                          <a:latin typeface="Cambria Math" panose="02040503050406030204" pitchFamily="18" charset="0"/>
                          <a:ea typeface="Cambria Math" panose="02040503050406030204" pitchFamily="18" charset="0"/>
                        </a:rPr>
                        <m:t>𝜃</m:t>
                      </m:r>
                    </m:oMath>
                  </m:oMathPara>
                </a14:m>
                <a:endParaRPr lang="fr-FR" sz="1600" dirty="0"/>
              </a:p>
            </p:txBody>
          </p:sp>
        </mc:Choice>
        <mc:Fallback xmlns="">
          <p:sp>
            <p:nvSpPr>
              <p:cNvPr id="64" name="ZoneTexte 63">
                <a:extLst>
                  <a:ext uri="{FF2B5EF4-FFF2-40B4-BE49-F238E27FC236}">
                    <a16:creationId xmlns:a16="http://schemas.microsoft.com/office/drawing/2014/main" id="{71CBBCC2-2859-4C27-B962-E01AFAC42E45}"/>
                  </a:ext>
                </a:extLst>
              </p:cNvPr>
              <p:cNvSpPr txBox="1">
                <a:spLocks noRot="1" noChangeAspect="1" noMove="1" noResize="1" noEditPoints="1" noAdjustHandles="1" noChangeArrowheads="1" noChangeShapeType="1" noTextEdit="1"/>
              </p:cNvSpPr>
              <p:nvPr/>
            </p:nvSpPr>
            <p:spPr>
              <a:xfrm>
                <a:off x="11385829" y="5275990"/>
                <a:ext cx="289759" cy="246221"/>
              </a:xfrm>
              <a:prstGeom prst="rect">
                <a:avLst/>
              </a:prstGeom>
              <a:blipFill>
                <a:blip r:embed="rId24"/>
                <a:stretch>
                  <a:fillRect l="-17021" r="-17021" b="-4878"/>
                </a:stretch>
              </a:blipFill>
            </p:spPr>
            <p:txBody>
              <a:bodyPr/>
              <a:lstStyle/>
              <a:p>
                <a:r>
                  <a:rPr lang="fr-FR">
                    <a:noFill/>
                  </a:rPr>
                  <a:t> </a:t>
                </a:r>
              </a:p>
            </p:txBody>
          </p:sp>
        </mc:Fallback>
      </mc:AlternateContent>
      <p:sp>
        <p:nvSpPr>
          <p:cNvPr id="49" name="ZoneTexte 48">
            <a:extLst>
              <a:ext uri="{FF2B5EF4-FFF2-40B4-BE49-F238E27FC236}">
                <a16:creationId xmlns:a16="http://schemas.microsoft.com/office/drawing/2014/main" id="{01E7D26B-DE02-43CD-A3B0-3F94C70CFBC9}"/>
              </a:ext>
            </a:extLst>
          </p:cNvPr>
          <p:cNvSpPr txBox="1"/>
          <p:nvPr/>
        </p:nvSpPr>
        <p:spPr>
          <a:xfrm>
            <a:off x="4803507" y="42458"/>
            <a:ext cx="5899355" cy="307777"/>
          </a:xfrm>
          <a:prstGeom prst="rect">
            <a:avLst/>
          </a:prstGeom>
          <a:noFill/>
        </p:spPr>
        <p:txBody>
          <a:bodyPr wrap="square" rtlCol="0">
            <a:spAutoFit/>
          </a:bodyPr>
          <a:lstStyle/>
          <a:p>
            <a:pPr algn="r"/>
            <a:r>
              <a:rPr lang="fr-FR" sz="1400" dirty="0">
                <a:solidFill>
                  <a:srgbClr val="001642"/>
                </a:solidFill>
                <a:latin typeface="Segoe UI" panose="020B0502040204020203" pitchFamily="34" charset="0"/>
                <a:cs typeface="Segoe UI" panose="020B0502040204020203" pitchFamily="34" charset="0"/>
              </a:rPr>
              <a:t>Action mécanique développée par ressorts</a:t>
            </a:r>
          </a:p>
        </p:txBody>
      </p:sp>
    </p:spTree>
    <p:extLst>
      <p:ext uri="{BB962C8B-B14F-4D97-AF65-F5344CB8AC3E}">
        <p14:creationId xmlns:p14="http://schemas.microsoft.com/office/powerpoint/2010/main" val="260095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e 9">
            <a:extLst>
              <a:ext uri="{FF2B5EF4-FFF2-40B4-BE49-F238E27FC236}">
                <a16:creationId xmlns:a16="http://schemas.microsoft.com/office/drawing/2014/main" id="{DD87A2C6-E7E2-4AF5-BF38-453428241F76}"/>
              </a:ext>
            </a:extLst>
          </p:cNvPr>
          <p:cNvGrpSpPr/>
          <p:nvPr/>
        </p:nvGrpSpPr>
        <p:grpSpPr>
          <a:xfrm>
            <a:off x="7742146" y="732523"/>
            <a:ext cx="4189648" cy="2770260"/>
            <a:chOff x="8331916" y="2806762"/>
            <a:chExt cx="3106427" cy="2506026"/>
          </a:xfrm>
        </p:grpSpPr>
        <p:sp>
          <p:nvSpPr>
            <p:cNvPr id="11" name="Rectangle à coins arrondis 78">
              <a:extLst>
                <a:ext uri="{FF2B5EF4-FFF2-40B4-BE49-F238E27FC236}">
                  <a16:creationId xmlns:a16="http://schemas.microsoft.com/office/drawing/2014/main" id="{D1FF3CBD-7C83-4C38-9E3C-03D0F110DFAD}"/>
                </a:ext>
              </a:extLst>
            </p:cNvPr>
            <p:cNvSpPr/>
            <p:nvPr/>
          </p:nvSpPr>
          <p:spPr>
            <a:xfrm>
              <a:off x="8336122" y="2816204"/>
              <a:ext cx="3102221" cy="2496584"/>
            </a:xfrm>
            <a:prstGeom prst="roundRect">
              <a:avLst>
                <a:gd name="adj" fmla="val 0"/>
              </a:avLst>
            </a:prstGeom>
            <a:solidFill>
              <a:schemeClr val="bg1"/>
            </a:solidFill>
            <a:ln w="28575">
              <a:solidFill>
                <a:srgbClr val="4F9707"/>
              </a:solid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 name="Rectangle 11">
              <a:extLst>
                <a:ext uri="{FF2B5EF4-FFF2-40B4-BE49-F238E27FC236}">
                  <a16:creationId xmlns:a16="http://schemas.microsoft.com/office/drawing/2014/main" id="{685CCBA3-3320-4828-8AF3-011578347F70}"/>
                </a:ext>
              </a:extLst>
            </p:cNvPr>
            <p:cNvSpPr/>
            <p:nvPr/>
          </p:nvSpPr>
          <p:spPr>
            <a:xfrm>
              <a:off x="8331916" y="2806762"/>
              <a:ext cx="663973" cy="334104"/>
            </a:xfrm>
            <a:prstGeom prst="rect">
              <a:avLst/>
            </a:prstGeom>
          </p:spPr>
          <p:txBody>
            <a:bodyPr wrap="none">
              <a:spAutoFit/>
            </a:bodyPr>
            <a:lstStyle/>
            <a:p>
              <a:r>
                <a:rPr lang="fr-FR" dirty="0">
                  <a:solidFill>
                    <a:srgbClr val="217214"/>
                  </a:solidFill>
                </a:rPr>
                <a:t>Moteur</a:t>
              </a:r>
              <a:endParaRPr lang="fr-FR" b="1" dirty="0">
                <a:solidFill>
                  <a:srgbClr val="217214"/>
                </a:solidFill>
              </a:endParaRPr>
            </a:p>
          </p:txBody>
        </p:sp>
      </p:grpSp>
      <p:grpSp>
        <p:nvGrpSpPr>
          <p:cNvPr id="13" name="Groupe 12">
            <a:extLst>
              <a:ext uri="{FF2B5EF4-FFF2-40B4-BE49-F238E27FC236}">
                <a16:creationId xmlns:a16="http://schemas.microsoft.com/office/drawing/2014/main" id="{40C20085-7140-43BA-952D-519F584403DA}"/>
              </a:ext>
            </a:extLst>
          </p:cNvPr>
          <p:cNvGrpSpPr/>
          <p:nvPr/>
        </p:nvGrpSpPr>
        <p:grpSpPr>
          <a:xfrm>
            <a:off x="575354" y="729554"/>
            <a:ext cx="6976868" cy="2761792"/>
            <a:chOff x="589869" y="1211594"/>
            <a:chExt cx="11310763" cy="3013624"/>
          </a:xfrm>
        </p:grpSpPr>
        <p:sp>
          <p:nvSpPr>
            <p:cNvPr id="14" name="Rectangle à coins arrondis 26">
              <a:extLst>
                <a:ext uri="{FF2B5EF4-FFF2-40B4-BE49-F238E27FC236}">
                  <a16:creationId xmlns:a16="http://schemas.microsoft.com/office/drawing/2014/main" id="{2B48EADB-BA12-4EF5-96F4-718E8B720B9E}"/>
                </a:ext>
              </a:extLst>
            </p:cNvPr>
            <p:cNvSpPr/>
            <p:nvPr/>
          </p:nvSpPr>
          <p:spPr>
            <a:xfrm>
              <a:off x="589869" y="1227314"/>
              <a:ext cx="11310763" cy="2997904"/>
            </a:xfrm>
            <a:prstGeom prst="roundRect">
              <a:avLst>
                <a:gd name="adj" fmla="val 0"/>
              </a:avLst>
            </a:prstGeom>
            <a:solidFill>
              <a:schemeClr val="bg1"/>
            </a:solidFill>
            <a:ln w="28575">
              <a:solidFill>
                <a:srgbClr val="CC00CC"/>
              </a:solid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mc:AlternateContent xmlns:mc="http://schemas.openxmlformats.org/markup-compatibility/2006" xmlns:a14="http://schemas.microsoft.com/office/drawing/2010/main">
          <mc:Choice Requires="a14">
            <p:sp>
              <p:nvSpPr>
                <p:cNvPr id="15" name="ZoneTexte 14">
                  <a:extLst>
                    <a:ext uri="{FF2B5EF4-FFF2-40B4-BE49-F238E27FC236}">
                      <a16:creationId xmlns:a16="http://schemas.microsoft.com/office/drawing/2014/main" id="{63EFFCEE-7C1E-4444-BB90-5B6F8EA12000}"/>
                    </a:ext>
                  </a:extLst>
                </p:cNvPr>
                <p:cNvSpPr txBox="1"/>
                <p:nvPr/>
              </p:nvSpPr>
              <p:spPr>
                <a:xfrm>
                  <a:off x="1069040" y="1557216"/>
                  <a:ext cx="10772928" cy="2465352"/>
                </a:xfrm>
                <a:prstGeom prst="rect">
                  <a:avLst/>
                </a:prstGeom>
                <a:noFill/>
              </p:spPr>
              <p:txBody>
                <a:bodyPr wrap="square" rtlCol="0">
                  <a:spAutoFit/>
                </a:bodyPr>
                <a:lstStyle/>
                <a:p>
                  <a:pPr algn="just"/>
                  <a:r>
                    <a:rPr lang="fr-FR" sz="1600" dirty="0"/>
                    <a:t>L’action mécanique développée par un moteur est un couple appliqué sur l’axe moteur.</a:t>
                  </a:r>
                </a:p>
                <a:p>
                  <a:pPr algn="just"/>
                  <a:endParaRPr lang="fr-FR" sz="600" dirty="0"/>
                </a:p>
                <a:p>
                  <a:pPr algn="just"/>
                  <a:r>
                    <a:rPr lang="fr-FR" sz="1600" dirty="0"/>
                    <a:t>Le torseur associé à cette action mécanique, appelé </a:t>
                  </a:r>
                  <a:r>
                    <a:rPr lang="fr-FR" sz="1600" b="1" dirty="0"/>
                    <a:t>torseur couple</a:t>
                  </a:r>
                  <a:r>
                    <a:rPr lang="fr-FR" sz="1600" dirty="0"/>
                    <a:t>, est de la forme :</a:t>
                  </a:r>
                </a:p>
                <a:p>
                  <a:pPr algn="just"/>
                  <a:endParaRPr lang="fr-FR" sz="600" dirty="0"/>
                </a:p>
                <a:p>
                  <a:pPr algn="ctr"/>
                  <a:r>
                    <a:rPr lang="fr-FR" sz="1600" dirty="0"/>
                    <a:t> </a:t>
                  </a:r>
                  <a14:m>
                    <m:oMath xmlns:m="http://schemas.openxmlformats.org/officeDocument/2006/math">
                      <m:d>
                        <m:dPr>
                          <m:begChr m:val="{"/>
                          <m:endChr m:val="}"/>
                          <m:ctrlPr>
                            <a:rPr lang="fr-FR" sz="1600" i="1" smtClean="0">
                              <a:latin typeface="Cambria Math" panose="02040503050406030204" pitchFamily="18" charset="0"/>
                            </a:rPr>
                          </m:ctrlPr>
                        </m:dPr>
                        <m:e>
                          <m:sSub>
                            <m:sSubPr>
                              <m:ctrlPr>
                                <a:rPr lang="fr-FR" sz="1600" i="1" smtClean="0">
                                  <a:latin typeface="Cambria Math" panose="02040503050406030204" pitchFamily="18" charset="0"/>
                                </a:rPr>
                              </m:ctrlPr>
                            </m:sSubPr>
                            <m:e>
                              <m:r>
                                <a:rPr lang="fr-FR" sz="1600" b="0" i="1" smtClean="0">
                                  <a:latin typeface="Cambria Math" panose="02040503050406030204" pitchFamily="18" charset="0"/>
                                </a:rPr>
                                <m:t>𝐶</m:t>
                              </m:r>
                            </m:e>
                            <m:sub>
                              <m:r>
                                <a:rPr lang="fr-FR" sz="1600" b="0" i="1" smtClean="0">
                                  <a:latin typeface="Cambria Math" panose="02040503050406030204" pitchFamily="18" charset="0"/>
                                </a:rPr>
                                <m:t>𝑀𝑜𝑡𝑒𝑢𝑟</m:t>
                              </m:r>
                            </m:sub>
                          </m:sSub>
                        </m:e>
                      </m:d>
                      <m:r>
                        <a:rPr lang="fr-FR" sz="1600" b="0" i="1" smtClean="0">
                          <a:latin typeface="Cambria Math" panose="02040503050406030204" pitchFamily="18" charset="0"/>
                        </a:rPr>
                        <m:t>=</m:t>
                      </m:r>
                      <m:sSub>
                        <m:sSubPr>
                          <m:ctrlPr>
                            <a:rPr lang="fr-FR" sz="1600" b="0" i="1" smtClean="0">
                              <a:latin typeface="Cambria Math" panose="02040503050406030204" pitchFamily="18" charset="0"/>
                            </a:rPr>
                          </m:ctrlPr>
                        </m:sSubPr>
                        <m:e>
                          <m:d>
                            <m:dPr>
                              <m:begChr m:val="{"/>
                              <m:endChr m:val="}"/>
                              <m:ctrlPr>
                                <a:rPr lang="fr-FR" sz="1600" i="1">
                                  <a:latin typeface="Cambria Math" panose="02040503050406030204" pitchFamily="18" charset="0"/>
                                </a:rPr>
                              </m:ctrlPr>
                            </m:dPr>
                            <m:e>
                              <m:m>
                                <m:mPr>
                                  <m:mcs>
                                    <m:mc>
                                      <m:mcPr>
                                        <m:count m:val="2"/>
                                        <m:mcJc m:val="center"/>
                                      </m:mcPr>
                                    </m:mc>
                                  </m:mcs>
                                  <m:ctrlPr>
                                    <a:rPr lang="fr-FR" sz="1600" i="1">
                                      <a:latin typeface="Cambria Math" panose="02040503050406030204" pitchFamily="18" charset="0"/>
                                    </a:rPr>
                                  </m:ctrlPr>
                                </m:mPr>
                                <m:mr>
                                  <m:e>
                                    <m:r>
                                      <m:rPr>
                                        <m:brk m:alnAt="7"/>
                                      </m:rPr>
                                      <a:rPr lang="fr-FR" sz="1600" i="1">
                                        <a:latin typeface="Cambria Math" panose="02040503050406030204" pitchFamily="18" charset="0"/>
                                      </a:rPr>
                                      <m:t>0</m:t>
                                    </m:r>
                                  </m:e>
                                  <m:e>
                                    <m:sSub>
                                      <m:sSubPr>
                                        <m:ctrlPr>
                                          <a:rPr lang="fr-FR" sz="1600" i="1">
                                            <a:latin typeface="Cambria Math" panose="02040503050406030204" pitchFamily="18" charset="0"/>
                                          </a:rPr>
                                        </m:ctrlPr>
                                      </m:sSubPr>
                                      <m:e>
                                        <m:r>
                                          <a:rPr lang="fr-FR" sz="1600" i="1">
                                            <a:latin typeface="Cambria Math" panose="02040503050406030204" pitchFamily="18" charset="0"/>
                                          </a:rPr>
                                          <m:t>𝐶</m:t>
                                        </m:r>
                                      </m:e>
                                      <m:sub>
                                        <m:r>
                                          <a:rPr lang="fr-FR" sz="1600" i="1">
                                            <a:latin typeface="Cambria Math" panose="02040503050406030204" pitchFamily="18" charset="0"/>
                                          </a:rPr>
                                          <m:t>𝑚</m:t>
                                        </m:r>
                                      </m:sub>
                                    </m:sSub>
                                  </m:e>
                                </m:mr>
                                <m:mr>
                                  <m:e>
                                    <m:r>
                                      <a:rPr lang="fr-FR" sz="1600" i="1">
                                        <a:latin typeface="Cambria Math" panose="02040503050406030204" pitchFamily="18" charset="0"/>
                                      </a:rPr>
                                      <m:t>0</m:t>
                                    </m:r>
                                  </m:e>
                                  <m:e>
                                    <m:r>
                                      <a:rPr lang="fr-FR" sz="1600" i="1">
                                        <a:latin typeface="Cambria Math" panose="02040503050406030204" pitchFamily="18" charset="0"/>
                                      </a:rPr>
                                      <m:t>0</m:t>
                                    </m:r>
                                  </m:e>
                                </m:mr>
                                <m:mr>
                                  <m:e>
                                    <m:r>
                                      <a:rPr lang="fr-FR" sz="1600" i="1">
                                        <a:latin typeface="Cambria Math" panose="02040503050406030204" pitchFamily="18" charset="0"/>
                                      </a:rPr>
                                      <m:t>0</m:t>
                                    </m:r>
                                  </m:e>
                                  <m:e>
                                    <m:r>
                                      <a:rPr lang="fr-FR" sz="1600" i="1">
                                        <a:latin typeface="Cambria Math" panose="02040503050406030204" pitchFamily="18" charset="0"/>
                                      </a:rPr>
                                      <m:t>0</m:t>
                                    </m:r>
                                  </m:e>
                                </m:mr>
                              </m:m>
                            </m:e>
                          </m:d>
                        </m:e>
                        <m:sub>
                          <m:r>
                            <a:rPr lang="fr-FR" sz="1600" b="0" i="1" smtClean="0">
                              <a:latin typeface="Cambria Math" panose="02040503050406030204" pitchFamily="18" charset="0"/>
                            </a:rPr>
                            <m:t>𝑀</m:t>
                          </m:r>
                        </m:sub>
                      </m:sSub>
                      <m:r>
                        <a:rPr lang="fr-FR" sz="1600" b="0" i="0" smtClean="0">
                          <a:latin typeface="Cambria Math" panose="02040503050406030204" pitchFamily="18" charset="0"/>
                        </a:rPr>
                        <m:t>=</m:t>
                      </m:r>
                      <m:sSub>
                        <m:sSubPr>
                          <m:ctrlPr>
                            <a:rPr lang="fr-FR" sz="1600" b="0" i="1" smtClean="0">
                              <a:latin typeface="Cambria Math" panose="02040503050406030204" pitchFamily="18" charset="0"/>
                            </a:rPr>
                          </m:ctrlPr>
                        </m:sSubPr>
                        <m:e>
                          <m:d>
                            <m:dPr>
                              <m:begChr m:val="{"/>
                              <m:endChr m:val="}"/>
                              <m:ctrlPr>
                                <a:rPr lang="fr-FR" sz="1600" i="1" smtClean="0">
                                  <a:latin typeface="Cambria Math" panose="02040503050406030204" pitchFamily="18" charset="0"/>
                                </a:rPr>
                              </m:ctrlPr>
                            </m:dPr>
                            <m:e>
                              <m:m>
                                <m:mPr>
                                  <m:mcs>
                                    <m:mc>
                                      <m:mcPr>
                                        <m:count m:val="1"/>
                                        <m:mcJc m:val="center"/>
                                      </m:mcPr>
                                    </m:mc>
                                  </m:mcs>
                                  <m:ctrlPr>
                                    <a:rPr lang="fr-FR" sz="1600" i="1">
                                      <a:latin typeface="Cambria Math" panose="02040503050406030204" pitchFamily="18" charset="0"/>
                                    </a:rPr>
                                  </m:ctrlPr>
                                </m:mPr>
                                <m:mr>
                                  <m:e>
                                    <m:acc>
                                      <m:accPr>
                                        <m:chr m:val="⃗"/>
                                        <m:ctrlPr>
                                          <a:rPr lang="fr-FR" sz="1600" i="1">
                                            <a:latin typeface="Cambria Math" panose="02040503050406030204" pitchFamily="18" charset="0"/>
                                          </a:rPr>
                                        </m:ctrlPr>
                                      </m:accPr>
                                      <m:e>
                                        <m:r>
                                          <a:rPr lang="fr-FR" sz="1600" i="1">
                                            <a:latin typeface="Cambria Math" panose="02040503050406030204" pitchFamily="18" charset="0"/>
                                          </a:rPr>
                                          <m:t>0</m:t>
                                        </m:r>
                                      </m:e>
                                    </m:acc>
                                  </m:e>
                                </m:mr>
                                <m:mr>
                                  <m:e>
                                    <m:acc>
                                      <m:accPr>
                                        <m:chr m:val="⃗"/>
                                        <m:ctrlPr>
                                          <a:rPr lang="fr-FR" sz="1600" i="1">
                                            <a:latin typeface="Cambria Math" panose="02040503050406030204" pitchFamily="18" charset="0"/>
                                          </a:rPr>
                                        </m:ctrlPr>
                                      </m:accPr>
                                      <m:e>
                                        <m:sSub>
                                          <m:sSubPr>
                                            <m:ctrlPr>
                                              <a:rPr lang="fr-FR" sz="1600" i="1">
                                                <a:latin typeface="Cambria Math" panose="02040503050406030204" pitchFamily="18" charset="0"/>
                                              </a:rPr>
                                            </m:ctrlPr>
                                          </m:sSubPr>
                                          <m:e>
                                            <m:r>
                                              <a:rPr lang="fr-FR" sz="1600" i="1">
                                                <a:latin typeface="Cambria Math" panose="02040503050406030204" pitchFamily="18" charset="0"/>
                                              </a:rPr>
                                              <m:t>𝐶</m:t>
                                            </m:r>
                                          </m:e>
                                          <m:sub>
                                            <m:r>
                                              <a:rPr lang="fr-FR" sz="1600" i="1">
                                                <a:latin typeface="Cambria Math" panose="02040503050406030204" pitchFamily="18" charset="0"/>
                                              </a:rPr>
                                              <m:t>𝑚</m:t>
                                            </m:r>
                                          </m:sub>
                                        </m:sSub>
                                      </m:e>
                                    </m:acc>
                                  </m:e>
                                </m:mr>
                              </m:m>
                            </m:e>
                          </m:d>
                        </m:e>
                        <m:sub>
                          <m:r>
                            <a:rPr lang="fr-FR" sz="1600" b="0" i="1" smtClean="0">
                              <a:latin typeface="Cambria Math" panose="02040503050406030204" pitchFamily="18" charset="0"/>
                            </a:rPr>
                            <m:t>𝑀</m:t>
                          </m:r>
                        </m:sub>
                      </m:sSub>
                    </m:oMath>
                  </a14:m>
                  <a:r>
                    <a:rPr lang="fr-FR" sz="1600" dirty="0"/>
                    <a:t>.</a:t>
                  </a:r>
                </a:p>
                <a:p>
                  <a:endParaRPr lang="fr-FR" sz="400" dirty="0"/>
                </a:p>
                <a:p>
                  <a:r>
                    <a:rPr lang="fr-FR" sz="1600" dirty="0"/>
                    <a:t>L’unité d’un couple moteur est : N.m</a:t>
                  </a:r>
                </a:p>
              </p:txBody>
            </p:sp>
          </mc:Choice>
          <mc:Fallback xmlns="">
            <p:sp>
              <p:nvSpPr>
                <p:cNvPr id="15" name="ZoneTexte 14">
                  <a:extLst>
                    <a:ext uri="{FF2B5EF4-FFF2-40B4-BE49-F238E27FC236}">
                      <a16:creationId xmlns:a16="http://schemas.microsoft.com/office/drawing/2014/main" id="{63EFFCEE-7C1E-4444-BB90-5B6F8EA12000}"/>
                    </a:ext>
                  </a:extLst>
                </p:cNvPr>
                <p:cNvSpPr txBox="1">
                  <a:spLocks noRot="1" noChangeAspect="1" noMove="1" noResize="1" noEditPoints="1" noAdjustHandles="1" noChangeArrowheads="1" noChangeShapeType="1" noTextEdit="1"/>
                </p:cNvSpPr>
                <p:nvPr/>
              </p:nvSpPr>
              <p:spPr>
                <a:xfrm>
                  <a:off x="1069040" y="1557216"/>
                  <a:ext cx="10772928" cy="2465352"/>
                </a:xfrm>
                <a:prstGeom prst="rect">
                  <a:avLst/>
                </a:prstGeom>
                <a:blipFill>
                  <a:blip r:embed="rId2"/>
                  <a:stretch>
                    <a:fillRect l="-550" t="-811" r="-459" b="-2703"/>
                  </a:stretch>
                </a:blipFill>
              </p:spPr>
              <p:txBody>
                <a:bodyPr/>
                <a:lstStyle/>
                <a:p>
                  <a:r>
                    <a:rPr lang="fr-FR">
                      <a:noFill/>
                    </a:rPr>
                    <a:t> </a:t>
                  </a:r>
                </a:p>
              </p:txBody>
            </p:sp>
          </mc:Fallback>
        </mc:AlternateContent>
        <p:sp>
          <p:nvSpPr>
            <p:cNvPr id="16" name="Rectangle 15">
              <a:extLst>
                <a:ext uri="{FF2B5EF4-FFF2-40B4-BE49-F238E27FC236}">
                  <a16:creationId xmlns:a16="http://schemas.microsoft.com/office/drawing/2014/main" id="{7EE5DA6B-A4B2-4704-8ABB-92667CA95B86}"/>
                </a:ext>
              </a:extLst>
            </p:cNvPr>
            <p:cNvSpPr/>
            <p:nvPr/>
          </p:nvSpPr>
          <p:spPr>
            <a:xfrm>
              <a:off x="589869" y="1211594"/>
              <a:ext cx="8673196" cy="403009"/>
            </a:xfrm>
            <a:prstGeom prst="rect">
              <a:avLst/>
            </a:prstGeom>
          </p:spPr>
          <p:txBody>
            <a:bodyPr wrap="none">
              <a:spAutoFit/>
            </a:bodyPr>
            <a:lstStyle/>
            <a:p>
              <a:r>
                <a:rPr lang="fr-FR" dirty="0">
                  <a:solidFill>
                    <a:srgbClr val="CC00CC"/>
                  </a:solidFill>
                </a:rPr>
                <a:t>Action mécanique associée à un actionneur : moteur </a:t>
              </a:r>
            </a:p>
          </p:txBody>
        </p:sp>
      </p:grpSp>
      <p:grpSp>
        <p:nvGrpSpPr>
          <p:cNvPr id="17" name="Groupe 16">
            <a:extLst>
              <a:ext uri="{FF2B5EF4-FFF2-40B4-BE49-F238E27FC236}">
                <a16:creationId xmlns:a16="http://schemas.microsoft.com/office/drawing/2014/main" id="{F1046DA3-2444-4DB6-816D-2F7BA6101C96}"/>
              </a:ext>
            </a:extLst>
          </p:cNvPr>
          <p:cNvGrpSpPr/>
          <p:nvPr/>
        </p:nvGrpSpPr>
        <p:grpSpPr>
          <a:xfrm>
            <a:off x="575354" y="3729830"/>
            <a:ext cx="6976868" cy="2761792"/>
            <a:chOff x="589869" y="1211594"/>
            <a:chExt cx="11310763" cy="3013624"/>
          </a:xfrm>
        </p:grpSpPr>
        <p:sp>
          <p:nvSpPr>
            <p:cNvPr id="18" name="Rectangle à coins arrondis 26">
              <a:extLst>
                <a:ext uri="{FF2B5EF4-FFF2-40B4-BE49-F238E27FC236}">
                  <a16:creationId xmlns:a16="http://schemas.microsoft.com/office/drawing/2014/main" id="{362C03AC-539A-45FB-8033-EA0F77C564A7}"/>
                </a:ext>
              </a:extLst>
            </p:cNvPr>
            <p:cNvSpPr/>
            <p:nvPr/>
          </p:nvSpPr>
          <p:spPr>
            <a:xfrm>
              <a:off x="589869" y="1227314"/>
              <a:ext cx="11310763" cy="2997904"/>
            </a:xfrm>
            <a:prstGeom prst="roundRect">
              <a:avLst>
                <a:gd name="adj" fmla="val 0"/>
              </a:avLst>
            </a:prstGeom>
            <a:solidFill>
              <a:schemeClr val="bg1"/>
            </a:solidFill>
            <a:ln w="28575">
              <a:solidFill>
                <a:srgbClr val="CC00CC"/>
              </a:solid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mc:AlternateContent xmlns:mc="http://schemas.openxmlformats.org/markup-compatibility/2006" xmlns:a14="http://schemas.microsoft.com/office/drawing/2010/main">
          <mc:Choice Requires="a14">
            <p:sp>
              <p:nvSpPr>
                <p:cNvPr id="19" name="ZoneTexte 18">
                  <a:extLst>
                    <a:ext uri="{FF2B5EF4-FFF2-40B4-BE49-F238E27FC236}">
                      <a16:creationId xmlns:a16="http://schemas.microsoft.com/office/drawing/2014/main" id="{F02CA977-266A-498C-9E23-657735E60FFA}"/>
                    </a:ext>
                  </a:extLst>
                </p:cNvPr>
                <p:cNvSpPr txBox="1"/>
                <p:nvPr/>
              </p:nvSpPr>
              <p:spPr>
                <a:xfrm>
                  <a:off x="1069040" y="1557216"/>
                  <a:ext cx="10772928" cy="2096067"/>
                </a:xfrm>
                <a:prstGeom prst="rect">
                  <a:avLst/>
                </a:prstGeom>
                <a:noFill/>
              </p:spPr>
              <p:txBody>
                <a:bodyPr wrap="square" rtlCol="0">
                  <a:spAutoFit/>
                </a:bodyPr>
                <a:lstStyle/>
                <a:p>
                  <a:pPr algn="just"/>
                  <a:r>
                    <a:rPr lang="fr-FR" sz="1600" dirty="0"/>
                    <a:t>L’action mécanique développée par un vérin est une force appliqué sur l’axe du vérin.</a:t>
                  </a:r>
                </a:p>
                <a:p>
                  <a:pPr algn="just"/>
                  <a:endParaRPr lang="fr-FR" sz="600" dirty="0"/>
                </a:p>
                <a:p>
                  <a:pPr algn="just"/>
                  <a:r>
                    <a:rPr lang="fr-FR" sz="1600" dirty="0"/>
                    <a:t>Le torseur associé à cette action mécanique, appelé </a:t>
                  </a:r>
                  <a:r>
                    <a:rPr lang="fr-FR" sz="1600" b="1" dirty="0"/>
                    <a:t>glisseur</a:t>
                  </a:r>
                  <a:r>
                    <a:rPr lang="fr-FR" sz="1600" dirty="0"/>
                    <a:t>, est de la forme :</a:t>
                  </a:r>
                </a:p>
                <a:p>
                  <a:pPr algn="ctr"/>
                  <a:r>
                    <a:rPr lang="fr-FR" sz="1600" dirty="0"/>
                    <a:t> </a:t>
                  </a:r>
                  <a14:m>
                    <m:oMath xmlns:m="http://schemas.openxmlformats.org/officeDocument/2006/math">
                      <m:d>
                        <m:dPr>
                          <m:begChr m:val="{"/>
                          <m:endChr m:val="}"/>
                          <m:ctrlPr>
                            <a:rPr lang="fr-FR" sz="1600" i="1" smtClean="0">
                              <a:latin typeface="Cambria Math" panose="02040503050406030204" pitchFamily="18" charset="0"/>
                            </a:rPr>
                          </m:ctrlPr>
                        </m:dPr>
                        <m:e>
                          <m:sSub>
                            <m:sSubPr>
                              <m:ctrlPr>
                                <a:rPr lang="fr-FR" sz="1600" i="1" smtClean="0">
                                  <a:latin typeface="Cambria Math" panose="02040503050406030204" pitchFamily="18" charset="0"/>
                                </a:rPr>
                              </m:ctrlPr>
                            </m:sSubPr>
                            <m:e>
                              <m:r>
                                <a:rPr lang="fr-FR" sz="1600" b="0" i="1" smtClean="0">
                                  <a:latin typeface="Cambria Math" panose="02040503050406030204" pitchFamily="18" charset="0"/>
                                </a:rPr>
                                <m:t>𝐹</m:t>
                              </m:r>
                            </m:e>
                            <m:sub>
                              <m:r>
                                <a:rPr lang="fr-FR" sz="1600" b="0" i="1" smtClean="0">
                                  <a:latin typeface="Cambria Math" panose="02040503050406030204" pitchFamily="18" charset="0"/>
                                </a:rPr>
                                <m:t>𝑉</m:t>
                              </m:r>
                              <m:r>
                                <a:rPr lang="fr-FR" sz="1600" b="0" i="1" smtClean="0">
                                  <a:latin typeface="Cambria Math" panose="02040503050406030204" pitchFamily="18" charset="0"/>
                                </a:rPr>
                                <m:t>é</m:t>
                              </m:r>
                              <m:r>
                                <a:rPr lang="fr-FR" sz="1600" b="0" i="1" smtClean="0">
                                  <a:latin typeface="Cambria Math" panose="02040503050406030204" pitchFamily="18" charset="0"/>
                                </a:rPr>
                                <m:t>𝑟𝑖𝑛</m:t>
                              </m:r>
                            </m:sub>
                          </m:sSub>
                        </m:e>
                      </m:d>
                      <m:r>
                        <a:rPr lang="fr-FR" sz="1600" b="0" i="1" smtClean="0">
                          <a:latin typeface="Cambria Math" panose="02040503050406030204" pitchFamily="18" charset="0"/>
                        </a:rPr>
                        <m:t>=</m:t>
                      </m:r>
                      <m:sSub>
                        <m:sSubPr>
                          <m:ctrlPr>
                            <a:rPr lang="fr-FR" sz="1600" b="0" i="1" smtClean="0">
                              <a:latin typeface="Cambria Math" panose="02040503050406030204" pitchFamily="18" charset="0"/>
                            </a:rPr>
                          </m:ctrlPr>
                        </m:sSubPr>
                        <m:e>
                          <m:d>
                            <m:dPr>
                              <m:begChr m:val="{"/>
                              <m:endChr m:val="}"/>
                              <m:ctrlPr>
                                <a:rPr lang="fr-FR" sz="1600" i="1">
                                  <a:latin typeface="Cambria Math" panose="02040503050406030204" pitchFamily="18" charset="0"/>
                                </a:rPr>
                              </m:ctrlPr>
                            </m:dPr>
                            <m:e>
                              <m:m>
                                <m:mPr>
                                  <m:mcs>
                                    <m:mc>
                                      <m:mcPr>
                                        <m:count m:val="2"/>
                                        <m:mcJc m:val="center"/>
                                      </m:mcPr>
                                    </m:mc>
                                  </m:mcs>
                                  <m:ctrlPr>
                                    <a:rPr lang="fr-FR" sz="1600" i="1">
                                      <a:latin typeface="Cambria Math" panose="02040503050406030204" pitchFamily="18" charset="0"/>
                                    </a:rPr>
                                  </m:ctrlPr>
                                </m:mPr>
                                <m:mr>
                                  <m:e>
                                    <m:sSub>
                                      <m:sSubPr>
                                        <m:ctrlPr>
                                          <a:rPr lang="fr-FR" sz="1600" i="1" smtClean="0">
                                            <a:latin typeface="Cambria Math" panose="02040503050406030204" pitchFamily="18" charset="0"/>
                                          </a:rPr>
                                        </m:ctrlPr>
                                      </m:sSubPr>
                                      <m:e>
                                        <m:r>
                                          <a:rPr lang="fr-FR" sz="1600" b="0" i="1" smtClean="0">
                                            <a:latin typeface="Cambria Math" panose="02040503050406030204" pitchFamily="18" charset="0"/>
                                          </a:rPr>
                                          <m:t>𝐹</m:t>
                                        </m:r>
                                      </m:e>
                                      <m:sub>
                                        <m:r>
                                          <a:rPr lang="fr-FR" sz="1600" b="0" i="1" smtClean="0">
                                            <a:latin typeface="Cambria Math" panose="02040503050406030204" pitchFamily="18" charset="0"/>
                                          </a:rPr>
                                          <m:t>𝑉</m:t>
                                        </m:r>
                                        <m:r>
                                          <a:rPr lang="fr-FR" sz="1600" b="0" i="1" smtClean="0">
                                            <a:latin typeface="Cambria Math" panose="02040503050406030204" pitchFamily="18" charset="0"/>
                                          </a:rPr>
                                          <m:t>é</m:t>
                                        </m:r>
                                        <m:r>
                                          <a:rPr lang="fr-FR" sz="1600" b="0" i="1" smtClean="0">
                                            <a:latin typeface="Cambria Math" panose="02040503050406030204" pitchFamily="18" charset="0"/>
                                          </a:rPr>
                                          <m:t>𝑟𝑖𝑛</m:t>
                                        </m:r>
                                      </m:sub>
                                    </m:sSub>
                                  </m:e>
                                  <m:e>
                                    <m:r>
                                      <a:rPr lang="fr-FR" sz="1600" b="0" i="1" smtClean="0">
                                        <a:latin typeface="Cambria Math" panose="02040503050406030204" pitchFamily="18" charset="0"/>
                                      </a:rPr>
                                      <m:t>0</m:t>
                                    </m:r>
                                  </m:e>
                                </m:mr>
                                <m:mr>
                                  <m:e>
                                    <m:r>
                                      <a:rPr lang="fr-FR" sz="1600" i="1">
                                        <a:latin typeface="Cambria Math" panose="02040503050406030204" pitchFamily="18" charset="0"/>
                                      </a:rPr>
                                      <m:t>0</m:t>
                                    </m:r>
                                  </m:e>
                                  <m:e>
                                    <m:r>
                                      <a:rPr lang="fr-FR" sz="1600" i="1">
                                        <a:latin typeface="Cambria Math" panose="02040503050406030204" pitchFamily="18" charset="0"/>
                                      </a:rPr>
                                      <m:t>0</m:t>
                                    </m:r>
                                  </m:e>
                                </m:mr>
                                <m:mr>
                                  <m:e>
                                    <m:r>
                                      <a:rPr lang="fr-FR" sz="1600" i="1">
                                        <a:latin typeface="Cambria Math" panose="02040503050406030204" pitchFamily="18" charset="0"/>
                                      </a:rPr>
                                      <m:t>0</m:t>
                                    </m:r>
                                  </m:e>
                                  <m:e>
                                    <m:r>
                                      <a:rPr lang="fr-FR" sz="1600" i="1">
                                        <a:latin typeface="Cambria Math" panose="02040503050406030204" pitchFamily="18" charset="0"/>
                                      </a:rPr>
                                      <m:t>0</m:t>
                                    </m:r>
                                  </m:e>
                                </m:mr>
                              </m:m>
                            </m:e>
                          </m:d>
                        </m:e>
                        <m:sub>
                          <m:r>
                            <a:rPr lang="fr-FR" sz="1600" b="0" i="1" smtClean="0">
                              <a:latin typeface="Cambria Math" panose="02040503050406030204" pitchFamily="18" charset="0"/>
                            </a:rPr>
                            <m:t>𝑀</m:t>
                          </m:r>
                        </m:sub>
                      </m:sSub>
                      <m:r>
                        <a:rPr lang="fr-FR" sz="1600" b="0" i="0" smtClean="0">
                          <a:latin typeface="Cambria Math" panose="02040503050406030204" pitchFamily="18" charset="0"/>
                        </a:rPr>
                        <m:t>=</m:t>
                      </m:r>
                      <m:sSub>
                        <m:sSubPr>
                          <m:ctrlPr>
                            <a:rPr lang="fr-FR" sz="1600" b="0" i="1" smtClean="0">
                              <a:latin typeface="Cambria Math" panose="02040503050406030204" pitchFamily="18" charset="0"/>
                            </a:rPr>
                          </m:ctrlPr>
                        </m:sSubPr>
                        <m:e>
                          <m:d>
                            <m:dPr>
                              <m:begChr m:val="{"/>
                              <m:endChr m:val="}"/>
                              <m:ctrlPr>
                                <a:rPr lang="fr-FR" sz="1600" i="1" smtClean="0">
                                  <a:latin typeface="Cambria Math" panose="02040503050406030204" pitchFamily="18" charset="0"/>
                                </a:rPr>
                              </m:ctrlPr>
                            </m:dPr>
                            <m:e>
                              <m:m>
                                <m:mPr>
                                  <m:mcs>
                                    <m:mc>
                                      <m:mcPr>
                                        <m:count m:val="1"/>
                                        <m:mcJc m:val="center"/>
                                      </m:mcPr>
                                    </m:mc>
                                  </m:mcs>
                                  <m:ctrlPr>
                                    <a:rPr lang="fr-FR" sz="1600" i="1">
                                      <a:latin typeface="Cambria Math" panose="02040503050406030204" pitchFamily="18" charset="0"/>
                                    </a:rPr>
                                  </m:ctrlPr>
                                </m:mPr>
                                <m:mr>
                                  <m:e>
                                    <m:acc>
                                      <m:accPr>
                                        <m:chr m:val="⃗"/>
                                        <m:ctrlPr>
                                          <a:rPr lang="fr-FR" sz="1600" i="1">
                                            <a:latin typeface="Cambria Math" panose="02040503050406030204" pitchFamily="18" charset="0"/>
                                          </a:rPr>
                                        </m:ctrlPr>
                                      </m:accPr>
                                      <m:e>
                                        <m:sSub>
                                          <m:sSubPr>
                                            <m:ctrlPr>
                                              <a:rPr lang="fr-FR" sz="1600" i="1">
                                                <a:latin typeface="Cambria Math" panose="02040503050406030204" pitchFamily="18" charset="0"/>
                                              </a:rPr>
                                            </m:ctrlPr>
                                          </m:sSubPr>
                                          <m:e>
                                            <m:r>
                                              <a:rPr lang="fr-FR" sz="1600" i="1">
                                                <a:latin typeface="Cambria Math" panose="02040503050406030204" pitchFamily="18" charset="0"/>
                                              </a:rPr>
                                              <m:t>𝐹</m:t>
                                            </m:r>
                                          </m:e>
                                          <m:sub>
                                            <m:r>
                                              <a:rPr lang="fr-FR" sz="1600" i="1">
                                                <a:latin typeface="Cambria Math" panose="02040503050406030204" pitchFamily="18" charset="0"/>
                                              </a:rPr>
                                              <m:t>𝑉</m:t>
                                            </m:r>
                                            <m:r>
                                              <a:rPr lang="fr-FR" sz="1600" i="1">
                                                <a:latin typeface="Cambria Math" panose="02040503050406030204" pitchFamily="18" charset="0"/>
                                              </a:rPr>
                                              <m:t>é</m:t>
                                            </m:r>
                                            <m:r>
                                              <a:rPr lang="fr-FR" sz="1600" i="1">
                                                <a:latin typeface="Cambria Math" panose="02040503050406030204" pitchFamily="18" charset="0"/>
                                              </a:rPr>
                                              <m:t>𝑟𝑖𝑛</m:t>
                                            </m:r>
                                          </m:sub>
                                        </m:sSub>
                                      </m:e>
                                    </m:acc>
                                  </m:e>
                                </m:mr>
                                <m:mr>
                                  <m:e>
                                    <m:acc>
                                      <m:accPr>
                                        <m:chr m:val="⃗"/>
                                        <m:ctrlPr>
                                          <a:rPr lang="fr-FR" sz="1600" i="1">
                                            <a:latin typeface="Cambria Math" panose="02040503050406030204" pitchFamily="18" charset="0"/>
                                          </a:rPr>
                                        </m:ctrlPr>
                                      </m:accPr>
                                      <m:e>
                                        <m:r>
                                          <a:rPr lang="fr-FR" sz="1600" b="0" i="1" smtClean="0">
                                            <a:latin typeface="Cambria Math" panose="02040503050406030204" pitchFamily="18" charset="0"/>
                                          </a:rPr>
                                          <m:t>0</m:t>
                                        </m:r>
                                      </m:e>
                                    </m:acc>
                                  </m:e>
                                </m:mr>
                              </m:m>
                            </m:e>
                          </m:d>
                        </m:e>
                        <m:sub>
                          <m:r>
                            <a:rPr lang="fr-FR" sz="1600" b="0" i="1" smtClean="0">
                              <a:latin typeface="Cambria Math" panose="02040503050406030204" pitchFamily="18" charset="0"/>
                            </a:rPr>
                            <m:t>𝑀</m:t>
                          </m:r>
                        </m:sub>
                      </m:sSub>
                    </m:oMath>
                  </a14:m>
                  <a:r>
                    <a:rPr lang="fr-FR" sz="1600" dirty="0"/>
                    <a:t>.</a:t>
                  </a:r>
                </a:p>
                <a:p>
                  <a:endParaRPr lang="fr-FR" sz="400" dirty="0"/>
                </a:p>
                <a:p>
                  <a:r>
                    <a:rPr lang="fr-FR" sz="1600" dirty="0"/>
                    <a:t>L’unité d’une force de vérin est : N</a:t>
                  </a:r>
                </a:p>
              </p:txBody>
            </p:sp>
          </mc:Choice>
          <mc:Fallback xmlns="">
            <p:sp>
              <p:nvSpPr>
                <p:cNvPr id="19" name="ZoneTexte 18">
                  <a:extLst>
                    <a:ext uri="{FF2B5EF4-FFF2-40B4-BE49-F238E27FC236}">
                      <a16:creationId xmlns:a16="http://schemas.microsoft.com/office/drawing/2014/main" id="{F02CA977-266A-498C-9E23-657735E60FFA}"/>
                    </a:ext>
                  </a:extLst>
                </p:cNvPr>
                <p:cNvSpPr txBox="1">
                  <a:spLocks noRot="1" noChangeAspect="1" noMove="1" noResize="1" noEditPoints="1" noAdjustHandles="1" noChangeArrowheads="1" noChangeShapeType="1" noTextEdit="1"/>
                </p:cNvSpPr>
                <p:nvPr/>
              </p:nvSpPr>
              <p:spPr>
                <a:xfrm>
                  <a:off x="1069040" y="1557216"/>
                  <a:ext cx="10772928" cy="2096067"/>
                </a:xfrm>
                <a:prstGeom prst="rect">
                  <a:avLst/>
                </a:prstGeom>
                <a:blipFill>
                  <a:blip r:embed="rId3"/>
                  <a:stretch>
                    <a:fillRect l="-550" t="-952" r="-459" b="-3175"/>
                  </a:stretch>
                </a:blipFill>
              </p:spPr>
              <p:txBody>
                <a:bodyPr/>
                <a:lstStyle/>
                <a:p>
                  <a:r>
                    <a:rPr lang="fr-FR">
                      <a:noFill/>
                    </a:rPr>
                    <a:t> </a:t>
                  </a:r>
                </a:p>
              </p:txBody>
            </p:sp>
          </mc:Fallback>
        </mc:AlternateContent>
        <p:sp>
          <p:nvSpPr>
            <p:cNvPr id="20" name="Rectangle 19">
              <a:extLst>
                <a:ext uri="{FF2B5EF4-FFF2-40B4-BE49-F238E27FC236}">
                  <a16:creationId xmlns:a16="http://schemas.microsoft.com/office/drawing/2014/main" id="{2BCD1DF8-0473-42FD-8B73-9FA311112A0F}"/>
                </a:ext>
              </a:extLst>
            </p:cNvPr>
            <p:cNvSpPr/>
            <p:nvPr/>
          </p:nvSpPr>
          <p:spPr>
            <a:xfrm>
              <a:off x="589869" y="1211594"/>
              <a:ext cx="8164256" cy="403009"/>
            </a:xfrm>
            <a:prstGeom prst="rect">
              <a:avLst/>
            </a:prstGeom>
          </p:spPr>
          <p:txBody>
            <a:bodyPr wrap="none">
              <a:spAutoFit/>
            </a:bodyPr>
            <a:lstStyle/>
            <a:p>
              <a:r>
                <a:rPr lang="fr-FR" dirty="0">
                  <a:solidFill>
                    <a:srgbClr val="CC00CC"/>
                  </a:solidFill>
                </a:rPr>
                <a:t>Action mécanique associée à un actionneur : vérin </a:t>
              </a:r>
            </a:p>
          </p:txBody>
        </p:sp>
      </p:grpSp>
      <p:sp>
        <p:nvSpPr>
          <p:cNvPr id="21" name="Rectangle à coins arrondis 78">
            <a:extLst>
              <a:ext uri="{FF2B5EF4-FFF2-40B4-BE49-F238E27FC236}">
                <a16:creationId xmlns:a16="http://schemas.microsoft.com/office/drawing/2014/main" id="{F894522B-02DC-4A9F-92FF-BCB9F030BE54}"/>
              </a:ext>
            </a:extLst>
          </p:cNvPr>
          <p:cNvSpPr/>
          <p:nvPr/>
        </p:nvSpPr>
        <p:spPr>
          <a:xfrm>
            <a:off x="7703128" y="3729830"/>
            <a:ext cx="4183975" cy="2759822"/>
          </a:xfrm>
          <a:prstGeom prst="roundRect">
            <a:avLst>
              <a:gd name="adj" fmla="val 0"/>
            </a:avLst>
          </a:prstGeom>
          <a:solidFill>
            <a:schemeClr val="bg1"/>
          </a:solidFill>
          <a:ln w="28575">
            <a:solidFill>
              <a:srgbClr val="4F9707"/>
            </a:solid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2" name="Rectangle 21">
            <a:extLst>
              <a:ext uri="{FF2B5EF4-FFF2-40B4-BE49-F238E27FC236}">
                <a16:creationId xmlns:a16="http://schemas.microsoft.com/office/drawing/2014/main" id="{D5C412D0-55C6-480A-8435-1699B5FBD5F1}"/>
              </a:ext>
            </a:extLst>
          </p:cNvPr>
          <p:cNvSpPr/>
          <p:nvPr/>
        </p:nvSpPr>
        <p:spPr>
          <a:xfrm>
            <a:off x="7703128" y="3729830"/>
            <a:ext cx="674928" cy="369332"/>
          </a:xfrm>
          <a:prstGeom prst="rect">
            <a:avLst/>
          </a:prstGeom>
        </p:spPr>
        <p:txBody>
          <a:bodyPr wrap="none">
            <a:spAutoFit/>
          </a:bodyPr>
          <a:lstStyle/>
          <a:p>
            <a:r>
              <a:rPr lang="fr-FR" dirty="0">
                <a:solidFill>
                  <a:srgbClr val="217214"/>
                </a:solidFill>
              </a:rPr>
              <a:t>Vérin</a:t>
            </a:r>
            <a:endParaRPr lang="fr-FR" b="1" dirty="0">
              <a:solidFill>
                <a:srgbClr val="217214"/>
              </a:solidFill>
            </a:endParaRPr>
          </a:p>
        </p:txBody>
      </p:sp>
      <p:sp>
        <p:nvSpPr>
          <p:cNvPr id="23" name="ZoneTexte 22">
            <a:extLst>
              <a:ext uri="{FF2B5EF4-FFF2-40B4-BE49-F238E27FC236}">
                <a16:creationId xmlns:a16="http://schemas.microsoft.com/office/drawing/2014/main" id="{72299783-C1D5-45F6-9617-1BC7635E9FCB}"/>
              </a:ext>
            </a:extLst>
          </p:cNvPr>
          <p:cNvSpPr txBox="1"/>
          <p:nvPr/>
        </p:nvSpPr>
        <p:spPr>
          <a:xfrm>
            <a:off x="4803507" y="42458"/>
            <a:ext cx="5899355" cy="307777"/>
          </a:xfrm>
          <a:prstGeom prst="rect">
            <a:avLst/>
          </a:prstGeom>
          <a:noFill/>
        </p:spPr>
        <p:txBody>
          <a:bodyPr wrap="square" rtlCol="0">
            <a:spAutoFit/>
          </a:bodyPr>
          <a:lstStyle/>
          <a:p>
            <a:pPr algn="r"/>
            <a:r>
              <a:rPr lang="fr-FR" sz="1400" dirty="0">
                <a:solidFill>
                  <a:srgbClr val="001642"/>
                </a:solidFill>
                <a:latin typeface="Segoe UI" panose="020B0502040204020203" pitchFamily="34" charset="0"/>
                <a:cs typeface="Segoe UI" panose="020B0502040204020203" pitchFamily="34" charset="0"/>
              </a:rPr>
              <a:t>Action mécanique développée par un actionneur</a:t>
            </a:r>
          </a:p>
        </p:txBody>
      </p:sp>
      <p:pic>
        <p:nvPicPr>
          <p:cNvPr id="3" name="Image 2">
            <a:extLst>
              <a:ext uri="{FF2B5EF4-FFF2-40B4-BE49-F238E27FC236}">
                <a16:creationId xmlns:a16="http://schemas.microsoft.com/office/drawing/2014/main" id="{B71DBE0F-6B94-4AAD-B8DD-58DB4188C33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2376" y="2331877"/>
            <a:ext cx="1727155" cy="919654"/>
          </a:xfrm>
          <a:prstGeom prst="rect">
            <a:avLst/>
          </a:prstGeom>
        </p:spPr>
      </p:pic>
      <p:pic>
        <p:nvPicPr>
          <p:cNvPr id="5" name="Image 4">
            <a:extLst>
              <a:ext uri="{FF2B5EF4-FFF2-40B4-BE49-F238E27FC236}">
                <a16:creationId xmlns:a16="http://schemas.microsoft.com/office/drawing/2014/main" id="{3AA76B77-E020-4539-917E-D0D21EEF8B4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27370" y="1080849"/>
            <a:ext cx="1150983" cy="976449"/>
          </a:xfrm>
          <a:prstGeom prst="rect">
            <a:avLst/>
          </a:prstGeom>
        </p:spPr>
      </p:pic>
      <p:pic>
        <p:nvPicPr>
          <p:cNvPr id="7" name="Image 6">
            <a:extLst>
              <a:ext uri="{FF2B5EF4-FFF2-40B4-BE49-F238E27FC236}">
                <a16:creationId xmlns:a16="http://schemas.microsoft.com/office/drawing/2014/main" id="{143FE0FF-A1CB-4303-BE0C-C4B2180F727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89896" y="2331877"/>
            <a:ext cx="1143005" cy="1143005"/>
          </a:xfrm>
          <a:prstGeom prst="rect">
            <a:avLst/>
          </a:prstGeom>
        </p:spPr>
      </p:pic>
      <p:pic>
        <p:nvPicPr>
          <p:cNvPr id="25" name="Image 24">
            <a:extLst>
              <a:ext uri="{FF2B5EF4-FFF2-40B4-BE49-F238E27FC236}">
                <a16:creationId xmlns:a16="http://schemas.microsoft.com/office/drawing/2014/main" id="{CE4AF7C1-C69C-4121-9D38-7AC622C969B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89896" y="1056435"/>
            <a:ext cx="1143005" cy="1189764"/>
          </a:xfrm>
          <a:prstGeom prst="rect">
            <a:avLst/>
          </a:prstGeom>
        </p:spPr>
      </p:pic>
      <p:pic>
        <p:nvPicPr>
          <p:cNvPr id="4" name="Image 3">
            <a:extLst>
              <a:ext uri="{FF2B5EF4-FFF2-40B4-BE49-F238E27FC236}">
                <a16:creationId xmlns:a16="http://schemas.microsoft.com/office/drawing/2014/main" id="{77AB7AE3-EA41-4E10-9815-E0C8FD4B6FD3}"/>
              </a:ext>
            </a:extLst>
          </p:cNvPr>
          <p:cNvPicPr>
            <a:picLocks noChangeAspect="1"/>
          </p:cNvPicPr>
          <p:nvPr/>
        </p:nvPicPr>
        <p:blipFill rotWithShape="1">
          <a:blip r:embed="rId8">
            <a:extLst>
              <a:ext uri="{28A0092B-C50C-407E-A947-70E740481C1C}">
                <a14:useLocalDpi xmlns:a14="http://schemas.microsoft.com/office/drawing/2010/main" val="0"/>
              </a:ext>
            </a:extLst>
          </a:blip>
          <a:srcRect t="6770" b="7181"/>
          <a:stretch/>
        </p:blipFill>
        <p:spPr>
          <a:xfrm>
            <a:off x="8252857" y="4206192"/>
            <a:ext cx="3376674" cy="2176430"/>
          </a:xfrm>
          <a:prstGeom prst="rect">
            <a:avLst/>
          </a:prstGeom>
        </p:spPr>
      </p:pic>
      <p:cxnSp>
        <p:nvCxnSpPr>
          <p:cNvPr id="9" name="Connecteur droit avec flèche 8">
            <a:extLst>
              <a:ext uri="{FF2B5EF4-FFF2-40B4-BE49-F238E27FC236}">
                <a16:creationId xmlns:a16="http://schemas.microsoft.com/office/drawing/2014/main" id="{BD23D65D-6D65-4D79-B7E8-ADD6429FC6F6}"/>
              </a:ext>
            </a:extLst>
          </p:cNvPr>
          <p:cNvCxnSpPr>
            <a:cxnSpLocks/>
          </p:cNvCxnSpPr>
          <p:nvPr/>
        </p:nvCxnSpPr>
        <p:spPr>
          <a:xfrm flipH="1">
            <a:off x="8883650" y="3908146"/>
            <a:ext cx="177800" cy="390804"/>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6" name="Connecteur droit avec flèche 25">
            <a:extLst>
              <a:ext uri="{FF2B5EF4-FFF2-40B4-BE49-F238E27FC236}">
                <a16:creationId xmlns:a16="http://schemas.microsoft.com/office/drawing/2014/main" id="{2BFDCBEB-045A-49BB-876B-1E9389A48D6E}"/>
              </a:ext>
            </a:extLst>
          </p:cNvPr>
          <p:cNvCxnSpPr>
            <a:cxnSpLocks/>
          </p:cNvCxnSpPr>
          <p:nvPr/>
        </p:nvCxnSpPr>
        <p:spPr>
          <a:xfrm>
            <a:off x="7981950" y="5137851"/>
            <a:ext cx="383406" cy="227899"/>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9" name="Connecteur droit avec flèche 28">
            <a:extLst>
              <a:ext uri="{FF2B5EF4-FFF2-40B4-BE49-F238E27FC236}">
                <a16:creationId xmlns:a16="http://schemas.microsoft.com/office/drawing/2014/main" id="{5983FB52-8832-41FD-9D60-79029CCB78D8}"/>
              </a:ext>
            </a:extLst>
          </p:cNvPr>
          <p:cNvCxnSpPr>
            <a:cxnSpLocks/>
          </p:cNvCxnSpPr>
          <p:nvPr/>
        </p:nvCxnSpPr>
        <p:spPr>
          <a:xfrm flipH="1">
            <a:off x="10236200" y="4565605"/>
            <a:ext cx="233636" cy="470244"/>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4" name="ZoneTexte 23">
            <a:extLst>
              <a:ext uri="{FF2B5EF4-FFF2-40B4-BE49-F238E27FC236}">
                <a16:creationId xmlns:a16="http://schemas.microsoft.com/office/drawing/2014/main" id="{6557BD04-4CB7-4D94-8603-3CCC8D38AF69}"/>
              </a:ext>
            </a:extLst>
          </p:cNvPr>
          <p:cNvSpPr txBox="1"/>
          <p:nvPr/>
        </p:nvSpPr>
        <p:spPr>
          <a:xfrm>
            <a:off x="-64294" y="6244625"/>
            <a:ext cx="461963" cy="369332"/>
          </a:xfrm>
          <a:prstGeom prst="rect">
            <a:avLst/>
          </a:prstGeom>
          <a:noFill/>
        </p:spPr>
        <p:txBody>
          <a:bodyPr wrap="square" rtlCol="0">
            <a:spAutoFit/>
          </a:bodyPr>
          <a:lstStyle/>
          <a:p>
            <a:pPr algn="ctr"/>
            <a:r>
              <a:rPr lang="fr-FR" dirty="0">
                <a:solidFill>
                  <a:schemeClr val="bg1"/>
                </a:solidFill>
                <a:effectLst>
                  <a:outerShdw blurRad="38100" dist="38100" dir="2700000" algn="tl">
                    <a:srgbClr val="000000">
                      <a:alpha val="43137"/>
                    </a:srgbClr>
                  </a:outerShdw>
                </a:effectLst>
              </a:rPr>
              <a:t>9</a:t>
            </a:r>
          </a:p>
        </p:txBody>
      </p:sp>
    </p:spTree>
    <p:extLst>
      <p:ext uri="{BB962C8B-B14F-4D97-AF65-F5344CB8AC3E}">
        <p14:creationId xmlns:p14="http://schemas.microsoft.com/office/powerpoint/2010/main" val="68382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sque diapo" id="{6BAFAF78-FD06-4B3C-B64B-EBAA15AD831D}" vid="{E5C661AA-DDE9-4009-B7FE-5A2E414D9852}"/>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9294</TotalTime>
  <Words>2280</Words>
  <Application>Microsoft Office PowerPoint</Application>
  <PresentationFormat>Grand écran</PresentationFormat>
  <Paragraphs>597</Paragraphs>
  <Slides>25</Slides>
  <Notes>10</Notes>
  <HiddenSlides>0</HiddenSlides>
  <MMClips>0</MMClips>
  <ScaleCrop>false</ScaleCrop>
  <HeadingPairs>
    <vt:vector size="8" baseType="variant">
      <vt:variant>
        <vt:lpstr>Polices utilisées</vt:lpstr>
      </vt:variant>
      <vt:variant>
        <vt:i4>7</vt:i4>
      </vt:variant>
      <vt:variant>
        <vt:lpstr>Thème</vt:lpstr>
      </vt:variant>
      <vt:variant>
        <vt:i4>1</vt:i4>
      </vt:variant>
      <vt:variant>
        <vt:lpstr>Serveurs OLE incorporés</vt:lpstr>
      </vt:variant>
      <vt:variant>
        <vt:i4>1</vt:i4>
      </vt:variant>
      <vt:variant>
        <vt:lpstr>Titres des diapositives</vt:lpstr>
      </vt:variant>
      <vt:variant>
        <vt:i4>25</vt:i4>
      </vt:variant>
    </vt:vector>
  </HeadingPairs>
  <TitlesOfParts>
    <vt:vector size="34" baseType="lpstr">
      <vt:lpstr>Arial</vt:lpstr>
      <vt:lpstr>Calibri</vt:lpstr>
      <vt:lpstr>Calibri Light</vt:lpstr>
      <vt:lpstr>Cambria Math</vt:lpstr>
      <vt:lpstr>Segoe UI</vt:lpstr>
      <vt:lpstr>Times New Roman</vt:lpstr>
      <vt:lpstr>Wingdings</vt:lpstr>
      <vt:lpstr>Thème Office</vt:lpstr>
      <vt:lpstr>Equation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oaltet</dc:creator>
  <cp:lastModifiedBy>oaltet4</cp:lastModifiedBy>
  <cp:revision>1250</cp:revision>
  <dcterms:created xsi:type="dcterms:W3CDTF">2017-01-11T07:43:59Z</dcterms:created>
  <dcterms:modified xsi:type="dcterms:W3CDTF">2021-09-27T08:53:08Z</dcterms:modified>
</cp:coreProperties>
</file>