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63" r:id="rId2"/>
    <p:sldId id="289" r:id="rId3"/>
    <p:sldId id="291" r:id="rId4"/>
    <p:sldId id="290" r:id="rId5"/>
    <p:sldId id="293" r:id="rId6"/>
    <p:sldId id="301" r:id="rId7"/>
    <p:sldId id="310"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4F9707"/>
    <a:srgbClr val="333399"/>
    <a:srgbClr val="9CC2E5"/>
    <a:srgbClr val="66FF66"/>
    <a:srgbClr val="0000FF"/>
    <a:srgbClr val="33CC33"/>
    <a:srgbClr val="FF9900"/>
    <a:srgbClr val="001642"/>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21" autoAdjust="0"/>
    <p:restoredTop sz="87074" autoAdjust="0"/>
  </p:normalViewPr>
  <p:slideViewPr>
    <p:cSldViewPr snapToGrid="0">
      <p:cViewPr>
        <p:scale>
          <a:sx n="75" d="100"/>
          <a:sy n="75" d="100"/>
        </p:scale>
        <p:origin x="756" y="-288"/>
      </p:cViewPr>
      <p:guideLst>
        <p:guide orient="horz" pos="2160"/>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notesViewPr>
    <p:cSldViewPr snapToGrid="0">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5CF060-E5EC-417F-9C3E-54AD1EC03CA0}" type="datetimeFigureOut">
              <a:rPr lang="fr-FR" smtClean="0"/>
              <a:pPr/>
              <a:t>18/06/2020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F3609D-DE50-444D-958B-F62CB9E62A74}" type="slidenum">
              <a:rPr lang="fr-FR" smtClean="0"/>
              <a:pPr/>
              <a:t>‹N°›</a:t>
            </a:fld>
            <a:endParaRPr lang="fr-FR"/>
          </a:p>
        </p:txBody>
      </p:sp>
    </p:spTree>
    <p:extLst>
      <p:ext uri="{BB962C8B-B14F-4D97-AF65-F5344CB8AC3E}">
        <p14:creationId xmlns:p14="http://schemas.microsoft.com/office/powerpoint/2010/main" val="1961437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E5E123-41BE-4365-B68E-FFE8843AAC6A}" type="datetimeFigureOut">
              <a:rPr lang="fr-FR" smtClean="0"/>
              <a:pPr/>
              <a:t>18/06/2020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D1AB3C-28CE-4CDA-B0F2-DECF99163A3E}" type="slidenum">
              <a:rPr lang="fr-FR" smtClean="0"/>
              <a:pPr/>
              <a:t>‹N°›</a:t>
            </a:fld>
            <a:endParaRPr lang="fr-FR"/>
          </a:p>
        </p:txBody>
      </p:sp>
    </p:spTree>
    <p:extLst>
      <p:ext uri="{BB962C8B-B14F-4D97-AF65-F5344CB8AC3E}">
        <p14:creationId xmlns:p14="http://schemas.microsoft.com/office/powerpoint/2010/main" val="2964580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1</a:t>
            </a:fld>
            <a:endParaRPr lang="fr-FR"/>
          </a:p>
        </p:txBody>
      </p:sp>
    </p:spTree>
    <p:extLst>
      <p:ext uri="{BB962C8B-B14F-4D97-AF65-F5344CB8AC3E}">
        <p14:creationId xmlns:p14="http://schemas.microsoft.com/office/powerpoint/2010/main" val="3770441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2</a:t>
            </a:fld>
            <a:endParaRPr lang="fr-FR"/>
          </a:p>
        </p:txBody>
      </p:sp>
    </p:spTree>
    <p:extLst>
      <p:ext uri="{BB962C8B-B14F-4D97-AF65-F5344CB8AC3E}">
        <p14:creationId xmlns:p14="http://schemas.microsoft.com/office/powerpoint/2010/main" val="1560717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4</a:t>
            </a:fld>
            <a:endParaRPr lang="fr-FR"/>
          </a:p>
        </p:txBody>
      </p:sp>
    </p:spTree>
    <p:extLst>
      <p:ext uri="{BB962C8B-B14F-4D97-AF65-F5344CB8AC3E}">
        <p14:creationId xmlns:p14="http://schemas.microsoft.com/office/powerpoint/2010/main" val="2258135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Mais avant de commencer à réfléchir à comment répondre pour atteindre notre objectif, il s’est agit de structurer une vision des différents éléments intervenant dans le processus d’apprentissage.</a:t>
            </a:r>
          </a:p>
          <a:p>
            <a:endParaRPr lang="fr-FR" dirty="0"/>
          </a:p>
        </p:txBody>
      </p:sp>
      <p:sp>
        <p:nvSpPr>
          <p:cNvPr id="4" name="Espace réservé du numéro de diapositive 3"/>
          <p:cNvSpPr>
            <a:spLocks noGrp="1"/>
          </p:cNvSpPr>
          <p:nvPr>
            <p:ph type="sldNum" sz="quarter" idx="10"/>
          </p:nvPr>
        </p:nvSpPr>
        <p:spPr/>
        <p:txBody>
          <a:bodyPr/>
          <a:lstStyle/>
          <a:p>
            <a:fld id="{D6D1AB3C-28CE-4CDA-B0F2-DECF99163A3E}" type="slidenum">
              <a:rPr lang="fr-FR" smtClean="0"/>
              <a:pPr/>
              <a:t>5</a:t>
            </a:fld>
            <a:endParaRPr lang="fr-FR"/>
          </a:p>
        </p:txBody>
      </p:sp>
    </p:spTree>
    <p:extLst>
      <p:ext uri="{BB962C8B-B14F-4D97-AF65-F5344CB8AC3E}">
        <p14:creationId xmlns:p14="http://schemas.microsoft.com/office/powerpoint/2010/main" val="1111646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006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texte vertical 2"/>
          <p:cNvSpPr>
            <a:spLocks noGrp="1"/>
          </p:cNvSpPr>
          <p:nvPr>
            <p:ph type="body" orient="vert" idx="1"/>
          </p:nvPr>
        </p:nvSpPr>
        <p:spPr>
          <a:xfrm>
            <a:off x="838200" y="1825625"/>
            <a:ext cx="10515600" cy="435133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211493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a:prstGeom prst="rect">
            <a:avLst/>
          </a:prstGeo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a:prstGeom prst="rect">
            <a:avLst/>
          </a:prstGeo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350934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ZoneTexte 3"/>
          <p:cNvSpPr txBox="1"/>
          <p:nvPr userDrawn="1"/>
        </p:nvSpPr>
        <p:spPr>
          <a:xfrm>
            <a:off x="781127" y="14748"/>
            <a:ext cx="4469299" cy="383458"/>
          </a:xfrm>
          <a:prstGeom prst="rect">
            <a:avLst/>
          </a:prstGeom>
          <a:noFill/>
        </p:spPr>
        <p:txBody>
          <a:bodyPr wrap="square" rtlCol="0">
            <a:spAutoFit/>
          </a:bodyPr>
          <a:lstStyle/>
          <a:p>
            <a:r>
              <a:rPr lang="fr-FR" dirty="0">
                <a:solidFill>
                  <a:srgbClr val="001642"/>
                </a:solidFill>
                <a:latin typeface="Segoe UI" panose="020B0502040204020203" pitchFamily="34" charset="0"/>
                <a:cs typeface="Segoe UI" panose="020B0502040204020203" pitchFamily="34" charset="0"/>
              </a:rPr>
              <a:t>Modélisation des actions mécaniques</a:t>
            </a:r>
          </a:p>
        </p:txBody>
      </p:sp>
    </p:spTree>
    <p:extLst>
      <p:ext uri="{BB962C8B-B14F-4D97-AF65-F5344CB8AC3E}">
        <p14:creationId xmlns:p14="http://schemas.microsoft.com/office/powerpoint/2010/main" val="107257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a:prstGeom prst="rect">
            <a:avLst/>
          </a:prstGeo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402469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3612922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8" name="Espace réservé du pied de page 7"/>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3919883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325563"/>
          </a:xfrm>
          <a:prstGeom prst="rect">
            <a:avLst/>
          </a:prstGeom>
        </p:spPr>
        <p:txBody>
          <a:bodyPr/>
          <a:lstStyle/>
          <a:p>
            <a:r>
              <a:rPr lang="fr-FR"/>
              <a:t>Modifiez le style du titre</a:t>
            </a:r>
          </a:p>
        </p:txBody>
      </p:sp>
      <p:sp>
        <p:nvSpPr>
          <p:cNvPr id="3" name="Espace réservé de la date 2"/>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4" name="Espace réservé du pied de page 3"/>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2501487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3" name="Espace réservé du pied de page 2"/>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964839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93705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a:prstGeom prst="rect">
            <a:avLst/>
          </a:prstGeo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a:xfrm>
            <a:off x="838200" y="6356350"/>
            <a:ext cx="2743200" cy="365125"/>
          </a:xfrm>
          <a:prstGeom prst="rect">
            <a:avLst/>
          </a:prstGeom>
        </p:spPr>
        <p:txBody>
          <a:bodyPr/>
          <a:lstStyle/>
          <a:p>
            <a:fld id="{A7AFF1D6-701A-4ED6-BA9B-B0B681B0643E}" type="datetimeFigureOut">
              <a:rPr lang="fr-FR" smtClean="0"/>
              <a:pPr/>
              <a:t>18/06/2020</a:t>
            </a:fld>
            <a:endParaRPr lang="fr-FR" dirty="0"/>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8610600" y="6356350"/>
            <a:ext cx="2743200" cy="365125"/>
          </a:xfrm>
          <a:prstGeom prst="rect">
            <a:avLst/>
          </a:prstGeom>
        </p:spPr>
        <p:txBody>
          <a:bodyPr/>
          <a:lstStyle/>
          <a:p>
            <a:fld id="{1CEB7011-E3E1-485B-9A85-E81936B3B6EC}" type="slidenum">
              <a:rPr lang="fr-FR" smtClean="0"/>
              <a:pPr/>
              <a:t>‹N°›</a:t>
            </a:fld>
            <a:endParaRPr lang="fr-FR" dirty="0"/>
          </a:p>
        </p:txBody>
      </p:sp>
    </p:spTree>
    <p:extLst>
      <p:ext uri="{BB962C8B-B14F-4D97-AF65-F5344CB8AC3E}">
        <p14:creationId xmlns:p14="http://schemas.microsoft.com/office/powerpoint/2010/main" val="1443747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Forme libre 17"/>
          <p:cNvSpPr/>
          <p:nvPr userDrawn="1"/>
        </p:nvSpPr>
        <p:spPr>
          <a:xfrm>
            <a:off x="33689" y="0"/>
            <a:ext cx="11185852" cy="419980"/>
          </a:xfrm>
          <a:custGeom>
            <a:avLst/>
            <a:gdLst>
              <a:gd name="connsiteX0" fmla="*/ 0 w 11185852"/>
              <a:gd name="connsiteY0" fmla="*/ 0 h 419980"/>
              <a:gd name="connsiteX1" fmla="*/ 11185852 w 11185852"/>
              <a:gd name="connsiteY1" fmla="*/ 0 h 419980"/>
              <a:gd name="connsiteX2" fmla="*/ 10765872 w 11185852"/>
              <a:gd name="connsiteY2" fmla="*/ 419980 h 419980"/>
              <a:gd name="connsiteX3" fmla="*/ 0 w 11185852"/>
              <a:gd name="connsiteY3" fmla="*/ 419980 h 419980"/>
            </a:gdLst>
            <a:ahLst/>
            <a:cxnLst>
              <a:cxn ang="0">
                <a:pos x="connsiteX0" y="connsiteY0"/>
              </a:cxn>
              <a:cxn ang="0">
                <a:pos x="connsiteX1" y="connsiteY1"/>
              </a:cxn>
              <a:cxn ang="0">
                <a:pos x="connsiteX2" y="connsiteY2"/>
              </a:cxn>
              <a:cxn ang="0">
                <a:pos x="connsiteX3" y="connsiteY3"/>
              </a:cxn>
            </a:cxnLst>
            <a:rect l="l" t="t" r="r" b="b"/>
            <a:pathLst>
              <a:path w="11185852" h="419980">
                <a:moveTo>
                  <a:pt x="0" y="0"/>
                </a:moveTo>
                <a:lnTo>
                  <a:pt x="11185852" y="0"/>
                </a:lnTo>
                <a:lnTo>
                  <a:pt x="10765872" y="419980"/>
                </a:lnTo>
                <a:lnTo>
                  <a:pt x="0" y="419980"/>
                </a:lnTo>
                <a:close/>
              </a:path>
            </a:pathLst>
          </a:custGeom>
          <a:gradFill flip="none" rotWithShape="1">
            <a:gsLst>
              <a:gs pos="9000">
                <a:srgbClr val="00B0F0"/>
              </a:gs>
              <a:gs pos="0">
                <a:srgbClr val="003E54"/>
              </a:gs>
              <a:gs pos="100000">
                <a:schemeClr val="bg1"/>
              </a:gs>
              <a:gs pos="93000">
                <a:srgbClr val="00B0F0"/>
              </a:gs>
            </a:gsLst>
            <a:lin ang="0" scaled="1"/>
            <a:tileRect/>
          </a:gradFill>
          <a:ln>
            <a:noFill/>
          </a:ln>
          <a:effectLst/>
          <a:scene3d>
            <a:camera prst="orthographicFront"/>
            <a:lightRig rig="threePt" dir="t"/>
          </a:scene3d>
          <a:sp3d extrusionH="19050">
            <a:bevelT w="203200"/>
            <a:bevelB w="698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userDrawn="1"/>
        </p:nvSpPr>
        <p:spPr>
          <a:xfrm>
            <a:off x="1" y="-377371"/>
            <a:ext cx="344966" cy="7235371"/>
          </a:xfrm>
          <a:prstGeom prst="rect">
            <a:avLst/>
          </a:prstGeom>
          <a:gradFill flip="none" rotWithShape="1">
            <a:gsLst>
              <a:gs pos="0">
                <a:srgbClr val="33F3FF"/>
              </a:gs>
              <a:gs pos="20000">
                <a:srgbClr val="050046"/>
              </a:gs>
            </a:gsLst>
            <a:lin ang="13500000" scaled="1"/>
            <a:tileRect/>
          </a:gradFill>
          <a:ln>
            <a:noFill/>
          </a:ln>
          <a:effectLst>
            <a:outerShdw blurRad="50800" dist="12700" algn="l" rotWithShape="0">
              <a:prstClr val="black">
                <a:alpha val="40000"/>
              </a:prstClr>
            </a:outerShdw>
          </a:effectLst>
          <a:scene3d>
            <a:camera prst="orthographicFront">
              <a:rot lat="0" lon="0" rev="0"/>
            </a:camera>
            <a:lightRig rig="balanced" dir="t">
              <a:rot lat="0" lon="0" rev="8700000"/>
            </a:lightRig>
          </a:scene3d>
          <a:sp3d>
            <a:bevelT w="1841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a:spLocks noChangeArrowheads="1"/>
          </p:cNvSpPr>
          <p:nvPr userDrawn="1"/>
        </p:nvSpPr>
        <p:spPr bwMode="auto">
          <a:xfrm rot="16200000">
            <a:off x="-3256001" y="3228946"/>
            <a:ext cx="6858002" cy="400110"/>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fr-FR" altLang="fr-FR" sz="2000" b="1" i="0" kern="1200" spc="600" dirty="0">
                <a:solidFill>
                  <a:schemeClr val="bg1"/>
                </a:solidFill>
                <a:effectLst/>
                <a:latin typeface="Calibri" panose="020F0502020204030204" pitchFamily="34" charset="0"/>
                <a:ea typeface="+mn-ea"/>
                <a:cs typeface="+mn-cs"/>
              </a:rPr>
              <a:t>S</a:t>
            </a:r>
            <a:r>
              <a:rPr lang="fr-FR" altLang="fr-FR" sz="1800" b="0" i="0" kern="1200" spc="600" dirty="0">
                <a:solidFill>
                  <a:srgbClr val="9CC2E5"/>
                </a:solidFill>
                <a:effectLst/>
                <a:latin typeface="Calibri" panose="020F0502020204030204" pitchFamily="34" charset="0"/>
                <a:ea typeface="+mn-ea"/>
                <a:cs typeface="+mn-cs"/>
              </a:rPr>
              <a:t>TATIQUE</a:t>
            </a:r>
            <a:r>
              <a:rPr lang="fr-FR" altLang="fr-FR" sz="2000" b="0" i="0" kern="1200" spc="600" dirty="0">
                <a:solidFill>
                  <a:srgbClr val="9CC2E5"/>
                </a:solidFill>
                <a:effectLst/>
                <a:latin typeface="Calibri" panose="020F0502020204030204" pitchFamily="34" charset="0"/>
                <a:ea typeface="+mn-ea"/>
                <a:cs typeface="+mn-cs"/>
              </a:rPr>
              <a:t> </a:t>
            </a:r>
            <a:r>
              <a:rPr lang="fr-FR" altLang="fr-FR" sz="1800" b="0" i="0" kern="1200" spc="600" dirty="0">
                <a:solidFill>
                  <a:srgbClr val="9CC2E5"/>
                </a:solidFill>
                <a:effectLst/>
                <a:latin typeface="Calibri" panose="020F0502020204030204" pitchFamily="34" charset="0"/>
                <a:ea typeface="+mn-ea"/>
                <a:cs typeface="+mn-cs"/>
              </a:rPr>
              <a:t>DU</a:t>
            </a:r>
            <a:r>
              <a:rPr lang="fr-FR" altLang="fr-FR" sz="2000" b="0" i="0" kern="1200" spc="600" dirty="0">
                <a:solidFill>
                  <a:schemeClr val="tx1"/>
                </a:solidFill>
                <a:effectLst/>
                <a:latin typeface="Calibri" panose="020F0502020204030204" pitchFamily="34" charset="0"/>
                <a:ea typeface="+mn-ea"/>
                <a:cs typeface="+mn-cs"/>
              </a:rPr>
              <a:t> </a:t>
            </a:r>
            <a:r>
              <a:rPr lang="fr-FR" altLang="fr-FR" sz="2000" b="1" i="0" kern="1200" spc="600" dirty="0">
                <a:solidFill>
                  <a:schemeClr val="bg1"/>
                </a:solidFill>
                <a:effectLst/>
                <a:latin typeface="Calibri" panose="020F0502020204030204" pitchFamily="34" charset="0"/>
                <a:ea typeface="+mn-ea"/>
                <a:cs typeface="+mn-cs"/>
              </a:rPr>
              <a:t>S</a:t>
            </a:r>
            <a:r>
              <a:rPr lang="fr-FR" altLang="fr-FR" sz="1800" b="0" i="0" kern="1200" spc="600" dirty="0">
                <a:solidFill>
                  <a:srgbClr val="9CC2E5"/>
                </a:solidFill>
                <a:effectLst/>
                <a:latin typeface="Calibri" panose="020F0502020204030204" pitchFamily="34" charset="0"/>
                <a:ea typeface="+mn-ea"/>
                <a:cs typeface="+mn-cs"/>
              </a:rPr>
              <a:t>OLIDE</a:t>
            </a:r>
            <a:endParaRPr lang="fr-FR" altLang="fr-FR" sz="1200" b="0" i="0" kern="1200" spc="600" dirty="0">
              <a:solidFill>
                <a:srgbClr val="9CC2E5"/>
              </a:solidFill>
              <a:effectLst/>
              <a:latin typeface="Calibri" panose="020F0502020204030204" pitchFamily="34" charset="0"/>
              <a:ea typeface="+mn-ea"/>
              <a:cs typeface="+mn-cs"/>
            </a:endParaRPr>
          </a:p>
        </p:txBody>
      </p:sp>
      <p:sp>
        <p:nvSpPr>
          <p:cNvPr id="5" name="Forme libre 4"/>
          <p:cNvSpPr/>
          <p:nvPr userDrawn="1"/>
        </p:nvSpPr>
        <p:spPr>
          <a:xfrm>
            <a:off x="11928746" y="6599011"/>
            <a:ext cx="327910" cy="285750"/>
          </a:xfrm>
          <a:custGeom>
            <a:avLst/>
            <a:gdLst>
              <a:gd name="connsiteX0" fmla="*/ 885372 w 1016000"/>
              <a:gd name="connsiteY0" fmla="*/ 0 h 885372"/>
              <a:gd name="connsiteX1" fmla="*/ 0 w 1016000"/>
              <a:gd name="connsiteY1" fmla="*/ 885372 h 885372"/>
              <a:gd name="connsiteX2" fmla="*/ 1016000 w 1016000"/>
              <a:gd name="connsiteY2" fmla="*/ 885372 h 885372"/>
              <a:gd name="connsiteX3" fmla="*/ 885372 w 1016000"/>
              <a:gd name="connsiteY3" fmla="*/ 0 h 885372"/>
            </a:gdLst>
            <a:ahLst/>
            <a:cxnLst>
              <a:cxn ang="0">
                <a:pos x="connsiteX0" y="connsiteY0"/>
              </a:cxn>
              <a:cxn ang="0">
                <a:pos x="connsiteX1" y="connsiteY1"/>
              </a:cxn>
              <a:cxn ang="0">
                <a:pos x="connsiteX2" y="connsiteY2"/>
              </a:cxn>
              <a:cxn ang="0">
                <a:pos x="connsiteX3" y="connsiteY3"/>
              </a:cxn>
            </a:cxnLst>
            <a:rect l="l" t="t" r="r" b="b"/>
            <a:pathLst>
              <a:path w="1016000" h="885372">
                <a:moveTo>
                  <a:pt x="885372" y="0"/>
                </a:moveTo>
                <a:lnTo>
                  <a:pt x="0" y="885372"/>
                </a:lnTo>
                <a:lnTo>
                  <a:pt x="1016000" y="885372"/>
                </a:lnTo>
                <a:lnTo>
                  <a:pt x="885372" y="0"/>
                </a:lnTo>
                <a:close/>
              </a:path>
            </a:pathLst>
          </a:custGeom>
          <a:gradFill flip="none" rotWithShape="1">
            <a:gsLst>
              <a:gs pos="40000">
                <a:srgbClr val="00B0F0"/>
              </a:gs>
              <a:gs pos="10000">
                <a:srgbClr val="003E54"/>
              </a:gs>
              <a:gs pos="100000">
                <a:schemeClr val="bg1"/>
              </a:gs>
              <a:gs pos="69000">
                <a:srgbClr val="00B0F0"/>
              </a:gs>
            </a:gsLst>
            <a:lin ang="81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8355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88.png"/><Relationship Id="rId13" Type="http://schemas.openxmlformats.org/officeDocument/2006/relationships/image" Target="../media/image6.png"/><Relationship Id="rId3" Type="http://schemas.openxmlformats.org/officeDocument/2006/relationships/image" Target="../media/image520.png"/><Relationship Id="rId7" Type="http://schemas.openxmlformats.org/officeDocument/2006/relationships/image" Target="../media/image87.png"/><Relationship Id="rId12"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6.png"/><Relationship Id="rId11" Type="http://schemas.openxmlformats.org/officeDocument/2006/relationships/image" Target="../media/image91.png"/><Relationship Id="rId5" Type="http://schemas.openxmlformats.org/officeDocument/2006/relationships/image" Target="../media/image560.png"/><Relationship Id="rId10" Type="http://schemas.openxmlformats.org/officeDocument/2006/relationships/image" Target="../media/image90.png"/><Relationship Id="rId4" Type="http://schemas.openxmlformats.org/officeDocument/2006/relationships/image" Target="../media/image480.png"/><Relationship Id="rId9" Type="http://schemas.openxmlformats.org/officeDocument/2006/relationships/image" Target="../media/image89.png"/><Relationship Id="rId1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98.png"/><Relationship Id="rId13" Type="http://schemas.openxmlformats.org/officeDocument/2006/relationships/image" Target="../media/image103.png"/><Relationship Id="rId18" Type="http://schemas.openxmlformats.org/officeDocument/2006/relationships/image" Target="../media/image12.png"/><Relationship Id="rId3" Type="http://schemas.openxmlformats.org/officeDocument/2006/relationships/image" Target="../media/image93.png"/><Relationship Id="rId7" Type="http://schemas.openxmlformats.org/officeDocument/2006/relationships/image" Target="../media/image97.png"/><Relationship Id="rId12" Type="http://schemas.openxmlformats.org/officeDocument/2006/relationships/image" Target="../media/image10.png"/><Relationship Id="rId17" Type="http://schemas.openxmlformats.org/officeDocument/2006/relationships/image" Target="../media/image65.png"/><Relationship Id="rId2" Type="http://schemas.openxmlformats.org/officeDocument/2006/relationships/notesSlide" Target="../notesSlides/notesSlide3.xml"/><Relationship Id="rId16" Type="http://schemas.openxmlformats.org/officeDocument/2006/relationships/image" Target="../media/image106.png"/><Relationship Id="rId1" Type="http://schemas.openxmlformats.org/officeDocument/2006/relationships/slideLayout" Target="../slideLayouts/slideLayout2.xml"/><Relationship Id="rId11" Type="http://schemas.openxmlformats.org/officeDocument/2006/relationships/image" Target="../media/image101.png"/><Relationship Id="rId5" Type="http://schemas.openxmlformats.org/officeDocument/2006/relationships/image" Target="../media/image9.png"/><Relationship Id="rId15" Type="http://schemas.openxmlformats.org/officeDocument/2006/relationships/image" Target="../media/image105.png"/><Relationship Id="rId10" Type="http://schemas.openxmlformats.org/officeDocument/2006/relationships/image" Target="../media/image100.png"/><Relationship Id="rId19"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99.png"/><Relationship Id="rId14"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70.png"/><Relationship Id="rId18" Type="http://schemas.openxmlformats.org/officeDocument/2006/relationships/image" Target="../media/image121.png"/><Relationship Id="rId26" Type="http://schemas.openxmlformats.org/officeDocument/2006/relationships/image" Target="../media/image83.png"/><Relationship Id="rId3" Type="http://schemas.openxmlformats.org/officeDocument/2006/relationships/image" Target="../media/image831.png"/><Relationship Id="rId21" Type="http://schemas.openxmlformats.org/officeDocument/2006/relationships/image" Target="../media/image126.png"/><Relationship Id="rId34" Type="http://schemas.openxmlformats.org/officeDocument/2006/relationships/image" Target="../media/image133.png"/><Relationship Id="rId7" Type="http://schemas.openxmlformats.org/officeDocument/2006/relationships/image" Target="../media/image68.png"/><Relationship Id="rId12" Type="http://schemas.openxmlformats.org/officeDocument/2006/relationships/image" Target="../media/image115.png"/><Relationship Id="rId17" Type="http://schemas.openxmlformats.org/officeDocument/2006/relationships/image" Target="../media/image120.png"/><Relationship Id="rId25" Type="http://schemas.openxmlformats.org/officeDocument/2006/relationships/image" Target="../media/image129.png"/><Relationship Id="rId33" Type="http://schemas.openxmlformats.org/officeDocument/2006/relationships/image" Target="../media/image132.png"/><Relationship Id="rId2" Type="http://schemas.openxmlformats.org/officeDocument/2006/relationships/notesSlide" Target="../notesSlides/notesSlide4.xml"/><Relationship Id="rId20" Type="http://schemas.openxmlformats.org/officeDocument/2006/relationships/image" Target="../media/image123.png"/><Relationship Id="rId29" Type="http://schemas.openxmlformats.org/officeDocument/2006/relationships/image" Target="../media/image95.png"/><Relationship Id="rId1" Type="http://schemas.openxmlformats.org/officeDocument/2006/relationships/slideLayout" Target="../slideLayouts/slideLayout2.xml"/><Relationship Id="rId6" Type="http://schemas.openxmlformats.org/officeDocument/2006/relationships/image" Target="../media/image15.png"/><Relationship Id="rId24" Type="http://schemas.openxmlformats.org/officeDocument/2006/relationships/image" Target="../media/image73.png"/><Relationship Id="rId32" Type="http://schemas.openxmlformats.org/officeDocument/2006/relationships/image" Target="../media/image131.png"/><Relationship Id="rId5" Type="http://schemas.openxmlformats.org/officeDocument/2006/relationships/image" Target="../media/image14.png"/><Relationship Id="rId23" Type="http://schemas.openxmlformats.org/officeDocument/2006/relationships/image" Target="../media/image72.png"/><Relationship Id="rId28" Type="http://schemas.openxmlformats.org/officeDocument/2006/relationships/image" Target="../media/image113.png"/><Relationship Id="rId15" Type="http://schemas.openxmlformats.org/officeDocument/2006/relationships/image" Target="../media/image118.png"/><Relationship Id="rId10" Type="http://schemas.openxmlformats.org/officeDocument/2006/relationships/image" Target="../media/image112.png"/><Relationship Id="rId19" Type="http://schemas.openxmlformats.org/officeDocument/2006/relationships/image" Target="../media/image122.png"/><Relationship Id="rId31" Type="http://schemas.openxmlformats.org/officeDocument/2006/relationships/image" Target="../media/image107.png"/><Relationship Id="rId4" Type="http://schemas.openxmlformats.org/officeDocument/2006/relationships/image" Target="../media/image109.png"/><Relationship Id="rId9" Type="http://schemas.openxmlformats.org/officeDocument/2006/relationships/image" Target="../media/image71.png"/><Relationship Id="rId22" Type="http://schemas.openxmlformats.org/officeDocument/2006/relationships/image" Target="../media/image127.png"/><Relationship Id="rId27" Type="http://schemas.openxmlformats.org/officeDocument/2006/relationships/image" Target="../media/image94.png"/><Relationship Id="rId30" Type="http://schemas.openxmlformats.org/officeDocument/2006/relationships/image" Target="../media/image96.png"/><Relationship Id="rId35" Type="http://schemas.openxmlformats.org/officeDocument/2006/relationships/image" Target="../media/image134.png"/></Relationships>
</file>

<file path=ppt/slides/_rels/slide6.xml.rels><?xml version="1.0" encoding="UTF-8" standalone="yes"?>
<Relationships xmlns="http://schemas.openxmlformats.org/package/2006/relationships"><Relationship Id="rId13" Type="http://schemas.openxmlformats.org/officeDocument/2006/relationships/image" Target="../media/image146.png"/><Relationship Id="rId18" Type="http://schemas.openxmlformats.org/officeDocument/2006/relationships/image" Target="../media/image21.png"/><Relationship Id="rId26" Type="http://schemas.openxmlformats.org/officeDocument/2006/relationships/image" Target="../media/image30.png"/><Relationship Id="rId3" Type="http://schemas.openxmlformats.org/officeDocument/2006/relationships/image" Target="../media/image17.png"/><Relationship Id="rId21" Type="http://schemas.openxmlformats.org/officeDocument/2006/relationships/image" Target="../media/image24.png"/><Relationship Id="rId17" Type="http://schemas.openxmlformats.org/officeDocument/2006/relationships/image" Target="../media/image20.png"/><Relationship Id="rId25" Type="http://schemas.openxmlformats.org/officeDocument/2006/relationships/image" Target="../media/image29.png"/><Relationship Id="rId2" Type="http://schemas.openxmlformats.org/officeDocument/2006/relationships/image" Target="../media/image16.png"/><Relationship Id="rId16" Type="http://schemas.openxmlformats.org/officeDocument/2006/relationships/image" Target="../media/image111.png"/><Relationship Id="rId20" Type="http://schemas.openxmlformats.org/officeDocument/2006/relationships/image" Target="../media/image23.png"/><Relationship Id="rId1" Type="http://schemas.openxmlformats.org/officeDocument/2006/relationships/slideLayout" Target="../slideLayouts/slideLayout2.xml"/><Relationship Id="rId11" Type="http://schemas.openxmlformats.org/officeDocument/2006/relationships/image" Target="../media/image25.png"/><Relationship Id="rId24" Type="http://schemas.openxmlformats.org/officeDocument/2006/relationships/image" Target="../media/image28.png"/><Relationship Id="rId5" Type="http://schemas.openxmlformats.org/officeDocument/2006/relationships/image" Target="../media/image19.png"/><Relationship Id="rId15" Type="http://schemas.openxmlformats.org/officeDocument/2006/relationships/image" Target="../media/image148.png"/><Relationship Id="rId23" Type="http://schemas.openxmlformats.org/officeDocument/2006/relationships/image" Target="../media/image27.png"/><Relationship Id="rId19" Type="http://schemas.openxmlformats.org/officeDocument/2006/relationships/image" Target="../media/image22.png"/><Relationship Id="rId4" Type="http://schemas.openxmlformats.org/officeDocument/2006/relationships/image" Target="../media/image18.png"/><Relationship Id="rId14" Type="http://schemas.openxmlformats.org/officeDocument/2006/relationships/image" Target="../media/image147.png"/><Relationship Id="rId22" Type="http://schemas.openxmlformats.org/officeDocument/2006/relationships/image" Target="../media/image26.png"/><Relationship Id="rId27" Type="http://schemas.openxmlformats.org/officeDocument/2006/relationships/image" Target="../media/image3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p:cNvGrpSpPr/>
          <p:nvPr/>
        </p:nvGrpSpPr>
        <p:grpSpPr>
          <a:xfrm>
            <a:off x="-285750" y="-476250"/>
            <a:ext cx="13087350" cy="7715250"/>
            <a:chOff x="-285750" y="-476250"/>
            <a:chExt cx="13087350" cy="7715250"/>
          </a:xfrm>
        </p:grpSpPr>
        <p:sp>
          <p:nvSpPr>
            <p:cNvPr id="3" name="Rectangle 2"/>
            <p:cNvSpPr/>
            <p:nvPr/>
          </p:nvSpPr>
          <p:spPr>
            <a:xfrm>
              <a:off x="-285750" y="-476250"/>
              <a:ext cx="13087350" cy="7715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p:cNvSpPr/>
            <p:nvPr/>
          </p:nvSpPr>
          <p:spPr>
            <a:xfrm>
              <a:off x="-174171" y="829737"/>
              <a:ext cx="12758057" cy="461665"/>
            </a:xfrm>
            <a:prstGeom prst="rect">
              <a:avLst/>
            </a:prstGeom>
            <a:solidFill>
              <a:schemeClr val="bg1">
                <a:lumMod val="95000"/>
              </a:schemeClr>
            </a:solidFill>
            <a:ln w="31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orme libre 17"/>
            <p:cNvSpPr/>
            <p:nvPr/>
          </p:nvSpPr>
          <p:spPr>
            <a:xfrm>
              <a:off x="11928746" y="6599011"/>
              <a:ext cx="327910" cy="285750"/>
            </a:xfrm>
            <a:custGeom>
              <a:avLst/>
              <a:gdLst>
                <a:gd name="connsiteX0" fmla="*/ 885372 w 1016000"/>
                <a:gd name="connsiteY0" fmla="*/ 0 h 885372"/>
                <a:gd name="connsiteX1" fmla="*/ 0 w 1016000"/>
                <a:gd name="connsiteY1" fmla="*/ 885372 h 885372"/>
                <a:gd name="connsiteX2" fmla="*/ 1016000 w 1016000"/>
                <a:gd name="connsiteY2" fmla="*/ 885372 h 885372"/>
                <a:gd name="connsiteX3" fmla="*/ 885372 w 1016000"/>
                <a:gd name="connsiteY3" fmla="*/ 0 h 885372"/>
              </a:gdLst>
              <a:ahLst/>
              <a:cxnLst>
                <a:cxn ang="0">
                  <a:pos x="connsiteX0" y="connsiteY0"/>
                </a:cxn>
                <a:cxn ang="0">
                  <a:pos x="connsiteX1" y="connsiteY1"/>
                </a:cxn>
                <a:cxn ang="0">
                  <a:pos x="connsiteX2" y="connsiteY2"/>
                </a:cxn>
                <a:cxn ang="0">
                  <a:pos x="connsiteX3" y="connsiteY3"/>
                </a:cxn>
              </a:cxnLst>
              <a:rect l="l" t="t" r="r" b="b"/>
              <a:pathLst>
                <a:path w="1016000" h="885372">
                  <a:moveTo>
                    <a:pt x="885372" y="0"/>
                  </a:moveTo>
                  <a:lnTo>
                    <a:pt x="0" y="885372"/>
                  </a:lnTo>
                  <a:lnTo>
                    <a:pt x="1016000" y="885372"/>
                  </a:lnTo>
                  <a:lnTo>
                    <a:pt x="885372" y="0"/>
                  </a:lnTo>
                  <a:close/>
                </a:path>
              </a:pathLst>
            </a:custGeom>
            <a:gradFill flip="none" rotWithShape="1">
              <a:gsLst>
                <a:gs pos="40000">
                  <a:srgbClr val="00B0F0"/>
                </a:gs>
                <a:gs pos="10000">
                  <a:srgbClr val="003E54"/>
                </a:gs>
                <a:gs pos="100000">
                  <a:schemeClr val="bg1"/>
                </a:gs>
                <a:gs pos="69000">
                  <a:srgbClr val="00B0F0"/>
                </a:gs>
              </a:gsLst>
              <a:lin ang="81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p:cNvSpPr txBox="1"/>
            <p:nvPr/>
          </p:nvSpPr>
          <p:spPr>
            <a:xfrm>
              <a:off x="369335" y="6507371"/>
              <a:ext cx="11822665" cy="369332"/>
            </a:xfrm>
            <a:prstGeom prst="rect">
              <a:avLst/>
            </a:prstGeom>
            <a:noFill/>
          </p:spPr>
          <p:txBody>
            <a:bodyPr wrap="square" rtlCol="0">
              <a:spAutoFit/>
            </a:bodyPr>
            <a:lstStyle/>
            <a:p>
              <a:pPr algn="ctr"/>
              <a:r>
                <a:rPr lang="fr-FR" dirty="0">
                  <a:solidFill>
                    <a:schemeClr val="bg1">
                      <a:lumMod val="65000"/>
                    </a:schemeClr>
                  </a:solidFill>
                </a:rPr>
                <a:t>CPGE – Lycée Fabert – METZ</a:t>
              </a:r>
            </a:p>
          </p:txBody>
        </p:sp>
        <p:sp>
          <p:nvSpPr>
            <p:cNvPr id="22" name="Rectangle 21"/>
            <p:cNvSpPr/>
            <p:nvPr/>
          </p:nvSpPr>
          <p:spPr>
            <a:xfrm>
              <a:off x="1686287" y="138181"/>
              <a:ext cx="9672769" cy="523220"/>
            </a:xfrm>
            <a:prstGeom prst="rect">
              <a:avLst/>
            </a:prstGeom>
          </p:spPr>
          <p:txBody>
            <a:bodyPr wrap="square">
              <a:spAutoFit/>
            </a:bodyPr>
            <a:lstStyle/>
            <a:p>
              <a:pPr algn="ctr"/>
              <a:r>
                <a:rPr lang="fr-FR" sz="2700" b="1" dirty="0">
                  <a:solidFill>
                    <a:srgbClr val="003296"/>
                  </a:solidFill>
                  <a:latin typeface="Arial" panose="020B0604020202020204" pitchFamily="34" charset="0"/>
                  <a:ea typeface="Calibri" panose="020F0502020204030204" pitchFamily="34" charset="0"/>
                </a:rPr>
                <a:t>S</a:t>
              </a:r>
              <a:r>
                <a:rPr lang="fr-FR" sz="2700" b="1" dirty="0">
                  <a:solidFill>
                    <a:srgbClr val="5BC0F3"/>
                  </a:solidFill>
                  <a:latin typeface="Arial" panose="020B0604020202020204" pitchFamily="34" charset="0"/>
                  <a:ea typeface="Calibri" panose="020F0502020204030204" pitchFamily="34" charset="0"/>
                </a:rPr>
                <a:t>ciences</a:t>
              </a:r>
              <a:r>
                <a:rPr lang="fr-FR" sz="2700" b="1" dirty="0">
                  <a:solidFill>
                    <a:srgbClr val="9CC2E5"/>
                  </a:solidFill>
                  <a:latin typeface="Arial" panose="020B0604020202020204" pitchFamily="34" charset="0"/>
                  <a:ea typeface="Calibri" panose="020F0502020204030204" pitchFamily="34" charset="0"/>
                </a:rPr>
                <a:t> </a:t>
              </a:r>
              <a:r>
                <a:rPr lang="fr-FR" sz="2700" b="1" dirty="0">
                  <a:solidFill>
                    <a:srgbClr val="003296"/>
                  </a:solidFill>
                  <a:latin typeface="Arial" panose="020B0604020202020204" pitchFamily="34" charset="0"/>
                  <a:ea typeface="Calibri" panose="020F0502020204030204" pitchFamily="34" charset="0"/>
                </a:rPr>
                <a:t>I</a:t>
              </a:r>
              <a:r>
                <a:rPr lang="fr-FR" sz="2700" b="1" dirty="0">
                  <a:solidFill>
                    <a:srgbClr val="5BC0F3"/>
                  </a:solidFill>
                  <a:latin typeface="Arial" panose="020B0604020202020204" pitchFamily="34" charset="0"/>
                  <a:ea typeface="Calibri" panose="020F0502020204030204" pitchFamily="34" charset="0"/>
                </a:rPr>
                <a:t>ndustrielles pour l’</a:t>
              </a:r>
              <a:r>
                <a:rPr lang="fr-FR" sz="2700" b="1" dirty="0">
                  <a:solidFill>
                    <a:srgbClr val="003296"/>
                  </a:solidFill>
                  <a:latin typeface="Arial" panose="020B0604020202020204" pitchFamily="34" charset="0"/>
                  <a:ea typeface="Calibri" panose="020F0502020204030204" pitchFamily="34" charset="0"/>
                </a:rPr>
                <a:t>I</a:t>
              </a:r>
              <a:r>
                <a:rPr lang="fr-FR" sz="2700" b="1" dirty="0">
                  <a:solidFill>
                    <a:srgbClr val="5BC0F3"/>
                  </a:solidFill>
                  <a:latin typeface="Arial" panose="020B0604020202020204" pitchFamily="34" charset="0"/>
                  <a:ea typeface="Calibri" panose="020F0502020204030204" pitchFamily="34" charset="0"/>
                </a:rPr>
                <a:t>ngénieur</a:t>
              </a:r>
              <a:r>
                <a:rPr lang="fr-FR" sz="2700" b="1" dirty="0">
                  <a:solidFill>
                    <a:srgbClr val="505A78"/>
                  </a:solidFill>
                  <a:latin typeface="Arial" panose="020B0604020202020204" pitchFamily="34" charset="0"/>
                  <a:ea typeface="Calibri" panose="020F0502020204030204" pitchFamily="34" charset="0"/>
                </a:rPr>
                <a:t> </a:t>
              </a:r>
              <a:endParaRPr lang="fr-FR" sz="2700" b="1" dirty="0"/>
            </a:p>
          </p:txBody>
        </p:sp>
        <p:sp>
          <p:nvSpPr>
            <p:cNvPr id="23" name="Rectangle 22"/>
            <p:cNvSpPr/>
            <p:nvPr/>
          </p:nvSpPr>
          <p:spPr>
            <a:xfrm>
              <a:off x="1" y="-377371"/>
              <a:ext cx="344966" cy="7235371"/>
            </a:xfrm>
            <a:prstGeom prst="rect">
              <a:avLst/>
            </a:prstGeom>
            <a:gradFill flip="none" rotWithShape="1">
              <a:gsLst>
                <a:gs pos="0">
                  <a:srgbClr val="33F3FF"/>
                </a:gs>
                <a:gs pos="20000">
                  <a:srgbClr val="050046"/>
                </a:gs>
              </a:gsLst>
              <a:lin ang="13500000" scaled="1"/>
              <a:tileRect/>
            </a:gradFill>
            <a:ln>
              <a:noFill/>
            </a:ln>
            <a:effectLst>
              <a:outerShdw blurRad="50800" dist="12700" algn="l" rotWithShape="0">
                <a:prstClr val="black">
                  <a:alpha val="40000"/>
                </a:prstClr>
              </a:outerShdw>
            </a:effectLst>
            <a:scene3d>
              <a:camera prst="orthographicFront">
                <a:rot lat="0" lon="0" rev="0"/>
              </a:camera>
              <a:lightRig rig="balanced" dir="t">
                <a:rot lat="0" lon="0" rev="8700000"/>
              </a:lightRig>
            </a:scene3d>
            <a:sp3d>
              <a:bevelT w="1841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a:spLocks noChangeArrowheads="1"/>
            </p:cNvSpPr>
            <p:nvPr/>
          </p:nvSpPr>
          <p:spPr bwMode="auto">
            <a:xfrm rot="16200000">
              <a:off x="-3256001" y="3244335"/>
              <a:ext cx="6858002" cy="369332"/>
            </a:xfrm>
            <a:prstGeom prst="rect">
              <a:avLst/>
            </a:prstGeom>
            <a:no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fr-FR" altLang="fr-FR" sz="1800" b="1" i="0" spc="600" dirty="0">
                  <a:solidFill>
                    <a:schemeClr val="bg1"/>
                  </a:solidFill>
                  <a:effectLst/>
                  <a:latin typeface="+mn-lt"/>
                </a:rPr>
                <a:t>S</a:t>
              </a:r>
              <a:r>
                <a:rPr lang="fr-FR" altLang="fr-FR" sz="1600" b="0" i="0" spc="600" dirty="0">
                  <a:solidFill>
                    <a:srgbClr val="9CC2E5"/>
                  </a:solidFill>
                  <a:effectLst/>
                  <a:latin typeface="+mn-lt"/>
                </a:rPr>
                <a:t>TATIQUE</a:t>
              </a:r>
              <a:r>
                <a:rPr lang="fr-FR" altLang="fr-FR" sz="1800" b="0" i="0" spc="600" dirty="0">
                  <a:solidFill>
                    <a:srgbClr val="9CC2E5"/>
                  </a:solidFill>
                  <a:effectLst/>
                  <a:latin typeface="+mn-lt"/>
                </a:rPr>
                <a:t> </a:t>
              </a:r>
              <a:r>
                <a:rPr lang="fr-FR" altLang="fr-FR" sz="1600" b="0" i="0" spc="600" dirty="0">
                  <a:solidFill>
                    <a:srgbClr val="9CC2E5"/>
                  </a:solidFill>
                  <a:effectLst/>
                  <a:latin typeface="+mn-lt"/>
                </a:rPr>
                <a:t>DU</a:t>
              </a:r>
              <a:r>
                <a:rPr lang="fr-FR" altLang="fr-FR" sz="1800" b="0" i="0" spc="600" dirty="0">
                  <a:solidFill>
                    <a:schemeClr val="tx1"/>
                  </a:solidFill>
                  <a:effectLst/>
                  <a:latin typeface="+mn-lt"/>
                </a:rPr>
                <a:t> </a:t>
              </a:r>
              <a:r>
                <a:rPr lang="fr-FR" altLang="fr-FR" sz="1800" b="1" i="0" spc="600" dirty="0">
                  <a:solidFill>
                    <a:schemeClr val="bg1"/>
                  </a:solidFill>
                  <a:effectLst/>
                  <a:latin typeface="+mn-lt"/>
                </a:rPr>
                <a:t>S</a:t>
              </a:r>
              <a:r>
                <a:rPr lang="fr-FR" altLang="fr-FR" sz="1600" b="0" i="0" spc="600" dirty="0">
                  <a:solidFill>
                    <a:srgbClr val="9CC2E5"/>
                  </a:solidFill>
                  <a:effectLst/>
                  <a:latin typeface="+mn-lt"/>
                </a:rPr>
                <a:t>OLIDE</a:t>
              </a:r>
              <a:endParaRPr lang="fr-FR" altLang="fr-FR" sz="1100" b="0" i="0" spc="600" dirty="0">
                <a:solidFill>
                  <a:srgbClr val="9CC2E5"/>
                </a:solidFill>
                <a:effectLst/>
                <a:latin typeface="+mn-lt"/>
              </a:endParaRPr>
            </a:p>
          </p:txBody>
        </p:sp>
      </p:grpSp>
      <p:sp>
        <p:nvSpPr>
          <p:cNvPr id="30" name="Rectangle 29"/>
          <p:cNvSpPr/>
          <p:nvPr/>
        </p:nvSpPr>
        <p:spPr>
          <a:xfrm>
            <a:off x="357667" y="859233"/>
            <a:ext cx="11834333" cy="430887"/>
          </a:xfrm>
          <a:prstGeom prst="rect">
            <a:avLst/>
          </a:prstGeom>
          <a:ln w="3175">
            <a:noFill/>
          </a:ln>
        </p:spPr>
        <p:txBody>
          <a:bodyPr wrap="square">
            <a:spAutoFit/>
          </a:bodyPr>
          <a:lstStyle/>
          <a:p>
            <a:pPr algn="ctr"/>
            <a:r>
              <a:rPr lang="fr-FR" sz="2200" spc="3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S</a:t>
            </a:r>
            <a:r>
              <a:rPr lang="fr-FR" spc="300" dirty="0">
                <a:solidFill>
                  <a:srgbClr val="7F7F7F"/>
                </a:solidFill>
                <a:latin typeface="Segoe UI" panose="020B0502040204020203" pitchFamily="34" charset="0"/>
                <a:ea typeface="Calibri" panose="020F0502020204030204" pitchFamily="34" charset="0"/>
                <a:cs typeface="Segoe UI" panose="020B0502040204020203" pitchFamily="34" charset="0"/>
              </a:rPr>
              <a:t>TRUCTURATION</a:t>
            </a:r>
            <a:r>
              <a:rPr lang="fr-FR" sz="2200" spc="300" dirty="0">
                <a:solidFill>
                  <a:srgbClr val="7F7F7F"/>
                </a:solidFill>
                <a:latin typeface="Segoe UI" panose="020B0502040204020203" pitchFamily="34" charset="0"/>
                <a:ea typeface="Calibri" panose="020F0502020204030204" pitchFamily="34" charset="0"/>
                <a:cs typeface="Segoe UI" panose="020B0502040204020203" pitchFamily="34" charset="0"/>
              </a:rPr>
              <a:t> : </a:t>
            </a:r>
            <a:r>
              <a:rPr lang="fr-FR" sz="2200" spc="3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M</a:t>
            </a:r>
            <a:r>
              <a:rPr lang="fr-FR" sz="2200" spc="3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odélisation des </a:t>
            </a:r>
            <a:r>
              <a:rPr lang="fr-FR" sz="2200" spc="3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A</a:t>
            </a:r>
            <a:r>
              <a:rPr lang="fr-FR" sz="2200" spc="3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ctions </a:t>
            </a:r>
            <a:r>
              <a:rPr lang="fr-FR" sz="2200" spc="300" dirty="0">
                <a:solidFill>
                  <a:schemeClr val="tx1">
                    <a:lumMod val="75000"/>
                    <a:lumOff val="25000"/>
                  </a:schemeClr>
                </a:solidFill>
                <a:latin typeface="Segoe UI" panose="020B0502040204020203" pitchFamily="34" charset="0"/>
                <a:ea typeface="Calibri" panose="020F0502020204030204" pitchFamily="34" charset="0"/>
                <a:cs typeface="Segoe UI" panose="020B0502040204020203" pitchFamily="34" charset="0"/>
              </a:rPr>
              <a:t>M</a:t>
            </a:r>
            <a:r>
              <a:rPr lang="fr-FR" sz="2200" spc="3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écaniques (</a:t>
            </a:r>
            <a:r>
              <a:rPr lang="fr-FR" sz="2200" spc="300" dirty="0" err="1">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niv</a:t>
            </a:r>
            <a:r>
              <a:rPr lang="fr-FR" sz="2200" spc="300" dirty="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 </a:t>
            </a:r>
            <a:r>
              <a:rPr lang="fr-FR" sz="2200" spc="300">
                <a:solidFill>
                  <a:schemeClr val="bg1">
                    <a:lumMod val="50000"/>
                  </a:schemeClr>
                </a:solidFill>
                <a:latin typeface="Segoe UI" panose="020B0502040204020203" pitchFamily="34" charset="0"/>
                <a:ea typeface="Calibri" panose="020F0502020204030204" pitchFamily="34" charset="0"/>
                <a:cs typeface="Segoe UI" panose="020B0502040204020203" pitchFamily="34" charset="0"/>
              </a:rPr>
              <a:t>2)</a:t>
            </a:r>
            <a:endParaRPr lang="fr-FR" sz="2200" spc="300" dirty="0">
              <a:solidFill>
                <a:srgbClr val="7F7F7F"/>
              </a:solidFill>
              <a:latin typeface="Segoe UI" panose="020B0502040204020203" pitchFamily="34" charset="0"/>
              <a:cs typeface="Segoe UI" panose="020B0502040204020203" pitchFamily="34" charset="0"/>
            </a:endParaRPr>
          </a:p>
        </p:txBody>
      </p:sp>
      <p:sp>
        <p:nvSpPr>
          <p:cNvPr id="19" name="Rectangle 18"/>
          <p:cNvSpPr/>
          <p:nvPr/>
        </p:nvSpPr>
        <p:spPr>
          <a:xfrm>
            <a:off x="-11667" y="0"/>
            <a:ext cx="12203667" cy="6884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663677" y="1531151"/>
            <a:ext cx="11265069" cy="3785652"/>
          </a:xfrm>
          <a:prstGeom prst="rect">
            <a:avLst/>
          </a:prstGeom>
          <a:noFill/>
          <a:ln>
            <a:noFill/>
          </a:ln>
        </p:spPr>
        <p:txBody>
          <a:bodyPr wrap="square" rtlCol="0">
            <a:spAutoFit/>
          </a:bodyPr>
          <a:lstStyle/>
          <a:p>
            <a:pPr marL="285750" indent="-285750">
              <a:buFont typeface="Wingdings" panose="05000000000000000000" pitchFamily="2" charset="2"/>
              <a:buChar char="Ø"/>
            </a:pPr>
            <a:r>
              <a:rPr lang="fr-FR" sz="2000" dirty="0">
                <a:solidFill>
                  <a:srgbClr val="002060"/>
                </a:solidFill>
              </a:rPr>
              <a:t>Thème et compétences abordées</a:t>
            </a: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endParaRPr lang="fr-FR" sz="2000" dirty="0">
              <a:solidFill>
                <a:srgbClr val="002060"/>
              </a:solidFill>
            </a:endParaRPr>
          </a:p>
          <a:p>
            <a:pPr marL="285750" indent="-285750">
              <a:buFont typeface="Wingdings" panose="05000000000000000000" pitchFamily="2" charset="2"/>
              <a:buChar char="Ø"/>
            </a:pPr>
            <a:r>
              <a:rPr lang="fr-FR" sz="2000" dirty="0">
                <a:solidFill>
                  <a:srgbClr val="002060"/>
                </a:solidFill>
              </a:rPr>
              <a:t>Objectif(s) : </a:t>
            </a:r>
          </a:p>
          <a:p>
            <a:pPr marL="285750" indent="-285750">
              <a:buFont typeface="Wingdings" panose="05000000000000000000" pitchFamily="2" charset="2"/>
              <a:buChar char="Ø"/>
            </a:pPr>
            <a:endParaRPr lang="fr-FR" sz="2000" dirty="0">
              <a:solidFill>
                <a:srgbClr val="002060"/>
              </a:solidFill>
            </a:endParaRPr>
          </a:p>
          <a:p>
            <a:pPr marL="1200150" lvl="2" indent="-285750">
              <a:buFont typeface="Wingdings" panose="05000000000000000000" pitchFamily="2" charset="2"/>
              <a:buChar char="Ø"/>
            </a:pPr>
            <a:r>
              <a:rPr lang="fr-FR" sz="2000" dirty="0">
                <a:solidFill>
                  <a:srgbClr val="002060"/>
                </a:solidFill>
              </a:rPr>
              <a:t>Modélisations des actions mécaniques sous forme de torseur </a:t>
            </a:r>
          </a:p>
        </p:txBody>
      </p:sp>
      <p:pic>
        <p:nvPicPr>
          <p:cNvPr id="25" name="Picture 2" descr="Afficher l'image d'origine">
            <a:extLst>
              <a:ext uri="{FF2B5EF4-FFF2-40B4-BE49-F238E27FC236}">
                <a16:creationId xmlns:a16="http://schemas.microsoft.com/office/drawing/2014/main" id="{AE96729C-31E6-4587-90CB-D69E4C2ACF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986" y="176344"/>
            <a:ext cx="1080000" cy="375653"/>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6" name="Tableau 5">
            <a:extLst>
              <a:ext uri="{FF2B5EF4-FFF2-40B4-BE49-F238E27FC236}">
                <a16:creationId xmlns:a16="http://schemas.microsoft.com/office/drawing/2014/main" id="{B994CA37-D18D-4021-B403-F1AAB81FEDE5}"/>
              </a:ext>
            </a:extLst>
          </p:cNvPr>
          <p:cNvGraphicFramePr>
            <a:graphicFrameLocks noGrp="1"/>
          </p:cNvGraphicFramePr>
          <p:nvPr>
            <p:extLst>
              <p:ext uri="{D42A27DB-BD31-4B8C-83A1-F6EECF244321}">
                <p14:modId xmlns:p14="http://schemas.microsoft.com/office/powerpoint/2010/main" val="4170868096"/>
              </p:ext>
            </p:extLst>
          </p:nvPr>
        </p:nvGraphicFramePr>
        <p:xfrm>
          <a:off x="1918216" y="2343655"/>
          <a:ext cx="9014110" cy="1335156"/>
        </p:xfrm>
        <a:graphic>
          <a:graphicData uri="http://schemas.openxmlformats.org/drawingml/2006/table">
            <a:tbl>
              <a:tblPr/>
              <a:tblGrid>
                <a:gridCol w="1476148">
                  <a:extLst>
                    <a:ext uri="{9D8B030D-6E8A-4147-A177-3AD203B41FA5}">
                      <a16:colId xmlns:a16="http://schemas.microsoft.com/office/drawing/2014/main" val="2076885984"/>
                    </a:ext>
                  </a:extLst>
                </a:gridCol>
                <a:gridCol w="7537962">
                  <a:extLst>
                    <a:ext uri="{9D8B030D-6E8A-4147-A177-3AD203B41FA5}">
                      <a16:colId xmlns:a16="http://schemas.microsoft.com/office/drawing/2014/main" val="2305555916"/>
                    </a:ext>
                  </a:extLst>
                </a:gridCol>
              </a:tblGrid>
              <a:tr h="387325">
                <a:tc>
                  <a:txBody>
                    <a:bodyPr/>
                    <a:lstStyle/>
                    <a:p>
                      <a:pPr algn="ctr" fontAlgn="b"/>
                      <a:r>
                        <a:rPr lang="fr-FR" sz="1800" b="1" i="0" u="none" strike="noStrike" dirty="0">
                          <a:solidFill>
                            <a:srgbClr val="000000"/>
                          </a:solidFill>
                          <a:effectLst/>
                          <a:latin typeface="Calibri" panose="020F0502020204030204" pitchFamily="34" charset="0"/>
                        </a:rPr>
                        <a:t>Thème(s)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D9FF"/>
                    </a:solidFill>
                  </a:tcPr>
                </a:tc>
                <a:tc>
                  <a:txBody>
                    <a:bodyPr/>
                    <a:lstStyle/>
                    <a:p>
                      <a:pPr algn="ctr" fontAlgn="ctr"/>
                      <a:r>
                        <a:rPr lang="fr-FR" sz="1800" b="0" i="0" u="none" strike="noStrike" dirty="0">
                          <a:solidFill>
                            <a:srgbClr val="000000"/>
                          </a:solidFill>
                          <a:effectLst/>
                          <a:latin typeface="Calibri" panose="020F0502020204030204" pitchFamily="34" charset="0"/>
                        </a:rPr>
                        <a:t>Statique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AF2FE"/>
                    </a:solidFill>
                  </a:tcPr>
                </a:tc>
                <a:extLst>
                  <a:ext uri="{0D108BD9-81ED-4DB2-BD59-A6C34878D82A}">
                    <a16:rowId xmlns:a16="http://schemas.microsoft.com/office/drawing/2014/main" val="3403793833"/>
                  </a:ext>
                </a:extLst>
              </a:tr>
              <a:tr h="43581">
                <a:tc>
                  <a:txBody>
                    <a:bodyPr/>
                    <a:lstStyle/>
                    <a:p>
                      <a:pPr algn="ctr" fontAlgn="b"/>
                      <a:r>
                        <a:rPr lang="fr-FR" sz="1800" b="1" i="0" u="none" strike="noStrike" dirty="0">
                          <a:solidFill>
                            <a:srgbClr val="000000"/>
                          </a:solidFill>
                          <a:effectLst/>
                          <a:latin typeface="Calibri" panose="020F0502020204030204" pitchFamily="34" charset="0"/>
                        </a:rPr>
                        <a:t>Compétences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5D9FF"/>
                    </a:solidFill>
                  </a:tcPr>
                </a:tc>
                <a:tc>
                  <a:txBody>
                    <a:bodyPr/>
                    <a:lstStyle/>
                    <a:p>
                      <a:pPr algn="ctr" fontAlgn="b"/>
                      <a:r>
                        <a:rPr lang="fr-FR" sz="1800" b="0" i="0" u="none" strike="noStrike" dirty="0">
                          <a:solidFill>
                            <a:srgbClr val="000000"/>
                          </a:solidFill>
                          <a:effectLst/>
                          <a:latin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6350" cap="flat" cmpd="sng" algn="ctr">
                      <a:noFill/>
                      <a:prstDash val="solid"/>
                      <a:round/>
                      <a:headEnd type="none" w="med" len="med"/>
                      <a:tailEnd type="none" w="med" len="med"/>
                    </a:lnTlToBr>
                    <a:lnBlToTr w="12700" cmpd="sng">
                      <a:noFill/>
                      <a:prstDash val="solid"/>
                    </a:lnBlToTr>
                    <a:solidFill>
                      <a:srgbClr val="FFFFFF"/>
                    </a:solidFill>
                  </a:tcPr>
                </a:tc>
                <a:extLst>
                  <a:ext uri="{0D108BD9-81ED-4DB2-BD59-A6C34878D82A}">
                    <a16:rowId xmlns:a16="http://schemas.microsoft.com/office/drawing/2014/main" val="3398079276"/>
                  </a:ext>
                </a:extLst>
              </a:tr>
              <a:tr h="663986">
                <a:tc>
                  <a:txBody>
                    <a:bodyPr/>
                    <a:lstStyle/>
                    <a:p>
                      <a:pPr algn="ctr" fontAlgn="ctr"/>
                      <a:r>
                        <a:rPr lang="fr-FR" sz="1800" b="0" i="0" u="none" strike="noStrike" dirty="0">
                          <a:solidFill>
                            <a:srgbClr val="000000"/>
                          </a:solidFill>
                          <a:effectLst/>
                          <a:latin typeface="Calibri" panose="020F0502020204030204" pitchFamily="34" charset="0"/>
                        </a:rPr>
                        <a:t>B06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FFFE"/>
                    </a:solidFill>
                  </a:tcPr>
                </a:tc>
                <a:tc>
                  <a:txBody>
                    <a:bodyPr/>
                    <a:lstStyle/>
                    <a:p>
                      <a:pPr marL="82550" indent="0" algn="l" fontAlgn="ctr"/>
                      <a:r>
                        <a:rPr lang="fr-FR" sz="1800" b="0" i="0" u="none" strike="noStrike" dirty="0">
                          <a:solidFill>
                            <a:srgbClr val="000000"/>
                          </a:solidFill>
                          <a:effectLst/>
                          <a:latin typeface="Calibri" panose="020F0502020204030204" pitchFamily="34" charset="0"/>
                        </a:rPr>
                        <a:t>Associer un modèle à une action mécanique et au contact entre deux solides, à l'aide d'un torseur d'action mécanique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DFFFC"/>
                    </a:solidFill>
                  </a:tcPr>
                </a:tc>
                <a:extLst>
                  <a:ext uri="{0D108BD9-81ED-4DB2-BD59-A6C34878D82A}">
                    <a16:rowId xmlns:a16="http://schemas.microsoft.com/office/drawing/2014/main" val="43819820"/>
                  </a:ext>
                </a:extLst>
              </a:tr>
            </a:tbl>
          </a:graphicData>
        </a:graphic>
      </p:graphicFrame>
    </p:spTree>
    <p:extLst>
      <p:ext uri="{BB962C8B-B14F-4D97-AF65-F5344CB8AC3E}">
        <p14:creationId xmlns:p14="http://schemas.microsoft.com/office/powerpoint/2010/main" val="3601490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64294" y="6244625"/>
            <a:ext cx="461963" cy="369332"/>
          </a:xfrm>
          <a:prstGeom prst="rect">
            <a:avLst/>
          </a:prstGeom>
          <a:noFill/>
        </p:spPr>
        <p:txBody>
          <a:bodyPr wrap="square" rtlCol="0">
            <a:spAutoFit/>
          </a:bodyPr>
          <a:lstStyle/>
          <a:p>
            <a:pPr algn="ctr"/>
            <a:r>
              <a:rPr lang="fr-FR">
                <a:solidFill>
                  <a:schemeClr val="bg1"/>
                </a:solidFill>
                <a:effectLst>
                  <a:outerShdw blurRad="38100" dist="38100" dir="2700000" algn="tl">
                    <a:srgbClr val="000000">
                      <a:alpha val="43137"/>
                    </a:srgbClr>
                  </a:outerShdw>
                </a:effectLst>
              </a:rPr>
              <a:t>01</a:t>
            </a:r>
            <a:endParaRPr lang="fr-FR" dirty="0">
              <a:solidFill>
                <a:schemeClr val="bg1"/>
              </a:solidFill>
              <a:effectLst>
                <a:outerShdw blurRad="38100" dist="38100" dir="2700000" algn="tl">
                  <a:srgbClr val="000000">
                    <a:alpha val="43137"/>
                  </a:srgbClr>
                </a:outerShdw>
              </a:effectLst>
            </a:endParaRPr>
          </a:p>
        </p:txBody>
      </p:sp>
      <p:grpSp>
        <p:nvGrpSpPr>
          <p:cNvPr id="87" name="Groupe 86"/>
          <p:cNvGrpSpPr/>
          <p:nvPr/>
        </p:nvGrpSpPr>
        <p:grpSpPr>
          <a:xfrm>
            <a:off x="8786346" y="707228"/>
            <a:ext cx="3103199" cy="4385967"/>
            <a:chOff x="8331916" y="2805944"/>
            <a:chExt cx="3106427" cy="2711682"/>
          </a:xfrm>
        </p:grpSpPr>
        <p:sp>
          <p:nvSpPr>
            <p:cNvPr id="79" name="Rectangle à coins arrondis 78"/>
            <p:cNvSpPr/>
            <p:nvPr/>
          </p:nvSpPr>
          <p:spPr>
            <a:xfrm>
              <a:off x="8336122" y="2816204"/>
              <a:ext cx="3102221" cy="2701422"/>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0" name="Rectangle 79"/>
            <p:cNvSpPr/>
            <p:nvPr/>
          </p:nvSpPr>
          <p:spPr>
            <a:xfrm>
              <a:off x="8331916" y="2805944"/>
              <a:ext cx="2255718" cy="369332"/>
            </a:xfrm>
            <a:prstGeom prst="rect">
              <a:avLst/>
            </a:prstGeom>
          </p:spPr>
          <p:txBody>
            <a:bodyPr wrap="none">
              <a:spAutoFit/>
            </a:bodyPr>
            <a:lstStyle/>
            <a:p>
              <a:r>
                <a:rPr lang="fr-FR" dirty="0">
                  <a:solidFill>
                    <a:srgbClr val="217214"/>
                  </a:solidFill>
                </a:rPr>
                <a:t>Dentures d’engrenage</a:t>
              </a:r>
              <a:endParaRPr lang="fr-FR" b="1" dirty="0">
                <a:solidFill>
                  <a:srgbClr val="217214"/>
                </a:solidFill>
              </a:endParaRPr>
            </a:p>
          </p:txBody>
        </p:sp>
      </p:grpSp>
      <p:sp>
        <p:nvSpPr>
          <p:cNvPr id="33" name="ZoneTexte 32">
            <a:extLst>
              <a:ext uri="{FF2B5EF4-FFF2-40B4-BE49-F238E27FC236}">
                <a16:creationId xmlns:a16="http://schemas.microsoft.com/office/drawing/2014/main" id="{600746B6-9DB5-4607-8CDD-F057856CE188}"/>
              </a:ext>
            </a:extLst>
          </p:cNvPr>
          <p:cNvSpPr txBox="1"/>
          <p:nvPr/>
        </p:nvSpPr>
        <p:spPr>
          <a:xfrm>
            <a:off x="4803507" y="42458"/>
            <a:ext cx="5899355" cy="307777"/>
          </a:xfrm>
          <a:prstGeom prst="rect">
            <a:avLst/>
          </a:prstGeom>
          <a:noFill/>
        </p:spPr>
        <p:txBody>
          <a:bodyPr wrap="square" rtlCol="0">
            <a:spAutoFit/>
          </a:bodyPr>
          <a:lstStyle/>
          <a:p>
            <a:pPr algn="r"/>
            <a:r>
              <a:rPr lang="fr-FR" sz="1400" dirty="0">
                <a:solidFill>
                  <a:srgbClr val="001642"/>
                </a:solidFill>
                <a:latin typeface="Segoe UI" panose="020B0502040204020203" pitchFamily="34" charset="0"/>
                <a:cs typeface="Segoe UI" panose="020B0502040204020203" pitchFamily="34" charset="0"/>
              </a:rPr>
              <a:t>Action mécanique de contact dentures d’engrenage</a:t>
            </a:r>
          </a:p>
        </p:txBody>
      </p:sp>
      <p:grpSp>
        <p:nvGrpSpPr>
          <p:cNvPr id="50" name="Groupe 49">
            <a:extLst>
              <a:ext uri="{FF2B5EF4-FFF2-40B4-BE49-F238E27FC236}">
                <a16:creationId xmlns:a16="http://schemas.microsoft.com/office/drawing/2014/main" id="{B3E3951D-92F9-4940-BEE2-EC0BA0165CFF}"/>
              </a:ext>
            </a:extLst>
          </p:cNvPr>
          <p:cNvGrpSpPr/>
          <p:nvPr/>
        </p:nvGrpSpPr>
        <p:grpSpPr>
          <a:xfrm>
            <a:off x="575354" y="715700"/>
            <a:ext cx="8005724" cy="4377495"/>
            <a:chOff x="589869" y="1211594"/>
            <a:chExt cx="11310763" cy="4377495"/>
          </a:xfrm>
        </p:grpSpPr>
        <p:sp>
          <p:nvSpPr>
            <p:cNvPr id="51" name="Rectangle à coins arrondis 26">
              <a:extLst>
                <a:ext uri="{FF2B5EF4-FFF2-40B4-BE49-F238E27FC236}">
                  <a16:creationId xmlns:a16="http://schemas.microsoft.com/office/drawing/2014/main" id="{FBCC1605-576C-44E3-B634-0B07133CC06C}"/>
                </a:ext>
              </a:extLst>
            </p:cNvPr>
            <p:cNvSpPr/>
            <p:nvPr/>
          </p:nvSpPr>
          <p:spPr>
            <a:xfrm>
              <a:off x="589869" y="1227313"/>
              <a:ext cx="11310763" cy="4361776"/>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ZoneTexte 51">
              <a:extLst>
                <a:ext uri="{FF2B5EF4-FFF2-40B4-BE49-F238E27FC236}">
                  <a16:creationId xmlns:a16="http://schemas.microsoft.com/office/drawing/2014/main" id="{B7EC1785-5ECB-432A-91CB-81AE9978E605}"/>
                </a:ext>
              </a:extLst>
            </p:cNvPr>
            <p:cNvSpPr txBox="1"/>
            <p:nvPr/>
          </p:nvSpPr>
          <p:spPr>
            <a:xfrm>
              <a:off x="1069040" y="1557216"/>
              <a:ext cx="10667772" cy="2554545"/>
            </a:xfrm>
            <a:prstGeom prst="rect">
              <a:avLst/>
            </a:prstGeom>
            <a:noFill/>
          </p:spPr>
          <p:txBody>
            <a:bodyPr wrap="square" rtlCol="0">
              <a:spAutoFit/>
            </a:bodyPr>
            <a:lstStyle/>
            <a:p>
              <a:r>
                <a:rPr lang="fr-FR" sz="1600" i="1" dirty="0"/>
                <a:t>Nature du contact : </a:t>
              </a:r>
            </a:p>
            <a:p>
              <a:r>
                <a:rPr lang="fr-FR" sz="1600" dirty="0"/>
                <a:t>Selon le point de vue et le niveau de complexité souhaité, le modèle retenu pour décrire le contact entre deux dents d’engrenage, qui sont considérées indéformables, peut être celui d’une liaison :</a:t>
              </a:r>
            </a:p>
            <a:p>
              <a:r>
                <a:rPr lang="fr-FR" sz="1600" dirty="0"/>
                <a:t>	- appui plan ;</a:t>
              </a:r>
            </a:p>
            <a:p>
              <a:r>
                <a:rPr lang="fr-FR" sz="1600" dirty="0"/>
                <a:t>	- linéaire rectiligne ;</a:t>
              </a:r>
            </a:p>
            <a:p>
              <a:r>
                <a:rPr lang="fr-FR" sz="1600" dirty="0"/>
                <a:t>	- ponctuelle.</a:t>
              </a:r>
            </a:p>
            <a:p>
              <a:endParaRPr lang="fr-FR" sz="1600" dirty="0"/>
            </a:p>
            <a:p>
              <a:r>
                <a:rPr lang="fr-FR" sz="1600" dirty="0"/>
                <a:t>Dans la majorité des cas et sans précision particulière, le modèle d’une </a:t>
              </a:r>
              <a:r>
                <a:rPr lang="fr-FR" sz="1600" b="1" dirty="0"/>
                <a:t>liaison ponctuelle parfaite </a:t>
              </a:r>
              <a:r>
                <a:rPr lang="fr-FR" sz="1600" dirty="0"/>
                <a:t>sera retenu.</a:t>
              </a:r>
            </a:p>
          </p:txBody>
        </p:sp>
        <p:sp>
          <p:nvSpPr>
            <p:cNvPr id="53" name="Rectangle 52">
              <a:extLst>
                <a:ext uri="{FF2B5EF4-FFF2-40B4-BE49-F238E27FC236}">
                  <a16:creationId xmlns:a16="http://schemas.microsoft.com/office/drawing/2014/main" id="{2C40234B-393C-440B-9552-8744F8D89F7B}"/>
                </a:ext>
              </a:extLst>
            </p:cNvPr>
            <p:cNvSpPr/>
            <p:nvPr/>
          </p:nvSpPr>
          <p:spPr>
            <a:xfrm>
              <a:off x="589869" y="1211594"/>
              <a:ext cx="9446479" cy="369332"/>
            </a:xfrm>
            <a:prstGeom prst="rect">
              <a:avLst/>
            </a:prstGeom>
          </p:spPr>
          <p:txBody>
            <a:bodyPr wrap="none">
              <a:spAutoFit/>
            </a:bodyPr>
            <a:lstStyle/>
            <a:p>
              <a:r>
                <a:rPr lang="fr-FR" dirty="0">
                  <a:solidFill>
                    <a:srgbClr val="CC00CC"/>
                  </a:solidFill>
                </a:rPr>
                <a:t>Action mécanique associée à un contact entre dentures d’engrenage</a:t>
              </a:r>
            </a:p>
          </p:txBody>
        </p:sp>
      </p:grpSp>
      <p:pic>
        <p:nvPicPr>
          <p:cNvPr id="3" name="Image 2">
            <a:extLst>
              <a:ext uri="{FF2B5EF4-FFF2-40B4-BE49-F238E27FC236}">
                <a16:creationId xmlns:a16="http://schemas.microsoft.com/office/drawing/2014/main" id="{730125DB-2804-4106-A9CA-C662C0609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8482" y="1174162"/>
            <a:ext cx="2143125" cy="2143125"/>
          </a:xfrm>
          <a:prstGeom prst="rect">
            <a:avLst/>
          </a:prstGeom>
        </p:spPr>
      </p:pic>
      <p:pic>
        <p:nvPicPr>
          <p:cNvPr id="5" name="Image 4">
            <a:extLst>
              <a:ext uri="{FF2B5EF4-FFF2-40B4-BE49-F238E27FC236}">
                <a16:creationId xmlns:a16="http://schemas.microsoft.com/office/drawing/2014/main" id="{42AFC981-63B9-4669-A640-1C2731F35248}"/>
              </a:ext>
            </a:extLst>
          </p:cNvPr>
          <p:cNvPicPr>
            <a:picLocks noChangeAspect="1"/>
          </p:cNvPicPr>
          <p:nvPr/>
        </p:nvPicPr>
        <p:blipFill rotWithShape="1">
          <a:blip r:embed="rId4">
            <a:extLst>
              <a:ext uri="{28A0092B-C50C-407E-A947-70E740481C1C}">
                <a14:useLocalDpi xmlns:a14="http://schemas.microsoft.com/office/drawing/2010/main" val="0"/>
              </a:ext>
            </a:extLst>
          </a:blip>
          <a:srcRect t="13211" b="9213"/>
          <a:stretch/>
        </p:blipFill>
        <p:spPr>
          <a:xfrm>
            <a:off x="9268482" y="3374093"/>
            <a:ext cx="2143125" cy="1662545"/>
          </a:xfrm>
          <a:prstGeom prst="rect">
            <a:avLst/>
          </a:prstGeom>
        </p:spPr>
      </p:pic>
      <p:grpSp>
        <p:nvGrpSpPr>
          <p:cNvPr id="13" name="Groupe 12">
            <a:extLst>
              <a:ext uri="{FF2B5EF4-FFF2-40B4-BE49-F238E27FC236}">
                <a16:creationId xmlns:a16="http://schemas.microsoft.com/office/drawing/2014/main" id="{EF58F486-A20B-4F9B-8941-D688805115A3}"/>
              </a:ext>
            </a:extLst>
          </p:cNvPr>
          <p:cNvGrpSpPr/>
          <p:nvPr/>
        </p:nvGrpSpPr>
        <p:grpSpPr>
          <a:xfrm>
            <a:off x="914510" y="-431932"/>
            <a:ext cx="8827763" cy="5355312"/>
            <a:chOff x="-2435819" y="1211594"/>
            <a:chExt cx="12472167" cy="5355312"/>
          </a:xfrm>
        </p:grpSpPr>
        <p:sp>
          <p:nvSpPr>
            <p:cNvPr id="15" name="ZoneTexte 14">
              <a:extLst>
                <a:ext uri="{FF2B5EF4-FFF2-40B4-BE49-F238E27FC236}">
                  <a16:creationId xmlns:a16="http://schemas.microsoft.com/office/drawing/2014/main" id="{48E82FB3-B401-49F9-9915-41CED86BDDA6}"/>
                </a:ext>
              </a:extLst>
            </p:cNvPr>
            <p:cNvSpPr txBox="1"/>
            <p:nvPr/>
          </p:nvSpPr>
          <p:spPr>
            <a:xfrm>
              <a:off x="-2435819" y="5243467"/>
              <a:ext cx="10667772" cy="1323439"/>
            </a:xfrm>
            <a:prstGeom prst="rect">
              <a:avLst/>
            </a:prstGeom>
            <a:noFill/>
          </p:spPr>
          <p:txBody>
            <a:bodyPr wrap="square" rtlCol="0">
              <a:spAutoFit/>
            </a:bodyPr>
            <a:lstStyle/>
            <a:p>
              <a:r>
                <a:rPr lang="fr-FR" sz="1600" dirty="0"/>
                <a:t>Deux types principaux de denture se distinguent alors :</a:t>
              </a:r>
            </a:p>
            <a:p>
              <a:r>
                <a:rPr lang="fr-FR" sz="1600" dirty="0"/>
                <a:t>	- les dentures droites ;</a:t>
              </a:r>
            </a:p>
            <a:p>
              <a:r>
                <a:rPr lang="fr-FR" sz="1600" dirty="0"/>
                <a:t>	- les dentures hélicoïdales ;</a:t>
              </a:r>
            </a:p>
            <a:p>
              <a:pPr algn="just">
                <a:tabLst>
                  <a:tab pos="7356475" algn="l"/>
                </a:tabLst>
              </a:pPr>
              <a:r>
                <a:rPr lang="fr-FR" sz="1600" dirty="0"/>
                <a:t>qui sont utilisées indifféremment dans les engrenages cylindriques, les engrenages coniques, pignon-crémaillère, roue et vis sans fin.</a:t>
              </a:r>
            </a:p>
          </p:txBody>
        </p:sp>
        <p:sp>
          <p:nvSpPr>
            <p:cNvPr id="16" name="Rectangle 15">
              <a:extLst>
                <a:ext uri="{FF2B5EF4-FFF2-40B4-BE49-F238E27FC236}">
                  <a16:creationId xmlns:a16="http://schemas.microsoft.com/office/drawing/2014/main" id="{53E701E3-33A3-4C5A-9FFC-B69377376096}"/>
                </a:ext>
              </a:extLst>
            </p:cNvPr>
            <p:cNvSpPr/>
            <p:nvPr/>
          </p:nvSpPr>
          <p:spPr>
            <a:xfrm>
              <a:off x="589869" y="1211594"/>
              <a:ext cx="9446479" cy="369332"/>
            </a:xfrm>
            <a:prstGeom prst="rect">
              <a:avLst/>
            </a:prstGeom>
          </p:spPr>
          <p:txBody>
            <a:bodyPr wrap="none">
              <a:spAutoFit/>
            </a:bodyPr>
            <a:lstStyle/>
            <a:p>
              <a:r>
                <a:rPr lang="fr-FR" dirty="0">
                  <a:solidFill>
                    <a:srgbClr val="CC00CC"/>
                  </a:solidFill>
                </a:rPr>
                <a:t>Action mécanique associée à un contact entre dentures d’engrenage</a:t>
              </a:r>
            </a:p>
          </p:txBody>
        </p:sp>
      </p:grpSp>
    </p:spTree>
    <p:extLst>
      <p:ext uri="{BB962C8B-B14F-4D97-AF65-F5344CB8AC3E}">
        <p14:creationId xmlns:p14="http://schemas.microsoft.com/office/powerpoint/2010/main" val="425761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31427591-593D-4257-ACD0-8C365389A9D4}"/>
              </a:ext>
            </a:extLst>
          </p:cNvPr>
          <p:cNvGrpSpPr/>
          <p:nvPr/>
        </p:nvGrpSpPr>
        <p:grpSpPr>
          <a:xfrm>
            <a:off x="7703128" y="721086"/>
            <a:ext cx="4189648" cy="3559969"/>
            <a:chOff x="8331916" y="2795178"/>
            <a:chExt cx="3106427" cy="2517610"/>
          </a:xfrm>
        </p:grpSpPr>
        <p:sp>
          <p:nvSpPr>
            <p:cNvPr id="3" name="Rectangle à coins arrondis 78">
              <a:extLst>
                <a:ext uri="{FF2B5EF4-FFF2-40B4-BE49-F238E27FC236}">
                  <a16:creationId xmlns:a16="http://schemas.microsoft.com/office/drawing/2014/main" id="{B763686C-94F2-4AF7-ABAA-B791A4EC7D03}"/>
                </a:ext>
              </a:extLst>
            </p:cNvPr>
            <p:cNvSpPr/>
            <p:nvPr/>
          </p:nvSpPr>
          <p:spPr>
            <a:xfrm>
              <a:off x="8336122" y="2816204"/>
              <a:ext cx="3102221" cy="2496584"/>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ectangle 3">
              <a:extLst>
                <a:ext uri="{FF2B5EF4-FFF2-40B4-BE49-F238E27FC236}">
                  <a16:creationId xmlns:a16="http://schemas.microsoft.com/office/drawing/2014/main" id="{04803CD0-D239-4516-A979-04E5D7F3A227}"/>
                </a:ext>
              </a:extLst>
            </p:cNvPr>
            <p:cNvSpPr/>
            <p:nvPr/>
          </p:nvSpPr>
          <p:spPr>
            <a:xfrm>
              <a:off x="8331916" y="2795178"/>
              <a:ext cx="1569532" cy="369332"/>
            </a:xfrm>
            <a:prstGeom prst="rect">
              <a:avLst/>
            </a:prstGeom>
          </p:spPr>
          <p:txBody>
            <a:bodyPr wrap="none">
              <a:spAutoFit/>
            </a:bodyPr>
            <a:lstStyle/>
            <a:p>
              <a:r>
                <a:rPr lang="fr-FR" dirty="0">
                  <a:solidFill>
                    <a:srgbClr val="217214"/>
                  </a:solidFill>
                </a:rPr>
                <a:t>Denture droite</a:t>
              </a:r>
              <a:endParaRPr lang="fr-FR" b="1" dirty="0">
                <a:solidFill>
                  <a:srgbClr val="217214"/>
                </a:solidFill>
              </a:endParaRPr>
            </a:p>
          </p:txBody>
        </p:sp>
      </p:grpSp>
      <p:pic>
        <p:nvPicPr>
          <p:cNvPr id="5" name="Image 4">
            <a:extLst>
              <a:ext uri="{FF2B5EF4-FFF2-40B4-BE49-F238E27FC236}">
                <a16:creationId xmlns:a16="http://schemas.microsoft.com/office/drawing/2014/main" id="{0E7EF2B6-E30B-4F2D-B146-ADA2C87050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4436" y="1488580"/>
            <a:ext cx="3152704" cy="2196723"/>
          </a:xfrm>
          <a:prstGeom prst="rect">
            <a:avLst/>
          </a:prstGeom>
        </p:spPr>
      </p:pic>
      <p:sp>
        <p:nvSpPr>
          <p:cNvPr id="6" name="ZoneTexte 5">
            <a:extLst>
              <a:ext uri="{FF2B5EF4-FFF2-40B4-BE49-F238E27FC236}">
                <a16:creationId xmlns:a16="http://schemas.microsoft.com/office/drawing/2014/main" id="{522A6E1B-F9EC-42E9-BA75-281D9FE17C3E}"/>
              </a:ext>
            </a:extLst>
          </p:cNvPr>
          <p:cNvSpPr txBox="1"/>
          <p:nvPr/>
        </p:nvSpPr>
        <p:spPr>
          <a:xfrm>
            <a:off x="-64294" y="6244625"/>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02</a:t>
            </a:r>
          </a:p>
        </p:txBody>
      </p:sp>
      <p:grpSp>
        <p:nvGrpSpPr>
          <p:cNvPr id="7" name="Groupe 6">
            <a:extLst>
              <a:ext uri="{FF2B5EF4-FFF2-40B4-BE49-F238E27FC236}">
                <a16:creationId xmlns:a16="http://schemas.microsoft.com/office/drawing/2014/main" id="{64B1FFF3-B318-4812-ACF0-52D6346B00C5}"/>
              </a:ext>
            </a:extLst>
          </p:cNvPr>
          <p:cNvGrpSpPr/>
          <p:nvPr/>
        </p:nvGrpSpPr>
        <p:grpSpPr>
          <a:xfrm>
            <a:off x="575354" y="729554"/>
            <a:ext cx="6976867" cy="3560400"/>
            <a:chOff x="589869" y="1211594"/>
            <a:chExt cx="11310763" cy="3885052"/>
          </a:xfrm>
        </p:grpSpPr>
        <p:sp>
          <p:nvSpPr>
            <p:cNvPr id="8" name="Rectangle à coins arrondis 26">
              <a:extLst>
                <a:ext uri="{FF2B5EF4-FFF2-40B4-BE49-F238E27FC236}">
                  <a16:creationId xmlns:a16="http://schemas.microsoft.com/office/drawing/2014/main" id="{368C9CBB-99C4-45A5-870A-77C872981FEE}"/>
                </a:ext>
              </a:extLst>
            </p:cNvPr>
            <p:cNvSpPr/>
            <p:nvPr/>
          </p:nvSpPr>
          <p:spPr>
            <a:xfrm>
              <a:off x="589869" y="1227313"/>
              <a:ext cx="11310763" cy="3869333"/>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9" name="ZoneTexte 8">
                  <a:extLst>
                    <a:ext uri="{FF2B5EF4-FFF2-40B4-BE49-F238E27FC236}">
                      <a16:creationId xmlns:a16="http://schemas.microsoft.com/office/drawing/2014/main" id="{B6C221BF-FFFF-4E58-BD22-1E7699BDFA88}"/>
                    </a:ext>
                  </a:extLst>
                </p:cNvPr>
                <p:cNvSpPr txBox="1"/>
                <p:nvPr/>
              </p:nvSpPr>
              <p:spPr>
                <a:xfrm>
                  <a:off x="1069040" y="1557216"/>
                  <a:ext cx="10772930" cy="969741"/>
                </a:xfrm>
                <a:prstGeom prst="rect">
                  <a:avLst/>
                </a:prstGeom>
                <a:noFill/>
              </p:spPr>
              <p:txBody>
                <a:bodyPr wrap="square" rtlCol="0">
                  <a:spAutoFit/>
                </a:bodyPr>
                <a:lstStyle/>
                <a:p>
                  <a:pPr algn="just"/>
                  <a:r>
                    <a:rPr lang="fr-FR" sz="1600" dirty="0"/>
                    <a:t>L’effort entre les dents des roues 1 et 2, </a:t>
                  </a:r>
                  <a14:m>
                    <m:oMath xmlns:m="http://schemas.openxmlformats.org/officeDocument/2006/math">
                      <m:acc>
                        <m:accPr>
                          <m:chr m:val="⃗"/>
                          <m:ctrlPr>
                            <a:rPr lang="fr-FR" sz="1600" i="1" smtClean="0">
                              <a:latin typeface="Cambria Math" panose="02040503050406030204" pitchFamily="18" charset="0"/>
                            </a:rPr>
                          </m:ctrlPr>
                        </m:accPr>
                        <m:e>
                          <m:sSub>
                            <m:sSubPr>
                              <m:ctrlPr>
                                <a:rPr lang="fr-FR" sz="1600" i="1" smtClean="0">
                                  <a:latin typeface="Cambria Math" panose="02040503050406030204" pitchFamily="18" charset="0"/>
                                </a:rPr>
                              </m:ctrlPr>
                            </m:sSubPr>
                            <m:e>
                              <m:r>
                                <a:rPr lang="fr-FR" sz="1600" b="0" i="1" smtClean="0">
                                  <a:latin typeface="Cambria Math" panose="02040503050406030204" pitchFamily="18" charset="0"/>
                                </a:rPr>
                                <m:t>𝐹</m:t>
                              </m:r>
                            </m:e>
                            <m:sub>
                              <m:r>
                                <a:rPr lang="fr-FR" sz="1600" b="0" i="1" smtClean="0">
                                  <a:latin typeface="Cambria Math" panose="02040503050406030204" pitchFamily="18" charset="0"/>
                                </a:rPr>
                                <m:t>2/1</m:t>
                              </m:r>
                            </m:sub>
                          </m:sSub>
                        </m:e>
                      </m:acc>
                    </m:oMath>
                  </a14:m>
                  <a:r>
                    <a:rPr lang="fr-FR" sz="1600" dirty="0"/>
                    <a:t>, est modélisé par une force portée par la </a:t>
                  </a:r>
                  <a:r>
                    <a:rPr lang="fr-FR" sz="1600" b="1" dirty="0"/>
                    <a:t>ligne de pression</a:t>
                  </a:r>
                  <a:r>
                    <a:rPr lang="fr-FR" sz="1600" dirty="0"/>
                    <a:t>, qui est passe par le point I de contact et est orientée d’un angle </a:t>
                  </a:r>
                  <a:r>
                    <a:rPr lang="el-GR" sz="1600" dirty="0"/>
                    <a:t>α</a:t>
                  </a:r>
                  <a:r>
                    <a:rPr lang="fr-FR" sz="1600" dirty="0"/>
                    <a:t> par rapport à l’axe horizontal.</a:t>
                  </a:r>
                </a:p>
              </p:txBody>
            </p:sp>
          </mc:Choice>
          <mc:Fallback xmlns="">
            <p:sp>
              <p:nvSpPr>
                <p:cNvPr id="9" name="ZoneTexte 8">
                  <a:extLst>
                    <a:ext uri="{FF2B5EF4-FFF2-40B4-BE49-F238E27FC236}">
                      <a16:creationId xmlns:a16="http://schemas.microsoft.com/office/drawing/2014/main" id="{B6C221BF-FFFF-4E58-BD22-1E7699BDFA88}"/>
                    </a:ext>
                  </a:extLst>
                </p:cNvPr>
                <p:cNvSpPr txBox="1">
                  <a:spLocks noRot="1" noChangeAspect="1" noMove="1" noResize="1" noEditPoints="1" noAdjustHandles="1" noChangeArrowheads="1" noChangeShapeType="1" noTextEdit="1"/>
                </p:cNvSpPr>
                <p:nvPr/>
              </p:nvSpPr>
              <p:spPr>
                <a:xfrm>
                  <a:off x="1069040" y="1557216"/>
                  <a:ext cx="10772930" cy="969741"/>
                </a:xfrm>
                <a:prstGeom prst="rect">
                  <a:avLst/>
                </a:prstGeom>
                <a:blipFill>
                  <a:blip r:embed="rId3"/>
                  <a:stretch>
                    <a:fillRect l="-550" r="-459" b="-8966"/>
                  </a:stretch>
                </a:blipFill>
              </p:spPr>
              <p:txBody>
                <a:bodyPr/>
                <a:lstStyle/>
                <a:p>
                  <a:r>
                    <a:rPr lang="fr-FR">
                      <a:noFill/>
                    </a:rPr>
                    <a:t> </a:t>
                  </a:r>
                </a:p>
              </p:txBody>
            </p:sp>
          </mc:Fallback>
        </mc:AlternateContent>
        <p:sp>
          <p:nvSpPr>
            <p:cNvPr id="10" name="Rectangle 9">
              <a:extLst>
                <a:ext uri="{FF2B5EF4-FFF2-40B4-BE49-F238E27FC236}">
                  <a16:creationId xmlns:a16="http://schemas.microsoft.com/office/drawing/2014/main" id="{D0DAC36D-5996-44B3-BC84-CD25B43CF407}"/>
                </a:ext>
              </a:extLst>
            </p:cNvPr>
            <p:cNvSpPr/>
            <p:nvPr/>
          </p:nvSpPr>
          <p:spPr>
            <a:xfrm>
              <a:off x="589869" y="1211594"/>
              <a:ext cx="9164741" cy="369332"/>
            </a:xfrm>
            <a:prstGeom prst="rect">
              <a:avLst/>
            </a:prstGeom>
          </p:spPr>
          <p:txBody>
            <a:bodyPr wrap="none">
              <a:spAutoFit/>
            </a:bodyPr>
            <a:lstStyle/>
            <a:p>
              <a:r>
                <a:rPr lang="fr-FR" dirty="0">
                  <a:solidFill>
                    <a:srgbClr val="CC00CC"/>
                  </a:solidFill>
                </a:rPr>
                <a:t>Action mécanique associée à un contact pour une denture droite </a:t>
              </a:r>
            </a:p>
          </p:txBody>
        </p:sp>
      </p:grpSp>
      <p:sp>
        <p:nvSpPr>
          <p:cNvPr id="15" name="ZoneTexte 14">
            <a:extLst>
              <a:ext uri="{FF2B5EF4-FFF2-40B4-BE49-F238E27FC236}">
                <a16:creationId xmlns:a16="http://schemas.microsoft.com/office/drawing/2014/main" id="{55AA37E8-B9F8-464A-93CA-6130F291A8A7}"/>
              </a:ext>
            </a:extLst>
          </p:cNvPr>
          <p:cNvSpPr txBox="1"/>
          <p:nvPr/>
        </p:nvSpPr>
        <p:spPr>
          <a:xfrm>
            <a:off x="7668732" y="2142865"/>
            <a:ext cx="831018" cy="523220"/>
          </a:xfrm>
          <a:prstGeom prst="rect">
            <a:avLst/>
          </a:prstGeom>
          <a:noFill/>
        </p:spPr>
        <p:txBody>
          <a:bodyPr wrap="square" rtlCol="0">
            <a:spAutoFit/>
          </a:bodyPr>
          <a:lstStyle/>
          <a:p>
            <a:pPr algn="ctr"/>
            <a:r>
              <a:rPr lang="fr-FR" sz="1400" dirty="0">
                <a:solidFill>
                  <a:srgbClr val="FF0000"/>
                </a:solidFill>
              </a:rPr>
              <a:t>Ligne de pression</a:t>
            </a:r>
          </a:p>
        </p:txBody>
      </p:sp>
      <p:cxnSp>
        <p:nvCxnSpPr>
          <p:cNvPr id="16" name="Connecteur droit avec flèche 15">
            <a:extLst>
              <a:ext uri="{FF2B5EF4-FFF2-40B4-BE49-F238E27FC236}">
                <a16:creationId xmlns:a16="http://schemas.microsoft.com/office/drawing/2014/main" id="{639E5ED9-1A86-4CC5-ACEE-4DD79CDAF2AB}"/>
              </a:ext>
            </a:extLst>
          </p:cNvPr>
          <p:cNvCxnSpPr>
            <a:cxnSpLocks/>
            <a:stCxn id="15" idx="2"/>
          </p:cNvCxnSpPr>
          <p:nvPr/>
        </p:nvCxnSpPr>
        <p:spPr>
          <a:xfrm>
            <a:off x="8084241" y="2666085"/>
            <a:ext cx="311613" cy="1169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ZoneTexte 16">
            <a:extLst>
              <a:ext uri="{FF2B5EF4-FFF2-40B4-BE49-F238E27FC236}">
                <a16:creationId xmlns:a16="http://schemas.microsoft.com/office/drawing/2014/main" id="{2E4C7F35-CC15-49C1-B312-AE5FD6326BB5}"/>
              </a:ext>
            </a:extLst>
          </p:cNvPr>
          <p:cNvSpPr txBox="1"/>
          <p:nvPr/>
        </p:nvSpPr>
        <p:spPr>
          <a:xfrm>
            <a:off x="7741102" y="1027088"/>
            <a:ext cx="1688711" cy="338554"/>
          </a:xfrm>
          <a:prstGeom prst="rect">
            <a:avLst/>
          </a:prstGeom>
          <a:noFill/>
        </p:spPr>
        <p:txBody>
          <a:bodyPr wrap="square" rtlCol="0">
            <a:spAutoFit/>
          </a:bodyPr>
          <a:lstStyle/>
          <a:p>
            <a:pPr algn="ctr"/>
            <a:r>
              <a:rPr lang="fr-FR" sz="1600" dirty="0">
                <a:solidFill>
                  <a:srgbClr val="99CCFF"/>
                </a:solidFill>
              </a:rPr>
              <a:t>Roue 1 menée</a:t>
            </a:r>
          </a:p>
        </p:txBody>
      </p:sp>
      <p:sp>
        <p:nvSpPr>
          <p:cNvPr id="18" name="ZoneTexte 17">
            <a:extLst>
              <a:ext uri="{FF2B5EF4-FFF2-40B4-BE49-F238E27FC236}">
                <a16:creationId xmlns:a16="http://schemas.microsoft.com/office/drawing/2014/main" id="{1260214A-776C-44F1-9C58-CB589FB3C6C5}"/>
              </a:ext>
            </a:extLst>
          </p:cNvPr>
          <p:cNvSpPr txBox="1"/>
          <p:nvPr/>
        </p:nvSpPr>
        <p:spPr>
          <a:xfrm>
            <a:off x="9709567" y="1353116"/>
            <a:ext cx="471055" cy="338554"/>
          </a:xfrm>
          <a:prstGeom prst="rect">
            <a:avLst/>
          </a:prstGeom>
          <a:noFill/>
        </p:spPr>
        <p:txBody>
          <a:bodyPr wrap="square" rtlCol="0">
            <a:spAutoFit/>
          </a:bodyPr>
          <a:lstStyle/>
          <a:p>
            <a:r>
              <a:rPr lang="fr-FR" sz="1600" dirty="0"/>
              <a:t>O</a:t>
            </a:r>
            <a:r>
              <a:rPr lang="fr-FR" sz="1100" dirty="0"/>
              <a:t>1</a:t>
            </a:r>
          </a:p>
        </p:txBody>
      </p:sp>
      <p:sp>
        <p:nvSpPr>
          <p:cNvPr id="19" name="ZoneTexte 18">
            <a:extLst>
              <a:ext uri="{FF2B5EF4-FFF2-40B4-BE49-F238E27FC236}">
                <a16:creationId xmlns:a16="http://schemas.microsoft.com/office/drawing/2014/main" id="{61E021DD-A52C-435F-819F-8264E7AD6735}"/>
              </a:ext>
            </a:extLst>
          </p:cNvPr>
          <p:cNvSpPr txBox="1"/>
          <p:nvPr/>
        </p:nvSpPr>
        <p:spPr>
          <a:xfrm>
            <a:off x="9709567" y="3482213"/>
            <a:ext cx="471055" cy="338554"/>
          </a:xfrm>
          <a:prstGeom prst="rect">
            <a:avLst/>
          </a:prstGeom>
          <a:noFill/>
        </p:spPr>
        <p:txBody>
          <a:bodyPr wrap="square" rtlCol="0">
            <a:spAutoFit/>
          </a:bodyPr>
          <a:lstStyle/>
          <a:p>
            <a:r>
              <a:rPr lang="fr-FR" sz="1600" dirty="0"/>
              <a:t>O</a:t>
            </a:r>
            <a:r>
              <a:rPr lang="fr-FR" sz="1100" dirty="0"/>
              <a:t>2</a:t>
            </a:r>
          </a:p>
        </p:txBody>
      </p:sp>
      <p:sp>
        <p:nvSpPr>
          <p:cNvPr id="20" name="ZoneTexte 19">
            <a:extLst>
              <a:ext uri="{FF2B5EF4-FFF2-40B4-BE49-F238E27FC236}">
                <a16:creationId xmlns:a16="http://schemas.microsoft.com/office/drawing/2014/main" id="{642E7C34-BA9B-4EC8-83A0-7F6442F9796F}"/>
              </a:ext>
            </a:extLst>
          </p:cNvPr>
          <p:cNvSpPr txBox="1"/>
          <p:nvPr/>
        </p:nvSpPr>
        <p:spPr>
          <a:xfrm>
            <a:off x="10180622" y="3651490"/>
            <a:ext cx="1688711" cy="338554"/>
          </a:xfrm>
          <a:prstGeom prst="rect">
            <a:avLst/>
          </a:prstGeom>
          <a:noFill/>
        </p:spPr>
        <p:txBody>
          <a:bodyPr wrap="square" rtlCol="0">
            <a:spAutoFit/>
          </a:bodyPr>
          <a:lstStyle/>
          <a:p>
            <a:pPr algn="ctr"/>
            <a:r>
              <a:rPr lang="fr-FR" sz="1600" dirty="0">
                <a:solidFill>
                  <a:srgbClr val="66FF66"/>
                </a:solidFill>
              </a:rPr>
              <a:t>Roue 2 </a:t>
            </a:r>
            <a:r>
              <a:rPr lang="fr-FR" sz="1600" dirty="0" err="1">
                <a:solidFill>
                  <a:srgbClr val="66FF66"/>
                </a:solidFill>
              </a:rPr>
              <a:t>menante</a:t>
            </a:r>
            <a:endParaRPr lang="fr-FR" sz="1600" dirty="0">
              <a:solidFill>
                <a:srgbClr val="66FF66"/>
              </a:solidFill>
            </a:endParaRPr>
          </a:p>
        </p:txBody>
      </p:sp>
      <p:sp>
        <p:nvSpPr>
          <p:cNvPr id="21" name="Arc 20">
            <a:extLst>
              <a:ext uri="{FF2B5EF4-FFF2-40B4-BE49-F238E27FC236}">
                <a16:creationId xmlns:a16="http://schemas.microsoft.com/office/drawing/2014/main" id="{0A0B5C6A-823E-478D-9E9A-03433BEDE469}"/>
              </a:ext>
            </a:extLst>
          </p:cNvPr>
          <p:cNvSpPr/>
          <p:nvPr/>
        </p:nvSpPr>
        <p:spPr>
          <a:xfrm rot="5400000" flipH="1">
            <a:off x="9492023" y="2738294"/>
            <a:ext cx="518198" cy="683108"/>
          </a:xfrm>
          <a:prstGeom prst="arc">
            <a:avLst>
              <a:gd name="adj1" fmla="val 16200000"/>
              <a:gd name="adj2" fmla="val 5695632"/>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22" name="Arc 21">
            <a:extLst>
              <a:ext uri="{FF2B5EF4-FFF2-40B4-BE49-F238E27FC236}">
                <a16:creationId xmlns:a16="http://schemas.microsoft.com/office/drawing/2014/main" id="{817769EB-8363-455C-8CF8-132826874273}"/>
              </a:ext>
            </a:extLst>
          </p:cNvPr>
          <p:cNvSpPr/>
          <p:nvPr/>
        </p:nvSpPr>
        <p:spPr>
          <a:xfrm rot="16200000" flipH="1" flipV="1">
            <a:off x="9553452" y="1541974"/>
            <a:ext cx="423070" cy="567452"/>
          </a:xfrm>
          <a:prstGeom prst="arc">
            <a:avLst>
              <a:gd name="adj1" fmla="val 16200000"/>
              <a:gd name="adj2" fmla="val 5695632"/>
            </a:avLst>
          </a:prstGeom>
          <a:ln w="28575">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23" name="ZoneTexte 22">
                <a:extLst>
                  <a:ext uri="{FF2B5EF4-FFF2-40B4-BE49-F238E27FC236}">
                    <a16:creationId xmlns:a16="http://schemas.microsoft.com/office/drawing/2014/main" id="{0839A0A0-213E-44B2-BBA8-3A8AB437566D}"/>
                  </a:ext>
                </a:extLst>
              </p:cNvPr>
              <p:cNvSpPr txBox="1"/>
              <p:nvPr/>
            </p:nvSpPr>
            <p:spPr>
              <a:xfrm>
                <a:off x="9462355" y="1563110"/>
                <a:ext cx="32162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i="1" smtClean="0">
                              <a:latin typeface="Cambria Math" panose="02040503050406030204" pitchFamily="18" charset="0"/>
                            </a:rPr>
                          </m:ctrlPr>
                        </m:sSubPr>
                        <m:e>
                          <m:r>
                            <a:rPr lang="fr-FR" i="1" smtClean="0">
                              <a:latin typeface="Cambria Math" panose="02040503050406030204" pitchFamily="18" charset="0"/>
                              <a:ea typeface="Cambria Math" panose="02040503050406030204" pitchFamily="18" charset="0"/>
                            </a:rPr>
                            <m:t>𝜔</m:t>
                          </m:r>
                        </m:e>
                        <m:sub>
                          <m:r>
                            <a:rPr lang="fr-FR" b="0" i="1" smtClean="0">
                              <a:latin typeface="Cambria Math" panose="02040503050406030204" pitchFamily="18" charset="0"/>
                            </a:rPr>
                            <m:t>1</m:t>
                          </m:r>
                        </m:sub>
                      </m:sSub>
                    </m:oMath>
                  </m:oMathPara>
                </a14:m>
                <a:endParaRPr lang="fr-FR" dirty="0"/>
              </a:p>
            </p:txBody>
          </p:sp>
        </mc:Choice>
        <mc:Fallback xmlns="">
          <p:sp>
            <p:nvSpPr>
              <p:cNvPr id="23" name="ZoneTexte 22">
                <a:extLst>
                  <a:ext uri="{FF2B5EF4-FFF2-40B4-BE49-F238E27FC236}">
                    <a16:creationId xmlns:a16="http://schemas.microsoft.com/office/drawing/2014/main" id="{0839A0A0-213E-44B2-BBA8-3A8AB437566D}"/>
                  </a:ext>
                </a:extLst>
              </p:cNvPr>
              <p:cNvSpPr txBox="1">
                <a:spLocks noRot="1" noChangeAspect="1" noMove="1" noResize="1" noEditPoints="1" noAdjustHandles="1" noChangeArrowheads="1" noChangeShapeType="1" noTextEdit="1"/>
              </p:cNvSpPr>
              <p:nvPr/>
            </p:nvSpPr>
            <p:spPr>
              <a:xfrm>
                <a:off x="9462355" y="1563110"/>
                <a:ext cx="321627" cy="276999"/>
              </a:xfrm>
              <a:prstGeom prst="rect">
                <a:avLst/>
              </a:prstGeom>
              <a:blipFill>
                <a:blip r:embed="rId4"/>
                <a:stretch>
                  <a:fillRect l="-11321" r="-7547" b="-1521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4" name="ZoneTexte 23">
                <a:extLst>
                  <a:ext uri="{FF2B5EF4-FFF2-40B4-BE49-F238E27FC236}">
                    <a16:creationId xmlns:a16="http://schemas.microsoft.com/office/drawing/2014/main" id="{8161964F-1057-4B0A-BF60-A2FB1146FBE3}"/>
                  </a:ext>
                </a:extLst>
              </p:cNvPr>
              <p:cNvSpPr txBox="1"/>
              <p:nvPr/>
            </p:nvSpPr>
            <p:spPr>
              <a:xfrm>
                <a:off x="9912413" y="2512079"/>
                <a:ext cx="32694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i="1" smtClean="0">
                              <a:latin typeface="Cambria Math" panose="02040503050406030204" pitchFamily="18" charset="0"/>
                            </a:rPr>
                          </m:ctrlPr>
                        </m:sSubPr>
                        <m:e>
                          <m:r>
                            <a:rPr lang="fr-FR" i="1" smtClean="0">
                              <a:latin typeface="Cambria Math" panose="02040503050406030204" pitchFamily="18" charset="0"/>
                              <a:ea typeface="Cambria Math" panose="02040503050406030204" pitchFamily="18" charset="0"/>
                            </a:rPr>
                            <m:t>𝜔</m:t>
                          </m:r>
                        </m:e>
                        <m:sub>
                          <m:r>
                            <a:rPr lang="fr-FR" b="0" i="1" smtClean="0">
                              <a:latin typeface="Cambria Math" panose="02040503050406030204" pitchFamily="18" charset="0"/>
                            </a:rPr>
                            <m:t>2</m:t>
                          </m:r>
                        </m:sub>
                      </m:sSub>
                    </m:oMath>
                  </m:oMathPara>
                </a14:m>
                <a:endParaRPr lang="fr-FR" dirty="0"/>
              </a:p>
            </p:txBody>
          </p:sp>
        </mc:Choice>
        <mc:Fallback xmlns="">
          <p:sp>
            <p:nvSpPr>
              <p:cNvPr id="24" name="ZoneTexte 23">
                <a:extLst>
                  <a:ext uri="{FF2B5EF4-FFF2-40B4-BE49-F238E27FC236}">
                    <a16:creationId xmlns:a16="http://schemas.microsoft.com/office/drawing/2014/main" id="{8161964F-1057-4B0A-BF60-A2FB1146FBE3}"/>
                  </a:ext>
                </a:extLst>
              </p:cNvPr>
              <p:cNvSpPr txBox="1">
                <a:spLocks noRot="1" noChangeAspect="1" noMove="1" noResize="1" noEditPoints="1" noAdjustHandles="1" noChangeArrowheads="1" noChangeShapeType="1" noTextEdit="1"/>
              </p:cNvSpPr>
              <p:nvPr/>
            </p:nvSpPr>
            <p:spPr>
              <a:xfrm>
                <a:off x="9912413" y="2512079"/>
                <a:ext cx="326949" cy="276999"/>
              </a:xfrm>
              <a:prstGeom prst="rect">
                <a:avLst/>
              </a:prstGeom>
              <a:blipFill>
                <a:blip r:embed="rId5"/>
                <a:stretch>
                  <a:fillRect l="-11111" r="-7407" b="-1521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5" name="ZoneTexte 24">
                <a:extLst>
                  <a:ext uri="{FF2B5EF4-FFF2-40B4-BE49-F238E27FC236}">
                    <a16:creationId xmlns:a16="http://schemas.microsoft.com/office/drawing/2014/main" id="{E0FFD736-6F94-4BA4-B1F7-54908187ED55}"/>
                  </a:ext>
                </a:extLst>
              </p:cNvPr>
              <p:cNvSpPr txBox="1"/>
              <p:nvPr/>
            </p:nvSpPr>
            <p:spPr>
              <a:xfrm>
                <a:off x="11248507" y="1353116"/>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C00000"/>
                              </a:solidFill>
                              <a:latin typeface="Cambria Math" panose="02040503050406030204" pitchFamily="18" charset="0"/>
                            </a:rPr>
                          </m:ctrlPr>
                        </m:accPr>
                        <m:e>
                          <m:sSub>
                            <m:sSubPr>
                              <m:ctrlPr>
                                <a:rPr lang="fr-FR" b="1" i="1" smtClean="0">
                                  <a:solidFill>
                                    <a:srgbClr val="C00000"/>
                                  </a:solidFill>
                                  <a:latin typeface="Cambria Math" panose="02040503050406030204" pitchFamily="18" charset="0"/>
                                </a:rPr>
                              </m:ctrlPr>
                            </m:sSubPr>
                            <m:e>
                              <m:r>
                                <a:rPr lang="fr-FR" b="1" i="1" smtClean="0">
                                  <a:solidFill>
                                    <a:srgbClr val="C00000"/>
                                  </a:solidFill>
                                  <a:latin typeface="Cambria Math" panose="02040503050406030204" pitchFamily="18" charset="0"/>
                                </a:rPr>
                                <m:t>𝑭</m:t>
                              </m:r>
                            </m:e>
                            <m:sub>
                              <m:r>
                                <a:rPr lang="fr-FR" b="1" i="1" smtClean="0">
                                  <a:solidFill>
                                    <a:srgbClr val="C00000"/>
                                  </a:solidFill>
                                  <a:latin typeface="Cambria Math" panose="02040503050406030204" pitchFamily="18" charset="0"/>
                                </a:rPr>
                                <m:t>𝟐</m:t>
                              </m:r>
                              <m:r>
                                <a:rPr lang="fr-FR" b="1" i="1" smtClean="0">
                                  <a:solidFill>
                                    <a:srgbClr val="C00000"/>
                                  </a:solidFill>
                                  <a:latin typeface="Cambria Math" panose="02040503050406030204" pitchFamily="18" charset="0"/>
                                </a:rPr>
                                <m:t>/</m:t>
                              </m:r>
                              <m:r>
                                <a:rPr lang="fr-FR" b="1" i="1" smtClean="0">
                                  <a:solidFill>
                                    <a:srgbClr val="C00000"/>
                                  </a:solidFill>
                                  <a:latin typeface="Cambria Math" panose="02040503050406030204" pitchFamily="18" charset="0"/>
                                </a:rPr>
                                <m:t>𝟏</m:t>
                              </m:r>
                            </m:sub>
                          </m:sSub>
                        </m:e>
                      </m:acc>
                    </m:oMath>
                  </m:oMathPara>
                </a14:m>
                <a:endParaRPr lang="fr-FR" b="1" dirty="0">
                  <a:solidFill>
                    <a:srgbClr val="C00000"/>
                  </a:solidFill>
                </a:endParaRPr>
              </a:p>
            </p:txBody>
          </p:sp>
        </mc:Choice>
        <mc:Fallback xmlns="">
          <p:sp>
            <p:nvSpPr>
              <p:cNvPr id="25" name="ZoneTexte 24">
                <a:extLst>
                  <a:ext uri="{FF2B5EF4-FFF2-40B4-BE49-F238E27FC236}">
                    <a16:creationId xmlns:a16="http://schemas.microsoft.com/office/drawing/2014/main" id="{E0FFD736-6F94-4BA4-B1F7-54908187ED55}"/>
                  </a:ext>
                </a:extLst>
              </p:cNvPr>
              <p:cNvSpPr txBox="1">
                <a:spLocks noRot="1" noChangeAspect="1" noMove="1" noResize="1" noEditPoints="1" noAdjustHandles="1" noChangeArrowheads="1" noChangeShapeType="1" noTextEdit="1"/>
              </p:cNvSpPr>
              <p:nvPr/>
            </p:nvSpPr>
            <p:spPr>
              <a:xfrm>
                <a:off x="11248507" y="1353116"/>
                <a:ext cx="457176" cy="341825"/>
              </a:xfrm>
              <a:prstGeom prst="rect">
                <a:avLst/>
              </a:prstGeom>
              <a:blipFill>
                <a:blip r:embed="rId6"/>
                <a:stretch>
                  <a:fillRect l="-16000" r="-10667" b="-2321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6" name="ZoneTexte 25">
                <a:extLst>
                  <a:ext uri="{FF2B5EF4-FFF2-40B4-BE49-F238E27FC236}">
                    <a16:creationId xmlns:a16="http://schemas.microsoft.com/office/drawing/2014/main" id="{3402288C-2790-4488-B5C4-A3A600056963}"/>
                  </a:ext>
                </a:extLst>
              </p:cNvPr>
              <p:cNvSpPr txBox="1"/>
              <p:nvPr/>
            </p:nvSpPr>
            <p:spPr>
              <a:xfrm>
                <a:off x="10702862" y="1947360"/>
                <a:ext cx="20839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b="1" i="1" smtClean="0">
                          <a:solidFill>
                            <a:srgbClr val="C00000"/>
                          </a:solidFill>
                          <a:latin typeface="Cambria Math" panose="02040503050406030204" pitchFamily="18" charset="0"/>
                          <a:ea typeface="Cambria Math" panose="02040503050406030204" pitchFamily="18" charset="0"/>
                        </a:rPr>
                        <m:t>𝜶</m:t>
                      </m:r>
                    </m:oMath>
                  </m:oMathPara>
                </a14:m>
                <a:endParaRPr lang="fr-FR" b="1" dirty="0">
                  <a:solidFill>
                    <a:srgbClr val="C00000"/>
                  </a:solidFill>
                </a:endParaRPr>
              </a:p>
            </p:txBody>
          </p:sp>
        </mc:Choice>
        <mc:Fallback xmlns="">
          <p:sp>
            <p:nvSpPr>
              <p:cNvPr id="26" name="ZoneTexte 25">
                <a:extLst>
                  <a:ext uri="{FF2B5EF4-FFF2-40B4-BE49-F238E27FC236}">
                    <a16:creationId xmlns:a16="http://schemas.microsoft.com/office/drawing/2014/main" id="{3402288C-2790-4488-B5C4-A3A600056963}"/>
                  </a:ext>
                </a:extLst>
              </p:cNvPr>
              <p:cNvSpPr txBox="1">
                <a:spLocks noRot="1" noChangeAspect="1" noMove="1" noResize="1" noEditPoints="1" noAdjustHandles="1" noChangeArrowheads="1" noChangeShapeType="1" noTextEdit="1"/>
              </p:cNvSpPr>
              <p:nvPr/>
            </p:nvSpPr>
            <p:spPr>
              <a:xfrm>
                <a:off x="10702862" y="1947360"/>
                <a:ext cx="208390" cy="276999"/>
              </a:xfrm>
              <a:prstGeom prst="rect">
                <a:avLst/>
              </a:prstGeom>
              <a:blipFill>
                <a:blip r:embed="rId7"/>
                <a:stretch>
                  <a:fillRect l="-17647" r="-17647"/>
                </a:stretch>
              </a:blipFill>
            </p:spPr>
            <p:txBody>
              <a:bodyPr/>
              <a:lstStyle/>
              <a:p>
                <a:r>
                  <a:rPr lang="fr-FR">
                    <a:noFill/>
                  </a:rPr>
                  <a:t> </a:t>
                </a:r>
              </a:p>
            </p:txBody>
          </p:sp>
        </mc:Fallback>
      </mc:AlternateContent>
      <p:sp>
        <p:nvSpPr>
          <p:cNvPr id="27" name="ZoneTexte 26">
            <a:extLst>
              <a:ext uri="{FF2B5EF4-FFF2-40B4-BE49-F238E27FC236}">
                <a16:creationId xmlns:a16="http://schemas.microsoft.com/office/drawing/2014/main" id="{DAC5D580-DDBC-44B3-B38C-332D681224EC}"/>
              </a:ext>
            </a:extLst>
          </p:cNvPr>
          <p:cNvSpPr txBox="1"/>
          <p:nvPr/>
        </p:nvSpPr>
        <p:spPr>
          <a:xfrm>
            <a:off x="7926039" y="3970830"/>
            <a:ext cx="3229859" cy="215444"/>
          </a:xfrm>
          <a:prstGeom prst="rect">
            <a:avLst/>
          </a:prstGeom>
          <a:noFill/>
        </p:spPr>
        <p:txBody>
          <a:bodyPr wrap="none" lIns="0" tIns="0" rIns="0" bIns="0" rtlCol="0">
            <a:spAutoFit/>
          </a:bodyPr>
          <a:lstStyle/>
          <a:p>
            <a:r>
              <a:rPr lang="el-GR" sz="1400" dirty="0"/>
              <a:t>α</a:t>
            </a:r>
            <a:r>
              <a:rPr lang="fr-FR" sz="1400" dirty="0"/>
              <a:t> : angle de pression (valeur classique : 20 °)</a:t>
            </a:r>
          </a:p>
        </p:txBody>
      </p:sp>
      <p:sp>
        <p:nvSpPr>
          <p:cNvPr id="28" name="ZoneTexte 27">
            <a:extLst>
              <a:ext uri="{FF2B5EF4-FFF2-40B4-BE49-F238E27FC236}">
                <a16:creationId xmlns:a16="http://schemas.microsoft.com/office/drawing/2014/main" id="{61133F5C-F003-4CB4-BD79-6D0FFD178593}"/>
              </a:ext>
            </a:extLst>
          </p:cNvPr>
          <p:cNvSpPr txBox="1"/>
          <p:nvPr/>
        </p:nvSpPr>
        <p:spPr>
          <a:xfrm>
            <a:off x="9558414" y="2228063"/>
            <a:ext cx="242374" cy="369332"/>
          </a:xfrm>
          <a:prstGeom prst="rect">
            <a:avLst/>
          </a:prstGeom>
          <a:noFill/>
        </p:spPr>
        <p:txBody>
          <a:bodyPr wrap="none" rtlCol="0">
            <a:spAutoFit/>
          </a:bodyPr>
          <a:lstStyle/>
          <a:p>
            <a:r>
              <a:rPr lang="fr-FR" dirty="0"/>
              <a:t>I</a:t>
            </a:r>
          </a:p>
        </p:txBody>
      </p:sp>
      <mc:AlternateContent xmlns:mc="http://schemas.openxmlformats.org/markup-compatibility/2006" xmlns:a14="http://schemas.microsoft.com/office/drawing/2010/main">
        <mc:Choice Requires="a14">
          <p:sp>
            <p:nvSpPr>
              <p:cNvPr id="29" name="Rectangle 28">
                <a:extLst>
                  <a:ext uri="{FF2B5EF4-FFF2-40B4-BE49-F238E27FC236}">
                    <a16:creationId xmlns:a16="http://schemas.microsoft.com/office/drawing/2014/main" id="{BD1C1622-6B75-4CBC-9E65-0144B7C3A3EB}"/>
                  </a:ext>
                </a:extLst>
              </p:cNvPr>
              <p:cNvSpPr/>
              <p:nvPr/>
            </p:nvSpPr>
            <p:spPr>
              <a:xfrm>
                <a:off x="10982667" y="2279235"/>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𝑥</m:t>
                          </m:r>
                        </m:e>
                      </m:acc>
                    </m:oMath>
                  </m:oMathPara>
                </a14:m>
                <a:endParaRPr lang="fr-FR" dirty="0"/>
              </a:p>
            </p:txBody>
          </p:sp>
        </mc:Choice>
        <mc:Fallback xmlns="">
          <p:sp>
            <p:nvSpPr>
              <p:cNvPr id="29" name="Rectangle 28">
                <a:extLst>
                  <a:ext uri="{FF2B5EF4-FFF2-40B4-BE49-F238E27FC236}">
                    <a16:creationId xmlns:a16="http://schemas.microsoft.com/office/drawing/2014/main" id="{BD1C1622-6B75-4CBC-9E65-0144B7C3A3EB}"/>
                  </a:ext>
                </a:extLst>
              </p:cNvPr>
              <p:cNvSpPr>
                <a:spLocks noRot="1" noChangeAspect="1" noMove="1" noResize="1" noEditPoints="1" noAdjustHandles="1" noChangeArrowheads="1" noChangeShapeType="1" noTextEdit="1"/>
              </p:cNvSpPr>
              <p:nvPr/>
            </p:nvSpPr>
            <p:spPr>
              <a:xfrm>
                <a:off x="10982667" y="2279235"/>
                <a:ext cx="367985" cy="369332"/>
              </a:xfrm>
              <a:prstGeom prst="rect">
                <a:avLst/>
              </a:prstGeom>
              <a:blipFill>
                <a:blip r:embed="rId8"/>
                <a:stretch>
                  <a:fillRect t="-23333" r="-2666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0" name="Rectangle 29">
                <a:extLst>
                  <a:ext uri="{FF2B5EF4-FFF2-40B4-BE49-F238E27FC236}">
                    <a16:creationId xmlns:a16="http://schemas.microsoft.com/office/drawing/2014/main" id="{8746D03A-10E1-43F0-A9CF-A1FAE2629099}"/>
                  </a:ext>
                </a:extLst>
              </p:cNvPr>
              <p:cNvSpPr/>
              <p:nvPr/>
            </p:nvSpPr>
            <p:spPr>
              <a:xfrm>
                <a:off x="9443216" y="958591"/>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𝑦</m:t>
                          </m:r>
                        </m:e>
                      </m:acc>
                    </m:oMath>
                  </m:oMathPara>
                </a14:m>
                <a:endParaRPr lang="fr-FR" dirty="0"/>
              </a:p>
            </p:txBody>
          </p:sp>
        </mc:Choice>
        <mc:Fallback xmlns="">
          <p:sp>
            <p:nvSpPr>
              <p:cNvPr id="30" name="Rectangle 29">
                <a:extLst>
                  <a:ext uri="{FF2B5EF4-FFF2-40B4-BE49-F238E27FC236}">
                    <a16:creationId xmlns:a16="http://schemas.microsoft.com/office/drawing/2014/main" id="{8746D03A-10E1-43F0-A9CF-A1FAE2629099}"/>
                  </a:ext>
                </a:extLst>
              </p:cNvPr>
              <p:cNvSpPr>
                <a:spLocks noRot="1" noChangeAspect="1" noMove="1" noResize="1" noEditPoints="1" noAdjustHandles="1" noChangeArrowheads="1" noChangeShapeType="1" noTextEdit="1"/>
              </p:cNvSpPr>
              <p:nvPr/>
            </p:nvSpPr>
            <p:spPr>
              <a:xfrm>
                <a:off x="9443216" y="958591"/>
                <a:ext cx="371384" cy="369332"/>
              </a:xfrm>
              <a:prstGeom prst="rect">
                <a:avLst/>
              </a:prstGeom>
              <a:blipFill>
                <a:blip r:embed="rId9"/>
                <a:stretch>
                  <a:fillRect t="-22951" r="-27869" b="-6557"/>
                </a:stretch>
              </a:blipFill>
            </p:spPr>
            <p:txBody>
              <a:bodyPr/>
              <a:lstStyle/>
              <a:p>
                <a:r>
                  <a:rPr lang="fr-FR">
                    <a:noFill/>
                  </a:rPr>
                  <a:t> </a:t>
                </a:r>
              </a:p>
            </p:txBody>
          </p:sp>
        </mc:Fallback>
      </mc:AlternateContent>
      <p:grpSp>
        <p:nvGrpSpPr>
          <p:cNvPr id="31" name="Groupe 30">
            <a:extLst>
              <a:ext uri="{FF2B5EF4-FFF2-40B4-BE49-F238E27FC236}">
                <a16:creationId xmlns:a16="http://schemas.microsoft.com/office/drawing/2014/main" id="{44F686A5-535B-40CA-8DF1-3E62DA8EC34C}"/>
              </a:ext>
            </a:extLst>
          </p:cNvPr>
          <p:cNvGrpSpPr/>
          <p:nvPr/>
        </p:nvGrpSpPr>
        <p:grpSpPr>
          <a:xfrm>
            <a:off x="892526" y="1286035"/>
            <a:ext cx="10805537" cy="2522751"/>
            <a:chOff x="892526" y="1286035"/>
            <a:chExt cx="10805537" cy="2522751"/>
          </a:xfrm>
        </p:grpSpPr>
        <p:cxnSp>
          <p:nvCxnSpPr>
            <p:cNvPr id="32" name="Connecteur droit 31">
              <a:extLst>
                <a:ext uri="{FF2B5EF4-FFF2-40B4-BE49-F238E27FC236}">
                  <a16:creationId xmlns:a16="http://schemas.microsoft.com/office/drawing/2014/main" id="{C5ED62A3-3AF2-49A6-9F60-E80695CD707B}"/>
                </a:ext>
              </a:extLst>
            </p:cNvPr>
            <p:cNvCxnSpPr/>
            <p:nvPr/>
          </p:nvCxnSpPr>
          <p:spPr>
            <a:xfrm>
              <a:off x="11240887" y="1722150"/>
              <a:ext cx="0" cy="540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B6B4E2C6-6D58-4A25-A698-EB4823FCB53D}"/>
                </a:ext>
              </a:extLst>
            </p:cNvPr>
            <p:cNvCxnSpPr>
              <a:cxnSpLocks/>
            </p:cNvCxnSpPr>
            <p:nvPr/>
          </p:nvCxnSpPr>
          <p:spPr>
            <a:xfrm rot="16200000">
              <a:off x="10488760" y="984150"/>
              <a:ext cx="0" cy="1476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Connecteur droit avec flèche 33">
              <a:extLst>
                <a:ext uri="{FF2B5EF4-FFF2-40B4-BE49-F238E27FC236}">
                  <a16:creationId xmlns:a16="http://schemas.microsoft.com/office/drawing/2014/main" id="{4B480C93-0433-4E03-8946-80296AB38600}"/>
                </a:ext>
              </a:extLst>
            </p:cNvPr>
            <p:cNvCxnSpPr>
              <a:cxnSpLocks/>
            </p:cNvCxnSpPr>
            <p:nvPr/>
          </p:nvCxnSpPr>
          <p:spPr>
            <a:xfrm flipV="1">
              <a:off x="9740561" y="2277543"/>
              <a:ext cx="1512000" cy="3860"/>
            </a:xfrm>
            <a:prstGeom prst="straightConnector1">
              <a:avLst/>
            </a:prstGeom>
            <a:ln w="28575">
              <a:solidFill>
                <a:srgbClr val="CC0000"/>
              </a:solidFill>
              <a:headEnd type="none" w="med" len="med"/>
              <a:tailEnd type="triangle" w="sm"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ZoneTexte 34">
                  <a:extLst>
                    <a:ext uri="{FF2B5EF4-FFF2-40B4-BE49-F238E27FC236}">
                      <a16:creationId xmlns:a16="http://schemas.microsoft.com/office/drawing/2014/main" id="{CC81894C-A5EC-4367-AA1C-0D72674C6FD4}"/>
                    </a:ext>
                  </a:extLst>
                </p:cNvPr>
                <p:cNvSpPr txBox="1"/>
                <p:nvPr/>
              </p:nvSpPr>
              <p:spPr>
                <a:xfrm>
                  <a:off x="11240887" y="1947360"/>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C00000"/>
                                </a:solidFill>
                                <a:latin typeface="Cambria Math" panose="02040503050406030204" pitchFamily="18" charset="0"/>
                              </a:rPr>
                            </m:ctrlPr>
                          </m:accPr>
                          <m:e>
                            <m:sSub>
                              <m:sSubPr>
                                <m:ctrlPr>
                                  <a:rPr lang="fr-FR" b="1" i="1" smtClean="0">
                                    <a:solidFill>
                                      <a:srgbClr val="C00000"/>
                                    </a:solidFill>
                                    <a:latin typeface="Cambria Math" panose="02040503050406030204" pitchFamily="18" charset="0"/>
                                  </a:rPr>
                                </m:ctrlPr>
                              </m:sSubPr>
                              <m:e>
                                <m:r>
                                  <a:rPr lang="fr-FR" b="1" i="1" smtClean="0">
                                    <a:solidFill>
                                      <a:srgbClr val="C00000"/>
                                    </a:solidFill>
                                    <a:latin typeface="Cambria Math" panose="02040503050406030204" pitchFamily="18" charset="0"/>
                                  </a:rPr>
                                  <m:t>𝑭</m:t>
                                </m:r>
                              </m:e>
                              <m:sub>
                                <m:r>
                                  <a:rPr lang="fr-FR" b="1" i="1" smtClean="0">
                                    <a:solidFill>
                                      <a:srgbClr val="C00000"/>
                                    </a:solidFill>
                                    <a:latin typeface="Cambria Math" panose="02040503050406030204" pitchFamily="18" charset="0"/>
                                  </a:rPr>
                                  <m:t>𝑻</m:t>
                                </m:r>
                                <m:r>
                                  <a:rPr lang="fr-FR" b="1" i="1" smtClean="0">
                                    <a:solidFill>
                                      <a:srgbClr val="C00000"/>
                                    </a:solidFill>
                                    <a:latin typeface="Cambria Math" panose="02040503050406030204" pitchFamily="18" charset="0"/>
                                  </a:rPr>
                                  <m:t> </m:t>
                                </m:r>
                                <m:r>
                                  <a:rPr lang="fr-FR" b="1" i="1" smtClean="0">
                                    <a:solidFill>
                                      <a:srgbClr val="C00000"/>
                                    </a:solidFill>
                                    <a:latin typeface="Cambria Math" panose="02040503050406030204" pitchFamily="18" charset="0"/>
                                  </a:rPr>
                                  <m:t>𝟐</m:t>
                                </m:r>
                                <m:r>
                                  <a:rPr lang="fr-FR" b="1" i="1" smtClean="0">
                                    <a:solidFill>
                                      <a:srgbClr val="C00000"/>
                                    </a:solidFill>
                                    <a:latin typeface="Cambria Math" panose="02040503050406030204" pitchFamily="18" charset="0"/>
                                  </a:rPr>
                                  <m:t>/</m:t>
                                </m:r>
                                <m:r>
                                  <a:rPr lang="fr-FR" b="1" i="1" smtClean="0">
                                    <a:solidFill>
                                      <a:srgbClr val="C00000"/>
                                    </a:solidFill>
                                    <a:latin typeface="Cambria Math" panose="02040503050406030204" pitchFamily="18" charset="0"/>
                                  </a:rPr>
                                  <m:t>𝟏</m:t>
                                </m:r>
                              </m:sub>
                            </m:sSub>
                          </m:e>
                        </m:acc>
                      </m:oMath>
                    </m:oMathPara>
                  </a14:m>
                  <a:endParaRPr lang="fr-FR" b="1" dirty="0">
                    <a:solidFill>
                      <a:srgbClr val="C00000"/>
                    </a:solidFill>
                  </a:endParaRPr>
                </a:p>
              </p:txBody>
            </p:sp>
          </mc:Choice>
          <mc:Fallback xmlns="">
            <p:sp>
              <p:nvSpPr>
                <p:cNvPr id="35" name="ZoneTexte 34">
                  <a:extLst>
                    <a:ext uri="{FF2B5EF4-FFF2-40B4-BE49-F238E27FC236}">
                      <a16:creationId xmlns:a16="http://schemas.microsoft.com/office/drawing/2014/main" id="{CC81894C-A5EC-4367-AA1C-0D72674C6FD4}"/>
                    </a:ext>
                  </a:extLst>
                </p:cNvPr>
                <p:cNvSpPr txBox="1">
                  <a:spLocks noRot="1" noChangeAspect="1" noMove="1" noResize="1" noEditPoints="1" noAdjustHandles="1" noChangeArrowheads="1" noChangeShapeType="1" noTextEdit="1"/>
                </p:cNvSpPr>
                <p:nvPr/>
              </p:nvSpPr>
              <p:spPr>
                <a:xfrm>
                  <a:off x="11240887" y="1947360"/>
                  <a:ext cx="457176" cy="341825"/>
                </a:xfrm>
                <a:prstGeom prst="rect">
                  <a:avLst/>
                </a:prstGeom>
                <a:blipFill>
                  <a:blip r:embed="rId10"/>
                  <a:stretch>
                    <a:fillRect l="-18667" r="-38667" b="-22807"/>
                  </a:stretch>
                </a:blipFill>
              </p:spPr>
              <p:txBody>
                <a:bodyPr/>
                <a:lstStyle/>
                <a:p>
                  <a:r>
                    <a:rPr lang="fr-FR">
                      <a:noFill/>
                    </a:rPr>
                    <a:t> </a:t>
                  </a:r>
                </a:p>
              </p:txBody>
            </p:sp>
          </mc:Fallback>
        </mc:AlternateContent>
        <p:cxnSp>
          <p:nvCxnSpPr>
            <p:cNvPr id="36" name="Connecteur droit avec flèche 35">
              <a:extLst>
                <a:ext uri="{FF2B5EF4-FFF2-40B4-BE49-F238E27FC236}">
                  <a16:creationId xmlns:a16="http://schemas.microsoft.com/office/drawing/2014/main" id="{5807CB50-6338-43A8-A767-79640EEC1FEF}"/>
                </a:ext>
              </a:extLst>
            </p:cNvPr>
            <p:cNvCxnSpPr>
              <a:cxnSpLocks/>
            </p:cNvCxnSpPr>
            <p:nvPr/>
          </p:nvCxnSpPr>
          <p:spPr>
            <a:xfrm rot="16200000" flipV="1">
              <a:off x="9462127" y="2004896"/>
              <a:ext cx="576000" cy="3860"/>
            </a:xfrm>
            <a:prstGeom prst="straightConnector1">
              <a:avLst/>
            </a:prstGeom>
            <a:ln w="28575">
              <a:solidFill>
                <a:srgbClr val="CC0000"/>
              </a:solidFill>
              <a:headEnd type="none" w="med" len="med"/>
              <a:tailEnd type="triangle" w="sm"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ZoneTexte 36">
                  <a:extLst>
                    <a:ext uri="{FF2B5EF4-FFF2-40B4-BE49-F238E27FC236}">
                      <a16:creationId xmlns:a16="http://schemas.microsoft.com/office/drawing/2014/main" id="{02D6CA61-233E-4BC9-87CB-E477DF21AC56}"/>
                    </a:ext>
                  </a:extLst>
                </p:cNvPr>
                <p:cNvSpPr txBox="1"/>
                <p:nvPr/>
              </p:nvSpPr>
              <p:spPr>
                <a:xfrm>
                  <a:off x="9111462" y="1286035"/>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C00000"/>
                                </a:solidFill>
                                <a:latin typeface="Cambria Math" panose="02040503050406030204" pitchFamily="18" charset="0"/>
                              </a:rPr>
                            </m:ctrlPr>
                          </m:accPr>
                          <m:e>
                            <m:sSub>
                              <m:sSubPr>
                                <m:ctrlPr>
                                  <a:rPr lang="fr-FR" b="1" i="1" smtClean="0">
                                    <a:solidFill>
                                      <a:srgbClr val="C00000"/>
                                    </a:solidFill>
                                    <a:latin typeface="Cambria Math" panose="02040503050406030204" pitchFamily="18" charset="0"/>
                                  </a:rPr>
                                </m:ctrlPr>
                              </m:sSubPr>
                              <m:e>
                                <m:r>
                                  <a:rPr lang="fr-FR" b="1" i="1" smtClean="0">
                                    <a:solidFill>
                                      <a:srgbClr val="C00000"/>
                                    </a:solidFill>
                                    <a:latin typeface="Cambria Math" panose="02040503050406030204" pitchFamily="18" charset="0"/>
                                  </a:rPr>
                                  <m:t>𝑭</m:t>
                                </m:r>
                              </m:e>
                              <m:sub>
                                <m:r>
                                  <a:rPr lang="fr-FR" b="1" i="1" smtClean="0">
                                    <a:solidFill>
                                      <a:srgbClr val="C00000"/>
                                    </a:solidFill>
                                    <a:latin typeface="Cambria Math" panose="02040503050406030204" pitchFamily="18" charset="0"/>
                                  </a:rPr>
                                  <m:t>𝑹</m:t>
                                </m:r>
                                <m:r>
                                  <a:rPr lang="fr-FR" b="1" i="1" smtClean="0">
                                    <a:solidFill>
                                      <a:srgbClr val="C00000"/>
                                    </a:solidFill>
                                    <a:latin typeface="Cambria Math" panose="02040503050406030204" pitchFamily="18" charset="0"/>
                                  </a:rPr>
                                  <m:t> </m:t>
                                </m:r>
                                <m:r>
                                  <a:rPr lang="fr-FR" b="1" i="1" smtClean="0">
                                    <a:solidFill>
                                      <a:srgbClr val="C00000"/>
                                    </a:solidFill>
                                    <a:latin typeface="Cambria Math" panose="02040503050406030204" pitchFamily="18" charset="0"/>
                                  </a:rPr>
                                  <m:t>𝟐</m:t>
                                </m:r>
                                <m:r>
                                  <a:rPr lang="fr-FR" b="1" i="1" smtClean="0">
                                    <a:solidFill>
                                      <a:srgbClr val="C00000"/>
                                    </a:solidFill>
                                    <a:latin typeface="Cambria Math" panose="02040503050406030204" pitchFamily="18" charset="0"/>
                                  </a:rPr>
                                  <m:t>/</m:t>
                                </m:r>
                                <m:r>
                                  <a:rPr lang="fr-FR" b="1" i="1" smtClean="0">
                                    <a:solidFill>
                                      <a:srgbClr val="C00000"/>
                                    </a:solidFill>
                                    <a:latin typeface="Cambria Math" panose="02040503050406030204" pitchFamily="18" charset="0"/>
                                  </a:rPr>
                                  <m:t>𝟏</m:t>
                                </m:r>
                              </m:sub>
                            </m:sSub>
                          </m:e>
                        </m:acc>
                      </m:oMath>
                    </m:oMathPara>
                  </a14:m>
                  <a:endParaRPr lang="fr-FR" b="1" dirty="0">
                    <a:solidFill>
                      <a:srgbClr val="C00000"/>
                    </a:solidFill>
                  </a:endParaRPr>
                </a:p>
              </p:txBody>
            </p:sp>
          </mc:Choice>
          <mc:Fallback xmlns="">
            <p:sp>
              <p:nvSpPr>
                <p:cNvPr id="37" name="ZoneTexte 36">
                  <a:extLst>
                    <a:ext uri="{FF2B5EF4-FFF2-40B4-BE49-F238E27FC236}">
                      <a16:creationId xmlns:a16="http://schemas.microsoft.com/office/drawing/2014/main" id="{02D6CA61-233E-4BC9-87CB-E477DF21AC56}"/>
                    </a:ext>
                  </a:extLst>
                </p:cNvPr>
                <p:cNvSpPr txBox="1">
                  <a:spLocks noRot="1" noChangeAspect="1" noMove="1" noResize="1" noEditPoints="1" noAdjustHandles="1" noChangeArrowheads="1" noChangeShapeType="1" noTextEdit="1"/>
                </p:cNvSpPr>
                <p:nvPr/>
              </p:nvSpPr>
              <p:spPr>
                <a:xfrm>
                  <a:off x="9111462" y="1286035"/>
                  <a:ext cx="457176" cy="341825"/>
                </a:xfrm>
                <a:prstGeom prst="rect">
                  <a:avLst/>
                </a:prstGeom>
                <a:blipFill>
                  <a:blip r:embed="rId11"/>
                  <a:stretch>
                    <a:fillRect l="-18667" r="-41333" b="-2321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38" name="Rectangle 37">
                  <a:extLst>
                    <a:ext uri="{FF2B5EF4-FFF2-40B4-BE49-F238E27FC236}">
                      <a16:creationId xmlns:a16="http://schemas.microsoft.com/office/drawing/2014/main" id="{C8165428-01B8-47E3-80AB-B2EBB5125068}"/>
                    </a:ext>
                  </a:extLst>
                </p:cNvPr>
                <p:cNvSpPr/>
                <p:nvPr/>
              </p:nvSpPr>
              <p:spPr>
                <a:xfrm>
                  <a:off x="892526" y="1867485"/>
                  <a:ext cx="6096000" cy="1941301"/>
                </a:xfrm>
                <a:prstGeom prst="rect">
                  <a:avLst/>
                </a:prstGeom>
              </p:spPr>
              <p:txBody>
                <a:bodyPr>
                  <a:spAutoFit/>
                </a:bodyPr>
                <a:lstStyle/>
                <a:p>
                  <a:pPr algn="just"/>
                  <a:r>
                    <a:rPr lang="fr-FR" sz="1600" dirty="0"/>
                    <a:t>Cet effort </a:t>
                  </a:r>
                  <a14:m>
                    <m:oMath xmlns:m="http://schemas.openxmlformats.org/officeDocument/2006/math">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2/1</m:t>
                              </m:r>
                            </m:sub>
                          </m:sSub>
                        </m:e>
                      </m:acc>
                    </m:oMath>
                  </a14:m>
                  <a:r>
                    <a:rPr lang="fr-FR" sz="1600" dirty="0"/>
                    <a:t> s’écrit, en projection sur la base </a:t>
                  </a:r>
                  <a14:m>
                    <m:oMath xmlns:m="http://schemas.openxmlformats.org/officeDocument/2006/math">
                      <m:r>
                        <a:rPr lang="fr-FR" sz="1600" i="1">
                          <a:latin typeface="Cambria Math" panose="02040503050406030204" pitchFamily="18" charset="0"/>
                        </a:rPr>
                        <m:t>𝐵</m:t>
                      </m:r>
                      <m:r>
                        <a:rPr lang="fr-FR" sz="1600" i="1">
                          <a:latin typeface="Cambria Math" panose="02040503050406030204" pitchFamily="18" charset="0"/>
                        </a:rPr>
                        <m:t>=</m:t>
                      </m:r>
                      <m:d>
                        <m:dPr>
                          <m:ctrlPr>
                            <a:rPr lang="fr-FR" sz="1600" i="1">
                              <a:latin typeface="Cambria Math" panose="02040503050406030204" pitchFamily="18" charset="0"/>
                            </a:rPr>
                          </m:ctrlPr>
                        </m:dPr>
                        <m:e>
                          <m:acc>
                            <m:accPr>
                              <m:chr m:val="⃗"/>
                              <m:ctrlPr>
                                <a:rPr lang="fr-FR" sz="1600" i="1">
                                  <a:latin typeface="Cambria Math" panose="02040503050406030204" pitchFamily="18" charset="0"/>
                                </a:rPr>
                              </m:ctrlPr>
                            </m:accPr>
                            <m:e>
                              <m:r>
                                <a:rPr lang="fr-FR" sz="1600" i="1">
                                  <a:latin typeface="Cambria Math" panose="02040503050406030204" pitchFamily="18" charset="0"/>
                                </a:rPr>
                                <m:t>𝑥</m:t>
                              </m:r>
                            </m:e>
                          </m:acc>
                          <m:r>
                            <a:rPr lang="fr-FR" sz="1600" i="1">
                              <a:latin typeface="Cambria Math" panose="02040503050406030204" pitchFamily="18" charset="0"/>
                            </a:rPr>
                            <m:t>,</m:t>
                          </m:r>
                          <m:acc>
                            <m:accPr>
                              <m:chr m:val="⃗"/>
                              <m:ctrlPr>
                                <a:rPr lang="fr-FR" sz="1600" i="1">
                                  <a:latin typeface="Cambria Math" panose="02040503050406030204" pitchFamily="18" charset="0"/>
                                </a:rPr>
                              </m:ctrlPr>
                            </m:accPr>
                            <m:e>
                              <m:r>
                                <a:rPr lang="fr-FR" sz="1600" i="1">
                                  <a:latin typeface="Cambria Math" panose="02040503050406030204" pitchFamily="18" charset="0"/>
                                </a:rPr>
                                <m:t>𝑦</m:t>
                              </m:r>
                            </m:e>
                          </m:acc>
                          <m:r>
                            <a:rPr lang="fr-FR" sz="1600" i="1">
                              <a:latin typeface="Cambria Math" panose="02040503050406030204" pitchFamily="18" charset="0"/>
                            </a:rPr>
                            <m:t>,</m:t>
                          </m:r>
                          <m:acc>
                            <m:accPr>
                              <m:chr m:val="⃗"/>
                              <m:ctrlPr>
                                <a:rPr lang="fr-FR" sz="1600" i="1">
                                  <a:latin typeface="Cambria Math" panose="02040503050406030204" pitchFamily="18" charset="0"/>
                                </a:rPr>
                              </m:ctrlPr>
                            </m:accPr>
                            <m:e>
                              <m:r>
                                <a:rPr lang="fr-FR" sz="1600" i="1">
                                  <a:latin typeface="Cambria Math" panose="02040503050406030204" pitchFamily="18" charset="0"/>
                                </a:rPr>
                                <m:t>𝑧</m:t>
                              </m:r>
                            </m:e>
                          </m:acc>
                        </m:e>
                      </m:d>
                      <m:r>
                        <a:rPr lang="fr-FR" sz="1600" i="1">
                          <a:latin typeface="Cambria Math" panose="02040503050406030204" pitchFamily="18" charset="0"/>
                        </a:rPr>
                        <m:t> :</m:t>
                      </m:r>
                    </m:oMath>
                  </a14:m>
                  <a:r>
                    <a:rPr lang="fr-FR" sz="1600" dirty="0"/>
                    <a:t> </a:t>
                  </a:r>
                </a:p>
                <a:p>
                  <a:pPr algn="just"/>
                  <a14:m>
                    <m:oMathPara xmlns:m="http://schemas.openxmlformats.org/officeDocument/2006/math">
                      <m:oMathParaPr>
                        <m:jc m:val="centerGroup"/>
                      </m:oMathParaPr>
                      <m:oMath xmlns:m="http://schemas.openxmlformats.org/officeDocument/2006/math">
                        <m:acc>
                          <m:accPr>
                            <m:chr m:val="⃗"/>
                            <m:ctrlPr>
                              <a:rPr lang="fr-FR" i="1" smtClean="0">
                                <a:latin typeface="Cambria Math" panose="02040503050406030204" pitchFamily="18" charset="0"/>
                              </a:rPr>
                            </m:ctrlPr>
                          </m:accPr>
                          <m:e>
                            <m:sSub>
                              <m:sSubPr>
                                <m:ctrlPr>
                                  <a:rPr lang="fr-FR" i="1">
                                    <a:latin typeface="Cambria Math" panose="02040503050406030204" pitchFamily="18" charset="0"/>
                                  </a:rPr>
                                </m:ctrlPr>
                              </m:sSubPr>
                              <m:e>
                                <m:r>
                                  <a:rPr lang="fr-FR" i="1">
                                    <a:latin typeface="Cambria Math" panose="02040503050406030204" pitchFamily="18" charset="0"/>
                                  </a:rPr>
                                  <m:t>𝐹</m:t>
                                </m:r>
                              </m:e>
                              <m:sub>
                                <m:r>
                                  <a:rPr lang="fr-FR" i="1">
                                    <a:latin typeface="Cambria Math" panose="02040503050406030204" pitchFamily="18" charset="0"/>
                                  </a:rPr>
                                  <m:t>2/1</m:t>
                                </m:r>
                              </m:sub>
                            </m:sSub>
                          </m:e>
                        </m:acc>
                        <m:r>
                          <a:rPr lang="fr-FR" i="1">
                            <a:latin typeface="Cambria Math" panose="02040503050406030204" pitchFamily="18" charset="0"/>
                          </a:rPr>
                          <m:t>=</m:t>
                        </m:r>
                        <m:d>
                          <m:dPr>
                            <m:begChr m:val="|"/>
                            <m:endChr m:val=""/>
                            <m:ctrlPr>
                              <a:rPr lang="fr-FR" i="1">
                                <a:latin typeface="Cambria Math" panose="02040503050406030204" pitchFamily="18" charset="0"/>
                              </a:rPr>
                            </m:ctrlPr>
                          </m:dPr>
                          <m:e>
                            <m:m>
                              <m:mPr>
                                <m:mcs>
                                  <m:mc>
                                    <m:mcPr>
                                      <m:count m:val="1"/>
                                      <m:mcJc m:val="center"/>
                                    </m:mcPr>
                                  </m:mc>
                                </m:mcs>
                                <m:ctrlPr>
                                  <a:rPr lang="fr-FR" i="1">
                                    <a:latin typeface="Cambria Math" panose="02040503050406030204" pitchFamily="18" charset="0"/>
                                  </a:rPr>
                                </m:ctrlPr>
                              </m:mPr>
                              <m:mr>
                                <m:e>
                                  <m:sSub>
                                    <m:sSubPr>
                                      <m:ctrlPr>
                                        <a:rPr lang="fr-FR" i="1">
                                          <a:latin typeface="Cambria Math" panose="02040503050406030204" pitchFamily="18" charset="0"/>
                                        </a:rPr>
                                      </m:ctrlPr>
                                    </m:sSubPr>
                                    <m:e>
                                      <m:r>
                                        <a:rPr lang="fr-FR" i="1">
                                          <a:latin typeface="Cambria Math" panose="02040503050406030204" pitchFamily="18" charset="0"/>
                                        </a:rPr>
                                        <m:t>𝐹</m:t>
                                      </m:r>
                                    </m:e>
                                    <m:sub>
                                      <m:r>
                                        <a:rPr lang="fr-FR" i="1">
                                          <a:latin typeface="Cambria Math" panose="02040503050406030204" pitchFamily="18" charset="0"/>
                                        </a:rPr>
                                        <m:t>𝑇</m:t>
                                      </m:r>
                                      <m:r>
                                        <a:rPr lang="fr-FR" b="0" i="1" smtClean="0">
                                          <a:latin typeface="Cambria Math" panose="02040503050406030204" pitchFamily="18" charset="0"/>
                                        </a:rPr>
                                        <m:t> 2/1</m:t>
                                      </m:r>
                                    </m:sub>
                                  </m:sSub>
                                </m:e>
                              </m:mr>
                              <m:mr>
                                <m:e>
                                  <m:sSub>
                                    <m:sSubPr>
                                      <m:ctrlPr>
                                        <a:rPr lang="fr-FR" i="1">
                                          <a:latin typeface="Cambria Math" panose="02040503050406030204" pitchFamily="18" charset="0"/>
                                        </a:rPr>
                                      </m:ctrlPr>
                                    </m:sSubPr>
                                    <m:e>
                                      <m:r>
                                        <a:rPr lang="fr-FR" i="1">
                                          <a:latin typeface="Cambria Math" panose="02040503050406030204" pitchFamily="18" charset="0"/>
                                        </a:rPr>
                                        <m:t>𝐹</m:t>
                                      </m:r>
                                    </m:e>
                                    <m:sub>
                                      <m:r>
                                        <a:rPr lang="fr-FR" i="1">
                                          <a:latin typeface="Cambria Math" panose="02040503050406030204" pitchFamily="18" charset="0"/>
                                        </a:rPr>
                                        <m:t>𝑅</m:t>
                                      </m:r>
                                      <m:r>
                                        <a:rPr lang="fr-FR" b="0" i="1" smtClean="0">
                                          <a:latin typeface="Cambria Math" panose="02040503050406030204" pitchFamily="18" charset="0"/>
                                        </a:rPr>
                                        <m:t> 2/1</m:t>
                                      </m:r>
                                    </m:sub>
                                  </m:sSub>
                                </m:e>
                              </m:mr>
                              <m:mr>
                                <m:e>
                                  <m:r>
                                    <a:rPr lang="fr-FR" i="1">
                                      <a:latin typeface="Cambria Math" panose="02040503050406030204" pitchFamily="18" charset="0"/>
                                    </a:rPr>
                                    <m:t>0</m:t>
                                  </m:r>
                                </m:e>
                              </m:mr>
                            </m:m>
                          </m:e>
                        </m:d>
                      </m:oMath>
                    </m:oMathPara>
                  </a14:m>
                  <a:endParaRPr lang="fr-FR" dirty="0"/>
                </a:p>
                <a:p>
                  <a:pPr algn="just"/>
                  <a:endParaRPr lang="fr-FR" sz="1200" dirty="0"/>
                </a:p>
                <a:p>
                  <a:pPr algn="just"/>
                  <a:r>
                    <a:rPr lang="fr-FR" sz="1600" dirty="0"/>
                    <a:t>où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b="0" i="1" smtClean="0">
                              <a:latin typeface="Cambria Math" panose="02040503050406030204" pitchFamily="18" charset="0"/>
                            </a:rPr>
                            <m:t> 2/1</m:t>
                          </m:r>
                        </m:sub>
                      </m:sSub>
                    </m:oMath>
                  </a14:m>
                  <a:r>
                    <a:rPr lang="fr-FR" sz="1600" dirty="0"/>
                    <a:t> est l’effort tangentiel et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𝑅</m:t>
                          </m:r>
                          <m:r>
                            <a:rPr lang="fr-FR" sz="1600" b="0" i="1" smtClean="0">
                              <a:latin typeface="Cambria Math" panose="02040503050406030204" pitchFamily="18" charset="0"/>
                            </a:rPr>
                            <m:t> 2/1</m:t>
                          </m:r>
                        </m:sub>
                      </m:sSub>
                    </m:oMath>
                  </a14:m>
                  <a:r>
                    <a:rPr lang="fr-FR" sz="1600" dirty="0"/>
                    <a:t> l’effort radial.</a:t>
                  </a:r>
                </a:p>
              </p:txBody>
            </p:sp>
          </mc:Choice>
          <mc:Fallback xmlns="">
            <p:sp>
              <p:nvSpPr>
                <p:cNvPr id="38" name="Rectangle 37">
                  <a:extLst>
                    <a:ext uri="{FF2B5EF4-FFF2-40B4-BE49-F238E27FC236}">
                      <a16:creationId xmlns:a16="http://schemas.microsoft.com/office/drawing/2014/main" id="{C8165428-01B8-47E3-80AB-B2EBB5125068}"/>
                    </a:ext>
                  </a:extLst>
                </p:cNvPr>
                <p:cNvSpPr>
                  <a:spLocks noRot="1" noChangeAspect="1" noMove="1" noResize="1" noEditPoints="1" noAdjustHandles="1" noChangeArrowheads="1" noChangeShapeType="1" noTextEdit="1"/>
                </p:cNvSpPr>
                <p:nvPr/>
              </p:nvSpPr>
              <p:spPr>
                <a:xfrm>
                  <a:off x="892526" y="1867485"/>
                  <a:ext cx="6096000" cy="1941301"/>
                </a:xfrm>
                <a:prstGeom prst="rect">
                  <a:avLst/>
                </a:prstGeom>
                <a:blipFill>
                  <a:blip r:embed="rId12"/>
                  <a:stretch>
                    <a:fillRect l="-500" t="-627"/>
                  </a:stretch>
                </a:blipFill>
              </p:spPr>
              <p:txBody>
                <a:bodyPr/>
                <a:lstStyle/>
                <a:p>
                  <a:r>
                    <a:rPr lang="fr-FR">
                      <a:noFill/>
                    </a:rPr>
                    <a:t> </a:t>
                  </a:r>
                </a:p>
              </p:txBody>
            </p:sp>
          </mc:Fallback>
        </mc:AlternateContent>
      </p:grpSp>
      <p:sp>
        <p:nvSpPr>
          <p:cNvPr id="39" name="ZoneTexte 38">
            <a:extLst>
              <a:ext uri="{FF2B5EF4-FFF2-40B4-BE49-F238E27FC236}">
                <a16:creationId xmlns:a16="http://schemas.microsoft.com/office/drawing/2014/main" id="{600746B6-9DB5-4607-8CDD-F057856CE188}"/>
              </a:ext>
            </a:extLst>
          </p:cNvPr>
          <p:cNvSpPr txBox="1"/>
          <p:nvPr/>
        </p:nvSpPr>
        <p:spPr>
          <a:xfrm>
            <a:off x="4803507" y="42458"/>
            <a:ext cx="5899355" cy="307777"/>
          </a:xfrm>
          <a:prstGeom prst="rect">
            <a:avLst/>
          </a:prstGeom>
          <a:noFill/>
        </p:spPr>
        <p:txBody>
          <a:bodyPr wrap="square" rtlCol="0">
            <a:spAutoFit/>
          </a:bodyPr>
          <a:lstStyle/>
          <a:p>
            <a:pPr algn="r"/>
            <a:r>
              <a:rPr lang="fr-FR" sz="1400" dirty="0">
                <a:solidFill>
                  <a:srgbClr val="001642"/>
                </a:solidFill>
                <a:latin typeface="Segoe UI" panose="020B0502040204020203" pitchFamily="34" charset="0"/>
                <a:cs typeface="Segoe UI" panose="020B0502040204020203" pitchFamily="34" charset="0"/>
              </a:rPr>
              <a:t>Action mécanique de contact dentures d’engrenage</a:t>
            </a:r>
          </a:p>
        </p:txBody>
      </p:sp>
      <p:sp>
        <p:nvSpPr>
          <p:cNvPr id="40" name="Rectangle à coins arrondis 70">
            <a:extLst>
              <a:ext uri="{FF2B5EF4-FFF2-40B4-BE49-F238E27FC236}">
                <a16:creationId xmlns:a16="http://schemas.microsoft.com/office/drawing/2014/main" id="{9BCBC929-D8BB-42B1-BF3D-61D63D7C7344}"/>
              </a:ext>
            </a:extLst>
          </p:cNvPr>
          <p:cNvSpPr/>
          <p:nvPr/>
        </p:nvSpPr>
        <p:spPr>
          <a:xfrm>
            <a:off x="575354" y="4417344"/>
            <a:ext cx="11322356" cy="1529249"/>
          </a:xfrm>
          <a:prstGeom prst="roundRect">
            <a:avLst>
              <a:gd name="adj" fmla="val 0"/>
            </a:avLst>
          </a:prstGeom>
          <a:solidFill>
            <a:schemeClr val="bg1"/>
          </a:solidFill>
          <a:ln w="28575">
            <a:solidFill>
              <a:srgbClr val="F99F1B"/>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41" name="Rectangle 40">
                <a:extLst>
                  <a:ext uri="{FF2B5EF4-FFF2-40B4-BE49-F238E27FC236}">
                    <a16:creationId xmlns:a16="http://schemas.microsoft.com/office/drawing/2014/main" id="{160D89CE-4212-4041-AC46-F8BA41D279FC}"/>
                  </a:ext>
                </a:extLst>
              </p:cNvPr>
              <p:cNvSpPr/>
              <p:nvPr/>
            </p:nvSpPr>
            <p:spPr>
              <a:xfrm>
                <a:off x="575354" y="4417405"/>
                <a:ext cx="10127508" cy="360676"/>
              </a:xfrm>
              <a:prstGeom prst="rect">
                <a:avLst/>
              </a:prstGeom>
            </p:spPr>
            <p:txBody>
              <a:bodyPr wrap="square">
                <a:spAutoFit/>
              </a:bodyPr>
              <a:lstStyle/>
              <a:p>
                <a:r>
                  <a:rPr lang="fr-FR" sz="1600" b="1" dirty="0">
                    <a:solidFill>
                      <a:srgbClr val="FE6E02"/>
                    </a:solidFill>
                  </a:rPr>
                  <a:t>Q1.</a:t>
                </a:r>
                <a:r>
                  <a:rPr lang="fr-FR" altLang="fr-FR" sz="1600" dirty="0">
                    <a:cs typeface="Arial" panose="020B0604020202020204" pitchFamily="34" charset="0"/>
                  </a:rPr>
                  <a:t> Au vu du paramétrage ci-dessus, exprimer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i="1">
                            <a:latin typeface="Cambria Math" panose="02040503050406030204" pitchFamily="18" charset="0"/>
                          </a:rPr>
                          <m:t> 2/1</m:t>
                        </m:r>
                      </m:sub>
                    </m:sSub>
                  </m:oMath>
                </a14:m>
                <a:r>
                  <a:rPr lang="fr-FR" altLang="fr-FR" sz="1600" dirty="0">
                    <a:cs typeface="Arial" panose="020B0604020202020204" pitchFamily="34" charset="0"/>
                  </a:rPr>
                  <a:t> et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𝑅</m:t>
                        </m:r>
                        <m:r>
                          <a:rPr lang="fr-FR" sz="1600" i="1">
                            <a:latin typeface="Cambria Math" panose="02040503050406030204" pitchFamily="18" charset="0"/>
                          </a:rPr>
                          <m:t> 2/1</m:t>
                        </m:r>
                      </m:sub>
                    </m:sSub>
                  </m:oMath>
                </a14:m>
                <a:r>
                  <a:rPr lang="fr-FR" altLang="fr-FR" sz="1600" dirty="0">
                    <a:cs typeface="Arial" panose="020B0604020202020204" pitchFamily="34" charset="0"/>
                  </a:rPr>
                  <a:t> en fonction de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2/1</m:t>
                        </m:r>
                      </m:sub>
                    </m:sSub>
                  </m:oMath>
                </a14:m>
                <a:r>
                  <a:rPr lang="fr-FR" altLang="fr-FR" sz="1600" dirty="0">
                    <a:cs typeface="Arial" panose="020B0604020202020204" pitchFamily="34" charset="0"/>
                  </a:rPr>
                  <a:t> et de l’angle α</a:t>
                </a:r>
              </a:p>
            </p:txBody>
          </p:sp>
        </mc:Choice>
        <mc:Fallback xmlns="">
          <p:sp>
            <p:nvSpPr>
              <p:cNvPr id="41" name="Rectangle 40">
                <a:extLst>
                  <a:ext uri="{FF2B5EF4-FFF2-40B4-BE49-F238E27FC236}">
                    <a16:creationId xmlns:a16="http://schemas.microsoft.com/office/drawing/2014/main" id="{160D89CE-4212-4041-AC46-F8BA41D279FC}"/>
                  </a:ext>
                </a:extLst>
              </p:cNvPr>
              <p:cNvSpPr>
                <a:spLocks noRot="1" noChangeAspect="1" noMove="1" noResize="1" noEditPoints="1" noAdjustHandles="1" noChangeArrowheads="1" noChangeShapeType="1" noTextEdit="1"/>
              </p:cNvSpPr>
              <p:nvPr/>
            </p:nvSpPr>
            <p:spPr>
              <a:xfrm>
                <a:off x="575354" y="4417405"/>
                <a:ext cx="10127508" cy="360676"/>
              </a:xfrm>
              <a:prstGeom prst="rect">
                <a:avLst/>
              </a:prstGeom>
              <a:blipFill>
                <a:blip r:embed="rId13"/>
                <a:stretch>
                  <a:fillRect l="-301" t="-3390" b="-16949"/>
                </a:stretch>
              </a:blipFill>
            </p:spPr>
            <p:txBody>
              <a:bodyPr/>
              <a:lstStyle/>
              <a:p>
                <a:r>
                  <a:rPr lang="fr-FR">
                    <a:noFill/>
                  </a:rPr>
                  <a:t> </a:t>
                </a:r>
              </a:p>
            </p:txBody>
          </p:sp>
        </mc:Fallback>
      </mc:AlternateContent>
      <p:sp>
        <p:nvSpPr>
          <p:cNvPr id="12" name="ZoneTexte 11">
            <a:extLst>
              <a:ext uri="{FF2B5EF4-FFF2-40B4-BE49-F238E27FC236}">
                <a16:creationId xmlns:a16="http://schemas.microsoft.com/office/drawing/2014/main" id="{60796371-C974-42C5-B736-90E3153BCF1D}"/>
              </a:ext>
            </a:extLst>
          </p:cNvPr>
          <p:cNvSpPr txBox="1"/>
          <p:nvPr/>
        </p:nvSpPr>
        <p:spPr>
          <a:xfrm>
            <a:off x="3671647" y="2943111"/>
            <a:ext cx="392140" cy="369332"/>
          </a:xfrm>
          <a:prstGeom prst="rect">
            <a:avLst/>
          </a:prstGeom>
          <a:noFill/>
        </p:spPr>
        <p:txBody>
          <a:bodyPr wrap="square" rtlCol="0">
            <a:spAutoFit/>
          </a:bodyPr>
          <a:lstStyle/>
          <a:p>
            <a:r>
              <a:rPr lang="fr-FR" i="1" dirty="0"/>
              <a:t>B</a:t>
            </a:r>
            <a:r>
              <a:rPr lang="fr-FR" i="1" baseline="-25000" dirty="0"/>
              <a:t>0</a:t>
            </a:r>
            <a:endParaRPr lang="fr-FR" i="1" dirty="0"/>
          </a:p>
        </p:txBody>
      </p:sp>
      <p:grpSp>
        <p:nvGrpSpPr>
          <p:cNvPr id="13" name="Groupe 12">
            <a:extLst>
              <a:ext uri="{FF2B5EF4-FFF2-40B4-BE49-F238E27FC236}">
                <a16:creationId xmlns:a16="http://schemas.microsoft.com/office/drawing/2014/main" id="{C68D1F44-696E-4C51-B3B6-65E4931B9B8B}"/>
              </a:ext>
            </a:extLst>
          </p:cNvPr>
          <p:cNvGrpSpPr/>
          <p:nvPr/>
        </p:nvGrpSpPr>
        <p:grpSpPr>
          <a:xfrm>
            <a:off x="4233482" y="4778081"/>
            <a:ext cx="2874056" cy="1196302"/>
            <a:chOff x="4233482" y="4778081"/>
            <a:chExt cx="2874056" cy="1196302"/>
          </a:xfrm>
        </p:grpSpPr>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69375D76-0511-459F-9D0F-895F5138DC64}"/>
                    </a:ext>
                  </a:extLst>
                </p:cNvPr>
                <p:cNvSpPr/>
                <p:nvPr/>
              </p:nvSpPr>
              <p:spPr>
                <a:xfrm>
                  <a:off x="4233482" y="4778081"/>
                  <a:ext cx="2874056" cy="11129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fr-FR" i="1" smtClean="0">
                                <a:solidFill>
                                  <a:srgbClr val="FF0000"/>
                                </a:solidFill>
                                <a:latin typeface="Cambria Math" panose="02040503050406030204" pitchFamily="18" charset="0"/>
                              </a:rPr>
                            </m:ctrlPr>
                          </m:accPr>
                          <m:e>
                            <m:sSub>
                              <m:sSubPr>
                                <m:ctrlPr>
                                  <a:rPr lang="fr-FR" i="1">
                                    <a:solidFill>
                                      <a:srgbClr val="FF0000"/>
                                    </a:solidFill>
                                    <a:latin typeface="Cambria Math" panose="02040503050406030204" pitchFamily="18" charset="0"/>
                                  </a:rPr>
                                </m:ctrlPr>
                              </m:sSubPr>
                              <m:e>
                                <m:r>
                                  <a:rPr lang="fr-FR" i="1">
                                    <a:solidFill>
                                      <a:srgbClr val="FF0000"/>
                                    </a:solidFill>
                                    <a:latin typeface="Cambria Math" panose="02040503050406030204" pitchFamily="18" charset="0"/>
                                  </a:rPr>
                                  <m:t>𝐹</m:t>
                                </m:r>
                              </m:e>
                              <m:sub>
                                <m:r>
                                  <a:rPr lang="fr-FR" i="1">
                                    <a:solidFill>
                                      <a:srgbClr val="FF0000"/>
                                    </a:solidFill>
                                    <a:latin typeface="Cambria Math" panose="02040503050406030204" pitchFamily="18" charset="0"/>
                                  </a:rPr>
                                  <m:t>2/1</m:t>
                                </m:r>
                              </m:sub>
                            </m:sSub>
                          </m:e>
                        </m:acc>
                        <m:r>
                          <a:rPr lang="fr-FR" i="1">
                            <a:solidFill>
                              <a:srgbClr val="FF0000"/>
                            </a:solidFill>
                            <a:latin typeface="Cambria Math" panose="02040503050406030204" pitchFamily="18" charset="0"/>
                          </a:rPr>
                          <m:t>=</m:t>
                        </m:r>
                        <m:d>
                          <m:dPr>
                            <m:begChr m:val="|"/>
                            <m:endChr m:val=""/>
                            <m:ctrlPr>
                              <a:rPr lang="fr-FR" i="1">
                                <a:solidFill>
                                  <a:srgbClr val="FF0000"/>
                                </a:solidFill>
                                <a:latin typeface="Cambria Math" panose="02040503050406030204" pitchFamily="18" charset="0"/>
                              </a:rPr>
                            </m:ctrlPr>
                          </m:dPr>
                          <m:e>
                            <m:m>
                              <m:mPr>
                                <m:mcs>
                                  <m:mc>
                                    <m:mcPr>
                                      <m:count m:val="1"/>
                                      <m:mcJc m:val="center"/>
                                    </m:mcPr>
                                  </m:mc>
                                </m:mcs>
                                <m:ctrlPr>
                                  <a:rPr lang="fr-FR" i="1">
                                    <a:solidFill>
                                      <a:srgbClr val="FF0000"/>
                                    </a:solidFill>
                                    <a:latin typeface="Cambria Math" panose="02040503050406030204" pitchFamily="18" charset="0"/>
                                  </a:rPr>
                                </m:ctrlPr>
                              </m:mPr>
                              <m:mr>
                                <m:e>
                                  <m:sSub>
                                    <m:sSubPr>
                                      <m:ctrlPr>
                                        <a:rPr lang="fr-FR" i="1">
                                          <a:solidFill>
                                            <a:srgbClr val="FF0000"/>
                                          </a:solidFill>
                                          <a:latin typeface="Cambria Math" panose="02040503050406030204" pitchFamily="18" charset="0"/>
                                        </a:rPr>
                                      </m:ctrlPr>
                                    </m:sSubPr>
                                    <m:e>
                                      <m:r>
                                        <a:rPr lang="fr-FR" i="1">
                                          <a:solidFill>
                                            <a:srgbClr val="FF0000"/>
                                          </a:solidFill>
                                          <a:latin typeface="Cambria Math" panose="02040503050406030204" pitchFamily="18" charset="0"/>
                                        </a:rPr>
                                        <m:t>𝐹</m:t>
                                      </m:r>
                                    </m:e>
                                    <m:sub>
                                      <m:r>
                                        <a:rPr lang="fr-FR" i="1">
                                          <a:solidFill>
                                            <a:srgbClr val="FF0000"/>
                                          </a:solidFill>
                                          <a:latin typeface="Cambria Math" panose="02040503050406030204" pitchFamily="18" charset="0"/>
                                        </a:rPr>
                                        <m:t>𝑇</m:t>
                                      </m:r>
                                      <m:r>
                                        <a:rPr lang="fr-FR" i="1">
                                          <a:solidFill>
                                            <a:srgbClr val="FF0000"/>
                                          </a:solidFill>
                                          <a:latin typeface="Cambria Math" panose="02040503050406030204" pitchFamily="18" charset="0"/>
                                        </a:rPr>
                                        <m:t> 2/1</m:t>
                                      </m:r>
                                    </m:sub>
                                  </m:sSub>
                                  <m:r>
                                    <m:rPr>
                                      <m:brk m:alnAt="7"/>
                                    </m:rPr>
                                    <a:rPr lang="fr-FR" i="1">
                                      <a:solidFill>
                                        <a:srgbClr val="FF0000"/>
                                      </a:solidFill>
                                      <a:latin typeface="Cambria Math" panose="02040503050406030204" pitchFamily="18" charset="0"/>
                                    </a:rPr>
                                    <m:t>=</m:t>
                                  </m:r>
                                  <m:sSub>
                                    <m:sSubPr>
                                      <m:ctrlPr>
                                        <a:rPr lang="fr-FR" i="1">
                                          <a:solidFill>
                                            <a:srgbClr val="FF0000"/>
                                          </a:solidFill>
                                          <a:latin typeface="Cambria Math" panose="02040503050406030204" pitchFamily="18" charset="0"/>
                                        </a:rPr>
                                      </m:ctrlPr>
                                    </m:sSubPr>
                                    <m:e>
                                      <m:r>
                                        <a:rPr lang="fr-FR" i="1">
                                          <a:solidFill>
                                            <a:srgbClr val="FF0000"/>
                                          </a:solidFill>
                                          <a:latin typeface="Cambria Math" panose="02040503050406030204" pitchFamily="18" charset="0"/>
                                        </a:rPr>
                                        <m:t>𝐹</m:t>
                                      </m:r>
                                    </m:e>
                                    <m:sub>
                                      <m:r>
                                        <a:rPr lang="fr-FR" i="1">
                                          <a:solidFill>
                                            <a:srgbClr val="FF0000"/>
                                          </a:solidFill>
                                          <a:latin typeface="Cambria Math" panose="02040503050406030204" pitchFamily="18" charset="0"/>
                                        </a:rPr>
                                        <m:t>2/1</m:t>
                                      </m:r>
                                    </m:sub>
                                  </m:sSub>
                                  <m:func>
                                    <m:funcPr>
                                      <m:ctrlPr>
                                        <a:rPr lang="fr-FR" i="1">
                                          <a:solidFill>
                                            <a:srgbClr val="FF0000"/>
                                          </a:solidFill>
                                          <a:latin typeface="Cambria Math" panose="02040503050406030204" pitchFamily="18" charset="0"/>
                                        </a:rPr>
                                      </m:ctrlPr>
                                    </m:funcPr>
                                    <m:fName>
                                      <m:r>
                                        <m:rPr>
                                          <m:sty m:val="p"/>
                                        </m:rPr>
                                        <a:rPr lang="fr-FR">
                                          <a:solidFill>
                                            <a:srgbClr val="FF0000"/>
                                          </a:solidFill>
                                          <a:latin typeface="Cambria Math" panose="02040503050406030204" pitchFamily="18" charset="0"/>
                                        </a:rPr>
                                        <m:t>cos</m:t>
                                      </m:r>
                                    </m:fName>
                                    <m:e>
                                      <m:r>
                                        <a:rPr lang="fr-FR" i="1">
                                          <a:solidFill>
                                            <a:srgbClr val="FF0000"/>
                                          </a:solidFill>
                                          <a:latin typeface="Cambria Math" panose="02040503050406030204" pitchFamily="18" charset="0"/>
                                          <a:ea typeface="Cambria Math" panose="02040503050406030204" pitchFamily="18" charset="0"/>
                                        </a:rPr>
                                        <m:t>∝</m:t>
                                      </m:r>
                                    </m:e>
                                  </m:func>
                                </m:e>
                              </m:mr>
                              <m:mr>
                                <m:e>
                                  <m:sSub>
                                    <m:sSubPr>
                                      <m:ctrlPr>
                                        <a:rPr lang="fr-FR" i="1">
                                          <a:solidFill>
                                            <a:srgbClr val="FF0000"/>
                                          </a:solidFill>
                                          <a:latin typeface="Cambria Math" panose="02040503050406030204" pitchFamily="18" charset="0"/>
                                        </a:rPr>
                                      </m:ctrlPr>
                                    </m:sSubPr>
                                    <m:e>
                                      <m:r>
                                        <a:rPr lang="fr-FR" i="1">
                                          <a:solidFill>
                                            <a:srgbClr val="FF0000"/>
                                          </a:solidFill>
                                          <a:latin typeface="Cambria Math" panose="02040503050406030204" pitchFamily="18" charset="0"/>
                                        </a:rPr>
                                        <m:t>𝐹</m:t>
                                      </m:r>
                                    </m:e>
                                    <m:sub>
                                      <m:r>
                                        <a:rPr lang="fr-FR" i="1">
                                          <a:solidFill>
                                            <a:srgbClr val="FF0000"/>
                                          </a:solidFill>
                                          <a:latin typeface="Cambria Math" panose="02040503050406030204" pitchFamily="18" charset="0"/>
                                        </a:rPr>
                                        <m:t>𝑅</m:t>
                                      </m:r>
                                      <m:r>
                                        <a:rPr lang="fr-FR" i="1">
                                          <a:solidFill>
                                            <a:srgbClr val="FF0000"/>
                                          </a:solidFill>
                                          <a:latin typeface="Cambria Math" panose="02040503050406030204" pitchFamily="18" charset="0"/>
                                        </a:rPr>
                                        <m:t> 2/1</m:t>
                                      </m:r>
                                    </m:sub>
                                  </m:sSub>
                                  <m:r>
                                    <m:rPr>
                                      <m:brk m:alnAt="7"/>
                                    </m:rPr>
                                    <a:rPr lang="fr-FR" i="1">
                                      <a:solidFill>
                                        <a:srgbClr val="FF0000"/>
                                      </a:solidFill>
                                      <a:latin typeface="Cambria Math" panose="02040503050406030204" pitchFamily="18" charset="0"/>
                                    </a:rPr>
                                    <m:t>=</m:t>
                                  </m:r>
                                  <m:sSub>
                                    <m:sSubPr>
                                      <m:ctrlPr>
                                        <a:rPr lang="fr-FR" i="1">
                                          <a:solidFill>
                                            <a:srgbClr val="FF0000"/>
                                          </a:solidFill>
                                          <a:latin typeface="Cambria Math" panose="02040503050406030204" pitchFamily="18" charset="0"/>
                                        </a:rPr>
                                      </m:ctrlPr>
                                    </m:sSubPr>
                                    <m:e>
                                      <m:r>
                                        <a:rPr lang="fr-FR" i="1">
                                          <a:solidFill>
                                            <a:srgbClr val="FF0000"/>
                                          </a:solidFill>
                                          <a:latin typeface="Cambria Math" panose="02040503050406030204" pitchFamily="18" charset="0"/>
                                        </a:rPr>
                                        <m:t>𝐹</m:t>
                                      </m:r>
                                    </m:e>
                                    <m:sub>
                                      <m:r>
                                        <a:rPr lang="fr-FR" i="1">
                                          <a:solidFill>
                                            <a:srgbClr val="FF0000"/>
                                          </a:solidFill>
                                          <a:latin typeface="Cambria Math" panose="02040503050406030204" pitchFamily="18" charset="0"/>
                                        </a:rPr>
                                        <m:t>2/1</m:t>
                                      </m:r>
                                    </m:sub>
                                  </m:sSub>
                                  <m:func>
                                    <m:funcPr>
                                      <m:ctrlPr>
                                        <a:rPr lang="fr-FR" i="1">
                                          <a:solidFill>
                                            <a:srgbClr val="FF0000"/>
                                          </a:solidFill>
                                          <a:latin typeface="Cambria Math" panose="02040503050406030204" pitchFamily="18" charset="0"/>
                                        </a:rPr>
                                      </m:ctrlPr>
                                    </m:funcPr>
                                    <m:fName>
                                      <m:r>
                                        <m:rPr>
                                          <m:sty m:val="p"/>
                                        </m:rPr>
                                        <a:rPr lang="fr-FR">
                                          <a:solidFill>
                                            <a:srgbClr val="FF0000"/>
                                          </a:solidFill>
                                          <a:latin typeface="Cambria Math" panose="02040503050406030204" pitchFamily="18" charset="0"/>
                                        </a:rPr>
                                        <m:t>sin</m:t>
                                      </m:r>
                                    </m:fName>
                                    <m:e>
                                      <m:r>
                                        <a:rPr lang="fr-FR" i="1">
                                          <a:solidFill>
                                            <a:srgbClr val="FF0000"/>
                                          </a:solidFill>
                                          <a:latin typeface="Cambria Math" panose="02040503050406030204" pitchFamily="18" charset="0"/>
                                          <a:ea typeface="Cambria Math" panose="02040503050406030204" pitchFamily="18" charset="0"/>
                                        </a:rPr>
                                        <m:t>∝</m:t>
                                      </m:r>
                                    </m:e>
                                  </m:func>
                                </m:e>
                              </m:mr>
                              <m:mr>
                                <m:e>
                                  <m:r>
                                    <a:rPr lang="fr-FR" i="1">
                                      <a:solidFill>
                                        <a:srgbClr val="FF0000"/>
                                      </a:solidFill>
                                      <a:latin typeface="Cambria Math" panose="02040503050406030204" pitchFamily="18" charset="0"/>
                                    </a:rPr>
                                    <m:t>0</m:t>
                                  </m:r>
                                </m:e>
                              </m:mr>
                            </m:m>
                          </m:e>
                        </m:d>
                      </m:oMath>
                    </m:oMathPara>
                  </a14:m>
                  <a:endParaRPr lang="fr-FR" dirty="0">
                    <a:solidFill>
                      <a:srgbClr val="FF0000"/>
                    </a:solidFill>
                  </a:endParaRPr>
                </a:p>
              </p:txBody>
            </p:sp>
          </mc:Choice>
          <mc:Fallback xmlns="">
            <p:sp>
              <p:nvSpPr>
                <p:cNvPr id="11" name="Rectangle 10">
                  <a:extLst>
                    <a:ext uri="{FF2B5EF4-FFF2-40B4-BE49-F238E27FC236}">
                      <a16:creationId xmlns:a16="http://schemas.microsoft.com/office/drawing/2014/main" id="{69375D76-0511-459F-9D0F-895F5138DC64}"/>
                    </a:ext>
                  </a:extLst>
                </p:cNvPr>
                <p:cNvSpPr>
                  <a:spLocks noRot="1" noChangeAspect="1" noMove="1" noResize="1" noEditPoints="1" noAdjustHandles="1" noChangeArrowheads="1" noChangeShapeType="1" noTextEdit="1"/>
                </p:cNvSpPr>
                <p:nvPr/>
              </p:nvSpPr>
              <p:spPr>
                <a:xfrm>
                  <a:off x="4233482" y="4778081"/>
                  <a:ext cx="2874056" cy="1112933"/>
                </a:xfrm>
                <a:prstGeom prst="rect">
                  <a:avLst/>
                </a:prstGeom>
                <a:blipFill>
                  <a:blip r:embed="rId14"/>
                  <a:stretch>
                    <a:fillRect/>
                  </a:stretch>
                </a:blipFill>
              </p:spPr>
              <p:txBody>
                <a:bodyPr/>
                <a:lstStyle/>
                <a:p>
                  <a:r>
                    <a:rPr lang="fr-FR">
                      <a:noFill/>
                    </a:rPr>
                    <a:t> </a:t>
                  </a:r>
                </a:p>
              </p:txBody>
            </p:sp>
          </mc:Fallback>
        </mc:AlternateContent>
        <p:sp>
          <p:nvSpPr>
            <p:cNvPr id="42" name="ZoneTexte 41">
              <a:extLst>
                <a:ext uri="{FF2B5EF4-FFF2-40B4-BE49-F238E27FC236}">
                  <a16:creationId xmlns:a16="http://schemas.microsoft.com/office/drawing/2014/main" id="{65C5399E-D3EC-4550-8E2F-086E1D65AEE0}"/>
                </a:ext>
              </a:extLst>
            </p:cNvPr>
            <p:cNvSpPr txBox="1"/>
            <p:nvPr/>
          </p:nvSpPr>
          <p:spPr>
            <a:xfrm>
              <a:off x="4703321" y="5605051"/>
              <a:ext cx="388248" cy="369332"/>
            </a:xfrm>
            <a:prstGeom prst="rect">
              <a:avLst/>
            </a:prstGeom>
            <a:noFill/>
          </p:spPr>
          <p:txBody>
            <a:bodyPr wrap="none" rtlCol="0">
              <a:spAutoFit/>
            </a:bodyPr>
            <a:lstStyle/>
            <a:p>
              <a:r>
                <a:rPr lang="fr-FR" i="1" dirty="0">
                  <a:solidFill>
                    <a:srgbClr val="FF0000"/>
                  </a:solidFill>
                </a:rPr>
                <a:t>B</a:t>
              </a:r>
              <a:r>
                <a:rPr lang="fr-FR" i="1" baseline="-25000" dirty="0">
                  <a:solidFill>
                    <a:srgbClr val="FF0000"/>
                  </a:solidFill>
                </a:rPr>
                <a:t>0</a:t>
              </a:r>
              <a:endParaRPr lang="fr-FR" i="1" dirty="0">
                <a:solidFill>
                  <a:srgbClr val="FF0000"/>
                </a:solidFill>
              </a:endParaRPr>
            </a:p>
          </p:txBody>
        </p:sp>
      </p:grpSp>
    </p:spTree>
    <p:extLst>
      <p:ext uri="{BB962C8B-B14F-4D97-AF65-F5344CB8AC3E}">
        <p14:creationId xmlns:p14="http://schemas.microsoft.com/office/powerpoint/2010/main" val="172687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e 86"/>
          <p:cNvGrpSpPr/>
          <p:nvPr/>
        </p:nvGrpSpPr>
        <p:grpSpPr>
          <a:xfrm>
            <a:off x="7703128" y="721087"/>
            <a:ext cx="4189648" cy="4315348"/>
            <a:chOff x="8331916" y="2795178"/>
            <a:chExt cx="3106427" cy="1803928"/>
          </a:xfrm>
        </p:grpSpPr>
        <p:sp>
          <p:nvSpPr>
            <p:cNvPr id="79" name="Rectangle à coins arrondis 78"/>
            <p:cNvSpPr/>
            <p:nvPr/>
          </p:nvSpPr>
          <p:spPr>
            <a:xfrm>
              <a:off x="8336122" y="2816204"/>
              <a:ext cx="3102221" cy="1782902"/>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0" name="Rectangle 79"/>
            <p:cNvSpPr/>
            <p:nvPr/>
          </p:nvSpPr>
          <p:spPr>
            <a:xfrm>
              <a:off x="8331916" y="2795178"/>
              <a:ext cx="1498525" cy="261192"/>
            </a:xfrm>
            <a:prstGeom prst="rect">
              <a:avLst/>
            </a:prstGeom>
          </p:spPr>
          <p:txBody>
            <a:bodyPr wrap="none">
              <a:spAutoFit/>
            </a:bodyPr>
            <a:lstStyle/>
            <a:p>
              <a:r>
                <a:rPr lang="fr-FR" dirty="0">
                  <a:solidFill>
                    <a:srgbClr val="217214"/>
                  </a:solidFill>
                </a:rPr>
                <a:t>Denture hélicoïdale</a:t>
              </a:r>
              <a:endParaRPr lang="fr-FR" b="1" dirty="0">
                <a:solidFill>
                  <a:srgbClr val="217214"/>
                </a:solidFill>
              </a:endParaRPr>
            </a:p>
          </p:txBody>
        </p:sp>
      </p:grpSp>
      <p:sp>
        <p:nvSpPr>
          <p:cNvPr id="12" name="ZoneTexte 11"/>
          <p:cNvSpPr txBox="1"/>
          <p:nvPr/>
        </p:nvSpPr>
        <p:spPr>
          <a:xfrm>
            <a:off x="-64294" y="6244625"/>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03</a:t>
            </a:r>
          </a:p>
        </p:txBody>
      </p:sp>
      <p:grpSp>
        <p:nvGrpSpPr>
          <p:cNvPr id="50" name="Groupe 49">
            <a:extLst>
              <a:ext uri="{FF2B5EF4-FFF2-40B4-BE49-F238E27FC236}">
                <a16:creationId xmlns:a16="http://schemas.microsoft.com/office/drawing/2014/main" id="{B3E3951D-92F9-4940-BEE2-EC0BA0165CFF}"/>
              </a:ext>
            </a:extLst>
          </p:cNvPr>
          <p:cNvGrpSpPr/>
          <p:nvPr/>
        </p:nvGrpSpPr>
        <p:grpSpPr>
          <a:xfrm>
            <a:off x="575354" y="729554"/>
            <a:ext cx="7012754" cy="2356375"/>
            <a:chOff x="589869" y="1211594"/>
            <a:chExt cx="11368942" cy="2571239"/>
          </a:xfrm>
        </p:grpSpPr>
        <p:sp>
          <p:nvSpPr>
            <p:cNvPr id="51" name="Rectangle à coins arrondis 26">
              <a:extLst>
                <a:ext uri="{FF2B5EF4-FFF2-40B4-BE49-F238E27FC236}">
                  <a16:creationId xmlns:a16="http://schemas.microsoft.com/office/drawing/2014/main" id="{FBCC1605-576C-44E3-B634-0B07133CC06C}"/>
                </a:ext>
              </a:extLst>
            </p:cNvPr>
            <p:cNvSpPr/>
            <p:nvPr/>
          </p:nvSpPr>
          <p:spPr>
            <a:xfrm>
              <a:off x="589869" y="1227314"/>
              <a:ext cx="11310763" cy="2555519"/>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52" name="ZoneTexte 51">
                  <a:extLst>
                    <a:ext uri="{FF2B5EF4-FFF2-40B4-BE49-F238E27FC236}">
                      <a16:creationId xmlns:a16="http://schemas.microsoft.com/office/drawing/2014/main" id="{B7EC1785-5ECB-432A-91CB-81AE9978E605}"/>
                    </a:ext>
                  </a:extLst>
                </p:cNvPr>
                <p:cNvSpPr txBox="1"/>
                <p:nvPr/>
              </p:nvSpPr>
              <p:spPr>
                <a:xfrm>
                  <a:off x="1069040" y="1557216"/>
                  <a:ext cx="10772929" cy="701068"/>
                </a:xfrm>
                <a:prstGeom prst="rect">
                  <a:avLst/>
                </a:prstGeom>
                <a:noFill/>
              </p:spPr>
              <p:txBody>
                <a:bodyPr wrap="square" rtlCol="0">
                  <a:spAutoFit/>
                </a:bodyPr>
                <a:lstStyle/>
                <a:p>
                  <a:pPr algn="just"/>
                  <a:r>
                    <a:rPr lang="fr-FR" sz="1600" dirty="0"/>
                    <a:t>L’effort entre les dents des roues 1 et 2, </a:t>
                  </a:r>
                  <a14:m>
                    <m:oMath xmlns:m="http://schemas.openxmlformats.org/officeDocument/2006/math">
                      <m:acc>
                        <m:accPr>
                          <m:chr m:val="⃗"/>
                          <m:ctrlPr>
                            <a:rPr lang="fr-FR" sz="1600" i="1" smtClean="0">
                              <a:latin typeface="Cambria Math" panose="02040503050406030204" pitchFamily="18" charset="0"/>
                            </a:rPr>
                          </m:ctrlPr>
                        </m:accPr>
                        <m:e>
                          <m:sSub>
                            <m:sSubPr>
                              <m:ctrlPr>
                                <a:rPr lang="fr-FR" sz="1600" i="1" smtClean="0">
                                  <a:latin typeface="Cambria Math" panose="02040503050406030204" pitchFamily="18" charset="0"/>
                                </a:rPr>
                              </m:ctrlPr>
                            </m:sSubPr>
                            <m:e>
                              <m:r>
                                <a:rPr lang="fr-FR" sz="1600" b="0" i="1" smtClean="0">
                                  <a:latin typeface="Cambria Math" panose="02040503050406030204" pitchFamily="18" charset="0"/>
                                </a:rPr>
                                <m:t>𝐹</m:t>
                              </m:r>
                            </m:e>
                            <m:sub>
                              <m:r>
                                <a:rPr lang="fr-FR" sz="1600" b="0" i="1" smtClean="0">
                                  <a:latin typeface="Cambria Math" panose="02040503050406030204" pitchFamily="18" charset="0"/>
                                </a:rPr>
                                <m:t>2/1</m:t>
                              </m:r>
                            </m:sub>
                          </m:sSub>
                        </m:e>
                      </m:acc>
                    </m:oMath>
                  </a14:m>
                  <a:r>
                    <a:rPr lang="fr-FR" sz="1600" dirty="0"/>
                    <a:t>, est modélisé par une force décomposées en trois composantes :</a:t>
                  </a:r>
                </a:p>
              </p:txBody>
            </p:sp>
          </mc:Choice>
          <mc:Fallback xmlns="">
            <p:sp>
              <p:nvSpPr>
                <p:cNvPr id="52" name="ZoneTexte 51">
                  <a:extLst>
                    <a:ext uri="{FF2B5EF4-FFF2-40B4-BE49-F238E27FC236}">
                      <a16:creationId xmlns:a16="http://schemas.microsoft.com/office/drawing/2014/main" id="{B7EC1785-5ECB-432A-91CB-81AE9978E605}"/>
                    </a:ext>
                  </a:extLst>
                </p:cNvPr>
                <p:cNvSpPr txBox="1">
                  <a:spLocks noRot="1" noChangeAspect="1" noMove="1" noResize="1" noEditPoints="1" noAdjustHandles="1" noChangeArrowheads="1" noChangeShapeType="1" noTextEdit="1"/>
                </p:cNvSpPr>
                <p:nvPr/>
              </p:nvSpPr>
              <p:spPr>
                <a:xfrm>
                  <a:off x="1069040" y="1557216"/>
                  <a:ext cx="10772929" cy="701068"/>
                </a:xfrm>
                <a:prstGeom prst="rect">
                  <a:avLst/>
                </a:prstGeom>
                <a:blipFill>
                  <a:blip r:embed="rId3"/>
                  <a:stretch>
                    <a:fillRect l="-550" r="-459" b="-12381"/>
                  </a:stretch>
                </a:blipFill>
              </p:spPr>
              <p:txBody>
                <a:bodyPr/>
                <a:lstStyle/>
                <a:p>
                  <a:r>
                    <a:rPr lang="fr-FR">
                      <a:noFill/>
                    </a:rPr>
                    <a:t> </a:t>
                  </a:r>
                </a:p>
              </p:txBody>
            </p:sp>
          </mc:Fallback>
        </mc:AlternateContent>
        <p:sp>
          <p:nvSpPr>
            <p:cNvPr id="53" name="Rectangle 52">
              <a:extLst>
                <a:ext uri="{FF2B5EF4-FFF2-40B4-BE49-F238E27FC236}">
                  <a16:creationId xmlns:a16="http://schemas.microsoft.com/office/drawing/2014/main" id="{2C40234B-393C-440B-9552-8744F8D89F7B}"/>
                </a:ext>
              </a:extLst>
            </p:cNvPr>
            <p:cNvSpPr/>
            <p:nvPr/>
          </p:nvSpPr>
          <p:spPr>
            <a:xfrm>
              <a:off x="589869" y="1211594"/>
              <a:ext cx="11368942" cy="403009"/>
            </a:xfrm>
            <a:prstGeom prst="rect">
              <a:avLst/>
            </a:prstGeom>
          </p:spPr>
          <p:txBody>
            <a:bodyPr wrap="none">
              <a:spAutoFit/>
            </a:bodyPr>
            <a:lstStyle/>
            <a:p>
              <a:r>
                <a:rPr lang="fr-FR" dirty="0">
                  <a:solidFill>
                    <a:srgbClr val="CC00CC"/>
                  </a:solidFill>
                </a:rPr>
                <a:t>Action mécanique associée à un contact pour une denture hélicoïdale </a:t>
              </a:r>
            </a:p>
          </p:txBody>
        </p:sp>
      </p:grpSp>
      <mc:AlternateContent xmlns:mc="http://schemas.openxmlformats.org/markup-compatibility/2006" xmlns:a14="http://schemas.microsoft.com/office/drawing/2010/main">
        <mc:Choice Requires="a14">
          <p:sp>
            <p:nvSpPr>
              <p:cNvPr id="15" name="ZoneTexte 14">
                <a:extLst>
                  <a:ext uri="{FF2B5EF4-FFF2-40B4-BE49-F238E27FC236}">
                    <a16:creationId xmlns:a16="http://schemas.microsoft.com/office/drawing/2014/main" id="{F14A2417-6D58-4912-9579-57ADBD737DB2}"/>
                  </a:ext>
                </a:extLst>
              </p:cNvPr>
              <p:cNvSpPr txBox="1"/>
              <p:nvPr/>
            </p:nvSpPr>
            <p:spPr>
              <a:xfrm>
                <a:off x="8140867" y="4584022"/>
                <a:ext cx="3361882" cy="246221"/>
              </a:xfrm>
              <a:prstGeom prst="rect">
                <a:avLst/>
              </a:prstGeom>
              <a:noFill/>
            </p:spPr>
            <p:txBody>
              <a:bodyPr wrap="none" lIns="0" tIns="0" rIns="0" bIns="0" rtlCol="0">
                <a:spAutoFit/>
              </a:bodyPr>
              <a:lstStyle/>
              <a:p>
                <a14:m>
                  <m:oMath xmlns:m="http://schemas.openxmlformats.org/officeDocument/2006/math">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m:t>
                        </m:r>
                      </m:e>
                      <m:sub>
                        <m:r>
                          <a:rPr lang="fr-FR" sz="1600" b="0" i="1" smtClean="0">
                            <a:latin typeface="Cambria Math" panose="02040503050406030204" pitchFamily="18" charset="0"/>
                          </a:rPr>
                          <m:t>𝑛</m:t>
                        </m:r>
                      </m:sub>
                    </m:sSub>
                  </m:oMath>
                </a14:m>
                <a:r>
                  <a:rPr lang="fr-FR" sz="1600" dirty="0"/>
                  <a:t> : angle de pression; </a:t>
                </a:r>
                <a:r>
                  <a:rPr lang="el-GR" sz="1600" dirty="0"/>
                  <a:t>β</a:t>
                </a:r>
                <a:r>
                  <a:rPr lang="fr-FR" sz="1600" dirty="0"/>
                  <a:t> : angle d’hélice</a:t>
                </a:r>
              </a:p>
            </p:txBody>
          </p:sp>
        </mc:Choice>
        <mc:Fallback xmlns="">
          <p:sp>
            <p:nvSpPr>
              <p:cNvPr id="15" name="ZoneTexte 14">
                <a:extLst>
                  <a:ext uri="{FF2B5EF4-FFF2-40B4-BE49-F238E27FC236}">
                    <a16:creationId xmlns:a16="http://schemas.microsoft.com/office/drawing/2014/main" id="{F14A2417-6D58-4912-9579-57ADBD737DB2}"/>
                  </a:ext>
                </a:extLst>
              </p:cNvPr>
              <p:cNvSpPr txBox="1">
                <a:spLocks noRot="1" noChangeAspect="1" noMove="1" noResize="1" noEditPoints="1" noAdjustHandles="1" noChangeArrowheads="1" noChangeShapeType="1" noTextEdit="1"/>
              </p:cNvSpPr>
              <p:nvPr/>
            </p:nvSpPr>
            <p:spPr>
              <a:xfrm>
                <a:off x="8140867" y="4584022"/>
                <a:ext cx="3361882" cy="246221"/>
              </a:xfrm>
              <a:prstGeom prst="rect">
                <a:avLst/>
              </a:prstGeom>
              <a:blipFill>
                <a:blip r:embed="rId4"/>
                <a:stretch>
                  <a:fillRect l="-1630" t="-27500" r="-2355" b="-50000"/>
                </a:stretch>
              </a:blipFill>
            </p:spPr>
            <p:txBody>
              <a:bodyPr/>
              <a:lstStyle/>
              <a:p>
                <a:r>
                  <a:rPr lang="fr-FR">
                    <a:noFill/>
                  </a:rPr>
                  <a:t> </a:t>
                </a:r>
              </a:p>
            </p:txBody>
          </p:sp>
        </mc:Fallback>
      </mc:AlternateContent>
      <p:pic>
        <p:nvPicPr>
          <p:cNvPr id="55" name="Image 54">
            <a:extLst>
              <a:ext uri="{FF2B5EF4-FFF2-40B4-BE49-F238E27FC236}">
                <a16:creationId xmlns:a16="http://schemas.microsoft.com/office/drawing/2014/main" id="{21CF56DC-0CD8-4C13-A428-25B52033A495}"/>
              </a:ext>
            </a:extLst>
          </p:cNvPr>
          <p:cNvPicPr>
            <a:picLocks noChangeAspect="1"/>
          </p:cNvPicPr>
          <p:nvPr/>
        </p:nvPicPr>
        <p:blipFill rotWithShape="1">
          <a:blip r:embed="rId5">
            <a:extLst>
              <a:ext uri="{28A0092B-C50C-407E-A947-70E740481C1C}">
                <a14:useLocalDpi xmlns:a14="http://schemas.microsoft.com/office/drawing/2010/main" val="0"/>
              </a:ext>
            </a:extLst>
          </a:blip>
          <a:srcRect l="1830" t="1640" b="2118"/>
          <a:stretch/>
        </p:blipFill>
        <p:spPr>
          <a:xfrm>
            <a:off x="7923872" y="1046294"/>
            <a:ext cx="3616436" cy="3276429"/>
          </a:xfrm>
          <a:prstGeom prst="rect">
            <a:avLst/>
          </a:prstGeom>
        </p:spPr>
      </p:pic>
      <mc:AlternateContent xmlns:mc="http://schemas.openxmlformats.org/markup-compatibility/2006" xmlns:a14="http://schemas.microsoft.com/office/drawing/2010/main">
        <mc:Choice Requires="a14">
          <p:sp>
            <p:nvSpPr>
              <p:cNvPr id="17" name="Rectangle 16">
                <a:extLst>
                  <a:ext uri="{FF2B5EF4-FFF2-40B4-BE49-F238E27FC236}">
                    <a16:creationId xmlns:a16="http://schemas.microsoft.com/office/drawing/2014/main" id="{6066BB94-594A-430A-ACE6-12015BD2AAD7}"/>
                  </a:ext>
                </a:extLst>
              </p:cNvPr>
              <p:cNvSpPr/>
              <p:nvPr/>
            </p:nvSpPr>
            <p:spPr>
              <a:xfrm>
                <a:off x="8239665" y="3066788"/>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𝑥</m:t>
                          </m:r>
                        </m:e>
                      </m:acc>
                    </m:oMath>
                  </m:oMathPara>
                </a14:m>
                <a:endParaRPr lang="fr-FR" dirty="0"/>
              </a:p>
            </p:txBody>
          </p:sp>
        </mc:Choice>
        <mc:Fallback xmlns="">
          <p:sp>
            <p:nvSpPr>
              <p:cNvPr id="17" name="Rectangle 16">
                <a:extLst>
                  <a:ext uri="{FF2B5EF4-FFF2-40B4-BE49-F238E27FC236}">
                    <a16:creationId xmlns:a16="http://schemas.microsoft.com/office/drawing/2014/main" id="{6066BB94-594A-430A-ACE6-12015BD2AAD7}"/>
                  </a:ext>
                </a:extLst>
              </p:cNvPr>
              <p:cNvSpPr>
                <a:spLocks noRot="1" noChangeAspect="1" noMove="1" noResize="1" noEditPoints="1" noAdjustHandles="1" noChangeArrowheads="1" noChangeShapeType="1" noTextEdit="1"/>
              </p:cNvSpPr>
              <p:nvPr/>
            </p:nvSpPr>
            <p:spPr>
              <a:xfrm>
                <a:off x="8239665" y="3066788"/>
                <a:ext cx="367985" cy="369332"/>
              </a:xfrm>
              <a:prstGeom prst="rect">
                <a:avLst/>
              </a:prstGeom>
              <a:blipFill>
                <a:blip r:embed="rId7"/>
                <a:stretch>
                  <a:fillRect t="-22951" r="-2666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5912202A-7094-4510-A16A-7FF60BE7127D}"/>
                  </a:ext>
                </a:extLst>
              </p:cNvPr>
              <p:cNvSpPr/>
              <p:nvPr/>
            </p:nvSpPr>
            <p:spPr>
              <a:xfrm>
                <a:off x="11325504" y="197740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fr-FR" i="1">
                              <a:latin typeface="Cambria Math" panose="02040503050406030204" pitchFamily="18" charset="0"/>
                            </a:rPr>
                          </m:ctrlPr>
                        </m:accPr>
                        <m:e>
                          <m:r>
                            <a:rPr lang="fr-FR" i="1">
                              <a:latin typeface="Cambria Math" panose="02040503050406030204" pitchFamily="18" charset="0"/>
                            </a:rPr>
                            <m:t>𝑦</m:t>
                          </m:r>
                        </m:e>
                      </m:acc>
                    </m:oMath>
                  </m:oMathPara>
                </a14:m>
                <a:endParaRPr lang="fr-FR" dirty="0"/>
              </a:p>
            </p:txBody>
          </p:sp>
        </mc:Choice>
        <mc:Fallback xmlns="">
          <p:sp>
            <p:nvSpPr>
              <p:cNvPr id="22" name="Rectangle 21">
                <a:extLst>
                  <a:ext uri="{FF2B5EF4-FFF2-40B4-BE49-F238E27FC236}">
                    <a16:creationId xmlns:a16="http://schemas.microsoft.com/office/drawing/2014/main" id="{5912202A-7094-4510-A16A-7FF60BE7127D}"/>
                  </a:ext>
                </a:extLst>
              </p:cNvPr>
              <p:cNvSpPr>
                <a:spLocks noRot="1" noChangeAspect="1" noMove="1" noResize="1" noEditPoints="1" noAdjustHandles="1" noChangeArrowheads="1" noChangeShapeType="1" noTextEdit="1"/>
              </p:cNvSpPr>
              <p:nvPr/>
            </p:nvSpPr>
            <p:spPr>
              <a:xfrm>
                <a:off x="11325504" y="1977405"/>
                <a:ext cx="371384" cy="369332"/>
              </a:xfrm>
              <a:prstGeom prst="rect">
                <a:avLst/>
              </a:prstGeom>
              <a:blipFill>
                <a:blip r:embed="rId8"/>
                <a:stretch>
                  <a:fillRect t="-22951" r="-26230" b="-655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9" name="Rectangle 58">
                <a:extLst>
                  <a:ext uri="{FF2B5EF4-FFF2-40B4-BE49-F238E27FC236}">
                    <a16:creationId xmlns:a16="http://schemas.microsoft.com/office/drawing/2014/main" id="{1BD4E26A-A4C3-4ABA-A87A-E38D8BCFE72E}"/>
                  </a:ext>
                </a:extLst>
              </p:cNvPr>
              <p:cNvSpPr/>
              <p:nvPr/>
            </p:nvSpPr>
            <p:spPr>
              <a:xfrm>
                <a:off x="9997283" y="914220"/>
                <a:ext cx="35375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fr-FR" i="1" smtClean="0">
                              <a:latin typeface="Cambria Math" panose="02040503050406030204" pitchFamily="18" charset="0"/>
                            </a:rPr>
                          </m:ctrlPr>
                        </m:accPr>
                        <m:e>
                          <m:r>
                            <a:rPr lang="fr-FR" b="0" i="1" smtClean="0">
                              <a:latin typeface="Cambria Math" panose="02040503050406030204" pitchFamily="18" charset="0"/>
                            </a:rPr>
                            <m:t>𝑧</m:t>
                          </m:r>
                        </m:e>
                      </m:acc>
                    </m:oMath>
                  </m:oMathPara>
                </a14:m>
                <a:endParaRPr lang="fr-FR" dirty="0"/>
              </a:p>
            </p:txBody>
          </p:sp>
        </mc:Choice>
        <mc:Fallback xmlns="">
          <p:sp>
            <p:nvSpPr>
              <p:cNvPr id="59" name="Rectangle 58">
                <a:extLst>
                  <a:ext uri="{FF2B5EF4-FFF2-40B4-BE49-F238E27FC236}">
                    <a16:creationId xmlns:a16="http://schemas.microsoft.com/office/drawing/2014/main" id="{1BD4E26A-A4C3-4ABA-A87A-E38D8BCFE72E}"/>
                  </a:ext>
                </a:extLst>
              </p:cNvPr>
              <p:cNvSpPr>
                <a:spLocks noRot="1" noChangeAspect="1" noMove="1" noResize="1" noEditPoints="1" noAdjustHandles="1" noChangeArrowheads="1" noChangeShapeType="1" noTextEdit="1"/>
              </p:cNvSpPr>
              <p:nvPr/>
            </p:nvSpPr>
            <p:spPr>
              <a:xfrm>
                <a:off x="9997283" y="914220"/>
                <a:ext cx="353751" cy="369332"/>
              </a:xfrm>
              <a:prstGeom prst="rect">
                <a:avLst/>
              </a:prstGeom>
              <a:blipFill>
                <a:blip r:embed="rId9"/>
                <a:stretch>
                  <a:fillRect t="-22951" r="-25862"/>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3" name="ZoneTexte 12">
                <a:extLst>
                  <a:ext uri="{FF2B5EF4-FFF2-40B4-BE49-F238E27FC236}">
                    <a16:creationId xmlns:a16="http://schemas.microsoft.com/office/drawing/2014/main" id="{9CA38C14-B8CC-4DFF-8F71-9AD409D4BCB3}"/>
                  </a:ext>
                </a:extLst>
              </p:cNvPr>
              <p:cNvSpPr txBox="1"/>
              <p:nvPr/>
            </p:nvSpPr>
            <p:spPr>
              <a:xfrm>
                <a:off x="8881135" y="1600912"/>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C00000"/>
                              </a:solidFill>
                              <a:latin typeface="Cambria Math" panose="02040503050406030204" pitchFamily="18" charset="0"/>
                            </a:rPr>
                          </m:ctrlPr>
                        </m:accPr>
                        <m:e>
                          <m:sSub>
                            <m:sSubPr>
                              <m:ctrlPr>
                                <a:rPr lang="fr-FR" b="1" i="1" smtClean="0">
                                  <a:solidFill>
                                    <a:srgbClr val="C00000"/>
                                  </a:solidFill>
                                  <a:latin typeface="Cambria Math" panose="02040503050406030204" pitchFamily="18" charset="0"/>
                                </a:rPr>
                              </m:ctrlPr>
                            </m:sSubPr>
                            <m:e>
                              <m:r>
                                <a:rPr lang="fr-FR" b="1" i="1" smtClean="0">
                                  <a:solidFill>
                                    <a:srgbClr val="C00000"/>
                                  </a:solidFill>
                                  <a:latin typeface="Cambria Math" panose="02040503050406030204" pitchFamily="18" charset="0"/>
                                </a:rPr>
                                <m:t>𝑭</m:t>
                              </m:r>
                            </m:e>
                            <m:sub>
                              <m:r>
                                <a:rPr lang="fr-FR" b="1" i="1" smtClean="0">
                                  <a:solidFill>
                                    <a:srgbClr val="C00000"/>
                                  </a:solidFill>
                                  <a:latin typeface="Cambria Math" panose="02040503050406030204" pitchFamily="18" charset="0"/>
                                </a:rPr>
                                <m:t>𝟐</m:t>
                              </m:r>
                              <m:r>
                                <a:rPr lang="fr-FR" b="1" i="1" smtClean="0">
                                  <a:solidFill>
                                    <a:srgbClr val="C00000"/>
                                  </a:solidFill>
                                  <a:latin typeface="Cambria Math" panose="02040503050406030204" pitchFamily="18" charset="0"/>
                                </a:rPr>
                                <m:t>/</m:t>
                              </m:r>
                              <m:r>
                                <a:rPr lang="fr-FR" b="1" i="1" smtClean="0">
                                  <a:solidFill>
                                    <a:srgbClr val="C00000"/>
                                  </a:solidFill>
                                  <a:latin typeface="Cambria Math" panose="02040503050406030204" pitchFamily="18" charset="0"/>
                                </a:rPr>
                                <m:t>𝟏</m:t>
                              </m:r>
                            </m:sub>
                          </m:sSub>
                        </m:e>
                      </m:acc>
                    </m:oMath>
                  </m:oMathPara>
                </a14:m>
                <a:endParaRPr lang="fr-FR" b="1" dirty="0">
                  <a:solidFill>
                    <a:srgbClr val="C00000"/>
                  </a:solidFill>
                </a:endParaRPr>
              </a:p>
            </p:txBody>
          </p:sp>
        </mc:Choice>
        <mc:Fallback xmlns="">
          <p:sp>
            <p:nvSpPr>
              <p:cNvPr id="13" name="ZoneTexte 12">
                <a:extLst>
                  <a:ext uri="{FF2B5EF4-FFF2-40B4-BE49-F238E27FC236}">
                    <a16:creationId xmlns:a16="http://schemas.microsoft.com/office/drawing/2014/main" id="{9CA38C14-B8CC-4DFF-8F71-9AD409D4BCB3}"/>
                  </a:ext>
                </a:extLst>
              </p:cNvPr>
              <p:cNvSpPr txBox="1">
                <a:spLocks noRot="1" noChangeAspect="1" noMove="1" noResize="1" noEditPoints="1" noAdjustHandles="1" noChangeArrowheads="1" noChangeShapeType="1" noTextEdit="1"/>
              </p:cNvSpPr>
              <p:nvPr/>
            </p:nvSpPr>
            <p:spPr>
              <a:xfrm>
                <a:off x="8881135" y="1600912"/>
                <a:ext cx="457176" cy="341825"/>
              </a:xfrm>
              <a:prstGeom prst="rect">
                <a:avLst/>
              </a:prstGeom>
              <a:blipFill>
                <a:blip r:embed="rId10"/>
                <a:stretch>
                  <a:fillRect l="-17333" r="-10667" b="-23214"/>
                </a:stretch>
              </a:blipFill>
            </p:spPr>
            <p:txBody>
              <a:bodyPr/>
              <a:lstStyle/>
              <a:p>
                <a:r>
                  <a:rPr lang="fr-FR">
                    <a:noFill/>
                  </a:rPr>
                  <a:t> </a:t>
                </a:r>
              </a:p>
            </p:txBody>
          </p:sp>
        </mc:Fallback>
      </mc:AlternateContent>
      <p:sp>
        <p:nvSpPr>
          <p:cNvPr id="9" name="ZoneTexte 8">
            <a:extLst>
              <a:ext uri="{FF2B5EF4-FFF2-40B4-BE49-F238E27FC236}">
                <a16:creationId xmlns:a16="http://schemas.microsoft.com/office/drawing/2014/main" id="{6F12733D-01F9-4147-8108-C94486C11DBD}"/>
              </a:ext>
            </a:extLst>
          </p:cNvPr>
          <p:cNvSpPr txBox="1"/>
          <p:nvPr/>
        </p:nvSpPr>
        <p:spPr>
          <a:xfrm>
            <a:off x="10349595" y="3066788"/>
            <a:ext cx="471055" cy="338554"/>
          </a:xfrm>
          <a:prstGeom prst="rect">
            <a:avLst/>
          </a:prstGeom>
          <a:noFill/>
        </p:spPr>
        <p:txBody>
          <a:bodyPr wrap="square" rtlCol="0">
            <a:spAutoFit/>
          </a:bodyPr>
          <a:lstStyle/>
          <a:p>
            <a:r>
              <a:rPr lang="fr-FR" sz="1600" dirty="0"/>
              <a:t>O</a:t>
            </a:r>
            <a:endParaRPr lang="fr-FR" sz="1100" dirty="0"/>
          </a:p>
        </p:txBody>
      </p:sp>
      <p:sp>
        <p:nvSpPr>
          <p:cNvPr id="16" name="ZoneTexte 15">
            <a:extLst>
              <a:ext uri="{FF2B5EF4-FFF2-40B4-BE49-F238E27FC236}">
                <a16:creationId xmlns:a16="http://schemas.microsoft.com/office/drawing/2014/main" id="{73EB35E7-26EC-4A65-9437-3032C4ED7488}"/>
              </a:ext>
            </a:extLst>
          </p:cNvPr>
          <p:cNvSpPr txBox="1"/>
          <p:nvPr/>
        </p:nvSpPr>
        <p:spPr>
          <a:xfrm>
            <a:off x="10253719" y="1932797"/>
            <a:ext cx="242374" cy="369332"/>
          </a:xfrm>
          <a:prstGeom prst="rect">
            <a:avLst/>
          </a:prstGeom>
          <a:noFill/>
        </p:spPr>
        <p:txBody>
          <a:bodyPr wrap="none" rtlCol="0">
            <a:spAutoFit/>
          </a:bodyPr>
          <a:lstStyle/>
          <a:p>
            <a:r>
              <a:rPr lang="fr-FR" dirty="0"/>
              <a:t>I</a:t>
            </a:r>
          </a:p>
        </p:txBody>
      </p:sp>
      <p:grpSp>
        <p:nvGrpSpPr>
          <p:cNvPr id="61" name="Groupe 60">
            <a:extLst>
              <a:ext uri="{FF2B5EF4-FFF2-40B4-BE49-F238E27FC236}">
                <a16:creationId xmlns:a16="http://schemas.microsoft.com/office/drawing/2014/main" id="{E2B7B11F-B308-45C5-ACBE-130D1A270A19}"/>
              </a:ext>
            </a:extLst>
          </p:cNvPr>
          <p:cNvGrpSpPr/>
          <p:nvPr/>
        </p:nvGrpSpPr>
        <p:grpSpPr>
          <a:xfrm>
            <a:off x="1360972" y="1810597"/>
            <a:ext cx="8971253" cy="854759"/>
            <a:chOff x="1360972" y="1327997"/>
            <a:chExt cx="8971253" cy="854759"/>
          </a:xfrm>
        </p:grpSpPr>
        <p:cxnSp>
          <p:nvCxnSpPr>
            <p:cNvPr id="32" name="Connecteur droit avec flèche 31">
              <a:extLst>
                <a:ext uri="{FF2B5EF4-FFF2-40B4-BE49-F238E27FC236}">
                  <a16:creationId xmlns:a16="http://schemas.microsoft.com/office/drawing/2014/main" id="{726BC4E6-467E-493F-95AE-ECDE3D129DCC}"/>
                </a:ext>
              </a:extLst>
            </p:cNvPr>
            <p:cNvCxnSpPr>
              <a:cxnSpLocks/>
            </p:cNvCxnSpPr>
            <p:nvPr/>
          </p:nvCxnSpPr>
          <p:spPr>
            <a:xfrm flipV="1">
              <a:off x="8604225" y="1819727"/>
              <a:ext cx="1728000" cy="3860"/>
            </a:xfrm>
            <a:prstGeom prst="straightConnector1">
              <a:avLst/>
            </a:prstGeom>
            <a:ln w="38100">
              <a:solidFill>
                <a:srgbClr val="00B050"/>
              </a:solidFill>
              <a:headEnd type="none" w="med" len="med"/>
              <a:tailEnd type="triangle" w="med"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ZoneTexte 40">
                  <a:extLst>
                    <a:ext uri="{FF2B5EF4-FFF2-40B4-BE49-F238E27FC236}">
                      <a16:creationId xmlns:a16="http://schemas.microsoft.com/office/drawing/2014/main" id="{5397AE06-C169-464E-A29D-5291952949A5}"/>
                    </a:ext>
                  </a:extLst>
                </p:cNvPr>
                <p:cNvSpPr txBox="1"/>
                <p:nvPr/>
              </p:nvSpPr>
              <p:spPr>
                <a:xfrm>
                  <a:off x="9723828" y="1327997"/>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00B050"/>
                                </a:solidFill>
                                <a:latin typeface="Cambria Math" panose="02040503050406030204" pitchFamily="18" charset="0"/>
                              </a:rPr>
                            </m:ctrlPr>
                          </m:accPr>
                          <m:e>
                            <m:sSub>
                              <m:sSubPr>
                                <m:ctrlPr>
                                  <a:rPr lang="fr-FR" b="1" i="1" smtClean="0">
                                    <a:solidFill>
                                      <a:srgbClr val="00B050"/>
                                    </a:solidFill>
                                    <a:latin typeface="Cambria Math" panose="02040503050406030204" pitchFamily="18" charset="0"/>
                                  </a:rPr>
                                </m:ctrlPr>
                              </m:sSubPr>
                              <m:e>
                                <m:r>
                                  <a:rPr lang="fr-FR" b="1" i="1" smtClean="0">
                                    <a:solidFill>
                                      <a:srgbClr val="00B050"/>
                                    </a:solidFill>
                                    <a:latin typeface="Cambria Math" panose="02040503050406030204" pitchFamily="18" charset="0"/>
                                  </a:rPr>
                                  <m:t>𝑭</m:t>
                                </m:r>
                              </m:e>
                              <m:sub>
                                <m:r>
                                  <a:rPr lang="fr-FR" b="1" i="1" smtClean="0">
                                    <a:solidFill>
                                      <a:srgbClr val="00B050"/>
                                    </a:solidFill>
                                    <a:latin typeface="Cambria Math" panose="02040503050406030204" pitchFamily="18" charset="0"/>
                                  </a:rPr>
                                  <m:t>𝑻</m:t>
                                </m:r>
                                <m:r>
                                  <a:rPr lang="fr-FR" b="1" i="1" smtClean="0">
                                    <a:solidFill>
                                      <a:srgbClr val="00B050"/>
                                    </a:solidFill>
                                    <a:latin typeface="Cambria Math" panose="02040503050406030204" pitchFamily="18" charset="0"/>
                                  </a:rPr>
                                  <m:t> </m:t>
                                </m:r>
                                <m:r>
                                  <a:rPr lang="fr-FR" b="1" i="1" smtClean="0">
                                    <a:solidFill>
                                      <a:srgbClr val="00B050"/>
                                    </a:solidFill>
                                    <a:latin typeface="Cambria Math" panose="02040503050406030204" pitchFamily="18" charset="0"/>
                                  </a:rPr>
                                  <m:t>𝟐</m:t>
                                </m:r>
                                <m:r>
                                  <a:rPr lang="fr-FR" b="1" i="1" smtClean="0">
                                    <a:solidFill>
                                      <a:srgbClr val="00B050"/>
                                    </a:solidFill>
                                    <a:latin typeface="Cambria Math" panose="02040503050406030204" pitchFamily="18" charset="0"/>
                                  </a:rPr>
                                  <m:t>/</m:t>
                                </m:r>
                                <m:r>
                                  <a:rPr lang="fr-FR" b="1" i="1" smtClean="0">
                                    <a:solidFill>
                                      <a:srgbClr val="00B050"/>
                                    </a:solidFill>
                                    <a:latin typeface="Cambria Math" panose="02040503050406030204" pitchFamily="18" charset="0"/>
                                  </a:rPr>
                                  <m:t>𝟏</m:t>
                                </m:r>
                              </m:sub>
                            </m:sSub>
                          </m:e>
                        </m:acc>
                      </m:oMath>
                    </m:oMathPara>
                  </a14:m>
                  <a:endParaRPr lang="fr-FR" b="1" dirty="0">
                    <a:solidFill>
                      <a:srgbClr val="00B050"/>
                    </a:solidFill>
                  </a:endParaRPr>
                </a:p>
              </p:txBody>
            </p:sp>
          </mc:Choice>
          <mc:Fallback xmlns="">
            <p:sp>
              <p:nvSpPr>
                <p:cNvPr id="41" name="ZoneTexte 40">
                  <a:extLst>
                    <a:ext uri="{FF2B5EF4-FFF2-40B4-BE49-F238E27FC236}">
                      <a16:creationId xmlns:a16="http://schemas.microsoft.com/office/drawing/2014/main" id="{5397AE06-C169-464E-A29D-5291952949A5}"/>
                    </a:ext>
                  </a:extLst>
                </p:cNvPr>
                <p:cNvSpPr txBox="1">
                  <a:spLocks noRot="1" noChangeAspect="1" noMove="1" noResize="1" noEditPoints="1" noAdjustHandles="1" noChangeArrowheads="1" noChangeShapeType="1" noTextEdit="1"/>
                </p:cNvSpPr>
                <p:nvPr/>
              </p:nvSpPr>
              <p:spPr>
                <a:xfrm>
                  <a:off x="9723828" y="1327997"/>
                  <a:ext cx="457176" cy="341825"/>
                </a:xfrm>
                <a:prstGeom prst="rect">
                  <a:avLst/>
                </a:prstGeom>
                <a:blipFill>
                  <a:blip r:embed="rId11"/>
                  <a:stretch>
                    <a:fillRect l="-17333" r="-38667" b="-250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58" name="Rectangle 57">
                  <a:extLst>
                    <a:ext uri="{FF2B5EF4-FFF2-40B4-BE49-F238E27FC236}">
                      <a16:creationId xmlns:a16="http://schemas.microsoft.com/office/drawing/2014/main" id="{FE2BEDF6-F0AC-4AEC-B37B-2E8D5ED4B421}"/>
                    </a:ext>
                  </a:extLst>
                </p:cNvPr>
                <p:cNvSpPr/>
                <p:nvPr/>
              </p:nvSpPr>
              <p:spPr>
                <a:xfrm>
                  <a:off x="1360972" y="1575859"/>
                  <a:ext cx="6096000" cy="606897"/>
                </a:xfrm>
                <a:prstGeom prst="rect">
                  <a:avLst/>
                </a:prstGeom>
              </p:spPr>
              <p:txBody>
                <a:bodyPr>
                  <a:spAutoFit/>
                </a:bodyPr>
                <a:lstStyle/>
                <a:p>
                  <a:r>
                    <a:rPr lang="fr-FR" sz="1600" dirty="0"/>
                    <a:t>- une composante tangentielle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b="0" i="1" smtClean="0">
                              <a:latin typeface="Cambria Math" panose="02040503050406030204" pitchFamily="18" charset="0"/>
                            </a:rPr>
                            <m:t> 2/1</m:t>
                          </m:r>
                        </m:sub>
                      </m:sSub>
                    </m:oMath>
                  </a14:m>
                  <a:r>
                    <a:rPr lang="fr-FR" sz="1600" dirty="0"/>
                    <a:t>, selon la tangente au cercle  </a:t>
                  </a:r>
                  <a:br>
                    <a:rPr lang="fr-FR" sz="1600" dirty="0"/>
                  </a:br>
                  <a:r>
                    <a:rPr lang="fr-FR" sz="1600" dirty="0"/>
                    <a:t>   primitif de rayon r et orthogonale à l’axe de la roue dentée ;</a:t>
                  </a:r>
                </a:p>
              </p:txBody>
            </p:sp>
          </mc:Choice>
          <mc:Fallback xmlns="">
            <p:sp>
              <p:nvSpPr>
                <p:cNvPr id="58" name="Rectangle 57">
                  <a:extLst>
                    <a:ext uri="{FF2B5EF4-FFF2-40B4-BE49-F238E27FC236}">
                      <a16:creationId xmlns:a16="http://schemas.microsoft.com/office/drawing/2014/main" id="{FE2BEDF6-F0AC-4AEC-B37B-2E8D5ED4B421}"/>
                    </a:ext>
                  </a:extLst>
                </p:cNvPr>
                <p:cNvSpPr>
                  <a:spLocks noRot="1" noChangeAspect="1" noMove="1" noResize="1" noEditPoints="1" noAdjustHandles="1" noChangeArrowheads="1" noChangeShapeType="1" noTextEdit="1"/>
                </p:cNvSpPr>
                <p:nvPr/>
              </p:nvSpPr>
              <p:spPr>
                <a:xfrm>
                  <a:off x="1360972" y="1575859"/>
                  <a:ext cx="6096000" cy="606897"/>
                </a:xfrm>
                <a:prstGeom prst="rect">
                  <a:avLst/>
                </a:prstGeom>
                <a:blipFill>
                  <a:blip r:embed="rId12"/>
                  <a:stretch>
                    <a:fillRect l="-500" t="-2020" b="-13131"/>
                  </a:stretch>
                </a:blipFill>
              </p:spPr>
              <p:txBody>
                <a:bodyPr/>
                <a:lstStyle/>
                <a:p>
                  <a:r>
                    <a:rPr lang="fr-FR">
                      <a:noFill/>
                    </a:rPr>
                    <a:t> </a:t>
                  </a:r>
                </a:p>
              </p:txBody>
            </p:sp>
          </mc:Fallback>
        </mc:AlternateContent>
      </p:grpSp>
      <p:grpSp>
        <p:nvGrpSpPr>
          <p:cNvPr id="67" name="Groupe 66">
            <a:extLst>
              <a:ext uri="{FF2B5EF4-FFF2-40B4-BE49-F238E27FC236}">
                <a16:creationId xmlns:a16="http://schemas.microsoft.com/office/drawing/2014/main" id="{571F7370-EC7F-47B3-BDD9-6DFEB4510335}"/>
              </a:ext>
            </a:extLst>
          </p:cNvPr>
          <p:cNvGrpSpPr/>
          <p:nvPr/>
        </p:nvGrpSpPr>
        <p:grpSpPr>
          <a:xfrm>
            <a:off x="1369205" y="2302129"/>
            <a:ext cx="9005701" cy="700669"/>
            <a:chOff x="1369205" y="2302129"/>
            <a:chExt cx="9005701" cy="700669"/>
          </a:xfrm>
        </p:grpSpPr>
        <p:cxnSp>
          <p:nvCxnSpPr>
            <p:cNvPr id="57" name="Connecteur droit avec flèche 56">
              <a:extLst>
                <a:ext uri="{FF2B5EF4-FFF2-40B4-BE49-F238E27FC236}">
                  <a16:creationId xmlns:a16="http://schemas.microsoft.com/office/drawing/2014/main" id="{E05A7452-56E0-4CBE-8688-1D2761A2B612}"/>
                </a:ext>
              </a:extLst>
            </p:cNvPr>
            <p:cNvCxnSpPr>
              <a:cxnSpLocks/>
              <a:stCxn id="16" idx="2"/>
            </p:cNvCxnSpPr>
            <p:nvPr/>
          </p:nvCxnSpPr>
          <p:spPr>
            <a:xfrm flipH="1">
              <a:off x="9739396" y="2302129"/>
              <a:ext cx="635510" cy="367655"/>
            </a:xfrm>
            <a:prstGeom prst="straightConnector1">
              <a:avLst/>
            </a:prstGeom>
            <a:ln w="57150">
              <a:solidFill>
                <a:srgbClr val="FF33CC"/>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2" name="ZoneTexte 61">
                  <a:extLst>
                    <a:ext uri="{FF2B5EF4-FFF2-40B4-BE49-F238E27FC236}">
                      <a16:creationId xmlns:a16="http://schemas.microsoft.com/office/drawing/2014/main" id="{3B5E42D4-E66D-4970-8990-39C854395378}"/>
                    </a:ext>
                  </a:extLst>
                </p:cNvPr>
                <p:cNvSpPr txBox="1"/>
                <p:nvPr/>
              </p:nvSpPr>
              <p:spPr>
                <a:xfrm>
                  <a:off x="9761928" y="2630945"/>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33CC"/>
                                </a:solidFill>
                                <a:latin typeface="Cambria Math" panose="02040503050406030204" pitchFamily="18" charset="0"/>
                              </a:rPr>
                            </m:ctrlPr>
                          </m:accPr>
                          <m:e>
                            <m:sSub>
                              <m:sSubPr>
                                <m:ctrlPr>
                                  <a:rPr lang="fr-FR" b="1" i="1" smtClean="0">
                                    <a:solidFill>
                                      <a:srgbClr val="FF33CC"/>
                                    </a:solidFill>
                                    <a:latin typeface="Cambria Math" panose="02040503050406030204" pitchFamily="18" charset="0"/>
                                  </a:rPr>
                                </m:ctrlPr>
                              </m:sSubPr>
                              <m:e>
                                <m:r>
                                  <a:rPr lang="fr-FR" b="1" i="1" smtClean="0">
                                    <a:solidFill>
                                      <a:srgbClr val="FF33CC"/>
                                    </a:solidFill>
                                    <a:latin typeface="Cambria Math" panose="02040503050406030204" pitchFamily="18" charset="0"/>
                                  </a:rPr>
                                  <m:t>𝑭</m:t>
                                </m:r>
                              </m:e>
                              <m:sub>
                                <m:r>
                                  <a:rPr lang="fr-FR" b="1" i="1" smtClean="0">
                                    <a:solidFill>
                                      <a:srgbClr val="FF33CC"/>
                                    </a:solidFill>
                                    <a:latin typeface="Cambria Math" panose="02040503050406030204" pitchFamily="18" charset="0"/>
                                  </a:rPr>
                                  <m:t>𝑨</m:t>
                                </m:r>
                                <m:r>
                                  <a:rPr lang="fr-FR" b="1" i="1" smtClean="0">
                                    <a:solidFill>
                                      <a:srgbClr val="FF33CC"/>
                                    </a:solidFill>
                                    <a:latin typeface="Cambria Math" panose="02040503050406030204" pitchFamily="18" charset="0"/>
                                  </a:rPr>
                                  <m:t> </m:t>
                                </m:r>
                                <m:r>
                                  <a:rPr lang="fr-FR" b="1" i="1" smtClean="0">
                                    <a:solidFill>
                                      <a:srgbClr val="FF33CC"/>
                                    </a:solidFill>
                                    <a:latin typeface="Cambria Math" panose="02040503050406030204" pitchFamily="18" charset="0"/>
                                  </a:rPr>
                                  <m:t>𝟐</m:t>
                                </m:r>
                                <m:r>
                                  <a:rPr lang="fr-FR" b="1" i="1" smtClean="0">
                                    <a:solidFill>
                                      <a:srgbClr val="FF33CC"/>
                                    </a:solidFill>
                                    <a:latin typeface="Cambria Math" panose="02040503050406030204" pitchFamily="18" charset="0"/>
                                  </a:rPr>
                                  <m:t>/</m:t>
                                </m:r>
                                <m:r>
                                  <a:rPr lang="fr-FR" b="1" i="1" smtClean="0">
                                    <a:solidFill>
                                      <a:srgbClr val="FF33CC"/>
                                    </a:solidFill>
                                    <a:latin typeface="Cambria Math" panose="02040503050406030204" pitchFamily="18" charset="0"/>
                                  </a:rPr>
                                  <m:t>𝟏</m:t>
                                </m:r>
                              </m:sub>
                            </m:sSub>
                          </m:e>
                        </m:acc>
                      </m:oMath>
                    </m:oMathPara>
                  </a14:m>
                  <a:endParaRPr lang="fr-FR" b="1" dirty="0">
                    <a:solidFill>
                      <a:srgbClr val="FF33CC"/>
                    </a:solidFill>
                  </a:endParaRPr>
                </a:p>
              </p:txBody>
            </p:sp>
          </mc:Choice>
          <mc:Fallback xmlns="">
            <p:sp>
              <p:nvSpPr>
                <p:cNvPr id="62" name="ZoneTexte 61">
                  <a:extLst>
                    <a:ext uri="{FF2B5EF4-FFF2-40B4-BE49-F238E27FC236}">
                      <a16:creationId xmlns:a16="http://schemas.microsoft.com/office/drawing/2014/main" id="{3B5E42D4-E66D-4970-8990-39C854395378}"/>
                    </a:ext>
                  </a:extLst>
                </p:cNvPr>
                <p:cNvSpPr txBox="1">
                  <a:spLocks noRot="1" noChangeAspect="1" noMove="1" noResize="1" noEditPoints="1" noAdjustHandles="1" noChangeArrowheads="1" noChangeShapeType="1" noTextEdit="1"/>
                </p:cNvSpPr>
                <p:nvPr/>
              </p:nvSpPr>
              <p:spPr>
                <a:xfrm>
                  <a:off x="9761928" y="2630945"/>
                  <a:ext cx="457176" cy="341825"/>
                </a:xfrm>
                <a:prstGeom prst="rect">
                  <a:avLst/>
                </a:prstGeom>
                <a:blipFill>
                  <a:blip r:embed="rId13"/>
                  <a:stretch>
                    <a:fillRect l="-17333" r="-41333" b="-2321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3" name="Rectangle 62">
                  <a:extLst>
                    <a:ext uri="{FF2B5EF4-FFF2-40B4-BE49-F238E27FC236}">
                      <a16:creationId xmlns:a16="http://schemas.microsoft.com/office/drawing/2014/main" id="{9977CF90-DF6B-46E2-B2C8-8ADF3C2CAC64}"/>
                    </a:ext>
                  </a:extLst>
                </p:cNvPr>
                <p:cNvSpPr/>
                <p:nvPr/>
              </p:nvSpPr>
              <p:spPr>
                <a:xfrm>
                  <a:off x="1369205" y="2642122"/>
                  <a:ext cx="6172200" cy="360676"/>
                </a:xfrm>
                <a:prstGeom prst="rect">
                  <a:avLst/>
                </a:prstGeom>
              </p:spPr>
              <p:txBody>
                <a:bodyPr wrap="square">
                  <a:spAutoFit/>
                </a:bodyPr>
                <a:lstStyle/>
                <a:p>
                  <a:r>
                    <a:rPr lang="fr-FR" sz="1600" dirty="0"/>
                    <a:t>- une composante axiale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𝐴</m:t>
                          </m:r>
                          <m:r>
                            <a:rPr lang="fr-FR" sz="1600" b="0" i="1" smtClean="0">
                              <a:latin typeface="Cambria Math" panose="02040503050406030204" pitchFamily="18" charset="0"/>
                            </a:rPr>
                            <m:t> 2/1</m:t>
                          </m:r>
                        </m:sub>
                      </m:sSub>
                    </m:oMath>
                  </a14:m>
                  <a:r>
                    <a:rPr lang="fr-FR" sz="1600" dirty="0"/>
                    <a:t>, selon l’axe de la roue dentée </a:t>
                  </a:r>
                  <a14:m>
                    <m:oMath xmlns:m="http://schemas.openxmlformats.org/officeDocument/2006/math">
                      <m:d>
                        <m:dPr>
                          <m:ctrlPr>
                            <a:rPr lang="fr-FR" sz="1600" i="1">
                              <a:latin typeface="Cambria Math" panose="02040503050406030204" pitchFamily="18" charset="0"/>
                            </a:rPr>
                          </m:ctrlPr>
                        </m:dPr>
                        <m:e>
                          <m:r>
                            <a:rPr lang="fr-FR" sz="1600" i="1">
                              <a:latin typeface="Cambria Math" panose="02040503050406030204" pitchFamily="18" charset="0"/>
                            </a:rPr>
                            <m:t>𝑂</m:t>
                          </m:r>
                          <m:r>
                            <a:rPr lang="fr-FR" sz="1600" i="1">
                              <a:latin typeface="Cambria Math" panose="02040503050406030204" pitchFamily="18" charset="0"/>
                            </a:rPr>
                            <m:t>,</m:t>
                          </m:r>
                          <m:acc>
                            <m:accPr>
                              <m:chr m:val="⃗"/>
                              <m:ctrlPr>
                                <a:rPr lang="fr-FR" sz="1600" i="1">
                                  <a:latin typeface="Cambria Math" panose="02040503050406030204" pitchFamily="18" charset="0"/>
                                </a:rPr>
                              </m:ctrlPr>
                            </m:accPr>
                            <m:e>
                              <m:r>
                                <a:rPr lang="fr-FR" sz="1600" i="1">
                                  <a:latin typeface="Cambria Math" panose="02040503050406030204" pitchFamily="18" charset="0"/>
                                </a:rPr>
                                <m:t>𝑥</m:t>
                              </m:r>
                            </m:e>
                          </m:acc>
                        </m:e>
                      </m:d>
                    </m:oMath>
                  </a14:m>
                  <a:r>
                    <a:rPr lang="fr-FR" sz="1600" dirty="0"/>
                    <a:t>.</a:t>
                  </a:r>
                </a:p>
              </p:txBody>
            </p:sp>
          </mc:Choice>
          <mc:Fallback xmlns="">
            <p:sp>
              <p:nvSpPr>
                <p:cNvPr id="63" name="Rectangle 62">
                  <a:extLst>
                    <a:ext uri="{FF2B5EF4-FFF2-40B4-BE49-F238E27FC236}">
                      <a16:creationId xmlns:a16="http://schemas.microsoft.com/office/drawing/2014/main" id="{9977CF90-DF6B-46E2-B2C8-8ADF3C2CAC64}"/>
                    </a:ext>
                  </a:extLst>
                </p:cNvPr>
                <p:cNvSpPr>
                  <a:spLocks noRot="1" noChangeAspect="1" noMove="1" noResize="1" noEditPoints="1" noAdjustHandles="1" noChangeArrowheads="1" noChangeShapeType="1" noTextEdit="1"/>
                </p:cNvSpPr>
                <p:nvPr/>
              </p:nvSpPr>
              <p:spPr>
                <a:xfrm>
                  <a:off x="1369205" y="2642122"/>
                  <a:ext cx="6172200" cy="360676"/>
                </a:xfrm>
                <a:prstGeom prst="rect">
                  <a:avLst/>
                </a:prstGeom>
                <a:blipFill>
                  <a:blip r:embed="rId14"/>
                  <a:stretch>
                    <a:fillRect l="-593" t="-11667" b="-15000"/>
                  </a:stretch>
                </a:blipFill>
              </p:spPr>
              <p:txBody>
                <a:bodyPr/>
                <a:lstStyle/>
                <a:p>
                  <a:r>
                    <a:rPr lang="fr-FR">
                      <a:noFill/>
                    </a:rPr>
                    <a:t> </a:t>
                  </a:r>
                </a:p>
              </p:txBody>
            </p:sp>
          </mc:Fallback>
        </mc:AlternateContent>
      </p:grpSp>
      <p:grpSp>
        <p:nvGrpSpPr>
          <p:cNvPr id="78" name="Groupe 77">
            <a:extLst>
              <a:ext uri="{FF2B5EF4-FFF2-40B4-BE49-F238E27FC236}">
                <a16:creationId xmlns:a16="http://schemas.microsoft.com/office/drawing/2014/main" id="{C2241EF7-9D9F-4E8F-A03B-4A42DE42B966}"/>
              </a:ext>
            </a:extLst>
          </p:cNvPr>
          <p:cNvGrpSpPr/>
          <p:nvPr/>
        </p:nvGrpSpPr>
        <p:grpSpPr>
          <a:xfrm>
            <a:off x="1363836" y="1562602"/>
            <a:ext cx="9580540" cy="693631"/>
            <a:chOff x="1363836" y="2083302"/>
            <a:chExt cx="9580540" cy="693631"/>
          </a:xfrm>
        </p:grpSpPr>
        <p:cxnSp>
          <p:nvCxnSpPr>
            <p:cNvPr id="81" name="Connecteur droit avec flèche 80">
              <a:extLst>
                <a:ext uri="{FF2B5EF4-FFF2-40B4-BE49-F238E27FC236}">
                  <a16:creationId xmlns:a16="http://schemas.microsoft.com/office/drawing/2014/main" id="{6A2F9087-A1D6-4A67-9618-12527F52C4F7}"/>
                </a:ext>
              </a:extLst>
            </p:cNvPr>
            <p:cNvCxnSpPr>
              <a:cxnSpLocks/>
            </p:cNvCxnSpPr>
            <p:nvPr/>
          </p:nvCxnSpPr>
          <p:spPr>
            <a:xfrm rot="5400000">
              <a:off x="10032906" y="2434933"/>
              <a:ext cx="684000" cy="0"/>
            </a:xfrm>
            <a:prstGeom prst="straightConnector1">
              <a:avLst/>
            </a:prstGeom>
            <a:ln w="5715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ZoneTexte 81">
                  <a:extLst>
                    <a:ext uri="{FF2B5EF4-FFF2-40B4-BE49-F238E27FC236}">
                      <a16:creationId xmlns:a16="http://schemas.microsoft.com/office/drawing/2014/main" id="{55F5B3E6-95B0-40CE-A768-A56E75C90155}"/>
                    </a:ext>
                  </a:extLst>
                </p:cNvPr>
                <p:cNvSpPr txBox="1"/>
                <p:nvPr/>
              </p:nvSpPr>
              <p:spPr>
                <a:xfrm>
                  <a:off x="10487200" y="2083302"/>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𝟐</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𝟏</m:t>
                                </m:r>
                              </m:sub>
                            </m:sSub>
                          </m:e>
                        </m:acc>
                      </m:oMath>
                    </m:oMathPara>
                  </a14:m>
                  <a:endParaRPr lang="fr-FR" b="1" dirty="0">
                    <a:solidFill>
                      <a:srgbClr val="FFC000"/>
                    </a:solidFill>
                  </a:endParaRPr>
                </a:p>
              </p:txBody>
            </p:sp>
          </mc:Choice>
          <mc:Fallback xmlns="">
            <p:sp>
              <p:nvSpPr>
                <p:cNvPr id="82" name="ZoneTexte 81">
                  <a:extLst>
                    <a:ext uri="{FF2B5EF4-FFF2-40B4-BE49-F238E27FC236}">
                      <a16:creationId xmlns:a16="http://schemas.microsoft.com/office/drawing/2014/main" id="{55F5B3E6-95B0-40CE-A768-A56E75C90155}"/>
                    </a:ext>
                  </a:extLst>
                </p:cNvPr>
                <p:cNvSpPr txBox="1">
                  <a:spLocks noRot="1" noChangeAspect="1" noMove="1" noResize="1" noEditPoints="1" noAdjustHandles="1" noChangeArrowheads="1" noChangeShapeType="1" noTextEdit="1"/>
                </p:cNvSpPr>
                <p:nvPr/>
              </p:nvSpPr>
              <p:spPr>
                <a:xfrm>
                  <a:off x="10487200" y="2083302"/>
                  <a:ext cx="457176" cy="341825"/>
                </a:xfrm>
                <a:prstGeom prst="rect">
                  <a:avLst/>
                </a:prstGeom>
                <a:blipFill>
                  <a:blip r:embed="rId15"/>
                  <a:stretch>
                    <a:fillRect l="-17333" r="-41333" b="-250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83" name="Rectangle 82">
                  <a:extLst>
                    <a:ext uri="{FF2B5EF4-FFF2-40B4-BE49-F238E27FC236}">
                      <a16:creationId xmlns:a16="http://schemas.microsoft.com/office/drawing/2014/main" id="{D6D8B9C7-61E4-4BCE-A762-5E06A74DF5A2}"/>
                    </a:ext>
                  </a:extLst>
                </p:cNvPr>
                <p:cNvSpPr/>
                <p:nvPr/>
              </p:nvSpPr>
              <p:spPr>
                <a:xfrm>
                  <a:off x="1363836" y="2264283"/>
                  <a:ext cx="6096000" cy="360676"/>
                </a:xfrm>
                <a:prstGeom prst="rect">
                  <a:avLst/>
                </a:prstGeom>
              </p:spPr>
              <p:txBody>
                <a:bodyPr>
                  <a:spAutoFit/>
                </a:bodyPr>
                <a:lstStyle/>
                <a:p>
                  <a:pPr algn="just"/>
                  <a:r>
                    <a:rPr lang="fr-FR" sz="1600" dirty="0"/>
                    <a:t>- une composante radiale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𝑅</m:t>
                          </m:r>
                          <m:r>
                            <a:rPr lang="fr-FR" sz="1600" b="0" i="1" smtClean="0">
                              <a:latin typeface="Cambria Math" panose="02040503050406030204" pitchFamily="18" charset="0"/>
                            </a:rPr>
                            <m:t> 2/1</m:t>
                          </m:r>
                        </m:sub>
                      </m:sSub>
                    </m:oMath>
                  </a14:m>
                  <a:r>
                    <a:rPr lang="fr-FR" sz="1600" dirty="0"/>
                    <a:t>, selon le rayon </a:t>
                  </a:r>
                  <a14:m>
                    <m:oMath xmlns:m="http://schemas.openxmlformats.org/officeDocument/2006/math">
                      <m:d>
                        <m:dPr>
                          <m:begChr m:val="["/>
                          <m:endChr m:val="]"/>
                          <m:ctrlPr>
                            <a:rPr lang="fr-FR" sz="1600" i="1">
                              <a:latin typeface="Cambria Math" panose="02040503050406030204" pitchFamily="18" charset="0"/>
                            </a:rPr>
                          </m:ctrlPr>
                        </m:dPr>
                        <m:e>
                          <m:r>
                            <a:rPr lang="fr-FR" sz="1600" i="1">
                              <a:latin typeface="Cambria Math" panose="02040503050406030204" pitchFamily="18" charset="0"/>
                            </a:rPr>
                            <m:t>𝑂𝐼</m:t>
                          </m:r>
                        </m:e>
                      </m:d>
                    </m:oMath>
                  </a14:m>
                  <a:r>
                    <a:rPr lang="fr-FR" sz="1600" dirty="0"/>
                    <a:t> de direction </a:t>
                  </a:r>
                  <a14:m>
                    <m:oMath xmlns:m="http://schemas.openxmlformats.org/officeDocument/2006/math">
                      <m:acc>
                        <m:accPr>
                          <m:chr m:val="⃗"/>
                          <m:ctrlPr>
                            <a:rPr lang="fr-FR" sz="1600" i="1" smtClean="0">
                              <a:latin typeface="Cambria Math" panose="02040503050406030204" pitchFamily="18" charset="0"/>
                            </a:rPr>
                          </m:ctrlPr>
                        </m:accPr>
                        <m:e>
                          <m:r>
                            <a:rPr lang="fr-FR" sz="1600" b="0" i="1" smtClean="0">
                              <a:latin typeface="Cambria Math" panose="02040503050406030204" pitchFamily="18" charset="0"/>
                            </a:rPr>
                            <m:t>𝑧</m:t>
                          </m:r>
                        </m:e>
                      </m:acc>
                    </m:oMath>
                  </a14:m>
                  <a:r>
                    <a:rPr lang="fr-FR" sz="1600" dirty="0"/>
                    <a:t> ;</a:t>
                  </a:r>
                </a:p>
              </p:txBody>
            </p:sp>
          </mc:Choice>
          <mc:Fallback xmlns="">
            <p:sp>
              <p:nvSpPr>
                <p:cNvPr id="83" name="Rectangle 82">
                  <a:extLst>
                    <a:ext uri="{FF2B5EF4-FFF2-40B4-BE49-F238E27FC236}">
                      <a16:creationId xmlns:a16="http://schemas.microsoft.com/office/drawing/2014/main" id="{D6D8B9C7-61E4-4BCE-A762-5E06A74DF5A2}"/>
                    </a:ext>
                  </a:extLst>
                </p:cNvPr>
                <p:cNvSpPr>
                  <a:spLocks noRot="1" noChangeAspect="1" noMove="1" noResize="1" noEditPoints="1" noAdjustHandles="1" noChangeArrowheads="1" noChangeShapeType="1" noTextEdit="1"/>
                </p:cNvSpPr>
                <p:nvPr/>
              </p:nvSpPr>
              <p:spPr>
                <a:xfrm>
                  <a:off x="1363836" y="2264283"/>
                  <a:ext cx="6096000" cy="360676"/>
                </a:xfrm>
                <a:prstGeom prst="rect">
                  <a:avLst/>
                </a:prstGeom>
                <a:blipFill>
                  <a:blip r:embed="rId16"/>
                  <a:stretch>
                    <a:fillRect l="-600" t="-11864" b="-16949"/>
                  </a:stretch>
                </a:blipFill>
              </p:spPr>
              <p:txBody>
                <a:bodyPr/>
                <a:lstStyle/>
                <a:p>
                  <a:r>
                    <a:rPr lang="fr-FR">
                      <a:noFill/>
                    </a:rPr>
                    <a:t> </a:t>
                  </a:r>
                </a:p>
              </p:txBody>
            </p:sp>
          </mc:Fallback>
        </mc:AlternateContent>
      </p:grpSp>
      <p:grpSp>
        <p:nvGrpSpPr>
          <p:cNvPr id="2" name="Groupe 1">
            <a:extLst>
              <a:ext uri="{FF2B5EF4-FFF2-40B4-BE49-F238E27FC236}">
                <a16:creationId xmlns:a16="http://schemas.microsoft.com/office/drawing/2014/main" id="{6B78B44D-970A-4330-A729-3D1660D9D36B}"/>
              </a:ext>
            </a:extLst>
          </p:cNvPr>
          <p:cNvGrpSpPr/>
          <p:nvPr/>
        </p:nvGrpSpPr>
        <p:grpSpPr>
          <a:xfrm>
            <a:off x="575354" y="3249019"/>
            <a:ext cx="6976867" cy="1787415"/>
            <a:chOff x="575354" y="4720743"/>
            <a:chExt cx="6976867" cy="1787415"/>
          </a:xfrm>
        </p:grpSpPr>
        <p:sp>
          <p:nvSpPr>
            <p:cNvPr id="76" name="Rectangle à coins arrondis 26">
              <a:extLst>
                <a:ext uri="{FF2B5EF4-FFF2-40B4-BE49-F238E27FC236}">
                  <a16:creationId xmlns:a16="http://schemas.microsoft.com/office/drawing/2014/main" id="{286CFB57-9CB9-4191-8FBB-EC33821CAC7B}"/>
                </a:ext>
              </a:extLst>
            </p:cNvPr>
            <p:cNvSpPr/>
            <p:nvPr/>
          </p:nvSpPr>
          <p:spPr>
            <a:xfrm>
              <a:off x="575354" y="4720743"/>
              <a:ext cx="6976867" cy="1787415"/>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7" name="Rectangle 76">
              <a:extLst>
                <a:ext uri="{FF2B5EF4-FFF2-40B4-BE49-F238E27FC236}">
                  <a16:creationId xmlns:a16="http://schemas.microsoft.com/office/drawing/2014/main" id="{3ECBEEA4-AC35-4A69-B0D0-D3A8F54C3587}"/>
                </a:ext>
              </a:extLst>
            </p:cNvPr>
            <p:cNvSpPr/>
            <p:nvPr/>
          </p:nvSpPr>
          <p:spPr>
            <a:xfrm>
              <a:off x="575354" y="4730148"/>
              <a:ext cx="2248244" cy="369332"/>
            </a:xfrm>
            <a:prstGeom prst="rect">
              <a:avLst/>
            </a:prstGeom>
          </p:spPr>
          <p:txBody>
            <a:bodyPr wrap="none">
              <a:spAutoFit/>
            </a:bodyPr>
            <a:lstStyle/>
            <a:p>
              <a:r>
                <a:rPr lang="fr-FR" dirty="0">
                  <a:solidFill>
                    <a:srgbClr val="CC00CC"/>
                  </a:solidFill>
                </a:rPr>
                <a:t>Méthode d’obtention</a:t>
              </a:r>
            </a:p>
          </p:txBody>
        </p:sp>
        <mc:AlternateContent xmlns:mc="http://schemas.openxmlformats.org/markup-compatibility/2006" xmlns:a14="http://schemas.microsoft.com/office/drawing/2010/main">
          <mc:Choice Requires="a14">
            <p:sp>
              <p:nvSpPr>
                <p:cNvPr id="84" name="ZoneTexte 83">
                  <a:extLst>
                    <a:ext uri="{FF2B5EF4-FFF2-40B4-BE49-F238E27FC236}">
                      <a16:creationId xmlns:a16="http://schemas.microsoft.com/office/drawing/2014/main" id="{89D049C7-1D2C-4F27-96C7-DA6AD3E34544}"/>
                    </a:ext>
                  </a:extLst>
                </p:cNvPr>
                <p:cNvSpPr txBox="1"/>
                <p:nvPr/>
              </p:nvSpPr>
              <p:spPr>
                <a:xfrm>
                  <a:off x="1126359" y="5211969"/>
                  <a:ext cx="6330613" cy="642484"/>
                </a:xfrm>
                <a:prstGeom prst="rect">
                  <a:avLst/>
                </a:prstGeom>
                <a:noFill/>
              </p:spPr>
              <p:txBody>
                <a:bodyPr wrap="square" rtlCol="0">
                  <a:spAutoFit/>
                </a:bodyPr>
                <a:lstStyle/>
                <a:p>
                  <a:pPr algn="just"/>
                  <a:r>
                    <a:rPr lang="fr-FR" sz="1600" dirty="0"/>
                    <a:t>Projeter l’effort </a:t>
                  </a:r>
                  <a14:m>
                    <m:oMath xmlns:m="http://schemas.openxmlformats.org/officeDocument/2006/math">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2/1</m:t>
                              </m:r>
                            </m:sub>
                          </m:sSub>
                        </m:e>
                      </m:acc>
                    </m:oMath>
                  </a14:m>
                  <a:r>
                    <a:rPr lang="fr-FR" sz="1600" dirty="0"/>
                    <a:t> dans le plan tangent à la roue dentée passant par le point de contact I et de normale </a:t>
                  </a:r>
                  <a14:m>
                    <m:oMath xmlns:m="http://schemas.openxmlformats.org/officeDocument/2006/math">
                      <m:d>
                        <m:dPr>
                          <m:ctrlPr>
                            <a:rPr lang="fr-FR" sz="1600" i="1" smtClean="0">
                              <a:latin typeface="Cambria Math" panose="02040503050406030204" pitchFamily="18" charset="0"/>
                            </a:rPr>
                          </m:ctrlPr>
                        </m:dPr>
                        <m:e>
                          <m:r>
                            <a:rPr lang="fr-FR" sz="1600" b="0" i="1" smtClean="0">
                              <a:latin typeface="Cambria Math" panose="02040503050406030204" pitchFamily="18" charset="0"/>
                            </a:rPr>
                            <m:t>𝐼</m:t>
                          </m:r>
                          <m:r>
                            <a:rPr lang="fr-FR" sz="1600" b="0" i="1" smtClean="0">
                              <a:latin typeface="Cambria Math" panose="02040503050406030204" pitchFamily="18" charset="0"/>
                            </a:rPr>
                            <m:t>, </m:t>
                          </m:r>
                          <m:acc>
                            <m:accPr>
                              <m:chr m:val="⃗"/>
                              <m:ctrlPr>
                                <a:rPr lang="fr-FR" sz="1600" b="0" i="1" smtClean="0">
                                  <a:latin typeface="Cambria Math" panose="02040503050406030204" pitchFamily="18" charset="0"/>
                                </a:rPr>
                              </m:ctrlPr>
                            </m:accPr>
                            <m:e>
                              <m:r>
                                <a:rPr lang="fr-FR" sz="1600" b="0" i="1" smtClean="0">
                                  <a:latin typeface="Cambria Math" panose="02040503050406030204" pitchFamily="18" charset="0"/>
                                </a:rPr>
                                <m:t>𝑧</m:t>
                              </m:r>
                            </m:e>
                          </m:acc>
                        </m:e>
                      </m:d>
                    </m:oMath>
                  </a14:m>
                  <a:r>
                    <a:rPr lang="fr-FR" sz="1600" b="0" dirty="0"/>
                    <a:t> , projections dépendant de </a:t>
                  </a:r>
                  <a14:m>
                    <m:oMath xmlns:m="http://schemas.openxmlformats.org/officeDocument/2006/math">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ea typeface="Cambria Math" panose="02040503050406030204" pitchFamily="18" charset="0"/>
                            </a:rPr>
                            <m:t>∝</m:t>
                          </m:r>
                        </m:e>
                        <m:sub>
                          <m:r>
                            <a:rPr lang="fr-FR" sz="1600" b="0" i="1" smtClean="0">
                              <a:latin typeface="Cambria Math" panose="02040503050406030204" pitchFamily="18" charset="0"/>
                            </a:rPr>
                            <m:t>𝑛</m:t>
                          </m:r>
                        </m:sub>
                      </m:sSub>
                    </m:oMath>
                  </a14:m>
                  <a:r>
                    <a:rPr lang="fr-FR" sz="1600" b="0" dirty="0"/>
                    <a:t> ;</a:t>
                  </a:r>
                </a:p>
              </p:txBody>
            </p:sp>
          </mc:Choice>
          <mc:Fallback xmlns="">
            <p:sp>
              <p:nvSpPr>
                <p:cNvPr id="84" name="ZoneTexte 83">
                  <a:extLst>
                    <a:ext uri="{FF2B5EF4-FFF2-40B4-BE49-F238E27FC236}">
                      <a16:creationId xmlns:a16="http://schemas.microsoft.com/office/drawing/2014/main" id="{89D049C7-1D2C-4F27-96C7-DA6AD3E34544}"/>
                    </a:ext>
                  </a:extLst>
                </p:cNvPr>
                <p:cNvSpPr txBox="1">
                  <a:spLocks noRot="1" noChangeAspect="1" noMove="1" noResize="1" noEditPoints="1" noAdjustHandles="1" noChangeArrowheads="1" noChangeShapeType="1" noTextEdit="1"/>
                </p:cNvSpPr>
                <p:nvPr/>
              </p:nvSpPr>
              <p:spPr>
                <a:xfrm>
                  <a:off x="1126359" y="5211969"/>
                  <a:ext cx="6330613" cy="642484"/>
                </a:xfrm>
                <a:prstGeom prst="rect">
                  <a:avLst/>
                </a:prstGeom>
                <a:blipFill>
                  <a:blip r:embed="rId17"/>
                  <a:stretch>
                    <a:fillRect l="-578" r="-482" b="-12381"/>
                  </a:stretch>
                </a:blipFill>
              </p:spPr>
              <p:txBody>
                <a:bodyPr/>
                <a:lstStyle/>
                <a:p>
                  <a:r>
                    <a:rPr lang="fr-FR">
                      <a:noFill/>
                    </a:rPr>
                    <a:t> </a:t>
                  </a:r>
                </a:p>
              </p:txBody>
            </p:sp>
          </mc:Fallback>
        </mc:AlternateContent>
        <p:sp>
          <p:nvSpPr>
            <p:cNvPr id="85" name="Rectangle 84">
              <a:extLst>
                <a:ext uri="{FF2B5EF4-FFF2-40B4-BE49-F238E27FC236}">
                  <a16:creationId xmlns:a16="http://schemas.microsoft.com/office/drawing/2014/main" id="{28846B09-DD00-469E-B010-45AF83A8FB65}"/>
                </a:ext>
              </a:extLst>
            </p:cNvPr>
            <p:cNvSpPr/>
            <p:nvPr/>
          </p:nvSpPr>
          <p:spPr>
            <a:xfrm>
              <a:off x="829979" y="5313526"/>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grpSp>
      <p:grpSp>
        <p:nvGrpSpPr>
          <p:cNvPr id="3" name="Groupe 2">
            <a:extLst>
              <a:ext uri="{FF2B5EF4-FFF2-40B4-BE49-F238E27FC236}">
                <a16:creationId xmlns:a16="http://schemas.microsoft.com/office/drawing/2014/main" id="{A601ADC1-DC7D-4564-B8BA-3D894C963F95}"/>
              </a:ext>
            </a:extLst>
          </p:cNvPr>
          <p:cNvGrpSpPr/>
          <p:nvPr/>
        </p:nvGrpSpPr>
        <p:grpSpPr>
          <a:xfrm>
            <a:off x="829979" y="4356123"/>
            <a:ext cx="6626992" cy="584775"/>
            <a:chOff x="829979" y="5827847"/>
            <a:chExt cx="6626992" cy="584775"/>
          </a:xfrm>
        </p:grpSpPr>
        <p:sp>
          <p:nvSpPr>
            <p:cNvPr id="86" name="Rectangle 85">
              <a:extLst>
                <a:ext uri="{FF2B5EF4-FFF2-40B4-BE49-F238E27FC236}">
                  <a16:creationId xmlns:a16="http://schemas.microsoft.com/office/drawing/2014/main" id="{FA86B6D2-A565-415F-972A-F623769DF230}"/>
                </a:ext>
              </a:extLst>
            </p:cNvPr>
            <p:cNvSpPr/>
            <p:nvPr/>
          </p:nvSpPr>
          <p:spPr>
            <a:xfrm>
              <a:off x="829979" y="5933089"/>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sp>
          <p:nvSpPr>
            <p:cNvPr id="88" name="ZoneTexte 87">
              <a:extLst>
                <a:ext uri="{FF2B5EF4-FFF2-40B4-BE49-F238E27FC236}">
                  <a16:creationId xmlns:a16="http://schemas.microsoft.com/office/drawing/2014/main" id="{FA6FA177-6884-40A4-9603-7B7BF26B73E5}"/>
                </a:ext>
              </a:extLst>
            </p:cNvPr>
            <p:cNvSpPr txBox="1"/>
            <p:nvPr/>
          </p:nvSpPr>
          <p:spPr>
            <a:xfrm>
              <a:off x="1126358" y="5827847"/>
              <a:ext cx="6330613" cy="584775"/>
            </a:xfrm>
            <a:prstGeom prst="rect">
              <a:avLst/>
            </a:prstGeom>
            <a:noFill/>
          </p:spPr>
          <p:txBody>
            <a:bodyPr wrap="square" rtlCol="0">
              <a:spAutoFit/>
            </a:bodyPr>
            <a:lstStyle/>
            <a:p>
              <a:pPr algn="just"/>
              <a:r>
                <a:rPr lang="fr-FR" sz="1600" dirty="0"/>
                <a:t>Projeter alors la projection obtenue suivant les deux vecteurs orthogonaux associés au plan tangent, projection dépendant de </a:t>
              </a:r>
              <a:r>
                <a:rPr lang="el-GR" sz="1600" dirty="0"/>
                <a:t>β</a:t>
              </a:r>
              <a:r>
                <a:rPr lang="fr-FR" sz="1600" dirty="0"/>
                <a:t>.</a:t>
              </a:r>
              <a:endParaRPr lang="fr-FR" sz="1600" b="0" dirty="0"/>
            </a:p>
          </p:txBody>
        </p:sp>
      </p:grpSp>
      <p:sp>
        <p:nvSpPr>
          <p:cNvPr id="38" name="ZoneTexte 37">
            <a:extLst>
              <a:ext uri="{FF2B5EF4-FFF2-40B4-BE49-F238E27FC236}">
                <a16:creationId xmlns:a16="http://schemas.microsoft.com/office/drawing/2014/main" id="{600746B6-9DB5-4607-8CDD-F057856CE188}"/>
              </a:ext>
            </a:extLst>
          </p:cNvPr>
          <p:cNvSpPr txBox="1"/>
          <p:nvPr/>
        </p:nvSpPr>
        <p:spPr>
          <a:xfrm>
            <a:off x="4803507" y="42458"/>
            <a:ext cx="5899355" cy="307777"/>
          </a:xfrm>
          <a:prstGeom prst="rect">
            <a:avLst/>
          </a:prstGeom>
          <a:noFill/>
        </p:spPr>
        <p:txBody>
          <a:bodyPr wrap="square" rtlCol="0">
            <a:spAutoFit/>
          </a:bodyPr>
          <a:lstStyle/>
          <a:p>
            <a:pPr algn="r"/>
            <a:r>
              <a:rPr lang="fr-FR" sz="1400" dirty="0">
                <a:solidFill>
                  <a:srgbClr val="001642"/>
                </a:solidFill>
                <a:latin typeface="Segoe UI" panose="020B0502040204020203" pitchFamily="34" charset="0"/>
                <a:cs typeface="Segoe UI" panose="020B0502040204020203" pitchFamily="34" charset="0"/>
              </a:rPr>
              <a:t>Action mécanique de contact dentures d’engrenage</a:t>
            </a:r>
          </a:p>
        </p:txBody>
      </p:sp>
      <p:sp>
        <p:nvSpPr>
          <p:cNvPr id="40" name="Rectangle à coins arrondis 70">
            <a:extLst>
              <a:ext uri="{FF2B5EF4-FFF2-40B4-BE49-F238E27FC236}">
                <a16:creationId xmlns:a16="http://schemas.microsoft.com/office/drawing/2014/main" id="{84788A0F-F4AD-453E-80D4-1C3A3A1D0BBF}"/>
              </a:ext>
            </a:extLst>
          </p:cNvPr>
          <p:cNvSpPr/>
          <p:nvPr/>
        </p:nvSpPr>
        <p:spPr>
          <a:xfrm>
            <a:off x="575354" y="5157000"/>
            <a:ext cx="11322356" cy="1529249"/>
          </a:xfrm>
          <a:prstGeom prst="roundRect">
            <a:avLst>
              <a:gd name="adj" fmla="val 0"/>
            </a:avLst>
          </a:prstGeom>
          <a:solidFill>
            <a:schemeClr val="bg1"/>
          </a:solidFill>
          <a:ln w="28575">
            <a:solidFill>
              <a:srgbClr val="F99F1B"/>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42" name="Rectangle 41">
                <a:extLst>
                  <a:ext uri="{FF2B5EF4-FFF2-40B4-BE49-F238E27FC236}">
                    <a16:creationId xmlns:a16="http://schemas.microsoft.com/office/drawing/2014/main" id="{DBE28370-1A64-4393-AA81-CF4030077292}"/>
                  </a:ext>
                </a:extLst>
              </p:cNvPr>
              <p:cNvSpPr/>
              <p:nvPr/>
            </p:nvSpPr>
            <p:spPr>
              <a:xfrm>
                <a:off x="575354" y="5157061"/>
                <a:ext cx="10127508" cy="360676"/>
              </a:xfrm>
              <a:prstGeom prst="rect">
                <a:avLst/>
              </a:prstGeom>
            </p:spPr>
            <p:txBody>
              <a:bodyPr wrap="square">
                <a:spAutoFit/>
              </a:bodyPr>
              <a:lstStyle/>
              <a:p>
                <a:r>
                  <a:rPr lang="fr-FR" sz="1600" b="1" dirty="0">
                    <a:solidFill>
                      <a:srgbClr val="FE6E02"/>
                    </a:solidFill>
                  </a:rPr>
                  <a:t>Q2.</a:t>
                </a:r>
                <a:r>
                  <a:rPr lang="fr-FR" altLang="fr-FR" sz="1600" dirty="0">
                    <a:cs typeface="Arial" panose="020B0604020202020204" pitchFamily="34" charset="0"/>
                  </a:rPr>
                  <a:t> Au vu du paramétrage ci-dessus, exprimer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i="1">
                            <a:latin typeface="Cambria Math" panose="02040503050406030204" pitchFamily="18" charset="0"/>
                          </a:rPr>
                          <m:t> 2/1</m:t>
                        </m:r>
                      </m:sub>
                    </m:sSub>
                  </m:oMath>
                </a14:m>
                <a:r>
                  <a:rPr lang="fr-FR" altLang="fr-FR" sz="1600" dirty="0">
                    <a:cs typeface="Arial" panose="020B0604020202020204" pitchFamily="34" charset="0"/>
                  </a:rPr>
                  <a:t> et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𝑅</m:t>
                        </m:r>
                        <m:r>
                          <a:rPr lang="fr-FR" sz="1600" i="1">
                            <a:latin typeface="Cambria Math" panose="02040503050406030204" pitchFamily="18" charset="0"/>
                          </a:rPr>
                          <m:t> 2/1</m:t>
                        </m:r>
                      </m:sub>
                    </m:sSub>
                  </m:oMath>
                </a14:m>
                <a:r>
                  <a:rPr lang="fr-FR" altLang="fr-FR" sz="1600" dirty="0">
                    <a:cs typeface="Arial" panose="020B0604020202020204" pitchFamily="34" charset="0"/>
                  </a:rPr>
                  <a:t> et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𝐴</m:t>
                        </m:r>
                        <m:r>
                          <a:rPr lang="fr-FR" sz="1600" i="1">
                            <a:latin typeface="Cambria Math" panose="02040503050406030204" pitchFamily="18" charset="0"/>
                          </a:rPr>
                          <m:t> 2/1</m:t>
                        </m:r>
                      </m:sub>
                    </m:sSub>
                    <m:r>
                      <a:rPr lang="fr-FR" sz="1600" i="1">
                        <a:latin typeface="Cambria Math" panose="02040503050406030204" pitchFamily="18" charset="0"/>
                      </a:rPr>
                      <m:t> </m:t>
                    </m:r>
                  </m:oMath>
                </a14:m>
                <a:r>
                  <a:rPr lang="fr-FR" altLang="fr-FR" sz="1600" dirty="0">
                    <a:cs typeface="Arial" panose="020B0604020202020204" pitchFamily="34" charset="0"/>
                  </a:rPr>
                  <a:t>en fonction de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2/1</m:t>
                        </m:r>
                      </m:sub>
                    </m:sSub>
                  </m:oMath>
                </a14:m>
                <a:r>
                  <a:rPr lang="fr-FR" altLang="fr-FR" sz="1600" dirty="0">
                    <a:cs typeface="Arial" panose="020B0604020202020204" pitchFamily="34" charset="0"/>
                  </a:rPr>
                  <a:t> et des angles α</a:t>
                </a:r>
                <a:r>
                  <a:rPr lang="fr-FR" altLang="fr-FR" sz="1600" baseline="-25000" dirty="0">
                    <a:cs typeface="Arial" panose="020B0604020202020204" pitchFamily="34" charset="0"/>
                  </a:rPr>
                  <a:t>n</a:t>
                </a:r>
                <a:r>
                  <a:rPr lang="fr-FR" altLang="fr-FR" sz="1600" dirty="0">
                    <a:cs typeface="Arial" panose="020B0604020202020204" pitchFamily="34" charset="0"/>
                  </a:rPr>
                  <a:t> et β</a:t>
                </a:r>
              </a:p>
            </p:txBody>
          </p:sp>
        </mc:Choice>
        <mc:Fallback xmlns="">
          <p:sp>
            <p:nvSpPr>
              <p:cNvPr id="42" name="Rectangle 41">
                <a:extLst>
                  <a:ext uri="{FF2B5EF4-FFF2-40B4-BE49-F238E27FC236}">
                    <a16:creationId xmlns:a16="http://schemas.microsoft.com/office/drawing/2014/main" id="{DBE28370-1A64-4393-AA81-CF4030077292}"/>
                  </a:ext>
                </a:extLst>
              </p:cNvPr>
              <p:cNvSpPr>
                <a:spLocks noRot="1" noChangeAspect="1" noMove="1" noResize="1" noEditPoints="1" noAdjustHandles="1" noChangeArrowheads="1" noChangeShapeType="1" noTextEdit="1"/>
              </p:cNvSpPr>
              <p:nvPr/>
            </p:nvSpPr>
            <p:spPr>
              <a:xfrm>
                <a:off x="575354" y="5157061"/>
                <a:ext cx="10127508" cy="360676"/>
              </a:xfrm>
              <a:prstGeom prst="rect">
                <a:avLst/>
              </a:prstGeom>
              <a:blipFill>
                <a:blip r:embed="rId18"/>
                <a:stretch>
                  <a:fillRect l="-301" t="-3390" b="-16949"/>
                </a:stretch>
              </a:blipFill>
            </p:spPr>
            <p:txBody>
              <a:bodyPr/>
              <a:lstStyle/>
              <a:p>
                <a:r>
                  <a:rPr lang="fr-FR">
                    <a:noFill/>
                  </a:rPr>
                  <a:t> </a:t>
                </a:r>
              </a:p>
            </p:txBody>
          </p:sp>
        </mc:Fallback>
      </mc:AlternateContent>
      <p:grpSp>
        <p:nvGrpSpPr>
          <p:cNvPr id="4" name="Groupe 3">
            <a:extLst>
              <a:ext uri="{FF2B5EF4-FFF2-40B4-BE49-F238E27FC236}">
                <a16:creationId xmlns:a16="http://schemas.microsoft.com/office/drawing/2014/main" id="{57F73B7F-2D05-44A0-9F7F-8C3AE3B55393}"/>
              </a:ext>
            </a:extLst>
          </p:cNvPr>
          <p:cNvGrpSpPr/>
          <p:nvPr/>
        </p:nvGrpSpPr>
        <p:grpSpPr>
          <a:xfrm>
            <a:off x="2785135" y="5476879"/>
            <a:ext cx="6096000" cy="1135083"/>
            <a:chOff x="2785135" y="5476879"/>
            <a:chExt cx="6096000" cy="1135083"/>
          </a:xfrm>
        </p:grpSpPr>
        <mc:AlternateContent xmlns:mc="http://schemas.openxmlformats.org/markup-compatibility/2006" xmlns:a14="http://schemas.microsoft.com/office/drawing/2010/main">
          <mc:Choice Requires="a14">
            <p:sp>
              <p:nvSpPr>
                <p:cNvPr id="35" name="Rectangle 34">
                  <a:extLst>
                    <a:ext uri="{FF2B5EF4-FFF2-40B4-BE49-F238E27FC236}">
                      <a16:creationId xmlns:a16="http://schemas.microsoft.com/office/drawing/2014/main" id="{145EE452-6843-41A8-AC74-7EF7289A6ABD}"/>
                    </a:ext>
                  </a:extLst>
                </p:cNvPr>
                <p:cNvSpPr/>
                <p:nvPr/>
              </p:nvSpPr>
              <p:spPr>
                <a:xfrm>
                  <a:off x="2785135" y="5476879"/>
                  <a:ext cx="6096000" cy="999569"/>
                </a:xfrm>
                <a:prstGeom prst="rect">
                  <a:avLst/>
                </a:prstGeom>
              </p:spPr>
              <p:txBody>
                <a:bodyPr>
                  <a:spAutoFit/>
                </a:bodyPr>
                <a:lstStyle/>
                <a:p>
                  <a:pPr algn="just"/>
                  <a14:m>
                    <m:oMathPara xmlns:m="http://schemas.openxmlformats.org/officeDocument/2006/math">
                      <m:oMathParaPr>
                        <m:jc m:val="center"/>
                      </m:oMathParaPr>
                      <m:oMath xmlns:m="http://schemas.openxmlformats.org/officeDocument/2006/math">
                        <m:acc>
                          <m:accPr>
                            <m:chr m:val="⃗"/>
                            <m:ctrlPr>
                              <a:rPr lang="fr-FR" sz="1600" i="1" smtClean="0">
                                <a:solidFill>
                                  <a:srgbClr val="FF0000"/>
                                </a:solidFill>
                                <a:latin typeface="Cambria Math" panose="02040503050406030204" pitchFamily="18" charset="0"/>
                              </a:rPr>
                            </m:ctrlPr>
                          </m:accP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2/1</m:t>
                                </m:r>
                              </m:sub>
                            </m:sSub>
                          </m:e>
                        </m:acc>
                        <m:r>
                          <a:rPr lang="fr-FR" sz="1600" i="1">
                            <a:solidFill>
                              <a:srgbClr val="FF0000"/>
                            </a:solidFill>
                            <a:latin typeface="Cambria Math" panose="02040503050406030204" pitchFamily="18" charset="0"/>
                          </a:rPr>
                          <m:t>=</m:t>
                        </m:r>
                        <m:d>
                          <m:dPr>
                            <m:begChr m:val="|"/>
                            <m:endChr m:val=""/>
                            <m:ctrlPr>
                              <a:rPr lang="fr-FR" sz="1600" i="1">
                                <a:solidFill>
                                  <a:srgbClr val="FF0000"/>
                                </a:solidFill>
                                <a:latin typeface="Cambria Math" panose="02040503050406030204" pitchFamily="18" charset="0"/>
                              </a:rPr>
                            </m:ctrlPr>
                          </m:dPr>
                          <m:e>
                            <m:m>
                              <m:mPr>
                                <m:mcs>
                                  <m:mc>
                                    <m:mcPr>
                                      <m:count m:val="1"/>
                                      <m:mcJc m:val="center"/>
                                    </m:mcPr>
                                  </m:mc>
                                </m:mcs>
                                <m:ctrlPr>
                                  <a:rPr lang="fr-FR" sz="1600" i="1">
                                    <a:solidFill>
                                      <a:srgbClr val="FF0000"/>
                                    </a:solidFill>
                                    <a:latin typeface="Cambria Math" panose="02040503050406030204" pitchFamily="18" charset="0"/>
                                  </a:rPr>
                                </m:ctrlPr>
                              </m:mPr>
                              <m:m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b="0" i="1" smtClean="0">
                                          <a:solidFill>
                                            <a:srgbClr val="FF0000"/>
                                          </a:solidFill>
                                          <a:latin typeface="Cambria Math" panose="02040503050406030204" pitchFamily="18" charset="0"/>
                                        </a:rPr>
                                        <m:t>𝐴</m:t>
                                      </m:r>
                                      <m:r>
                                        <a:rPr lang="fr-FR" sz="1600" b="0" i="1" smtClean="0">
                                          <a:solidFill>
                                            <a:srgbClr val="FF0000"/>
                                          </a:solidFill>
                                          <a:latin typeface="Cambria Math" panose="02040503050406030204" pitchFamily="18" charset="0"/>
                                        </a:rPr>
                                        <m:t> 2/1</m:t>
                                      </m:r>
                                    </m:sub>
                                  </m:sSub>
                                  <m:r>
                                    <m:rPr>
                                      <m:brk m:alnAt="7"/>
                                    </m:rPr>
                                    <a:rPr lang="fr-FR" sz="1600" i="1">
                                      <a:solidFill>
                                        <a:srgbClr val="FF0000"/>
                                      </a:solidFill>
                                      <a:latin typeface="Cambria Math" panose="02040503050406030204" pitchFamily="18" charset="0"/>
                                    </a:rPr>
                                    <m:t>=</m:t>
                                  </m:r>
                                  <m:r>
                                    <a:rPr lang="fr-FR" sz="1600" b="0" i="1" smtClean="0">
                                      <a:solidFill>
                                        <a:srgbClr val="FF0000"/>
                                      </a:solidFill>
                                      <a:latin typeface="Cambria Math" panose="02040503050406030204" pitchFamily="18" charset="0"/>
                                    </a:rPr>
                                    <m:t>−</m:t>
                                  </m:r>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2/1</m:t>
                                      </m:r>
                                    </m:sub>
                                  </m:sSub>
                                  <m:func>
                                    <m:funcPr>
                                      <m:ctrlPr>
                                        <a:rPr lang="fr-FR" sz="1600" i="1">
                                          <a:solidFill>
                                            <a:srgbClr val="FF0000"/>
                                          </a:solidFill>
                                          <a:latin typeface="Cambria Math" panose="02040503050406030204" pitchFamily="18" charset="0"/>
                                        </a:rPr>
                                      </m:ctrlPr>
                                    </m:funcPr>
                                    <m:fName>
                                      <m:r>
                                        <m:rPr>
                                          <m:sty m:val="p"/>
                                        </m:rPr>
                                        <a:rPr lang="fr-FR" sz="1600">
                                          <a:solidFill>
                                            <a:srgbClr val="FF0000"/>
                                          </a:solidFill>
                                          <a:latin typeface="Cambria Math" panose="02040503050406030204" pitchFamily="18" charset="0"/>
                                        </a:rPr>
                                        <m:t>cos</m:t>
                                      </m:r>
                                    </m:fName>
                                    <m:e>
                                      <m:sSub>
                                        <m:sSubPr>
                                          <m:ctrlPr>
                                            <a:rPr lang="fr-FR" sz="1600" i="1" smtClean="0">
                                              <a:solidFill>
                                                <a:srgbClr val="FF0000"/>
                                              </a:solidFill>
                                              <a:latin typeface="Cambria Math" panose="02040503050406030204" pitchFamily="18" charset="0"/>
                                            </a:rPr>
                                          </m:ctrlPr>
                                        </m:sSubPr>
                                        <m:e>
                                          <m:r>
                                            <a:rPr lang="fr-FR" sz="1600" i="1" smtClean="0">
                                              <a:solidFill>
                                                <a:srgbClr val="FF0000"/>
                                              </a:solidFill>
                                              <a:latin typeface="Cambria Math" panose="02040503050406030204" pitchFamily="18" charset="0"/>
                                              <a:ea typeface="Cambria Math" panose="02040503050406030204" pitchFamily="18" charset="0"/>
                                            </a:rPr>
                                            <m:t>∝</m:t>
                                          </m:r>
                                        </m:e>
                                        <m:sub>
                                          <m:r>
                                            <a:rPr lang="fr-FR" sz="1600" b="0" i="1" smtClean="0">
                                              <a:solidFill>
                                                <a:srgbClr val="FF0000"/>
                                              </a:solidFill>
                                              <a:latin typeface="Cambria Math" panose="02040503050406030204" pitchFamily="18" charset="0"/>
                                            </a:rPr>
                                            <m:t>𝑛</m:t>
                                          </m:r>
                                        </m:sub>
                                      </m:sSub>
                                    </m:e>
                                  </m:func>
                                  <m:func>
                                    <m:funcPr>
                                      <m:ctrlPr>
                                        <a:rPr lang="fr-FR" sz="1600" i="1" smtClean="0">
                                          <a:solidFill>
                                            <a:srgbClr val="FF0000"/>
                                          </a:solidFill>
                                          <a:latin typeface="Cambria Math" panose="02040503050406030204" pitchFamily="18" charset="0"/>
                                          <a:ea typeface="Cambria Math" panose="02040503050406030204" pitchFamily="18" charset="0"/>
                                        </a:rPr>
                                      </m:ctrlPr>
                                    </m:funcPr>
                                    <m:fName>
                                      <m:r>
                                        <m:rPr>
                                          <m:sty m:val="p"/>
                                        </m:rPr>
                                        <a:rPr lang="fr-FR" sz="1600" i="0" smtClean="0">
                                          <a:solidFill>
                                            <a:srgbClr val="FF0000"/>
                                          </a:solidFill>
                                          <a:latin typeface="Cambria Math" panose="02040503050406030204" pitchFamily="18" charset="0"/>
                                          <a:ea typeface="Cambria Math" panose="02040503050406030204" pitchFamily="18" charset="0"/>
                                        </a:rPr>
                                        <m:t>sin</m:t>
                                      </m:r>
                                    </m:fName>
                                    <m:e>
                                      <m:r>
                                        <a:rPr lang="fr-FR" sz="1600" i="1" smtClean="0">
                                          <a:solidFill>
                                            <a:srgbClr val="FF0000"/>
                                          </a:solidFill>
                                          <a:latin typeface="Cambria Math" panose="02040503050406030204" pitchFamily="18" charset="0"/>
                                          <a:ea typeface="Cambria Math" panose="02040503050406030204" pitchFamily="18" charset="0"/>
                                        </a:rPr>
                                        <m:t>𝛽</m:t>
                                      </m:r>
                                    </m:e>
                                  </m:func>
                                </m:e>
                              </m:mr>
                              <m:m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b="0" i="1" smtClean="0">
                                          <a:solidFill>
                                            <a:srgbClr val="FF0000"/>
                                          </a:solidFill>
                                          <a:latin typeface="Cambria Math" panose="02040503050406030204" pitchFamily="18" charset="0"/>
                                        </a:rPr>
                                        <m:t>𝑇</m:t>
                                      </m:r>
                                      <m:r>
                                        <a:rPr lang="fr-FR" sz="1600" i="1">
                                          <a:solidFill>
                                            <a:srgbClr val="FF0000"/>
                                          </a:solidFill>
                                          <a:latin typeface="Cambria Math" panose="02040503050406030204" pitchFamily="18" charset="0"/>
                                        </a:rPr>
                                        <m:t> 2/1</m:t>
                                      </m:r>
                                    </m:sub>
                                  </m:sSub>
                                  <m:r>
                                    <m:rPr>
                                      <m:brk m:alnAt="7"/>
                                    </m:rPr>
                                    <a:rPr lang="fr-FR" sz="1600" i="1">
                                      <a:solidFill>
                                        <a:srgbClr val="FF0000"/>
                                      </a:solidFill>
                                      <a:latin typeface="Cambria Math" panose="02040503050406030204" pitchFamily="18" charset="0"/>
                                    </a:rPr>
                                    <m:t>=</m:t>
                                  </m:r>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2/1</m:t>
                                      </m:r>
                                    </m:sub>
                                  </m:sSub>
                                  <m:func>
                                    <m:funcPr>
                                      <m:ctrlPr>
                                        <a:rPr lang="fr-FR" sz="1600" i="1">
                                          <a:solidFill>
                                            <a:srgbClr val="FF0000"/>
                                          </a:solidFill>
                                          <a:latin typeface="Cambria Math" panose="02040503050406030204" pitchFamily="18" charset="0"/>
                                        </a:rPr>
                                      </m:ctrlPr>
                                    </m:funcPr>
                                    <m:fName>
                                      <m:r>
                                        <m:rPr>
                                          <m:sty m:val="p"/>
                                        </m:rPr>
                                        <a:rPr lang="fr-FR" sz="1600">
                                          <a:solidFill>
                                            <a:srgbClr val="FF0000"/>
                                          </a:solidFill>
                                          <a:latin typeface="Cambria Math" panose="02040503050406030204" pitchFamily="18" charset="0"/>
                                        </a:rPr>
                                        <m:t>cos</m:t>
                                      </m:r>
                                    </m:fName>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ea typeface="Cambria Math" panose="02040503050406030204" pitchFamily="18" charset="0"/>
                                            </a:rPr>
                                            <m:t>∝</m:t>
                                          </m:r>
                                        </m:e>
                                        <m:sub>
                                          <m:r>
                                            <a:rPr lang="fr-FR" sz="1600" i="1">
                                              <a:solidFill>
                                                <a:srgbClr val="FF0000"/>
                                              </a:solidFill>
                                              <a:latin typeface="Cambria Math" panose="02040503050406030204" pitchFamily="18" charset="0"/>
                                            </a:rPr>
                                            <m:t>𝑛</m:t>
                                          </m:r>
                                        </m:sub>
                                      </m:sSub>
                                      <m:func>
                                        <m:funcPr>
                                          <m:ctrlPr>
                                            <a:rPr lang="fr-FR" sz="1600" i="1" smtClean="0">
                                              <a:solidFill>
                                                <a:srgbClr val="FF0000"/>
                                              </a:solidFill>
                                              <a:latin typeface="Cambria Math" panose="02040503050406030204" pitchFamily="18" charset="0"/>
                                            </a:rPr>
                                          </m:ctrlPr>
                                        </m:funcPr>
                                        <m:fName>
                                          <m:r>
                                            <m:rPr>
                                              <m:sty m:val="p"/>
                                            </m:rPr>
                                            <a:rPr lang="fr-FR" sz="1600" i="0" smtClean="0">
                                              <a:solidFill>
                                                <a:srgbClr val="FF0000"/>
                                              </a:solidFill>
                                              <a:latin typeface="Cambria Math" panose="02040503050406030204" pitchFamily="18" charset="0"/>
                                            </a:rPr>
                                            <m:t>cos</m:t>
                                          </m:r>
                                        </m:fName>
                                        <m:e>
                                          <m:r>
                                            <a:rPr lang="fr-FR" sz="1600" i="1" smtClean="0">
                                              <a:solidFill>
                                                <a:srgbClr val="FF0000"/>
                                              </a:solidFill>
                                              <a:latin typeface="Cambria Math" panose="02040503050406030204" pitchFamily="18" charset="0"/>
                                              <a:ea typeface="Cambria Math" panose="02040503050406030204" pitchFamily="18" charset="0"/>
                                            </a:rPr>
                                            <m:t>𝛽</m:t>
                                          </m:r>
                                        </m:e>
                                      </m:func>
                                    </m:e>
                                  </m:func>
                                  <m:r>
                                    <a:rPr lang="fr-FR" sz="1600" b="0" i="1" smtClean="0">
                                      <a:solidFill>
                                        <a:srgbClr val="FF0000"/>
                                      </a:solidFill>
                                      <a:latin typeface="Cambria Math" panose="02040503050406030204" pitchFamily="18" charset="0"/>
                                      <a:ea typeface="Cambria Math" panose="02040503050406030204" pitchFamily="18" charset="0"/>
                                    </a:rPr>
                                    <m:t>  </m:t>
                                  </m:r>
                                </m:e>
                              </m:mr>
                              <m:m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𝑅</m:t>
                                      </m:r>
                                      <m:r>
                                        <a:rPr lang="fr-FR" sz="1600" b="0" i="1" smtClean="0">
                                          <a:solidFill>
                                            <a:srgbClr val="FF0000"/>
                                          </a:solidFill>
                                          <a:latin typeface="Cambria Math" panose="02040503050406030204" pitchFamily="18" charset="0"/>
                                        </a:rPr>
                                        <m:t> 2/1</m:t>
                                      </m:r>
                                    </m:sub>
                                  </m:sSub>
                                  <m:r>
                                    <m:rPr>
                                      <m:brk m:alnAt="7"/>
                                    </m:rPr>
                                    <a:rPr lang="fr-FR" sz="1600" i="1">
                                      <a:solidFill>
                                        <a:srgbClr val="FF0000"/>
                                      </a:solidFill>
                                      <a:latin typeface="Cambria Math" panose="02040503050406030204" pitchFamily="18" charset="0"/>
                                    </a:rPr>
                                    <m:t>=</m:t>
                                  </m:r>
                                  <m:sSub>
                                    <m:sSubPr>
                                      <m:ctrlPr>
                                        <a:rPr lang="fr-FR" sz="1600" i="1">
                                          <a:solidFill>
                                            <a:srgbClr val="FF0000"/>
                                          </a:solidFill>
                                          <a:latin typeface="Cambria Math" panose="02040503050406030204" pitchFamily="18" charset="0"/>
                                        </a:rPr>
                                      </m:ctrlPr>
                                    </m:sSubPr>
                                    <m:e>
                                      <m:r>
                                        <a:rPr lang="fr-FR" sz="1600" b="0" i="1" smtClean="0">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2/1</m:t>
                                      </m:r>
                                    </m:sub>
                                  </m:sSub>
                                  <m:func>
                                    <m:funcPr>
                                      <m:ctrlPr>
                                        <a:rPr lang="fr-FR" sz="1600" i="1" smtClean="0">
                                          <a:solidFill>
                                            <a:srgbClr val="FF0000"/>
                                          </a:solidFill>
                                          <a:latin typeface="Cambria Math" panose="02040503050406030204" pitchFamily="18" charset="0"/>
                                        </a:rPr>
                                      </m:ctrlPr>
                                    </m:funcPr>
                                    <m:fName>
                                      <m:r>
                                        <m:rPr>
                                          <m:sty m:val="p"/>
                                        </m:rPr>
                                        <a:rPr lang="fr-FR" sz="1600" i="0" smtClean="0">
                                          <a:solidFill>
                                            <a:srgbClr val="FF0000"/>
                                          </a:solidFill>
                                          <a:latin typeface="Cambria Math" panose="02040503050406030204" pitchFamily="18" charset="0"/>
                                        </a:rPr>
                                        <m:t>sin</m:t>
                                      </m:r>
                                    </m:fName>
                                    <m:e>
                                      <m:sSub>
                                        <m:sSubPr>
                                          <m:ctrlPr>
                                            <a:rPr lang="fr-FR" sz="1600" i="1" smtClean="0">
                                              <a:solidFill>
                                                <a:srgbClr val="FF0000"/>
                                              </a:solidFill>
                                              <a:latin typeface="Cambria Math" panose="02040503050406030204" pitchFamily="18" charset="0"/>
                                            </a:rPr>
                                          </m:ctrlPr>
                                        </m:sSubPr>
                                        <m:e>
                                          <m:r>
                                            <a:rPr lang="fr-FR" sz="1600" i="1" smtClean="0">
                                              <a:solidFill>
                                                <a:srgbClr val="FF0000"/>
                                              </a:solidFill>
                                              <a:latin typeface="Cambria Math" panose="02040503050406030204" pitchFamily="18" charset="0"/>
                                              <a:ea typeface="Cambria Math" panose="02040503050406030204" pitchFamily="18" charset="0"/>
                                            </a:rPr>
                                            <m:t>∝</m:t>
                                          </m:r>
                                        </m:e>
                                        <m:sub>
                                          <m:r>
                                            <a:rPr lang="fr-FR" sz="1600" b="0" i="1" smtClean="0">
                                              <a:solidFill>
                                                <a:srgbClr val="FF0000"/>
                                              </a:solidFill>
                                              <a:latin typeface="Cambria Math" panose="02040503050406030204" pitchFamily="18" charset="0"/>
                                            </a:rPr>
                                            <m:t>𝑛</m:t>
                                          </m:r>
                                        </m:sub>
                                      </m:sSub>
                                    </m:e>
                                  </m:func>
                                  <m:r>
                                    <a:rPr lang="fr-FR" sz="1600" b="0" i="1" smtClean="0">
                                      <a:solidFill>
                                        <a:srgbClr val="FF0000"/>
                                      </a:solidFill>
                                      <a:latin typeface="Cambria Math" panose="02040503050406030204" pitchFamily="18" charset="0"/>
                                    </a:rPr>
                                    <m:t>          </m:t>
                                  </m:r>
                                </m:e>
                              </m:mr>
                            </m:m>
                          </m:e>
                        </m:d>
                      </m:oMath>
                    </m:oMathPara>
                  </a14:m>
                  <a:endParaRPr lang="fr-FR" sz="1600" dirty="0">
                    <a:solidFill>
                      <a:srgbClr val="FF0000"/>
                    </a:solidFill>
                  </a:endParaRPr>
                </a:p>
              </p:txBody>
            </p:sp>
          </mc:Choice>
          <mc:Fallback xmlns="">
            <p:sp>
              <p:nvSpPr>
                <p:cNvPr id="35" name="Rectangle 34">
                  <a:extLst>
                    <a:ext uri="{FF2B5EF4-FFF2-40B4-BE49-F238E27FC236}">
                      <a16:creationId xmlns:a16="http://schemas.microsoft.com/office/drawing/2014/main" id="{145EE452-6843-41A8-AC74-7EF7289A6ABD}"/>
                    </a:ext>
                  </a:extLst>
                </p:cNvPr>
                <p:cNvSpPr>
                  <a:spLocks noRot="1" noChangeAspect="1" noMove="1" noResize="1" noEditPoints="1" noAdjustHandles="1" noChangeArrowheads="1" noChangeShapeType="1" noTextEdit="1"/>
                </p:cNvSpPr>
                <p:nvPr/>
              </p:nvSpPr>
              <p:spPr>
                <a:xfrm>
                  <a:off x="2785135" y="5476879"/>
                  <a:ext cx="6096000" cy="999569"/>
                </a:xfrm>
                <a:prstGeom prst="rect">
                  <a:avLst/>
                </a:prstGeom>
                <a:blipFill>
                  <a:blip r:embed="rId19"/>
                  <a:stretch>
                    <a:fillRect/>
                  </a:stretch>
                </a:blipFill>
              </p:spPr>
              <p:txBody>
                <a:bodyPr/>
                <a:lstStyle/>
                <a:p>
                  <a:r>
                    <a:rPr lang="fr-FR">
                      <a:noFill/>
                    </a:rPr>
                    <a:t> </a:t>
                  </a:r>
                </a:p>
              </p:txBody>
            </p:sp>
          </mc:Fallback>
        </mc:AlternateContent>
        <p:sp>
          <p:nvSpPr>
            <p:cNvPr id="43" name="ZoneTexte 42">
              <a:extLst>
                <a:ext uri="{FF2B5EF4-FFF2-40B4-BE49-F238E27FC236}">
                  <a16:creationId xmlns:a16="http://schemas.microsoft.com/office/drawing/2014/main" id="{43AEAB7A-82E5-47EE-A61F-CF54A757A9CF}"/>
                </a:ext>
              </a:extLst>
            </p:cNvPr>
            <p:cNvSpPr txBox="1"/>
            <p:nvPr/>
          </p:nvSpPr>
          <p:spPr>
            <a:xfrm>
              <a:off x="4663565" y="6242630"/>
              <a:ext cx="388248" cy="369332"/>
            </a:xfrm>
            <a:prstGeom prst="rect">
              <a:avLst/>
            </a:prstGeom>
            <a:noFill/>
          </p:spPr>
          <p:txBody>
            <a:bodyPr wrap="none" rtlCol="0">
              <a:spAutoFit/>
            </a:bodyPr>
            <a:lstStyle/>
            <a:p>
              <a:r>
                <a:rPr lang="fr-FR" i="1" dirty="0">
                  <a:solidFill>
                    <a:srgbClr val="FF0000"/>
                  </a:solidFill>
                </a:rPr>
                <a:t>B</a:t>
              </a:r>
              <a:r>
                <a:rPr lang="fr-FR" i="1" baseline="-25000" dirty="0">
                  <a:solidFill>
                    <a:srgbClr val="FF0000"/>
                  </a:solidFill>
                </a:rPr>
                <a:t>0</a:t>
              </a:r>
              <a:endParaRPr lang="fr-FR" i="1" dirty="0">
                <a:solidFill>
                  <a:srgbClr val="FF0000"/>
                </a:solidFill>
              </a:endParaRPr>
            </a:p>
          </p:txBody>
        </p:sp>
      </p:grpSp>
    </p:spTree>
    <p:extLst>
      <p:ext uri="{BB962C8B-B14F-4D97-AF65-F5344CB8AC3E}">
        <p14:creationId xmlns:p14="http://schemas.microsoft.com/office/powerpoint/2010/main" val="3630394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Groupe 86"/>
          <p:cNvGrpSpPr/>
          <p:nvPr/>
        </p:nvGrpSpPr>
        <p:grpSpPr>
          <a:xfrm>
            <a:off x="7703128" y="721086"/>
            <a:ext cx="4189648" cy="5523539"/>
            <a:chOff x="8331916" y="2806762"/>
            <a:chExt cx="3106427" cy="2308984"/>
          </a:xfrm>
        </p:grpSpPr>
        <p:sp>
          <p:nvSpPr>
            <p:cNvPr id="79" name="Rectangle à coins arrondis 78"/>
            <p:cNvSpPr/>
            <p:nvPr/>
          </p:nvSpPr>
          <p:spPr>
            <a:xfrm>
              <a:off x="8336122" y="2816204"/>
              <a:ext cx="3102221" cy="2299542"/>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0" name="Rectangle 79"/>
            <p:cNvSpPr/>
            <p:nvPr/>
          </p:nvSpPr>
          <p:spPr>
            <a:xfrm>
              <a:off x="8331916" y="2806762"/>
              <a:ext cx="2038271" cy="154390"/>
            </a:xfrm>
            <a:prstGeom prst="rect">
              <a:avLst/>
            </a:prstGeom>
          </p:spPr>
          <p:txBody>
            <a:bodyPr wrap="none">
              <a:spAutoFit/>
            </a:bodyPr>
            <a:lstStyle/>
            <a:p>
              <a:r>
                <a:rPr lang="fr-FR" dirty="0">
                  <a:solidFill>
                    <a:srgbClr val="217214"/>
                  </a:solidFill>
                </a:rPr>
                <a:t>Denture roue et vis sans fin</a:t>
              </a:r>
              <a:endParaRPr lang="fr-FR" b="1" dirty="0">
                <a:solidFill>
                  <a:srgbClr val="217214"/>
                </a:solidFill>
              </a:endParaRPr>
            </a:p>
          </p:txBody>
        </p:sp>
      </p:grpSp>
      <p:sp>
        <p:nvSpPr>
          <p:cNvPr id="12" name="ZoneTexte 11"/>
          <p:cNvSpPr txBox="1"/>
          <p:nvPr/>
        </p:nvSpPr>
        <p:spPr>
          <a:xfrm>
            <a:off x="-64294" y="6244625"/>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04</a:t>
            </a:r>
          </a:p>
        </p:txBody>
      </p:sp>
      <p:grpSp>
        <p:nvGrpSpPr>
          <p:cNvPr id="50" name="Groupe 49">
            <a:extLst>
              <a:ext uri="{FF2B5EF4-FFF2-40B4-BE49-F238E27FC236}">
                <a16:creationId xmlns:a16="http://schemas.microsoft.com/office/drawing/2014/main" id="{B3E3951D-92F9-4940-BEE2-EC0BA0165CFF}"/>
              </a:ext>
            </a:extLst>
          </p:cNvPr>
          <p:cNvGrpSpPr/>
          <p:nvPr/>
        </p:nvGrpSpPr>
        <p:grpSpPr>
          <a:xfrm>
            <a:off x="575354" y="729553"/>
            <a:ext cx="6976867" cy="5515071"/>
            <a:chOff x="589869" y="1211594"/>
            <a:chExt cx="11310763" cy="4345255"/>
          </a:xfrm>
        </p:grpSpPr>
        <p:sp>
          <p:nvSpPr>
            <p:cNvPr id="51" name="Rectangle à coins arrondis 26">
              <a:extLst>
                <a:ext uri="{FF2B5EF4-FFF2-40B4-BE49-F238E27FC236}">
                  <a16:creationId xmlns:a16="http://schemas.microsoft.com/office/drawing/2014/main" id="{FBCC1605-576C-44E3-B634-0B07133CC06C}"/>
                </a:ext>
              </a:extLst>
            </p:cNvPr>
            <p:cNvSpPr/>
            <p:nvPr/>
          </p:nvSpPr>
          <p:spPr>
            <a:xfrm>
              <a:off x="589869" y="1227313"/>
              <a:ext cx="11310763" cy="4329536"/>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52" name="ZoneTexte 51">
                  <a:extLst>
                    <a:ext uri="{FF2B5EF4-FFF2-40B4-BE49-F238E27FC236}">
                      <a16:creationId xmlns:a16="http://schemas.microsoft.com/office/drawing/2014/main" id="{B7EC1785-5ECB-432A-91CB-81AE9978E605}"/>
                    </a:ext>
                  </a:extLst>
                </p:cNvPr>
                <p:cNvSpPr txBox="1"/>
                <p:nvPr/>
              </p:nvSpPr>
              <p:spPr>
                <a:xfrm>
                  <a:off x="1002662" y="1431425"/>
                  <a:ext cx="10839307" cy="578953"/>
                </a:xfrm>
                <a:prstGeom prst="rect">
                  <a:avLst/>
                </a:prstGeom>
                <a:noFill/>
              </p:spPr>
              <p:txBody>
                <a:bodyPr wrap="square" rtlCol="0">
                  <a:spAutoFit/>
                </a:bodyPr>
                <a:lstStyle/>
                <a:p>
                  <a:pPr algn="just"/>
                  <a:r>
                    <a:rPr lang="fr-FR" sz="1600" dirty="0"/>
                    <a:t>L’effort entre les dents de la roue et de la vis, </a:t>
                  </a:r>
                  <a14:m>
                    <m:oMath xmlns:m="http://schemas.openxmlformats.org/officeDocument/2006/math">
                      <m:acc>
                        <m:accPr>
                          <m:chr m:val="⃗"/>
                          <m:ctrlPr>
                            <a:rPr lang="fr-FR" sz="1600" i="1" smtClean="0">
                              <a:latin typeface="Cambria Math" panose="02040503050406030204" pitchFamily="18" charset="0"/>
                            </a:rPr>
                          </m:ctrlPr>
                        </m:accPr>
                        <m:e>
                          <m:sSub>
                            <m:sSubPr>
                              <m:ctrlPr>
                                <a:rPr lang="fr-FR" sz="1600" i="1" smtClean="0">
                                  <a:latin typeface="Cambria Math" panose="02040503050406030204" pitchFamily="18" charset="0"/>
                                </a:rPr>
                              </m:ctrlPr>
                            </m:sSubPr>
                            <m:e>
                              <m:r>
                                <a:rPr lang="fr-FR" sz="1600" b="0" i="1" smtClean="0">
                                  <a:latin typeface="Cambria Math" panose="02040503050406030204" pitchFamily="18" charset="0"/>
                                </a:rPr>
                                <m:t>𝐹</m:t>
                              </m:r>
                            </m:e>
                            <m:sub>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e>
                      </m:acc>
                    </m:oMath>
                  </a14:m>
                  <a:r>
                    <a:rPr lang="fr-FR" sz="1600" dirty="0"/>
                    <a:t>, est modélisé par une force.</a:t>
                  </a:r>
                </a:p>
                <a:p>
                  <a:pPr algn="just"/>
                  <a:endParaRPr lang="fr-FR" sz="600" dirty="0"/>
                </a:p>
                <a:p>
                  <a:pPr algn="just"/>
                  <a:r>
                    <a:rPr lang="fr-FR" sz="1600" dirty="0"/>
                    <a:t>La force exercée par la roue R sur la vis V se décompose en trois composantes :</a:t>
                  </a:r>
                </a:p>
              </p:txBody>
            </p:sp>
          </mc:Choice>
          <mc:Fallback xmlns="">
            <p:sp>
              <p:nvSpPr>
                <p:cNvPr id="52" name="ZoneTexte 51">
                  <a:extLst>
                    <a:ext uri="{FF2B5EF4-FFF2-40B4-BE49-F238E27FC236}">
                      <a16:creationId xmlns:a16="http://schemas.microsoft.com/office/drawing/2014/main" id="{B7EC1785-5ECB-432A-91CB-81AE9978E605}"/>
                    </a:ext>
                  </a:extLst>
                </p:cNvPr>
                <p:cNvSpPr txBox="1">
                  <a:spLocks noRot="1" noChangeAspect="1" noMove="1" noResize="1" noEditPoints="1" noAdjustHandles="1" noChangeArrowheads="1" noChangeShapeType="1" noTextEdit="1"/>
                </p:cNvSpPr>
                <p:nvPr/>
              </p:nvSpPr>
              <p:spPr>
                <a:xfrm>
                  <a:off x="1002662" y="1431425"/>
                  <a:ext cx="10839307" cy="578953"/>
                </a:xfrm>
                <a:prstGeom prst="rect">
                  <a:avLst/>
                </a:prstGeom>
                <a:blipFill>
                  <a:blip r:embed="rId3"/>
                  <a:stretch>
                    <a:fillRect l="-456" r="-365" b="-9917"/>
                  </a:stretch>
                </a:blipFill>
              </p:spPr>
              <p:txBody>
                <a:bodyPr/>
                <a:lstStyle/>
                <a:p>
                  <a:r>
                    <a:rPr lang="fr-FR">
                      <a:noFill/>
                    </a:rPr>
                    <a:t> </a:t>
                  </a:r>
                </a:p>
              </p:txBody>
            </p:sp>
          </mc:Fallback>
        </mc:AlternateContent>
        <p:sp>
          <p:nvSpPr>
            <p:cNvPr id="53" name="Rectangle 52">
              <a:extLst>
                <a:ext uri="{FF2B5EF4-FFF2-40B4-BE49-F238E27FC236}">
                  <a16:creationId xmlns:a16="http://schemas.microsoft.com/office/drawing/2014/main" id="{2C40234B-393C-440B-9552-8744F8D89F7B}"/>
                </a:ext>
              </a:extLst>
            </p:cNvPr>
            <p:cNvSpPr/>
            <p:nvPr/>
          </p:nvSpPr>
          <p:spPr>
            <a:xfrm>
              <a:off x="589869" y="1211594"/>
              <a:ext cx="11043786" cy="403009"/>
            </a:xfrm>
            <a:prstGeom prst="rect">
              <a:avLst/>
            </a:prstGeom>
          </p:spPr>
          <p:txBody>
            <a:bodyPr wrap="none">
              <a:spAutoFit/>
            </a:bodyPr>
            <a:lstStyle/>
            <a:p>
              <a:r>
                <a:rPr lang="fr-FR" dirty="0">
                  <a:solidFill>
                    <a:srgbClr val="CC00CC"/>
                  </a:solidFill>
                </a:rPr>
                <a:t>Action mécanique associée à un contact pour une roue et vis sans fin </a:t>
              </a:r>
            </a:p>
          </p:txBody>
        </p:sp>
      </p:grpSp>
      <mc:AlternateContent xmlns:mc="http://schemas.openxmlformats.org/markup-compatibility/2006" xmlns:a14="http://schemas.microsoft.com/office/drawing/2010/main">
        <mc:Choice Requires="a14">
          <p:sp>
            <p:nvSpPr>
              <p:cNvPr id="15" name="ZoneTexte 14">
                <a:extLst>
                  <a:ext uri="{FF2B5EF4-FFF2-40B4-BE49-F238E27FC236}">
                    <a16:creationId xmlns:a16="http://schemas.microsoft.com/office/drawing/2014/main" id="{F14A2417-6D58-4912-9579-57ADBD737DB2}"/>
                  </a:ext>
                </a:extLst>
              </p:cNvPr>
              <p:cNvSpPr txBox="1"/>
              <p:nvPr/>
            </p:nvSpPr>
            <p:spPr>
              <a:xfrm>
                <a:off x="8119847" y="4734314"/>
                <a:ext cx="3361882" cy="246221"/>
              </a:xfrm>
              <a:prstGeom prst="rect">
                <a:avLst/>
              </a:prstGeom>
              <a:noFill/>
            </p:spPr>
            <p:txBody>
              <a:bodyPr wrap="none" lIns="0" tIns="0" rIns="0" bIns="0" rtlCol="0">
                <a:spAutoFit/>
              </a:bodyPr>
              <a:lstStyle/>
              <a:p>
                <a14:m>
                  <m:oMath xmlns:m="http://schemas.openxmlformats.org/officeDocument/2006/math">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m:t>
                        </m:r>
                      </m:e>
                      <m:sub>
                        <m:r>
                          <a:rPr lang="fr-FR" sz="1600" b="0" i="1" smtClean="0">
                            <a:latin typeface="Cambria Math" panose="02040503050406030204" pitchFamily="18" charset="0"/>
                          </a:rPr>
                          <m:t>𝑛</m:t>
                        </m:r>
                      </m:sub>
                    </m:sSub>
                  </m:oMath>
                </a14:m>
                <a:r>
                  <a:rPr lang="fr-FR" sz="1600" dirty="0"/>
                  <a:t> : angle de pression; </a:t>
                </a:r>
                <a:r>
                  <a:rPr lang="el-GR" sz="1600" dirty="0"/>
                  <a:t>β</a:t>
                </a:r>
                <a:r>
                  <a:rPr lang="fr-FR" sz="1600" dirty="0"/>
                  <a:t> : angle d’hélice</a:t>
                </a:r>
              </a:p>
            </p:txBody>
          </p:sp>
        </mc:Choice>
        <mc:Fallback xmlns="">
          <p:sp>
            <p:nvSpPr>
              <p:cNvPr id="15" name="ZoneTexte 14">
                <a:extLst>
                  <a:ext uri="{FF2B5EF4-FFF2-40B4-BE49-F238E27FC236}">
                    <a16:creationId xmlns:a16="http://schemas.microsoft.com/office/drawing/2014/main" id="{F14A2417-6D58-4912-9579-57ADBD737DB2}"/>
                  </a:ext>
                </a:extLst>
              </p:cNvPr>
              <p:cNvSpPr txBox="1">
                <a:spLocks noRot="1" noChangeAspect="1" noMove="1" noResize="1" noEditPoints="1" noAdjustHandles="1" noChangeArrowheads="1" noChangeShapeType="1" noTextEdit="1"/>
              </p:cNvSpPr>
              <p:nvPr/>
            </p:nvSpPr>
            <p:spPr>
              <a:xfrm>
                <a:off x="8119847" y="4734314"/>
                <a:ext cx="3361882" cy="246221"/>
              </a:xfrm>
              <a:prstGeom prst="rect">
                <a:avLst/>
              </a:prstGeom>
              <a:blipFill>
                <a:blip r:embed="rId4"/>
                <a:stretch>
                  <a:fillRect l="-1633" t="-27500" r="-2359" b="-50000"/>
                </a:stretch>
              </a:blipFill>
            </p:spPr>
            <p:txBody>
              <a:bodyPr/>
              <a:lstStyle/>
              <a:p>
                <a:r>
                  <a:rPr lang="fr-FR">
                    <a:noFill/>
                  </a:rPr>
                  <a:t> </a:t>
                </a:r>
              </a:p>
            </p:txBody>
          </p:sp>
        </mc:Fallback>
      </mc:AlternateContent>
      <p:sp>
        <p:nvSpPr>
          <p:cNvPr id="42" name="ZoneTexte 41">
            <a:extLst>
              <a:ext uri="{FF2B5EF4-FFF2-40B4-BE49-F238E27FC236}">
                <a16:creationId xmlns:a16="http://schemas.microsoft.com/office/drawing/2014/main" id="{DC8636A2-0949-4FF3-92D7-E625CBB18E68}"/>
              </a:ext>
            </a:extLst>
          </p:cNvPr>
          <p:cNvSpPr txBox="1"/>
          <p:nvPr/>
        </p:nvSpPr>
        <p:spPr>
          <a:xfrm>
            <a:off x="10028833" y="4297830"/>
            <a:ext cx="1688711" cy="338554"/>
          </a:xfrm>
          <a:prstGeom prst="rect">
            <a:avLst/>
          </a:prstGeom>
          <a:noFill/>
        </p:spPr>
        <p:txBody>
          <a:bodyPr wrap="square" rtlCol="0">
            <a:spAutoFit/>
          </a:bodyPr>
          <a:lstStyle/>
          <a:p>
            <a:pPr algn="ctr"/>
            <a:r>
              <a:rPr lang="fr-FR" sz="1600" dirty="0">
                <a:solidFill>
                  <a:srgbClr val="66FF66"/>
                </a:solidFill>
              </a:rPr>
              <a:t>Roue R menée</a:t>
            </a:r>
          </a:p>
        </p:txBody>
      </p:sp>
      <p:pic>
        <p:nvPicPr>
          <p:cNvPr id="10" name="Image 9">
            <a:extLst>
              <a:ext uri="{FF2B5EF4-FFF2-40B4-BE49-F238E27FC236}">
                <a16:creationId xmlns:a16="http://schemas.microsoft.com/office/drawing/2014/main" id="{70644ADA-E2E5-4512-BF1A-0A8A066C94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0787" y="3399616"/>
            <a:ext cx="4111200" cy="965719"/>
          </a:xfrm>
          <a:prstGeom prst="rect">
            <a:avLst/>
          </a:prstGeom>
        </p:spPr>
      </p:pic>
      <p:pic>
        <p:nvPicPr>
          <p:cNvPr id="13" name="Image 12">
            <a:extLst>
              <a:ext uri="{FF2B5EF4-FFF2-40B4-BE49-F238E27FC236}">
                <a16:creationId xmlns:a16="http://schemas.microsoft.com/office/drawing/2014/main" id="{DEA99731-F1F9-488D-B8B5-D62CD22E1E4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27765" y="1245027"/>
            <a:ext cx="4110254" cy="1462037"/>
          </a:xfrm>
          <a:prstGeom prst="rect">
            <a:avLst/>
          </a:prstGeom>
        </p:spPr>
      </p:pic>
      <p:sp>
        <p:nvSpPr>
          <p:cNvPr id="41" name="ZoneTexte 40">
            <a:extLst>
              <a:ext uri="{FF2B5EF4-FFF2-40B4-BE49-F238E27FC236}">
                <a16:creationId xmlns:a16="http://schemas.microsoft.com/office/drawing/2014/main" id="{A909D606-BEAF-4ED1-804F-5F8C925EFC96}"/>
              </a:ext>
            </a:extLst>
          </p:cNvPr>
          <p:cNvSpPr txBox="1"/>
          <p:nvPr/>
        </p:nvSpPr>
        <p:spPr>
          <a:xfrm>
            <a:off x="9461943" y="956148"/>
            <a:ext cx="1688711" cy="338554"/>
          </a:xfrm>
          <a:prstGeom prst="rect">
            <a:avLst/>
          </a:prstGeom>
          <a:noFill/>
        </p:spPr>
        <p:txBody>
          <a:bodyPr wrap="square" rtlCol="0">
            <a:spAutoFit/>
          </a:bodyPr>
          <a:lstStyle/>
          <a:p>
            <a:pPr algn="ctr"/>
            <a:r>
              <a:rPr lang="fr-FR" sz="1600" dirty="0">
                <a:solidFill>
                  <a:srgbClr val="99CCFF"/>
                </a:solidFill>
              </a:rPr>
              <a:t>Vis V </a:t>
            </a:r>
            <a:r>
              <a:rPr lang="fr-FR" sz="1600" dirty="0" err="1">
                <a:solidFill>
                  <a:srgbClr val="99CCFF"/>
                </a:solidFill>
              </a:rPr>
              <a:t>menante</a:t>
            </a:r>
            <a:endParaRPr lang="fr-FR" sz="1600" dirty="0">
              <a:solidFill>
                <a:srgbClr val="99CCFF"/>
              </a:solidFill>
            </a:endParaRPr>
          </a:p>
        </p:txBody>
      </p:sp>
      <p:grpSp>
        <p:nvGrpSpPr>
          <p:cNvPr id="7" name="Groupe 6">
            <a:extLst>
              <a:ext uri="{FF2B5EF4-FFF2-40B4-BE49-F238E27FC236}">
                <a16:creationId xmlns:a16="http://schemas.microsoft.com/office/drawing/2014/main" id="{2A0E1D8F-4B0B-4B8E-A00E-335CFE57AAC2}"/>
              </a:ext>
            </a:extLst>
          </p:cNvPr>
          <p:cNvGrpSpPr/>
          <p:nvPr/>
        </p:nvGrpSpPr>
        <p:grpSpPr>
          <a:xfrm>
            <a:off x="1246207" y="2072678"/>
            <a:ext cx="7584815" cy="605649"/>
            <a:chOff x="1246207" y="2072678"/>
            <a:chExt cx="7584815" cy="605649"/>
          </a:xfrm>
        </p:grpSpPr>
        <mc:AlternateContent xmlns:mc="http://schemas.openxmlformats.org/markup-compatibility/2006" xmlns:a14="http://schemas.microsoft.com/office/drawing/2010/main">
          <mc:Choice Requires="a14">
            <p:sp>
              <p:nvSpPr>
                <p:cNvPr id="36" name="Rectangle 35">
                  <a:extLst>
                    <a:ext uri="{FF2B5EF4-FFF2-40B4-BE49-F238E27FC236}">
                      <a16:creationId xmlns:a16="http://schemas.microsoft.com/office/drawing/2014/main" id="{FB8FECC2-BE19-4BCB-80D7-BC22288A1A4C}"/>
                    </a:ext>
                  </a:extLst>
                </p:cNvPr>
                <p:cNvSpPr/>
                <p:nvPr/>
              </p:nvSpPr>
              <p:spPr>
                <a:xfrm>
                  <a:off x="1246207" y="2072678"/>
                  <a:ext cx="6172200" cy="360676"/>
                </a:xfrm>
                <a:prstGeom prst="rect">
                  <a:avLst/>
                </a:prstGeom>
              </p:spPr>
              <p:txBody>
                <a:bodyPr wrap="square">
                  <a:spAutoFit/>
                </a:bodyPr>
                <a:lstStyle/>
                <a:p>
                  <a:pPr marL="87313" indent="-87313">
                    <a:buFontTx/>
                    <a:buChar char="-"/>
                  </a:pPr>
                  <a:r>
                    <a:rPr lang="fr-FR" sz="1600" dirty="0"/>
                    <a:t> une composante axiale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𝐴</m:t>
                          </m:r>
                          <m:r>
                            <a:rPr lang="fr-FR" sz="1600" b="0" i="1" smtClean="0">
                              <a:latin typeface="Cambria Math" panose="02040503050406030204" pitchFamily="18" charset="0"/>
                            </a:rPr>
                            <m:t> </m:t>
                          </m:r>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oMath>
                  </a14:m>
                  <a:r>
                    <a:rPr lang="fr-FR" sz="1600" dirty="0"/>
                    <a:t>, selon l’axe de la vis </a:t>
                  </a:r>
                  <a14:m>
                    <m:oMath xmlns:m="http://schemas.openxmlformats.org/officeDocument/2006/math">
                      <m:d>
                        <m:dPr>
                          <m:ctrlPr>
                            <a:rPr lang="fr-FR" sz="1600" i="1">
                              <a:latin typeface="Cambria Math" panose="02040503050406030204" pitchFamily="18" charset="0"/>
                            </a:rPr>
                          </m:ctrlPr>
                        </m:dPr>
                        <m:e>
                          <m:r>
                            <a:rPr lang="fr-FR" sz="1600" b="0" i="1" smtClean="0">
                              <a:latin typeface="Cambria Math" panose="02040503050406030204" pitchFamily="18" charset="0"/>
                            </a:rPr>
                            <m:t>𝐼</m:t>
                          </m:r>
                          <m:r>
                            <a:rPr lang="fr-FR" sz="1600" i="1">
                              <a:latin typeface="Cambria Math" panose="02040503050406030204" pitchFamily="18" charset="0"/>
                            </a:rPr>
                            <m:t>,</m:t>
                          </m:r>
                          <m:acc>
                            <m:accPr>
                              <m:chr m:val="⃗"/>
                              <m:ctrlPr>
                                <a:rPr lang="fr-FR" sz="1600" i="1">
                                  <a:latin typeface="Cambria Math" panose="02040503050406030204" pitchFamily="18" charset="0"/>
                                </a:rPr>
                              </m:ctrlPr>
                            </m:accPr>
                            <m:e>
                              <m:r>
                                <a:rPr lang="fr-FR" sz="1600" i="1">
                                  <a:latin typeface="Cambria Math" panose="02040503050406030204" pitchFamily="18" charset="0"/>
                                </a:rPr>
                                <m:t>𝑥</m:t>
                              </m:r>
                            </m:e>
                          </m:acc>
                        </m:e>
                      </m:d>
                    </m:oMath>
                  </a14:m>
                  <a:r>
                    <a:rPr lang="fr-FR" sz="1600" dirty="0"/>
                    <a:t> ;</a:t>
                  </a:r>
                </a:p>
              </p:txBody>
            </p:sp>
          </mc:Choice>
          <mc:Fallback xmlns="">
            <p:sp>
              <p:nvSpPr>
                <p:cNvPr id="36" name="Rectangle 35">
                  <a:extLst>
                    <a:ext uri="{FF2B5EF4-FFF2-40B4-BE49-F238E27FC236}">
                      <a16:creationId xmlns:a16="http://schemas.microsoft.com/office/drawing/2014/main" id="{FB8FECC2-BE19-4BCB-80D7-BC22288A1A4C}"/>
                    </a:ext>
                  </a:extLst>
                </p:cNvPr>
                <p:cNvSpPr>
                  <a:spLocks noRot="1" noChangeAspect="1" noMove="1" noResize="1" noEditPoints="1" noAdjustHandles="1" noChangeArrowheads="1" noChangeShapeType="1" noTextEdit="1"/>
                </p:cNvSpPr>
                <p:nvPr/>
              </p:nvSpPr>
              <p:spPr>
                <a:xfrm>
                  <a:off x="1246207" y="2072678"/>
                  <a:ext cx="6172200" cy="360676"/>
                </a:xfrm>
                <a:prstGeom prst="rect">
                  <a:avLst/>
                </a:prstGeom>
                <a:blipFill>
                  <a:blip r:embed="rId7"/>
                  <a:stretch>
                    <a:fillRect l="-494" t="-11864" b="-16949"/>
                  </a:stretch>
                </a:blipFill>
              </p:spPr>
              <p:txBody>
                <a:bodyPr/>
                <a:lstStyle/>
                <a:p>
                  <a:r>
                    <a:rPr lang="fr-FR">
                      <a:noFill/>
                    </a:rPr>
                    <a:t> </a:t>
                  </a:r>
                </a:p>
              </p:txBody>
            </p:sp>
          </mc:Fallback>
        </mc:AlternateContent>
        <p:cxnSp>
          <p:nvCxnSpPr>
            <p:cNvPr id="56" name="Connecteur droit avec flèche 55">
              <a:extLst>
                <a:ext uri="{FF2B5EF4-FFF2-40B4-BE49-F238E27FC236}">
                  <a16:creationId xmlns:a16="http://schemas.microsoft.com/office/drawing/2014/main" id="{74C272CC-9DC2-4DA4-861A-5255A3590AFC}"/>
                </a:ext>
              </a:extLst>
            </p:cNvPr>
            <p:cNvCxnSpPr>
              <a:cxnSpLocks/>
            </p:cNvCxnSpPr>
            <p:nvPr/>
          </p:nvCxnSpPr>
          <p:spPr>
            <a:xfrm>
              <a:off x="7859022" y="2247210"/>
              <a:ext cx="972000" cy="0"/>
            </a:xfrm>
            <a:prstGeom prst="straightConnector1">
              <a:avLst/>
            </a:prstGeom>
            <a:ln w="57150">
              <a:solidFill>
                <a:srgbClr val="FF33CC"/>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ZoneTexte 33">
                  <a:extLst>
                    <a:ext uri="{FF2B5EF4-FFF2-40B4-BE49-F238E27FC236}">
                      <a16:creationId xmlns:a16="http://schemas.microsoft.com/office/drawing/2014/main" id="{65170E66-76BB-4A6A-9231-8E321791E888}"/>
                    </a:ext>
                  </a:extLst>
                </p:cNvPr>
                <p:cNvSpPr txBox="1"/>
                <p:nvPr/>
              </p:nvSpPr>
              <p:spPr>
                <a:xfrm>
                  <a:off x="7904407" y="2336502"/>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33CC"/>
                                </a:solidFill>
                                <a:latin typeface="Cambria Math" panose="02040503050406030204" pitchFamily="18" charset="0"/>
                              </a:rPr>
                            </m:ctrlPr>
                          </m:accPr>
                          <m:e>
                            <m:sSub>
                              <m:sSubPr>
                                <m:ctrlPr>
                                  <a:rPr lang="fr-FR" b="1" i="1" smtClean="0">
                                    <a:solidFill>
                                      <a:srgbClr val="FF33CC"/>
                                    </a:solidFill>
                                    <a:latin typeface="Cambria Math" panose="02040503050406030204" pitchFamily="18" charset="0"/>
                                  </a:rPr>
                                </m:ctrlPr>
                              </m:sSubPr>
                              <m:e>
                                <m:r>
                                  <a:rPr lang="fr-FR" b="1" i="1" smtClean="0">
                                    <a:solidFill>
                                      <a:srgbClr val="FF33CC"/>
                                    </a:solidFill>
                                    <a:latin typeface="Cambria Math" panose="02040503050406030204" pitchFamily="18" charset="0"/>
                                  </a:rPr>
                                  <m:t>𝑭</m:t>
                                </m:r>
                              </m:e>
                              <m:sub>
                                <m:r>
                                  <a:rPr lang="fr-FR" b="1" i="1" smtClean="0">
                                    <a:solidFill>
                                      <a:srgbClr val="FF33CC"/>
                                    </a:solidFill>
                                    <a:latin typeface="Cambria Math" panose="02040503050406030204" pitchFamily="18" charset="0"/>
                                  </a:rPr>
                                  <m:t>𝑨</m:t>
                                </m:r>
                                <m:r>
                                  <a:rPr lang="fr-FR" b="1" i="1" smtClean="0">
                                    <a:solidFill>
                                      <a:srgbClr val="FF33CC"/>
                                    </a:solidFill>
                                    <a:latin typeface="Cambria Math" panose="02040503050406030204" pitchFamily="18" charset="0"/>
                                  </a:rPr>
                                  <m:t> </m:t>
                                </m:r>
                                <m:r>
                                  <a:rPr lang="fr-FR" b="1" i="1" smtClean="0">
                                    <a:solidFill>
                                      <a:srgbClr val="FF33CC"/>
                                    </a:solidFill>
                                    <a:latin typeface="Cambria Math" panose="02040503050406030204" pitchFamily="18" charset="0"/>
                                  </a:rPr>
                                  <m:t>𝑹</m:t>
                                </m:r>
                                <m:r>
                                  <a:rPr lang="fr-FR" b="1" i="1" smtClean="0">
                                    <a:solidFill>
                                      <a:srgbClr val="FF33CC"/>
                                    </a:solidFill>
                                    <a:latin typeface="Cambria Math" panose="02040503050406030204" pitchFamily="18" charset="0"/>
                                  </a:rPr>
                                  <m:t>/</m:t>
                                </m:r>
                                <m:r>
                                  <a:rPr lang="fr-FR" b="1" i="1" smtClean="0">
                                    <a:solidFill>
                                      <a:srgbClr val="FF33CC"/>
                                    </a:solidFill>
                                    <a:latin typeface="Cambria Math" panose="02040503050406030204" pitchFamily="18" charset="0"/>
                                  </a:rPr>
                                  <m:t>𝑽</m:t>
                                </m:r>
                              </m:sub>
                            </m:sSub>
                          </m:e>
                        </m:acc>
                      </m:oMath>
                    </m:oMathPara>
                  </a14:m>
                  <a:endParaRPr lang="fr-FR" b="1" dirty="0">
                    <a:solidFill>
                      <a:srgbClr val="FF33CC"/>
                    </a:solidFill>
                  </a:endParaRPr>
                </a:p>
              </p:txBody>
            </p:sp>
          </mc:Choice>
          <mc:Fallback xmlns="">
            <p:sp>
              <p:nvSpPr>
                <p:cNvPr id="34" name="ZoneTexte 33">
                  <a:extLst>
                    <a:ext uri="{FF2B5EF4-FFF2-40B4-BE49-F238E27FC236}">
                      <a16:creationId xmlns:a16="http://schemas.microsoft.com/office/drawing/2014/main" id="{65170E66-76BB-4A6A-9231-8E321791E888}"/>
                    </a:ext>
                  </a:extLst>
                </p:cNvPr>
                <p:cNvSpPr txBox="1">
                  <a:spLocks noRot="1" noChangeAspect="1" noMove="1" noResize="1" noEditPoints="1" noAdjustHandles="1" noChangeArrowheads="1" noChangeShapeType="1" noTextEdit="1"/>
                </p:cNvSpPr>
                <p:nvPr/>
              </p:nvSpPr>
              <p:spPr>
                <a:xfrm>
                  <a:off x="7904407" y="2336502"/>
                  <a:ext cx="457176" cy="341825"/>
                </a:xfrm>
                <a:prstGeom prst="rect">
                  <a:avLst/>
                </a:prstGeom>
                <a:blipFill>
                  <a:blip r:embed="rId8"/>
                  <a:stretch>
                    <a:fillRect l="-18667" r="-45333" b="-25000"/>
                  </a:stretch>
                </a:blipFill>
              </p:spPr>
              <p:txBody>
                <a:bodyPr/>
                <a:lstStyle/>
                <a:p>
                  <a:r>
                    <a:rPr lang="fr-FR">
                      <a:noFill/>
                    </a:rPr>
                    <a:t> </a:t>
                  </a:r>
                </a:p>
              </p:txBody>
            </p:sp>
          </mc:Fallback>
        </mc:AlternateContent>
      </p:grpSp>
      <p:grpSp>
        <p:nvGrpSpPr>
          <p:cNvPr id="5" name="Groupe 4">
            <a:extLst>
              <a:ext uri="{FF2B5EF4-FFF2-40B4-BE49-F238E27FC236}">
                <a16:creationId xmlns:a16="http://schemas.microsoft.com/office/drawing/2014/main" id="{77E78088-869E-4CF1-BD04-4A616D826D8C}"/>
              </a:ext>
            </a:extLst>
          </p:cNvPr>
          <p:cNvGrpSpPr/>
          <p:nvPr/>
        </p:nvGrpSpPr>
        <p:grpSpPr>
          <a:xfrm>
            <a:off x="1252549" y="1730707"/>
            <a:ext cx="10196460" cy="1215634"/>
            <a:chOff x="1252549" y="1730707"/>
            <a:chExt cx="10196460" cy="1215634"/>
          </a:xfrm>
        </p:grpSpPr>
        <p:grpSp>
          <p:nvGrpSpPr>
            <p:cNvPr id="4" name="Groupe 3">
              <a:extLst>
                <a:ext uri="{FF2B5EF4-FFF2-40B4-BE49-F238E27FC236}">
                  <a16:creationId xmlns:a16="http://schemas.microsoft.com/office/drawing/2014/main" id="{7E2856AF-DC97-429A-BB3A-0CA677445DF8}"/>
                </a:ext>
              </a:extLst>
            </p:cNvPr>
            <p:cNvGrpSpPr/>
            <p:nvPr/>
          </p:nvGrpSpPr>
          <p:grpSpPr>
            <a:xfrm>
              <a:off x="1252549" y="1730707"/>
              <a:ext cx="8162750" cy="1215634"/>
              <a:chOff x="1252549" y="1730707"/>
              <a:chExt cx="8162750" cy="1215634"/>
            </a:xfrm>
          </p:grpSpPr>
          <mc:AlternateContent xmlns:mc="http://schemas.openxmlformats.org/markup-compatibility/2006" xmlns:a14="http://schemas.microsoft.com/office/drawing/2010/main">
            <mc:Choice Requires="a14">
              <p:sp>
                <p:nvSpPr>
                  <p:cNvPr id="40" name="Rectangle 39">
                    <a:extLst>
                      <a:ext uri="{FF2B5EF4-FFF2-40B4-BE49-F238E27FC236}">
                        <a16:creationId xmlns:a16="http://schemas.microsoft.com/office/drawing/2014/main" id="{ED6D6A06-2DAE-4F94-BC54-1CD76ED715E7}"/>
                      </a:ext>
                    </a:extLst>
                  </p:cNvPr>
                  <p:cNvSpPr/>
                  <p:nvPr/>
                </p:nvSpPr>
                <p:spPr>
                  <a:xfrm>
                    <a:off x="1252549" y="1730707"/>
                    <a:ext cx="6260633" cy="360676"/>
                  </a:xfrm>
                  <a:prstGeom prst="rect">
                    <a:avLst/>
                  </a:prstGeom>
                </p:spPr>
                <p:txBody>
                  <a:bodyPr wrap="square">
                    <a:spAutoFit/>
                  </a:bodyPr>
                  <a:lstStyle/>
                  <a:p>
                    <a:pPr algn="just"/>
                    <a:r>
                      <a:rPr lang="fr-FR" sz="1600" dirty="0"/>
                      <a:t>- une composante radiale </a:t>
                    </a:r>
                    <a14:m>
                      <m:oMath xmlns:m="http://schemas.openxmlformats.org/officeDocument/2006/math">
                        <m:sSub>
                          <m:sSubPr>
                            <m:ctrlPr>
                              <a:rPr lang="fr-FR" sz="1600" i="1" smtClean="0">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𝑅</m:t>
                            </m:r>
                            <m:r>
                              <a:rPr lang="fr-FR" sz="1600" b="0" i="1" smtClean="0">
                                <a:latin typeface="Cambria Math" panose="02040503050406030204" pitchFamily="18" charset="0"/>
                              </a:rPr>
                              <m:t> </m:t>
                            </m:r>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oMath>
                    </a14:m>
                    <a:r>
                      <a:rPr lang="fr-FR" sz="1600" dirty="0"/>
                      <a:t>, selon le rayon de la vis de direction </a:t>
                    </a:r>
                    <a14:m>
                      <m:oMath xmlns:m="http://schemas.openxmlformats.org/officeDocument/2006/math">
                        <m:acc>
                          <m:accPr>
                            <m:chr m:val="⃗"/>
                            <m:ctrlPr>
                              <a:rPr lang="fr-FR" sz="1600" i="1" smtClean="0">
                                <a:latin typeface="Cambria Math" panose="02040503050406030204" pitchFamily="18" charset="0"/>
                              </a:rPr>
                            </m:ctrlPr>
                          </m:accPr>
                          <m:e>
                            <m:r>
                              <a:rPr lang="fr-FR" sz="1600" b="0" i="1" smtClean="0">
                                <a:latin typeface="Cambria Math" panose="02040503050406030204" pitchFamily="18" charset="0"/>
                              </a:rPr>
                              <m:t>𝑦</m:t>
                            </m:r>
                          </m:e>
                        </m:acc>
                      </m:oMath>
                    </a14:m>
                    <a:r>
                      <a:rPr lang="fr-FR" sz="1600" dirty="0"/>
                      <a:t> ;</a:t>
                    </a:r>
                  </a:p>
                </p:txBody>
              </p:sp>
            </mc:Choice>
            <mc:Fallback xmlns="">
              <p:sp>
                <p:nvSpPr>
                  <p:cNvPr id="40" name="Rectangle 39">
                    <a:extLst>
                      <a:ext uri="{FF2B5EF4-FFF2-40B4-BE49-F238E27FC236}">
                        <a16:creationId xmlns:a16="http://schemas.microsoft.com/office/drawing/2014/main" id="{ED6D6A06-2DAE-4F94-BC54-1CD76ED715E7}"/>
                      </a:ext>
                    </a:extLst>
                  </p:cNvPr>
                  <p:cNvSpPr>
                    <a:spLocks noRot="1" noChangeAspect="1" noMove="1" noResize="1" noEditPoints="1" noAdjustHandles="1" noChangeArrowheads="1" noChangeShapeType="1" noTextEdit="1"/>
                  </p:cNvSpPr>
                  <p:nvPr/>
                </p:nvSpPr>
                <p:spPr>
                  <a:xfrm>
                    <a:off x="1252549" y="1730707"/>
                    <a:ext cx="6260633" cy="360676"/>
                  </a:xfrm>
                  <a:prstGeom prst="rect">
                    <a:avLst/>
                  </a:prstGeom>
                  <a:blipFill>
                    <a:blip r:embed="rId9"/>
                    <a:stretch>
                      <a:fillRect l="-487" t="-11864" b="-16949"/>
                    </a:stretch>
                  </a:blipFill>
                </p:spPr>
                <p:txBody>
                  <a:bodyPr/>
                  <a:lstStyle/>
                  <a:p>
                    <a:r>
                      <a:rPr lang="fr-FR">
                        <a:noFill/>
                      </a:rPr>
                      <a:t> </a:t>
                    </a:r>
                  </a:p>
                </p:txBody>
              </p:sp>
            </mc:Fallback>
          </mc:AlternateContent>
          <p:grpSp>
            <p:nvGrpSpPr>
              <p:cNvPr id="6" name="Groupe 5">
                <a:extLst>
                  <a:ext uri="{FF2B5EF4-FFF2-40B4-BE49-F238E27FC236}">
                    <a16:creationId xmlns:a16="http://schemas.microsoft.com/office/drawing/2014/main" id="{F0F824A2-881B-4506-8ABB-4C5CC6B8F7F2}"/>
                  </a:ext>
                </a:extLst>
              </p:cNvPr>
              <p:cNvGrpSpPr/>
              <p:nvPr/>
            </p:nvGrpSpPr>
            <p:grpSpPr>
              <a:xfrm>
                <a:off x="8839479" y="2262341"/>
                <a:ext cx="575820" cy="684000"/>
                <a:chOff x="13007587" y="2939483"/>
                <a:chExt cx="575820" cy="684000"/>
              </a:xfrm>
            </p:grpSpPr>
            <p:cxnSp>
              <p:nvCxnSpPr>
                <p:cNvPr id="38" name="Connecteur droit avec flèche 37">
                  <a:extLst>
                    <a:ext uri="{FF2B5EF4-FFF2-40B4-BE49-F238E27FC236}">
                      <a16:creationId xmlns:a16="http://schemas.microsoft.com/office/drawing/2014/main" id="{623E7919-E73F-41FC-9929-AB1EE8E860DB}"/>
                    </a:ext>
                  </a:extLst>
                </p:cNvPr>
                <p:cNvCxnSpPr>
                  <a:cxnSpLocks/>
                </p:cNvCxnSpPr>
                <p:nvPr/>
              </p:nvCxnSpPr>
              <p:spPr>
                <a:xfrm rot="5400000">
                  <a:off x="12665587" y="3281483"/>
                  <a:ext cx="684000" cy="0"/>
                </a:xfrm>
                <a:prstGeom prst="straightConnector1">
                  <a:avLst/>
                </a:prstGeom>
                <a:ln w="5715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ZoneTexte 38">
                      <a:extLst>
                        <a:ext uri="{FF2B5EF4-FFF2-40B4-BE49-F238E27FC236}">
                          <a16:creationId xmlns:a16="http://schemas.microsoft.com/office/drawing/2014/main" id="{E53FC2AB-7243-44A2-B21E-8D6845B2B1CF}"/>
                        </a:ext>
                      </a:extLst>
                    </p:cNvPr>
                    <p:cNvSpPr txBox="1"/>
                    <p:nvPr/>
                  </p:nvSpPr>
                  <p:spPr>
                    <a:xfrm>
                      <a:off x="13126231" y="2993352"/>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𝑽</m:t>
                                    </m:r>
                                  </m:sub>
                                </m:sSub>
                              </m:e>
                            </m:acc>
                          </m:oMath>
                        </m:oMathPara>
                      </a14:m>
                      <a:endParaRPr lang="fr-FR" b="1" dirty="0">
                        <a:solidFill>
                          <a:srgbClr val="FFC000"/>
                        </a:solidFill>
                      </a:endParaRPr>
                    </a:p>
                  </p:txBody>
                </p:sp>
              </mc:Choice>
              <mc:Fallback xmlns="">
                <p:sp>
                  <p:nvSpPr>
                    <p:cNvPr id="39" name="ZoneTexte 38">
                      <a:extLst>
                        <a:ext uri="{FF2B5EF4-FFF2-40B4-BE49-F238E27FC236}">
                          <a16:creationId xmlns:a16="http://schemas.microsoft.com/office/drawing/2014/main" id="{E53FC2AB-7243-44A2-B21E-8D6845B2B1CF}"/>
                        </a:ext>
                      </a:extLst>
                    </p:cNvPr>
                    <p:cNvSpPr txBox="1">
                      <a:spLocks noRot="1" noChangeAspect="1" noMove="1" noResize="1" noEditPoints="1" noAdjustHandles="1" noChangeArrowheads="1" noChangeShapeType="1" noTextEdit="1"/>
                    </p:cNvSpPr>
                    <p:nvPr/>
                  </p:nvSpPr>
                  <p:spPr>
                    <a:xfrm>
                      <a:off x="13126231" y="2993352"/>
                      <a:ext cx="457176" cy="341825"/>
                    </a:xfrm>
                    <a:prstGeom prst="rect">
                      <a:avLst/>
                    </a:prstGeom>
                    <a:blipFill>
                      <a:blip r:embed="rId10"/>
                      <a:stretch>
                        <a:fillRect l="-18667" r="-46667" b="-23214"/>
                      </a:stretch>
                    </a:blipFill>
                  </p:spPr>
                  <p:txBody>
                    <a:bodyPr/>
                    <a:lstStyle/>
                    <a:p>
                      <a:r>
                        <a:rPr lang="fr-FR">
                          <a:noFill/>
                        </a:rPr>
                        <a:t> </a:t>
                      </a:r>
                    </a:p>
                  </p:txBody>
                </p:sp>
              </mc:Fallback>
            </mc:AlternateContent>
          </p:grpSp>
        </p:grpSp>
        <p:grpSp>
          <p:nvGrpSpPr>
            <p:cNvPr id="57" name="Groupe 56">
              <a:extLst>
                <a:ext uri="{FF2B5EF4-FFF2-40B4-BE49-F238E27FC236}">
                  <a16:creationId xmlns:a16="http://schemas.microsoft.com/office/drawing/2014/main" id="{8B9916F0-0F2A-4C10-9A5F-5961780C85BD}"/>
                </a:ext>
              </a:extLst>
            </p:cNvPr>
            <p:cNvGrpSpPr/>
            <p:nvPr/>
          </p:nvGrpSpPr>
          <p:grpSpPr>
            <a:xfrm>
              <a:off x="10873189" y="2243976"/>
              <a:ext cx="575820" cy="684000"/>
              <a:chOff x="13007587" y="2939483"/>
              <a:chExt cx="575820" cy="684000"/>
            </a:xfrm>
          </p:grpSpPr>
          <p:cxnSp>
            <p:nvCxnSpPr>
              <p:cNvPr id="58" name="Connecteur droit avec flèche 57">
                <a:extLst>
                  <a:ext uri="{FF2B5EF4-FFF2-40B4-BE49-F238E27FC236}">
                    <a16:creationId xmlns:a16="http://schemas.microsoft.com/office/drawing/2014/main" id="{44023BCF-FB79-4291-AB57-C4C83AF5E76C}"/>
                  </a:ext>
                </a:extLst>
              </p:cNvPr>
              <p:cNvCxnSpPr>
                <a:cxnSpLocks/>
              </p:cNvCxnSpPr>
              <p:nvPr/>
            </p:nvCxnSpPr>
            <p:spPr>
              <a:xfrm rot="5400000">
                <a:off x="12665587" y="3281483"/>
                <a:ext cx="684000" cy="0"/>
              </a:xfrm>
              <a:prstGeom prst="straightConnector1">
                <a:avLst/>
              </a:prstGeom>
              <a:ln w="5715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9" name="ZoneTexte 58">
                    <a:extLst>
                      <a:ext uri="{FF2B5EF4-FFF2-40B4-BE49-F238E27FC236}">
                        <a16:creationId xmlns:a16="http://schemas.microsoft.com/office/drawing/2014/main" id="{10580E4B-02ED-4254-B717-0E0C413A1D0B}"/>
                      </a:ext>
                    </a:extLst>
                  </p:cNvPr>
                  <p:cNvSpPr txBox="1"/>
                  <p:nvPr/>
                </p:nvSpPr>
                <p:spPr>
                  <a:xfrm>
                    <a:off x="13126231" y="2993352"/>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𝑽</m:t>
                                  </m:r>
                                </m:sub>
                              </m:sSub>
                            </m:e>
                          </m:acc>
                        </m:oMath>
                      </m:oMathPara>
                    </a14:m>
                    <a:endParaRPr lang="fr-FR" b="1" dirty="0">
                      <a:solidFill>
                        <a:srgbClr val="FFC000"/>
                      </a:solidFill>
                    </a:endParaRPr>
                  </a:p>
                </p:txBody>
              </p:sp>
            </mc:Choice>
            <mc:Fallback xmlns="">
              <p:sp>
                <p:nvSpPr>
                  <p:cNvPr id="59" name="ZoneTexte 58">
                    <a:extLst>
                      <a:ext uri="{FF2B5EF4-FFF2-40B4-BE49-F238E27FC236}">
                        <a16:creationId xmlns:a16="http://schemas.microsoft.com/office/drawing/2014/main" id="{10580E4B-02ED-4254-B717-0E0C413A1D0B}"/>
                      </a:ext>
                    </a:extLst>
                  </p:cNvPr>
                  <p:cNvSpPr txBox="1">
                    <a:spLocks noRot="1" noChangeAspect="1" noMove="1" noResize="1" noEditPoints="1" noAdjustHandles="1" noChangeArrowheads="1" noChangeShapeType="1" noTextEdit="1"/>
                  </p:cNvSpPr>
                  <p:nvPr/>
                </p:nvSpPr>
                <p:spPr>
                  <a:xfrm>
                    <a:off x="13126231" y="2993352"/>
                    <a:ext cx="457176" cy="341825"/>
                  </a:xfrm>
                  <a:prstGeom prst="rect">
                    <a:avLst/>
                  </a:prstGeom>
                  <a:blipFill>
                    <a:blip r:embed="rId12"/>
                    <a:stretch>
                      <a:fillRect l="-17333" r="-46667" b="-23214"/>
                    </a:stretch>
                  </a:blipFill>
                </p:spPr>
                <p:txBody>
                  <a:bodyPr/>
                  <a:lstStyle/>
                  <a:p>
                    <a:r>
                      <a:rPr lang="fr-FR">
                        <a:noFill/>
                      </a:rPr>
                      <a:t> </a:t>
                    </a:r>
                  </a:p>
                </p:txBody>
              </p:sp>
            </mc:Fallback>
          </mc:AlternateContent>
        </p:grpSp>
      </p:grpSp>
      <p:sp>
        <p:nvSpPr>
          <p:cNvPr id="16" name="Rectangle 15">
            <a:extLst>
              <a:ext uri="{FF2B5EF4-FFF2-40B4-BE49-F238E27FC236}">
                <a16:creationId xmlns:a16="http://schemas.microsoft.com/office/drawing/2014/main" id="{46CC5171-38A0-41DD-8E58-6D4D6D5F75FF}"/>
              </a:ext>
            </a:extLst>
          </p:cNvPr>
          <p:cNvSpPr/>
          <p:nvPr/>
        </p:nvSpPr>
        <p:spPr>
          <a:xfrm>
            <a:off x="8522924" y="1126537"/>
            <a:ext cx="293670" cy="338554"/>
          </a:xfrm>
          <a:prstGeom prst="rect">
            <a:avLst/>
          </a:prstGeom>
        </p:spPr>
        <p:txBody>
          <a:bodyPr wrap="none">
            <a:spAutoFit/>
          </a:bodyPr>
          <a:lstStyle/>
          <a:p>
            <a:r>
              <a:rPr lang="el-GR" sz="1600" dirty="0"/>
              <a:t>β</a:t>
            </a:r>
            <a:endParaRPr lang="fr-FR" sz="1600" dirty="0"/>
          </a:p>
        </p:txBody>
      </p:sp>
      <p:sp>
        <p:nvSpPr>
          <p:cNvPr id="71" name="Rectangle 70">
            <a:extLst>
              <a:ext uri="{FF2B5EF4-FFF2-40B4-BE49-F238E27FC236}">
                <a16:creationId xmlns:a16="http://schemas.microsoft.com/office/drawing/2014/main" id="{D8C5B70F-A938-4CD9-8E26-BA989B053EF3}"/>
              </a:ext>
            </a:extLst>
          </p:cNvPr>
          <p:cNvSpPr/>
          <p:nvPr/>
        </p:nvSpPr>
        <p:spPr>
          <a:xfrm>
            <a:off x="11281545" y="3833721"/>
            <a:ext cx="293670" cy="338554"/>
          </a:xfrm>
          <a:prstGeom prst="rect">
            <a:avLst/>
          </a:prstGeom>
        </p:spPr>
        <p:txBody>
          <a:bodyPr wrap="none">
            <a:spAutoFit/>
          </a:bodyPr>
          <a:lstStyle/>
          <a:p>
            <a:r>
              <a:rPr lang="el-GR" sz="1600" dirty="0"/>
              <a:t>β</a:t>
            </a:r>
            <a:endParaRPr lang="fr-FR" sz="1600" dirty="0"/>
          </a:p>
        </p:txBody>
      </p:sp>
      <mc:AlternateContent xmlns:mc="http://schemas.openxmlformats.org/markup-compatibility/2006" xmlns:a14="http://schemas.microsoft.com/office/drawing/2010/main">
        <mc:Choice Requires="a14">
          <p:sp>
            <p:nvSpPr>
              <p:cNvPr id="17" name="ZoneTexte 16">
                <a:extLst>
                  <a:ext uri="{FF2B5EF4-FFF2-40B4-BE49-F238E27FC236}">
                    <a16:creationId xmlns:a16="http://schemas.microsoft.com/office/drawing/2014/main" id="{9997DBDF-5DFF-4941-80EF-CF156ACE947F}"/>
                  </a:ext>
                </a:extLst>
              </p:cNvPr>
              <p:cNvSpPr txBox="1"/>
              <p:nvPr/>
            </p:nvSpPr>
            <p:spPr>
              <a:xfrm>
                <a:off x="8898474" y="1126619"/>
                <a:ext cx="16543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i="1">
                              <a:latin typeface="Cambria Math" panose="02040503050406030204" pitchFamily="18" charset="0"/>
                            </a:rPr>
                            <m:t>𝑦</m:t>
                          </m:r>
                        </m:e>
                      </m:acc>
                    </m:oMath>
                  </m:oMathPara>
                </a14:m>
                <a:endParaRPr lang="fr-FR" sz="1600" dirty="0"/>
              </a:p>
            </p:txBody>
          </p:sp>
        </mc:Choice>
        <mc:Fallback xmlns="">
          <p:sp>
            <p:nvSpPr>
              <p:cNvPr id="17" name="ZoneTexte 16">
                <a:extLst>
                  <a:ext uri="{FF2B5EF4-FFF2-40B4-BE49-F238E27FC236}">
                    <a16:creationId xmlns:a16="http://schemas.microsoft.com/office/drawing/2014/main" id="{9997DBDF-5DFF-4941-80EF-CF156ACE947F}"/>
                  </a:ext>
                </a:extLst>
              </p:cNvPr>
              <p:cNvSpPr txBox="1">
                <a:spLocks noRot="1" noChangeAspect="1" noMove="1" noResize="1" noEditPoints="1" noAdjustHandles="1" noChangeArrowheads="1" noChangeShapeType="1" noTextEdit="1"/>
              </p:cNvSpPr>
              <p:nvPr/>
            </p:nvSpPr>
            <p:spPr>
              <a:xfrm>
                <a:off x="8898474" y="1126619"/>
                <a:ext cx="165430" cy="246221"/>
              </a:xfrm>
              <a:prstGeom prst="rect">
                <a:avLst/>
              </a:prstGeom>
              <a:blipFill>
                <a:blip r:embed="rId17"/>
                <a:stretch>
                  <a:fillRect l="-29630" t="-40000" r="-96296" b="-250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72" name="ZoneTexte 71">
                <a:extLst>
                  <a:ext uri="{FF2B5EF4-FFF2-40B4-BE49-F238E27FC236}">
                    <a16:creationId xmlns:a16="http://schemas.microsoft.com/office/drawing/2014/main" id="{D09D9815-7A05-4E1E-B062-5CE72DA1C6AC}"/>
                  </a:ext>
                </a:extLst>
              </p:cNvPr>
              <p:cNvSpPr txBox="1"/>
              <p:nvPr/>
            </p:nvSpPr>
            <p:spPr>
              <a:xfrm>
                <a:off x="9934586" y="1686145"/>
                <a:ext cx="16171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i="1">
                              <a:latin typeface="Cambria Math" panose="02040503050406030204" pitchFamily="18" charset="0"/>
                            </a:rPr>
                            <m:t>𝑥</m:t>
                          </m:r>
                        </m:e>
                      </m:acc>
                    </m:oMath>
                  </m:oMathPara>
                </a14:m>
                <a:endParaRPr lang="fr-FR" sz="1600" dirty="0"/>
              </a:p>
            </p:txBody>
          </p:sp>
        </mc:Choice>
        <mc:Fallback xmlns="">
          <p:sp>
            <p:nvSpPr>
              <p:cNvPr id="72" name="ZoneTexte 71">
                <a:extLst>
                  <a:ext uri="{FF2B5EF4-FFF2-40B4-BE49-F238E27FC236}">
                    <a16:creationId xmlns:a16="http://schemas.microsoft.com/office/drawing/2014/main" id="{D09D9815-7A05-4E1E-B062-5CE72DA1C6AC}"/>
                  </a:ext>
                </a:extLst>
              </p:cNvPr>
              <p:cNvSpPr txBox="1">
                <a:spLocks noRot="1" noChangeAspect="1" noMove="1" noResize="1" noEditPoints="1" noAdjustHandles="1" noChangeArrowheads="1" noChangeShapeType="1" noTextEdit="1"/>
              </p:cNvSpPr>
              <p:nvPr/>
            </p:nvSpPr>
            <p:spPr>
              <a:xfrm>
                <a:off x="9934586" y="1686145"/>
                <a:ext cx="161711" cy="246221"/>
              </a:xfrm>
              <a:prstGeom prst="rect">
                <a:avLst/>
              </a:prstGeom>
              <a:blipFill>
                <a:blip r:embed="rId18"/>
                <a:stretch>
                  <a:fillRect l="-26923" t="-40000" r="-100000" b="-25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73" name="ZoneTexte 72">
                <a:extLst>
                  <a:ext uri="{FF2B5EF4-FFF2-40B4-BE49-F238E27FC236}">
                    <a16:creationId xmlns:a16="http://schemas.microsoft.com/office/drawing/2014/main" id="{C4E02493-C090-4F82-A405-F34B57BDF8EC}"/>
                  </a:ext>
                </a:extLst>
              </p:cNvPr>
              <p:cNvSpPr txBox="1"/>
              <p:nvPr/>
            </p:nvSpPr>
            <p:spPr>
              <a:xfrm>
                <a:off x="11513401" y="1729824"/>
                <a:ext cx="1494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i="1">
                              <a:latin typeface="Cambria Math" panose="02040503050406030204" pitchFamily="18" charset="0"/>
                            </a:rPr>
                            <m:t>𝑧</m:t>
                          </m:r>
                        </m:e>
                      </m:acc>
                    </m:oMath>
                  </m:oMathPara>
                </a14:m>
                <a:endParaRPr lang="fr-FR" sz="1600" dirty="0"/>
              </a:p>
            </p:txBody>
          </p:sp>
        </mc:Choice>
        <mc:Fallback xmlns="">
          <p:sp>
            <p:nvSpPr>
              <p:cNvPr id="73" name="ZoneTexte 72">
                <a:extLst>
                  <a:ext uri="{FF2B5EF4-FFF2-40B4-BE49-F238E27FC236}">
                    <a16:creationId xmlns:a16="http://schemas.microsoft.com/office/drawing/2014/main" id="{C4E02493-C090-4F82-A405-F34B57BDF8EC}"/>
                  </a:ext>
                </a:extLst>
              </p:cNvPr>
              <p:cNvSpPr txBox="1">
                <a:spLocks noRot="1" noChangeAspect="1" noMove="1" noResize="1" noEditPoints="1" noAdjustHandles="1" noChangeArrowheads="1" noChangeShapeType="1" noTextEdit="1"/>
              </p:cNvSpPr>
              <p:nvPr/>
            </p:nvSpPr>
            <p:spPr>
              <a:xfrm>
                <a:off x="11513401" y="1729824"/>
                <a:ext cx="149400" cy="246221"/>
              </a:xfrm>
              <a:prstGeom prst="rect">
                <a:avLst/>
              </a:prstGeom>
              <a:blipFill>
                <a:blip r:embed="rId19"/>
                <a:stretch>
                  <a:fillRect l="-29167" t="-40000" r="-108333" b="-25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74" name="ZoneTexte 73">
                <a:extLst>
                  <a:ext uri="{FF2B5EF4-FFF2-40B4-BE49-F238E27FC236}">
                    <a16:creationId xmlns:a16="http://schemas.microsoft.com/office/drawing/2014/main" id="{35C09CA2-C0E1-49CD-BB6D-470EF8F0420B}"/>
                  </a:ext>
                </a:extLst>
              </p:cNvPr>
              <p:cNvSpPr txBox="1"/>
              <p:nvPr/>
            </p:nvSpPr>
            <p:spPr>
              <a:xfrm>
                <a:off x="10953466" y="1166727"/>
                <a:ext cx="16543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i="1">
                              <a:latin typeface="Cambria Math" panose="02040503050406030204" pitchFamily="18" charset="0"/>
                            </a:rPr>
                            <m:t>𝑦</m:t>
                          </m:r>
                        </m:e>
                      </m:acc>
                    </m:oMath>
                  </m:oMathPara>
                </a14:m>
                <a:endParaRPr lang="fr-FR" sz="1600" dirty="0"/>
              </a:p>
            </p:txBody>
          </p:sp>
        </mc:Choice>
        <mc:Fallback xmlns="">
          <p:sp>
            <p:nvSpPr>
              <p:cNvPr id="74" name="ZoneTexte 73">
                <a:extLst>
                  <a:ext uri="{FF2B5EF4-FFF2-40B4-BE49-F238E27FC236}">
                    <a16:creationId xmlns:a16="http://schemas.microsoft.com/office/drawing/2014/main" id="{35C09CA2-C0E1-49CD-BB6D-470EF8F0420B}"/>
                  </a:ext>
                </a:extLst>
              </p:cNvPr>
              <p:cNvSpPr txBox="1">
                <a:spLocks noRot="1" noChangeAspect="1" noMove="1" noResize="1" noEditPoints="1" noAdjustHandles="1" noChangeArrowheads="1" noChangeShapeType="1" noTextEdit="1"/>
              </p:cNvSpPr>
              <p:nvPr/>
            </p:nvSpPr>
            <p:spPr>
              <a:xfrm>
                <a:off x="10953466" y="1166727"/>
                <a:ext cx="165430" cy="246221"/>
              </a:xfrm>
              <a:prstGeom prst="rect">
                <a:avLst/>
              </a:prstGeom>
              <a:blipFill>
                <a:blip r:embed="rId20"/>
                <a:stretch>
                  <a:fillRect l="-29630" t="-36585" r="-96296" b="-21951"/>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8" name="Rectangle 17">
                <a:extLst>
                  <a:ext uri="{FF2B5EF4-FFF2-40B4-BE49-F238E27FC236}">
                    <a16:creationId xmlns:a16="http://schemas.microsoft.com/office/drawing/2014/main" id="{CF64287B-0815-4D6D-B1B9-C242C0C3F637}"/>
                  </a:ext>
                </a:extLst>
              </p:cNvPr>
              <p:cNvSpPr/>
              <p:nvPr/>
            </p:nvSpPr>
            <p:spPr>
              <a:xfrm>
                <a:off x="8485857" y="2287982"/>
                <a:ext cx="316240"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600" i="1" smtClean="0">
                          <a:latin typeface="Cambria Math" panose="02040503050406030204" pitchFamily="18" charset="0"/>
                        </a:rPr>
                        <m:t>𝐼</m:t>
                      </m:r>
                    </m:oMath>
                  </m:oMathPara>
                </a14:m>
                <a:endParaRPr lang="fr-FR" sz="1600" dirty="0"/>
              </a:p>
            </p:txBody>
          </p:sp>
        </mc:Choice>
        <mc:Fallback xmlns="">
          <p:sp>
            <p:nvSpPr>
              <p:cNvPr id="18" name="Rectangle 17">
                <a:extLst>
                  <a:ext uri="{FF2B5EF4-FFF2-40B4-BE49-F238E27FC236}">
                    <a16:creationId xmlns:a16="http://schemas.microsoft.com/office/drawing/2014/main" id="{CF64287B-0815-4D6D-B1B9-C242C0C3F637}"/>
                  </a:ext>
                </a:extLst>
              </p:cNvPr>
              <p:cNvSpPr>
                <a:spLocks noRot="1" noChangeAspect="1" noMove="1" noResize="1" noEditPoints="1" noAdjustHandles="1" noChangeArrowheads="1" noChangeShapeType="1" noTextEdit="1"/>
              </p:cNvSpPr>
              <p:nvPr/>
            </p:nvSpPr>
            <p:spPr>
              <a:xfrm>
                <a:off x="8485857" y="2287982"/>
                <a:ext cx="316240" cy="338554"/>
              </a:xfrm>
              <a:prstGeom prst="rect">
                <a:avLst/>
              </a:prstGeom>
              <a:blipFill>
                <a:blip r:embed="rId21"/>
                <a:stretch>
                  <a:fillRect/>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19" name="Rectangle 18">
                <a:extLst>
                  <a:ext uri="{FF2B5EF4-FFF2-40B4-BE49-F238E27FC236}">
                    <a16:creationId xmlns:a16="http://schemas.microsoft.com/office/drawing/2014/main" id="{52847AC0-E493-4159-A934-66E0C3982ACC}"/>
                  </a:ext>
                </a:extLst>
              </p:cNvPr>
              <p:cNvSpPr/>
              <p:nvPr/>
            </p:nvSpPr>
            <p:spPr>
              <a:xfrm>
                <a:off x="10809492" y="1895191"/>
                <a:ext cx="316240" cy="3385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fr-FR" sz="1600" i="1">
                          <a:latin typeface="Cambria Math" panose="02040503050406030204" pitchFamily="18" charset="0"/>
                        </a:rPr>
                        <m:t>𝐼</m:t>
                      </m:r>
                    </m:oMath>
                  </m:oMathPara>
                </a14:m>
                <a:endParaRPr lang="fr-FR" sz="1600" dirty="0"/>
              </a:p>
            </p:txBody>
          </p:sp>
        </mc:Choice>
        <mc:Fallback xmlns="">
          <p:sp>
            <p:nvSpPr>
              <p:cNvPr id="19" name="Rectangle 18">
                <a:extLst>
                  <a:ext uri="{FF2B5EF4-FFF2-40B4-BE49-F238E27FC236}">
                    <a16:creationId xmlns:a16="http://schemas.microsoft.com/office/drawing/2014/main" id="{52847AC0-E493-4159-A934-66E0C3982ACC}"/>
                  </a:ext>
                </a:extLst>
              </p:cNvPr>
              <p:cNvSpPr>
                <a:spLocks noRot="1" noChangeAspect="1" noMove="1" noResize="1" noEditPoints="1" noAdjustHandles="1" noChangeArrowheads="1" noChangeShapeType="1" noTextEdit="1"/>
              </p:cNvSpPr>
              <p:nvPr/>
            </p:nvSpPr>
            <p:spPr>
              <a:xfrm>
                <a:off x="10809492" y="1895191"/>
                <a:ext cx="316240" cy="338554"/>
              </a:xfrm>
              <a:prstGeom prst="rect">
                <a:avLst/>
              </a:prstGeom>
              <a:blipFill>
                <a:blip r:embed="rId22"/>
                <a:stretch>
                  <a:fillRect/>
                </a:stretch>
              </a:blipFill>
            </p:spPr>
            <p:txBody>
              <a:bodyPr/>
              <a:lstStyle/>
              <a:p>
                <a:r>
                  <a:rPr lang="fr-FR">
                    <a:noFill/>
                  </a:rPr>
                  <a:t> </a:t>
                </a:r>
              </a:p>
            </p:txBody>
          </p:sp>
        </mc:Fallback>
      </mc:AlternateContent>
      <p:grpSp>
        <p:nvGrpSpPr>
          <p:cNvPr id="8" name="Groupe 7">
            <a:extLst>
              <a:ext uri="{FF2B5EF4-FFF2-40B4-BE49-F238E27FC236}">
                <a16:creationId xmlns:a16="http://schemas.microsoft.com/office/drawing/2014/main" id="{7D229510-7649-4E07-AA46-78045B5BB975}"/>
              </a:ext>
            </a:extLst>
          </p:cNvPr>
          <p:cNvGrpSpPr/>
          <p:nvPr/>
        </p:nvGrpSpPr>
        <p:grpSpPr>
          <a:xfrm>
            <a:off x="1246206" y="2247210"/>
            <a:ext cx="9626983" cy="811796"/>
            <a:chOff x="1246206" y="2247210"/>
            <a:chExt cx="9626983" cy="811796"/>
          </a:xfrm>
        </p:grpSpPr>
        <mc:AlternateContent xmlns:mc="http://schemas.openxmlformats.org/markup-compatibility/2006" xmlns:a14="http://schemas.microsoft.com/office/drawing/2010/main">
          <mc:Choice Requires="a14">
            <p:sp>
              <p:nvSpPr>
                <p:cNvPr id="61" name="ZoneTexte 60">
                  <a:extLst>
                    <a:ext uri="{FF2B5EF4-FFF2-40B4-BE49-F238E27FC236}">
                      <a16:creationId xmlns:a16="http://schemas.microsoft.com/office/drawing/2014/main" id="{6D727DA7-B170-4E07-9E78-5954429BFD5C}"/>
                    </a:ext>
                  </a:extLst>
                </p:cNvPr>
                <p:cNvSpPr txBox="1"/>
                <p:nvPr/>
              </p:nvSpPr>
              <p:spPr>
                <a:xfrm>
                  <a:off x="10077710" y="2297844"/>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00B050"/>
                                </a:solidFill>
                                <a:latin typeface="Cambria Math" panose="02040503050406030204" pitchFamily="18" charset="0"/>
                              </a:rPr>
                            </m:ctrlPr>
                          </m:accPr>
                          <m:e>
                            <m:sSub>
                              <m:sSubPr>
                                <m:ctrlPr>
                                  <a:rPr lang="fr-FR" b="1" i="1" smtClean="0">
                                    <a:solidFill>
                                      <a:srgbClr val="00B050"/>
                                    </a:solidFill>
                                    <a:latin typeface="Cambria Math" panose="02040503050406030204" pitchFamily="18" charset="0"/>
                                  </a:rPr>
                                </m:ctrlPr>
                              </m:sSubPr>
                              <m:e>
                                <m:r>
                                  <a:rPr lang="fr-FR" b="1" i="1" smtClean="0">
                                    <a:solidFill>
                                      <a:srgbClr val="00B050"/>
                                    </a:solidFill>
                                    <a:latin typeface="Cambria Math" panose="02040503050406030204" pitchFamily="18" charset="0"/>
                                  </a:rPr>
                                  <m:t>𝑭</m:t>
                                </m:r>
                              </m:e>
                              <m:sub>
                                <m:r>
                                  <a:rPr lang="fr-FR" b="1" i="1" smtClean="0">
                                    <a:solidFill>
                                      <a:srgbClr val="00B050"/>
                                    </a:solidFill>
                                    <a:latin typeface="Cambria Math" panose="02040503050406030204" pitchFamily="18" charset="0"/>
                                  </a:rPr>
                                  <m:t>𝑻</m:t>
                                </m:r>
                                <m:r>
                                  <a:rPr lang="fr-FR" b="1" i="1" smtClean="0">
                                    <a:solidFill>
                                      <a:srgbClr val="00B050"/>
                                    </a:solidFill>
                                    <a:latin typeface="Cambria Math" panose="02040503050406030204" pitchFamily="18" charset="0"/>
                                  </a:rPr>
                                  <m:t> </m:t>
                                </m:r>
                                <m:r>
                                  <a:rPr lang="fr-FR" b="1" i="1" smtClean="0">
                                    <a:solidFill>
                                      <a:srgbClr val="00B050"/>
                                    </a:solidFill>
                                    <a:latin typeface="Cambria Math" panose="02040503050406030204" pitchFamily="18" charset="0"/>
                                  </a:rPr>
                                  <m:t>𝑹</m:t>
                                </m:r>
                                <m:r>
                                  <a:rPr lang="fr-FR" b="1" i="1" smtClean="0">
                                    <a:solidFill>
                                      <a:srgbClr val="00B050"/>
                                    </a:solidFill>
                                    <a:latin typeface="Cambria Math" panose="02040503050406030204" pitchFamily="18" charset="0"/>
                                  </a:rPr>
                                  <m:t>/</m:t>
                                </m:r>
                                <m:r>
                                  <a:rPr lang="fr-FR" b="1" i="1" smtClean="0">
                                    <a:solidFill>
                                      <a:srgbClr val="00B050"/>
                                    </a:solidFill>
                                    <a:latin typeface="Cambria Math" panose="02040503050406030204" pitchFamily="18" charset="0"/>
                                  </a:rPr>
                                  <m:t>𝑽</m:t>
                                </m:r>
                              </m:sub>
                            </m:sSub>
                          </m:e>
                        </m:acc>
                      </m:oMath>
                    </m:oMathPara>
                  </a14:m>
                  <a:endParaRPr lang="fr-FR" b="1" dirty="0">
                    <a:solidFill>
                      <a:srgbClr val="00B050"/>
                    </a:solidFill>
                  </a:endParaRPr>
                </a:p>
              </p:txBody>
            </p:sp>
          </mc:Choice>
          <mc:Fallback xmlns="">
            <p:sp>
              <p:nvSpPr>
                <p:cNvPr id="61" name="ZoneTexte 60">
                  <a:extLst>
                    <a:ext uri="{FF2B5EF4-FFF2-40B4-BE49-F238E27FC236}">
                      <a16:creationId xmlns:a16="http://schemas.microsoft.com/office/drawing/2014/main" id="{6D727DA7-B170-4E07-9E78-5954429BFD5C}"/>
                    </a:ext>
                  </a:extLst>
                </p:cNvPr>
                <p:cNvSpPr txBox="1">
                  <a:spLocks noRot="1" noChangeAspect="1" noMove="1" noResize="1" noEditPoints="1" noAdjustHandles="1" noChangeArrowheads="1" noChangeShapeType="1" noTextEdit="1"/>
                </p:cNvSpPr>
                <p:nvPr/>
              </p:nvSpPr>
              <p:spPr>
                <a:xfrm>
                  <a:off x="10077710" y="2297844"/>
                  <a:ext cx="457176" cy="341825"/>
                </a:xfrm>
                <a:prstGeom prst="rect">
                  <a:avLst/>
                </a:prstGeom>
                <a:blipFill>
                  <a:blip r:embed="rId23"/>
                  <a:stretch>
                    <a:fillRect l="-17333" r="-44000" b="-23214"/>
                  </a:stretch>
                </a:blipFill>
              </p:spPr>
              <p:txBody>
                <a:bodyPr/>
                <a:lstStyle/>
                <a:p>
                  <a:r>
                    <a:rPr lang="fr-FR">
                      <a:noFill/>
                    </a:rPr>
                    <a:t> </a:t>
                  </a:r>
                </a:p>
              </p:txBody>
            </p:sp>
          </mc:Fallback>
        </mc:AlternateContent>
        <p:cxnSp>
          <p:nvCxnSpPr>
            <p:cNvPr id="62" name="Connecteur droit avec flèche 61">
              <a:extLst>
                <a:ext uri="{FF2B5EF4-FFF2-40B4-BE49-F238E27FC236}">
                  <a16:creationId xmlns:a16="http://schemas.microsoft.com/office/drawing/2014/main" id="{00015096-73B5-49D8-9344-064CA8956C5F}"/>
                </a:ext>
              </a:extLst>
            </p:cNvPr>
            <p:cNvCxnSpPr>
              <a:cxnSpLocks/>
            </p:cNvCxnSpPr>
            <p:nvPr/>
          </p:nvCxnSpPr>
          <p:spPr>
            <a:xfrm>
              <a:off x="9901189" y="2247210"/>
              <a:ext cx="972000" cy="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8" name="Rectangle 77">
                  <a:extLst>
                    <a:ext uri="{FF2B5EF4-FFF2-40B4-BE49-F238E27FC236}">
                      <a16:creationId xmlns:a16="http://schemas.microsoft.com/office/drawing/2014/main" id="{DA52E3FE-CE3D-4D50-B0A1-6E58B6DFD9D9}"/>
                    </a:ext>
                  </a:extLst>
                </p:cNvPr>
                <p:cNvSpPr/>
                <p:nvPr/>
              </p:nvSpPr>
              <p:spPr>
                <a:xfrm>
                  <a:off x="1246206" y="2452109"/>
                  <a:ext cx="6251771" cy="606897"/>
                </a:xfrm>
                <a:prstGeom prst="rect">
                  <a:avLst/>
                </a:prstGeom>
              </p:spPr>
              <p:txBody>
                <a:bodyPr wrap="square">
                  <a:spAutoFit/>
                </a:bodyPr>
                <a:lstStyle/>
                <a:p>
                  <a:pPr algn="just"/>
                  <a:r>
                    <a:rPr lang="fr-FR" sz="1600" dirty="0"/>
                    <a:t>- une composante tangentielle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b="0" i="1" smtClean="0">
                              <a:latin typeface="Cambria Math" panose="02040503050406030204" pitchFamily="18" charset="0"/>
                            </a:rPr>
                            <m:t> </m:t>
                          </m:r>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oMath>
                  </a14:m>
                  <a:r>
                    <a:rPr lang="fr-FR" sz="1600" dirty="0"/>
                    <a:t>, selon la tangente au cercle  </a:t>
                  </a:r>
                  <a:br>
                    <a:rPr lang="fr-FR" sz="1600" dirty="0"/>
                  </a:br>
                  <a:r>
                    <a:rPr lang="fr-FR" sz="1600" dirty="0"/>
                    <a:t>   primitif de rayon </a:t>
                  </a:r>
                  <a14:m>
                    <m:oMath xmlns:m="http://schemas.openxmlformats.org/officeDocument/2006/math">
                      <m:sSub>
                        <m:sSubPr>
                          <m:ctrlPr>
                            <a:rPr lang="fr-FR" sz="1600" i="1" smtClean="0">
                              <a:latin typeface="Cambria Math" panose="02040503050406030204" pitchFamily="18" charset="0"/>
                            </a:rPr>
                          </m:ctrlPr>
                        </m:sSubPr>
                        <m:e>
                          <m:r>
                            <a:rPr lang="fr-FR" sz="1600" b="0" i="1" smtClean="0">
                              <a:latin typeface="Cambria Math" panose="02040503050406030204" pitchFamily="18" charset="0"/>
                            </a:rPr>
                            <m:t>𝑟</m:t>
                          </m:r>
                        </m:e>
                        <m:sub>
                          <m:r>
                            <a:rPr lang="fr-FR" sz="1600" b="0" i="1" smtClean="0">
                              <a:latin typeface="Cambria Math" panose="02040503050406030204" pitchFamily="18" charset="0"/>
                            </a:rPr>
                            <m:t>𝑣</m:t>
                          </m:r>
                        </m:sub>
                      </m:sSub>
                    </m:oMath>
                  </a14:m>
                  <a:r>
                    <a:rPr lang="fr-FR" sz="1600" dirty="0"/>
                    <a:t> et selon la direction </a:t>
                  </a:r>
                  <a14:m>
                    <m:oMath xmlns:m="http://schemas.openxmlformats.org/officeDocument/2006/math">
                      <m:acc>
                        <m:accPr>
                          <m:chr m:val="⃗"/>
                          <m:ctrlPr>
                            <a:rPr lang="fr-FR" sz="1600" i="1">
                              <a:latin typeface="Cambria Math" panose="02040503050406030204" pitchFamily="18" charset="0"/>
                            </a:rPr>
                          </m:ctrlPr>
                        </m:accPr>
                        <m:e>
                          <m:r>
                            <a:rPr lang="fr-FR" sz="1600" i="1">
                              <a:latin typeface="Cambria Math" panose="02040503050406030204" pitchFamily="18" charset="0"/>
                            </a:rPr>
                            <m:t>𝑧</m:t>
                          </m:r>
                        </m:e>
                      </m:acc>
                      <m:r>
                        <a:rPr lang="fr-FR" sz="1600" b="0" i="0" smtClean="0">
                          <a:latin typeface="Cambria Math" panose="02040503050406030204" pitchFamily="18" charset="0"/>
                        </a:rPr>
                        <m:t> </m:t>
                      </m:r>
                    </m:oMath>
                  </a14:m>
                  <a:r>
                    <a:rPr lang="fr-FR" sz="1600" dirty="0"/>
                    <a:t>.</a:t>
                  </a:r>
                </a:p>
              </p:txBody>
            </p:sp>
          </mc:Choice>
          <mc:Fallback xmlns="">
            <p:sp>
              <p:nvSpPr>
                <p:cNvPr id="78" name="Rectangle 77">
                  <a:extLst>
                    <a:ext uri="{FF2B5EF4-FFF2-40B4-BE49-F238E27FC236}">
                      <a16:creationId xmlns:a16="http://schemas.microsoft.com/office/drawing/2014/main" id="{DA52E3FE-CE3D-4D50-B0A1-6E58B6DFD9D9}"/>
                    </a:ext>
                  </a:extLst>
                </p:cNvPr>
                <p:cNvSpPr>
                  <a:spLocks noRot="1" noChangeAspect="1" noMove="1" noResize="1" noEditPoints="1" noAdjustHandles="1" noChangeArrowheads="1" noChangeShapeType="1" noTextEdit="1"/>
                </p:cNvSpPr>
                <p:nvPr/>
              </p:nvSpPr>
              <p:spPr>
                <a:xfrm>
                  <a:off x="1246206" y="2452109"/>
                  <a:ext cx="6251771" cy="606897"/>
                </a:xfrm>
                <a:prstGeom prst="rect">
                  <a:avLst/>
                </a:prstGeom>
                <a:blipFill>
                  <a:blip r:embed="rId24"/>
                  <a:stretch>
                    <a:fillRect l="-487" t="-2000" r="-487" b="-12000"/>
                  </a:stretch>
                </a:blipFill>
              </p:spPr>
              <p:txBody>
                <a:bodyPr/>
                <a:lstStyle/>
                <a:p>
                  <a:r>
                    <a:rPr lang="fr-FR">
                      <a:noFill/>
                    </a:rPr>
                    <a:t> </a:t>
                  </a:r>
                </a:p>
              </p:txBody>
            </p:sp>
          </mc:Fallback>
        </mc:AlternateContent>
      </p:grpSp>
      <mc:AlternateContent xmlns:mc="http://schemas.openxmlformats.org/markup-compatibility/2006" xmlns:a14="http://schemas.microsoft.com/office/drawing/2010/main">
        <mc:Choice Requires="a14">
          <p:sp>
            <p:nvSpPr>
              <p:cNvPr id="20" name="Rectangle 19">
                <a:extLst>
                  <a:ext uri="{FF2B5EF4-FFF2-40B4-BE49-F238E27FC236}">
                    <a16:creationId xmlns:a16="http://schemas.microsoft.com/office/drawing/2014/main" id="{E5C9F723-D16F-4748-9D60-8A827DC35A0F}"/>
                  </a:ext>
                </a:extLst>
              </p:cNvPr>
              <p:cNvSpPr/>
              <p:nvPr/>
            </p:nvSpPr>
            <p:spPr>
              <a:xfrm>
                <a:off x="11305074" y="1924219"/>
                <a:ext cx="364395" cy="307777"/>
              </a:xfrm>
              <a:prstGeom prst="rect">
                <a:avLst/>
              </a:prstGeom>
            </p:spPr>
            <p:txBody>
              <a:bodyPr wrap="none">
                <a:spAutoFit/>
              </a:bodyPr>
              <a:lstStyle/>
              <a:p>
                <a14:m>
                  <m:oMath xmlns:m="http://schemas.openxmlformats.org/officeDocument/2006/math">
                    <m:sSub>
                      <m:sSubPr>
                        <m:ctrlPr>
                          <a:rPr lang="fr-FR" sz="1400" i="1">
                            <a:latin typeface="Cambria Math" panose="02040503050406030204" pitchFamily="18" charset="0"/>
                          </a:rPr>
                        </m:ctrlPr>
                      </m:sSubPr>
                      <m:e>
                        <m:r>
                          <a:rPr lang="fr-FR" sz="1400" i="1">
                            <a:latin typeface="Cambria Math" panose="02040503050406030204" pitchFamily="18" charset="0"/>
                          </a:rPr>
                          <m:t>𝑟</m:t>
                        </m:r>
                      </m:e>
                      <m:sub>
                        <m:r>
                          <a:rPr lang="fr-FR" sz="1400" i="1">
                            <a:latin typeface="Cambria Math" panose="02040503050406030204" pitchFamily="18" charset="0"/>
                          </a:rPr>
                          <m:t>𝑣</m:t>
                        </m:r>
                      </m:sub>
                    </m:sSub>
                  </m:oMath>
                </a14:m>
                <a:r>
                  <a:rPr lang="fr-FR" sz="1400" dirty="0"/>
                  <a:t> </a:t>
                </a:r>
              </a:p>
            </p:txBody>
          </p:sp>
        </mc:Choice>
        <mc:Fallback xmlns="">
          <p:sp>
            <p:nvSpPr>
              <p:cNvPr id="20" name="Rectangle 19">
                <a:extLst>
                  <a:ext uri="{FF2B5EF4-FFF2-40B4-BE49-F238E27FC236}">
                    <a16:creationId xmlns:a16="http://schemas.microsoft.com/office/drawing/2014/main" id="{E5C9F723-D16F-4748-9D60-8A827DC35A0F}"/>
                  </a:ext>
                </a:extLst>
              </p:cNvPr>
              <p:cNvSpPr>
                <a:spLocks noRot="1" noChangeAspect="1" noMove="1" noResize="1" noEditPoints="1" noAdjustHandles="1" noChangeArrowheads="1" noChangeShapeType="1" noTextEdit="1"/>
              </p:cNvSpPr>
              <p:nvPr/>
            </p:nvSpPr>
            <p:spPr>
              <a:xfrm>
                <a:off x="11305074" y="1924219"/>
                <a:ext cx="364395" cy="307777"/>
              </a:xfrm>
              <a:prstGeom prst="rect">
                <a:avLst/>
              </a:prstGeom>
              <a:blipFill>
                <a:blip r:embed="rId25"/>
                <a:stretch>
                  <a:fillRect/>
                </a:stretch>
              </a:blipFill>
            </p:spPr>
            <p:txBody>
              <a:bodyPr/>
              <a:lstStyle/>
              <a:p>
                <a:r>
                  <a:rPr lang="fr-FR">
                    <a:noFill/>
                  </a:rPr>
                  <a:t> </a:t>
                </a:r>
              </a:p>
            </p:txBody>
          </p:sp>
        </mc:Fallback>
      </mc:AlternateContent>
      <p:sp>
        <p:nvSpPr>
          <p:cNvPr id="21" name="Rectangle 20">
            <a:extLst>
              <a:ext uri="{FF2B5EF4-FFF2-40B4-BE49-F238E27FC236}">
                <a16:creationId xmlns:a16="http://schemas.microsoft.com/office/drawing/2014/main" id="{D1E0F92A-9C2A-4A54-A01B-AFBD30D7542D}"/>
              </a:ext>
            </a:extLst>
          </p:cNvPr>
          <p:cNvSpPr/>
          <p:nvPr/>
        </p:nvSpPr>
        <p:spPr>
          <a:xfrm>
            <a:off x="826582" y="3219980"/>
            <a:ext cx="6689454" cy="338554"/>
          </a:xfrm>
          <a:prstGeom prst="rect">
            <a:avLst/>
          </a:prstGeom>
        </p:spPr>
        <p:txBody>
          <a:bodyPr wrap="square">
            <a:spAutoFit/>
          </a:bodyPr>
          <a:lstStyle/>
          <a:p>
            <a:pPr algn="just"/>
            <a:r>
              <a:rPr lang="fr-FR" sz="1600" dirty="0"/>
              <a:t>La force exercée par la vis V sur la roue R se décompose en trois composantes :</a:t>
            </a:r>
          </a:p>
        </p:txBody>
      </p:sp>
      <p:grpSp>
        <p:nvGrpSpPr>
          <p:cNvPr id="11" name="Groupe 10">
            <a:extLst>
              <a:ext uri="{FF2B5EF4-FFF2-40B4-BE49-F238E27FC236}">
                <a16:creationId xmlns:a16="http://schemas.microsoft.com/office/drawing/2014/main" id="{671C2955-0F2C-4DD5-B761-752F41315932}"/>
              </a:ext>
            </a:extLst>
          </p:cNvPr>
          <p:cNvGrpSpPr/>
          <p:nvPr/>
        </p:nvGrpSpPr>
        <p:grpSpPr>
          <a:xfrm>
            <a:off x="1246479" y="3404537"/>
            <a:ext cx="10598710" cy="841122"/>
            <a:chOff x="1246479" y="3404537"/>
            <a:chExt cx="10598710" cy="841122"/>
          </a:xfrm>
        </p:grpSpPr>
        <p:cxnSp>
          <p:nvCxnSpPr>
            <p:cNvPr id="69" name="Connecteur droit avec flèche 68">
              <a:extLst>
                <a:ext uri="{FF2B5EF4-FFF2-40B4-BE49-F238E27FC236}">
                  <a16:creationId xmlns:a16="http://schemas.microsoft.com/office/drawing/2014/main" id="{944A0FD2-F128-45D2-A48E-E54D60DB8412}"/>
                </a:ext>
              </a:extLst>
            </p:cNvPr>
            <p:cNvCxnSpPr>
              <a:cxnSpLocks/>
            </p:cNvCxnSpPr>
            <p:nvPr/>
          </p:nvCxnSpPr>
          <p:spPr>
            <a:xfrm flipH="1">
              <a:off x="10873189" y="3805739"/>
              <a:ext cx="972000" cy="0"/>
            </a:xfrm>
            <a:prstGeom prst="straightConnector1">
              <a:avLst/>
            </a:prstGeom>
            <a:ln w="57150">
              <a:solidFill>
                <a:srgbClr val="FF33CC"/>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0" name="ZoneTexte 69">
                  <a:extLst>
                    <a:ext uri="{FF2B5EF4-FFF2-40B4-BE49-F238E27FC236}">
                      <a16:creationId xmlns:a16="http://schemas.microsoft.com/office/drawing/2014/main" id="{8D68CF82-F456-41F7-9DBA-7FF3A286E48E}"/>
                    </a:ext>
                  </a:extLst>
                </p:cNvPr>
                <p:cNvSpPr txBox="1"/>
                <p:nvPr/>
              </p:nvSpPr>
              <p:spPr>
                <a:xfrm>
                  <a:off x="11260608" y="3404537"/>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33CC"/>
                                </a:solidFill>
                                <a:latin typeface="Cambria Math" panose="02040503050406030204" pitchFamily="18" charset="0"/>
                              </a:rPr>
                            </m:ctrlPr>
                          </m:accPr>
                          <m:e>
                            <m:sSub>
                              <m:sSubPr>
                                <m:ctrlPr>
                                  <a:rPr lang="fr-FR" b="1" i="1" smtClean="0">
                                    <a:solidFill>
                                      <a:srgbClr val="FF33CC"/>
                                    </a:solidFill>
                                    <a:latin typeface="Cambria Math" panose="02040503050406030204" pitchFamily="18" charset="0"/>
                                  </a:rPr>
                                </m:ctrlPr>
                              </m:sSubPr>
                              <m:e>
                                <m:r>
                                  <a:rPr lang="fr-FR" b="1" i="1" smtClean="0">
                                    <a:solidFill>
                                      <a:srgbClr val="FF33CC"/>
                                    </a:solidFill>
                                    <a:latin typeface="Cambria Math" panose="02040503050406030204" pitchFamily="18" charset="0"/>
                                  </a:rPr>
                                  <m:t>𝑭</m:t>
                                </m:r>
                              </m:e>
                              <m:sub>
                                <m:r>
                                  <a:rPr lang="fr-FR" b="1" i="1" smtClean="0">
                                    <a:solidFill>
                                      <a:srgbClr val="FF33CC"/>
                                    </a:solidFill>
                                    <a:latin typeface="Cambria Math" panose="02040503050406030204" pitchFamily="18" charset="0"/>
                                  </a:rPr>
                                  <m:t>𝑨</m:t>
                                </m:r>
                                <m:r>
                                  <a:rPr lang="fr-FR" b="1" i="1" smtClean="0">
                                    <a:solidFill>
                                      <a:srgbClr val="FF33CC"/>
                                    </a:solidFill>
                                    <a:latin typeface="Cambria Math" panose="02040503050406030204" pitchFamily="18" charset="0"/>
                                  </a:rPr>
                                  <m:t> </m:t>
                                </m:r>
                                <m:r>
                                  <a:rPr lang="fr-FR" b="1" i="1" smtClean="0">
                                    <a:solidFill>
                                      <a:srgbClr val="FF33CC"/>
                                    </a:solidFill>
                                    <a:latin typeface="Cambria Math" panose="02040503050406030204" pitchFamily="18" charset="0"/>
                                  </a:rPr>
                                  <m:t>𝑽</m:t>
                                </m:r>
                                <m:r>
                                  <a:rPr lang="fr-FR" b="1" i="1" smtClean="0">
                                    <a:solidFill>
                                      <a:srgbClr val="FF33CC"/>
                                    </a:solidFill>
                                    <a:latin typeface="Cambria Math" panose="02040503050406030204" pitchFamily="18" charset="0"/>
                                  </a:rPr>
                                  <m:t>/</m:t>
                                </m:r>
                                <m:r>
                                  <a:rPr lang="fr-FR" b="1" i="1" smtClean="0">
                                    <a:solidFill>
                                      <a:srgbClr val="FF33CC"/>
                                    </a:solidFill>
                                    <a:latin typeface="Cambria Math" panose="02040503050406030204" pitchFamily="18" charset="0"/>
                                  </a:rPr>
                                  <m:t>𝑹</m:t>
                                </m:r>
                              </m:sub>
                            </m:sSub>
                          </m:e>
                        </m:acc>
                      </m:oMath>
                    </m:oMathPara>
                  </a14:m>
                  <a:endParaRPr lang="fr-FR" b="1" dirty="0">
                    <a:solidFill>
                      <a:srgbClr val="FF33CC"/>
                    </a:solidFill>
                  </a:endParaRPr>
                </a:p>
              </p:txBody>
            </p:sp>
          </mc:Choice>
          <mc:Fallback xmlns="">
            <p:sp>
              <p:nvSpPr>
                <p:cNvPr id="70" name="ZoneTexte 69">
                  <a:extLst>
                    <a:ext uri="{FF2B5EF4-FFF2-40B4-BE49-F238E27FC236}">
                      <a16:creationId xmlns:a16="http://schemas.microsoft.com/office/drawing/2014/main" id="{8D68CF82-F456-41F7-9DBA-7FF3A286E48E}"/>
                    </a:ext>
                  </a:extLst>
                </p:cNvPr>
                <p:cNvSpPr txBox="1">
                  <a:spLocks noRot="1" noChangeAspect="1" noMove="1" noResize="1" noEditPoints="1" noAdjustHandles="1" noChangeArrowheads="1" noChangeShapeType="1" noTextEdit="1"/>
                </p:cNvSpPr>
                <p:nvPr/>
              </p:nvSpPr>
              <p:spPr>
                <a:xfrm>
                  <a:off x="11260608" y="3404537"/>
                  <a:ext cx="457176" cy="341825"/>
                </a:xfrm>
                <a:prstGeom prst="rect">
                  <a:avLst/>
                </a:prstGeom>
                <a:blipFill>
                  <a:blip r:embed="rId26"/>
                  <a:stretch>
                    <a:fillRect l="-17333" r="-45333" b="-22807"/>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82" name="Rectangle 81">
                  <a:extLst>
                    <a:ext uri="{FF2B5EF4-FFF2-40B4-BE49-F238E27FC236}">
                      <a16:creationId xmlns:a16="http://schemas.microsoft.com/office/drawing/2014/main" id="{3DD9376A-894C-4398-A5A7-F8CBB8072FA5}"/>
                    </a:ext>
                  </a:extLst>
                </p:cNvPr>
                <p:cNvSpPr/>
                <p:nvPr/>
              </p:nvSpPr>
              <p:spPr>
                <a:xfrm>
                  <a:off x="1246479" y="3884983"/>
                  <a:ext cx="6172200" cy="360676"/>
                </a:xfrm>
                <a:prstGeom prst="rect">
                  <a:avLst/>
                </a:prstGeom>
              </p:spPr>
              <p:txBody>
                <a:bodyPr wrap="square">
                  <a:spAutoFit/>
                </a:bodyPr>
                <a:lstStyle/>
                <a:p>
                  <a:pPr marL="87313" indent="-87313">
                    <a:buFontTx/>
                    <a:buChar char="-"/>
                  </a:pPr>
                  <a:r>
                    <a:rPr lang="fr-FR" sz="1600" dirty="0"/>
                    <a:t> une composante axiale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𝐴</m:t>
                          </m:r>
                          <m:r>
                            <a:rPr lang="fr-FR" sz="1600" b="0" i="1" smtClean="0">
                              <a:latin typeface="Cambria Math" panose="02040503050406030204" pitchFamily="18" charset="0"/>
                            </a:rPr>
                            <m:t> </m:t>
                          </m:r>
                          <m:r>
                            <a:rPr lang="fr-FR" sz="1600" b="0" i="1" smtClean="0">
                              <a:latin typeface="Cambria Math" panose="02040503050406030204" pitchFamily="18" charset="0"/>
                            </a:rPr>
                            <m:t>𝑉</m:t>
                          </m:r>
                          <m:r>
                            <a:rPr lang="fr-FR" sz="1600" b="0" i="1" smtClean="0">
                              <a:latin typeface="Cambria Math" panose="02040503050406030204" pitchFamily="18" charset="0"/>
                            </a:rPr>
                            <m:t>/</m:t>
                          </m:r>
                          <m:r>
                            <a:rPr lang="fr-FR" sz="1600" b="0" i="1" smtClean="0">
                              <a:latin typeface="Cambria Math" panose="02040503050406030204" pitchFamily="18" charset="0"/>
                            </a:rPr>
                            <m:t>𝑅</m:t>
                          </m:r>
                        </m:sub>
                      </m:sSub>
                    </m:oMath>
                  </a14:m>
                  <a:r>
                    <a:rPr lang="fr-FR" sz="1600" dirty="0"/>
                    <a:t>, selon l’axe de la vis </a:t>
                  </a:r>
                  <a14:m>
                    <m:oMath xmlns:m="http://schemas.openxmlformats.org/officeDocument/2006/math">
                      <m:d>
                        <m:dPr>
                          <m:ctrlPr>
                            <a:rPr lang="fr-FR" sz="1600" i="1">
                              <a:latin typeface="Cambria Math" panose="02040503050406030204" pitchFamily="18" charset="0"/>
                            </a:rPr>
                          </m:ctrlPr>
                        </m:dPr>
                        <m:e>
                          <m:r>
                            <a:rPr lang="fr-FR" sz="1600" b="0" i="1" smtClean="0">
                              <a:latin typeface="Cambria Math" panose="02040503050406030204" pitchFamily="18" charset="0"/>
                            </a:rPr>
                            <m:t>𝐼</m:t>
                          </m:r>
                          <m:r>
                            <a:rPr lang="fr-FR" sz="1600" i="1">
                              <a:latin typeface="Cambria Math" panose="02040503050406030204" pitchFamily="18" charset="0"/>
                            </a:rPr>
                            <m:t>,</m:t>
                          </m:r>
                          <m:acc>
                            <m:accPr>
                              <m:chr m:val="⃗"/>
                              <m:ctrlPr>
                                <a:rPr lang="fr-FR" sz="1600" i="1">
                                  <a:latin typeface="Cambria Math" panose="02040503050406030204" pitchFamily="18" charset="0"/>
                                </a:rPr>
                              </m:ctrlPr>
                            </m:accPr>
                            <m:e>
                              <m:r>
                                <a:rPr lang="fr-FR" sz="1600" b="0" i="1" smtClean="0">
                                  <a:latin typeface="Cambria Math" panose="02040503050406030204" pitchFamily="18" charset="0"/>
                                </a:rPr>
                                <m:t>𝑧</m:t>
                              </m:r>
                            </m:e>
                          </m:acc>
                        </m:e>
                      </m:d>
                    </m:oMath>
                  </a14:m>
                  <a:r>
                    <a:rPr lang="fr-FR" sz="1600" dirty="0"/>
                    <a:t> ;</a:t>
                  </a:r>
                </a:p>
              </p:txBody>
            </p:sp>
          </mc:Choice>
          <mc:Fallback xmlns="">
            <p:sp>
              <p:nvSpPr>
                <p:cNvPr id="82" name="Rectangle 81">
                  <a:extLst>
                    <a:ext uri="{FF2B5EF4-FFF2-40B4-BE49-F238E27FC236}">
                      <a16:creationId xmlns:a16="http://schemas.microsoft.com/office/drawing/2014/main" id="{3DD9376A-894C-4398-A5A7-F8CBB8072FA5}"/>
                    </a:ext>
                  </a:extLst>
                </p:cNvPr>
                <p:cNvSpPr>
                  <a:spLocks noRot="1" noChangeAspect="1" noMove="1" noResize="1" noEditPoints="1" noAdjustHandles="1" noChangeArrowheads="1" noChangeShapeType="1" noTextEdit="1"/>
                </p:cNvSpPr>
                <p:nvPr/>
              </p:nvSpPr>
              <p:spPr>
                <a:xfrm>
                  <a:off x="1246479" y="3884983"/>
                  <a:ext cx="6172200" cy="360676"/>
                </a:xfrm>
                <a:prstGeom prst="rect">
                  <a:avLst/>
                </a:prstGeom>
                <a:blipFill>
                  <a:blip r:embed="rId27"/>
                  <a:stretch>
                    <a:fillRect l="-494" t="-11864" b="-16949"/>
                  </a:stretch>
                </a:blipFill>
              </p:spPr>
              <p:txBody>
                <a:bodyPr/>
                <a:lstStyle/>
                <a:p>
                  <a:r>
                    <a:rPr lang="fr-FR">
                      <a:noFill/>
                    </a:rPr>
                    <a:t> </a:t>
                  </a:r>
                </a:p>
              </p:txBody>
            </p:sp>
          </mc:Fallback>
        </mc:AlternateContent>
      </p:grpSp>
      <p:grpSp>
        <p:nvGrpSpPr>
          <p:cNvPr id="9" name="Groupe 8">
            <a:extLst>
              <a:ext uri="{FF2B5EF4-FFF2-40B4-BE49-F238E27FC236}">
                <a16:creationId xmlns:a16="http://schemas.microsoft.com/office/drawing/2014/main" id="{4E0C0564-A280-49D4-9623-7A044EEAD494}"/>
              </a:ext>
            </a:extLst>
          </p:cNvPr>
          <p:cNvGrpSpPr/>
          <p:nvPr/>
        </p:nvGrpSpPr>
        <p:grpSpPr>
          <a:xfrm>
            <a:off x="1252822" y="3033299"/>
            <a:ext cx="10192092" cy="870389"/>
            <a:chOff x="1252822" y="3033299"/>
            <a:chExt cx="10192092" cy="870389"/>
          </a:xfrm>
        </p:grpSpPr>
        <p:grpSp>
          <p:nvGrpSpPr>
            <p:cNvPr id="49" name="Groupe 48">
              <a:extLst>
                <a:ext uri="{FF2B5EF4-FFF2-40B4-BE49-F238E27FC236}">
                  <a16:creationId xmlns:a16="http://schemas.microsoft.com/office/drawing/2014/main" id="{33C5719A-9F79-4DA3-B9BD-361C981408F9}"/>
                </a:ext>
              </a:extLst>
            </p:cNvPr>
            <p:cNvGrpSpPr/>
            <p:nvPr/>
          </p:nvGrpSpPr>
          <p:grpSpPr>
            <a:xfrm>
              <a:off x="8845829" y="3046622"/>
              <a:ext cx="569470" cy="741256"/>
              <a:chOff x="13013937" y="2945727"/>
              <a:chExt cx="569470" cy="741256"/>
            </a:xfrm>
          </p:grpSpPr>
          <p:cxnSp>
            <p:nvCxnSpPr>
              <p:cNvPr id="54" name="Connecteur droit avec flèche 53">
                <a:extLst>
                  <a:ext uri="{FF2B5EF4-FFF2-40B4-BE49-F238E27FC236}">
                    <a16:creationId xmlns:a16="http://schemas.microsoft.com/office/drawing/2014/main" id="{5F97DA83-DAF0-4B24-B9E8-E49DDEF2EB76}"/>
                  </a:ext>
                </a:extLst>
              </p:cNvPr>
              <p:cNvCxnSpPr>
                <a:cxnSpLocks/>
              </p:cNvCxnSpPr>
              <p:nvPr/>
            </p:nvCxnSpPr>
            <p:spPr>
              <a:xfrm rot="16200000" flipV="1">
                <a:off x="12671937" y="3344983"/>
                <a:ext cx="684000" cy="0"/>
              </a:xfrm>
              <a:prstGeom prst="straightConnector1">
                <a:avLst/>
              </a:prstGeom>
              <a:ln w="5715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5" name="ZoneTexte 54">
                    <a:extLst>
                      <a:ext uri="{FF2B5EF4-FFF2-40B4-BE49-F238E27FC236}">
                        <a16:creationId xmlns:a16="http://schemas.microsoft.com/office/drawing/2014/main" id="{FB10ED48-B271-4D12-AA48-54CFFE1BA709}"/>
                      </a:ext>
                    </a:extLst>
                  </p:cNvPr>
                  <p:cNvSpPr txBox="1"/>
                  <p:nvPr/>
                </p:nvSpPr>
                <p:spPr>
                  <a:xfrm>
                    <a:off x="13126231" y="2945727"/>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𝑽</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𝑹</m:t>
                                  </m:r>
                                </m:sub>
                              </m:sSub>
                            </m:e>
                          </m:acc>
                        </m:oMath>
                      </m:oMathPara>
                    </a14:m>
                    <a:endParaRPr lang="fr-FR" b="1" dirty="0">
                      <a:solidFill>
                        <a:srgbClr val="FFC000"/>
                      </a:solidFill>
                    </a:endParaRPr>
                  </a:p>
                </p:txBody>
              </p:sp>
            </mc:Choice>
            <mc:Fallback xmlns="">
              <p:sp>
                <p:nvSpPr>
                  <p:cNvPr id="55" name="ZoneTexte 54">
                    <a:extLst>
                      <a:ext uri="{FF2B5EF4-FFF2-40B4-BE49-F238E27FC236}">
                        <a16:creationId xmlns:a16="http://schemas.microsoft.com/office/drawing/2014/main" id="{FB10ED48-B271-4D12-AA48-54CFFE1BA709}"/>
                      </a:ext>
                    </a:extLst>
                  </p:cNvPr>
                  <p:cNvSpPr txBox="1">
                    <a:spLocks noRot="1" noChangeAspect="1" noMove="1" noResize="1" noEditPoints="1" noAdjustHandles="1" noChangeArrowheads="1" noChangeShapeType="1" noTextEdit="1"/>
                  </p:cNvSpPr>
                  <p:nvPr/>
                </p:nvSpPr>
                <p:spPr>
                  <a:xfrm>
                    <a:off x="13126231" y="2945727"/>
                    <a:ext cx="457176" cy="341825"/>
                  </a:xfrm>
                  <a:prstGeom prst="rect">
                    <a:avLst/>
                  </a:prstGeom>
                  <a:blipFill>
                    <a:blip r:embed="rId28"/>
                    <a:stretch>
                      <a:fillRect l="-18667" r="-46667" b="-23214"/>
                    </a:stretch>
                  </a:blipFill>
                </p:spPr>
                <p:txBody>
                  <a:bodyPr/>
                  <a:lstStyle/>
                  <a:p>
                    <a:r>
                      <a:rPr lang="fr-FR">
                        <a:noFill/>
                      </a:rPr>
                      <a:t> </a:t>
                    </a:r>
                  </a:p>
                </p:txBody>
              </p:sp>
            </mc:Fallback>
          </mc:AlternateContent>
        </p:grpSp>
        <p:grpSp>
          <p:nvGrpSpPr>
            <p:cNvPr id="66" name="Groupe 65">
              <a:extLst>
                <a:ext uri="{FF2B5EF4-FFF2-40B4-BE49-F238E27FC236}">
                  <a16:creationId xmlns:a16="http://schemas.microsoft.com/office/drawing/2014/main" id="{35689B67-2DDF-4C64-A36F-F601E6E168A3}"/>
                </a:ext>
              </a:extLst>
            </p:cNvPr>
            <p:cNvGrpSpPr/>
            <p:nvPr/>
          </p:nvGrpSpPr>
          <p:grpSpPr>
            <a:xfrm>
              <a:off x="10875444" y="3033299"/>
              <a:ext cx="569470" cy="741256"/>
              <a:chOff x="13013937" y="2945727"/>
              <a:chExt cx="569470" cy="741256"/>
            </a:xfrm>
          </p:grpSpPr>
          <p:cxnSp>
            <p:nvCxnSpPr>
              <p:cNvPr id="67" name="Connecteur droit avec flèche 66">
                <a:extLst>
                  <a:ext uri="{FF2B5EF4-FFF2-40B4-BE49-F238E27FC236}">
                    <a16:creationId xmlns:a16="http://schemas.microsoft.com/office/drawing/2014/main" id="{B534C9B6-D044-447D-B0AB-B61601DC8E57}"/>
                  </a:ext>
                </a:extLst>
              </p:cNvPr>
              <p:cNvCxnSpPr>
                <a:cxnSpLocks/>
              </p:cNvCxnSpPr>
              <p:nvPr/>
            </p:nvCxnSpPr>
            <p:spPr>
              <a:xfrm rot="16200000" flipV="1">
                <a:off x="12671937" y="3344983"/>
                <a:ext cx="684000" cy="0"/>
              </a:xfrm>
              <a:prstGeom prst="straightConnector1">
                <a:avLst/>
              </a:prstGeom>
              <a:ln w="5715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8" name="ZoneTexte 67">
                    <a:extLst>
                      <a:ext uri="{FF2B5EF4-FFF2-40B4-BE49-F238E27FC236}">
                        <a16:creationId xmlns:a16="http://schemas.microsoft.com/office/drawing/2014/main" id="{2557AC17-66D0-48CA-A82F-C343C63892CA}"/>
                      </a:ext>
                    </a:extLst>
                  </p:cNvPr>
                  <p:cNvSpPr txBox="1"/>
                  <p:nvPr/>
                </p:nvSpPr>
                <p:spPr>
                  <a:xfrm>
                    <a:off x="13126231" y="2945727"/>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𝑽</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𝟐</m:t>
                                  </m:r>
                                </m:sub>
                              </m:sSub>
                            </m:e>
                          </m:acc>
                        </m:oMath>
                      </m:oMathPara>
                    </a14:m>
                    <a:endParaRPr lang="fr-FR" b="1" dirty="0">
                      <a:solidFill>
                        <a:srgbClr val="FFC000"/>
                      </a:solidFill>
                    </a:endParaRPr>
                  </a:p>
                </p:txBody>
              </p:sp>
            </mc:Choice>
            <mc:Fallback xmlns="">
              <p:sp>
                <p:nvSpPr>
                  <p:cNvPr id="68" name="ZoneTexte 67">
                    <a:extLst>
                      <a:ext uri="{FF2B5EF4-FFF2-40B4-BE49-F238E27FC236}">
                        <a16:creationId xmlns:a16="http://schemas.microsoft.com/office/drawing/2014/main" id="{2557AC17-66D0-48CA-A82F-C343C63892CA}"/>
                      </a:ext>
                    </a:extLst>
                  </p:cNvPr>
                  <p:cNvSpPr txBox="1">
                    <a:spLocks noRot="1" noChangeAspect="1" noMove="1" noResize="1" noEditPoints="1" noAdjustHandles="1" noChangeArrowheads="1" noChangeShapeType="1" noTextEdit="1"/>
                  </p:cNvSpPr>
                  <p:nvPr/>
                </p:nvSpPr>
                <p:spPr>
                  <a:xfrm>
                    <a:off x="13126231" y="2945727"/>
                    <a:ext cx="457176" cy="341825"/>
                  </a:xfrm>
                  <a:prstGeom prst="rect">
                    <a:avLst/>
                  </a:prstGeom>
                  <a:blipFill>
                    <a:blip r:embed="rId15"/>
                    <a:stretch>
                      <a:fillRect l="-17333" r="-69333" b="-23214"/>
                    </a:stretch>
                  </a:blipFill>
                </p:spPr>
                <p:txBody>
                  <a:bodyPr/>
                  <a:lstStyle/>
                  <a:p>
                    <a:r>
                      <a:rPr lang="fr-FR">
                        <a:noFill/>
                      </a:rPr>
                      <a:t> </a:t>
                    </a:r>
                  </a:p>
                </p:txBody>
              </p:sp>
            </mc:Fallback>
          </mc:AlternateContent>
        </p:grpSp>
        <mc:AlternateContent xmlns:mc="http://schemas.openxmlformats.org/markup-compatibility/2006" xmlns:a14="http://schemas.microsoft.com/office/drawing/2010/main">
          <mc:Choice Requires="a14">
            <p:sp>
              <p:nvSpPr>
                <p:cNvPr id="83" name="Rectangle 82">
                  <a:extLst>
                    <a:ext uri="{FF2B5EF4-FFF2-40B4-BE49-F238E27FC236}">
                      <a16:creationId xmlns:a16="http://schemas.microsoft.com/office/drawing/2014/main" id="{C241C506-2693-45D4-A8E3-A4E1E45AAB67}"/>
                    </a:ext>
                  </a:extLst>
                </p:cNvPr>
                <p:cNvSpPr/>
                <p:nvPr/>
              </p:nvSpPr>
              <p:spPr>
                <a:xfrm>
                  <a:off x="1252822" y="3543012"/>
                  <a:ext cx="6096000" cy="360676"/>
                </a:xfrm>
                <a:prstGeom prst="rect">
                  <a:avLst/>
                </a:prstGeom>
              </p:spPr>
              <p:txBody>
                <a:bodyPr>
                  <a:spAutoFit/>
                </a:bodyPr>
                <a:lstStyle/>
                <a:p>
                  <a:pPr algn="just"/>
                  <a:r>
                    <a:rPr lang="fr-FR" sz="1600" dirty="0"/>
                    <a:t>- une composante radiale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𝑅</m:t>
                          </m:r>
                          <m:r>
                            <a:rPr lang="fr-FR" sz="1600" b="0" i="1" smtClean="0">
                              <a:latin typeface="Cambria Math" panose="02040503050406030204" pitchFamily="18" charset="0"/>
                            </a:rPr>
                            <m:t> </m:t>
                          </m:r>
                          <m:r>
                            <a:rPr lang="fr-FR" sz="1600" b="0" i="1" smtClean="0">
                              <a:latin typeface="Cambria Math" panose="02040503050406030204" pitchFamily="18" charset="0"/>
                            </a:rPr>
                            <m:t>𝑉</m:t>
                          </m:r>
                          <m:r>
                            <a:rPr lang="fr-FR" sz="1600" b="0" i="1" smtClean="0">
                              <a:latin typeface="Cambria Math" panose="02040503050406030204" pitchFamily="18" charset="0"/>
                            </a:rPr>
                            <m:t>/</m:t>
                          </m:r>
                          <m:r>
                            <a:rPr lang="fr-FR" sz="1600" b="0" i="1" smtClean="0">
                              <a:latin typeface="Cambria Math" panose="02040503050406030204" pitchFamily="18" charset="0"/>
                            </a:rPr>
                            <m:t>𝑅</m:t>
                          </m:r>
                        </m:sub>
                      </m:sSub>
                    </m:oMath>
                  </a14:m>
                  <a:r>
                    <a:rPr lang="fr-FR" sz="1600" dirty="0"/>
                    <a:t>, selon le rayon de la vis de direction </a:t>
                  </a:r>
                  <a14:m>
                    <m:oMath xmlns:m="http://schemas.openxmlformats.org/officeDocument/2006/math">
                      <m:acc>
                        <m:accPr>
                          <m:chr m:val="⃗"/>
                          <m:ctrlPr>
                            <a:rPr lang="fr-FR" sz="1600" i="1" smtClean="0">
                              <a:latin typeface="Cambria Math" panose="02040503050406030204" pitchFamily="18" charset="0"/>
                            </a:rPr>
                          </m:ctrlPr>
                        </m:accPr>
                        <m:e>
                          <m:r>
                            <a:rPr lang="fr-FR" sz="1600" b="0" i="1" smtClean="0">
                              <a:latin typeface="Cambria Math" panose="02040503050406030204" pitchFamily="18" charset="0"/>
                            </a:rPr>
                            <m:t>𝑦</m:t>
                          </m:r>
                        </m:e>
                      </m:acc>
                    </m:oMath>
                  </a14:m>
                  <a:r>
                    <a:rPr lang="fr-FR" sz="1600" dirty="0"/>
                    <a:t> ;</a:t>
                  </a:r>
                </a:p>
              </p:txBody>
            </p:sp>
          </mc:Choice>
          <mc:Fallback xmlns="">
            <p:sp>
              <p:nvSpPr>
                <p:cNvPr id="83" name="Rectangle 82">
                  <a:extLst>
                    <a:ext uri="{FF2B5EF4-FFF2-40B4-BE49-F238E27FC236}">
                      <a16:creationId xmlns:a16="http://schemas.microsoft.com/office/drawing/2014/main" id="{C241C506-2693-45D4-A8E3-A4E1E45AAB67}"/>
                    </a:ext>
                  </a:extLst>
                </p:cNvPr>
                <p:cNvSpPr>
                  <a:spLocks noRot="1" noChangeAspect="1" noMove="1" noResize="1" noEditPoints="1" noAdjustHandles="1" noChangeArrowheads="1" noChangeShapeType="1" noTextEdit="1"/>
                </p:cNvSpPr>
                <p:nvPr/>
              </p:nvSpPr>
              <p:spPr>
                <a:xfrm>
                  <a:off x="1252822" y="3543012"/>
                  <a:ext cx="6096000" cy="360676"/>
                </a:xfrm>
                <a:prstGeom prst="rect">
                  <a:avLst/>
                </a:prstGeom>
                <a:blipFill>
                  <a:blip r:embed="rId29"/>
                  <a:stretch>
                    <a:fillRect l="-600" t="-11864" r="-2200" b="-16949"/>
                  </a:stretch>
                </a:blipFill>
              </p:spPr>
              <p:txBody>
                <a:bodyPr/>
                <a:lstStyle/>
                <a:p>
                  <a:r>
                    <a:rPr lang="fr-FR">
                      <a:noFill/>
                    </a:rPr>
                    <a:t> </a:t>
                  </a:r>
                </a:p>
              </p:txBody>
            </p:sp>
          </mc:Fallback>
        </mc:AlternateContent>
      </p:grpSp>
      <p:grpSp>
        <p:nvGrpSpPr>
          <p:cNvPr id="14" name="Groupe 13">
            <a:extLst>
              <a:ext uri="{FF2B5EF4-FFF2-40B4-BE49-F238E27FC236}">
                <a16:creationId xmlns:a16="http://schemas.microsoft.com/office/drawing/2014/main" id="{9B852DC6-0A79-4849-A351-944F382C7A86}"/>
              </a:ext>
            </a:extLst>
          </p:cNvPr>
          <p:cNvGrpSpPr/>
          <p:nvPr/>
        </p:nvGrpSpPr>
        <p:grpSpPr>
          <a:xfrm>
            <a:off x="1246479" y="3399616"/>
            <a:ext cx="8561825" cy="1471695"/>
            <a:chOff x="1246479" y="3399616"/>
            <a:chExt cx="8561825" cy="1471695"/>
          </a:xfrm>
        </p:grpSpPr>
        <p:cxnSp>
          <p:nvCxnSpPr>
            <p:cNvPr id="63" name="Connecteur droit avec flèche 62">
              <a:extLst>
                <a:ext uri="{FF2B5EF4-FFF2-40B4-BE49-F238E27FC236}">
                  <a16:creationId xmlns:a16="http://schemas.microsoft.com/office/drawing/2014/main" id="{CB22C0DE-8342-4B6C-9029-9B4EBF8B769E}"/>
                </a:ext>
              </a:extLst>
            </p:cNvPr>
            <p:cNvCxnSpPr>
              <a:cxnSpLocks/>
            </p:cNvCxnSpPr>
            <p:nvPr/>
          </p:nvCxnSpPr>
          <p:spPr>
            <a:xfrm flipH="1">
              <a:off x="8836304" y="3787878"/>
              <a:ext cx="972000" cy="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ZoneTexte 63">
                  <a:extLst>
                    <a:ext uri="{FF2B5EF4-FFF2-40B4-BE49-F238E27FC236}">
                      <a16:creationId xmlns:a16="http://schemas.microsoft.com/office/drawing/2014/main" id="{C671F311-246F-4E53-98DC-09D41A183D3A}"/>
                    </a:ext>
                  </a:extLst>
                </p:cNvPr>
                <p:cNvSpPr txBox="1"/>
                <p:nvPr/>
              </p:nvSpPr>
              <p:spPr>
                <a:xfrm>
                  <a:off x="9330535" y="3399616"/>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00B050"/>
                                </a:solidFill>
                                <a:latin typeface="Cambria Math" panose="02040503050406030204" pitchFamily="18" charset="0"/>
                              </a:rPr>
                            </m:ctrlPr>
                          </m:accPr>
                          <m:e>
                            <m:sSub>
                              <m:sSubPr>
                                <m:ctrlPr>
                                  <a:rPr lang="fr-FR" b="1" i="1" smtClean="0">
                                    <a:solidFill>
                                      <a:srgbClr val="00B050"/>
                                    </a:solidFill>
                                    <a:latin typeface="Cambria Math" panose="02040503050406030204" pitchFamily="18" charset="0"/>
                                  </a:rPr>
                                </m:ctrlPr>
                              </m:sSubPr>
                              <m:e>
                                <m:r>
                                  <a:rPr lang="fr-FR" b="1" i="1" smtClean="0">
                                    <a:solidFill>
                                      <a:srgbClr val="00B050"/>
                                    </a:solidFill>
                                    <a:latin typeface="Cambria Math" panose="02040503050406030204" pitchFamily="18" charset="0"/>
                                  </a:rPr>
                                  <m:t>𝑭</m:t>
                                </m:r>
                              </m:e>
                              <m:sub>
                                <m:r>
                                  <a:rPr lang="fr-FR" b="1" i="1" smtClean="0">
                                    <a:solidFill>
                                      <a:srgbClr val="00B050"/>
                                    </a:solidFill>
                                    <a:latin typeface="Cambria Math" panose="02040503050406030204" pitchFamily="18" charset="0"/>
                                  </a:rPr>
                                  <m:t>𝑻</m:t>
                                </m:r>
                                <m:r>
                                  <a:rPr lang="fr-FR" b="1" i="1" smtClean="0">
                                    <a:solidFill>
                                      <a:srgbClr val="00B050"/>
                                    </a:solidFill>
                                    <a:latin typeface="Cambria Math" panose="02040503050406030204" pitchFamily="18" charset="0"/>
                                  </a:rPr>
                                  <m:t> </m:t>
                                </m:r>
                                <m:r>
                                  <a:rPr lang="fr-FR" b="1" i="1" smtClean="0">
                                    <a:solidFill>
                                      <a:srgbClr val="00B050"/>
                                    </a:solidFill>
                                    <a:latin typeface="Cambria Math" panose="02040503050406030204" pitchFamily="18" charset="0"/>
                                  </a:rPr>
                                  <m:t>𝑽</m:t>
                                </m:r>
                                <m:r>
                                  <a:rPr lang="fr-FR" b="1" i="1" smtClean="0">
                                    <a:solidFill>
                                      <a:srgbClr val="00B050"/>
                                    </a:solidFill>
                                    <a:latin typeface="Cambria Math" panose="02040503050406030204" pitchFamily="18" charset="0"/>
                                  </a:rPr>
                                  <m:t>/</m:t>
                                </m:r>
                                <m:r>
                                  <a:rPr lang="fr-FR" b="1" i="1" smtClean="0">
                                    <a:solidFill>
                                      <a:srgbClr val="00B050"/>
                                    </a:solidFill>
                                    <a:latin typeface="Cambria Math" panose="02040503050406030204" pitchFamily="18" charset="0"/>
                                  </a:rPr>
                                  <m:t>𝑹</m:t>
                                </m:r>
                              </m:sub>
                            </m:sSub>
                          </m:e>
                        </m:acc>
                      </m:oMath>
                    </m:oMathPara>
                  </a14:m>
                  <a:endParaRPr lang="fr-FR" b="1" dirty="0">
                    <a:solidFill>
                      <a:srgbClr val="00B050"/>
                    </a:solidFill>
                  </a:endParaRPr>
                </a:p>
              </p:txBody>
            </p:sp>
          </mc:Choice>
          <mc:Fallback xmlns="">
            <p:sp>
              <p:nvSpPr>
                <p:cNvPr id="64" name="ZoneTexte 63">
                  <a:extLst>
                    <a:ext uri="{FF2B5EF4-FFF2-40B4-BE49-F238E27FC236}">
                      <a16:creationId xmlns:a16="http://schemas.microsoft.com/office/drawing/2014/main" id="{C671F311-246F-4E53-98DC-09D41A183D3A}"/>
                    </a:ext>
                  </a:extLst>
                </p:cNvPr>
                <p:cNvSpPr txBox="1">
                  <a:spLocks noRot="1" noChangeAspect="1" noMove="1" noResize="1" noEditPoints="1" noAdjustHandles="1" noChangeArrowheads="1" noChangeShapeType="1" noTextEdit="1"/>
                </p:cNvSpPr>
                <p:nvPr/>
              </p:nvSpPr>
              <p:spPr>
                <a:xfrm>
                  <a:off x="9330535" y="3399616"/>
                  <a:ext cx="457176" cy="341825"/>
                </a:xfrm>
                <a:prstGeom prst="rect">
                  <a:avLst/>
                </a:prstGeom>
                <a:blipFill>
                  <a:blip r:embed="rId30"/>
                  <a:stretch>
                    <a:fillRect l="-18667" r="-44000" b="-23214"/>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89" name="Rectangle 88">
                  <a:extLst>
                    <a:ext uri="{FF2B5EF4-FFF2-40B4-BE49-F238E27FC236}">
                      <a16:creationId xmlns:a16="http://schemas.microsoft.com/office/drawing/2014/main" id="{C7CE99EA-A489-44D6-AFE6-A13D77BC7D81}"/>
                    </a:ext>
                  </a:extLst>
                </p:cNvPr>
                <p:cNvSpPr/>
                <p:nvPr/>
              </p:nvSpPr>
              <p:spPr>
                <a:xfrm>
                  <a:off x="1246479" y="4264414"/>
                  <a:ext cx="6096000" cy="606897"/>
                </a:xfrm>
                <a:prstGeom prst="rect">
                  <a:avLst/>
                </a:prstGeom>
              </p:spPr>
              <p:txBody>
                <a:bodyPr>
                  <a:spAutoFit/>
                </a:bodyPr>
                <a:lstStyle/>
                <a:p>
                  <a:r>
                    <a:rPr lang="fr-FR" sz="1600" dirty="0"/>
                    <a:t>- une composante tangentielle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b="0" i="1" smtClean="0">
                              <a:latin typeface="Cambria Math" panose="02040503050406030204" pitchFamily="18" charset="0"/>
                            </a:rPr>
                            <m:t> </m:t>
                          </m:r>
                          <m:r>
                            <a:rPr lang="fr-FR" sz="1600" b="0" i="1" smtClean="0">
                              <a:latin typeface="Cambria Math" panose="02040503050406030204" pitchFamily="18" charset="0"/>
                            </a:rPr>
                            <m:t>𝑉</m:t>
                          </m:r>
                          <m:r>
                            <a:rPr lang="fr-FR" sz="1600" b="0" i="1" smtClean="0">
                              <a:latin typeface="Cambria Math" panose="02040503050406030204" pitchFamily="18" charset="0"/>
                            </a:rPr>
                            <m:t>/</m:t>
                          </m:r>
                          <m:r>
                            <a:rPr lang="fr-FR" sz="1600" b="0" i="1" smtClean="0">
                              <a:latin typeface="Cambria Math" panose="02040503050406030204" pitchFamily="18" charset="0"/>
                            </a:rPr>
                            <m:t>𝑅</m:t>
                          </m:r>
                        </m:sub>
                      </m:sSub>
                    </m:oMath>
                  </a14:m>
                  <a:r>
                    <a:rPr lang="fr-FR" sz="1600" dirty="0"/>
                    <a:t>, selon la tangente au cercle  </a:t>
                  </a:r>
                  <a:br>
                    <a:rPr lang="fr-FR" sz="1600" dirty="0"/>
                  </a:br>
                  <a:r>
                    <a:rPr lang="fr-FR" sz="1600" dirty="0"/>
                    <a:t>   primitif de rayon </a:t>
                  </a:r>
                  <a14:m>
                    <m:oMath xmlns:m="http://schemas.openxmlformats.org/officeDocument/2006/math">
                      <m:sSub>
                        <m:sSubPr>
                          <m:ctrlPr>
                            <a:rPr lang="fr-FR" sz="1600" i="1" smtClean="0">
                              <a:latin typeface="Cambria Math" panose="02040503050406030204" pitchFamily="18" charset="0"/>
                            </a:rPr>
                          </m:ctrlPr>
                        </m:sSubPr>
                        <m:e>
                          <m:r>
                            <a:rPr lang="fr-FR" sz="1600" b="0" i="1" smtClean="0">
                              <a:latin typeface="Cambria Math" panose="02040503050406030204" pitchFamily="18" charset="0"/>
                            </a:rPr>
                            <m:t>𝑟</m:t>
                          </m:r>
                        </m:e>
                        <m:sub>
                          <m:r>
                            <a:rPr lang="fr-FR" sz="1600" b="0" i="1" smtClean="0">
                              <a:latin typeface="Cambria Math" panose="02040503050406030204" pitchFamily="18" charset="0"/>
                            </a:rPr>
                            <m:t>𝑣</m:t>
                          </m:r>
                        </m:sub>
                      </m:sSub>
                    </m:oMath>
                  </a14:m>
                  <a:r>
                    <a:rPr lang="fr-FR" sz="1600" dirty="0"/>
                    <a:t> et selon la direction </a:t>
                  </a:r>
                  <a14:m>
                    <m:oMath xmlns:m="http://schemas.openxmlformats.org/officeDocument/2006/math">
                      <m:acc>
                        <m:accPr>
                          <m:chr m:val="⃗"/>
                          <m:ctrlPr>
                            <a:rPr lang="fr-FR" sz="1600" i="1">
                              <a:latin typeface="Cambria Math" panose="02040503050406030204" pitchFamily="18" charset="0"/>
                            </a:rPr>
                          </m:ctrlPr>
                        </m:accPr>
                        <m:e>
                          <m:r>
                            <a:rPr lang="fr-FR" sz="1600" b="0" i="1" smtClean="0">
                              <a:latin typeface="Cambria Math" panose="02040503050406030204" pitchFamily="18" charset="0"/>
                            </a:rPr>
                            <m:t>𝑥</m:t>
                          </m:r>
                        </m:e>
                      </m:acc>
                      <m:r>
                        <a:rPr lang="fr-FR" sz="1600">
                          <a:latin typeface="Cambria Math" panose="02040503050406030204" pitchFamily="18" charset="0"/>
                        </a:rPr>
                        <m:t> </m:t>
                      </m:r>
                    </m:oMath>
                  </a14:m>
                  <a:r>
                    <a:rPr lang="fr-FR" sz="1600" dirty="0"/>
                    <a:t>.</a:t>
                  </a:r>
                </a:p>
              </p:txBody>
            </p:sp>
          </mc:Choice>
          <mc:Fallback xmlns="">
            <p:sp>
              <p:nvSpPr>
                <p:cNvPr id="89" name="Rectangle 88">
                  <a:extLst>
                    <a:ext uri="{FF2B5EF4-FFF2-40B4-BE49-F238E27FC236}">
                      <a16:creationId xmlns:a16="http://schemas.microsoft.com/office/drawing/2014/main" id="{C7CE99EA-A489-44D6-AFE6-A13D77BC7D81}"/>
                    </a:ext>
                  </a:extLst>
                </p:cNvPr>
                <p:cNvSpPr>
                  <a:spLocks noRot="1" noChangeAspect="1" noMove="1" noResize="1" noEditPoints="1" noAdjustHandles="1" noChangeArrowheads="1" noChangeShapeType="1" noTextEdit="1"/>
                </p:cNvSpPr>
                <p:nvPr/>
              </p:nvSpPr>
              <p:spPr>
                <a:xfrm>
                  <a:off x="1246479" y="4264414"/>
                  <a:ext cx="6096000" cy="606897"/>
                </a:xfrm>
                <a:prstGeom prst="rect">
                  <a:avLst/>
                </a:prstGeom>
                <a:blipFill>
                  <a:blip r:embed="rId31"/>
                  <a:stretch>
                    <a:fillRect l="-500" t="-2020" b="-13131"/>
                  </a:stretch>
                </a:blipFill>
              </p:spPr>
              <p:txBody>
                <a:bodyPr/>
                <a:lstStyle/>
                <a:p>
                  <a:r>
                    <a:rPr lang="fr-FR">
                      <a:noFill/>
                    </a:rPr>
                    <a:t> </a:t>
                  </a:r>
                </a:p>
              </p:txBody>
            </p:sp>
          </mc:Fallback>
        </mc:AlternateContent>
      </p:grpSp>
      <mc:AlternateContent xmlns:mc="http://schemas.openxmlformats.org/markup-compatibility/2006" xmlns:a14="http://schemas.microsoft.com/office/drawing/2010/main">
        <mc:Choice Requires="a14">
          <p:sp>
            <p:nvSpPr>
              <p:cNvPr id="90" name="Rectangle 89">
                <a:extLst>
                  <a:ext uri="{FF2B5EF4-FFF2-40B4-BE49-F238E27FC236}">
                    <a16:creationId xmlns:a16="http://schemas.microsoft.com/office/drawing/2014/main" id="{199A019E-6336-4EDA-809F-60C104714F8F}"/>
                  </a:ext>
                </a:extLst>
              </p:cNvPr>
              <p:cNvSpPr/>
              <p:nvPr/>
            </p:nvSpPr>
            <p:spPr>
              <a:xfrm>
                <a:off x="826582" y="4940687"/>
                <a:ext cx="6689454" cy="1381147"/>
              </a:xfrm>
              <a:prstGeom prst="rect">
                <a:avLst/>
              </a:prstGeom>
            </p:spPr>
            <p:txBody>
              <a:bodyPr wrap="square">
                <a:spAutoFit/>
              </a:bodyPr>
              <a:lstStyle/>
              <a:p>
                <a:pPr algn="just"/>
                <a:r>
                  <a:rPr lang="fr-FR" sz="1600" dirty="0"/>
                  <a:t>Du fait de l’orthogonalité des axes de rotation et pour une vis motrice à filet à droite tournant dans le sens horaire, on a les égalités suivantes :</a:t>
                </a:r>
              </a:p>
              <a:p>
                <a:pPr algn="just"/>
                <a:endParaRPr lang="fr-FR" sz="1600" dirty="0"/>
              </a:p>
              <a:p>
                <a:pPr algn="ctr"/>
                <a14:m>
                  <m:oMath xmlns:m="http://schemas.openxmlformats.org/officeDocument/2006/math">
                    <m:acc>
                      <m:accPr>
                        <m:chr m:val="⃗"/>
                        <m:ctrlPr>
                          <a:rPr lang="fr-FR" sz="1600" i="1" smtClean="0">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𝐴</m:t>
                            </m:r>
                            <m:r>
                              <a:rPr lang="fr-FR" sz="1600" i="1">
                                <a:latin typeface="Cambria Math" panose="02040503050406030204" pitchFamily="18" charset="0"/>
                              </a:rPr>
                              <m:t> </m:t>
                            </m:r>
                            <m:r>
                              <a:rPr lang="fr-FR" sz="1600" b="0" i="1" smtClean="0">
                                <a:latin typeface="Cambria Math" panose="02040503050406030204" pitchFamily="18" charset="0"/>
                              </a:rPr>
                              <m:t>𝑅</m:t>
                            </m:r>
                            <m:r>
                              <a:rPr lang="fr-FR" sz="1600" i="1">
                                <a:latin typeface="Cambria Math" panose="02040503050406030204" pitchFamily="18" charset="0"/>
                              </a:rPr>
                              <m:t>/</m:t>
                            </m:r>
                            <m:r>
                              <a:rPr lang="fr-FR" sz="1600" b="0" i="1" smtClean="0">
                                <a:latin typeface="Cambria Math" panose="02040503050406030204" pitchFamily="18" charset="0"/>
                              </a:rPr>
                              <m:t>𝑉</m:t>
                            </m:r>
                          </m:sub>
                        </m:sSub>
                      </m:e>
                    </m:acc>
                    <m:r>
                      <a:rPr lang="fr-FR" sz="1600" b="0" i="1" smtClean="0">
                        <a:latin typeface="Cambria Math" panose="02040503050406030204" pitchFamily="18" charset="0"/>
                      </a:rPr>
                      <m:t>=</m:t>
                    </m:r>
                    <m:acc>
                      <m:accPr>
                        <m:chr m:val="⃗"/>
                        <m:ctrlPr>
                          <a:rPr lang="fr-FR" sz="1600" b="0" i="1" smtClean="0">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i="1">
                                <a:latin typeface="Cambria Math" panose="02040503050406030204" pitchFamily="18" charset="0"/>
                              </a:rPr>
                              <m:t> </m:t>
                            </m:r>
                            <m:r>
                              <a:rPr lang="fr-FR" sz="1600" b="0" i="1" smtClean="0">
                                <a:latin typeface="Cambria Math" panose="02040503050406030204" pitchFamily="18" charset="0"/>
                              </a:rPr>
                              <m:t>𝑉</m:t>
                            </m:r>
                            <m:r>
                              <a:rPr lang="fr-FR" sz="1600" i="1">
                                <a:latin typeface="Cambria Math" panose="02040503050406030204" pitchFamily="18" charset="0"/>
                              </a:rPr>
                              <m:t>/</m:t>
                            </m:r>
                            <m:r>
                              <a:rPr lang="fr-FR" sz="1600" b="0" i="1" smtClean="0">
                                <a:latin typeface="Cambria Math" panose="02040503050406030204" pitchFamily="18" charset="0"/>
                              </a:rPr>
                              <m:t>𝑅</m:t>
                            </m:r>
                          </m:sub>
                        </m:sSub>
                      </m:e>
                    </m:acc>
                  </m:oMath>
                </a14:m>
                <a:r>
                  <a:rPr lang="fr-FR" sz="1600" dirty="0"/>
                  <a:t> , </a:t>
                </a:r>
                <a14:m>
                  <m:oMath xmlns:m="http://schemas.openxmlformats.org/officeDocument/2006/math">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𝑇</m:t>
                            </m:r>
                            <m:r>
                              <a:rPr lang="fr-FR" sz="1600" i="1">
                                <a:latin typeface="Cambria Math" panose="02040503050406030204" pitchFamily="18" charset="0"/>
                              </a:rPr>
                              <m:t> </m:t>
                            </m:r>
                            <m:r>
                              <a:rPr lang="fr-FR" sz="1600" b="0" i="1" smtClean="0">
                                <a:latin typeface="Cambria Math" panose="02040503050406030204" pitchFamily="18" charset="0"/>
                              </a:rPr>
                              <m:t>𝑉</m:t>
                            </m:r>
                            <m:r>
                              <a:rPr lang="fr-FR" sz="1600" i="1">
                                <a:latin typeface="Cambria Math" panose="02040503050406030204" pitchFamily="18" charset="0"/>
                              </a:rPr>
                              <m:t>/</m:t>
                            </m:r>
                            <m:r>
                              <a:rPr lang="fr-FR" sz="1600" b="0" i="1" smtClean="0">
                                <a:latin typeface="Cambria Math" panose="02040503050406030204" pitchFamily="18" charset="0"/>
                              </a:rPr>
                              <m:t>𝑅</m:t>
                            </m:r>
                          </m:sub>
                        </m:sSub>
                      </m:e>
                    </m:acc>
                    <m:r>
                      <a:rPr lang="fr-FR" sz="1600" i="1">
                        <a:latin typeface="Cambria Math" panose="02040503050406030204" pitchFamily="18" charset="0"/>
                      </a:rPr>
                      <m:t>=</m:t>
                    </m:r>
                    <m:acc>
                      <m:accPr>
                        <m:chr m:val="⃗"/>
                        <m:ctrlPr>
                          <a:rPr lang="fr-FR" sz="1600" i="1">
                            <a:latin typeface="Cambria Math" panose="02040503050406030204" pitchFamily="18" charset="0"/>
                          </a:rPr>
                        </m:ctrlPr>
                      </m:accPr>
                      <m:e>
                        <m:sSub>
                          <m:sSubPr>
                            <m:ctrlPr>
                              <a:rPr lang="fr-FR" sz="1600" i="1" smtClean="0">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𝐴</m:t>
                            </m:r>
                            <m:r>
                              <a:rPr lang="fr-FR" sz="1600" i="1">
                                <a:latin typeface="Cambria Math" panose="02040503050406030204" pitchFamily="18" charset="0"/>
                              </a:rPr>
                              <m:t> </m:t>
                            </m:r>
                            <m:r>
                              <a:rPr lang="fr-FR" sz="1600" b="0" i="1" smtClean="0">
                                <a:latin typeface="Cambria Math" panose="02040503050406030204" pitchFamily="18" charset="0"/>
                              </a:rPr>
                              <m:t>𝑅</m:t>
                            </m:r>
                            <m:r>
                              <a:rPr lang="fr-FR" sz="1600" i="1">
                                <a:latin typeface="Cambria Math" panose="02040503050406030204" pitchFamily="18" charset="0"/>
                              </a:rPr>
                              <m:t>/</m:t>
                            </m:r>
                            <m:r>
                              <a:rPr lang="fr-FR" sz="1600" b="0" i="1" smtClean="0">
                                <a:latin typeface="Cambria Math" panose="02040503050406030204" pitchFamily="18" charset="0"/>
                              </a:rPr>
                              <m:t>𝑉</m:t>
                            </m:r>
                          </m:sub>
                        </m:sSub>
                      </m:e>
                    </m:acc>
                  </m:oMath>
                </a14:m>
                <a:r>
                  <a:rPr lang="fr-FR" sz="1600" dirty="0"/>
                  <a:t> et </a:t>
                </a:r>
                <a14:m>
                  <m:oMath xmlns:m="http://schemas.openxmlformats.org/officeDocument/2006/math">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𝑅</m:t>
                            </m:r>
                            <m:r>
                              <a:rPr lang="fr-FR" sz="1600" i="1">
                                <a:latin typeface="Cambria Math" panose="02040503050406030204" pitchFamily="18" charset="0"/>
                              </a:rPr>
                              <m:t> </m:t>
                            </m:r>
                            <m:r>
                              <a:rPr lang="fr-FR" sz="1600" b="0" i="1" smtClean="0">
                                <a:latin typeface="Cambria Math" panose="02040503050406030204" pitchFamily="18" charset="0"/>
                              </a:rPr>
                              <m:t>𝑅</m:t>
                            </m:r>
                            <m:r>
                              <a:rPr lang="fr-FR" sz="1600" i="1">
                                <a:latin typeface="Cambria Math" panose="02040503050406030204" pitchFamily="18" charset="0"/>
                              </a:rPr>
                              <m:t>/</m:t>
                            </m:r>
                            <m:r>
                              <a:rPr lang="fr-FR" sz="1600" b="0" i="1" smtClean="0">
                                <a:latin typeface="Cambria Math" panose="02040503050406030204" pitchFamily="18" charset="0"/>
                              </a:rPr>
                              <m:t>𝑉</m:t>
                            </m:r>
                          </m:sub>
                        </m:sSub>
                      </m:e>
                    </m:acc>
                    <m:r>
                      <a:rPr lang="fr-FR" sz="1600" i="1">
                        <a:latin typeface="Cambria Math" panose="02040503050406030204" pitchFamily="18" charset="0"/>
                      </a:rPr>
                      <m:t>=</m:t>
                    </m:r>
                    <m:r>
                      <a:rPr lang="fr-FR" sz="1600" b="0" i="1" smtClean="0">
                        <a:latin typeface="Cambria Math" panose="02040503050406030204" pitchFamily="18" charset="0"/>
                      </a:rPr>
                      <m:t>−</m:t>
                    </m:r>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𝑅</m:t>
                            </m:r>
                            <m:r>
                              <a:rPr lang="fr-FR" sz="1600" i="1">
                                <a:latin typeface="Cambria Math" panose="02040503050406030204" pitchFamily="18" charset="0"/>
                              </a:rPr>
                              <m:t> </m:t>
                            </m:r>
                            <m:r>
                              <a:rPr lang="fr-FR" sz="1600" b="0" i="1" smtClean="0">
                                <a:latin typeface="Cambria Math" panose="02040503050406030204" pitchFamily="18" charset="0"/>
                              </a:rPr>
                              <m:t>𝑉</m:t>
                            </m:r>
                            <m:r>
                              <a:rPr lang="fr-FR" sz="1600" i="1">
                                <a:latin typeface="Cambria Math" panose="02040503050406030204" pitchFamily="18" charset="0"/>
                              </a:rPr>
                              <m:t>/</m:t>
                            </m:r>
                            <m:r>
                              <a:rPr lang="fr-FR" sz="1600" b="0" i="1" smtClean="0">
                                <a:latin typeface="Cambria Math" panose="02040503050406030204" pitchFamily="18" charset="0"/>
                              </a:rPr>
                              <m:t>𝑅</m:t>
                            </m:r>
                          </m:sub>
                        </m:sSub>
                      </m:e>
                    </m:acc>
                  </m:oMath>
                </a14:m>
                <a:endParaRPr lang="fr-FR" sz="1600" dirty="0"/>
              </a:p>
              <a:p>
                <a:pPr algn="just"/>
                <a:endParaRPr lang="fr-FR" sz="1600" dirty="0"/>
              </a:p>
            </p:txBody>
          </p:sp>
        </mc:Choice>
        <mc:Fallback xmlns="">
          <p:sp>
            <p:nvSpPr>
              <p:cNvPr id="90" name="Rectangle 89">
                <a:extLst>
                  <a:ext uri="{FF2B5EF4-FFF2-40B4-BE49-F238E27FC236}">
                    <a16:creationId xmlns:a16="http://schemas.microsoft.com/office/drawing/2014/main" id="{199A019E-6336-4EDA-809F-60C104714F8F}"/>
                  </a:ext>
                </a:extLst>
              </p:cNvPr>
              <p:cNvSpPr>
                <a:spLocks noRot="1" noChangeAspect="1" noMove="1" noResize="1" noEditPoints="1" noAdjustHandles="1" noChangeArrowheads="1" noChangeShapeType="1" noTextEdit="1"/>
              </p:cNvSpPr>
              <p:nvPr/>
            </p:nvSpPr>
            <p:spPr>
              <a:xfrm>
                <a:off x="826582" y="4940687"/>
                <a:ext cx="6689454" cy="1381147"/>
              </a:xfrm>
              <a:prstGeom prst="rect">
                <a:avLst/>
              </a:prstGeom>
              <a:blipFill>
                <a:blip r:embed="rId32"/>
                <a:stretch>
                  <a:fillRect l="-547" t="-1322" r="-456"/>
                </a:stretch>
              </a:blipFill>
            </p:spPr>
            <p:txBody>
              <a:bodyPr/>
              <a:lstStyle/>
              <a:p>
                <a:r>
                  <a:rPr lang="fr-FR">
                    <a:noFill/>
                  </a:rPr>
                  <a:t> </a:t>
                </a:r>
              </a:p>
            </p:txBody>
          </p:sp>
        </mc:Fallback>
      </mc:AlternateContent>
      <p:sp>
        <p:nvSpPr>
          <p:cNvPr id="2" name="Arc 1">
            <a:extLst>
              <a:ext uri="{FF2B5EF4-FFF2-40B4-BE49-F238E27FC236}">
                <a16:creationId xmlns:a16="http://schemas.microsoft.com/office/drawing/2014/main" id="{E41BFDAC-80C1-451B-886F-0D08711D7282}"/>
              </a:ext>
            </a:extLst>
          </p:cNvPr>
          <p:cNvSpPr/>
          <p:nvPr/>
        </p:nvSpPr>
        <p:spPr>
          <a:xfrm rot="16701379">
            <a:off x="10484353" y="1488417"/>
            <a:ext cx="493698" cy="594821"/>
          </a:xfrm>
          <a:prstGeom prst="arc">
            <a:avLst/>
          </a:prstGeom>
          <a:ln w="28575">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3EF49F4A-2B91-432F-AFAF-8C45EDEE2FDE}"/>
                  </a:ext>
                </a:extLst>
              </p:cNvPr>
              <p:cNvSpPr txBox="1"/>
              <p:nvPr/>
            </p:nvSpPr>
            <p:spPr>
              <a:xfrm>
                <a:off x="10306298" y="1312488"/>
                <a:ext cx="28482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𝜔</m:t>
                          </m:r>
                        </m:e>
                        <m:sub>
                          <m:r>
                            <a:rPr lang="fr-FR" sz="1600" b="0" i="1" smtClean="0">
                              <a:latin typeface="Cambria Math" panose="02040503050406030204" pitchFamily="18" charset="0"/>
                            </a:rPr>
                            <m:t>𝑣</m:t>
                          </m:r>
                        </m:sub>
                      </m:sSub>
                    </m:oMath>
                  </m:oMathPara>
                </a14:m>
                <a:endParaRPr lang="fr-FR" sz="1600" dirty="0"/>
              </a:p>
            </p:txBody>
          </p:sp>
        </mc:Choice>
        <mc:Fallback xmlns="">
          <p:sp>
            <p:nvSpPr>
              <p:cNvPr id="3" name="ZoneTexte 2">
                <a:extLst>
                  <a:ext uri="{FF2B5EF4-FFF2-40B4-BE49-F238E27FC236}">
                    <a16:creationId xmlns:a16="http://schemas.microsoft.com/office/drawing/2014/main" id="{3EF49F4A-2B91-432F-AFAF-8C45EDEE2FDE}"/>
                  </a:ext>
                </a:extLst>
              </p:cNvPr>
              <p:cNvSpPr txBox="1">
                <a:spLocks noRot="1" noChangeAspect="1" noMove="1" noResize="1" noEditPoints="1" noAdjustHandles="1" noChangeArrowheads="1" noChangeShapeType="1" noTextEdit="1"/>
              </p:cNvSpPr>
              <p:nvPr/>
            </p:nvSpPr>
            <p:spPr>
              <a:xfrm>
                <a:off x="10306298" y="1312488"/>
                <a:ext cx="284822" cy="246221"/>
              </a:xfrm>
              <a:prstGeom prst="rect">
                <a:avLst/>
              </a:prstGeom>
              <a:blipFill>
                <a:blip r:embed="rId33"/>
                <a:stretch>
                  <a:fillRect l="-10870" r="-2174" b="-9756"/>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0" name="ZoneTexte 59">
                <a:extLst>
                  <a:ext uri="{FF2B5EF4-FFF2-40B4-BE49-F238E27FC236}">
                    <a16:creationId xmlns:a16="http://schemas.microsoft.com/office/drawing/2014/main" id="{262AEBBC-15F5-463F-AFB1-B9FF1819B7BF}"/>
                  </a:ext>
                </a:extLst>
              </p:cNvPr>
              <p:cNvSpPr txBox="1"/>
              <p:nvPr/>
            </p:nvSpPr>
            <p:spPr>
              <a:xfrm>
                <a:off x="9605571" y="1401624"/>
                <a:ext cx="28482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𝜔</m:t>
                          </m:r>
                        </m:e>
                        <m:sub>
                          <m:r>
                            <a:rPr lang="fr-FR" sz="1600" b="0" i="1" smtClean="0">
                              <a:latin typeface="Cambria Math" panose="02040503050406030204" pitchFamily="18" charset="0"/>
                            </a:rPr>
                            <m:t>𝑣</m:t>
                          </m:r>
                        </m:sub>
                      </m:sSub>
                    </m:oMath>
                  </m:oMathPara>
                </a14:m>
                <a:endParaRPr lang="fr-FR" sz="1600" dirty="0"/>
              </a:p>
            </p:txBody>
          </p:sp>
        </mc:Choice>
        <mc:Fallback xmlns="">
          <p:sp>
            <p:nvSpPr>
              <p:cNvPr id="60" name="ZoneTexte 59">
                <a:extLst>
                  <a:ext uri="{FF2B5EF4-FFF2-40B4-BE49-F238E27FC236}">
                    <a16:creationId xmlns:a16="http://schemas.microsoft.com/office/drawing/2014/main" id="{262AEBBC-15F5-463F-AFB1-B9FF1819B7BF}"/>
                  </a:ext>
                </a:extLst>
              </p:cNvPr>
              <p:cNvSpPr txBox="1">
                <a:spLocks noRot="1" noChangeAspect="1" noMove="1" noResize="1" noEditPoints="1" noAdjustHandles="1" noChangeArrowheads="1" noChangeShapeType="1" noTextEdit="1"/>
              </p:cNvSpPr>
              <p:nvPr/>
            </p:nvSpPr>
            <p:spPr>
              <a:xfrm>
                <a:off x="9605571" y="1401624"/>
                <a:ext cx="284822" cy="246221"/>
              </a:xfrm>
              <a:prstGeom prst="rect">
                <a:avLst/>
              </a:prstGeom>
              <a:blipFill>
                <a:blip r:embed="rId34"/>
                <a:stretch>
                  <a:fillRect l="-10870" r="-2174" b="-10000"/>
                </a:stretch>
              </a:blipFill>
            </p:spPr>
            <p:txBody>
              <a:bodyPr/>
              <a:lstStyle/>
              <a:p>
                <a:r>
                  <a:rPr lang="fr-FR">
                    <a:noFill/>
                  </a:rPr>
                  <a:t> </a:t>
                </a:r>
              </a:p>
            </p:txBody>
          </p:sp>
        </mc:Fallback>
      </mc:AlternateContent>
      <p:sp>
        <p:nvSpPr>
          <p:cNvPr id="65" name="Arc 64">
            <a:extLst>
              <a:ext uri="{FF2B5EF4-FFF2-40B4-BE49-F238E27FC236}">
                <a16:creationId xmlns:a16="http://schemas.microsoft.com/office/drawing/2014/main" id="{1D731BD4-2B01-4A42-B955-7C859C864906}"/>
              </a:ext>
            </a:extLst>
          </p:cNvPr>
          <p:cNvSpPr/>
          <p:nvPr/>
        </p:nvSpPr>
        <p:spPr>
          <a:xfrm rot="6350836" flipH="1">
            <a:off x="9297805" y="3843085"/>
            <a:ext cx="493698" cy="594821"/>
          </a:xfrm>
          <a:prstGeom prst="arc">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mc:AlternateContent xmlns:mc="http://schemas.openxmlformats.org/markup-compatibility/2006" xmlns:a14="http://schemas.microsoft.com/office/drawing/2010/main">
        <mc:Choice Requires="a14">
          <p:sp>
            <p:nvSpPr>
              <p:cNvPr id="75" name="ZoneTexte 74">
                <a:extLst>
                  <a:ext uri="{FF2B5EF4-FFF2-40B4-BE49-F238E27FC236}">
                    <a16:creationId xmlns:a16="http://schemas.microsoft.com/office/drawing/2014/main" id="{D034899E-5008-4118-AE60-73B3ABFFD119}"/>
                  </a:ext>
                </a:extLst>
              </p:cNvPr>
              <p:cNvSpPr txBox="1"/>
              <p:nvPr/>
            </p:nvSpPr>
            <p:spPr>
              <a:xfrm>
                <a:off x="9873030" y="3894274"/>
                <a:ext cx="279372"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fr-FR" sz="1600" i="1" smtClean="0">
                              <a:latin typeface="Cambria Math" panose="02040503050406030204" pitchFamily="18" charset="0"/>
                            </a:rPr>
                          </m:ctrlPr>
                        </m:sSubPr>
                        <m:e>
                          <m:r>
                            <a:rPr lang="fr-FR" sz="1600" i="1" smtClean="0">
                              <a:latin typeface="Cambria Math" panose="02040503050406030204" pitchFamily="18" charset="0"/>
                              <a:ea typeface="Cambria Math" panose="02040503050406030204" pitchFamily="18" charset="0"/>
                            </a:rPr>
                            <m:t>𝜔</m:t>
                          </m:r>
                        </m:e>
                        <m:sub>
                          <m:r>
                            <a:rPr lang="fr-FR" sz="1600" b="0" i="1" smtClean="0">
                              <a:latin typeface="Cambria Math" panose="02040503050406030204" pitchFamily="18" charset="0"/>
                            </a:rPr>
                            <m:t>𝑟</m:t>
                          </m:r>
                        </m:sub>
                      </m:sSub>
                    </m:oMath>
                  </m:oMathPara>
                </a14:m>
                <a:endParaRPr lang="fr-FR" sz="1600" dirty="0"/>
              </a:p>
            </p:txBody>
          </p:sp>
        </mc:Choice>
        <mc:Fallback xmlns="">
          <p:sp>
            <p:nvSpPr>
              <p:cNvPr id="75" name="ZoneTexte 74">
                <a:extLst>
                  <a:ext uri="{FF2B5EF4-FFF2-40B4-BE49-F238E27FC236}">
                    <a16:creationId xmlns:a16="http://schemas.microsoft.com/office/drawing/2014/main" id="{D034899E-5008-4118-AE60-73B3ABFFD119}"/>
                  </a:ext>
                </a:extLst>
              </p:cNvPr>
              <p:cNvSpPr txBox="1">
                <a:spLocks noRot="1" noChangeAspect="1" noMove="1" noResize="1" noEditPoints="1" noAdjustHandles="1" noChangeArrowheads="1" noChangeShapeType="1" noTextEdit="1"/>
              </p:cNvSpPr>
              <p:nvPr/>
            </p:nvSpPr>
            <p:spPr>
              <a:xfrm>
                <a:off x="9873030" y="3894274"/>
                <a:ext cx="279372" cy="246221"/>
              </a:xfrm>
              <a:prstGeom prst="rect">
                <a:avLst/>
              </a:prstGeom>
              <a:blipFill>
                <a:blip r:embed="rId35"/>
                <a:stretch>
                  <a:fillRect l="-11111" r="-2222" b="-10000"/>
                </a:stretch>
              </a:blipFill>
            </p:spPr>
            <p:txBody>
              <a:bodyPr/>
              <a:lstStyle/>
              <a:p>
                <a:r>
                  <a:rPr lang="fr-FR">
                    <a:noFill/>
                  </a:rPr>
                  <a:t> </a:t>
                </a:r>
              </a:p>
            </p:txBody>
          </p:sp>
        </mc:Fallback>
      </mc:AlternateContent>
      <p:sp>
        <p:nvSpPr>
          <p:cNvPr id="76" name="ZoneTexte 75">
            <a:extLst>
              <a:ext uri="{FF2B5EF4-FFF2-40B4-BE49-F238E27FC236}">
                <a16:creationId xmlns:a16="http://schemas.microsoft.com/office/drawing/2014/main" id="{600746B6-9DB5-4607-8CDD-F057856CE188}"/>
              </a:ext>
            </a:extLst>
          </p:cNvPr>
          <p:cNvSpPr txBox="1"/>
          <p:nvPr/>
        </p:nvSpPr>
        <p:spPr>
          <a:xfrm>
            <a:off x="4803507" y="42458"/>
            <a:ext cx="5899355" cy="307777"/>
          </a:xfrm>
          <a:prstGeom prst="rect">
            <a:avLst/>
          </a:prstGeom>
          <a:noFill/>
        </p:spPr>
        <p:txBody>
          <a:bodyPr wrap="square" rtlCol="0">
            <a:spAutoFit/>
          </a:bodyPr>
          <a:lstStyle/>
          <a:p>
            <a:pPr algn="r"/>
            <a:r>
              <a:rPr lang="fr-FR" sz="1400" dirty="0">
                <a:solidFill>
                  <a:srgbClr val="001642"/>
                </a:solidFill>
                <a:latin typeface="Segoe UI" panose="020B0502040204020203" pitchFamily="34" charset="0"/>
                <a:cs typeface="Segoe UI" panose="020B0502040204020203" pitchFamily="34" charset="0"/>
              </a:rPr>
              <a:t>Action mécanique de contact dentures d’engrenage</a:t>
            </a:r>
          </a:p>
        </p:txBody>
      </p:sp>
    </p:spTree>
    <p:extLst>
      <p:ext uri="{BB962C8B-B14F-4D97-AF65-F5344CB8AC3E}">
        <p14:creationId xmlns:p14="http://schemas.microsoft.com/office/powerpoint/2010/main" val="235128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9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467D5AF8-8F32-4A70-8931-A7B871007E94}"/>
              </a:ext>
            </a:extLst>
          </p:cNvPr>
          <p:cNvGrpSpPr/>
          <p:nvPr/>
        </p:nvGrpSpPr>
        <p:grpSpPr>
          <a:xfrm>
            <a:off x="594752" y="729553"/>
            <a:ext cx="6976867" cy="2556000"/>
            <a:chOff x="589869" y="1211594"/>
            <a:chExt cx="11310763" cy="1862512"/>
          </a:xfrm>
        </p:grpSpPr>
        <p:sp>
          <p:nvSpPr>
            <p:cNvPr id="6" name="Rectangle à coins arrondis 26">
              <a:extLst>
                <a:ext uri="{FF2B5EF4-FFF2-40B4-BE49-F238E27FC236}">
                  <a16:creationId xmlns:a16="http://schemas.microsoft.com/office/drawing/2014/main" id="{6E28618E-6EB6-4E78-86F8-D71E3E0B1C82}"/>
                </a:ext>
              </a:extLst>
            </p:cNvPr>
            <p:cNvSpPr/>
            <p:nvPr/>
          </p:nvSpPr>
          <p:spPr>
            <a:xfrm>
              <a:off x="589869" y="1227312"/>
              <a:ext cx="11310763" cy="1846794"/>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xmlns:a14="http://schemas.microsoft.com/office/drawing/2010/main">
          <mc:Choice Requires="a14">
            <p:sp>
              <p:nvSpPr>
                <p:cNvPr id="7" name="ZoneTexte 6">
                  <a:extLst>
                    <a:ext uri="{FF2B5EF4-FFF2-40B4-BE49-F238E27FC236}">
                      <a16:creationId xmlns:a16="http://schemas.microsoft.com/office/drawing/2014/main" id="{57F4F90A-85D6-4B1E-9691-34242B0567D3}"/>
                    </a:ext>
                  </a:extLst>
                </p:cNvPr>
                <p:cNvSpPr txBox="1"/>
                <p:nvPr/>
              </p:nvSpPr>
              <p:spPr>
                <a:xfrm>
                  <a:off x="1002662" y="1483050"/>
                  <a:ext cx="10839307" cy="731081"/>
                </a:xfrm>
                <a:prstGeom prst="rect">
                  <a:avLst/>
                </a:prstGeom>
                <a:noFill/>
              </p:spPr>
              <p:txBody>
                <a:bodyPr wrap="square" rtlCol="0">
                  <a:spAutoFit/>
                </a:bodyPr>
                <a:lstStyle/>
                <a:p>
                  <a:pPr algn="just"/>
                  <a:r>
                    <a:rPr lang="fr-FR" sz="1600" dirty="0"/>
                    <a:t>L’effort entre les dents de la roue et de la vis, </a:t>
                  </a:r>
                  <a14:m>
                    <m:oMath xmlns:m="http://schemas.openxmlformats.org/officeDocument/2006/math">
                      <m:acc>
                        <m:accPr>
                          <m:chr m:val="⃗"/>
                          <m:ctrlPr>
                            <a:rPr lang="fr-FR" sz="1600" i="1" smtClean="0">
                              <a:latin typeface="Cambria Math" panose="02040503050406030204" pitchFamily="18" charset="0"/>
                            </a:rPr>
                          </m:ctrlPr>
                        </m:accPr>
                        <m:e>
                          <m:sSub>
                            <m:sSubPr>
                              <m:ctrlPr>
                                <a:rPr lang="fr-FR" sz="1600" i="1" smtClean="0">
                                  <a:latin typeface="Cambria Math" panose="02040503050406030204" pitchFamily="18" charset="0"/>
                                </a:rPr>
                              </m:ctrlPr>
                            </m:sSubPr>
                            <m:e>
                              <m:r>
                                <a:rPr lang="fr-FR" sz="1600" b="0" i="1" smtClean="0">
                                  <a:latin typeface="Cambria Math" panose="02040503050406030204" pitchFamily="18" charset="0"/>
                                </a:rPr>
                                <m:t>𝐹</m:t>
                              </m:r>
                            </m:e>
                            <m:sub>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e>
                      </m:acc>
                    </m:oMath>
                  </a14:m>
                  <a:r>
                    <a:rPr lang="fr-FR" sz="1600" dirty="0"/>
                    <a:t>, est modélisé par une force.</a:t>
                  </a:r>
                </a:p>
                <a:p>
                  <a:pPr algn="just"/>
                  <a:endParaRPr lang="fr-FR" sz="600" dirty="0"/>
                </a:p>
                <a:p>
                  <a:pPr algn="just"/>
                  <a:r>
                    <a:rPr lang="fr-FR" sz="1600" dirty="0"/>
                    <a:t>La force exercée par la roue R sur la vis V au point de contact entre les dentures se décompose en trois composantes :</a:t>
                  </a:r>
                </a:p>
              </p:txBody>
            </p:sp>
          </mc:Choice>
          <mc:Fallback xmlns="">
            <p:sp>
              <p:nvSpPr>
                <p:cNvPr id="7" name="ZoneTexte 6">
                  <a:extLst>
                    <a:ext uri="{FF2B5EF4-FFF2-40B4-BE49-F238E27FC236}">
                      <a16:creationId xmlns:a16="http://schemas.microsoft.com/office/drawing/2014/main" id="{57F4F90A-85D6-4B1E-9691-34242B0567D3}"/>
                    </a:ext>
                  </a:extLst>
                </p:cNvPr>
                <p:cNvSpPr txBox="1">
                  <a:spLocks noRot="1" noChangeAspect="1" noMove="1" noResize="1" noEditPoints="1" noAdjustHandles="1" noChangeArrowheads="1" noChangeShapeType="1" noTextEdit="1"/>
                </p:cNvSpPr>
                <p:nvPr/>
              </p:nvSpPr>
              <p:spPr>
                <a:xfrm>
                  <a:off x="1002662" y="1483050"/>
                  <a:ext cx="10839307" cy="731081"/>
                </a:xfrm>
                <a:prstGeom prst="rect">
                  <a:avLst/>
                </a:prstGeom>
                <a:blipFill>
                  <a:blip r:embed="rId2"/>
                  <a:stretch>
                    <a:fillRect l="-456" r="-547" b="-7453"/>
                  </a:stretch>
                </a:blipFill>
              </p:spPr>
              <p:txBody>
                <a:bodyPr/>
                <a:lstStyle/>
                <a:p>
                  <a:r>
                    <a:rPr lang="fr-FR">
                      <a:noFill/>
                    </a:rPr>
                    <a:t> </a:t>
                  </a:r>
                </a:p>
              </p:txBody>
            </p:sp>
          </mc:Fallback>
        </mc:AlternateContent>
        <p:sp>
          <p:nvSpPr>
            <p:cNvPr id="8" name="Rectangle 7">
              <a:extLst>
                <a:ext uri="{FF2B5EF4-FFF2-40B4-BE49-F238E27FC236}">
                  <a16:creationId xmlns:a16="http://schemas.microsoft.com/office/drawing/2014/main" id="{2AC00A46-ADA3-4735-BC9D-2C44C77C9C77}"/>
                </a:ext>
              </a:extLst>
            </p:cNvPr>
            <p:cNvSpPr/>
            <p:nvPr/>
          </p:nvSpPr>
          <p:spPr>
            <a:xfrm>
              <a:off x="589869" y="1211594"/>
              <a:ext cx="11043786" cy="403009"/>
            </a:xfrm>
            <a:prstGeom prst="rect">
              <a:avLst/>
            </a:prstGeom>
          </p:spPr>
          <p:txBody>
            <a:bodyPr wrap="none">
              <a:spAutoFit/>
            </a:bodyPr>
            <a:lstStyle/>
            <a:p>
              <a:r>
                <a:rPr lang="fr-FR" dirty="0">
                  <a:solidFill>
                    <a:srgbClr val="CC00CC"/>
                  </a:solidFill>
                </a:rPr>
                <a:t>Action mécanique associée à un contact pour une roue et vis sans fin </a:t>
              </a:r>
            </a:p>
          </p:txBody>
        </p:sp>
      </p:grpSp>
      <p:grpSp>
        <p:nvGrpSpPr>
          <p:cNvPr id="2" name="Groupe 1">
            <a:extLst>
              <a:ext uri="{FF2B5EF4-FFF2-40B4-BE49-F238E27FC236}">
                <a16:creationId xmlns:a16="http://schemas.microsoft.com/office/drawing/2014/main" id="{D963DC1E-0F08-4E7F-9728-31777228AD65}"/>
              </a:ext>
            </a:extLst>
          </p:cNvPr>
          <p:cNvGrpSpPr/>
          <p:nvPr/>
        </p:nvGrpSpPr>
        <p:grpSpPr>
          <a:xfrm>
            <a:off x="7703128" y="721086"/>
            <a:ext cx="4189648" cy="5839371"/>
            <a:chOff x="8331916" y="2806762"/>
            <a:chExt cx="3106427" cy="2308984"/>
          </a:xfrm>
        </p:grpSpPr>
        <p:sp>
          <p:nvSpPr>
            <p:cNvPr id="3" name="Rectangle à coins arrondis 78">
              <a:extLst>
                <a:ext uri="{FF2B5EF4-FFF2-40B4-BE49-F238E27FC236}">
                  <a16:creationId xmlns:a16="http://schemas.microsoft.com/office/drawing/2014/main" id="{F848A5BD-C0AF-465B-8D18-97D931D0A348}"/>
                </a:ext>
              </a:extLst>
            </p:cNvPr>
            <p:cNvSpPr/>
            <p:nvPr/>
          </p:nvSpPr>
          <p:spPr>
            <a:xfrm>
              <a:off x="8336122" y="2816204"/>
              <a:ext cx="3102221" cy="2299542"/>
            </a:xfrm>
            <a:prstGeom prst="roundRect">
              <a:avLst>
                <a:gd name="adj" fmla="val 0"/>
              </a:avLst>
            </a:prstGeom>
            <a:solidFill>
              <a:schemeClr val="bg1"/>
            </a:solidFill>
            <a:ln w="28575">
              <a:solidFill>
                <a:srgbClr val="4F9707"/>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Rectangle 3">
              <a:extLst>
                <a:ext uri="{FF2B5EF4-FFF2-40B4-BE49-F238E27FC236}">
                  <a16:creationId xmlns:a16="http://schemas.microsoft.com/office/drawing/2014/main" id="{81448C9E-6EBD-496F-816B-330CCB48274A}"/>
                </a:ext>
              </a:extLst>
            </p:cNvPr>
            <p:cNvSpPr/>
            <p:nvPr/>
          </p:nvSpPr>
          <p:spPr>
            <a:xfrm>
              <a:off x="8331916" y="2806762"/>
              <a:ext cx="2038271" cy="154390"/>
            </a:xfrm>
            <a:prstGeom prst="rect">
              <a:avLst/>
            </a:prstGeom>
          </p:spPr>
          <p:txBody>
            <a:bodyPr wrap="none">
              <a:spAutoFit/>
            </a:bodyPr>
            <a:lstStyle/>
            <a:p>
              <a:r>
                <a:rPr lang="fr-FR" dirty="0">
                  <a:solidFill>
                    <a:srgbClr val="217214"/>
                  </a:solidFill>
                </a:rPr>
                <a:t>Denture roue et vis sans fin</a:t>
              </a:r>
              <a:endParaRPr lang="fr-FR" b="1" dirty="0">
                <a:solidFill>
                  <a:srgbClr val="217214"/>
                </a:solidFill>
              </a:endParaRPr>
            </a:p>
          </p:txBody>
        </p:sp>
      </p:grpSp>
      <p:pic>
        <p:nvPicPr>
          <p:cNvPr id="10" name="Image 9">
            <a:extLst>
              <a:ext uri="{FF2B5EF4-FFF2-40B4-BE49-F238E27FC236}">
                <a16:creationId xmlns:a16="http://schemas.microsoft.com/office/drawing/2014/main" id="{D5B57873-B208-4F1E-8171-CE26003194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43455" y="1149597"/>
            <a:ext cx="2948300" cy="2315560"/>
          </a:xfrm>
          <a:prstGeom prst="rect">
            <a:avLst/>
          </a:prstGeom>
        </p:spPr>
      </p:pic>
      <p:sp>
        <p:nvSpPr>
          <p:cNvPr id="11" name="ZoneTexte 10">
            <a:extLst>
              <a:ext uri="{FF2B5EF4-FFF2-40B4-BE49-F238E27FC236}">
                <a16:creationId xmlns:a16="http://schemas.microsoft.com/office/drawing/2014/main" id="{04D0357C-738A-4A89-9496-6661F3EA16E4}"/>
              </a:ext>
            </a:extLst>
          </p:cNvPr>
          <p:cNvSpPr txBox="1"/>
          <p:nvPr/>
        </p:nvSpPr>
        <p:spPr>
          <a:xfrm>
            <a:off x="8932224" y="1250120"/>
            <a:ext cx="65" cy="246221"/>
          </a:xfrm>
          <a:prstGeom prst="rect">
            <a:avLst/>
          </a:prstGeom>
          <a:noFill/>
        </p:spPr>
        <p:txBody>
          <a:bodyPr wrap="none" lIns="0" tIns="0" rIns="0" bIns="0" rtlCol="0">
            <a:spAutoFit/>
          </a:bodyPr>
          <a:lstStyle/>
          <a:p>
            <a:endParaRPr lang="fr-FR" sz="1600" dirty="0"/>
          </a:p>
        </p:txBody>
      </p:sp>
      <p:sp>
        <p:nvSpPr>
          <p:cNvPr id="13" name="ZoneTexte 12">
            <a:extLst>
              <a:ext uri="{FF2B5EF4-FFF2-40B4-BE49-F238E27FC236}">
                <a16:creationId xmlns:a16="http://schemas.microsoft.com/office/drawing/2014/main" id="{6D02191E-77AA-4709-98FD-00887CD150C3}"/>
              </a:ext>
            </a:extLst>
          </p:cNvPr>
          <p:cNvSpPr txBox="1"/>
          <p:nvPr/>
        </p:nvSpPr>
        <p:spPr>
          <a:xfrm>
            <a:off x="10056604" y="1015193"/>
            <a:ext cx="65" cy="246221"/>
          </a:xfrm>
          <a:prstGeom prst="rect">
            <a:avLst/>
          </a:prstGeom>
          <a:noFill/>
        </p:spPr>
        <p:txBody>
          <a:bodyPr wrap="none" lIns="0" tIns="0" rIns="0" bIns="0" rtlCol="0">
            <a:spAutoFit/>
          </a:bodyPr>
          <a:lstStyle/>
          <a:p>
            <a:endParaRPr lang="fr-FR" sz="1600" dirty="0"/>
          </a:p>
        </p:txBody>
      </p:sp>
      <p:cxnSp>
        <p:nvCxnSpPr>
          <p:cNvPr id="14" name="Connecteur droit avec flèche 13">
            <a:extLst>
              <a:ext uri="{FF2B5EF4-FFF2-40B4-BE49-F238E27FC236}">
                <a16:creationId xmlns:a16="http://schemas.microsoft.com/office/drawing/2014/main" id="{9FC2F46F-98A2-47D8-86E2-0C68C21EF3A2}"/>
              </a:ext>
            </a:extLst>
          </p:cNvPr>
          <p:cNvCxnSpPr>
            <a:cxnSpLocks/>
          </p:cNvCxnSpPr>
          <p:nvPr/>
        </p:nvCxnSpPr>
        <p:spPr>
          <a:xfrm flipV="1">
            <a:off x="9377365" y="2140634"/>
            <a:ext cx="1724023" cy="18103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4" name="ZoneTexte 23">
                <a:extLst>
                  <a:ext uri="{FF2B5EF4-FFF2-40B4-BE49-F238E27FC236}">
                    <a16:creationId xmlns:a16="http://schemas.microsoft.com/office/drawing/2014/main" id="{B9792FD5-D34F-4D04-96D1-BBF72D2D35E9}"/>
                  </a:ext>
                </a:extLst>
              </p:cNvPr>
              <p:cNvSpPr txBox="1"/>
              <p:nvPr/>
            </p:nvSpPr>
            <p:spPr>
              <a:xfrm>
                <a:off x="11175049" y="1954258"/>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C00000"/>
                              </a:solidFill>
                              <a:latin typeface="Cambria Math" panose="02040503050406030204" pitchFamily="18" charset="0"/>
                            </a:rPr>
                          </m:ctrlPr>
                        </m:accPr>
                        <m:e>
                          <m:sSub>
                            <m:sSubPr>
                              <m:ctrlPr>
                                <a:rPr lang="fr-FR" b="1" i="1" smtClean="0">
                                  <a:solidFill>
                                    <a:srgbClr val="C00000"/>
                                  </a:solidFill>
                                  <a:latin typeface="Cambria Math" panose="02040503050406030204" pitchFamily="18" charset="0"/>
                                </a:rPr>
                              </m:ctrlPr>
                            </m:sSubPr>
                            <m:e>
                              <m:r>
                                <a:rPr lang="fr-FR" b="1" i="1" smtClean="0">
                                  <a:solidFill>
                                    <a:srgbClr val="C00000"/>
                                  </a:solidFill>
                                  <a:latin typeface="Cambria Math" panose="02040503050406030204" pitchFamily="18" charset="0"/>
                                </a:rPr>
                                <m:t>𝑭</m:t>
                              </m:r>
                            </m:e>
                            <m:sub>
                              <m:r>
                                <a:rPr lang="fr-FR" b="1" i="1" smtClean="0">
                                  <a:solidFill>
                                    <a:srgbClr val="C00000"/>
                                  </a:solidFill>
                                  <a:latin typeface="Cambria Math" panose="02040503050406030204" pitchFamily="18" charset="0"/>
                                </a:rPr>
                                <m:t>𝑹</m:t>
                              </m:r>
                              <m:r>
                                <a:rPr lang="fr-FR" b="1" i="1" smtClean="0">
                                  <a:solidFill>
                                    <a:srgbClr val="C00000"/>
                                  </a:solidFill>
                                  <a:latin typeface="Cambria Math" panose="02040503050406030204" pitchFamily="18" charset="0"/>
                                </a:rPr>
                                <m:t>/</m:t>
                              </m:r>
                              <m:r>
                                <a:rPr lang="fr-FR" b="1" i="1" smtClean="0">
                                  <a:solidFill>
                                    <a:srgbClr val="C00000"/>
                                  </a:solidFill>
                                  <a:latin typeface="Cambria Math" panose="02040503050406030204" pitchFamily="18" charset="0"/>
                                </a:rPr>
                                <m:t>𝑽</m:t>
                              </m:r>
                            </m:sub>
                          </m:sSub>
                        </m:e>
                      </m:acc>
                    </m:oMath>
                  </m:oMathPara>
                </a14:m>
                <a:endParaRPr lang="fr-FR" b="1" dirty="0">
                  <a:solidFill>
                    <a:srgbClr val="C00000"/>
                  </a:solidFill>
                </a:endParaRPr>
              </a:p>
            </p:txBody>
          </p:sp>
        </mc:Choice>
        <mc:Fallback xmlns="">
          <p:sp>
            <p:nvSpPr>
              <p:cNvPr id="24" name="ZoneTexte 23">
                <a:extLst>
                  <a:ext uri="{FF2B5EF4-FFF2-40B4-BE49-F238E27FC236}">
                    <a16:creationId xmlns:a16="http://schemas.microsoft.com/office/drawing/2014/main" id="{B9792FD5-D34F-4D04-96D1-BBF72D2D35E9}"/>
                  </a:ext>
                </a:extLst>
              </p:cNvPr>
              <p:cNvSpPr txBox="1">
                <a:spLocks noRot="1" noChangeAspect="1" noMove="1" noResize="1" noEditPoints="1" noAdjustHandles="1" noChangeArrowheads="1" noChangeShapeType="1" noTextEdit="1"/>
              </p:cNvSpPr>
              <p:nvPr/>
            </p:nvSpPr>
            <p:spPr>
              <a:xfrm>
                <a:off x="11175049" y="1954258"/>
                <a:ext cx="457176" cy="341825"/>
              </a:xfrm>
              <a:prstGeom prst="rect">
                <a:avLst/>
              </a:prstGeom>
              <a:blipFill>
                <a:blip r:embed="rId4"/>
                <a:stretch>
                  <a:fillRect l="-17333" r="-13333" b="-23214"/>
                </a:stretch>
              </a:blipFill>
            </p:spPr>
            <p:txBody>
              <a:bodyPr/>
              <a:lstStyle/>
              <a:p>
                <a:r>
                  <a:rPr lang="fr-FR">
                    <a:noFill/>
                  </a:rPr>
                  <a:t> </a:t>
                </a:r>
              </a:p>
            </p:txBody>
          </p:sp>
        </mc:Fallback>
      </mc:AlternateContent>
      <p:pic>
        <p:nvPicPr>
          <p:cNvPr id="46" name="Image 45">
            <a:extLst>
              <a:ext uri="{FF2B5EF4-FFF2-40B4-BE49-F238E27FC236}">
                <a16:creationId xmlns:a16="http://schemas.microsoft.com/office/drawing/2014/main" id="{C8892230-AD3C-4160-978B-C186A9ADAC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38110" y="3426012"/>
            <a:ext cx="2934369" cy="2756528"/>
          </a:xfrm>
          <a:prstGeom prst="rect">
            <a:avLst/>
          </a:prstGeom>
        </p:spPr>
      </p:pic>
      <p:cxnSp>
        <p:nvCxnSpPr>
          <p:cNvPr id="33" name="Connecteur droit 32">
            <a:extLst>
              <a:ext uri="{FF2B5EF4-FFF2-40B4-BE49-F238E27FC236}">
                <a16:creationId xmlns:a16="http://schemas.microsoft.com/office/drawing/2014/main" id="{4FE1CA57-7F5A-4E3A-BB86-6EC6912B4670}"/>
              </a:ext>
            </a:extLst>
          </p:cNvPr>
          <p:cNvCxnSpPr/>
          <p:nvPr/>
        </p:nvCxnSpPr>
        <p:spPr>
          <a:xfrm flipH="1">
            <a:off x="9938633" y="4218515"/>
            <a:ext cx="10715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5" name="Connecteur droit 34">
            <a:extLst>
              <a:ext uri="{FF2B5EF4-FFF2-40B4-BE49-F238E27FC236}">
                <a16:creationId xmlns:a16="http://schemas.microsoft.com/office/drawing/2014/main" id="{400C5496-57BD-49EA-824B-BAE73FACE463}"/>
              </a:ext>
            </a:extLst>
          </p:cNvPr>
          <p:cNvCxnSpPr/>
          <p:nvPr/>
        </p:nvCxnSpPr>
        <p:spPr>
          <a:xfrm flipH="1">
            <a:off x="9776708" y="4218515"/>
            <a:ext cx="108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6" name="Connecteur droit 35">
            <a:extLst>
              <a:ext uri="{FF2B5EF4-FFF2-40B4-BE49-F238E27FC236}">
                <a16:creationId xmlns:a16="http://schemas.microsoft.com/office/drawing/2014/main" id="{FB5ACB28-8CE0-4B43-8DF9-07966AD81E08}"/>
              </a:ext>
            </a:extLst>
          </p:cNvPr>
          <p:cNvCxnSpPr/>
          <p:nvPr/>
        </p:nvCxnSpPr>
        <p:spPr>
          <a:xfrm flipH="1">
            <a:off x="9614783" y="4218515"/>
            <a:ext cx="10715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7" name="Connecteur droit 36">
            <a:extLst>
              <a:ext uri="{FF2B5EF4-FFF2-40B4-BE49-F238E27FC236}">
                <a16:creationId xmlns:a16="http://schemas.microsoft.com/office/drawing/2014/main" id="{104173EE-8B85-491C-9A14-9C6AA9F49591}"/>
              </a:ext>
            </a:extLst>
          </p:cNvPr>
          <p:cNvCxnSpPr/>
          <p:nvPr/>
        </p:nvCxnSpPr>
        <p:spPr>
          <a:xfrm flipH="1">
            <a:off x="9457620" y="4218515"/>
            <a:ext cx="10800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1" name="Connecteur droit avec flèche 40">
            <a:extLst>
              <a:ext uri="{FF2B5EF4-FFF2-40B4-BE49-F238E27FC236}">
                <a16:creationId xmlns:a16="http://schemas.microsoft.com/office/drawing/2014/main" id="{DA4F531F-410C-40F4-930A-CF4DCA1885B2}"/>
              </a:ext>
            </a:extLst>
          </p:cNvPr>
          <p:cNvCxnSpPr>
            <a:cxnSpLocks/>
          </p:cNvCxnSpPr>
          <p:nvPr/>
        </p:nvCxnSpPr>
        <p:spPr>
          <a:xfrm flipV="1">
            <a:off x="8525225" y="4206553"/>
            <a:ext cx="1630471" cy="178325"/>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ZoneTexte 46">
                <a:extLst>
                  <a:ext uri="{FF2B5EF4-FFF2-40B4-BE49-F238E27FC236}">
                    <a16:creationId xmlns:a16="http://schemas.microsoft.com/office/drawing/2014/main" id="{01F346C6-1127-4830-8EB0-ACF07D7FC46C}"/>
                  </a:ext>
                </a:extLst>
              </p:cNvPr>
              <p:cNvSpPr txBox="1"/>
              <p:nvPr/>
            </p:nvSpPr>
            <p:spPr>
              <a:xfrm>
                <a:off x="9510837" y="4276833"/>
                <a:ext cx="154529"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fr-FR" sz="1400" i="1" smtClean="0">
                          <a:solidFill>
                            <a:srgbClr val="0070C0"/>
                          </a:solidFill>
                          <a:latin typeface="Cambria Math" panose="02040503050406030204" pitchFamily="18" charset="0"/>
                          <a:ea typeface="Cambria Math" panose="02040503050406030204" pitchFamily="18" charset="0"/>
                        </a:rPr>
                        <m:t>𝛽</m:t>
                      </m:r>
                    </m:oMath>
                  </m:oMathPara>
                </a14:m>
                <a:endParaRPr lang="fr-FR" sz="1400" dirty="0">
                  <a:solidFill>
                    <a:srgbClr val="0070C0"/>
                  </a:solidFill>
                </a:endParaRPr>
              </a:p>
            </p:txBody>
          </p:sp>
        </mc:Choice>
        <mc:Fallback xmlns="">
          <p:sp>
            <p:nvSpPr>
              <p:cNvPr id="47" name="ZoneTexte 46">
                <a:extLst>
                  <a:ext uri="{FF2B5EF4-FFF2-40B4-BE49-F238E27FC236}">
                    <a16:creationId xmlns:a16="http://schemas.microsoft.com/office/drawing/2014/main" id="{01F346C6-1127-4830-8EB0-ACF07D7FC46C}"/>
                  </a:ext>
                </a:extLst>
              </p:cNvPr>
              <p:cNvSpPr txBox="1">
                <a:spLocks noRot="1" noChangeAspect="1" noMove="1" noResize="1" noEditPoints="1" noAdjustHandles="1" noChangeArrowheads="1" noChangeShapeType="1" noTextEdit="1"/>
              </p:cNvSpPr>
              <p:nvPr/>
            </p:nvSpPr>
            <p:spPr>
              <a:xfrm>
                <a:off x="9510837" y="4276833"/>
                <a:ext cx="154529" cy="215444"/>
              </a:xfrm>
              <a:prstGeom prst="rect">
                <a:avLst/>
              </a:prstGeom>
              <a:blipFill>
                <a:blip r:embed="rId11"/>
                <a:stretch>
                  <a:fillRect l="-38462" r="-34615" b="-31429"/>
                </a:stretch>
              </a:blipFill>
            </p:spPr>
            <p:txBody>
              <a:bodyPr/>
              <a:lstStyle/>
              <a:p>
                <a:r>
                  <a:rPr lang="fr-FR">
                    <a:noFill/>
                  </a:rPr>
                  <a:t> </a:t>
                </a:r>
              </a:p>
            </p:txBody>
          </p:sp>
        </mc:Fallback>
      </mc:AlternateContent>
      <p:grpSp>
        <p:nvGrpSpPr>
          <p:cNvPr id="64" name="Groupe 63">
            <a:extLst>
              <a:ext uri="{FF2B5EF4-FFF2-40B4-BE49-F238E27FC236}">
                <a16:creationId xmlns:a16="http://schemas.microsoft.com/office/drawing/2014/main" id="{6D91F920-130E-47BA-99FA-3E1BDDBE4658}"/>
              </a:ext>
            </a:extLst>
          </p:cNvPr>
          <p:cNvGrpSpPr/>
          <p:nvPr/>
        </p:nvGrpSpPr>
        <p:grpSpPr>
          <a:xfrm>
            <a:off x="7844602" y="5486672"/>
            <a:ext cx="915064" cy="822480"/>
            <a:chOff x="8036623" y="5258288"/>
            <a:chExt cx="915064" cy="822480"/>
          </a:xfrm>
        </p:grpSpPr>
        <p:cxnSp>
          <p:nvCxnSpPr>
            <p:cNvPr id="54" name="Connecteur droit avec flèche 53">
              <a:extLst>
                <a:ext uri="{FF2B5EF4-FFF2-40B4-BE49-F238E27FC236}">
                  <a16:creationId xmlns:a16="http://schemas.microsoft.com/office/drawing/2014/main" id="{1B757A15-5F7E-495E-9079-D776DA05D1B9}"/>
                </a:ext>
              </a:extLst>
            </p:cNvPr>
            <p:cNvCxnSpPr>
              <a:cxnSpLocks/>
            </p:cNvCxnSpPr>
            <p:nvPr/>
          </p:nvCxnSpPr>
          <p:spPr>
            <a:xfrm flipV="1">
              <a:off x="8265745" y="5500711"/>
              <a:ext cx="518960" cy="5029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6" name="Connecteur droit avec flèche 55">
              <a:extLst>
                <a:ext uri="{FF2B5EF4-FFF2-40B4-BE49-F238E27FC236}">
                  <a16:creationId xmlns:a16="http://schemas.microsoft.com/office/drawing/2014/main" id="{F46D3165-142E-471F-AFE5-D9A159587357}"/>
                </a:ext>
              </a:extLst>
            </p:cNvPr>
            <p:cNvCxnSpPr>
              <a:cxnSpLocks/>
            </p:cNvCxnSpPr>
            <p:nvPr/>
          </p:nvCxnSpPr>
          <p:spPr>
            <a:xfrm>
              <a:off x="8263143" y="6003706"/>
              <a:ext cx="54986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Connecteur droit avec flèche 57">
              <a:extLst>
                <a:ext uri="{FF2B5EF4-FFF2-40B4-BE49-F238E27FC236}">
                  <a16:creationId xmlns:a16="http://schemas.microsoft.com/office/drawing/2014/main" id="{09E66B54-F767-46C9-8E99-0F20F3C7458D}"/>
                </a:ext>
              </a:extLst>
            </p:cNvPr>
            <p:cNvCxnSpPr>
              <a:cxnSpLocks/>
            </p:cNvCxnSpPr>
            <p:nvPr/>
          </p:nvCxnSpPr>
          <p:spPr>
            <a:xfrm flipV="1">
              <a:off x="8265746" y="5446570"/>
              <a:ext cx="2" cy="55903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1" name="ZoneTexte 60">
                  <a:extLst>
                    <a:ext uri="{FF2B5EF4-FFF2-40B4-BE49-F238E27FC236}">
                      <a16:creationId xmlns:a16="http://schemas.microsoft.com/office/drawing/2014/main" id="{EAB7B38C-CD21-4BF8-A982-B49D1B5E5018}"/>
                    </a:ext>
                  </a:extLst>
                </p:cNvPr>
                <p:cNvSpPr txBox="1"/>
                <p:nvPr/>
              </p:nvSpPr>
              <p:spPr>
                <a:xfrm>
                  <a:off x="8596111" y="5274457"/>
                  <a:ext cx="161711"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i="1">
                                <a:latin typeface="Cambria Math" panose="02040503050406030204" pitchFamily="18" charset="0"/>
                              </a:rPr>
                              <m:t>𝑥</m:t>
                            </m:r>
                          </m:e>
                        </m:acc>
                      </m:oMath>
                    </m:oMathPara>
                  </a14:m>
                  <a:endParaRPr lang="fr-FR" sz="1600" dirty="0"/>
                </a:p>
              </p:txBody>
            </p:sp>
          </mc:Choice>
          <mc:Fallback xmlns="">
            <p:sp>
              <p:nvSpPr>
                <p:cNvPr id="61" name="ZoneTexte 60">
                  <a:extLst>
                    <a:ext uri="{FF2B5EF4-FFF2-40B4-BE49-F238E27FC236}">
                      <a16:creationId xmlns:a16="http://schemas.microsoft.com/office/drawing/2014/main" id="{EAB7B38C-CD21-4BF8-A982-B49D1B5E5018}"/>
                    </a:ext>
                  </a:extLst>
                </p:cNvPr>
                <p:cNvSpPr txBox="1">
                  <a:spLocks noRot="1" noChangeAspect="1" noMove="1" noResize="1" noEditPoints="1" noAdjustHandles="1" noChangeArrowheads="1" noChangeShapeType="1" noTextEdit="1"/>
                </p:cNvSpPr>
                <p:nvPr/>
              </p:nvSpPr>
              <p:spPr>
                <a:xfrm>
                  <a:off x="8596111" y="5274457"/>
                  <a:ext cx="161711" cy="246221"/>
                </a:xfrm>
                <a:prstGeom prst="rect">
                  <a:avLst/>
                </a:prstGeom>
                <a:blipFill>
                  <a:blip r:embed="rId13"/>
                  <a:stretch>
                    <a:fillRect l="-26923" t="-40000" r="-100000" b="-25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2" name="ZoneTexte 61">
                  <a:extLst>
                    <a:ext uri="{FF2B5EF4-FFF2-40B4-BE49-F238E27FC236}">
                      <a16:creationId xmlns:a16="http://schemas.microsoft.com/office/drawing/2014/main" id="{739EE480-3C48-4CFC-A343-897AC3558A8C}"/>
                    </a:ext>
                  </a:extLst>
                </p:cNvPr>
                <p:cNvSpPr txBox="1"/>
                <p:nvPr/>
              </p:nvSpPr>
              <p:spPr>
                <a:xfrm>
                  <a:off x="8802287" y="5834547"/>
                  <a:ext cx="14940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b="0" i="1" smtClean="0">
                                <a:latin typeface="Cambria Math" panose="02040503050406030204" pitchFamily="18" charset="0"/>
                              </a:rPr>
                              <m:t>𝑧</m:t>
                            </m:r>
                          </m:e>
                        </m:acc>
                      </m:oMath>
                    </m:oMathPara>
                  </a14:m>
                  <a:endParaRPr lang="fr-FR" sz="1600" dirty="0"/>
                </a:p>
              </p:txBody>
            </p:sp>
          </mc:Choice>
          <mc:Fallback xmlns="">
            <p:sp>
              <p:nvSpPr>
                <p:cNvPr id="62" name="ZoneTexte 61">
                  <a:extLst>
                    <a:ext uri="{FF2B5EF4-FFF2-40B4-BE49-F238E27FC236}">
                      <a16:creationId xmlns:a16="http://schemas.microsoft.com/office/drawing/2014/main" id="{739EE480-3C48-4CFC-A343-897AC3558A8C}"/>
                    </a:ext>
                  </a:extLst>
                </p:cNvPr>
                <p:cNvSpPr txBox="1">
                  <a:spLocks noRot="1" noChangeAspect="1" noMove="1" noResize="1" noEditPoints="1" noAdjustHandles="1" noChangeArrowheads="1" noChangeShapeType="1" noTextEdit="1"/>
                </p:cNvSpPr>
                <p:nvPr/>
              </p:nvSpPr>
              <p:spPr>
                <a:xfrm>
                  <a:off x="8802287" y="5834547"/>
                  <a:ext cx="149400" cy="246221"/>
                </a:xfrm>
                <a:prstGeom prst="rect">
                  <a:avLst/>
                </a:prstGeom>
                <a:blipFill>
                  <a:blip r:embed="rId14"/>
                  <a:stretch>
                    <a:fillRect l="-24000" t="-40000" r="-104000" b="-2500"/>
                  </a:stretch>
                </a:blipFill>
              </p:spPr>
              <p:txBody>
                <a:bodyPr/>
                <a:lstStyle/>
                <a:p>
                  <a:r>
                    <a:rPr lang="fr-FR">
                      <a:noFill/>
                    </a:rPr>
                    <a:t> </a:t>
                  </a:r>
                </a:p>
              </p:txBody>
            </p:sp>
          </mc:Fallback>
        </mc:AlternateContent>
        <mc:AlternateContent xmlns:mc="http://schemas.openxmlformats.org/markup-compatibility/2006" xmlns:a14="http://schemas.microsoft.com/office/drawing/2010/main">
          <mc:Choice Requires="a14">
            <p:sp>
              <p:nvSpPr>
                <p:cNvPr id="63" name="ZoneTexte 62">
                  <a:extLst>
                    <a:ext uri="{FF2B5EF4-FFF2-40B4-BE49-F238E27FC236}">
                      <a16:creationId xmlns:a16="http://schemas.microsoft.com/office/drawing/2014/main" id="{E1A80162-BCEF-4585-88D8-4D911B521106}"/>
                    </a:ext>
                  </a:extLst>
                </p:cNvPr>
                <p:cNvSpPr txBox="1"/>
                <p:nvPr/>
              </p:nvSpPr>
              <p:spPr>
                <a:xfrm>
                  <a:off x="8036623" y="5258288"/>
                  <a:ext cx="16543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sz="1600" b="0" i="1" smtClean="0">
                                <a:latin typeface="Cambria Math" panose="02040503050406030204" pitchFamily="18" charset="0"/>
                              </a:rPr>
                            </m:ctrlPr>
                          </m:accPr>
                          <m:e>
                            <m:r>
                              <a:rPr lang="fr-FR" sz="1600" b="0" i="1" smtClean="0">
                                <a:latin typeface="Cambria Math" panose="02040503050406030204" pitchFamily="18" charset="0"/>
                              </a:rPr>
                              <m:t>𝑦</m:t>
                            </m:r>
                          </m:e>
                        </m:acc>
                      </m:oMath>
                    </m:oMathPara>
                  </a14:m>
                  <a:endParaRPr lang="fr-FR" sz="1600" dirty="0"/>
                </a:p>
              </p:txBody>
            </p:sp>
          </mc:Choice>
          <mc:Fallback xmlns="">
            <p:sp>
              <p:nvSpPr>
                <p:cNvPr id="63" name="ZoneTexte 62">
                  <a:extLst>
                    <a:ext uri="{FF2B5EF4-FFF2-40B4-BE49-F238E27FC236}">
                      <a16:creationId xmlns:a16="http://schemas.microsoft.com/office/drawing/2014/main" id="{E1A80162-BCEF-4585-88D8-4D911B521106}"/>
                    </a:ext>
                  </a:extLst>
                </p:cNvPr>
                <p:cNvSpPr txBox="1">
                  <a:spLocks noRot="1" noChangeAspect="1" noMove="1" noResize="1" noEditPoints="1" noAdjustHandles="1" noChangeArrowheads="1" noChangeShapeType="1" noTextEdit="1"/>
                </p:cNvSpPr>
                <p:nvPr/>
              </p:nvSpPr>
              <p:spPr>
                <a:xfrm>
                  <a:off x="8036623" y="5258288"/>
                  <a:ext cx="165430" cy="246221"/>
                </a:xfrm>
                <a:prstGeom prst="rect">
                  <a:avLst/>
                </a:prstGeom>
                <a:blipFill>
                  <a:blip r:embed="rId15"/>
                  <a:stretch>
                    <a:fillRect l="-29630" t="-37500" r="-96296" b="-25000"/>
                  </a:stretch>
                </a:blipFill>
              </p:spPr>
              <p:txBody>
                <a:bodyPr/>
                <a:lstStyle/>
                <a:p>
                  <a:r>
                    <a:rPr lang="fr-FR">
                      <a:noFill/>
                    </a:rPr>
                    <a:t> </a:t>
                  </a:r>
                </a:p>
              </p:txBody>
            </p:sp>
          </mc:Fallback>
        </mc:AlternateContent>
      </p:grpSp>
      <p:grpSp>
        <p:nvGrpSpPr>
          <p:cNvPr id="9" name="Groupe 8">
            <a:extLst>
              <a:ext uri="{FF2B5EF4-FFF2-40B4-BE49-F238E27FC236}">
                <a16:creationId xmlns:a16="http://schemas.microsoft.com/office/drawing/2014/main" id="{C4A0A17D-41CE-46BD-9015-EA17AB633EA5}"/>
              </a:ext>
            </a:extLst>
          </p:cNvPr>
          <p:cNvGrpSpPr/>
          <p:nvPr/>
        </p:nvGrpSpPr>
        <p:grpSpPr>
          <a:xfrm>
            <a:off x="601068" y="3391804"/>
            <a:ext cx="6976867" cy="1675808"/>
            <a:chOff x="601068" y="3571490"/>
            <a:chExt cx="6976867" cy="1675808"/>
          </a:xfrm>
        </p:grpSpPr>
        <p:sp>
          <p:nvSpPr>
            <p:cNvPr id="67" name="Rectangle à coins arrondis 26">
              <a:extLst>
                <a:ext uri="{FF2B5EF4-FFF2-40B4-BE49-F238E27FC236}">
                  <a16:creationId xmlns:a16="http://schemas.microsoft.com/office/drawing/2014/main" id="{F982A138-AE56-4668-9EB3-92ACE9494D3B}"/>
                </a:ext>
              </a:extLst>
            </p:cNvPr>
            <p:cNvSpPr/>
            <p:nvPr/>
          </p:nvSpPr>
          <p:spPr>
            <a:xfrm>
              <a:off x="601068" y="3571490"/>
              <a:ext cx="6976867" cy="1675808"/>
            </a:xfrm>
            <a:prstGeom prst="roundRect">
              <a:avLst>
                <a:gd name="adj" fmla="val 0"/>
              </a:avLst>
            </a:prstGeom>
            <a:solidFill>
              <a:schemeClr val="bg1"/>
            </a:solidFill>
            <a:ln w="28575">
              <a:solidFill>
                <a:srgbClr val="CC00CC"/>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8" name="Rectangle 67">
              <a:extLst>
                <a:ext uri="{FF2B5EF4-FFF2-40B4-BE49-F238E27FC236}">
                  <a16:creationId xmlns:a16="http://schemas.microsoft.com/office/drawing/2014/main" id="{5A92E5C1-9D37-4C97-A0CC-4148620941AB}"/>
                </a:ext>
              </a:extLst>
            </p:cNvPr>
            <p:cNvSpPr/>
            <p:nvPr/>
          </p:nvSpPr>
          <p:spPr>
            <a:xfrm>
              <a:off x="601068" y="3584792"/>
              <a:ext cx="2248244" cy="369332"/>
            </a:xfrm>
            <a:prstGeom prst="rect">
              <a:avLst/>
            </a:prstGeom>
          </p:spPr>
          <p:txBody>
            <a:bodyPr wrap="none">
              <a:spAutoFit/>
            </a:bodyPr>
            <a:lstStyle/>
            <a:p>
              <a:r>
                <a:rPr lang="fr-FR" dirty="0">
                  <a:solidFill>
                    <a:srgbClr val="CC00CC"/>
                  </a:solidFill>
                </a:rPr>
                <a:t>Méthode d’obtention</a:t>
              </a:r>
            </a:p>
          </p:txBody>
        </p:sp>
        <mc:AlternateContent xmlns:mc="http://schemas.openxmlformats.org/markup-compatibility/2006" xmlns:a14="http://schemas.microsoft.com/office/drawing/2010/main">
          <mc:Choice Requires="a14">
            <p:sp>
              <p:nvSpPr>
                <p:cNvPr id="69" name="ZoneTexte 68">
                  <a:extLst>
                    <a:ext uri="{FF2B5EF4-FFF2-40B4-BE49-F238E27FC236}">
                      <a16:creationId xmlns:a16="http://schemas.microsoft.com/office/drawing/2014/main" id="{F5A1897F-57A6-4242-A500-96B8D7AC818D}"/>
                    </a:ext>
                  </a:extLst>
                </p:cNvPr>
                <p:cNvSpPr txBox="1"/>
                <p:nvPr/>
              </p:nvSpPr>
              <p:spPr>
                <a:xfrm>
                  <a:off x="1152073" y="3928064"/>
                  <a:ext cx="6330613" cy="642484"/>
                </a:xfrm>
                <a:prstGeom prst="rect">
                  <a:avLst/>
                </a:prstGeom>
                <a:noFill/>
              </p:spPr>
              <p:txBody>
                <a:bodyPr wrap="square" rtlCol="0">
                  <a:spAutoFit/>
                </a:bodyPr>
                <a:lstStyle/>
                <a:p>
                  <a:pPr algn="just"/>
                  <a:r>
                    <a:rPr lang="fr-FR" sz="1600" dirty="0"/>
                    <a:t>Projeter l’effort </a:t>
                  </a:r>
                  <a14:m>
                    <m:oMath xmlns:m="http://schemas.openxmlformats.org/officeDocument/2006/math">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b="0" i="1" smtClean="0">
                                  <a:latin typeface="Cambria Math" panose="02040503050406030204" pitchFamily="18" charset="0"/>
                                </a:rPr>
                                <m:t>𝑅</m:t>
                              </m:r>
                              <m:r>
                                <a:rPr lang="fr-FR" sz="1600" i="1">
                                  <a:latin typeface="Cambria Math" panose="02040503050406030204" pitchFamily="18" charset="0"/>
                                </a:rPr>
                                <m:t>/</m:t>
                              </m:r>
                              <m:r>
                                <a:rPr lang="fr-FR" sz="1600" b="0" i="1" smtClean="0">
                                  <a:latin typeface="Cambria Math" panose="02040503050406030204" pitchFamily="18" charset="0"/>
                                </a:rPr>
                                <m:t>𝑉</m:t>
                              </m:r>
                            </m:sub>
                          </m:sSub>
                        </m:e>
                      </m:acc>
                    </m:oMath>
                  </a14:m>
                  <a:r>
                    <a:rPr lang="fr-FR" sz="1600" dirty="0"/>
                    <a:t> dans le plan tangent à la roue dentée passant par le point de contact I et de normale </a:t>
                  </a:r>
                  <a14:m>
                    <m:oMath xmlns:m="http://schemas.openxmlformats.org/officeDocument/2006/math">
                      <m:d>
                        <m:dPr>
                          <m:ctrlPr>
                            <a:rPr lang="fr-FR" sz="1600" i="1" smtClean="0">
                              <a:latin typeface="Cambria Math" panose="02040503050406030204" pitchFamily="18" charset="0"/>
                            </a:rPr>
                          </m:ctrlPr>
                        </m:dPr>
                        <m:e>
                          <m:r>
                            <a:rPr lang="fr-FR" sz="1600" b="0" i="1" smtClean="0">
                              <a:latin typeface="Cambria Math" panose="02040503050406030204" pitchFamily="18" charset="0"/>
                            </a:rPr>
                            <m:t>𝐼</m:t>
                          </m:r>
                          <m:r>
                            <a:rPr lang="fr-FR" sz="1600" b="0" i="1" smtClean="0">
                              <a:latin typeface="Cambria Math" panose="02040503050406030204" pitchFamily="18" charset="0"/>
                            </a:rPr>
                            <m:t>, </m:t>
                          </m:r>
                          <m:acc>
                            <m:accPr>
                              <m:chr m:val="⃗"/>
                              <m:ctrlPr>
                                <a:rPr lang="fr-FR" sz="1600" b="0" i="1" smtClean="0">
                                  <a:latin typeface="Cambria Math" panose="02040503050406030204" pitchFamily="18" charset="0"/>
                                </a:rPr>
                              </m:ctrlPr>
                            </m:accPr>
                            <m:e>
                              <m:r>
                                <a:rPr lang="fr-FR" sz="1600" b="0" i="1" smtClean="0">
                                  <a:latin typeface="Cambria Math" panose="02040503050406030204" pitchFamily="18" charset="0"/>
                                </a:rPr>
                                <m:t>𝑦</m:t>
                              </m:r>
                            </m:e>
                          </m:acc>
                        </m:e>
                      </m:d>
                    </m:oMath>
                  </a14:m>
                  <a:r>
                    <a:rPr lang="fr-FR" sz="1600" b="0" dirty="0"/>
                    <a:t> , projections dépendant de </a:t>
                  </a:r>
                  <a14:m>
                    <m:oMath xmlns:m="http://schemas.openxmlformats.org/officeDocument/2006/math">
                      <m:sSub>
                        <m:sSubPr>
                          <m:ctrlPr>
                            <a:rPr lang="fr-FR" sz="1600" b="0" i="1" smtClean="0">
                              <a:latin typeface="Cambria Math" panose="02040503050406030204" pitchFamily="18" charset="0"/>
                            </a:rPr>
                          </m:ctrlPr>
                        </m:sSubPr>
                        <m:e>
                          <m:r>
                            <a:rPr lang="fr-FR" sz="1600" b="0" i="1" smtClean="0">
                              <a:latin typeface="Cambria Math" panose="02040503050406030204" pitchFamily="18" charset="0"/>
                              <a:ea typeface="Cambria Math" panose="02040503050406030204" pitchFamily="18" charset="0"/>
                            </a:rPr>
                            <m:t>∝</m:t>
                          </m:r>
                        </m:e>
                        <m:sub>
                          <m:r>
                            <a:rPr lang="fr-FR" sz="1600" b="0" i="1" smtClean="0">
                              <a:latin typeface="Cambria Math" panose="02040503050406030204" pitchFamily="18" charset="0"/>
                            </a:rPr>
                            <m:t>𝑛</m:t>
                          </m:r>
                        </m:sub>
                      </m:sSub>
                    </m:oMath>
                  </a14:m>
                  <a:r>
                    <a:rPr lang="fr-FR" sz="1600" b="0" dirty="0"/>
                    <a:t> ;</a:t>
                  </a:r>
                </a:p>
              </p:txBody>
            </p:sp>
          </mc:Choice>
          <mc:Fallback xmlns="">
            <p:sp>
              <p:nvSpPr>
                <p:cNvPr id="69" name="ZoneTexte 68">
                  <a:extLst>
                    <a:ext uri="{FF2B5EF4-FFF2-40B4-BE49-F238E27FC236}">
                      <a16:creationId xmlns:a16="http://schemas.microsoft.com/office/drawing/2014/main" id="{F5A1897F-57A6-4242-A500-96B8D7AC818D}"/>
                    </a:ext>
                  </a:extLst>
                </p:cNvPr>
                <p:cNvSpPr txBox="1">
                  <a:spLocks noRot="1" noChangeAspect="1" noMove="1" noResize="1" noEditPoints="1" noAdjustHandles="1" noChangeArrowheads="1" noChangeShapeType="1" noTextEdit="1"/>
                </p:cNvSpPr>
                <p:nvPr/>
              </p:nvSpPr>
              <p:spPr>
                <a:xfrm>
                  <a:off x="1152073" y="3928064"/>
                  <a:ext cx="6330613" cy="642484"/>
                </a:xfrm>
                <a:prstGeom prst="rect">
                  <a:avLst/>
                </a:prstGeom>
                <a:blipFill>
                  <a:blip r:embed="rId16"/>
                  <a:stretch>
                    <a:fillRect l="-578" r="-482" b="-11321"/>
                  </a:stretch>
                </a:blipFill>
              </p:spPr>
              <p:txBody>
                <a:bodyPr/>
                <a:lstStyle/>
                <a:p>
                  <a:r>
                    <a:rPr lang="fr-FR">
                      <a:noFill/>
                    </a:rPr>
                    <a:t> </a:t>
                  </a:r>
                </a:p>
              </p:txBody>
            </p:sp>
          </mc:Fallback>
        </mc:AlternateContent>
        <p:sp>
          <p:nvSpPr>
            <p:cNvPr id="70" name="Rectangle 69">
              <a:extLst>
                <a:ext uri="{FF2B5EF4-FFF2-40B4-BE49-F238E27FC236}">
                  <a16:creationId xmlns:a16="http://schemas.microsoft.com/office/drawing/2014/main" id="{36239474-EEA2-49D3-9A8F-C26EACBE4785}"/>
                </a:ext>
              </a:extLst>
            </p:cNvPr>
            <p:cNvSpPr/>
            <p:nvPr/>
          </p:nvSpPr>
          <p:spPr>
            <a:xfrm>
              <a:off x="855693" y="4029621"/>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grpSp>
      <p:grpSp>
        <p:nvGrpSpPr>
          <p:cNvPr id="12" name="Groupe 11">
            <a:extLst>
              <a:ext uri="{FF2B5EF4-FFF2-40B4-BE49-F238E27FC236}">
                <a16:creationId xmlns:a16="http://schemas.microsoft.com/office/drawing/2014/main" id="{1E3282A6-B63A-49EC-B9F7-41510655C342}"/>
              </a:ext>
            </a:extLst>
          </p:cNvPr>
          <p:cNvGrpSpPr/>
          <p:nvPr/>
        </p:nvGrpSpPr>
        <p:grpSpPr>
          <a:xfrm>
            <a:off x="855693" y="4393532"/>
            <a:ext cx="6626992" cy="584775"/>
            <a:chOff x="855693" y="4639478"/>
            <a:chExt cx="6626992" cy="584775"/>
          </a:xfrm>
        </p:grpSpPr>
        <p:sp>
          <p:nvSpPr>
            <p:cNvPr id="71" name="Rectangle 70">
              <a:extLst>
                <a:ext uri="{FF2B5EF4-FFF2-40B4-BE49-F238E27FC236}">
                  <a16:creationId xmlns:a16="http://schemas.microsoft.com/office/drawing/2014/main" id="{A80FF9FB-9253-48D3-88B0-0E3549B4A9E1}"/>
                </a:ext>
              </a:extLst>
            </p:cNvPr>
            <p:cNvSpPr/>
            <p:nvPr/>
          </p:nvSpPr>
          <p:spPr>
            <a:xfrm>
              <a:off x="855693" y="4744720"/>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sp>
          <p:nvSpPr>
            <p:cNvPr id="72" name="ZoneTexte 71">
              <a:extLst>
                <a:ext uri="{FF2B5EF4-FFF2-40B4-BE49-F238E27FC236}">
                  <a16:creationId xmlns:a16="http://schemas.microsoft.com/office/drawing/2014/main" id="{5A4BA324-9E2E-4194-837D-9D5F9E254796}"/>
                </a:ext>
              </a:extLst>
            </p:cNvPr>
            <p:cNvSpPr txBox="1"/>
            <p:nvPr/>
          </p:nvSpPr>
          <p:spPr>
            <a:xfrm>
              <a:off x="1152072" y="4639478"/>
              <a:ext cx="6330613" cy="584775"/>
            </a:xfrm>
            <a:prstGeom prst="rect">
              <a:avLst/>
            </a:prstGeom>
            <a:noFill/>
          </p:spPr>
          <p:txBody>
            <a:bodyPr wrap="square" rtlCol="0">
              <a:spAutoFit/>
            </a:bodyPr>
            <a:lstStyle/>
            <a:p>
              <a:pPr algn="just"/>
              <a:r>
                <a:rPr lang="fr-FR" sz="1600" dirty="0"/>
                <a:t>Projeter alors la projection obtenue suivant les deux vecteurs orthogonaux associés au plan tangent, projection dépendant de </a:t>
              </a:r>
              <a:r>
                <a:rPr lang="el-GR" sz="1600" dirty="0"/>
                <a:t>β</a:t>
              </a:r>
              <a:r>
                <a:rPr lang="fr-FR" sz="1600" dirty="0"/>
                <a:t>.</a:t>
              </a:r>
              <a:endParaRPr lang="fr-FR" sz="1600" b="0" dirty="0"/>
            </a:p>
          </p:txBody>
        </p:sp>
      </p:grpSp>
      <p:sp>
        <p:nvSpPr>
          <p:cNvPr id="48" name="ZoneTexte 47">
            <a:extLst>
              <a:ext uri="{FF2B5EF4-FFF2-40B4-BE49-F238E27FC236}">
                <a16:creationId xmlns:a16="http://schemas.microsoft.com/office/drawing/2014/main" id="{600746B6-9DB5-4607-8CDD-F057856CE188}"/>
              </a:ext>
            </a:extLst>
          </p:cNvPr>
          <p:cNvSpPr txBox="1"/>
          <p:nvPr/>
        </p:nvSpPr>
        <p:spPr>
          <a:xfrm>
            <a:off x="4803507" y="42458"/>
            <a:ext cx="5899355" cy="307777"/>
          </a:xfrm>
          <a:prstGeom prst="rect">
            <a:avLst/>
          </a:prstGeom>
          <a:noFill/>
        </p:spPr>
        <p:txBody>
          <a:bodyPr wrap="square" rtlCol="0">
            <a:spAutoFit/>
          </a:bodyPr>
          <a:lstStyle/>
          <a:p>
            <a:pPr algn="r"/>
            <a:r>
              <a:rPr lang="fr-FR" sz="1400" dirty="0">
                <a:solidFill>
                  <a:srgbClr val="001642"/>
                </a:solidFill>
                <a:latin typeface="Segoe UI" panose="020B0502040204020203" pitchFamily="34" charset="0"/>
                <a:cs typeface="Segoe UI" panose="020B0502040204020203" pitchFamily="34" charset="0"/>
              </a:rPr>
              <a:t>Action mécanique de contact dentures d’engrenage</a:t>
            </a:r>
          </a:p>
        </p:txBody>
      </p:sp>
      <p:sp>
        <p:nvSpPr>
          <p:cNvPr id="49" name="ZoneTexte 48">
            <a:extLst>
              <a:ext uri="{FF2B5EF4-FFF2-40B4-BE49-F238E27FC236}">
                <a16:creationId xmlns:a16="http://schemas.microsoft.com/office/drawing/2014/main" id="{84F81448-2F0F-4439-8EE8-FEEF78A2F5AB}"/>
              </a:ext>
            </a:extLst>
          </p:cNvPr>
          <p:cNvSpPr txBox="1"/>
          <p:nvPr/>
        </p:nvSpPr>
        <p:spPr>
          <a:xfrm>
            <a:off x="-64294" y="6244625"/>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05</a:t>
            </a:r>
          </a:p>
        </p:txBody>
      </p:sp>
      <p:grpSp>
        <p:nvGrpSpPr>
          <p:cNvPr id="29" name="Groupe 28">
            <a:extLst>
              <a:ext uri="{FF2B5EF4-FFF2-40B4-BE49-F238E27FC236}">
                <a16:creationId xmlns:a16="http://schemas.microsoft.com/office/drawing/2014/main" id="{715A8298-C069-47DC-AB70-E050E1D19CAC}"/>
              </a:ext>
            </a:extLst>
          </p:cNvPr>
          <p:cNvGrpSpPr/>
          <p:nvPr/>
        </p:nvGrpSpPr>
        <p:grpSpPr>
          <a:xfrm>
            <a:off x="592324" y="5217513"/>
            <a:ext cx="10127508" cy="1342944"/>
            <a:chOff x="592324" y="5217513"/>
            <a:chExt cx="10127508" cy="1342944"/>
          </a:xfrm>
        </p:grpSpPr>
        <p:sp>
          <p:nvSpPr>
            <p:cNvPr id="53" name="Rectangle à coins arrondis 70">
              <a:extLst>
                <a:ext uri="{FF2B5EF4-FFF2-40B4-BE49-F238E27FC236}">
                  <a16:creationId xmlns:a16="http://schemas.microsoft.com/office/drawing/2014/main" id="{8C8D52D2-BEEF-41F1-9642-F38ABA48F942}"/>
                </a:ext>
              </a:extLst>
            </p:cNvPr>
            <p:cNvSpPr/>
            <p:nvPr/>
          </p:nvSpPr>
          <p:spPr>
            <a:xfrm>
              <a:off x="592324" y="5217513"/>
              <a:ext cx="6985611" cy="1342944"/>
            </a:xfrm>
            <a:prstGeom prst="roundRect">
              <a:avLst>
                <a:gd name="adj" fmla="val 0"/>
              </a:avLst>
            </a:prstGeom>
            <a:solidFill>
              <a:schemeClr val="bg1"/>
            </a:solidFill>
            <a:ln w="28575">
              <a:solidFill>
                <a:srgbClr val="F99F1B"/>
              </a:solidFill>
            </a:ln>
            <a:effectLst>
              <a:outerShdw blurRad="50800" dist="254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mc:AlternateContent xmlns:mc="http://schemas.openxmlformats.org/markup-compatibility/2006">
          <mc:Choice xmlns:a14="http://schemas.microsoft.com/office/drawing/2010/main" Requires="a14">
            <p:sp>
              <p:nvSpPr>
                <p:cNvPr id="55" name="Rectangle 54">
                  <a:extLst>
                    <a:ext uri="{FF2B5EF4-FFF2-40B4-BE49-F238E27FC236}">
                      <a16:creationId xmlns:a16="http://schemas.microsoft.com/office/drawing/2014/main" id="{FD9394B0-1B43-4430-BCE3-12634487D342}"/>
                    </a:ext>
                  </a:extLst>
                </p:cNvPr>
                <p:cNvSpPr/>
                <p:nvPr/>
              </p:nvSpPr>
              <p:spPr>
                <a:xfrm>
                  <a:off x="592324" y="5217574"/>
                  <a:ext cx="10127508" cy="396262"/>
                </a:xfrm>
                <a:prstGeom prst="rect">
                  <a:avLst/>
                </a:prstGeom>
              </p:spPr>
              <p:txBody>
                <a:bodyPr wrap="square">
                  <a:spAutoFit/>
                </a:bodyPr>
                <a:lstStyle/>
                <a:p>
                  <a:r>
                    <a:rPr lang="fr-FR" sz="1600" b="1" dirty="0">
                      <a:solidFill>
                        <a:srgbClr val="FE6E02"/>
                      </a:solidFill>
                    </a:rPr>
                    <a:t>Q3.</a:t>
                  </a:r>
                  <a:r>
                    <a:rPr lang="fr-FR" altLang="fr-FR" sz="1600" dirty="0">
                      <a:cs typeface="Arial" panose="020B0604020202020204" pitchFamily="34" charset="0"/>
                    </a:rPr>
                    <a:t> Au vu du paramétrage ci-contre, exprimer </a:t>
                  </a:r>
                  <a14:m>
                    <m:oMath xmlns:m="http://schemas.openxmlformats.org/officeDocument/2006/math">
                      <m:acc>
                        <m:accPr>
                          <m:chr m:val="⃗"/>
                          <m:ctrlPr>
                            <a:rPr lang="fr-FR" sz="1600" i="1">
                              <a:latin typeface="Cambria Math" panose="02040503050406030204" pitchFamily="18" charset="0"/>
                            </a:rPr>
                          </m:ctrlPr>
                        </m:accPr>
                        <m:e>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𝑅</m:t>
                              </m:r>
                              <m:r>
                                <a:rPr lang="fr-FR" sz="1600" i="1">
                                  <a:latin typeface="Cambria Math" panose="02040503050406030204" pitchFamily="18" charset="0"/>
                                </a:rPr>
                                <m:t>/</m:t>
                              </m:r>
                              <m:r>
                                <a:rPr lang="fr-FR" sz="1600" i="1">
                                  <a:latin typeface="Cambria Math" panose="02040503050406030204" pitchFamily="18" charset="0"/>
                                </a:rPr>
                                <m:t>𝑉</m:t>
                              </m:r>
                            </m:sub>
                          </m:sSub>
                        </m:e>
                      </m:acc>
                    </m:oMath>
                  </a14:m>
                  <a:endParaRPr lang="fr-FR" altLang="fr-FR" sz="1600" dirty="0">
                    <a:cs typeface="Arial" panose="020B0604020202020204" pitchFamily="34" charset="0"/>
                  </a:endParaRPr>
                </a:p>
              </p:txBody>
            </p:sp>
          </mc:Choice>
          <mc:Fallback>
            <p:sp>
              <p:nvSpPr>
                <p:cNvPr id="55" name="Rectangle 54">
                  <a:extLst>
                    <a:ext uri="{FF2B5EF4-FFF2-40B4-BE49-F238E27FC236}">
                      <a16:creationId xmlns:a16="http://schemas.microsoft.com/office/drawing/2014/main" id="{FD9394B0-1B43-4430-BCE3-12634487D342}"/>
                    </a:ext>
                  </a:extLst>
                </p:cNvPr>
                <p:cNvSpPr>
                  <a:spLocks noRot="1" noChangeAspect="1" noMove="1" noResize="1" noEditPoints="1" noAdjustHandles="1" noChangeArrowheads="1" noChangeShapeType="1" noTextEdit="1"/>
                </p:cNvSpPr>
                <p:nvPr/>
              </p:nvSpPr>
              <p:spPr>
                <a:xfrm>
                  <a:off x="592324" y="5217574"/>
                  <a:ext cx="10127508" cy="396262"/>
                </a:xfrm>
                <a:prstGeom prst="rect">
                  <a:avLst/>
                </a:prstGeom>
                <a:blipFill>
                  <a:blip r:embed="rId17"/>
                  <a:stretch>
                    <a:fillRect l="-301" b="-13846"/>
                  </a:stretch>
                </a:blipFill>
              </p:spPr>
              <p:txBody>
                <a:bodyPr/>
                <a:lstStyle/>
                <a:p>
                  <a:r>
                    <a:rPr lang="fr-FR">
                      <a:noFill/>
                    </a:rPr>
                    <a:t> </a:t>
                  </a:r>
                </a:p>
              </p:txBody>
            </p:sp>
          </mc:Fallback>
        </mc:AlternateContent>
      </p:grpSp>
      <p:grpSp>
        <p:nvGrpSpPr>
          <p:cNvPr id="23" name="Groupe 22">
            <a:extLst>
              <a:ext uri="{FF2B5EF4-FFF2-40B4-BE49-F238E27FC236}">
                <a16:creationId xmlns:a16="http://schemas.microsoft.com/office/drawing/2014/main" id="{BE9DF55E-1BF3-48C4-8140-05941810A330}"/>
              </a:ext>
            </a:extLst>
          </p:cNvPr>
          <p:cNvGrpSpPr/>
          <p:nvPr/>
        </p:nvGrpSpPr>
        <p:grpSpPr>
          <a:xfrm>
            <a:off x="1117729" y="1965666"/>
            <a:ext cx="10123884" cy="2265103"/>
            <a:chOff x="1117729" y="1965666"/>
            <a:chExt cx="10123884" cy="2265103"/>
          </a:xfrm>
        </p:grpSpPr>
        <p:cxnSp>
          <p:nvCxnSpPr>
            <p:cNvPr id="21" name="Connecteur droit avec flèche 20">
              <a:extLst>
                <a:ext uri="{FF2B5EF4-FFF2-40B4-BE49-F238E27FC236}">
                  <a16:creationId xmlns:a16="http://schemas.microsoft.com/office/drawing/2014/main" id="{377115F3-EA7D-43C7-A860-C365BDC560B9}"/>
                </a:ext>
              </a:extLst>
            </p:cNvPr>
            <p:cNvCxnSpPr>
              <a:cxnSpLocks/>
            </p:cNvCxnSpPr>
            <p:nvPr/>
          </p:nvCxnSpPr>
          <p:spPr>
            <a:xfrm>
              <a:off x="9377364" y="2335263"/>
              <a:ext cx="792000"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E18E5EA0-C3D5-454E-9A17-DD7341C5BF16}"/>
                </a:ext>
              </a:extLst>
            </p:cNvPr>
            <p:cNvCxnSpPr>
              <a:cxnSpLocks/>
            </p:cNvCxnSpPr>
            <p:nvPr/>
          </p:nvCxnSpPr>
          <p:spPr>
            <a:xfrm flipH="1" flipV="1">
              <a:off x="10159039" y="4229708"/>
              <a:ext cx="756968" cy="1061"/>
            </a:xfrm>
            <a:prstGeom prst="straightConnector1">
              <a:avLst/>
            </a:prstGeom>
            <a:ln w="38100">
              <a:solidFill>
                <a:srgbClr val="008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40" name="ZoneTexte 39">
                  <a:extLst>
                    <a:ext uri="{FF2B5EF4-FFF2-40B4-BE49-F238E27FC236}">
                      <a16:creationId xmlns:a16="http://schemas.microsoft.com/office/drawing/2014/main" id="{0F82E78F-BA81-4FB0-B3DD-C3D12F09262B}"/>
                    </a:ext>
                  </a:extLst>
                </p:cNvPr>
                <p:cNvSpPr txBox="1"/>
                <p:nvPr/>
              </p:nvSpPr>
              <p:spPr>
                <a:xfrm>
                  <a:off x="10784437" y="3737982"/>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00B050"/>
                                </a:solidFill>
                                <a:latin typeface="Cambria Math" panose="02040503050406030204" pitchFamily="18" charset="0"/>
                              </a:rPr>
                            </m:ctrlPr>
                          </m:accPr>
                          <m:e>
                            <m:sSub>
                              <m:sSubPr>
                                <m:ctrlPr>
                                  <a:rPr lang="fr-FR" b="1" i="1" smtClean="0">
                                    <a:solidFill>
                                      <a:srgbClr val="00B050"/>
                                    </a:solidFill>
                                    <a:latin typeface="Cambria Math" panose="02040503050406030204" pitchFamily="18" charset="0"/>
                                  </a:rPr>
                                </m:ctrlPr>
                              </m:sSubPr>
                              <m:e>
                                <m:r>
                                  <a:rPr lang="fr-FR" b="1" i="1" smtClean="0">
                                    <a:solidFill>
                                      <a:srgbClr val="00B050"/>
                                    </a:solidFill>
                                    <a:latin typeface="Cambria Math" panose="02040503050406030204" pitchFamily="18" charset="0"/>
                                  </a:rPr>
                                  <m:t>𝑭</m:t>
                                </m:r>
                              </m:e>
                              <m:sub>
                                <m:r>
                                  <a:rPr lang="fr-FR" b="1" i="1" smtClean="0">
                                    <a:solidFill>
                                      <a:srgbClr val="00B050"/>
                                    </a:solidFill>
                                    <a:latin typeface="Cambria Math" panose="02040503050406030204" pitchFamily="18" charset="0"/>
                                  </a:rPr>
                                  <m:t>𝑻</m:t>
                                </m:r>
                                <m:r>
                                  <a:rPr lang="fr-FR" b="1" i="1" smtClean="0">
                                    <a:solidFill>
                                      <a:srgbClr val="00B050"/>
                                    </a:solidFill>
                                    <a:latin typeface="Cambria Math" panose="02040503050406030204" pitchFamily="18" charset="0"/>
                                  </a:rPr>
                                  <m:t> </m:t>
                                </m:r>
                                <m:r>
                                  <a:rPr lang="fr-FR" b="1" i="1" smtClean="0">
                                    <a:solidFill>
                                      <a:srgbClr val="00B050"/>
                                    </a:solidFill>
                                    <a:latin typeface="Cambria Math" panose="02040503050406030204" pitchFamily="18" charset="0"/>
                                  </a:rPr>
                                  <m:t>𝑽</m:t>
                                </m:r>
                                <m:r>
                                  <a:rPr lang="fr-FR" b="1" i="1" smtClean="0">
                                    <a:solidFill>
                                      <a:srgbClr val="00B050"/>
                                    </a:solidFill>
                                    <a:latin typeface="Cambria Math" panose="02040503050406030204" pitchFamily="18" charset="0"/>
                                  </a:rPr>
                                  <m:t>/</m:t>
                                </m:r>
                                <m:r>
                                  <a:rPr lang="fr-FR" b="1" i="1" smtClean="0">
                                    <a:solidFill>
                                      <a:srgbClr val="00B050"/>
                                    </a:solidFill>
                                    <a:latin typeface="Cambria Math" panose="02040503050406030204" pitchFamily="18" charset="0"/>
                                  </a:rPr>
                                  <m:t>𝑹</m:t>
                                </m:r>
                              </m:sub>
                            </m:sSub>
                          </m:e>
                        </m:acc>
                      </m:oMath>
                    </m:oMathPara>
                  </a14:m>
                  <a:endParaRPr lang="fr-FR" b="1" dirty="0">
                    <a:solidFill>
                      <a:srgbClr val="00B050"/>
                    </a:solidFill>
                  </a:endParaRPr>
                </a:p>
              </p:txBody>
            </p:sp>
          </mc:Choice>
          <mc:Fallback>
            <p:sp>
              <p:nvSpPr>
                <p:cNvPr id="40" name="ZoneTexte 39">
                  <a:extLst>
                    <a:ext uri="{FF2B5EF4-FFF2-40B4-BE49-F238E27FC236}">
                      <a16:creationId xmlns:a16="http://schemas.microsoft.com/office/drawing/2014/main" id="{0F82E78F-BA81-4FB0-B3DD-C3D12F09262B}"/>
                    </a:ext>
                  </a:extLst>
                </p:cNvPr>
                <p:cNvSpPr txBox="1">
                  <a:spLocks noRot="1" noChangeAspect="1" noMove="1" noResize="1" noEditPoints="1" noAdjustHandles="1" noChangeArrowheads="1" noChangeShapeType="1" noTextEdit="1"/>
                </p:cNvSpPr>
                <p:nvPr/>
              </p:nvSpPr>
              <p:spPr>
                <a:xfrm>
                  <a:off x="10784437" y="3737982"/>
                  <a:ext cx="457176" cy="341825"/>
                </a:xfrm>
                <a:prstGeom prst="rect">
                  <a:avLst/>
                </a:prstGeom>
                <a:blipFill>
                  <a:blip r:embed="rId18"/>
                  <a:stretch>
                    <a:fillRect l="-17333" r="-44000" b="-25000"/>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78" name="ZoneTexte 77">
                  <a:extLst>
                    <a:ext uri="{FF2B5EF4-FFF2-40B4-BE49-F238E27FC236}">
                      <a16:creationId xmlns:a16="http://schemas.microsoft.com/office/drawing/2014/main" id="{125B6693-15C0-4A0C-81A1-B5CA07D116FC}"/>
                    </a:ext>
                  </a:extLst>
                </p:cNvPr>
                <p:cNvSpPr txBox="1"/>
                <p:nvPr/>
              </p:nvSpPr>
              <p:spPr>
                <a:xfrm>
                  <a:off x="9562860" y="1965666"/>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00B050"/>
                                </a:solidFill>
                                <a:latin typeface="Cambria Math" panose="02040503050406030204" pitchFamily="18" charset="0"/>
                              </a:rPr>
                            </m:ctrlPr>
                          </m:accPr>
                          <m:e>
                            <m:sSub>
                              <m:sSubPr>
                                <m:ctrlPr>
                                  <a:rPr lang="fr-FR" b="1" i="1" smtClean="0">
                                    <a:solidFill>
                                      <a:srgbClr val="00B050"/>
                                    </a:solidFill>
                                    <a:latin typeface="Cambria Math" panose="02040503050406030204" pitchFamily="18" charset="0"/>
                                  </a:rPr>
                                </m:ctrlPr>
                              </m:sSubPr>
                              <m:e>
                                <m:r>
                                  <a:rPr lang="fr-FR" b="1" i="1" smtClean="0">
                                    <a:solidFill>
                                      <a:srgbClr val="00B050"/>
                                    </a:solidFill>
                                    <a:latin typeface="Cambria Math" panose="02040503050406030204" pitchFamily="18" charset="0"/>
                                  </a:rPr>
                                  <m:t>𝑭</m:t>
                                </m:r>
                              </m:e>
                              <m:sub>
                                <m:r>
                                  <a:rPr lang="fr-FR" b="1" i="1" smtClean="0">
                                    <a:solidFill>
                                      <a:srgbClr val="00B050"/>
                                    </a:solidFill>
                                    <a:latin typeface="Cambria Math" panose="02040503050406030204" pitchFamily="18" charset="0"/>
                                  </a:rPr>
                                  <m:t>𝑻</m:t>
                                </m:r>
                                <m:r>
                                  <a:rPr lang="fr-FR" b="1" i="1" smtClean="0">
                                    <a:solidFill>
                                      <a:srgbClr val="00B050"/>
                                    </a:solidFill>
                                    <a:latin typeface="Cambria Math" panose="02040503050406030204" pitchFamily="18" charset="0"/>
                                  </a:rPr>
                                  <m:t> </m:t>
                                </m:r>
                                <m:r>
                                  <a:rPr lang="fr-FR" b="1" i="1" smtClean="0">
                                    <a:solidFill>
                                      <a:srgbClr val="00B050"/>
                                    </a:solidFill>
                                    <a:latin typeface="Cambria Math" panose="02040503050406030204" pitchFamily="18" charset="0"/>
                                  </a:rPr>
                                  <m:t>𝑹</m:t>
                                </m:r>
                                <m:r>
                                  <a:rPr lang="fr-FR" b="1" i="1" smtClean="0">
                                    <a:solidFill>
                                      <a:srgbClr val="00B050"/>
                                    </a:solidFill>
                                    <a:latin typeface="Cambria Math" panose="02040503050406030204" pitchFamily="18" charset="0"/>
                                  </a:rPr>
                                  <m:t>/</m:t>
                                </m:r>
                                <m:r>
                                  <a:rPr lang="fr-FR" b="1" i="1" smtClean="0">
                                    <a:solidFill>
                                      <a:srgbClr val="00B050"/>
                                    </a:solidFill>
                                    <a:latin typeface="Cambria Math" panose="02040503050406030204" pitchFamily="18" charset="0"/>
                                  </a:rPr>
                                  <m:t>𝑽</m:t>
                                </m:r>
                              </m:sub>
                            </m:sSub>
                          </m:e>
                        </m:acc>
                      </m:oMath>
                    </m:oMathPara>
                  </a14:m>
                  <a:endParaRPr lang="fr-FR" b="1" dirty="0">
                    <a:solidFill>
                      <a:srgbClr val="00B050"/>
                    </a:solidFill>
                  </a:endParaRPr>
                </a:p>
              </p:txBody>
            </p:sp>
          </mc:Choice>
          <mc:Fallback>
            <p:sp>
              <p:nvSpPr>
                <p:cNvPr id="78" name="ZoneTexte 77">
                  <a:extLst>
                    <a:ext uri="{FF2B5EF4-FFF2-40B4-BE49-F238E27FC236}">
                      <a16:creationId xmlns:a16="http://schemas.microsoft.com/office/drawing/2014/main" id="{125B6693-15C0-4A0C-81A1-B5CA07D116FC}"/>
                    </a:ext>
                  </a:extLst>
                </p:cNvPr>
                <p:cNvSpPr txBox="1">
                  <a:spLocks noRot="1" noChangeAspect="1" noMove="1" noResize="1" noEditPoints="1" noAdjustHandles="1" noChangeArrowheads="1" noChangeShapeType="1" noTextEdit="1"/>
                </p:cNvSpPr>
                <p:nvPr/>
              </p:nvSpPr>
              <p:spPr>
                <a:xfrm>
                  <a:off x="9562860" y="1965666"/>
                  <a:ext cx="457176" cy="341825"/>
                </a:xfrm>
                <a:prstGeom prst="rect">
                  <a:avLst/>
                </a:prstGeom>
                <a:blipFill>
                  <a:blip r:embed="rId19"/>
                  <a:stretch>
                    <a:fillRect l="-18667" r="-44000" b="-22807"/>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79" name="Rectangle 78">
                  <a:extLst>
                    <a:ext uri="{FF2B5EF4-FFF2-40B4-BE49-F238E27FC236}">
                      <a16:creationId xmlns:a16="http://schemas.microsoft.com/office/drawing/2014/main" id="{ECA0CCFC-62F9-4CFA-93DB-401EC6D2002A}"/>
                    </a:ext>
                  </a:extLst>
                </p:cNvPr>
                <p:cNvSpPr/>
                <p:nvPr/>
              </p:nvSpPr>
              <p:spPr>
                <a:xfrm>
                  <a:off x="1117729" y="2314505"/>
                  <a:ext cx="6096000" cy="606897"/>
                </a:xfrm>
                <a:prstGeom prst="rect">
                  <a:avLst/>
                </a:prstGeom>
              </p:spPr>
              <p:txBody>
                <a:bodyPr>
                  <a:spAutoFit/>
                </a:bodyPr>
                <a:lstStyle/>
                <a:p>
                  <a:r>
                    <a:rPr lang="fr-FR" sz="1600" dirty="0"/>
                    <a:t>- une composante tangentielle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𝑇</m:t>
                          </m:r>
                          <m:r>
                            <a:rPr lang="fr-FR" sz="1600" b="0" i="1" smtClean="0">
                              <a:latin typeface="Cambria Math" panose="02040503050406030204" pitchFamily="18" charset="0"/>
                            </a:rPr>
                            <m:t> </m:t>
                          </m:r>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oMath>
                  </a14:m>
                  <a:r>
                    <a:rPr lang="fr-FR" sz="1600" dirty="0"/>
                    <a:t>, selon la tangente au cercle  </a:t>
                  </a:r>
                  <a:br>
                    <a:rPr lang="fr-FR" sz="1600" dirty="0"/>
                  </a:br>
                  <a:r>
                    <a:rPr lang="fr-FR" sz="1600" dirty="0"/>
                    <a:t>   primitif de rayon r et orthogonale à l’axe de la roue dentée ;</a:t>
                  </a:r>
                </a:p>
              </p:txBody>
            </p:sp>
          </mc:Choice>
          <mc:Fallback>
            <p:sp>
              <p:nvSpPr>
                <p:cNvPr id="79" name="Rectangle 78">
                  <a:extLst>
                    <a:ext uri="{FF2B5EF4-FFF2-40B4-BE49-F238E27FC236}">
                      <a16:creationId xmlns:a16="http://schemas.microsoft.com/office/drawing/2014/main" id="{ECA0CCFC-62F9-4CFA-93DB-401EC6D2002A}"/>
                    </a:ext>
                  </a:extLst>
                </p:cNvPr>
                <p:cNvSpPr>
                  <a:spLocks noRot="1" noChangeAspect="1" noMove="1" noResize="1" noEditPoints="1" noAdjustHandles="1" noChangeArrowheads="1" noChangeShapeType="1" noTextEdit="1"/>
                </p:cNvSpPr>
                <p:nvPr/>
              </p:nvSpPr>
              <p:spPr>
                <a:xfrm>
                  <a:off x="1117729" y="2314505"/>
                  <a:ext cx="6096000" cy="606897"/>
                </a:xfrm>
                <a:prstGeom prst="rect">
                  <a:avLst/>
                </a:prstGeom>
                <a:blipFill>
                  <a:blip r:embed="rId20"/>
                  <a:stretch>
                    <a:fillRect l="-500" t="-2020" b="-13131"/>
                  </a:stretch>
                </a:blipFill>
              </p:spPr>
              <p:txBody>
                <a:bodyPr/>
                <a:lstStyle/>
                <a:p>
                  <a:r>
                    <a:rPr lang="fr-FR">
                      <a:noFill/>
                    </a:rPr>
                    <a:t> </a:t>
                  </a:r>
                </a:p>
              </p:txBody>
            </p:sp>
          </mc:Fallback>
        </mc:AlternateContent>
      </p:grpSp>
      <p:grpSp>
        <p:nvGrpSpPr>
          <p:cNvPr id="27" name="Groupe 26">
            <a:extLst>
              <a:ext uri="{FF2B5EF4-FFF2-40B4-BE49-F238E27FC236}">
                <a16:creationId xmlns:a16="http://schemas.microsoft.com/office/drawing/2014/main" id="{EAE15120-47CB-4A07-A92A-BAF6499C8733}"/>
              </a:ext>
            </a:extLst>
          </p:cNvPr>
          <p:cNvGrpSpPr/>
          <p:nvPr/>
        </p:nvGrpSpPr>
        <p:grpSpPr>
          <a:xfrm>
            <a:off x="1125962" y="1065167"/>
            <a:ext cx="9627007" cy="4402668"/>
            <a:chOff x="1125962" y="1065167"/>
            <a:chExt cx="9627007" cy="4402668"/>
          </a:xfrm>
        </p:grpSpPr>
        <p:cxnSp>
          <p:nvCxnSpPr>
            <p:cNvPr id="19" name="Connecteur droit avec flèche 18">
              <a:extLst>
                <a:ext uri="{FF2B5EF4-FFF2-40B4-BE49-F238E27FC236}">
                  <a16:creationId xmlns:a16="http://schemas.microsoft.com/office/drawing/2014/main" id="{94223552-D7D3-4AE2-B3FE-9E114FF4DCD8}"/>
                </a:ext>
              </a:extLst>
            </p:cNvPr>
            <p:cNvCxnSpPr>
              <a:cxnSpLocks/>
            </p:cNvCxnSpPr>
            <p:nvPr/>
          </p:nvCxnSpPr>
          <p:spPr>
            <a:xfrm flipV="1">
              <a:off x="9377365" y="1421496"/>
              <a:ext cx="933450" cy="899478"/>
            </a:xfrm>
            <a:prstGeom prst="straightConnector1">
              <a:avLst/>
            </a:prstGeom>
            <a:ln w="38100">
              <a:solidFill>
                <a:srgbClr val="FF33CC"/>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6" name="ZoneTexte 25">
                  <a:extLst>
                    <a:ext uri="{FF2B5EF4-FFF2-40B4-BE49-F238E27FC236}">
                      <a16:creationId xmlns:a16="http://schemas.microsoft.com/office/drawing/2014/main" id="{282BD6CC-0CE8-41C9-AE34-77BACF399FAA}"/>
                    </a:ext>
                  </a:extLst>
                </p:cNvPr>
                <p:cNvSpPr txBox="1"/>
                <p:nvPr/>
              </p:nvSpPr>
              <p:spPr>
                <a:xfrm>
                  <a:off x="10295793" y="1065167"/>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33CC"/>
                                </a:solidFill>
                                <a:latin typeface="Cambria Math" panose="02040503050406030204" pitchFamily="18" charset="0"/>
                              </a:rPr>
                            </m:ctrlPr>
                          </m:accPr>
                          <m:e>
                            <m:sSub>
                              <m:sSubPr>
                                <m:ctrlPr>
                                  <a:rPr lang="fr-FR" b="1" i="1" smtClean="0">
                                    <a:solidFill>
                                      <a:srgbClr val="FF33CC"/>
                                    </a:solidFill>
                                    <a:latin typeface="Cambria Math" panose="02040503050406030204" pitchFamily="18" charset="0"/>
                                  </a:rPr>
                                </m:ctrlPr>
                              </m:sSubPr>
                              <m:e>
                                <m:r>
                                  <a:rPr lang="fr-FR" b="1" i="1" smtClean="0">
                                    <a:solidFill>
                                      <a:srgbClr val="FF33CC"/>
                                    </a:solidFill>
                                    <a:latin typeface="Cambria Math" panose="02040503050406030204" pitchFamily="18" charset="0"/>
                                  </a:rPr>
                                  <m:t>𝑭</m:t>
                                </m:r>
                              </m:e>
                              <m:sub>
                                <m:r>
                                  <a:rPr lang="fr-FR" b="1" i="1" smtClean="0">
                                    <a:solidFill>
                                      <a:srgbClr val="FF33CC"/>
                                    </a:solidFill>
                                    <a:latin typeface="Cambria Math" panose="02040503050406030204" pitchFamily="18" charset="0"/>
                                  </a:rPr>
                                  <m:t>𝑨</m:t>
                                </m:r>
                                <m:r>
                                  <a:rPr lang="fr-FR" b="1" i="1" smtClean="0">
                                    <a:solidFill>
                                      <a:srgbClr val="FF33CC"/>
                                    </a:solidFill>
                                    <a:latin typeface="Cambria Math" panose="02040503050406030204" pitchFamily="18" charset="0"/>
                                  </a:rPr>
                                  <m:t> </m:t>
                                </m:r>
                                <m:r>
                                  <a:rPr lang="fr-FR" b="1" i="1" smtClean="0">
                                    <a:solidFill>
                                      <a:srgbClr val="FF33CC"/>
                                    </a:solidFill>
                                    <a:latin typeface="Cambria Math" panose="02040503050406030204" pitchFamily="18" charset="0"/>
                                  </a:rPr>
                                  <m:t>𝑹</m:t>
                                </m:r>
                                <m:r>
                                  <a:rPr lang="fr-FR" b="1" i="1" smtClean="0">
                                    <a:solidFill>
                                      <a:srgbClr val="FF33CC"/>
                                    </a:solidFill>
                                    <a:latin typeface="Cambria Math" panose="02040503050406030204" pitchFamily="18" charset="0"/>
                                  </a:rPr>
                                  <m:t>/</m:t>
                                </m:r>
                                <m:r>
                                  <a:rPr lang="fr-FR" b="1" i="1" smtClean="0">
                                    <a:solidFill>
                                      <a:srgbClr val="FF33CC"/>
                                    </a:solidFill>
                                    <a:latin typeface="Cambria Math" panose="02040503050406030204" pitchFamily="18" charset="0"/>
                                  </a:rPr>
                                  <m:t>𝑽</m:t>
                                </m:r>
                              </m:sub>
                            </m:sSub>
                          </m:e>
                        </m:acc>
                      </m:oMath>
                    </m:oMathPara>
                  </a14:m>
                  <a:endParaRPr lang="fr-FR" b="1" dirty="0">
                    <a:solidFill>
                      <a:srgbClr val="FF33CC"/>
                    </a:solidFill>
                  </a:endParaRPr>
                </a:p>
              </p:txBody>
            </p:sp>
          </mc:Choice>
          <mc:Fallback>
            <p:sp>
              <p:nvSpPr>
                <p:cNvPr id="26" name="ZoneTexte 25">
                  <a:extLst>
                    <a:ext uri="{FF2B5EF4-FFF2-40B4-BE49-F238E27FC236}">
                      <a16:creationId xmlns:a16="http://schemas.microsoft.com/office/drawing/2014/main" id="{282BD6CC-0CE8-41C9-AE34-77BACF399FAA}"/>
                    </a:ext>
                  </a:extLst>
                </p:cNvPr>
                <p:cNvSpPr txBox="1">
                  <a:spLocks noRot="1" noChangeAspect="1" noMove="1" noResize="1" noEditPoints="1" noAdjustHandles="1" noChangeArrowheads="1" noChangeShapeType="1" noTextEdit="1"/>
                </p:cNvSpPr>
                <p:nvPr/>
              </p:nvSpPr>
              <p:spPr>
                <a:xfrm>
                  <a:off x="10295793" y="1065167"/>
                  <a:ext cx="457176" cy="341825"/>
                </a:xfrm>
                <a:prstGeom prst="rect">
                  <a:avLst/>
                </a:prstGeom>
                <a:blipFill>
                  <a:blip r:embed="rId21"/>
                  <a:stretch>
                    <a:fillRect l="-18667" r="-45333" b="-23214"/>
                  </a:stretch>
                </a:blipFill>
              </p:spPr>
              <p:txBody>
                <a:bodyPr/>
                <a:lstStyle/>
                <a:p>
                  <a:r>
                    <a:rPr lang="fr-FR">
                      <a:noFill/>
                    </a:rPr>
                    <a:t> </a:t>
                  </a:r>
                </a:p>
              </p:txBody>
            </p:sp>
          </mc:Fallback>
        </mc:AlternateContent>
        <p:cxnSp>
          <p:nvCxnSpPr>
            <p:cNvPr id="31" name="Connecteur droit avec flèche 30">
              <a:extLst>
                <a:ext uri="{FF2B5EF4-FFF2-40B4-BE49-F238E27FC236}">
                  <a16:creationId xmlns:a16="http://schemas.microsoft.com/office/drawing/2014/main" id="{FB190D88-815D-4B50-A1F5-D11C08539E5A}"/>
                </a:ext>
              </a:extLst>
            </p:cNvPr>
            <p:cNvCxnSpPr>
              <a:cxnSpLocks/>
            </p:cNvCxnSpPr>
            <p:nvPr/>
          </p:nvCxnSpPr>
          <p:spPr>
            <a:xfrm flipH="1">
              <a:off x="9285536" y="4218515"/>
              <a:ext cx="862540" cy="865743"/>
            </a:xfrm>
            <a:prstGeom prst="straightConnector1">
              <a:avLst/>
            </a:prstGeom>
            <a:ln w="38100">
              <a:solidFill>
                <a:srgbClr val="FF33CC"/>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9" name="ZoneTexte 38">
                  <a:extLst>
                    <a:ext uri="{FF2B5EF4-FFF2-40B4-BE49-F238E27FC236}">
                      <a16:creationId xmlns:a16="http://schemas.microsoft.com/office/drawing/2014/main" id="{11011B14-7BD9-4BE0-8EB5-EAD05AB6F86F}"/>
                    </a:ext>
                  </a:extLst>
                </p:cNvPr>
                <p:cNvSpPr txBox="1"/>
                <p:nvPr/>
              </p:nvSpPr>
              <p:spPr>
                <a:xfrm>
                  <a:off x="9109615" y="5126010"/>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33CC"/>
                                </a:solidFill>
                                <a:latin typeface="Cambria Math" panose="02040503050406030204" pitchFamily="18" charset="0"/>
                              </a:rPr>
                            </m:ctrlPr>
                          </m:accPr>
                          <m:e>
                            <m:sSub>
                              <m:sSubPr>
                                <m:ctrlPr>
                                  <a:rPr lang="fr-FR" b="1" i="1" smtClean="0">
                                    <a:solidFill>
                                      <a:srgbClr val="FF33CC"/>
                                    </a:solidFill>
                                    <a:latin typeface="Cambria Math" panose="02040503050406030204" pitchFamily="18" charset="0"/>
                                  </a:rPr>
                                </m:ctrlPr>
                              </m:sSubPr>
                              <m:e>
                                <m:r>
                                  <a:rPr lang="fr-FR" b="1" i="1" smtClean="0">
                                    <a:solidFill>
                                      <a:srgbClr val="FF33CC"/>
                                    </a:solidFill>
                                    <a:latin typeface="Cambria Math" panose="02040503050406030204" pitchFamily="18" charset="0"/>
                                  </a:rPr>
                                  <m:t>𝑭</m:t>
                                </m:r>
                              </m:e>
                              <m:sub>
                                <m:r>
                                  <a:rPr lang="fr-FR" b="1" i="1" smtClean="0">
                                    <a:solidFill>
                                      <a:srgbClr val="FF33CC"/>
                                    </a:solidFill>
                                    <a:latin typeface="Cambria Math" panose="02040503050406030204" pitchFamily="18" charset="0"/>
                                  </a:rPr>
                                  <m:t>𝑨</m:t>
                                </m:r>
                                <m:r>
                                  <a:rPr lang="fr-FR" b="1" i="1" smtClean="0">
                                    <a:solidFill>
                                      <a:srgbClr val="FF33CC"/>
                                    </a:solidFill>
                                    <a:latin typeface="Cambria Math" panose="02040503050406030204" pitchFamily="18" charset="0"/>
                                  </a:rPr>
                                  <m:t> </m:t>
                                </m:r>
                                <m:r>
                                  <a:rPr lang="fr-FR" b="1" i="1" smtClean="0">
                                    <a:solidFill>
                                      <a:srgbClr val="FF33CC"/>
                                    </a:solidFill>
                                    <a:latin typeface="Cambria Math" panose="02040503050406030204" pitchFamily="18" charset="0"/>
                                  </a:rPr>
                                  <m:t>𝑽</m:t>
                                </m:r>
                                <m:r>
                                  <a:rPr lang="fr-FR" b="1" i="1" smtClean="0">
                                    <a:solidFill>
                                      <a:srgbClr val="FF33CC"/>
                                    </a:solidFill>
                                    <a:latin typeface="Cambria Math" panose="02040503050406030204" pitchFamily="18" charset="0"/>
                                  </a:rPr>
                                  <m:t>/</m:t>
                                </m:r>
                                <m:r>
                                  <a:rPr lang="fr-FR" b="1" i="1" smtClean="0">
                                    <a:solidFill>
                                      <a:srgbClr val="FF33CC"/>
                                    </a:solidFill>
                                    <a:latin typeface="Cambria Math" panose="02040503050406030204" pitchFamily="18" charset="0"/>
                                  </a:rPr>
                                  <m:t>𝑹</m:t>
                                </m:r>
                              </m:sub>
                            </m:sSub>
                          </m:e>
                        </m:acc>
                      </m:oMath>
                    </m:oMathPara>
                  </a14:m>
                  <a:endParaRPr lang="fr-FR" b="1" dirty="0">
                    <a:solidFill>
                      <a:srgbClr val="FF33CC"/>
                    </a:solidFill>
                  </a:endParaRPr>
                </a:p>
              </p:txBody>
            </p:sp>
          </mc:Choice>
          <mc:Fallback>
            <p:sp>
              <p:nvSpPr>
                <p:cNvPr id="39" name="ZoneTexte 38">
                  <a:extLst>
                    <a:ext uri="{FF2B5EF4-FFF2-40B4-BE49-F238E27FC236}">
                      <a16:creationId xmlns:a16="http://schemas.microsoft.com/office/drawing/2014/main" id="{11011B14-7BD9-4BE0-8EB5-EAD05AB6F86F}"/>
                    </a:ext>
                  </a:extLst>
                </p:cNvPr>
                <p:cNvSpPr txBox="1">
                  <a:spLocks noRot="1" noChangeAspect="1" noMove="1" noResize="1" noEditPoints="1" noAdjustHandles="1" noChangeArrowheads="1" noChangeShapeType="1" noTextEdit="1"/>
                </p:cNvSpPr>
                <p:nvPr/>
              </p:nvSpPr>
              <p:spPr>
                <a:xfrm>
                  <a:off x="9109615" y="5126010"/>
                  <a:ext cx="457176" cy="341825"/>
                </a:xfrm>
                <a:prstGeom prst="rect">
                  <a:avLst/>
                </a:prstGeom>
                <a:blipFill>
                  <a:blip r:embed="rId22"/>
                  <a:stretch>
                    <a:fillRect l="-17333" r="-45333" b="-23214"/>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83" name="Rectangle 82">
                  <a:extLst>
                    <a:ext uri="{FF2B5EF4-FFF2-40B4-BE49-F238E27FC236}">
                      <a16:creationId xmlns:a16="http://schemas.microsoft.com/office/drawing/2014/main" id="{9E8184B4-1166-482E-9929-BECECFD7FD6C}"/>
                    </a:ext>
                  </a:extLst>
                </p:cNvPr>
                <p:cNvSpPr/>
                <p:nvPr/>
              </p:nvSpPr>
              <p:spPr>
                <a:xfrm>
                  <a:off x="1125962" y="2898168"/>
                  <a:ext cx="6172200" cy="360676"/>
                </a:xfrm>
                <a:prstGeom prst="rect">
                  <a:avLst/>
                </a:prstGeom>
              </p:spPr>
              <p:txBody>
                <a:bodyPr wrap="square">
                  <a:spAutoFit/>
                </a:bodyPr>
                <a:lstStyle/>
                <a:p>
                  <a:r>
                    <a:rPr lang="fr-FR" sz="1600" dirty="0"/>
                    <a:t>- une composante axiale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𝐴</m:t>
                          </m:r>
                          <m:r>
                            <a:rPr lang="fr-FR" sz="1600" b="0" i="1" smtClean="0">
                              <a:latin typeface="Cambria Math" panose="02040503050406030204" pitchFamily="18" charset="0"/>
                            </a:rPr>
                            <m:t> </m:t>
                          </m:r>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oMath>
                  </a14:m>
                  <a:r>
                    <a:rPr lang="fr-FR" sz="1600" dirty="0"/>
                    <a:t>, selon l’axe de la roue dentée </a:t>
                  </a:r>
                  <a14:m>
                    <m:oMath xmlns:m="http://schemas.openxmlformats.org/officeDocument/2006/math">
                      <m:d>
                        <m:dPr>
                          <m:ctrlPr>
                            <a:rPr lang="fr-FR" sz="1600" i="1">
                              <a:latin typeface="Cambria Math" panose="02040503050406030204" pitchFamily="18" charset="0"/>
                            </a:rPr>
                          </m:ctrlPr>
                        </m:dPr>
                        <m:e>
                          <m:r>
                            <a:rPr lang="fr-FR" sz="1600" i="1">
                              <a:latin typeface="Cambria Math" panose="02040503050406030204" pitchFamily="18" charset="0"/>
                            </a:rPr>
                            <m:t>𝑂</m:t>
                          </m:r>
                          <m:r>
                            <a:rPr lang="fr-FR" sz="1600" i="1">
                              <a:latin typeface="Cambria Math" panose="02040503050406030204" pitchFamily="18" charset="0"/>
                            </a:rPr>
                            <m:t>,</m:t>
                          </m:r>
                          <m:acc>
                            <m:accPr>
                              <m:chr m:val="⃗"/>
                              <m:ctrlPr>
                                <a:rPr lang="fr-FR" sz="1600" i="1">
                                  <a:latin typeface="Cambria Math" panose="02040503050406030204" pitchFamily="18" charset="0"/>
                                </a:rPr>
                              </m:ctrlPr>
                            </m:accPr>
                            <m:e>
                              <m:r>
                                <a:rPr lang="fr-FR" sz="1600" i="1">
                                  <a:latin typeface="Cambria Math" panose="02040503050406030204" pitchFamily="18" charset="0"/>
                                </a:rPr>
                                <m:t>𝑥</m:t>
                              </m:r>
                            </m:e>
                          </m:acc>
                        </m:e>
                      </m:d>
                    </m:oMath>
                  </a14:m>
                  <a:r>
                    <a:rPr lang="fr-FR" sz="1600" dirty="0"/>
                    <a:t>.</a:t>
                  </a:r>
                </a:p>
              </p:txBody>
            </p:sp>
          </mc:Choice>
          <mc:Fallback>
            <p:sp>
              <p:nvSpPr>
                <p:cNvPr id="83" name="Rectangle 82">
                  <a:extLst>
                    <a:ext uri="{FF2B5EF4-FFF2-40B4-BE49-F238E27FC236}">
                      <a16:creationId xmlns:a16="http://schemas.microsoft.com/office/drawing/2014/main" id="{9E8184B4-1166-482E-9929-BECECFD7FD6C}"/>
                    </a:ext>
                  </a:extLst>
                </p:cNvPr>
                <p:cNvSpPr>
                  <a:spLocks noRot="1" noChangeAspect="1" noMove="1" noResize="1" noEditPoints="1" noAdjustHandles="1" noChangeArrowheads="1" noChangeShapeType="1" noTextEdit="1"/>
                </p:cNvSpPr>
                <p:nvPr/>
              </p:nvSpPr>
              <p:spPr>
                <a:xfrm>
                  <a:off x="1125962" y="2898168"/>
                  <a:ext cx="6172200" cy="360676"/>
                </a:xfrm>
                <a:prstGeom prst="rect">
                  <a:avLst/>
                </a:prstGeom>
                <a:blipFill>
                  <a:blip r:embed="rId23"/>
                  <a:stretch>
                    <a:fillRect l="-593" t="-11667" b="-15000"/>
                  </a:stretch>
                </a:blipFill>
              </p:spPr>
              <p:txBody>
                <a:bodyPr/>
                <a:lstStyle/>
                <a:p>
                  <a:r>
                    <a:rPr lang="fr-FR">
                      <a:noFill/>
                    </a:rPr>
                    <a:t> </a:t>
                  </a:r>
                </a:p>
              </p:txBody>
            </p:sp>
          </mc:Fallback>
        </mc:AlternateContent>
      </p:grpSp>
      <p:grpSp>
        <p:nvGrpSpPr>
          <p:cNvPr id="22" name="Groupe 21">
            <a:extLst>
              <a:ext uri="{FF2B5EF4-FFF2-40B4-BE49-F238E27FC236}">
                <a16:creationId xmlns:a16="http://schemas.microsoft.com/office/drawing/2014/main" id="{F42D090C-DD5B-46DA-B879-192C6D5D9664}"/>
              </a:ext>
            </a:extLst>
          </p:cNvPr>
          <p:cNvGrpSpPr/>
          <p:nvPr/>
        </p:nvGrpSpPr>
        <p:grpSpPr>
          <a:xfrm>
            <a:off x="1120593" y="1999629"/>
            <a:ext cx="9580540" cy="2211189"/>
            <a:chOff x="1120593" y="1999629"/>
            <a:chExt cx="9580540" cy="2211189"/>
          </a:xfrm>
        </p:grpSpPr>
        <p:cxnSp>
          <p:nvCxnSpPr>
            <p:cNvPr id="16" name="Connecteur droit avec flèche 15">
              <a:extLst>
                <a:ext uri="{FF2B5EF4-FFF2-40B4-BE49-F238E27FC236}">
                  <a16:creationId xmlns:a16="http://schemas.microsoft.com/office/drawing/2014/main" id="{80856B86-C125-4A26-A051-01EEB34B261E}"/>
                </a:ext>
              </a:extLst>
            </p:cNvPr>
            <p:cNvCxnSpPr>
              <a:cxnSpLocks/>
            </p:cNvCxnSpPr>
            <p:nvPr/>
          </p:nvCxnSpPr>
          <p:spPr>
            <a:xfrm>
              <a:off x="9400920" y="2297851"/>
              <a:ext cx="0" cy="771469"/>
            </a:xfrm>
            <a:prstGeom prst="straightConnector1">
              <a:avLst/>
            </a:prstGeom>
            <a:ln w="381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25" name="ZoneTexte 24">
                  <a:extLst>
                    <a:ext uri="{FF2B5EF4-FFF2-40B4-BE49-F238E27FC236}">
                      <a16:creationId xmlns:a16="http://schemas.microsoft.com/office/drawing/2014/main" id="{5B6CB356-B29D-41D1-9939-8112C2CA8E39}"/>
                    </a:ext>
                  </a:extLst>
                </p:cNvPr>
                <p:cNvSpPr txBox="1"/>
                <p:nvPr/>
              </p:nvSpPr>
              <p:spPr>
                <a:xfrm>
                  <a:off x="8768185" y="2892254"/>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𝑽</m:t>
                                </m:r>
                              </m:sub>
                            </m:sSub>
                          </m:e>
                        </m:acc>
                      </m:oMath>
                    </m:oMathPara>
                  </a14:m>
                  <a:endParaRPr lang="fr-FR" b="1" dirty="0">
                    <a:solidFill>
                      <a:srgbClr val="FFC000"/>
                    </a:solidFill>
                  </a:endParaRPr>
                </a:p>
              </p:txBody>
            </p:sp>
          </mc:Choice>
          <mc:Fallback>
            <p:sp>
              <p:nvSpPr>
                <p:cNvPr id="25" name="ZoneTexte 24">
                  <a:extLst>
                    <a:ext uri="{FF2B5EF4-FFF2-40B4-BE49-F238E27FC236}">
                      <a16:creationId xmlns:a16="http://schemas.microsoft.com/office/drawing/2014/main" id="{5B6CB356-B29D-41D1-9939-8112C2CA8E39}"/>
                    </a:ext>
                  </a:extLst>
                </p:cNvPr>
                <p:cNvSpPr txBox="1">
                  <a:spLocks noRot="1" noChangeAspect="1" noMove="1" noResize="1" noEditPoints="1" noAdjustHandles="1" noChangeArrowheads="1" noChangeShapeType="1" noTextEdit="1"/>
                </p:cNvSpPr>
                <p:nvPr/>
              </p:nvSpPr>
              <p:spPr>
                <a:xfrm>
                  <a:off x="8768185" y="2892254"/>
                  <a:ext cx="457176" cy="341825"/>
                </a:xfrm>
                <a:prstGeom prst="rect">
                  <a:avLst/>
                </a:prstGeom>
                <a:blipFill>
                  <a:blip r:embed="rId24"/>
                  <a:stretch>
                    <a:fillRect l="-17333" r="-46667" b="-22807"/>
                  </a:stretch>
                </a:blipFill>
              </p:spPr>
              <p:txBody>
                <a:bodyPr/>
                <a:lstStyle/>
                <a:p>
                  <a:r>
                    <a:rPr lang="fr-FR">
                      <a:noFill/>
                    </a:rPr>
                    <a:t> </a:t>
                  </a:r>
                </a:p>
              </p:txBody>
            </p:sp>
          </mc:Fallback>
        </mc:AlternateContent>
        <p:cxnSp>
          <p:nvCxnSpPr>
            <p:cNvPr id="28" name="Connecteur droit avec flèche 27">
              <a:extLst>
                <a:ext uri="{FF2B5EF4-FFF2-40B4-BE49-F238E27FC236}">
                  <a16:creationId xmlns:a16="http://schemas.microsoft.com/office/drawing/2014/main" id="{B30C2ED7-9F7D-4004-856D-DCC5DEAA0F4D}"/>
                </a:ext>
              </a:extLst>
            </p:cNvPr>
            <p:cNvCxnSpPr>
              <a:cxnSpLocks/>
            </p:cNvCxnSpPr>
            <p:nvPr/>
          </p:nvCxnSpPr>
          <p:spPr>
            <a:xfrm flipV="1">
              <a:off x="10159039" y="3526818"/>
              <a:ext cx="0" cy="684000"/>
            </a:xfrm>
            <a:prstGeom prst="straightConnector1">
              <a:avLst/>
            </a:prstGeom>
            <a:ln w="38100">
              <a:solidFill>
                <a:srgbClr val="FFC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38" name="ZoneTexte 37">
                  <a:extLst>
                    <a:ext uri="{FF2B5EF4-FFF2-40B4-BE49-F238E27FC236}">
                      <a16:creationId xmlns:a16="http://schemas.microsoft.com/office/drawing/2014/main" id="{999DC07D-3E5D-4655-875B-C5A3C7B39C45}"/>
                    </a:ext>
                  </a:extLst>
                </p:cNvPr>
                <p:cNvSpPr txBox="1"/>
                <p:nvPr/>
              </p:nvSpPr>
              <p:spPr>
                <a:xfrm>
                  <a:off x="10243957" y="3331235"/>
                  <a:ext cx="457176" cy="34182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acc>
                          <m:accPr>
                            <m:chr m:val="⃗"/>
                            <m:ctrlPr>
                              <a:rPr lang="fr-FR" b="1" i="1" smtClean="0">
                                <a:solidFill>
                                  <a:srgbClr val="FFC000"/>
                                </a:solidFill>
                                <a:latin typeface="Cambria Math" panose="02040503050406030204" pitchFamily="18" charset="0"/>
                              </a:rPr>
                            </m:ctrlPr>
                          </m:accPr>
                          <m:e>
                            <m:sSub>
                              <m:sSubPr>
                                <m:ctrlPr>
                                  <a:rPr lang="fr-FR" b="1" i="1" smtClean="0">
                                    <a:solidFill>
                                      <a:srgbClr val="FFC000"/>
                                    </a:solidFill>
                                    <a:latin typeface="Cambria Math" panose="02040503050406030204" pitchFamily="18" charset="0"/>
                                  </a:rPr>
                                </m:ctrlPr>
                              </m:sSubPr>
                              <m:e>
                                <m:r>
                                  <a:rPr lang="fr-FR" b="1" i="1" smtClean="0">
                                    <a:solidFill>
                                      <a:srgbClr val="FFC000"/>
                                    </a:solidFill>
                                    <a:latin typeface="Cambria Math" panose="02040503050406030204" pitchFamily="18" charset="0"/>
                                  </a:rPr>
                                  <m:t>𝑭</m:t>
                                </m:r>
                              </m:e>
                              <m:sub>
                                <m:r>
                                  <a:rPr lang="fr-FR" b="1" i="1" smtClean="0">
                                    <a:solidFill>
                                      <a:srgbClr val="FFC000"/>
                                    </a:solidFill>
                                    <a:latin typeface="Cambria Math" panose="02040503050406030204" pitchFamily="18" charset="0"/>
                                  </a:rPr>
                                  <m:t>𝑹</m:t>
                                </m:r>
                                <m:r>
                                  <a:rPr lang="fr-FR" b="1" i="1" smtClean="0">
                                    <a:solidFill>
                                      <a:srgbClr val="FFC000"/>
                                    </a:solidFill>
                                    <a:latin typeface="Cambria Math" panose="02040503050406030204" pitchFamily="18" charset="0"/>
                                  </a:rPr>
                                  <m:t> </m:t>
                                </m:r>
                                <m:r>
                                  <a:rPr lang="fr-FR" b="1" i="1" smtClean="0">
                                    <a:solidFill>
                                      <a:srgbClr val="FFC000"/>
                                    </a:solidFill>
                                    <a:latin typeface="Cambria Math" panose="02040503050406030204" pitchFamily="18" charset="0"/>
                                  </a:rPr>
                                  <m:t>𝑽</m:t>
                                </m:r>
                                <m:r>
                                  <a:rPr lang="fr-FR" b="1" i="1" smtClean="0">
                                    <a:solidFill>
                                      <a:srgbClr val="FFC000"/>
                                    </a:solidFill>
                                    <a:latin typeface="Cambria Math" panose="02040503050406030204" pitchFamily="18" charset="0"/>
                                  </a:rPr>
                                  <m:t>/</m:t>
                                </m:r>
                                <m:r>
                                  <a:rPr lang="fr-FR" b="1" i="1" smtClean="0">
                                    <a:solidFill>
                                      <a:srgbClr val="FFC000"/>
                                    </a:solidFill>
                                    <a:latin typeface="Cambria Math" panose="02040503050406030204" pitchFamily="18" charset="0"/>
                                  </a:rPr>
                                  <m:t>𝑹</m:t>
                                </m:r>
                              </m:sub>
                            </m:sSub>
                          </m:e>
                        </m:acc>
                      </m:oMath>
                    </m:oMathPara>
                  </a14:m>
                  <a:endParaRPr lang="fr-FR" b="1" dirty="0">
                    <a:solidFill>
                      <a:srgbClr val="FFC000"/>
                    </a:solidFill>
                  </a:endParaRPr>
                </a:p>
              </p:txBody>
            </p:sp>
          </mc:Choice>
          <mc:Fallback>
            <p:sp>
              <p:nvSpPr>
                <p:cNvPr id="38" name="ZoneTexte 37">
                  <a:extLst>
                    <a:ext uri="{FF2B5EF4-FFF2-40B4-BE49-F238E27FC236}">
                      <a16:creationId xmlns:a16="http://schemas.microsoft.com/office/drawing/2014/main" id="{999DC07D-3E5D-4655-875B-C5A3C7B39C45}"/>
                    </a:ext>
                  </a:extLst>
                </p:cNvPr>
                <p:cNvSpPr txBox="1">
                  <a:spLocks noRot="1" noChangeAspect="1" noMove="1" noResize="1" noEditPoints="1" noAdjustHandles="1" noChangeArrowheads="1" noChangeShapeType="1" noTextEdit="1"/>
                </p:cNvSpPr>
                <p:nvPr/>
              </p:nvSpPr>
              <p:spPr>
                <a:xfrm>
                  <a:off x="10243957" y="3331235"/>
                  <a:ext cx="457176" cy="341825"/>
                </a:xfrm>
                <a:prstGeom prst="rect">
                  <a:avLst/>
                </a:prstGeom>
                <a:blipFill>
                  <a:blip r:embed="rId25"/>
                  <a:stretch>
                    <a:fillRect l="-17333" r="-46667" b="-22807"/>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87" name="Rectangle 86">
                  <a:extLst>
                    <a:ext uri="{FF2B5EF4-FFF2-40B4-BE49-F238E27FC236}">
                      <a16:creationId xmlns:a16="http://schemas.microsoft.com/office/drawing/2014/main" id="{57D43D4B-B700-4312-A769-9EA07EE023D4}"/>
                    </a:ext>
                  </a:extLst>
                </p:cNvPr>
                <p:cNvSpPr/>
                <p:nvPr/>
              </p:nvSpPr>
              <p:spPr>
                <a:xfrm>
                  <a:off x="1120593" y="1999629"/>
                  <a:ext cx="6096000" cy="360676"/>
                </a:xfrm>
                <a:prstGeom prst="rect">
                  <a:avLst/>
                </a:prstGeom>
              </p:spPr>
              <p:txBody>
                <a:bodyPr>
                  <a:spAutoFit/>
                </a:bodyPr>
                <a:lstStyle/>
                <a:p>
                  <a:pPr algn="just"/>
                  <a:r>
                    <a:rPr lang="fr-FR" sz="1600" dirty="0"/>
                    <a:t>- une composante radiale </a:t>
                  </a:r>
                  <a14:m>
                    <m:oMath xmlns:m="http://schemas.openxmlformats.org/officeDocument/2006/math">
                      <m:sSub>
                        <m:sSubPr>
                          <m:ctrlPr>
                            <a:rPr lang="fr-FR" sz="1600" i="1">
                              <a:latin typeface="Cambria Math" panose="02040503050406030204" pitchFamily="18" charset="0"/>
                            </a:rPr>
                          </m:ctrlPr>
                        </m:sSubPr>
                        <m:e>
                          <m:r>
                            <a:rPr lang="fr-FR" sz="1600" i="1">
                              <a:latin typeface="Cambria Math" panose="02040503050406030204" pitchFamily="18" charset="0"/>
                            </a:rPr>
                            <m:t>𝐹</m:t>
                          </m:r>
                        </m:e>
                        <m:sub>
                          <m:r>
                            <a:rPr lang="fr-FR" sz="1600" i="1">
                              <a:latin typeface="Cambria Math" panose="02040503050406030204" pitchFamily="18" charset="0"/>
                            </a:rPr>
                            <m:t>𝑅</m:t>
                          </m:r>
                          <m:r>
                            <a:rPr lang="fr-FR" sz="1600" b="0" i="1" smtClean="0">
                              <a:latin typeface="Cambria Math" panose="02040503050406030204" pitchFamily="18" charset="0"/>
                            </a:rPr>
                            <m:t> </m:t>
                          </m:r>
                          <m:r>
                            <a:rPr lang="fr-FR" sz="1600" b="0" i="1" smtClean="0">
                              <a:latin typeface="Cambria Math" panose="02040503050406030204" pitchFamily="18" charset="0"/>
                            </a:rPr>
                            <m:t>𝑅</m:t>
                          </m:r>
                          <m:r>
                            <a:rPr lang="fr-FR" sz="1600" b="0" i="1" smtClean="0">
                              <a:latin typeface="Cambria Math" panose="02040503050406030204" pitchFamily="18" charset="0"/>
                            </a:rPr>
                            <m:t>/</m:t>
                          </m:r>
                          <m:r>
                            <a:rPr lang="fr-FR" sz="1600" b="0" i="1" smtClean="0">
                              <a:latin typeface="Cambria Math" panose="02040503050406030204" pitchFamily="18" charset="0"/>
                            </a:rPr>
                            <m:t>𝑉</m:t>
                          </m:r>
                        </m:sub>
                      </m:sSub>
                    </m:oMath>
                  </a14:m>
                  <a:r>
                    <a:rPr lang="fr-FR" sz="1600" dirty="0"/>
                    <a:t>, selon le rayon </a:t>
                  </a:r>
                  <a14:m>
                    <m:oMath xmlns:m="http://schemas.openxmlformats.org/officeDocument/2006/math">
                      <m:d>
                        <m:dPr>
                          <m:begChr m:val="["/>
                          <m:endChr m:val="]"/>
                          <m:ctrlPr>
                            <a:rPr lang="fr-FR" sz="1600" i="1">
                              <a:latin typeface="Cambria Math" panose="02040503050406030204" pitchFamily="18" charset="0"/>
                            </a:rPr>
                          </m:ctrlPr>
                        </m:dPr>
                        <m:e>
                          <m:r>
                            <a:rPr lang="fr-FR" sz="1600" i="1">
                              <a:latin typeface="Cambria Math" panose="02040503050406030204" pitchFamily="18" charset="0"/>
                            </a:rPr>
                            <m:t>𝑂𝐼</m:t>
                          </m:r>
                        </m:e>
                      </m:d>
                    </m:oMath>
                  </a14:m>
                  <a:r>
                    <a:rPr lang="fr-FR" sz="1600" dirty="0"/>
                    <a:t> de direction </a:t>
                  </a:r>
                  <a14:m>
                    <m:oMath xmlns:m="http://schemas.openxmlformats.org/officeDocument/2006/math">
                      <m:acc>
                        <m:accPr>
                          <m:chr m:val="⃗"/>
                          <m:ctrlPr>
                            <a:rPr lang="fr-FR" sz="1600" i="1" smtClean="0">
                              <a:latin typeface="Cambria Math" panose="02040503050406030204" pitchFamily="18" charset="0"/>
                            </a:rPr>
                          </m:ctrlPr>
                        </m:accPr>
                        <m:e>
                          <m:r>
                            <a:rPr lang="fr-FR" sz="1600" b="0" i="1" smtClean="0">
                              <a:latin typeface="Cambria Math" panose="02040503050406030204" pitchFamily="18" charset="0"/>
                            </a:rPr>
                            <m:t>𝑧</m:t>
                          </m:r>
                        </m:e>
                      </m:acc>
                    </m:oMath>
                  </a14:m>
                  <a:r>
                    <a:rPr lang="fr-FR" sz="1600" dirty="0"/>
                    <a:t> ;</a:t>
                  </a:r>
                </a:p>
              </p:txBody>
            </p:sp>
          </mc:Choice>
          <mc:Fallback>
            <p:sp>
              <p:nvSpPr>
                <p:cNvPr id="87" name="Rectangle 86">
                  <a:extLst>
                    <a:ext uri="{FF2B5EF4-FFF2-40B4-BE49-F238E27FC236}">
                      <a16:creationId xmlns:a16="http://schemas.microsoft.com/office/drawing/2014/main" id="{57D43D4B-B700-4312-A769-9EA07EE023D4}"/>
                    </a:ext>
                  </a:extLst>
                </p:cNvPr>
                <p:cNvSpPr>
                  <a:spLocks noRot="1" noChangeAspect="1" noMove="1" noResize="1" noEditPoints="1" noAdjustHandles="1" noChangeArrowheads="1" noChangeShapeType="1" noTextEdit="1"/>
                </p:cNvSpPr>
                <p:nvPr/>
              </p:nvSpPr>
              <p:spPr>
                <a:xfrm>
                  <a:off x="1120593" y="1999629"/>
                  <a:ext cx="6096000" cy="360676"/>
                </a:xfrm>
                <a:prstGeom prst="rect">
                  <a:avLst/>
                </a:prstGeom>
                <a:blipFill>
                  <a:blip r:embed="rId26"/>
                  <a:stretch>
                    <a:fillRect l="-600" t="-11864" b="-16949"/>
                  </a:stretch>
                </a:blipFill>
              </p:spPr>
              <p:txBody>
                <a:bodyPr/>
                <a:lstStyle/>
                <a:p>
                  <a:r>
                    <a:rPr lang="fr-FR">
                      <a:noFill/>
                    </a:rPr>
                    <a:t> </a:t>
                  </a:r>
                </a:p>
              </p:txBody>
            </p:sp>
          </mc:Fallback>
        </mc:AlternateContent>
      </p:grpSp>
      <p:grpSp>
        <p:nvGrpSpPr>
          <p:cNvPr id="20" name="Groupe 19">
            <a:extLst>
              <a:ext uri="{FF2B5EF4-FFF2-40B4-BE49-F238E27FC236}">
                <a16:creationId xmlns:a16="http://schemas.microsoft.com/office/drawing/2014/main" id="{BBB8C1A9-8672-46EE-BD8F-8B5BB6FF60CC}"/>
              </a:ext>
            </a:extLst>
          </p:cNvPr>
          <p:cNvGrpSpPr/>
          <p:nvPr/>
        </p:nvGrpSpPr>
        <p:grpSpPr>
          <a:xfrm>
            <a:off x="2247129" y="5517901"/>
            <a:ext cx="3309046" cy="1046278"/>
            <a:chOff x="2247129" y="5517901"/>
            <a:chExt cx="3309046" cy="1046278"/>
          </a:xfrm>
        </p:grpSpPr>
        <mc:AlternateContent xmlns:mc="http://schemas.openxmlformats.org/markup-compatibility/2006" xmlns:a14="http://schemas.microsoft.com/office/drawing/2010/main">
          <mc:Choice Requires="a14">
            <p:sp>
              <p:nvSpPr>
                <p:cNvPr id="15" name="Rectangle 14">
                  <a:extLst>
                    <a:ext uri="{FF2B5EF4-FFF2-40B4-BE49-F238E27FC236}">
                      <a16:creationId xmlns:a16="http://schemas.microsoft.com/office/drawing/2014/main" id="{3A3451EE-262D-4FD6-A9B9-7746226CCA30}"/>
                    </a:ext>
                  </a:extLst>
                </p:cNvPr>
                <p:cNvSpPr/>
                <p:nvPr/>
              </p:nvSpPr>
              <p:spPr>
                <a:xfrm>
                  <a:off x="2247129" y="5517901"/>
                  <a:ext cx="3309046" cy="999569"/>
                </a:xfrm>
                <a:prstGeom prst="rect">
                  <a:avLst/>
                </a:prstGeom>
              </p:spPr>
              <p:txBody>
                <a:bodyPr wrap="none">
                  <a:spAutoFit/>
                </a:bodyPr>
                <a:lstStyle/>
                <a:p>
                  <a:pPr algn="just"/>
                  <a14:m>
                    <m:oMathPara xmlns:m="http://schemas.openxmlformats.org/officeDocument/2006/math">
                      <m:oMathParaPr>
                        <m:jc m:val="centerGroup"/>
                      </m:oMathParaPr>
                      <m:oMath xmlns:m="http://schemas.openxmlformats.org/officeDocument/2006/math">
                        <m:acc>
                          <m:accPr>
                            <m:chr m:val="⃗"/>
                            <m:ctrlPr>
                              <a:rPr lang="fr-FR" sz="1600" i="1" smtClean="0">
                                <a:solidFill>
                                  <a:srgbClr val="FF0000"/>
                                </a:solidFill>
                                <a:latin typeface="Cambria Math" panose="02040503050406030204" pitchFamily="18" charset="0"/>
                              </a:rPr>
                            </m:ctrlPr>
                          </m:accP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e>
                        </m:acc>
                        <m:r>
                          <a:rPr lang="fr-FR" sz="1600" i="1">
                            <a:solidFill>
                              <a:srgbClr val="FF0000"/>
                            </a:solidFill>
                            <a:latin typeface="Cambria Math" panose="02040503050406030204" pitchFamily="18" charset="0"/>
                          </a:rPr>
                          <m:t>=</m:t>
                        </m:r>
                        <m:d>
                          <m:dPr>
                            <m:begChr m:val="|"/>
                            <m:endChr m:val=""/>
                            <m:ctrlPr>
                              <a:rPr lang="fr-FR" sz="1600" i="1">
                                <a:solidFill>
                                  <a:srgbClr val="FF0000"/>
                                </a:solidFill>
                                <a:latin typeface="Cambria Math" panose="02040503050406030204" pitchFamily="18" charset="0"/>
                              </a:rPr>
                            </m:ctrlPr>
                          </m:dPr>
                          <m:e>
                            <m:m>
                              <m:mPr>
                                <m:mcs>
                                  <m:mc>
                                    <m:mcPr>
                                      <m:count m:val="1"/>
                                      <m:mcJc m:val="center"/>
                                    </m:mcPr>
                                  </m:mc>
                                </m:mcs>
                                <m:ctrlPr>
                                  <a:rPr lang="fr-FR" sz="1600" i="1">
                                    <a:solidFill>
                                      <a:srgbClr val="FF0000"/>
                                    </a:solidFill>
                                    <a:latin typeface="Cambria Math" panose="02040503050406030204" pitchFamily="18" charset="0"/>
                                  </a:rPr>
                                </m:ctrlPr>
                              </m:mPr>
                              <m:m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𝑇</m:t>
                                      </m:r>
                                      <m:r>
                                        <a:rPr lang="fr-FR" sz="1600" i="1">
                                          <a:solidFill>
                                            <a:srgbClr val="FF0000"/>
                                          </a:solidFill>
                                          <a:latin typeface="Cambria Math" panose="02040503050406030204" pitchFamily="18" charset="0"/>
                                        </a:rPr>
                                        <m:t> </m:t>
                                      </m:r>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r>
                                    <m:rPr>
                                      <m:brk m:alnAt="7"/>
                                    </m:rPr>
                                    <a:rPr lang="fr-FR" sz="1600" i="1">
                                      <a:solidFill>
                                        <a:srgbClr val="FF0000"/>
                                      </a:solidFill>
                                      <a:latin typeface="Cambria Math" panose="02040503050406030204" pitchFamily="18" charset="0"/>
                                    </a:rPr>
                                    <m:t>=</m:t>
                                  </m:r>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func>
                                    <m:funcPr>
                                      <m:ctrlPr>
                                        <a:rPr lang="fr-FR" sz="1600" i="1">
                                          <a:solidFill>
                                            <a:srgbClr val="FF0000"/>
                                          </a:solidFill>
                                          <a:latin typeface="Cambria Math" panose="02040503050406030204" pitchFamily="18" charset="0"/>
                                        </a:rPr>
                                      </m:ctrlPr>
                                    </m:funcPr>
                                    <m:fName>
                                      <m:r>
                                        <m:rPr>
                                          <m:sty m:val="p"/>
                                        </m:rPr>
                                        <a:rPr lang="fr-FR" sz="1600">
                                          <a:solidFill>
                                            <a:srgbClr val="FF0000"/>
                                          </a:solidFill>
                                          <a:latin typeface="Cambria Math" panose="02040503050406030204" pitchFamily="18" charset="0"/>
                                        </a:rPr>
                                        <m:t>cos</m:t>
                                      </m:r>
                                    </m:fName>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ea typeface="Cambria Math" panose="02040503050406030204" pitchFamily="18" charset="0"/>
                                            </a:rPr>
                                            <m:t>∝</m:t>
                                          </m:r>
                                        </m:e>
                                        <m:sub>
                                          <m:r>
                                            <a:rPr lang="fr-FR" sz="1600" i="1">
                                              <a:solidFill>
                                                <a:srgbClr val="FF0000"/>
                                              </a:solidFill>
                                              <a:latin typeface="Cambria Math" panose="02040503050406030204" pitchFamily="18" charset="0"/>
                                            </a:rPr>
                                            <m:t>𝑛</m:t>
                                          </m:r>
                                        </m:sub>
                                      </m:sSub>
                                    </m:e>
                                  </m:func>
                                  <m:func>
                                    <m:funcPr>
                                      <m:ctrlPr>
                                        <a:rPr lang="fr-FR" sz="1600" i="1">
                                          <a:solidFill>
                                            <a:srgbClr val="FF0000"/>
                                          </a:solidFill>
                                          <a:latin typeface="Cambria Math" panose="02040503050406030204" pitchFamily="18" charset="0"/>
                                          <a:ea typeface="Cambria Math" panose="02040503050406030204" pitchFamily="18" charset="0"/>
                                        </a:rPr>
                                      </m:ctrlPr>
                                    </m:funcPr>
                                    <m:fName>
                                      <m:r>
                                        <m:rPr>
                                          <m:sty m:val="p"/>
                                        </m:rPr>
                                        <a:rPr lang="fr-FR" sz="1600">
                                          <a:solidFill>
                                            <a:srgbClr val="FF0000"/>
                                          </a:solidFill>
                                          <a:latin typeface="Cambria Math" panose="02040503050406030204" pitchFamily="18" charset="0"/>
                                          <a:ea typeface="Cambria Math" panose="02040503050406030204" pitchFamily="18" charset="0"/>
                                        </a:rPr>
                                        <m:t>s</m:t>
                                      </m:r>
                                      <m:r>
                                        <m:rPr>
                                          <m:sty m:val="p"/>
                                        </m:rPr>
                                        <a:rPr lang="fr-FR" sz="1600" b="0" i="0" smtClean="0">
                                          <a:solidFill>
                                            <a:srgbClr val="FF0000"/>
                                          </a:solidFill>
                                          <a:latin typeface="Cambria Math" panose="02040503050406030204" pitchFamily="18" charset="0"/>
                                          <a:ea typeface="Cambria Math" panose="02040503050406030204" pitchFamily="18" charset="0"/>
                                        </a:rPr>
                                        <m:t>in</m:t>
                                      </m:r>
                                    </m:fName>
                                    <m:e>
                                      <m:r>
                                        <a:rPr lang="fr-FR" sz="1600" i="1">
                                          <a:solidFill>
                                            <a:srgbClr val="FF0000"/>
                                          </a:solidFill>
                                          <a:latin typeface="Cambria Math" panose="02040503050406030204" pitchFamily="18" charset="0"/>
                                          <a:ea typeface="Cambria Math" panose="02040503050406030204" pitchFamily="18" charset="0"/>
                                        </a:rPr>
                                        <m:t>𝛽</m:t>
                                      </m:r>
                                    </m:e>
                                  </m:func>
                                </m:e>
                              </m:mr>
                              <m:m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 </m:t>
                                      </m:r>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r>
                                    <m:rPr>
                                      <m:brk m:alnAt="7"/>
                                    </m:rPr>
                                    <a:rPr lang="fr-FR" sz="1600" i="1">
                                      <a:solidFill>
                                        <a:srgbClr val="FF0000"/>
                                      </a:solidFill>
                                      <a:latin typeface="Cambria Math" panose="02040503050406030204" pitchFamily="18" charset="0"/>
                                    </a:rPr>
                                    <m:t>=</m:t>
                                  </m:r>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r>
                                    <a:rPr lang="fr-FR" sz="1600" i="1">
                                      <a:solidFill>
                                        <a:srgbClr val="FF0000"/>
                                      </a:solidFill>
                                      <a:latin typeface="Cambria Math" panose="02040503050406030204" pitchFamily="18" charset="0"/>
                                    </a:rPr>
                                    <m:t> </m:t>
                                  </m:r>
                                  <m:func>
                                    <m:funcPr>
                                      <m:ctrlPr>
                                        <a:rPr lang="fr-FR" sz="1600" i="1">
                                          <a:solidFill>
                                            <a:srgbClr val="FF0000"/>
                                          </a:solidFill>
                                          <a:latin typeface="Cambria Math" panose="02040503050406030204" pitchFamily="18" charset="0"/>
                                        </a:rPr>
                                      </m:ctrlPr>
                                    </m:funcPr>
                                    <m:fName>
                                      <m:r>
                                        <a:rPr lang="fr-FR" sz="1600" i="1">
                                          <a:solidFill>
                                            <a:srgbClr val="FF0000"/>
                                          </a:solidFill>
                                          <a:latin typeface="Cambria Math" panose="02040503050406030204" pitchFamily="18" charset="0"/>
                                        </a:rPr>
                                        <m:t>𝑠𝑖𝑛</m:t>
                                      </m:r>
                                    </m:fName>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ea typeface="Cambria Math" panose="02040503050406030204" pitchFamily="18" charset="0"/>
                                            </a:rPr>
                                            <m:t>∝</m:t>
                                          </m:r>
                                        </m:e>
                                        <m:sub>
                                          <m:r>
                                            <a:rPr lang="fr-FR" sz="1600" i="1">
                                              <a:solidFill>
                                                <a:srgbClr val="FF0000"/>
                                              </a:solidFill>
                                              <a:latin typeface="Cambria Math" panose="02040503050406030204" pitchFamily="18" charset="0"/>
                                            </a:rPr>
                                            <m:t>𝑛</m:t>
                                          </m:r>
                                        </m:sub>
                                      </m:sSub>
                                    </m:e>
                                  </m:func>
                                  <m:r>
                                    <a:rPr lang="fr-FR" sz="1600" b="0" i="1" smtClean="0">
                                      <a:solidFill>
                                        <a:srgbClr val="FF0000"/>
                                      </a:solidFill>
                                      <a:latin typeface="Cambria Math" panose="02040503050406030204" pitchFamily="18" charset="0"/>
                                    </a:rPr>
                                    <m:t>       </m:t>
                                  </m:r>
                                </m:e>
                              </m:mr>
                              <m:mr>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𝐴</m:t>
                                      </m:r>
                                      <m:r>
                                        <a:rPr lang="fr-FR" sz="1600" i="1">
                                          <a:solidFill>
                                            <a:srgbClr val="FF0000"/>
                                          </a:solidFill>
                                          <a:latin typeface="Cambria Math" panose="02040503050406030204" pitchFamily="18" charset="0"/>
                                        </a:rPr>
                                        <m:t> </m:t>
                                      </m:r>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r>
                                    <m:rPr>
                                      <m:brk m:alnAt="7"/>
                                    </m:rPr>
                                    <a:rPr lang="fr-FR" sz="1600" i="1">
                                      <a:solidFill>
                                        <a:srgbClr val="FF0000"/>
                                      </a:solidFill>
                                      <a:latin typeface="Cambria Math" panose="02040503050406030204" pitchFamily="18" charset="0"/>
                                    </a:rPr>
                                    <m:t>=</m:t>
                                  </m:r>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rPr>
                                        <m:t>𝐹</m:t>
                                      </m:r>
                                    </m:e>
                                    <m:sub>
                                      <m:r>
                                        <a:rPr lang="fr-FR" sz="1600" i="1">
                                          <a:solidFill>
                                            <a:srgbClr val="FF0000"/>
                                          </a:solidFill>
                                          <a:latin typeface="Cambria Math" panose="02040503050406030204" pitchFamily="18" charset="0"/>
                                        </a:rPr>
                                        <m:t>𝑅</m:t>
                                      </m:r>
                                      <m:r>
                                        <a:rPr lang="fr-FR" sz="1600" i="1">
                                          <a:solidFill>
                                            <a:srgbClr val="FF0000"/>
                                          </a:solidFill>
                                          <a:latin typeface="Cambria Math" panose="02040503050406030204" pitchFamily="18" charset="0"/>
                                        </a:rPr>
                                        <m:t>/</m:t>
                                      </m:r>
                                      <m:r>
                                        <a:rPr lang="fr-FR" sz="1600" i="1">
                                          <a:solidFill>
                                            <a:srgbClr val="FF0000"/>
                                          </a:solidFill>
                                          <a:latin typeface="Cambria Math" panose="02040503050406030204" pitchFamily="18" charset="0"/>
                                        </a:rPr>
                                        <m:t>𝑉</m:t>
                                      </m:r>
                                    </m:sub>
                                  </m:sSub>
                                  <m:func>
                                    <m:funcPr>
                                      <m:ctrlPr>
                                        <a:rPr lang="fr-FR" sz="1600" i="1">
                                          <a:solidFill>
                                            <a:srgbClr val="FF0000"/>
                                          </a:solidFill>
                                          <a:latin typeface="Cambria Math" panose="02040503050406030204" pitchFamily="18" charset="0"/>
                                        </a:rPr>
                                      </m:ctrlPr>
                                    </m:funcPr>
                                    <m:fName>
                                      <m:r>
                                        <a:rPr lang="fr-FR" sz="1600" i="1">
                                          <a:solidFill>
                                            <a:srgbClr val="FF0000"/>
                                          </a:solidFill>
                                          <a:latin typeface="Cambria Math" panose="02040503050406030204" pitchFamily="18" charset="0"/>
                                        </a:rPr>
                                        <m:t>𝑐𝑜𝑠</m:t>
                                      </m:r>
                                    </m:fName>
                                    <m:e>
                                      <m:sSub>
                                        <m:sSubPr>
                                          <m:ctrlPr>
                                            <a:rPr lang="fr-FR" sz="1600" i="1">
                                              <a:solidFill>
                                                <a:srgbClr val="FF0000"/>
                                              </a:solidFill>
                                              <a:latin typeface="Cambria Math" panose="02040503050406030204" pitchFamily="18" charset="0"/>
                                            </a:rPr>
                                          </m:ctrlPr>
                                        </m:sSubPr>
                                        <m:e>
                                          <m:r>
                                            <a:rPr lang="fr-FR" sz="1600" i="1">
                                              <a:solidFill>
                                                <a:srgbClr val="FF0000"/>
                                              </a:solidFill>
                                              <a:latin typeface="Cambria Math" panose="02040503050406030204" pitchFamily="18" charset="0"/>
                                              <a:ea typeface="Cambria Math" panose="02040503050406030204" pitchFamily="18" charset="0"/>
                                            </a:rPr>
                                            <m:t>∝</m:t>
                                          </m:r>
                                        </m:e>
                                        <m:sub>
                                          <m:r>
                                            <a:rPr lang="fr-FR" sz="1600" i="1">
                                              <a:solidFill>
                                                <a:srgbClr val="FF0000"/>
                                              </a:solidFill>
                                              <a:latin typeface="Cambria Math" panose="02040503050406030204" pitchFamily="18" charset="0"/>
                                            </a:rPr>
                                            <m:t>𝑛</m:t>
                                          </m:r>
                                        </m:sub>
                                      </m:sSub>
                                      <m:r>
                                        <a:rPr lang="fr-FR" sz="1600" i="1">
                                          <a:solidFill>
                                            <a:srgbClr val="FF0000"/>
                                          </a:solidFill>
                                          <a:latin typeface="Cambria Math" panose="02040503050406030204" pitchFamily="18" charset="0"/>
                                        </a:rPr>
                                        <m:t> </m:t>
                                      </m:r>
                                    </m:e>
                                  </m:func>
                                  <m:func>
                                    <m:funcPr>
                                      <m:ctrlPr>
                                        <a:rPr lang="fr-FR" sz="1600" i="1">
                                          <a:solidFill>
                                            <a:srgbClr val="FF0000"/>
                                          </a:solidFill>
                                          <a:latin typeface="Cambria Math" panose="02040503050406030204" pitchFamily="18" charset="0"/>
                                          <a:ea typeface="Cambria Math" panose="02040503050406030204" pitchFamily="18" charset="0"/>
                                        </a:rPr>
                                      </m:ctrlPr>
                                    </m:funcPr>
                                    <m:fName>
                                      <m:r>
                                        <m:rPr>
                                          <m:sty m:val="p"/>
                                        </m:rPr>
                                        <a:rPr lang="fr-FR" sz="1600" b="0" i="0" smtClean="0">
                                          <a:solidFill>
                                            <a:srgbClr val="FF0000"/>
                                          </a:solidFill>
                                          <a:latin typeface="Cambria Math" panose="02040503050406030204" pitchFamily="18" charset="0"/>
                                          <a:ea typeface="Cambria Math" panose="02040503050406030204" pitchFamily="18" charset="0"/>
                                        </a:rPr>
                                        <m:t>cos</m:t>
                                      </m:r>
                                    </m:fName>
                                    <m:e>
                                      <m:r>
                                        <a:rPr lang="fr-FR" sz="1600" i="1">
                                          <a:solidFill>
                                            <a:srgbClr val="FF0000"/>
                                          </a:solidFill>
                                          <a:latin typeface="Cambria Math" panose="02040503050406030204" pitchFamily="18" charset="0"/>
                                          <a:ea typeface="Cambria Math" panose="02040503050406030204" pitchFamily="18" charset="0"/>
                                        </a:rPr>
                                        <m:t>𝛽</m:t>
                                      </m:r>
                                    </m:e>
                                  </m:func>
                                </m:e>
                              </m:mr>
                            </m:m>
                          </m:e>
                        </m:d>
                      </m:oMath>
                    </m:oMathPara>
                  </a14:m>
                  <a:endParaRPr lang="fr-FR" sz="1600" dirty="0">
                    <a:solidFill>
                      <a:srgbClr val="FF0000"/>
                    </a:solidFill>
                  </a:endParaRPr>
                </a:p>
              </p:txBody>
            </p:sp>
          </mc:Choice>
          <mc:Fallback xmlns="">
            <p:sp>
              <p:nvSpPr>
                <p:cNvPr id="15" name="Rectangle 14">
                  <a:extLst>
                    <a:ext uri="{FF2B5EF4-FFF2-40B4-BE49-F238E27FC236}">
                      <a16:creationId xmlns:a16="http://schemas.microsoft.com/office/drawing/2014/main" id="{3A3451EE-262D-4FD6-A9B9-7746226CCA30}"/>
                    </a:ext>
                  </a:extLst>
                </p:cNvPr>
                <p:cNvSpPr>
                  <a:spLocks noRot="1" noChangeAspect="1" noMove="1" noResize="1" noEditPoints="1" noAdjustHandles="1" noChangeArrowheads="1" noChangeShapeType="1" noTextEdit="1"/>
                </p:cNvSpPr>
                <p:nvPr/>
              </p:nvSpPr>
              <p:spPr>
                <a:xfrm>
                  <a:off x="2247129" y="5517901"/>
                  <a:ext cx="3309046" cy="999569"/>
                </a:xfrm>
                <a:prstGeom prst="rect">
                  <a:avLst/>
                </a:prstGeom>
                <a:blipFill>
                  <a:blip r:embed="rId27"/>
                  <a:stretch>
                    <a:fillRect/>
                  </a:stretch>
                </a:blipFill>
              </p:spPr>
              <p:txBody>
                <a:bodyPr/>
                <a:lstStyle/>
                <a:p>
                  <a:r>
                    <a:rPr lang="fr-FR">
                      <a:noFill/>
                    </a:rPr>
                    <a:t> </a:t>
                  </a:r>
                </a:p>
              </p:txBody>
            </p:sp>
          </mc:Fallback>
        </mc:AlternateContent>
        <p:sp>
          <p:nvSpPr>
            <p:cNvPr id="88" name="ZoneTexte 87">
              <a:extLst>
                <a:ext uri="{FF2B5EF4-FFF2-40B4-BE49-F238E27FC236}">
                  <a16:creationId xmlns:a16="http://schemas.microsoft.com/office/drawing/2014/main" id="{156A4A01-6453-4042-B7A0-20DFB29CF17E}"/>
                </a:ext>
              </a:extLst>
            </p:cNvPr>
            <p:cNvSpPr txBox="1"/>
            <p:nvPr/>
          </p:nvSpPr>
          <p:spPr>
            <a:xfrm>
              <a:off x="2739515" y="6194847"/>
              <a:ext cx="388248" cy="369332"/>
            </a:xfrm>
            <a:prstGeom prst="rect">
              <a:avLst/>
            </a:prstGeom>
            <a:noFill/>
          </p:spPr>
          <p:txBody>
            <a:bodyPr wrap="none" rtlCol="0">
              <a:spAutoFit/>
            </a:bodyPr>
            <a:lstStyle/>
            <a:p>
              <a:r>
                <a:rPr lang="fr-FR" i="1" dirty="0">
                  <a:solidFill>
                    <a:srgbClr val="FF0000"/>
                  </a:solidFill>
                </a:rPr>
                <a:t>B</a:t>
              </a:r>
              <a:r>
                <a:rPr lang="fr-FR" i="1" baseline="-25000" dirty="0">
                  <a:solidFill>
                    <a:srgbClr val="FF0000"/>
                  </a:solidFill>
                </a:rPr>
                <a:t>0</a:t>
              </a:r>
              <a:endParaRPr lang="fr-FR" i="1" dirty="0">
                <a:solidFill>
                  <a:srgbClr val="FF0000"/>
                </a:solidFill>
              </a:endParaRPr>
            </a:p>
          </p:txBody>
        </p:sp>
      </p:grpSp>
    </p:spTree>
    <p:extLst>
      <p:ext uri="{BB962C8B-B14F-4D97-AF65-F5344CB8AC3E}">
        <p14:creationId xmlns:p14="http://schemas.microsoft.com/office/powerpoint/2010/main" val="80882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avec coin arrondi et coin rogné en haut 4">
            <a:extLst>
              <a:ext uri="{FF2B5EF4-FFF2-40B4-BE49-F238E27FC236}">
                <a16:creationId xmlns:a16="http://schemas.microsoft.com/office/drawing/2014/main" id="{F866C0A3-02D6-482C-BFA0-80933448544E}"/>
              </a:ext>
            </a:extLst>
          </p:cNvPr>
          <p:cNvSpPr/>
          <p:nvPr/>
        </p:nvSpPr>
        <p:spPr>
          <a:xfrm>
            <a:off x="575354" y="508060"/>
            <a:ext cx="11322356" cy="3197165"/>
          </a:xfrm>
          <a:prstGeom prst="snipRoundRect">
            <a:avLst>
              <a:gd name="adj1" fmla="val 0"/>
              <a:gd name="adj2" fmla="val 26411"/>
            </a:avLst>
          </a:prstGeom>
          <a:solidFill>
            <a:schemeClr val="bg1"/>
          </a:solidFill>
          <a:ln w="28575">
            <a:solidFill>
              <a:srgbClr val="CC00CC"/>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Rectangle 16">
            <a:extLst>
              <a:ext uri="{FF2B5EF4-FFF2-40B4-BE49-F238E27FC236}">
                <a16:creationId xmlns:a16="http://schemas.microsoft.com/office/drawing/2014/main" id="{C8085264-C339-4195-8E9A-ED75DA417E74}"/>
              </a:ext>
            </a:extLst>
          </p:cNvPr>
          <p:cNvSpPr/>
          <p:nvPr/>
        </p:nvSpPr>
        <p:spPr>
          <a:xfrm>
            <a:off x="575354" y="540638"/>
            <a:ext cx="11151771" cy="369332"/>
          </a:xfrm>
          <a:prstGeom prst="rect">
            <a:avLst/>
          </a:prstGeom>
        </p:spPr>
        <p:txBody>
          <a:bodyPr wrap="none">
            <a:spAutoFit/>
          </a:bodyPr>
          <a:lstStyle/>
          <a:p>
            <a:r>
              <a:rPr lang="fr-FR" dirty="0">
                <a:solidFill>
                  <a:srgbClr val="CC00CC"/>
                </a:solidFill>
              </a:rPr>
              <a:t>Action mécanique associée au contact entre deux solides : Loi de Hertz</a:t>
            </a:r>
          </a:p>
        </p:txBody>
      </p:sp>
      <p:sp>
        <p:nvSpPr>
          <p:cNvPr id="9" name="ZoneTexte 8">
            <a:extLst>
              <a:ext uri="{FF2B5EF4-FFF2-40B4-BE49-F238E27FC236}">
                <a16:creationId xmlns:a16="http://schemas.microsoft.com/office/drawing/2014/main" id="{600746B6-9DB5-4607-8CDD-F057856CE188}"/>
              </a:ext>
            </a:extLst>
          </p:cNvPr>
          <p:cNvSpPr txBox="1"/>
          <p:nvPr/>
        </p:nvSpPr>
        <p:spPr>
          <a:xfrm>
            <a:off x="4803507" y="42458"/>
            <a:ext cx="5899355" cy="338554"/>
          </a:xfrm>
          <a:prstGeom prst="rect">
            <a:avLst/>
          </a:prstGeom>
          <a:noFill/>
        </p:spPr>
        <p:txBody>
          <a:bodyPr wrap="square" rtlCol="0">
            <a:spAutoFit/>
          </a:bodyPr>
          <a:lstStyle/>
          <a:p>
            <a:pPr algn="r"/>
            <a:r>
              <a:rPr lang="fr-FR" sz="1600" dirty="0">
                <a:solidFill>
                  <a:srgbClr val="001642"/>
                </a:solidFill>
                <a:latin typeface="Segoe UI" panose="020B0502040204020203" pitchFamily="34" charset="0"/>
                <a:cs typeface="Segoe UI" panose="020B0502040204020203" pitchFamily="34" charset="0"/>
              </a:rPr>
              <a:t>Lois de Hertz</a:t>
            </a:r>
          </a:p>
        </p:txBody>
      </p:sp>
      <p:sp>
        <p:nvSpPr>
          <p:cNvPr id="2" name="Rectangle 1"/>
          <p:cNvSpPr/>
          <p:nvPr/>
        </p:nvSpPr>
        <p:spPr>
          <a:xfrm>
            <a:off x="837096" y="890392"/>
            <a:ext cx="10890029" cy="2816156"/>
          </a:xfrm>
          <a:prstGeom prst="rect">
            <a:avLst/>
          </a:prstGeom>
        </p:spPr>
        <p:txBody>
          <a:bodyPr wrap="square">
            <a:spAutoFit/>
          </a:bodyPr>
          <a:lstStyle/>
          <a:p>
            <a:pPr algn="just"/>
            <a:r>
              <a:rPr lang="fr-FR" sz="1600" dirty="0"/>
              <a:t>  Limite du modèle de Coulomb :</a:t>
            </a:r>
          </a:p>
          <a:p>
            <a:pPr algn="just"/>
            <a:r>
              <a:rPr lang="fr-FR" sz="1600" dirty="0"/>
              <a:t>   </a:t>
            </a:r>
            <a:r>
              <a:rPr lang="fr-FR" sz="1600" dirty="0">
                <a:sym typeface="Wingdings" panose="05000000000000000000" pitchFamily="2" charset="2"/>
              </a:rPr>
              <a:t> Lorsque les </a:t>
            </a:r>
            <a:r>
              <a:rPr lang="fr-FR" sz="1600" b="1" dirty="0"/>
              <a:t>solides </a:t>
            </a:r>
            <a:r>
              <a:rPr lang="fr-FR" sz="1600" dirty="0"/>
              <a:t>sont supposés</a:t>
            </a:r>
            <a:r>
              <a:rPr lang="fr-FR" sz="1600" b="1" dirty="0"/>
              <a:t> indéformables</a:t>
            </a:r>
            <a:r>
              <a:rPr lang="fr-FR" sz="1600" dirty="0"/>
              <a:t>, on obtient une </a:t>
            </a:r>
            <a:r>
              <a:rPr lang="fr-FR" sz="1600" b="1" dirty="0"/>
              <a:t>pression infinie </a:t>
            </a:r>
            <a:r>
              <a:rPr lang="fr-FR" sz="1600" dirty="0"/>
              <a:t>au niveau du </a:t>
            </a:r>
            <a:r>
              <a:rPr lang="fr-FR" sz="1600" b="1" dirty="0"/>
              <a:t>contact</a:t>
            </a:r>
            <a:r>
              <a:rPr lang="fr-FR" sz="1600" dirty="0"/>
              <a:t> (de </a:t>
            </a:r>
            <a:r>
              <a:rPr lang="fr-FR" sz="1600" b="1" dirty="0"/>
              <a:t>surface nulle</a:t>
            </a:r>
            <a:r>
              <a:rPr lang="fr-FR" sz="1600" dirty="0"/>
              <a:t>)</a:t>
            </a:r>
          </a:p>
          <a:p>
            <a:pPr algn="just"/>
            <a:endParaRPr lang="fr-FR" sz="1100" dirty="0"/>
          </a:p>
          <a:p>
            <a:pPr algn="just"/>
            <a:r>
              <a:rPr lang="fr-FR" sz="1600" dirty="0"/>
              <a:t>  Hypothèses : 	solides déformables </a:t>
            </a:r>
            <a:r>
              <a:rPr lang="fr-FR" sz="1600" b="1" dirty="0"/>
              <a:t>localement</a:t>
            </a:r>
            <a:r>
              <a:rPr lang="fr-FR" sz="1600" dirty="0"/>
              <a:t> (en surface) , homogène et isotropes ;</a:t>
            </a:r>
          </a:p>
          <a:p>
            <a:pPr algn="just"/>
            <a:r>
              <a:rPr lang="fr-FR" sz="1600" dirty="0"/>
              <a:t>                        	contact ponctuel ou linéique </a:t>
            </a:r>
            <a:r>
              <a:rPr lang="fr-FR" sz="1600" dirty="0">
                <a:sym typeface="Wingdings" panose="05000000000000000000" pitchFamily="2" charset="2"/>
              </a:rPr>
              <a:t> surface de contact (</a:t>
            </a:r>
            <a:r>
              <a:rPr lang="fr-FR" sz="1600" dirty="0"/>
              <a:t>dont la surface reste petite devant la taille des objets) ;</a:t>
            </a:r>
          </a:p>
          <a:p>
            <a:pPr algn="just"/>
            <a:r>
              <a:rPr lang="fr-FR" sz="1600" dirty="0"/>
              <a:t>	    	pas de mouvement relatif, donc sans frottement </a:t>
            </a:r>
          </a:p>
          <a:p>
            <a:pPr algn="just"/>
            <a:r>
              <a:rPr lang="fr-FR" sz="600" dirty="0"/>
              <a:t>	</a:t>
            </a:r>
          </a:p>
          <a:p>
            <a:pPr algn="just"/>
            <a:r>
              <a:rPr lang="fr-FR" sz="1600" dirty="0"/>
              <a:t>  La théorie de Hertz postule la surface de contact appartenant au plan tangent </a:t>
            </a:r>
            <a:r>
              <a:rPr lang="el-GR" sz="1600" dirty="0"/>
              <a:t>π</a:t>
            </a:r>
            <a:r>
              <a:rPr lang="fr-FR" sz="1600" dirty="0"/>
              <a:t> et permet de déterminer :</a:t>
            </a:r>
          </a:p>
          <a:p>
            <a:pPr algn="just"/>
            <a:r>
              <a:rPr lang="fr-FR" sz="1600" dirty="0"/>
              <a:t>		le rapprochement des deux solides </a:t>
            </a:r>
            <a:r>
              <a:rPr lang="el-GR" sz="1600" dirty="0"/>
              <a:t>δ</a:t>
            </a:r>
            <a:r>
              <a:rPr lang="fr-FR" sz="1600" dirty="0"/>
              <a:t> après chargement (</a:t>
            </a:r>
            <a:r>
              <a:rPr lang="fr-FR" sz="1600" b="1" dirty="0"/>
              <a:t>déplacement</a:t>
            </a:r>
            <a:r>
              <a:rPr lang="fr-FR" sz="1600" dirty="0"/>
              <a:t>)</a:t>
            </a:r>
          </a:p>
          <a:p>
            <a:pPr algn="just"/>
            <a:r>
              <a:rPr lang="fr-FR" sz="1600" dirty="0"/>
              <a:t>		la pression de contact maximale connaissant la répartition de pression (là où il risque d’y avoir </a:t>
            </a:r>
            <a:r>
              <a:rPr lang="fr-FR" sz="1600" b="1" dirty="0"/>
              <a:t>matage</a:t>
            </a:r>
            <a:r>
              <a:rPr lang="fr-FR" sz="1600" dirty="0"/>
              <a:t>);</a:t>
            </a:r>
          </a:p>
          <a:p>
            <a:pPr algn="just"/>
            <a:r>
              <a:rPr lang="fr-FR" sz="1600" dirty="0"/>
              <a:t>		la répartition des contraintes ;</a:t>
            </a:r>
          </a:p>
          <a:p>
            <a:pPr algn="just"/>
            <a:r>
              <a:rPr lang="fr-FR" sz="1600" dirty="0"/>
              <a:t>et donc de choisir les matériaux et les traitements thermiques lors de la conception de liaisons ponctuelle ou linéique.</a:t>
            </a:r>
          </a:p>
        </p:txBody>
      </p:sp>
      <p:sp>
        <p:nvSpPr>
          <p:cNvPr id="7" name="ZoneTexte 6">
            <a:extLst>
              <a:ext uri="{FF2B5EF4-FFF2-40B4-BE49-F238E27FC236}">
                <a16:creationId xmlns:a16="http://schemas.microsoft.com/office/drawing/2014/main" id="{37091A34-91F7-4775-9211-ADFCE0243320}"/>
              </a:ext>
            </a:extLst>
          </p:cNvPr>
          <p:cNvSpPr txBox="1"/>
          <p:nvPr/>
        </p:nvSpPr>
        <p:spPr>
          <a:xfrm>
            <a:off x="-64294" y="6244625"/>
            <a:ext cx="461963" cy="369332"/>
          </a:xfrm>
          <a:prstGeom prst="rect">
            <a:avLst/>
          </a:prstGeom>
          <a:noFill/>
        </p:spPr>
        <p:txBody>
          <a:bodyPr wrap="square" rtlCol="0">
            <a:spAutoFit/>
          </a:bodyPr>
          <a:lstStyle/>
          <a:p>
            <a:pPr algn="ctr"/>
            <a:r>
              <a:rPr lang="fr-FR" dirty="0">
                <a:solidFill>
                  <a:schemeClr val="bg1"/>
                </a:solidFill>
                <a:effectLst>
                  <a:outerShdw blurRad="38100" dist="38100" dir="2700000" algn="tl">
                    <a:srgbClr val="000000">
                      <a:alpha val="43137"/>
                    </a:srgbClr>
                  </a:outerShdw>
                </a:effectLst>
              </a:rPr>
              <a:t>06</a:t>
            </a:r>
          </a:p>
        </p:txBody>
      </p:sp>
      <p:sp>
        <p:nvSpPr>
          <p:cNvPr id="20" name="Rectangle 19">
            <a:extLst>
              <a:ext uri="{FF2B5EF4-FFF2-40B4-BE49-F238E27FC236}">
                <a16:creationId xmlns:a16="http://schemas.microsoft.com/office/drawing/2014/main" id="{9BD3B9BD-CDF5-480D-AD0A-B72F3B992B47}"/>
              </a:ext>
            </a:extLst>
          </p:cNvPr>
          <p:cNvSpPr/>
          <p:nvPr/>
        </p:nvSpPr>
        <p:spPr>
          <a:xfrm>
            <a:off x="729096" y="940499"/>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a:t>
            </a:r>
          </a:p>
        </p:txBody>
      </p:sp>
      <p:sp>
        <p:nvSpPr>
          <p:cNvPr id="21" name="Rectangle 20">
            <a:extLst>
              <a:ext uri="{FF2B5EF4-FFF2-40B4-BE49-F238E27FC236}">
                <a16:creationId xmlns:a16="http://schemas.microsoft.com/office/drawing/2014/main" id="{B64BEAD2-65D0-4A71-86A9-9897B792F8D9}"/>
              </a:ext>
            </a:extLst>
          </p:cNvPr>
          <p:cNvSpPr/>
          <p:nvPr/>
        </p:nvSpPr>
        <p:spPr>
          <a:xfrm>
            <a:off x="729096" y="1593623"/>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2</a:t>
            </a:r>
          </a:p>
        </p:txBody>
      </p:sp>
      <p:sp>
        <p:nvSpPr>
          <p:cNvPr id="22" name="Rectangle 21">
            <a:extLst>
              <a:ext uri="{FF2B5EF4-FFF2-40B4-BE49-F238E27FC236}">
                <a16:creationId xmlns:a16="http://schemas.microsoft.com/office/drawing/2014/main" id="{377AA2EA-AF43-4C61-9E03-6F1CB111C614}"/>
              </a:ext>
            </a:extLst>
          </p:cNvPr>
          <p:cNvSpPr/>
          <p:nvPr/>
        </p:nvSpPr>
        <p:spPr>
          <a:xfrm>
            <a:off x="2415021" y="1593623"/>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a</a:t>
            </a:r>
          </a:p>
        </p:txBody>
      </p:sp>
      <p:sp>
        <p:nvSpPr>
          <p:cNvPr id="23" name="Rectangle 22">
            <a:extLst>
              <a:ext uri="{FF2B5EF4-FFF2-40B4-BE49-F238E27FC236}">
                <a16:creationId xmlns:a16="http://schemas.microsoft.com/office/drawing/2014/main" id="{803D8981-712D-46B4-AD9F-A227373A20EF}"/>
              </a:ext>
            </a:extLst>
          </p:cNvPr>
          <p:cNvSpPr/>
          <p:nvPr/>
        </p:nvSpPr>
        <p:spPr>
          <a:xfrm>
            <a:off x="2415021" y="1842023"/>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b</a:t>
            </a:r>
          </a:p>
        </p:txBody>
      </p:sp>
      <p:sp>
        <p:nvSpPr>
          <p:cNvPr id="24" name="Rectangle 23">
            <a:extLst>
              <a:ext uri="{FF2B5EF4-FFF2-40B4-BE49-F238E27FC236}">
                <a16:creationId xmlns:a16="http://schemas.microsoft.com/office/drawing/2014/main" id="{62DB33F3-FBCE-4EFD-AD9F-BA76C19D53B4}"/>
              </a:ext>
            </a:extLst>
          </p:cNvPr>
          <p:cNvSpPr/>
          <p:nvPr/>
        </p:nvSpPr>
        <p:spPr>
          <a:xfrm>
            <a:off x="2415021" y="2090423"/>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c</a:t>
            </a:r>
          </a:p>
        </p:txBody>
      </p:sp>
      <p:sp>
        <p:nvSpPr>
          <p:cNvPr id="25" name="Rectangle 24">
            <a:extLst>
              <a:ext uri="{FF2B5EF4-FFF2-40B4-BE49-F238E27FC236}">
                <a16:creationId xmlns:a16="http://schemas.microsoft.com/office/drawing/2014/main" id="{89F865BE-2790-46EA-8D44-00E6F097649A}"/>
              </a:ext>
            </a:extLst>
          </p:cNvPr>
          <p:cNvSpPr/>
          <p:nvPr/>
        </p:nvSpPr>
        <p:spPr>
          <a:xfrm>
            <a:off x="729096" y="2431477"/>
            <a:ext cx="216000" cy="216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3</a:t>
            </a:r>
          </a:p>
        </p:txBody>
      </p:sp>
      <p:sp>
        <p:nvSpPr>
          <p:cNvPr id="26" name="Rectangle 25">
            <a:extLst>
              <a:ext uri="{FF2B5EF4-FFF2-40B4-BE49-F238E27FC236}">
                <a16:creationId xmlns:a16="http://schemas.microsoft.com/office/drawing/2014/main" id="{38EFDB04-216E-4E4F-AB2B-EE203A540CAC}"/>
              </a:ext>
            </a:extLst>
          </p:cNvPr>
          <p:cNvSpPr/>
          <p:nvPr/>
        </p:nvSpPr>
        <p:spPr>
          <a:xfrm>
            <a:off x="2415021" y="2644977"/>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a</a:t>
            </a:r>
          </a:p>
        </p:txBody>
      </p:sp>
      <p:sp>
        <p:nvSpPr>
          <p:cNvPr id="27" name="Rectangle 26">
            <a:extLst>
              <a:ext uri="{FF2B5EF4-FFF2-40B4-BE49-F238E27FC236}">
                <a16:creationId xmlns:a16="http://schemas.microsoft.com/office/drawing/2014/main" id="{D7B9FF4B-25CB-4EEB-8E3E-32F01CA7D60B}"/>
              </a:ext>
            </a:extLst>
          </p:cNvPr>
          <p:cNvSpPr/>
          <p:nvPr/>
        </p:nvSpPr>
        <p:spPr>
          <a:xfrm>
            <a:off x="2415021" y="2893377"/>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b</a:t>
            </a:r>
          </a:p>
        </p:txBody>
      </p:sp>
      <p:sp>
        <p:nvSpPr>
          <p:cNvPr id="28" name="Rectangle 27">
            <a:extLst>
              <a:ext uri="{FF2B5EF4-FFF2-40B4-BE49-F238E27FC236}">
                <a16:creationId xmlns:a16="http://schemas.microsoft.com/office/drawing/2014/main" id="{189AC71A-DC2D-4927-BE85-44575A58CDE5}"/>
              </a:ext>
            </a:extLst>
          </p:cNvPr>
          <p:cNvSpPr/>
          <p:nvPr/>
        </p:nvSpPr>
        <p:spPr>
          <a:xfrm>
            <a:off x="2415021" y="3141777"/>
            <a:ext cx="216000" cy="216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c</a:t>
            </a:r>
          </a:p>
        </p:txBody>
      </p:sp>
    </p:spTree>
    <p:extLst>
      <p:ext uri="{BB962C8B-B14F-4D97-AF65-F5344CB8AC3E}">
        <p14:creationId xmlns:p14="http://schemas.microsoft.com/office/powerpoint/2010/main" val="37383024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sque diapo" id="{6BAFAF78-FD06-4B3C-B64B-EBAA15AD831D}" vid="{E5C661AA-DDE9-4009-B7FE-5A2E414D985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8818</TotalTime>
  <Words>1326</Words>
  <Application>Microsoft Office PowerPoint</Application>
  <PresentationFormat>Grand écran</PresentationFormat>
  <Paragraphs>193</Paragraphs>
  <Slides>7</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Calibri</vt:lpstr>
      <vt:lpstr>Calibri Light</vt:lpstr>
      <vt:lpstr>Cambria Math</vt:lpstr>
      <vt:lpstr>Segoe UI</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oaltet</dc:creator>
  <cp:lastModifiedBy>ALTET Olivier</cp:lastModifiedBy>
  <cp:revision>1223</cp:revision>
  <dcterms:created xsi:type="dcterms:W3CDTF">2017-01-11T07:43:59Z</dcterms:created>
  <dcterms:modified xsi:type="dcterms:W3CDTF">2020-06-18T07:48:24Z</dcterms:modified>
</cp:coreProperties>
</file>