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3" r:id="rId2"/>
    <p:sldId id="293" r:id="rId3"/>
    <p:sldId id="302" r:id="rId4"/>
    <p:sldId id="297" r:id="rId5"/>
    <p:sldId id="298" r:id="rId6"/>
    <p:sldId id="30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00FF"/>
    <a:srgbClr val="F99F1B"/>
    <a:srgbClr val="16A638"/>
    <a:srgbClr val="CC00FF"/>
    <a:srgbClr val="217214"/>
    <a:srgbClr val="001642"/>
    <a:srgbClr val="95979D"/>
    <a:srgbClr val="FFFF00"/>
    <a:srgbClr val="B3E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68" autoAdjust="0"/>
    <p:restoredTop sz="96071" autoAdjust="0"/>
  </p:normalViewPr>
  <p:slideViewPr>
    <p:cSldViewPr snapToGrid="0">
      <p:cViewPr varScale="1">
        <p:scale>
          <a:sx n="115" d="100"/>
          <a:sy n="115" d="100"/>
        </p:scale>
        <p:origin x="984" y="26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5CF060-E5EC-417F-9C3E-54AD1EC03CA0}" type="datetimeFigureOut">
              <a:rPr lang="fr-FR" smtClean="0"/>
              <a:pPr/>
              <a:t>12/11/2020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F3609D-DE50-444D-958B-F62CB9E62A74}" type="slidenum">
              <a:rPr lang="fr-FR" smtClean="0"/>
              <a:pPr/>
              <a:t>‹N°›</a:t>
            </a:fld>
            <a:endParaRPr lang="fr-FR"/>
          </a:p>
        </p:txBody>
      </p:sp>
    </p:spTree>
    <p:extLst>
      <p:ext uri="{BB962C8B-B14F-4D97-AF65-F5344CB8AC3E}">
        <p14:creationId xmlns:p14="http://schemas.microsoft.com/office/powerpoint/2010/main" val="1961437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E5E123-41BE-4365-B68E-FFE8843AAC6A}" type="datetimeFigureOut">
              <a:rPr lang="fr-FR" smtClean="0"/>
              <a:pPr/>
              <a:t>12/11/2020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1AB3C-28CE-4CDA-B0F2-DECF99163A3E}" type="slidenum">
              <a:rPr lang="fr-FR" smtClean="0"/>
              <a:pPr/>
              <a:t>‹N°›</a:t>
            </a:fld>
            <a:endParaRPr lang="fr-FR"/>
          </a:p>
        </p:txBody>
      </p:sp>
    </p:spTree>
    <p:extLst>
      <p:ext uri="{BB962C8B-B14F-4D97-AF65-F5344CB8AC3E}">
        <p14:creationId xmlns:p14="http://schemas.microsoft.com/office/powerpoint/2010/main" val="2964580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1</a:t>
            </a:fld>
            <a:endParaRPr lang="fr-FR"/>
          </a:p>
        </p:txBody>
      </p:sp>
    </p:spTree>
    <p:extLst>
      <p:ext uri="{BB962C8B-B14F-4D97-AF65-F5344CB8AC3E}">
        <p14:creationId xmlns:p14="http://schemas.microsoft.com/office/powerpoint/2010/main" val="3770441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2</a:t>
            </a:fld>
            <a:endParaRPr lang="fr-FR"/>
          </a:p>
        </p:txBody>
      </p:sp>
    </p:spTree>
    <p:extLst>
      <p:ext uri="{BB962C8B-B14F-4D97-AF65-F5344CB8AC3E}">
        <p14:creationId xmlns:p14="http://schemas.microsoft.com/office/powerpoint/2010/main" val="1647518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3</a:t>
            </a:fld>
            <a:endParaRPr lang="fr-FR"/>
          </a:p>
        </p:txBody>
      </p:sp>
    </p:spTree>
    <p:extLst>
      <p:ext uri="{BB962C8B-B14F-4D97-AF65-F5344CB8AC3E}">
        <p14:creationId xmlns:p14="http://schemas.microsoft.com/office/powerpoint/2010/main" val="1306867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4</a:t>
            </a:fld>
            <a:endParaRPr lang="fr-FR"/>
          </a:p>
        </p:txBody>
      </p:sp>
    </p:spTree>
    <p:extLst>
      <p:ext uri="{BB962C8B-B14F-4D97-AF65-F5344CB8AC3E}">
        <p14:creationId xmlns:p14="http://schemas.microsoft.com/office/powerpoint/2010/main" val="1569533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5</a:t>
            </a:fld>
            <a:endParaRPr lang="fr-FR"/>
          </a:p>
        </p:txBody>
      </p:sp>
    </p:spTree>
    <p:extLst>
      <p:ext uri="{BB962C8B-B14F-4D97-AF65-F5344CB8AC3E}">
        <p14:creationId xmlns:p14="http://schemas.microsoft.com/office/powerpoint/2010/main" val="1464350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6</a:t>
            </a:fld>
            <a:endParaRPr lang="fr-FR"/>
          </a:p>
        </p:txBody>
      </p:sp>
    </p:spTree>
    <p:extLst>
      <p:ext uri="{BB962C8B-B14F-4D97-AF65-F5344CB8AC3E}">
        <p14:creationId xmlns:p14="http://schemas.microsoft.com/office/powerpoint/2010/main" val="379705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06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838200" y="1825625"/>
            <a:ext cx="10515600" cy="435133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211493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350934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257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a:prstGeom prst="rect">
            <a:avLst/>
          </a:prstGeo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402469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361292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8" name="Espace réservé du pied de page 7"/>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3919883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4" name="Espace réservé du pied de page 3"/>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250148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3" name="Espace réservé du pied de page 2"/>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964839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93705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12/11/2020</a:t>
            </a:fld>
            <a:endParaRPr lang="fr-FR" dirty="0"/>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1443747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Forme libre 17"/>
          <p:cNvSpPr/>
          <p:nvPr userDrawn="1"/>
        </p:nvSpPr>
        <p:spPr>
          <a:xfrm>
            <a:off x="33689" y="0"/>
            <a:ext cx="11185852" cy="419980"/>
          </a:xfrm>
          <a:custGeom>
            <a:avLst/>
            <a:gdLst>
              <a:gd name="connsiteX0" fmla="*/ 0 w 11185852"/>
              <a:gd name="connsiteY0" fmla="*/ 0 h 419980"/>
              <a:gd name="connsiteX1" fmla="*/ 11185852 w 11185852"/>
              <a:gd name="connsiteY1" fmla="*/ 0 h 419980"/>
              <a:gd name="connsiteX2" fmla="*/ 10765872 w 11185852"/>
              <a:gd name="connsiteY2" fmla="*/ 419980 h 419980"/>
              <a:gd name="connsiteX3" fmla="*/ 0 w 11185852"/>
              <a:gd name="connsiteY3" fmla="*/ 419980 h 419980"/>
            </a:gdLst>
            <a:ahLst/>
            <a:cxnLst>
              <a:cxn ang="0">
                <a:pos x="connsiteX0" y="connsiteY0"/>
              </a:cxn>
              <a:cxn ang="0">
                <a:pos x="connsiteX1" y="connsiteY1"/>
              </a:cxn>
              <a:cxn ang="0">
                <a:pos x="connsiteX2" y="connsiteY2"/>
              </a:cxn>
              <a:cxn ang="0">
                <a:pos x="connsiteX3" y="connsiteY3"/>
              </a:cxn>
            </a:cxnLst>
            <a:rect l="l" t="t" r="r" b="b"/>
            <a:pathLst>
              <a:path w="11185852" h="419980">
                <a:moveTo>
                  <a:pt x="0" y="0"/>
                </a:moveTo>
                <a:lnTo>
                  <a:pt x="11185852" y="0"/>
                </a:lnTo>
                <a:lnTo>
                  <a:pt x="10765872" y="419980"/>
                </a:lnTo>
                <a:lnTo>
                  <a:pt x="0" y="419980"/>
                </a:lnTo>
                <a:close/>
              </a:path>
            </a:pathLst>
          </a:custGeom>
          <a:gradFill flip="none" rotWithShape="1">
            <a:gsLst>
              <a:gs pos="9000">
                <a:srgbClr val="00B0F0"/>
              </a:gs>
              <a:gs pos="0">
                <a:srgbClr val="003E54"/>
              </a:gs>
              <a:gs pos="100000">
                <a:schemeClr val="bg1"/>
              </a:gs>
              <a:gs pos="93000">
                <a:srgbClr val="00B0F0"/>
              </a:gs>
            </a:gsLst>
            <a:lin ang="0" scaled="1"/>
            <a:tileRect/>
          </a:gradFill>
          <a:ln>
            <a:noFill/>
          </a:ln>
          <a:effectLst/>
          <a:scene3d>
            <a:camera prst="orthographicFront"/>
            <a:lightRig rig="threePt" dir="t"/>
          </a:scene3d>
          <a:sp3d extrusionH="19050">
            <a:bevelT w="203200"/>
            <a:bevelB w="698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userDrawn="1"/>
        </p:nvSpPr>
        <p:spPr>
          <a:xfrm>
            <a:off x="1" y="-377371"/>
            <a:ext cx="344966" cy="7235371"/>
          </a:xfrm>
          <a:prstGeom prst="rect">
            <a:avLst/>
          </a:prstGeom>
          <a:gradFill flip="none" rotWithShape="1">
            <a:gsLst>
              <a:gs pos="0">
                <a:srgbClr val="33F3FF"/>
              </a:gs>
              <a:gs pos="20000">
                <a:srgbClr val="050046"/>
              </a:gs>
            </a:gsLst>
            <a:lin ang="13500000" scaled="1"/>
            <a:tileRect/>
          </a:gradFill>
          <a:ln>
            <a:noFill/>
          </a:ln>
          <a:effectLst>
            <a:outerShdw blurRad="50800" dist="12700" algn="l" rotWithShape="0">
              <a:prstClr val="black">
                <a:alpha val="40000"/>
              </a:prstClr>
            </a:outerShdw>
          </a:effectLst>
          <a:scene3d>
            <a:camera prst="orthographicFront">
              <a:rot lat="0" lon="0" rev="0"/>
            </a:camera>
            <a:lightRig rig="balanced" dir="t">
              <a:rot lat="0" lon="0" rev="8700000"/>
            </a:lightRig>
          </a:scene3d>
          <a:sp3d>
            <a:bevelT w="1841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a:spLocks noChangeArrowheads="1"/>
          </p:cNvSpPr>
          <p:nvPr userDrawn="1"/>
        </p:nvSpPr>
        <p:spPr bwMode="auto">
          <a:xfrm rot="16200000">
            <a:off x="-3256001" y="3244335"/>
            <a:ext cx="6858002" cy="369332"/>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fr-FR" altLang="fr-FR" sz="1800" b="1" i="0" kern="1200" spc="600" dirty="0">
                <a:solidFill>
                  <a:schemeClr val="bg1"/>
                </a:solidFill>
                <a:effectLst/>
                <a:latin typeface="Calibri" panose="020F0502020204030204" pitchFamily="34" charset="0"/>
                <a:ea typeface="+mn-ea"/>
                <a:cs typeface="+mn-cs"/>
              </a:rPr>
              <a:t>S</a:t>
            </a:r>
            <a:r>
              <a:rPr lang="fr-FR" altLang="fr-FR" sz="1600" b="0" i="0" kern="1200" spc="600" dirty="0">
                <a:solidFill>
                  <a:srgbClr val="9CC2E5"/>
                </a:solidFill>
                <a:effectLst/>
                <a:latin typeface="Calibri" panose="020F0502020204030204" pitchFamily="34" charset="0"/>
                <a:ea typeface="+mn-ea"/>
                <a:cs typeface="+mn-cs"/>
              </a:rPr>
              <a:t>LCI</a:t>
            </a:r>
            <a:r>
              <a:rPr lang="fr-FR" altLang="fr-FR" sz="1400" b="0" i="0" kern="1200" spc="600" dirty="0">
                <a:solidFill>
                  <a:srgbClr val="9CC2E5"/>
                </a:solidFill>
                <a:effectLst/>
                <a:latin typeface="Calibri" panose="020F0502020204030204" pitchFamily="34" charset="0"/>
                <a:ea typeface="+mn-ea"/>
                <a:cs typeface="+mn-cs"/>
              </a:rPr>
              <a:t> </a:t>
            </a:r>
            <a:r>
              <a:rPr lang="fr-FR" altLang="fr-FR" sz="1800" b="1" spc="600" dirty="0">
                <a:solidFill>
                  <a:schemeClr val="bg1"/>
                </a:solidFill>
              </a:rPr>
              <a:t>–</a:t>
            </a:r>
            <a:r>
              <a:rPr lang="fr-FR" altLang="fr-FR" sz="1800" b="0" i="0" kern="1200" spc="600" dirty="0">
                <a:solidFill>
                  <a:schemeClr val="tx1"/>
                </a:solidFill>
                <a:effectLst/>
                <a:latin typeface="Calibri" panose="020F0502020204030204" pitchFamily="34" charset="0"/>
                <a:ea typeface="+mn-ea"/>
                <a:cs typeface="+mn-cs"/>
              </a:rPr>
              <a:t> </a:t>
            </a:r>
            <a:r>
              <a:rPr lang="fr-FR" altLang="fr-FR" sz="1800" b="1" i="0" kern="1200" spc="600" dirty="0">
                <a:solidFill>
                  <a:schemeClr val="bg1"/>
                </a:solidFill>
                <a:effectLst/>
                <a:latin typeface="Calibri" panose="020F0502020204030204" pitchFamily="34" charset="0"/>
                <a:ea typeface="+mn-ea"/>
                <a:cs typeface="+mn-cs"/>
              </a:rPr>
              <a:t>D</a:t>
            </a:r>
            <a:r>
              <a:rPr lang="fr-FR" altLang="fr-FR" sz="1600" b="0" i="0" kern="1200" spc="600" dirty="0">
                <a:solidFill>
                  <a:srgbClr val="9CC2E5"/>
                </a:solidFill>
                <a:effectLst/>
                <a:latin typeface="Calibri" panose="020F0502020204030204" pitchFamily="34" charset="0"/>
                <a:ea typeface="+mn-ea"/>
                <a:cs typeface="+mn-cs"/>
              </a:rPr>
              <a:t>IAGRAMMES ET</a:t>
            </a:r>
            <a:r>
              <a:rPr lang="fr-FR" altLang="fr-FR" sz="1400" b="0" i="0" kern="1200" spc="600" dirty="0">
                <a:solidFill>
                  <a:srgbClr val="9CC2E5"/>
                </a:solidFill>
                <a:effectLst/>
                <a:latin typeface="Calibri" panose="020F0502020204030204" pitchFamily="34" charset="0"/>
                <a:ea typeface="+mn-ea"/>
                <a:cs typeface="+mn-cs"/>
              </a:rPr>
              <a:t> </a:t>
            </a:r>
            <a:r>
              <a:rPr lang="fr-FR" altLang="fr-FR" sz="1800" b="1" spc="600" dirty="0">
                <a:solidFill>
                  <a:schemeClr val="bg1"/>
                </a:solidFill>
              </a:rPr>
              <a:t>G</a:t>
            </a:r>
            <a:r>
              <a:rPr lang="fr-FR" altLang="fr-FR" sz="1600" b="1" spc="600" dirty="0">
                <a:solidFill>
                  <a:srgbClr val="9CC2E5"/>
                </a:solidFill>
              </a:rPr>
              <a:t>RAPHIQUES</a:t>
            </a:r>
            <a:endParaRPr lang="fr-FR" altLang="fr-FR" sz="1050" b="0" i="0" kern="1200" spc="600" dirty="0">
              <a:solidFill>
                <a:srgbClr val="9CC2E5"/>
              </a:solidFill>
              <a:effectLst/>
              <a:latin typeface="Calibri" panose="020F0502020204030204" pitchFamily="34" charset="0"/>
              <a:ea typeface="+mn-ea"/>
              <a:cs typeface="+mn-cs"/>
            </a:endParaRPr>
          </a:p>
        </p:txBody>
      </p:sp>
      <p:grpSp>
        <p:nvGrpSpPr>
          <p:cNvPr id="11" name="Groupe 10"/>
          <p:cNvGrpSpPr/>
          <p:nvPr userDrawn="1"/>
        </p:nvGrpSpPr>
        <p:grpSpPr>
          <a:xfrm>
            <a:off x="11202420" y="224965"/>
            <a:ext cx="936660" cy="419057"/>
            <a:chOff x="731099" y="233294"/>
            <a:chExt cx="739823" cy="330993"/>
          </a:xfrm>
        </p:grpSpPr>
        <p:sp>
          <p:nvSpPr>
            <p:cNvPr id="13" name="Arc 12"/>
            <p:cNvSpPr/>
            <p:nvPr/>
          </p:nvSpPr>
          <p:spPr>
            <a:xfrm rot="2250013">
              <a:off x="745860" y="314873"/>
              <a:ext cx="678132" cy="85760"/>
            </a:xfrm>
            <a:prstGeom prst="arc">
              <a:avLst>
                <a:gd name="adj1" fmla="val 10129916"/>
                <a:gd name="adj2" fmla="val 788744"/>
              </a:avLst>
            </a:prstGeom>
            <a:ln>
              <a:solidFill>
                <a:srgbClr val="93E3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Ellipse 13"/>
            <p:cNvSpPr/>
            <p:nvPr/>
          </p:nvSpPr>
          <p:spPr>
            <a:xfrm>
              <a:off x="993598" y="233294"/>
              <a:ext cx="247652" cy="250032"/>
            </a:xfrm>
            <a:prstGeom prst="ellipse">
              <a:avLst/>
            </a:prstGeom>
            <a:solidFill>
              <a:srgbClr val="8FDF0D"/>
            </a:solidFill>
            <a:ln>
              <a:noFill/>
            </a:ln>
            <a:scene3d>
              <a:camera prst="orthographicFront"/>
              <a:lightRig rig="threePt" dir="t"/>
            </a:scene3d>
            <a:sp3d>
              <a:bevelT w="165100" h="1143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Arc 14"/>
            <p:cNvSpPr/>
            <p:nvPr/>
          </p:nvSpPr>
          <p:spPr>
            <a:xfrm>
              <a:off x="788838" y="295192"/>
              <a:ext cx="669132" cy="130969"/>
            </a:xfrm>
            <a:prstGeom prst="arc">
              <a:avLst>
                <a:gd name="adj1" fmla="val 20283902"/>
                <a:gd name="adj2" fmla="val 12174071"/>
              </a:avLst>
            </a:prstGeom>
            <a:ln>
              <a:solidFill>
                <a:srgbClr val="FDD163"/>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rc 15"/>
            <p:cNvSpPr/>
            <p:nvPr/>
          </p:nvSpPr>
          <p:spPr>
            <a:xfrm rot="19063623">
              <a:off x="731099" y="314632"/>
              <a:ext cx="739823" cy="74840"/>
            </a:xfrm>
            <a:prstGeom prst="arc">
              <a:avLst>
                <a:gd name="adj1" fmla="val 20851155"/>
                <a:gd name="adj2" fmla="val 11554111"/>
              </a:avLst>
            </a:prstGeom>
            <a:ln>
              <a:solidFill>
                <a:schemeClr val="bg1">
                  <a:lumMod val="6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Ellipse 16"/>
            <p:cNvSpPr/>
            <p:nvPr/>
          </p:nvSpPr>
          <p:spPr>
            <a:xfrm>
              <a:off x="1248392" y="518568"/>
              <a:ext cx="45719" cy="45719"/>
            </a:xfrm>
            <a:prstGeom prst="ellipse">
              <a:avLst/>
            </a:prstGeom>
            <a:solidFill>
              <a:srgbClr val="8FDF0D"/>
            </a:solidFill>
            <a:ln>
              <a:noFill/>
            </a:ln>
            <a:scene3d>
              <a:camera prst="orthographicFront"/>
              <a:lightRig rig="threePt" dir="t"/>
            </a:scene3d>
            <a:sp3d>
              <a:bevelT w="2540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5" name="Forme libre 4"/>
          <p:cNvSpPr/>
          <p:nvPr userDrawn="1"/>
        </p:nvSpPr>
        <p:spPr>
          <a:xfrm>
            <a:off x="11928746" y="6599011"/>
            <a:ext cx="327910" cy="285750"/>
          </a:xfrm>
          <a:custGeom>
            <a:avLst/>
            <a:gdLst>
              <a:gd name="connsiteX0" fmla="*/ 885372 w 1016000"/>
              <a:gd name="connsiteY0" fmla="*/ 0 h 885372"/>
              <a:gd name="connsiteX1" fmla="*/ 0 w 1016000"/>
              <a:gd name="connsiteY1" fmla="*/ 885372 h 885372"/>
              <a:gd name="connsiteX2" fmla="*/ 1016000 w 1016000"/>
              <a:gd name="connsiteY2" fmla="*/ 885372 h 885372"/>
              <a:gd name="connsiteX3" fmla="*/ 885372 w 1016000"/>
              <a:gd name="connsiteY3" fmla="*/ 0 h 885372"/>
            </a:gdLst>
            <a:ahLst/>
            <a:cxnLst>
              <a:cxn ang="0">
                <a:pos x="connsiteX0" y="connsiteY0"/>
              </a:cxn>
              <a:cxn ang="0">
                <a:pos x="connsiteX1" y="connsiteY1"/>
              </a:cxn>
              <a:cxn ang="0">
                <a:pos x="connsiteX2" y="connsiteY2"/>
              </a:cxn>
              <a:cxn ang="0">
                <a:pos x="connsiteX3" y="connsiteY3"/>
              </a:cxn>
            </a:cxnLst>
            <a:rect l="l" t="t" r="r" b="b"/>
            <a:pathLst>
              <a:path w="1016000" h="885372">
                <a:moveTo>
                  <a:pt x="885372" y="0"/>
                </a:moveTo>
                <a:lnTo>
                  <a:pt x="0" y="885372"/>
                </a:lnTo>
                <a:lnTo>
                  <a:pt x="1016000" y="885372"/>
                </a:lnTo>
                <a:lnTo>
                  <a:pt x="885372" y="0"/>
                </a:lnTo>
                <a:close/>
              </a:path>
            </a:pathLst>
          </a:custGeom>
          <a:gradFill flip="none" rotWithShape="1">
            <a:gsLst>
              <a:gs pos="40000">
                <a:srgbClr val="00B0F0"/>
              </a:gs>
              <a:gs pos="10000">
                <a:srgbClr val="003E54"/>
              </a:gs>
              <a:gs pos="100000">
                <a:schemeClr val="bg1"/>
              </a:gs>
              <a:gs pos="69000">
                <a:srgbClr val="00B0F0"/>
              </a:gs>
            </a:gsLst>
            <a:lin ang="81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userDrawn="1"/>
        </p:nvSpPr>
        <p:spPr>
          <a:xfrm>
            <a:off x="11129502" y="113506"/>
            <a:ext cx="556879" cy="246221"/>
          </a:xfrm>
          <a:prstGeom prst="rect">
            <a:avLst/>
          </a:prstGeom>
          <a:noFill/>
        </p:spPr>
        <p:txBody>
          <a:bodyPr wrap="square" rtlCol="0">
            <a:spAutoFit/>
          </a:bodyPr>
          <a:lstStyle/>
          <a:p>
            <a:r>
              <a:rPr lang="fr-FR" sz="1000" dirty="0">
                <a:latin typeface="MV Boli" pitchFamily="2" charset="0"/>
                <a:cs typeface="MV Boli" pitchFamily="2" charset="0"/>
              </a:rPr>
              <a:t>Lycée</a:t>
            </a:r>
            <a:r>
              <a:rPr lang="fr-FR" sz="1000" dirty="0"/>
              <a:t> </a:t>
            </a:r>
          </a:p>
        </p:txBody>
      </p:sp>
      <p:sp>
        <p:nvSpPr>
          <p:cNvPr id="21" name="ZoneTexte 20"/>
          <p:cNvSpPr txBox="1"/>
          <p:nvPr userDrawn="1"/>
        </p:nvSpPr>
        <p:spPr>
          <a:xfrm>
            <a:off x="10932326" y="263525"/>
            <a:ext cx="1102518" cy="246221"/>
          </a:xfrm>
          <a:prstGeom prst="rect">
            <a:avLst/>
          </a:prstGeom>
          <a:noFill/>
        </p:spPr>
        <p:txBody>
          <a:bodyPr wrap="square" rtlCol="0">
            <a:spAutoFit/>
          </a:bodyPr>
          <a:lstStyle/>
          <a:p>
            <a:r>
              <a:rPr lang="fr-FR" sz="1000" dirty="0">
                <a:latin typeface="MV Boli" pitchFamily="2" charset="0"/>
                <a:cs typeface="MV Boli" pitchFamily="2" charset="0"/>
              </a:rPr>
              <a:t>Cormontaigne </a:t>
            </a:r>
          </a:p>
        </p:txBody>
      </p:sp>
    </p:spTree>
    <p:extLst>
      <p:ext uri="{BB962C8B-B14F-4D97-AF65-F5344CB8AC3E}">
        <p14:creationId xmlns:p14="http://schemas.microsoft.com/office/powerpoint/2010/main" val="218355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51.png"/><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170.png"/><Relationship Id="rId13"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160.png"/><Relationship Id="rId12" Type="http://schemas.openxmlformats.org/officeDocument/2006/relationships/image" Target="../media/image21.png"/><Relationship Id="rId17" Type="http://schemas.openxmlformats.org/officeDocument/2006/relationships/image" Target="../media/image26.png"/><Relationship Id="rId2" Type="http://schemas.openxmlformats.org/officeDocument/2006/relationships/notesSlide" Target="../notesSlides/notesSlide4.xml"/><Relationship Id="rId16"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150.png"/><Relationship Id="rId11" Type="http://schemas.openxmlformats.org/officeDocument/2006/relationships/image" Target="../media/image20.png"/><Relationship Id="rId5" Type="http://schemas.openxmlformats.org/officeDocument/2006/relationships/image" Target="../media/image140.png"/><Relationship Id="rId15" Type="http://schemas.openxmlformats.org/officeDocument/2006/relationships/image" Target="../media/image24.png"/><Relationship Id="rId10" Type="http://schemas.openxmlformats.org/officeDocument/2006/relationships/image" Target="../media/image19.png"/><Relationship Id="rId4" Type="http://schemas.microsoft.com/office/2007/relationships/hdphoto" Target="../media/hdphoto1.wdp"/><Relationship Id="rId9" Type="http://schemas.openxmlformats.org/officeDocument/2006/relationships/image" Target="../media/image180.png"/><Relationship Id="rId14" Type="http://schemas.openxmlformats.org/officeDocument/2006/relationships/image" Target="../media/image23.png"/></Relationships>
</file>

<file path=ppt/slides/_rels/slide5.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18" Type="http://schemas.openxmlformats.org/officeDocument/2006/relationships/image" Target="../media/image42.png"/><Relationship Id="rId26" Type="http://schemas.openxmlformats.org/officeDocument/2006/relationships/image" Target="../media/image50.png"/><Relationship Id="rId3" Type="http://schemas.openxmlformats.org/officeDocument/2006/relationships/image" Target="../media/image27.png"/><Relationship Id="rId21" Type="http://schemas.openxmlformats.org/officeDocument/2006/relationships/image" Target="../media/image45.png"/><Relationship Id="rId7" Type="http://schemas.openxmlformats.org/officeDocument/2006/relationships/image" Target="../media/image31.png"/><Relationship Id="rId12" Type="http://schemas.openxmlformats.org/officeDocument/2006/relationships/image" Target="../media/image36.png"/><Relationship Id="rId17" Type="http://schemas.openxmlformats.org/officeDocument/2006/relationships/image" Target="../media/image41.png"/><Relationship Id="rId25" Type="http://schemas.openxmlformats.org/officeDocument/2006/relationships/image" Target="../media/image49.png"/><Relationship Id="rId2" Type="http://schemas.openxmlformats.org/officeDocument/2006/relationships/notesSlide" Target="../notesSlides/notesSlide5.xml"/><Relationship Id="rId16" Type="http://schemas.openxmlformats.org/officeDocument/2006/relationships/image" Target="../media/image40.png"/><Relationship Id="rId20" Type="http://schemas.openxmlformats.org/officeDocument/2006/relationships/image" Target="../media/image44.png"/><Relationship Id="rId1" Type="http://schemas.openxmlformats.org/officeDocument/2006/relationships/slideLayout" Target="../slideLayouts/slideLayout2.xml"/><Relationship Id="rId6" Type="http://schemas.openxmlformats.org/officeDocument/2006/relationships/image" Target="../media/image30.png"/><Relationship Id="rId11" Type="http://schemas.openxmlformats.org/officeDocument/2006/relationships/image" Target="../media/image35.png"/><Relationship Id="rId24" Type="http://schemas.openxmlformats.org/officeDocument/2006/relationships/image" Target="../media/image48.png"/><Relationship Id="rId5" Type="http://schemas.openxmlformats.org/officeDocument/2006/relationships/image" Target="../media/image29.png"/><Relationship Id="rId15" Type="http://schemas.openxmlformats.org/officeDocument/2006/relationships/image" Target="../media/image39.png"/><Relationship Id="rId23" Type="http://schemas.openxmlformats.org/officeDocument/2006/relationships/image" Target="../media/image47.png"/><Relationship Id="rId10" Type="http://schemas.openxmlformats.org/officeDocument/2006/relationships/image" Target="../media/image34.png"/><Relationship Id="rId19" Type="http://schemas.openxmlformats.org/officeDocument/2006/relationships/image" Target="../media/image43.png"/><Relationship Id="rId4" Type="http://schemas.openxmlformats.org/officeDocument/2006/relationships/image" Target="../media/image28.png"/><Relationship Id="rId9" Type="http://schemas.openxmlformats.org/officeDocument/2006/relationships/image" Target="../media/image33.png"/><Relationship Id="rId14" Type="http://schemas.openxmlformats.org/officeDocument/2006/relationships/image" Target="../media/image38.png"/><Relationship Id="rId22" Type="http://schemas.openxmlformats.org/officeDocument/2006/relationships/image" Target="../media/image46.png"/></Relationships>
</file>

<file path=ppt/slides/_rels/slide6.xml.rels><?xml version="1.0" encoding="UTF-8" standalone="yes"?>
<Relationships xmlns="http://schemas.openxmlformats.org/package/2006/relationships"><Relationship Id="rId13" Type="http://schemas.openxmlformats.org/officeDocument/2006/relationships/image" Target="../media/image730.png"/><Relationship Id="rId8" Type="http://schemas.openxmlformats.org/officeDocument/2006/relationships/image" Target="../media/image57.png"/><Relationship Id="rId18" Type="http://schemas.openxmlformats.org/officeDocument/2006/relationships/image" Target="../media/image61.png"/><Relationship Id="rId26" Type="http://schemas.openxmlformats.org/officeDocument/2006/relationships/image" Target="../media/image66.png"/><Relationship Id="rId3" Type="http://schemas.openxmlformats.org/officeDocument/2006/relationships/image" Target="../media/image52.png"/><Relationship Id="rId21" Type="http://schemas.openxmlformats.org/officeDocument/2006/relationships/image" Target="../media/image64.png"/><Relationship Id="rId7" Type="http://schemas.openxmlformats.org/officeDocument/2006/relationships/image" Target="../media/image56.png"/><Relationship Id="rId12" Type="http://schemas.openxmlformats.org/officeDocument/2006/relationships/image" Target="../media/image720.png"/><Relationship Id="rId17" Type="http://schemas.openxmlformats.org/officeDocument/2006/relationships/image" Target="../media/image60.png"/><Relationship Id="rId25" Type="http://schemas.openxmlformats.org/officeDocument/2006/relationships/image" Target="../media/image78.png"/><Relationship Id="rId2" Type="http://schemas.openxmlformats.org/officeDocument/2006/relationships/notesSlide" Target="../notesSlides/notesSlide6.xml"/><Relationship Id="rId16" Type="http://schemas.openxmlformats.org/officeDocument/2006/relationships/image" Target="../media/image59.png"/><Relationship Id="rId20" Type="http://schemas.openxmlformats.org/officeDocument/2006/relationships/image" Target="../media/image63.png"/><Relationship Id="rId1" Type="http://schemas.openxmlformats.org/officeDocument/2006/relationships/slideLayout" Target="../slideLayouts/slideLayout2.xml"/><Relationship Id="rId6" Type="http://schemas.openxmlformats.org/officeDocument/2006/relationships/image" Target="../media/image55.png"/><Relationship Id="rId11" Type="http://schemas.openxmlformats.org/officeDocument/2006/relationships/image" Target="../media/image710.png"/><Relationship Id="rId24" Type="http://schemas.openxmlformats.org/officeDocument/2006/relationships/image" Target="../media/image77.png"/><Relationship Id="rId5" Type="http://schemas.openxmlformats.org/officeDocument/2006/relationships/image" Target="../media/image54.png"/><Relationship Id="rId15" Type="http://schemas.openxmlformats.org/officeDocument/2006/relationships/image" Target="../media/image58.png"/><Relationship Id="rId23" Type="http://schemas.openxmlformats.org/officeDocument/2006/relationships/image" Target="../media/image76.png"/><Relationship Id="rId10" Type="http://schemas.openxmlformats.org/officeDocument/2006/relationships/image" Target="../media/image70.png"/><Relationship Id="rId19" Type="http://schemas.openxmlformats.org/officeDocument/2006/relationships/image" Target="../media/image62.png"/><Relationship Id="rId4" Type="http://schemas.openxmlformats.org/officeDocument/2006/relationships/image" Target="../media/image53.png"/><Relationship Id="rId9" Type="http://schemas.openxmlformats.org/officeDocument/2006/relationships/image" Target="../media/image69.png"/><Relationship Id="rId14" Type="http://schemas.openxmlformats.org/officeDocument/2006/relationships/image" Target="../media/image74.png"/><Relationship Id="rId22" Type="http://schemas.openxmlformats.org/officeDocument/2006/relationships/image" Target="../media/image6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285750" y="-476250"/>
            <a:ext cx="13087350" cy="7715250"/>
            <a:chOff x="-285750" y="-476250"/>
            <a:chExt cx="13087350" cy="7715250"/>
          </a:xfrm>
        </p:grpSpPr>
        <p:grpSp>
          <p:nvGrpSpPr>
            <p:cNvPr id="4" name="Groupe 3"/>
            <p:cNvGrpSpPr/>
            <p:nvPr/>
          </p:nvGrpSpPr>
          <p:grpSpPr>
            <a:xfrm>
              <a:off x="-285750" y="-476250"/>
              <a:ext cx="13087350" cy="7715250"/>
              <a:chOff x="-285750" y="-476250"/>
              <a:chExt cx="13087350" cy="7715250"/>
            </a:xfrm>
          </p:grpSpPr>
          <p:sp>
            <p:nvSpPr>
              <p:cNvPr id="3" name="Rectangle 2"/>
              <p:cNvSpPr/>
              <p:nvPr/>
            </p:nvSpPr>
            <p:spPr>
              <a:xfrm>
                <a:off x="-285750" y="-476250"/>
                <a:ext cx="13087350" cy="7715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p:cNvSpPr/>
              <p:nvPr/>
            </p:nvSpPr>
            <p:spPr>
              <a:xfrm>
                <a:off x="-174171" y="829737"/>
                <a:ext cx="12758057" cy="461665"/>
              </a:xfrm>
              <a:prstGeom prst="rect">
                <a:avLst/>
              </a:prstGeom>
              <a:solidFill>
                <a:schemeClr val="bg1">
                  <a:lumMod val="95000"/>
                </a:schemeClr>
              </a:solidFill>
              <a:ln w="31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e 11"/>
              <p:cNvGrpSpPr/>
              <p:nvPr/>
            </p:nvGrpSpPr>
            <p:grpSpPr>
              <a:xfrm>
                <a:off x="11202420" y="224966"/>
                <a:ext cx="936660" cy="419056"/>
                <a:chOff x="731099" y="233295"/>
                <a:chExt cx="739823" cy="330992"/>
              </a:xfrm>
            </p:grpSpPr>
            <p:sp>
              <p:nvSpPr>
                <p:cNvPr id="13" name="Arc 12"/>
                <p:cNvSpPr/>
                <p:nvPr/>
              </p:nvSpPr>
              <p:spPr>
                <a:xfrm rot="2250013">
                  <a:off x="745860" y="314873"/>
                  <a:ext cx="678132" cy="85760"/>
                </a:xfrm>
                <a:prstGeom prst="arc">
                  <a:avLst>
                    <a:gd name="adj1" fmla="val 10129916"/>
                    <a:gd name="adj2" fmla="val 788744"/>
                  </a:avLst>
                </a:prstGeom>
                <a:ln>
                  <a:solidFill>
                    <a:srgbClr val="93E3FF"/>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Ellipse 13"/>
                <p:cNvSpPr/>
                <p:nvPr/>
              </p:nvSpPr>
              <p:spPr>
                <a:xfrm>
                  <a:off x="993598" y="233295"/>
                  <a:ext cx="247652" cy="250032"/>
                </a:xfrm>
                <a:prstGeom prst="ellipse">
                  <a:avLst/>
                </a:prstGeom>
                <a:solidFill>
                  <a:srgbClr val="8FDF0D"/>
                </a:solidFill>
                <a:ln>
                  <a:noFill/>
                </a:ln>
                <a:scene3d>
                  <a:camera prst="orthographicFront"/>
                  <a:lightRig rig="threePt" dir="t"/>
                </a:scene3d>
                <a:sp3d>
                  <a:bevelT w="165100" h="1143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Arc 14"/>
                <p:cNvSpPr/>
                <p:nvPr/>
              </p:nvSpPr>
              <p:spPr>
                <a:xfrm>
                  <a:off x="788838" y="295193"/>
                  <a:ext cx="669132" cy="130969"/>
                </a:xfrm>
                <a:prstGeom prst="arc">
                  <a:avLst>
                    <a:gd name="adj1" fmla="val 20283902"/>
                    <a:gd name="adj2" fmla="val 12174071"/>
                  </a:avLst>
                </a:prstGeom>
                <a:ln>
                  <a:solidFill>
                    <a:srgbClr val="FDD163"/>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rc 15"/>
                <p:cNvSpPr/>
                <p:nvPr/>
              </p:nvSpPr>
              <p:spPr>
                <a:xfrm rot="19063623">
                  <a:off x="731099" y="314632"/>
                  <a:ext cx="739823" cy="74840"/>
                </a:xfrm>
                <a:prstGeom prst="arc">
                  <a:avLst>
                    <a:gd name="adj1" fmla="val 20851155"/>
                    <a:gd name="adj2" fmla="val 11554111"/>
                  </a:avLst>
                </a:prstGeom>
                <a:ln>
                  <a:solidFill>
                    <a:schemeClr val="bg1">
                      <a:lumMod val="65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Ellipse 16"/>
                <p:cNvSpPr/>
                <p:nvPr/>
              </p:nvSpPr>
              <p:spPr>
                <a:xfrm>
                  <a:off x="1248392" y="518568"/>
                  <a:ext cx="45719" cy="45719"/>
                </a:xfrm>
                <a:prstGeom prst="ellipse">
                  <a:avLst/>
                </a:prstGeom>
                <a:solidFill>
                  <a:srgbClr val="8FDF0D"/>
                </a:solidFill>
                <a:ln>
                  <a:noFill/>
                </a:ln>
                <a:scene3d>
                  <a:camera prst="orthographicFront"/>
                  <a:lightRig rig="threePt" dir="t"/>
                </a:scene3d>
                <a:sp3d>
                  <a:bevelT w="25400" h="444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8" name="Forme libre 17"/>
              <p:cNvSpPr/>
              <p:nvPr/>
            </p:nvSpPr>
            <p:spPr>
              <a:xfrm>
                <a:off x="11928746" y="6599011"/>
                <a:ext cx="327910" cy="285750"/>
              </a:xfrm>
              <a:custGeom>
                <a:avLst/>
                <a:gdLst>
                  <a:gd name="connsiteX0" fmla="*/ 885372 w 1016000"/>
                  <a:gd name="connsiteY0" fmla="*/ 0 h 885372"/>
                  <a:gd name="connsiteX1" fmla="*/ 0 w 1016000"/>
                  <a:gd name="connsiteY1" fmla="*/ 885372 h 885372"/>
                  <a:gd name="connsiteX2" fmla="*/ 1016000 w 1016000"/>
                  <a:gd name="connsiteY2" fmla="*/ 885372 h 885372"/>
                  <a:gd name="connsiteX3" fmla="*/ 885372 w 1016000"/>
                  <a:gd name="connsiteY3" fmla="*/ 0 h 885372"/>
                </a:gdLst>
                <a:ahLst/>
                <a:cxnLst>
                  <a:cxn ang="0">
                    <a:pos x="connsiteX0" y="connsiteY0"/>
                  </a:cxn>
                  <a:cxn ang="0">
                    <a:pos x="connsiteX1" y="connsiteY1"/>
                  </a:cxn>
                  <a:cxn ang="0">
                    <a:pos x="connsiteX2" y="connsiteY2"/>
                  </a:cxn>
                  <a:cxn ang="0">
                    <a:pos x="connsiteX3" y="connsiteY3"/>
                  </a:cxn>
                </a:cxnLst>
                <a:rect l="l" t="t" r="r" b="b"/>
                <a:pathLst>
                  <a:path w="1016000" h="885372">
                    <a:moveTo>
                      <a:pt x="885372" y="0"/>
                    </a:moveTo>
                    <a:lnTo>
                      <a:pt x="0" y="885372"/>
                    </a:lnTo>
                    <a:lnTo>
                      <a:pt x="1016000" y="885372"/>
                    </a:lnTo>
                    <a:lnTo>
                      <a:pt x="885372" y="0"/>
                    </a:lnTo>
                    <a:close/>
                  </a:path>
                </a:pathLst>
              </a:custGeom>
              <a:gradFill flip="none" rotWithShape="1">
                <a:gsLst>
                  <a:gs pos="40000">
                    <a:srgbClr val="00B0F0"/>
                  </a:gs>
                  <a:gs pos="10000">
                    <a:srgbClr val="003E54"/>
                  </a:gs>
                  <a:gs pos="100000">
                    <a:schemeClr val="bg1"/>
                  </a:gs>
                  <a:gs pos="69000">
                    <a:srgbClr val="00B0F0"/>
                  </a:gs>
                </a:gsLst>
                <a:lin ang="81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369335" y="6507371"/>
                <a:ext cx="11822665" cy="369332"/>
              </a:xfrm>
              <a:prstGeom prst="rect">
                <a:avLst/>
              </a:prstGeom>
              <a:noFill/>
            </p:spPr>
            <p:txBody>
              <a:bodyPr wrap="square" rtlCol="0">
                <a:spAutoFit/>
              </a:bodyPr>
              <a:lstStyle/>
              <a:p>
                <a:pPr algn="ctr"/>
                <a:r>
                  <a:rPr lang="fr-FR" dirty="0">
                    <a:solidFill>
                      <a:schemeClr val="bg1">
                        <a:lumMod val="65000"/>
                      </a:schemeClr>
                    </a:solidFill>
                  </a:rPr>
                  <a:t>CPGE – Lycée </a:t>
                </a:r>
                <a:r>
                  <a:rPr lang="fr-FR" dirty="0" smtClean="0">
                    <a:solidFill>
                      <a:schemeClr val="bg1">
                        <a:lumMod val="65000"/>
                      </a:schemeClr>
                    </a:solidFill>
                  </a:rPr>
                  <a:t>Fabert </a:t>
                </a:r>
                <a:r>
                  <a:rPr lang="fr-FR" dirty="0">
                    <a:solidFill>
                      <a:schemeClr val="bg1">
                        <a:lumMod val="65000"/>
                      </a:schemeClr>
                    </a:solidFill>
                  </a:rPr>
                  <a:t>– METZ</a:t>
                </a:r>
              </a:p>
            </p:txBody>
          </p:sp>
          <p:sp>
            <p:nvSpPr>
              <p:cNvPr id="22" name="Rectangle 21"/>
              <p:cNvSpPr/>
              <p:nvPr/>
            </p:nvSpPr>
            <p:spPr>
              <a:xfrm>
                <a:off x="1686287" y="138181"/>
                <a:ext cx="9672769" cy="523220"/>
              </a:xfrm>
              <a:prstGeom prst="rect">
                <a:avLst/>
              </a:prstGeom>
            </p:spPr>
            <p:txBody>
              <a:bodyPr wrap="square">
                <a:spAutoFit/>
              </a:bodyPr>
              <a:lstStyle/>
              <a:p>
                <a:pPr algn="ctr"/>
                <a:r>
                  <a:rPr lang="fr-FR" sz="2700" b="1" dirty="0">
                    <a:solidFill>
                      <a:srgbClr val="003296"/>
                    </a:solidFill>
                    <a:latin typeface="Arial" panose="020B0604020202020204" pitchFamily="34" charset="0"/>
                    <a:ea typeface="Calibri" panose="020F0502020204030204" pitchFamily="34" charset="0"/>
                  </a:rPr>
                  <a:t>S</a:t>
                </a:r>
                <a:r>
                  <a:rPr lang="fr-FR" sz="2700" b="1" dirty="0">
                    <a:solidFill>
                      <a:srgbClr val="5BC0F3"/>
                    </a:solidFill>
                    <a:latin typeface="Arial" panose="020B0604020202020204" pitchFamily="34" charset="0"/>
                    <a:ea typeface="Calibri" panose="020F0502020204030204" pitchFamily="34" charset="0"/>
                  </a:rPr>
                  <a:t>ciences</a:t>
                </a:r>
                <a:r>
                  <a:rPr lang="fr-FR" sz="2700" b="1" dirty="0">
                    <a:solidFill>
                      <a:srgbClr val="9CC2E5"/>
                    </a:solidFill>
                    <a:latin typeface="Arial" panose="020B0604020202020204" pitchFamily="34" charset="0"/>
                    <a:ea typeface="Calibri" panose="020F0502020204030204" pitchFamily="34" charset="0"/>
                  </a:rPr>
                  <a:t> </a:t>
                </a:r>
                <a:r>
                  <a:rPr lang="fr-FR" sz="2700" b="1" dirty="0">
                    <a:solidFill>
                      <a:srgbClr val="003296"/>
                    </a:solidFill>
                    <a:latin typeface="Arial" panose="020B0604020202020204" pitchFamily="34" charset="0"/>
                    <a:ea typeface="Calibri" panose="020F0502020204030204" pitchFamily="34" charset="0"/>
                  </a:rPr>
                  <a:t>I</a:t>
                </a:r>
                <a:r>
                  <a:rPr lang="fr-FR" sz="2700" b="1" dirty="0">
                    <a:solidFill>
                      <a:srgbClr val="5BC0F3"/>
                    </a:solidFill>
                    <a:latin typeface="Arial" panose="020B0604020202020204" pitchFamily="34" charset="0"/>
                    <a:ea typeface="Calibri" panose="020F0502020204030204" pitchFamily="34" charset="0"/>
                  </a:rPr>
                  <a:t>ndustrielles pour l’</a:t>
                </a:r>
                <a:r>
                  <a:rPr lang="fr-FR" sz="2700" b="1" dirty="0">
                    <a:solidFill>
                      <a:srgbClr val="003296"/>
                    </a:solidFill>
                    <a:latin typeface="Arial" panose="020B0604020202020204" pitchFamily="34" charset="0"/>
                    <a:ea typeface="Calibri" panose="020F0502020204030204" pitchFamily="34" charset="0"/>
                  </a:rPr>
                  <a:t>I</a:t>
                </a:r>
                <a:r>
                  <a:rPr lang="fr-FR" sz="2700" b="1" dirty="0">
                    <a:solidFill>
                      <a:srgbClr val="5BC0F3"/>
                    </a:solidFill>
                    <a:latin typeface="Arial" panose="020B0604020202020204" pitchFamily="34" charset="0"/>
                    <a:ea typeface="Calibri" panose="020F0502020204030204" pitchFamily="34" charset="0"/>
                  </a:rPr>
                  <a:t>ngénieur</a:t>
                </a:r>
                <a:r>
                  <a:rPr lang="fr-FR" sz="2700" b="1" dirty="0">
                    <a:solidFill>
                      <a:srgbClr val="505A78"/>
                    </a:solidFill>
                    <a:latin typeface="Arial" panose="020B0604020202020204" pitchFamily="34" charset="0"/>
                    <a:ea typeface="Calibri" panose="020F0502020204030204" pitchFamily="34" charset="0"/>
                  </a:rPr>
                  <a:t> </a:t>
                </a:r>
                <a:endParaRPr lang="fr-FR" sz="2700" b="1" dirty="0"/>
              </a:p>
            </p:txBody>
          </p:sp>
          <p:sp>
            <p:nvSpPr>
              <p:cNvPr id="23" name="Rectangle 22"/>
              <p:cNvSpPr/>
              <p:nvPr/>
            </p:nvSpPr>
            <p:spPr>
              <a:xfrm>
                <a:off x="1" y="-377371"/>
                <a:ext cx="344966" cy="7235371"/>
              </a:xfrm>
              <a:prstGeom prst="rect">
                <a:avLst/>
              </a:prstGeom>
              <a:gradFill flip="none" rotWithShape="1">
                <a:gsLst>
                  <a:gs pos="0">
                    <a:srgbClr val="33F3FF"/>
                  </a:gs>
                  <a:gs pos="20000">
                    <a:srgbClr val="050046"/>
                  </a:gs>
                </a:gsLst>
                <a:lin ang="13500000" scaled="1"/>
                <a:tileRect/>
              </a:gradFill>
              <a:ln>
                <a:noFill/>
              </a:ln>
              <a:effectLst>
                <a:outerShdw blurRad="50800" dist="12700" algn="l" rotWithShape="0">
                  <a:prstClr val="black">
                    <a:alpha val="40000"/>
                  </a:prstClr>
                </a:outerShdw>
              </a:effectLst>
              <a:scene3d>
                <a:camera prst="orthographicFront">
                  <a:rot lat="0" lon="0" rev="0"/>
                </a:camera>
                <a:lightRig rig="balanced" dir="t">
                  <a:rot lat="0" lon="0" rev="8700000"/>
                </a:lightRig>
              </a:scene3d>
              <a:sp3d>
                <a:bevelT w="1841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a:spLocks noChangeArrowheads="1"/>
              </p:cNvSpPr>
              <p:nvPr/>
            </p:nvSpPr>
            <p:spPr bwMode="auto">
              <a:xfrm rot="16200000">
                <a:off x="-3256001" y="3244335"/>
                <a:ext cx="6858002" cy="369332"/>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fr-FR" altLang="fr-FR" sz="1800" b="1" i="0" spc="600" dirty="0">
                    <a:solidFill>
                      <a:schemeClr val="bg1"/>
                    </a:solidFill>
                    <a:effectLst/>
                    <a:latin typeface="+mn-lt"/>
                  </a:rPr>
                  <a:t>S</a:t>
                </a:r>
                <a:r>
                  <a:rPr lang="fr-FR" altLang="fr-FR" sz="1600" b="0" i="0" spc="600" dirty="0">
                    <a:solidFill>
                      <a:srgbClr val="9CC2E5"/>
                    </a:solidFill>
                    <a:effectLst/>
                    <a:latin typeface="+mn-lt"/>
                  </a:rPr>
                  <a:t>LCI </a:t>
                </a:r>
                <a:r>
                  <a:rPr lang="fr-FR" altLang="fr-FR" b="1" spc="600" dirty="0">
                    <a:solidFill>
                      <a:schemeClr val="bg1"/>
                    </a:solidFill>
                  </a:rPr>
                  <a:t>–</a:t>
                </a:r>
                <a:r>
                  <a:rPr lang="fr-FR" altLang="fr-FR" sz="1800" b="0" i="0" spc="600" dirty="0">
                    <a:solidFill>
                      <a:schemeClr val="tx1"/>
                    </a:solidFill>
                    <a:effectLst/>
                    <a:latin typeface="+mn-lt"/>
                  </a:rPr>
                  <a:t> </a:t>
                </a:r>
                <a:r>
                  <a:rPr lang="fr-FR" altLang="fr-FR" sz="1800" b="1" i="0" spc="600" dirty="0">
                    <a:solidFill>
                      <a:schemeClr val="bg1"/>
                    </a:solidFill>
                    <a:effectLst/>
                    <a:latin typeface="+mn-lt"/>
                  </a:rPr>
                  <a:t>D</a:t>
                </a:r>
                <a:r>
                  <a:rPr lang="fr-FR" altLang="fr-FR" sz="1600" b="0" i="0" spc="600" dirty="0">
                    <a:solidFill>
                      <a:srgbClr val="9CC2E5"/>
                    </a:solidFill>
                    <a:effectLst/>
                    <a:latin typeface="+mn-lt"/>
                  </a:rPr>
                  <a:t>IAGRAMMES ET </a:t>
                </a:r>
                <a:r>
                  <a:rPr lang="fr-FR" altLang="fr-FR" b="1" spc="600" dirty="0">
                    <a:solidFill>
                      <a:schemeClr val="bg1"/>
                    </a:solidFill>
                  </a:rPr>
                  <a:t>G</a:t>
                </a:r>
                <a:r>
                  <a:rPr lang="fr-FR" altLang="fr-FR" sz="1600" b="1" spc="600" dirty="0">
                    <a:solidFill>
                      <a:srgbClr val="9CC2E5"/>
                    </a:solidFill>
                  </a:rPr>
                  <a:t>RAPHIQUES</a:t>
                </a:r>
                <a:endParaRPr lang="fr-FR" altLang="fr-FR" sz="1100" b="0" i="0" spc="600" dirty="0">
                  <a:solidFill>
                    <a:srgbClr val="9CC2E5"/>
                  </a:solidFill>
                  <a:effectLst/>
                  <a:latin typeface="+mn-lt"/>
                </a:endParaRPr>
              </a:p>
            </p:txBody>
          </p:sp>
        </p:grpSp>
        <p:sp>
          <p:nvSpPr>
            <p:cNvPr id="27" name="ZoneTexte 26"/>
            <p:cNvSpPr txBox="1"/>
            <p:nvPr/>
          </p:nvSpPr>
          <p:spPr>
            <a:xfrm>
              <a:off x="11129502" y="113506"/>
              <a:ext cx="556879" cy="246221"/>
            </a:xfrm>
            <a:prstGeom prst="rect">
              <a:avLst/>
            </a:prstGeom>
            <a:noFill/>
          </p:spPr>
          <p:txBody>
            <a:bodyPr wrap="square" rtlCol="0">
              <a:spAutoFit/>
            </a:bodyPr>
            <a:lstStyle/>
            <a:p>
              <a:r>
                <a:rPr lang="fr-FR" sz="1000" dirty="0">
                  <a:latin typeface="MV Boli" pitchFamily="2" charset="0"/>
                  <a:cs typeface="MV Boli" pitchFamily="2" charset="0"/>
                </a:rPr>
                <a:t>Lycée</a:t>
              </a:r>
              <a:r>
                <a:rPr lang="fr-FR" sz="1000" dirty="0"/>
                <a:t> </a:t>
              </a:r>
            </a:p>
          </p:txBody>
        </p:sp>
        <p:sp>
          <p:nvSpPr>
            <p:cNvPr id="28" name="ZoneTexte 27"/>
            <p:cNvSpPr txBox="1"/>
            <p:nvPr/>
          </p:nvSpPr>
          <p:spPr>
            <a:xfrm>
              <a:off x="10932326" y="263525"/>
              <a:ext cx="1102518" cy="246221"/>
            </a:xfrm>
            <a:prstGeom prst="rect">
              <a:avLst/>
            </a:prstGeom>
            <a:noFill/>
          </p:spPr>
          <p:txBody>
            <a:bodyPr wrap="square" rtlCol="0">
              <a:spAutoFit/>
            </a:bodyPr>
            <a:lstStyle/>
            <a:p>
              <a:r>
                <a:rPr lang="fr-FR" sz="1000" dirty="0">
                  <a:latin typeface="MV Boli" pitchFamily="2" charset="0"/>
                  <a:cs typeface="MV Boli" pitchFamily="2" charset="0"/>
                </a:rPr>
                <a:t>Cormontaigne </a:t>
              </a:r>
            </a:p>
          </p:txBody>
        </p:sp>
        <p:pic>
          <p:nvPicPr>
            <p:cNvPr id="25" name="Picture 2" descr="Afficher l'image d'origi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986" y="176344"/>
              <a:ext cx="1080000" cy="375653"/>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30" name="Rectangle 29"/>
          <p:cNvSpPr/>
          <p:nvPr/>
        </p:nvSpPr>
        <p:spPr>
          <a:xfrm>
            <a:off x="357667" y="859233"/>
            <a:ext cx="11834333" cy="430887"/>
          </a:xfrm>
          <a:prstGeom prst="rect">
            <a:avLst/>
          </a:prstGeom>
          <a:ln w="3175">
            <a:noFill/>
          </a:ln>
        </p:spPr>
        <p:txBody>
          <a:bodyPr wrap="square">
            <a:spAutoFit/>
          </a:bodyPr>
          <a:lstStyle/>
          <a:p>
            <a:pPr algn="ctr"/>
            <a:r>
              <a:rPr lang="fr-FR" sz="2200" spc="3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S</a:t>
            </a:r>
            <a:r>
              <a:rPr lang="fr-FR" spc="300" dirty="0">
                <a:solidFill>
                  <a:srgbClr val="7F7F7F"/>
                </a:solidFill>
                <a:latin typeface="Segoe UI" panose="020B0502040204020203" pitchFamily="34" charset="0"/>
                <a:ea typeface="Calibri" panose="020F0502020204030204" pitchFamily="34" charset="0"/>
                <a:cs typeface="Segoe UI" panose="020B0502040204020203" pitchFamily="34" charset="0"/>
              </a:rPr>
              <a:t>TRUCTURATION</a:t>
            </a:r>
            <a:r>
              <a:rPr lang="fr-FR" sz="2200" spc="300" dirty="0">
                <a:solidFill>
                  <a:srgbClr val="7F7F7F"/>
                </a:solidFill>
                <a:latin typeface="Segoe UI" panose="020B0502040204020203" pitchFamily="34" charset="0"/>
                <a:ea typeface="Calibri" panose="020F0502020204030204" pitchFamily="34" charset="0"/>
                <a:cs typeface="Segoe UI" panose="020B0502040204020203" pitchFamily="34" charset="0"/>
              </a:rPr>
              <a:t> : </a:t>
            </a:r>
            <a:r>
              <a:rPr lang="fr-FR" sz="2200" spc="3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S</a:t>
            </a:r>
            <a:r>
              <a:rPr lang="fr-FR" spc="3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LCI</a:t>
            </a:r>
            <a:r>
              <a:rPr lang="fr-FR" sz="2200" spc="3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 </a:t>
            </a:r>
            <a:r>
              <a:rPr lang="fr-FR" sz="2200" spc="300" dirty="0">
                <a:solidFill>
                  <a:schemeClr val="tx1">
                    <a:lumMod val="85000"/>
                    <a:lumOff val="15000"/>
                  </a:schemeClr>
                </a:solidFill>
                <a:latin typeface="Segoe UI" panose="020B0502040204020203" pitchFamily="34" charset="0"/>
                <a:ea typeface="Calibri" panose="020F0502020204030204" pitchFamily="34" charset="0"/>
                <a:cs typeface="Segoe UI" panose="020B0502040204020203" pitchFamily="34" charset="0"/>
              </a:rPr>
              <a:t>– D</a:t>
            </a:r>
            <a:r>
              <a:rPr lang="fr-FR" sz="2200" spc="300" dirty="0">
                <a:solidFill>
                  <a:srgbClr val="7F7F7F"/>
                </a:solidFill>
                <a:latin typeface="Segoe UI" panose="020B0502040204020203" pitchFamily="34" charset="0"/>
                <a:ea typeface="Calibri" panose="020F0502020204030204" pitchFamily="34" charset="0"/>
                <a:cs typeface="Segoe UI" panose="020B0502040204020203" pitchFamily="34" charset="0"/>
              </a:rPr>
              <a:t>iagrammes et </a:t>
            </a:r>
            <a:r>
              <a:rPr lang="fr-FR" sz="2200" spc="300" dirty="0">
                <a:solidFill>
                  <a:schemeClr val="tx1">
                    <a:lumMod val="85000"/>
                    <a:lumOff val="15000"/>
                  </a:schemeClr>
                </a:solidFill>
                <a:latin typeface="Segoe UI" panose="020B0502040204020203" pitchFamily="34" charset="0"/>
                <a:ea typeface="Calibri" panose="020F0502020204030204" pitchFamily="34" charset="0"/>
                <a:cs typeface="Segoe UI" panose="020B0502040204020203" pitchFamily="34" charset="0"/>
              </a:rPr>
              <a:t>G</a:t>
            </a:r>
            <a:r>
              <a:rPr lang="fr-FR" sz="2200" spc="300" dirty="0">
                <a:solidFill>
                  <a:srgbClr val="7F7F7F"/>
                </a:solidFill>
                <a:latin typeface="Segoe UI" panose="020B0502040204020203" pitchFamily="34" charset="0"/>
                <a:ea typeface="Calibri" panose="020F0502020204030204" pitchFamily="34" charset="0"/>
                <a:cs typeface="Segoe UI" panose="020B0502040204020203" pitchFamily="34" charset="0"/>
              </a:rPr>
              <a:t>raphiques</a:t>
            </a:r>
            <a:endParaRPr lang="fr-FR" sz="2200" spc="300" dirty="0">
              <a:solidFill>
                <a:srgbClr val="7F7F7F"/>
              </a:solidFill>
              <a:latin typeface="Segoe UI" panose="020B0502040204020203" pitchFamily="34" charset="0"/>
              <a:cs typeface="Segoe UI" panose="020B0502040204020203" pitchFamily="34" charset="0"/>
            </a:endParaRPr>
          </a:p>
        </p:txBody>
      </p:sp>
      <p:sp>
        <p:nvSpPr>
          <p:cNvPr id="19" name="Rectangle 18"/>
          <p:cNvSpPr/>
          <p:nvPr/>
        </p:nvSpPr>
        <p:spPr>
          <a:xfrm>
            <a:off x="-11667" y="0"/>
            <a:ext cx="12203667" cy="6884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663677" y="1489587"/>
            <a:ext cx="11265069" cy="4093428"/>
          </a:xfrm>
          <a:prstGeom prst="rect">
            <a:avLst/>
          </a:prstGeom>
          <a:noFill/>
          <a:ln>
            <a:noFill/>
          </a:ln>
        </p:spPr>
        <p:txBody>
          <a:bodyPr wrap="square" rtlCol="0">
            <a:spAutoFit/>
          </a:bodyPr>
          <a:lstStyle/>
          <a:p>
            <a:pPr marL="285750" indent="-285750">
              <a:buFont typeface="Wingdings" panose="05000000000000000000" pitchFamily="2" charset="2"/>
              <a:buChar char="Ø"/>
            </a:pPr>
            <a:r>
              <a:rPr lang="fr-FR" sz="2000" dirty="0">
                <a:solidFill>
                  <a:srgbClr val="002060"/>
                </a:solidFill>
              </a:rPr>
              <a:t>Thème et compétences abordées</a:t>
            </a: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endParaRPr lang="fr-FR" sz="2000" dirty="0">
              <a:solidFill>
                <a:srgbClr val="002060"/>
              </a:solidFill>
            </a:endParaRPr>
          </a:p>
          <a:p>
            <a:r>
              <a:rPr lang="fr-FR" sz="2000" dirty="0">
                <a:solidFill>
                  <a:srgbClr val="002060"/>
                </a:solidFill>
              </a:rPr>
              <a:t/>
            </a:r>
            <a:br>
              <a:rPr lang="fr-FR" sz="2000" dirty="0">
                <a:solidFill>
                  <a:srgbClr val="002060"/>
                </a:solidFill>
              </a:rPr>
            </a:br>
            <a:endParaRPr lang="fr-FR" sz="2000" dirty="0">
              <a:solidFill>
                <a:srgbClr val="002060"/>
              </a:solidFill>
            </a:endParaRPr>
          </a:p>
          <a:p>
            <a:pPr marL="285750" indent="-285750">
              <a:buFont typeface="Wingdings" panose="05000000000000000000" pitchFamily="2" charset="2"/>
              <a:buChar char="Ø"/>
            </a:pPr>
            <a:r>
              <a:rPr lang="fr-FR" sz="2000" dirty="0">
                <a:solidFill>
                  <a:srgbClr val="002060"/>
                </a:solidFill>
              </a:rPr>
              <a:t>Objectif(s) : rappels sur la lecture de diagrammes et les démarches de tracé en fréquentiel</a:t>
            </a: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r>
              <a:rPr lang="fr-FR" sz="2000" dirty="0">
                <a:solidFill>
                  <a:srgbClr val="002060"/>
                </a:solidFill>
              </a:rPr>
              <a:t>Temps estimé : 30 min</a:t>
            </a:r>
          </a:p>
        </p:txBody>
      </p:sp>
      <p:pic>
        <p:nvPicPr>
          <p:cNvPr id="5" name="Image 4">
            <a:extLst>
              <a:ext uri="{FF2B5EF4-FFF2-40B4-BE49-F238E27FC236}">
                <a16:creationId xmlns:a16="http://schemas.microsoft.com/office/drawing/2014/main" id="{BB186725-C9E2-462A-BA27-A0E7F3985F9F}"/>
              </a:ext>
            </a:extLst>
          </p:cNvPr>
          <p:cNvPicPr>
            <a:picLocks noChangeAspect="1"/>
          </p:cNvPicPr>
          <p:nvPr/>
        </p:nvPicPr>
        <p:blipFill>
          <a:blip r:embed="rId4"/>
          <a:stretch>
            <a:fillRect/>
          </a:stretch>
        </p:blipFill>
        <p:spPr>
          <a:xfrm>
            <a:off x="622400" y="2089388"/>
            <a:ext cx="11289307" cy="1699407"/>
          </a:xfrm>
          <a:prstGeom prst="rect">
            <a:avLst/>
          </a:prstGeom>
        </p:spPr>
      </p:pic>
    </p:spTree>
    <p:extLst>
      <p:ext uri="{BB962C8B-B14F-4D97-AF65-F5344CB8AC3E}">
        <p14:creationId xmlns:p14="http://schemas.microsoft.com/office/powerpoint/2010/main" val="360149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ZoneTexte 90">
            <a:extLst>
              <a:ext uri="{FF2B5EF4-FFF2-40B4-BE49-F238E27FC236}">
                <a16:creationId xmlns:a16="http://schemas.microsoft.com/office/drawing/2014/main" id="{62769A7C-BED7-4BD1-BED2-80FF4608601F}"/>
              </a:ext>
            </a:extLst>
          </p:cNvPr>
          <p:cNvSpPr txBox="1"/>
          <p:nvPr/>
        </p:nvSpPr>
        <p:spPr>
          <a:xfrm>
            <a:off x="-64294" y="6403649"/>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01</a:t>
            </a:r>
          </a:p>
        </p:txBody>
      </p:sp>
      <p:cxnSp>
        <p:nvCxnSpPr>
          <p:cNvPr id="35" name="Connecteur droit 34">
            <a:extLst>
              <a:ext uri="{FF2B5EF4-FFF2-40B4-BE49-F238E27FC236}">
                <a16:creationId xmlns:a16="http://schemas.microsoft.com/office/drawing/2014/main" id="{0660E756-C06B-492A-BB86-E8789B66CAAC}"/>
              </a:ext>
            </a:extLst>
          </p:cNvPr>
          <p:cNvCxnSpPr>
            <a:cxnSpLocks/>
          </p:cNvCxnSpPr>
          <p:nvPr/>
        </p:nvCxnSpPr>
        <p:spPr>
          <a:xfrm>
            <a:off x="2512587" y="2504929"/>
            <a:ext cx="7471082" cy="0"/>
          </a:xfrm>
          <a:prstGeom prst="line">
            <a:avLst/>
          </a:prstGeom>
          <a:ln w="12700">
            <a:solidFill>
              <a:schemeClr val="bg1">
                <a:lumMod val="50000"/>
              </a:schemeClr>
            </a:solidFill>
            <a:prstDash val="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6" name="Connecteur droit avec flèche 35">
            <a:extLst>
              <a:ext uri="{FF2B5EF4-FFF2-40B4-BE49-F238E27FC236}">
                <a16:creationId xmlns:a16="http://schemas.microsoft.com/office/drawing/2014/main" id="{9E3B69A8-E172-45CB-947F-F4BF563B9D92}"/>
              </a:ext>
            </a:extLst>
          </p:cNvPr>
          <p:cNvCxnSpPr/>
          <p:nvPr/>
        </p:nvCxnSpPr>
        <p:spPr>
          <a:xfrm>
            <a:off x="3445891" y="1212352"/>
            <a:ext cx="17679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cteur droit avec flèche 36">
            <a:extLst>
              <a:ext uri="{FF2B5EF4-FFF2-40B4-BE49-F238E27FC236}">
                <a16:creationId xmlns:a16="http://schemas.microsoft.com/office/drawing/2014/main" id="{7629EE62-880D-4F7F-B76A-67EBB38F596B}"/>
              </a:ext>
            </a:extLst>
          </p:cNvPr>
          <p:cNvCxnSpPr>
            <a:cxnSpLocks/>
          </p:cNvCxnSpPr>
          <p:nvPr/>
        </p:nvCxnSpPr>
        <p:spPr>
          <a:xfrm>
            <a:off x="7227907" y="1415073"/>
            <a:ext cx="198953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avec flèche 37">
            <a:extLst>
              <a:ext uri="{FF2B5EF4-FFF2-40B4-BE49-F238E27FC236}">
                <a16:creationId xmlns:a16="http://schemas.microsoft.com/office/drawing/2014/main" id="{A4B0F750-FEFA-4EB3-9DEF-9EDCB6834905}"/>
              </a:ext>
            </a:extLst>
          </p:cNvPr>
          <p:cNvCxnSpPr>
            <a:cxnSpLocks/>
          </p:cNvCxnSpPr>
          <p:nvPr/>
        </p:nvCxnSpPr>
        <p:spPr>
          <a:xfrm>
            <a:off x="3336805" y="3193076"/>
            <a:ext cx="19471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a:extLst>
              <a:ext uri="{FF2B5EF4-FFF2-40B4-BE49-F238E27FC236}">
                <a16:creationId xmlns:a16="http://schemas.microsoft.com/office/drawing/2014/main" id="{7CDDF263-2859-4A6D-8988-77B1BF54BD2E}"/>
              </a:ext>
            </a:extLst>
          </p:cNvPr>
          <p:cNvCxnSpPr>
            <a:cxnSpLocks/>
          </p:cNvCxnSpPr>
          <p:nvPr/>
        </p:nvCxnSpPr>
        <p:spPr>
          <a:xfrm>
            <a:off x="7671107" y="3604510"/>
            <a:ext cx="154633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0" name="Groupe 39">
            <a:extLst>
              <a:ext uri="{FF2B5EF4-FFF2-40B4-BE49-F238E27FC236}">
                <a16:creationId xmlns:a16="http://schemas.microsoft.com/office/drawing/2014/main" id="{630C13F8-A063-4764-B8EA-7093DAABFBF4}"/>
              </a:ext>
            </a:extLst>
          </p:cNvPr>
          <p:cNvGrpSpPr/>
          <p:nvPr/>
        </p:nvGrpSpPr>
        <p:grpSpPr>
          <a:xfrm>
            <a:off x="4992222" y="760765"/>
            <a:ext cx="2678885" cy="1618876"/>
            <a:chOff x="1686287" y="2597389"/>
            <a:chExt cx="3144963" cy="1900532"/>
          </a:xfrm>
        </p:grpSpPr>
        <p:sp>
          <p:nvSpPr>
            <p:cNvPr id="41" name="Forme libre : forme 40">
              <a:extLst>
                <a:ext uri="{FF2B5EF4-FFF2-40B4-BE49-F238E27FC236}">
                  <a16:creationId xmlns:a16="http://schemas.microsoft.com/office/drawing/2014/main" id="{EB4309EE-4A55-4342-B1FC-5852910625EC}"/>
                </a:ext>
              </a:extLst>
            </p:cNvPr>
            <p:cNvSpPr/>
            <p:nvPr/>
          </p:nvSpPr>
          <p:spPr>
            <a:xfrm>
              <a:off x="1686287" y="2597389"/>
              <a:ext cx="3144963" cy="1900532"/>
            </a:xfrm>
            <a:custGeom>
              <a:avLst/>
              <a:gdLst>
                <a:gd name="connsiteX0" fmla="*/ 732426 w 3144963"/>
                <a:gd name="connsiteY0" fmla="*/ 238869 h 1900532"/>
                <a:gd name="connsiteX1" fmla="*/ 1761126 w 3144963"/>
                <a:gd name="connsiteY1" fmla="*/ 286494 h 1900532"/>
                <a:gd name="connsiteX2" fmla="*/ 2761251 w 3144963"/>
                <a:gd name="connsiteY2" fmla="*/ 10269 h 1900532"/>
                <a:gd name="connsiteX3" fmla="*/ 3142251 w 3144963"/>
                <a:gd name="connsiteY3" fmla="*/ 705594 h 1900532"/>
                <a:gd name="connsiteX4" fmla="*/ 2599326 w 3144963"/>
                <a:gd name="connsiteY4" fmla="*/ 1067544 h 1900532"/>
                <a:gd name="connsiteX5" fmla="*/ 2923176 w 3144963"/>
                <a:gd name="connsiteY5" fmla="*/ 1534269 h 1900532"/>
                <a:gd name="connsiteX6" fmla="*/ 2208801 w 3144963"/>
                <a:gd name="connsiteY6" fmla="*/ 1896219 h 1900532"/>
                <a:gd name="connsiteX7" fmla="*/ 1408701 w 3144963"/>
                <a:gd name="connsiteY7" fmla="*/ 1286619 h 1900532"/>
                <a:gd name="connsiteX8" fmla="*/ 827676 w 3144963"/>
                <a:gd name="connsiteY8" fmla="*/ 1753344 h 1900532"/>
                <a:gd name="connsiteX9" fmla="*/ 27576 w 3144963"/>
                <a:gd name="connsiteY9" fmla="*/ 1305669 h 1900532"/>
                <a:gd name="connsiteX10" fmla="*/ 199026 w 3144963"/>
                <a:gd name="connsiteY10" fmla="*/ 734169 h 1900532"/>
                <a:gd name="connsiteX11" fmla="*/ 341901 w 3144963"/>
                <a:gd name="connsiteY11" fmla="*/ 219819 h 1900532"/>
                <a:gd name="connsiteX12" fmla="*/ 732426 w 3144963"/>
                <a:gd name="connsiteY12" fmla="*/ 238869 h 1900532"/>
                <a:gd name="connsiteX0" fmla="*/ 732426 w 3144963"/>
                <a:gd name="connsiteY0" fmla="*/ 238869 h 1900532"/>
                <a:gd name="connsiteX1" fmla="*/ 1761126 w 3144963"/>
                <a:gd name="connsiteY1" fmla="*/ 286494 h 1900532"/>
                <a:gd name="connsiteX2" fmla="*/ 2761251 w 3144963"/>
                <a:gd name="connsiteY2" fmla="*/ 10269 h 1900532"/>
                <a:gd name="connsiteX3" fmla="*/ 3142251 w 3144963"/>
                <a:gd name="connsiteY3" fmla="*/ 705594 h 1900532"/>
                <a:gd name="connsiteX4" fmla="*/ 2599326 w 3144963"/>
                <a:gd name="connsiteY4" fmla="*/ 1067544 h 1900532"/>
                <a:gd name="connsiteX5" fmla="*/ 2923176 w 3144963"/>
                <a:gd name="connsiteY5" fmla="*/ 1534269 h 1900532"/>
                <a:gd name="connsiteX6" fmla="*/ 2208801 w 3144963"/>
                <a:gd name="connsiteY6" fmla="*/ 1896219 h 1900532"/>
                <a:gd name="connsiteX7" fmla="*/ 1408701 w 3144963"/>
                <a:gd name="connsiteY7" fmla="*/ 1286619 h 1900532"/>
                <a:gd name="connsiteX8" fmla="*/ 827676 w 3144963"/>
                <a:gd name="connsiteY8" fmla="*/ 1753344 h 1900532"/>
                <a:gd name="connsiteX9" fmla="*/ 27576 w 3144963"/>
                <a:gd name="connsiteY9" fmla="*/ 1305669 h 1900532"/>
                <a:gd name="connsiteX10" fmla="*/ 199026 w 3144963"/>
                <a:gd name="connsiteY10" fmla="*/ 734169 h 1900532"/>
                <a:gd name="connsiteX11" fmla="*/ 341901 w 3144963"/>
                <a:gd name="connsiteY11" fmla="*/ 219819 h 1900532"/>
                <a:gd name="connsiteX12" fmla="*/ 732426 w 3144963"/>
                <a:gd name="connsiteY12" fmla="*/ 238869 h 190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44963" h="1900532">
                  <a:moveTo>
                    <a:pt x="732426" y="238869"/>
                  </a:moveTo>
                  <a:cubicBezTo>
                    <a:pt x="940389" y="459532"/>
                    <a:pt x="1422989" y="324594"/>
                    <a:pt x="1761126" y="286494"/>
                  </a:cubicBezTo>
                  <a:cubicBezTo>
                    <a:pt x="2099263" y="248394"/>
                    <a:pt x="2531063" y="-59581"/>
                    <a:pt x="2761251" y="10269"/>
                  </a:cubicBezTo>
                  <a:cubicBezTo>
                    <a:pt x="2991439" y="80119"/>
                    <a:pt x="3169238" y="529382"/>
                    <a:pt x="3142251" y="705594"/>
                  </a:cubicBezTo>
                  <a:cubicBezTo>
                    <a:pt x="3115264" y="881806"/>
                    <a:pt x="2635838" y="929432"/>
                    <a:pt x="2599326" y="1067544"/>
                  </a:cubicBezTo>
                  <a:cubicBezTo>
                    <a:pt x="2562814" y="1205656"/>
                    <a:pt x="2988263" y="1396157"/>
                    <a:pt x="2923176" y="1534269"/>
                  </a:cubicBezTo>
                  <a:cubicBezTo>
                    <a:pt x="2858089" y="1672381"/>
                    <a:pt x="2461213" y="1937494"/>
                    <a:pt x="2208801" y="1896219"/>
                  </a:cubicBezTo>
                  <a:cubicBezTo>
                    <a:pt x="1956389" y="1854944"/>
                    <a:pt x="1638889" y="1310432"/>
                    <a:pt x="1408701" y="1286619"/>
                  </a:cubicBezTo>
                  <a:cubicBezTo>
                    <a:pt x="1178514" y="1262807"/>
                    <a:pt x="1057863" y="1750169"/>
                    <a:pt x="827676" y="1753344"/>
                  </a:cubicBezTo>
                  <a:cubicBezTo>
                    <a:pt x="597489" y="1756519"/>
                    <a:pt x="132351" y="1475532"/>
                    <a:pt x="27576" y="1305669"/>
                  </a:cubicBezTo>
                  <a:cubicBezTo>
                    <a:pt x="-77199" y="1135807"/>
                    <a:pt x="146639" y="915144"/>
                    <a:pt x="199026" y="734169"/>
                  </a:cubicBezTo>
                  <a:cubicBezTo>
                    <a:pt x="251413" y="553194"/>
                    <a:pt x="251413" y="300782"/>
                    <a:pt x="341901" y="219819"/>
                  </a:cubicBezTo>
                  <a:cubicBezTo>
                    <a:pt x="432388" y="138856"/>
                    <a:pt x="524463" y="18206"/>
                    <a:pt x="732426" y="238869"/>
                  </a:cubicBezTo>
                  <a:close/>
                </a:path>
              </a:pathLst>
            </a:cu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a:extLst>
                <a:ext uri="{FF2B5EF4-FFF2-40B4-BE49-F238E27FC236}">
                  <a16:creationId xmlns:a16="http://schemas.microsoft.com/office/drawing/2014/main" id="{6EAD5FE9-A8DB-4D44-A045-19BEDD80B4D5}"/>
                </a:ext>
              </a:extLst>
            </p:cNvPr>
            <p:cNvSpPr txBox="1"/>
            <p:nvPr/>
          </p:nvSpPr>
          <p:spPr>
            <a:xfrm>
              <a:off x="1939538" y="3300307"/>
              <a:ext cx="2491179" cy="758781"/>
            </a:xfrm>
            <a:prstGeom prst="rect">
              <a:avLst/>
            </a:prstGeom>
            <a:noFill/>
          </p:spPr>
          <p:txBody>
            <a:bodyPr wrap="none" rtlCol="0">
              <a:spAutoFit/>
            </a:bodyPr>
            <a:lstStyle/>
            <a:p>
              <a:r>
                <a:rPr lang="fr-FR" dirty="0"/>
                <a:t>Monde « temporel »</a:t>
              </a:r>
            </a:p>
            <a:p>
              <a:endParaRPr lang="fr-FR" dirty="0"/>
            </a:p>
          </p:txBody>
        </p:sp>
      </p:grpSp>
      <mc:AlternateContent xmlns:mc="http://schemas.openxmlformats.org/markup-compatibility/2006" xmlns:a14="http://schemas.microsoft.com/office/drawing/2010/main">
        <mc:Choice Requires="a14">
          <p:sp>
            <p:nvSpPr>
              <p:cNvPr id="43" name="ZoneTexte 42">
                <a:extLst>
                  <a:ext uri="{FF2B5EF4-FFF2-40B4-BE49-F238E27FC236}">
                    <a16:creationId xmlns:a16="http://schemas.microsoft.com/office/drawing/2014/main" id="{6DA1F413-061F-4758-9D1D-E51AB0E334B4}"/>
                  </a:ext>
                </a:extLst>
              </p:cNvPr>
              <p:cNvSpPr txBox="1"/>
              <p:nvPr/>
            </p:nvSpPr>
            <p:spPr>
              <a:xfrm>
                <a:off x="3259605" y="773076"/>
                <a:ext cx="590744" cy="340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2000" b="0" i="1" smtClean="0">
                          <a:latin typeface="Cambria Math" panose="02040503050406030204" pitchFamily="18" charset="0"/>
                        </a:rPr>
                        <m:t>𝑒</m:t>
                      </m:r>
                      <m:r>
                        <a:rPr lang="fr-FR" sz="2000" b="0" i="1" smtClean="0">
                          <a:latin typeface="Cambria Math" panose="02040503050406030204" pitchFamily="18" charset="0"/>
                        </a:rPr>
                        <m:t>(</m:t>
                      </m:r>
                      <m:r>
                        <a:rPr lang="fr-FR" sz="2000" b="0" i="1" smtClean="0">
                          <a:latin typeface="Cambria Math" panose="02040503050406030204" pitchFamily="18" charset="0"/>
                        </a:rPr>
                        <m:t>𝑡</m:t>
                      </m:r>
                      <m:r>
                        <a:rPr lang="fr-FR" sz="2000" b="0" i="1" smtClean="0">
                          <a:latin typeface="Cambria Math" panose="02040503050406030204" pitchFamily="18" charset="0"/>
                        </a:rPr>
                        <m:t>)</m:t>
                      </m:r>
                    </m:oMath>
                  </m:oMathPara>
                </a14:m>
                <a:endParaRPr lang="fr-FR" dirty="0"/>
              </a:p>
            </p:txBody>
          </p:sp>
        </mc:Choice>
        <mc:Fallback xmlns="">
          <p:sp>
            <p:nvSpPr>
              <p:cNvPr id="43" name="ZoneTexte 42">
                <a:extLst>
                  <a:ext uri="{FF2B5EF4-FFF2-40B4-BE49-F238E27FC236}">
                    <a16:creationId xmlns:a16="http://schemas.microsoft.com/office/drawing/2014/main" id="{6DA1F413-061F-4758-9D1D-E51AB0E334B4}"/>
                  </a:ext>
                </a:extLst>
              </p:cNvPr>
              <p:cNvSpPr txBox="1">
                <a:spLocks noRot="1" noChangeAspect="1" noMove="1" noResize="1" noEditPoints="1" noAdjustHandles="1" noChangeArrowheads="1" noChangeShapeType="1" noTextEdit="1"/>
              </p:cNvSpPr>
              <p:nvPr/>
            </p:nvSpPr>
            <p:spPr>
              <a:xfrm>
                <a:off x="3259605" y="773076"/>
                <a:ext cx="590744" cy="340814"/>
              </a:xfrm>
              <a:prstGeom prst="rect">
                <a:avLst/>
              </a:prstGeom>
              <a:blipFill>
                <a:blip r:embed="rId3"/>
                <a:stretch>
                  <a:fillRect r="-11340" b="-3392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4" name="ZoneTexte 43">
                <a:extLst>
                  <a:ext uri="{FF2B5EF4-FFF2-40B4-BE49-F238E27FC236}">
                    <a16:creationId xmlns:a16="http://schemas.microsoft.com/office/drawing/2014/main" id="{9D4480B9-6189-47B0-8AB6-D0BFCE0E80BE}"/>
                  </a:ext>
                </a:extLst>
              </p:cNvPr>
              <p:cNvSpPr txBox="1"/>
              <p:nvPr/>
            </p:nvSpPr>
            <p:spPr>
              <a:xfrm>
                <a:off x="3150518" y="2784569"/>
                <a:ext cx="77008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2000" b="0" i="1" smtClean="0">
                          <a:latin typeface="Cambria Math" panose="02040503050406030204" pitchFamily="18" charset="0"/>
                        </a:rPr>
                        <m:t>𝐸</m:t>
                      </m:r>
                      <m:r>
                        <a:rPr lang="fr-FR" sz="2000" b="0" i="1" smtClean="0">
                          <a:latin typeface="Cambria Math" panose="02040503050406030204" pitchFamily="18" charset="0"/>
                        </a:rPr>
                        <m:t>(</m:t>
                      </m:r>
                      <m:r>
                        <a:rPr lang="fr-FR" sz="2000" b="0" i="1" smtClean="0">
                          <a:latin typeface="Cambria Math" panose="02040503050406030204" pitchFamily="18" charset="0"/>
                        </a:rPr>
                        <m:t>𝑝</m:t>
                      </m:r>
                      <m:r>
                        <a:rPr lang="fr-FR" sz="2000" b="0" i="1" smtClean="0">
                          <a:latin typeface="Cambria Math" panose="02040503050406030204" pitchFamily="18" charset="0"/>
                        </a:rPr>
                        <m:t>)</m:t>
                      </m:r>
                    </m:oMath>
                  </m:oMathPara>
                </a14:m>
                <a:endParaRPr lang="fr-FR" dirty="0"/>
              </a:p>
            </p:txBody>
          </p:sp>
        </mc:Choice>
        <mc:Fallback xmlns="">
          <p:sp>
            <p:nvSpPr>
              <p:cNvPr id="44" name="ZoneTexte 43">
                <a:extLst>
                  <a:ext uri="{FF2B5EF4-FFF2-40B4-BE49-F238E27FC236}">
                    <a16:creationId xmlns:a16="http://schemas.microsoft.com/office/drawing/2014/main" id="{9D4480B9-6189-47B0-8AB6-D0BFCE0E80BE}"/>
                  </a:ext>
                </a:extLst>
              </p:cNvPr>
              <p:cNvSpPr txBox="1">
                <a:spLocks noRot="1" noChangeAspect="1" noMove="1" noResize="1" noEditPoints="1" noAdjustHandles="1" noChangeArrowheads="1" noChangeShapeType="1" noTextEdit="1"/>
              </p:cNvSpPr>
              <p:nvPr/>
            </p:nvSpPr>
            <p:spPr>
              <a:xfrm>
                <a:off x="3150518" y="2784569"/>
                <a:ext cx="770083" cy="400110"/>
              </a:xfrm>
              <a:prstGeom prst="rect">
                <a:avLst/>
              </a:prstGeom>
              <a:blipFill>
                <a:blip r:embed="rId4"/>
                <a:stretch>
                  <a:fillRect b="-1538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5" name="ZoneTexte 44">
                <a:extLst>
                  <a:ext uri="{FF2B5EF4-FFF2-40B4-BE49-F238E27FC236}">
                    <a16:creationId xmlns:a16="http://schemas.microsoft.com/office/drawing/2014/main" id="{E4373C9F-D524-42A9-80CB-9B67784C98D6}"/>
                  </a:ext>
                </a:extLst>
              </p:cNvPr>
              <p:cNvSpPr txBox="1"/>
              <p:nvPr/>
            </p:nvSpPr>
            <p:spPr>
              <a:xfrm>
                <a:off x="2724739" y="3377670"/>
                <a:ext cx="2225271" cy="369332"/>
              </a:xfrm>
              <a:prstGeom prst="rect">
                <a:avLst/>
              </a:prstGeom>
              <a:noFill/>
            </p:spPr>
            <p:txBody>
              <a:bodyPr wrap="square" rtlCol="0">
                <a:spAutoFit/>
              </a:bodyPr>
              <a:lstStyle/>
              <a:p>
                <a14:m>
                  <m:oMath xmlns:m="http://schemas.openxmlformats.org/officeDocument/2006/math">
                    <m:r>
                      <a:rPr lang="fr-FR" b="0" i="1" smtClean="0">
                        <a:solidFill>
                          <a:srgbClr val="FF0000"/>
                        </a:solidFill>
                        <a:latin typeface="Cambria Math" panose="02040503050406030204" pitchFamily="18" charset="0"/>
                      </a:rPr>
                      <m:t>(</m:t>
                    </m:r>
                    <m:r>
                      <a:rPr lang="fr-FR" b="0" i="1" smtClean="0">
                        <a:solidFill>
                          <a:srgbClr val="FF0000"/>
                        </a:solidFill>
                        <a:latin typeface="Cambria Math" panose="02040503050406030204" pitchFamily="18" charset="0"/>
                      </a:rPr>
                      <m:t>𝑝</m:t>
                    </m:r>
                    <m:r>
                      <a:rPr lang="fr-FR" b="0" i="1" smtClean="0">
                        <a:solidFill>
                          <a:srgbClr val="FF0000"/>
                        </a:solidFill>
                        <a:latin typeface="Cambria Math" panose="02040503050406030204" pitchFamily="18" charset="0"/>
                      </a:rPr>
                      <m:t>=</m:t>
                    </m:r>
                    <m:r>
                      <a:rPr lang="fr-FR" b="0" i="1" smtClean="0">
                        <a:solidFill>
                          <a:srgbClr val="FF0000"/>
                        </a:solidFill>
                        <a:latin typeface="Cambria Math" panose="02040503050406030204" pitchFamily="18" charset="0"/>
                      </a:rPr>
                      <m:t>𝑗</m:t>
                    </m:r>
                    <m:r>
                      <a:rPr lang="fr-FR" b="0" i="1" smtClean="0">
                        <a:solidFill>
                          <a:srgbClr val="FF0000"/>
                        </a:solidFill>
                        <a:latin typeface="Cambria Math" panose="02040503050406030204" pitchFamily="18" charset="0"/>
                      </a:rPr>
                      <m:t>𝜔</m:t>
                    </m:r>
                  </m:oMath>
                </a14:m>
                <a:r>
                  <a:rPr lang="fr-FR" b="0" i="1" dirty="0">
                    <a:solidFill>
                      <a:srgbClr val="FF0000"/>
                    </a:solidFill>
                    <a:latin typeface="Cambria Math" panose="02040503050406030204" pitchFamily="18" charset="0"/>
                  </a:rPr>
                  <a:t>, </a:t>
                </a:r>
                <a14:m>
                  <m:oMath xmlns:m="http://schemas.openxmlformats.org/officeDocument/2006/math">
                    <m:r>
                      <a:rPr lang="fr-FR" i="1">
                        <a:solidFill>
                          <a:srgbClr val="FF0000"/>
                        </a:solidFill>
                        <a:latin typeface="Cambria Math" panose="02040503050406030204" pitchFamily="18" charset="0"/>
                      </a:rPr>
                      <m:t>𝜔</m:t>
                    </m:r>
                    <m:r>
                      <a:rPr lang="fr-FR" b="0" i="1" smtClean="0">
                        <a:solidFill>
                          <a:srgbClr val="FF0000"/>
                        </a:solidFill>
                        <a:latin typeface="Cambria Math" panose="02040503050406030204" pitchFamily="18" charset="0"/>
                      </a:rPr>
                      <m:t>=2</m:t>
                    </m:r>
                    <m:r>
                      <a:rPr lang="fr-FR" b="0" i="1" smtClean="0">
                        <a:solidFill>
                          <a:srgbClr val="FF0000"/>
                        </a:solidFill>
                        <a:latin typeface="Cambria Math" panose="02040503050406030204" pitchFamily="18" charset="0"/>
                      </a:rPr>
                      <m:t>𝜋</m:t>
                    </m:r>
                    <m:r>
                      <a:rPr lang="fr-FR" b="0" i="1" smtClean="0">
                        <a:solidFill>
                          <a:srgbClr val="FF0000"/>
                        </a:solidFill>
                        <a:latin typeface="Cambria Math" panose="02040503050406030204" pitchFamily="18" charset="0"/>
                      </a:rPr>
                      <m:t>𝑓</m:t>
                    </m:r>
                    <m:r>
                      <a:rPr lang="fr-FR" b="0" i="1" smtClean="0">
                        <a:solidFill>
                          <a:srgbClr val="FF0000"/>
                        </a:solidFill>
                        <a:latin typeface="Cambria Math" panose="02040503050406030204" pitchFamily="18" charset="0"/>
                      </a:rPr>
                      <m:t>)</m:t>
                    </m:r>
                  </m:oMath>
                </a14:m>
                <a:endParaRPr lang="fr-FR" dirty="0">
                  <a:solidFill>
                    <a:srgbClr val="FF0000"/>
                  </a:solidFill>
                </a:endParaRPr>
              </a:p>
            </p:txBody>
          </p:sp>
        </mc:Choice>
        <mc:Fallback xmlns="">
          <p:sp>
            <p:nvSpPr>
              <p:cNvPr id="45" name="ZoneTexte 44">
                <a:extLst>
                  <a:ext uri="{FF2B5EF4-FFF2-40B4-BE49-F238E27FC236}">
                    <a16:creationId xmlns:a16="http://schemas.microsoft.com/office/drawing/2014/main" id="{E4373C9F-D524-42A9-80CB-9B67784C98D6}"/>
                  </a:ext>
                </a:extLst>
              </p:cNvPr>
              <p:cNvSpPr txBox="1">
                <a:spLocks noRot="1" noChangeAspect="1" noMove="1" noResize="1" noEditPoints="1" noAdjustHandles="1" noChangeArrowheads="1" noChangeShapeType="1" noTextEdit="1"/>
              </p:cNvSpPr>
              <p:nvPr/>
            </p:nvSpPr>
            <p:spPr>
              <a:xfrm>
                <a:off x="2724739" y="3377670"/>
                <a:ext cx="2225271" cy="369332"/>
              </a:xfrm>
              <a:prstGeom prst="rect">
                <a:avLst/>
              </a:prstGeom>
              <a:blipFill>
                <a:blip r:embed="rId5"/>
                <a:stretch>
                  <a:fillRect l="-822" t="-11475" b="-2131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6" name="ZoneTexte 45">
                <a:extLst>
                  <a:ext uri="{FF2B5EF4-FFF2-40B4-BE49-F238E27FC236}">
                    <a16:creationId xmlns:a16="http://schemas.microsoft.com/office/drawing/2014/main" id="{A61AD0C6-E775-4A19-8042-2D82578854BB}"/>
                  </a:ext>
                </a:extLst>
              </p:cNvPr>
              <p:cNvSpPr txBox="1"/>
              <p:nvPr/>
            </p:nvSpPr>
            <p:spPr>
              <a:xfrm>
                <a:off x="8626694" y="975797"/>
                <a:ext cx="590744" cy="340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2000" b="0" i="1" smtClean="0">
                          <a:latin typeface="Cambria Math" panose="02040503050406030204" pitchFamily="18" charset="0"/>
                        </a:rPr>
                        <m:t>𝑠</m:t>
                      </m:r>
                      <m:r>
                        <a:rPr lang="fr-FR" sz="2000" b="0" i="1" smtClean="0">
                          <a:latin typeface="Cambria Math" panose="02040503050406030204" pitchFamily="18" charset="0"/>
                        </a:rPr>
                        <m:t>(</m:t>
                      </m:r>
                      <m:r>
                        <a:rPr lang="fr-FR" sz="2000" b="0" i="1" smtClean="0">
                          <a:latin typeface="Cambria Math" panose="02040503050406030204" pitchFamily="18" charset="0"/>
                        </a:rPr>
                        <m:t>𝑡</m:t>
                      </m:r>
                      <m:r>
                        <a:rPr lang="fr-FR" sz="2000" b="0" i="1" smtClean="0">
                          <a:latin typeface="Cambria Math" panose="02040503050406030204" pitchFamily="18" charset="0"/>
                        </a:rPr>
                        <m:t>)</m:t>
                      </m:r>
                    </m:oMath>
                  </m:oMathPara>
                </a14:m>
                <a:endParaRPr lang="fr-FR" dirty="0"/>
              </a:p>
            </p:txBody>
          </p:sp>
        </mc:Choice>
        <mc:Fallback xmlns="">
          <p:sp>
            <p:nvSpPr>
              <p:cNvPr id="46" name="ZoneTexte 45">
                <a:extLst>
                  <a:ext uri="{FF2B5EF4-FFF2-40B4-BE49-F238E27FC236}">
                    <a16:creationId xmlns:a16="http://schemas.microsoft.com/office/drawing/2014/main" id="{A61AD0C6-E775-4A19-8042-2D82578854BB}"/>
                  </a:ext>
                </a:extLst>
              </p:cNvPr>
              <p:cNvSpPr txBox="1">
                <a:spLocks noRot="1" noChangeAspect="1" noMove="1" noResize="1" noEditPoints="1" noAdjustHandles="1" noChangeArrowheads="1" noChangeShapeType="1" noTextEdit="1"/>
              </p:cNvSpPr>
              <p:nvPr/>
            </p:nvSpPr>
            <p:spPr>
              <a:xfrm>
                <a:off x="8626694" y="975797"/>
                <a:ext cx="590744" cy="340814"/>
              </a:xfrm>
              <a:prstGeom prst="rect">
                <a:avLst/>
              </a:prstGeom>
              <a:blipFill>
                <a:blip r:embed="rId6"/>
                <a:stretch>
                  <a:fillRect r="-10309" b="-3571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47" name="ZoneTexte 46">
                <a:extLst>
                  <a:ext uri="{FF2B5EF4-FFF2-40B4-BE49-F238E27FC236}">
                    <a16:creationId xmlns:a16="http://schemas.microsoft.com/office/drawing/2014/main" id="{588EEC05-41F4-4E93-B670-3C845E45305D}"/>
                  </a:ext>
                </a:extLst>
              </p:cNvPr>
              <p:cNvSpPr txBox="1"/>
              <p:nvPr/>
            </p:nvSpPr>
            <p:spPr>
              <a:xfrm>
                <a:off x="8547225" y="3214521"/>
                <a:ext cx="74103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2000" b="0" i="1" smtClean="0">
                          <a:latin typeface="Cambria Math" panose="02040503050406030204" pitchFamily="18" charset="0"/>
                        </a:rPr>
                        <m:t>𝑆</m:t>
                      </m:r>
                      <m:r>
                        <a:rPr lang="fr-FR" sz="2000" b="0" i="1" smtClean="0">
                          <a:latin typeface="Cambria Math" panose="02040503050406030204" pitchFamily="18" charset="0"/>
                        </a:rPr>
                        <m:t>(</m:t>
                      </m:r>
                      <m:r>
                        <a:rPr lang="fr-FR" sz="2000" b="0" i="1" smtClean="0">
                          <a:latin typeface="Cambria Math" panose="02040503050406030204" pitchFamily="18" charset="0"/>
                        </a:rPr>
                        <m:t>𝑝</m:t>
                      </m:r>
                      <m:r>
                        <a:rPr lang="fr-FR" sz="2000" b="0" i="1" smtClean="0">
                          <a:latin typeface="Cambria Math" panose="02040503050406030204" pitchFamily="18" charset="0"/>
                        </a:rPr>
                        <m:t>)</m:t>
                      </m:r>
                    </m:oMath>
                  </m:oMathPara>
                </a14:m>
                <a:endParaRPr lang="fr-FR" dirty="0"/>
              </a:p>
            </p:txBody>
          </p:sp>
        </mc:Choice>
        <mc:Fallback xmlns="">
          <p:sp>
            <p:nvSpPr>
              <p:cNvPr id="47" name="ZoneTexte 46">
                <a:extLst>
                  <a:ext uri="{FF2B5EF4-FFF2-40B4-BE49-F238E27FC236}">
                    <a16:creationId xmlns:a16="http://schemas.microsoft.com/office/drawing/2014/main" id="{588EEC05-41F4-4E93-B670-3C845E45305D}"/>
                  </a:ext>
                </a:extLst>
              </p:cNvPr>
              <p:cNvSpPr txBox="1">
                <a:spLocks noRot="1" noChangeAspect="1" noMove="1" noResize="1" noEditPoints="1" noAdjustHandles="1" noChangeArrowheads="1" noChangeShapeType="1" noTextEdit="1"/>
              </p:cNvSpPr>
              <p:nvPr/>
            </p:nvSpPr>
            <p:spPr>
              <a:xfrm>
                <a:off x="8547225" y="3214521"/>
                <a:ext cx="741037" cy="400110"/>
              </a:xfrm>
              <a:prstGeom prst="rect">
                <a:avLst/>
              </a:prstGeom>
              <a:blipFill>
                <a:blip r:embed="rId7"/>
                <a:stretch>
                  <a:fillRect b="-15152"/>
                </a:stretch>
              </a:blipFill>
            </p:spPr>
            <p:txBody>
              <a:bodyPr/>
              <a:lstStyle/>
              <a:p>
                <a:r>
                  <a:rPr lang="fr-FR">
                    <a:noFill/>
                  </a:rPr>
                  <a:t> </a:t>
                </a:r>
              </a:p>
            </p:txBody>
          </p:sp>
        </mc:Fallback>
      </mc:AlternateContent>
      <p:grpSp>
        <p:nvGrpSpPr>
          <p:cNvPr id="48" name="Groupe 47">
            <a:extLst>
              <a:ext uri="{FF2B5EF4-FFF2-40B4-BE49-F238E27FC236}">
                <a16:creationId xmlns:a16="http://schemas.microsoft.com/office/drawing/2014/main" id="{7FA2ECA5-D5FB-4387-9E8B-285D3C6F7E29}"/>
              </a:ext>
            </a:extLst>
          </p:cNvPr>
          <p:cNvGrpSpPr/>
          <p:nvPr/>
        </p:nvGrpSpPr>
        <p:grpSpPr>
          <a:xfrm>
            <a:off x="4870721" y="2744493"/>
            <a:ext cx="2851719" cy="1845318"/>
            <a:chOff x="4631077" y="4266299"/>
            <a:chExt cx="3347868" cy="2166370"/>
          </a:xfrm>
        </p:grpSpPr>
        <p:sp>
          <p:nvSpPr>
            <p:cNvPr id="49" name="Forme libre : forme 48">
              <a:extLst>
                <a:ext uri="{FF2B5EF4-FFF2-40B4-BE49-F238E27FC236}">
                  <a16:creationId xmlns:a16="http://schemas.microsoft.com/office/drawing/2014/main" id="{246A654D-C039-42E8-8B48-9C38D2F5AA00}"/>
                </a:ext>
              </a:extLst>
            </p:cNvPr>
            <p:cNvSpPr/>
            <p:nvPr/>
          </p:nvSpPr>
          <p:spPr>
            <a:xfrm>
              <a:off x="4631077" y="4266299"/>
              <a:ext cx="3347868" cy="2166370"/>
            </a:xfrm>
            <a:custGeom>
              <a:avLst/>
              <a:gdLst>
                <a:gd name="connsiteX0" fmla="*/ 38 w 3350755"/>
                <a:gd name="connsiteY0" fmla="*/ 1029989 h 2166419"/>
                <a:gd name="connsiteX1" fmla="*/ 885562 w 3350755"/>
                <a:gd name="connsiteY1" fmla="*/ 259967 h 2166419"/>
                <a:gd name="connsiteX2" fmla="*/ 1568956 w 3350755"/>
                <a:gd name="connsiteY2" fmla="*/ 394721 h 2166419"/>
                <a:gd name="connsiteX3" fmla="*/ 2743238 w 3350755"/>
                <a:gd name="connsiteY3" fmla="*/ 85 h 2166419"/>
                <a:gd name="connsiteX4" fmla="*/ 3224501 w 3350755"/>
                <a:gd name="connsiteY4" fmla="*/ 433222 h 2166419"/>
                <a:gd name="connsiteX5" fmla="*/ 3301503 w 3350755"/>
                <a:gd name="connsiteY5" fmla="*/ 1126241 h 2166419"/>
                <a:gd name="connsiteX6" fmla="*/ 2569983 w 3350755"/>
                <a:gd name="connsiteY6" fmla="*/ 1087740 h 2166419"/>
                <a:gd name="connsiteX7" fmla="*/ 3031996 w 3350755"/>
                <a:gd name="connsiteY7" fmla="*/ 1819260 h 2166419"/>
                <a:gd name="connsiteX8" fmla="*/ 1607457 w 3350755"/>
                <a:gd name="connsiteY8" fmla="*/ 2165770 h 2166419"/>
                <a:gd name="connsiteX9" fmla="*/ 1453453 w 3350755"/>
                <a:gd name="connsiteY9" fmla="*/ 1742258 h 2166419"/>
                <a:gd name="connsiteX10" fmla="*/ 924063 w 3350755"/>
                <a:gd name="connsiteY10" fmla="*/ 1857761 h 2166419"/>
                <a:gd name="connsiteX11" fmla="*/ 327297 w 3350755"/>
                <a:gd name="connsiteY11" fmla="*/ 1540127 h 2166419"/>
                <a:gd name="connsiteX12" fmla="*/ 847061 w 3350755"/>
                <a:gd name="connsiteY12" fmla="*/ 1097365 h 2166419"/>
                <a:gd name="connsiteX13" fmla="*/ 38 w 3350755"/>
                <a:gd name="connsiteY13" fmla="*/ 1029989 h 2166419"/>
                <a:gd name="connsiteX0" fmla="*/ 191 w 3350908"/>
                <a:gd name="connsiteY0" fmla="*/ 1029989 h 2166419"/>
                <a:gd name="connsiteX1" fmla="*/ 885715 w 3350908"/>
                <a:gd name="connsiteY1" fmla="*/ 259967 h 2166419"/>
                <a:gd name="connsiteX2" fmla="*/ 1569109 w 3350908"/>
                <a:gd name="connsiteY2" fmla="*/ 394721 h 2166419"/>
                <a:gd name="connsiteX3" fmla="*/ 2743391 w 3350908"/>
                <a:gd name="connsiteY3" fmla="*/ 85 h 2166419"/>
                <a:gd name="connsiteX4" fmla="*/ 3224654 w 3350908"/>
                <a:gd name="connsiteY4" fmla="*/ 433222 h 2166419"/>
                <a:gd name="connsiteX5" fmla="*/ 3301656 w 3350908"/>
                <a:gd name="connsiteY5" fmla="*/ 1126241 h 2166419"/>
                <a:gd name="connsiteX6" fmla="*/ 2570136 w 3350908"/>
                <a:gd name="connsiteY6" fmla="*/ 1087740 h 2166419"/>
                <a:gd name="connsiteX7" fmla="*/ 3032149 w 3350908"/>
                <a:gd name="connsiteY7" fmla="*/ 1819260 h 2166419"/>
                <a:gd name="connsiteX8" fmla="*/ 1607610 w 3350908"/>
                <a:gd name="connsiteY8" fmla="*/ 2165770 h 2166419"/>
                <a:gd name="connsiteX9" fmla="*/ 1453606 w 3350908"/>
                <a:gd name="connsiteY9" fmla="*/ 1742258 h 2166419"/>
                <a:gd name="connsiteX10" fmla="*/ 924216 w 3350908"/>
                <a:gd name="connsiteY10" fmla="*/ 1857761 h 2166419"/>
                <a:gd name="connsiteX11" fmla="*/ 327450 w 3350908"/>
                <a:gd name="connsiteY11" fmla="*/ 1540127 h 2166419"/>
                <a:gd name="connsiteX12" fmla="*/ 847214 w 3350908"/>
                <a:gd name="connsiteY12" fmla="*/ 1097365 h 2166419"/>
                <a:gd name="connsiteX13" fmla="*/ 191 w 3350908"/>
                <a:gd name="connsiteY13" fmla="*/ 1029989 h 2166419"/>
                <a:gd name="connsiteX0" fmla="*/ 191 w 3350908"/>
                <a:gd name="connsiteY0" fmla="*/ 1029989 h 2166419"/>
                <a:gd name="connsiteX1" fmla="*/ 885715 w 3350908"/>
                <a:gd name="connsiteY1" fmla="*/ 259967 h 2166419"/>
                <a:gd name="connsiteX2" fmla="*/ 1569109 w 3350908"/>
                <a:gd name="connsiteY2" fmla="*/ 394721 h 2166419"/>
                <a:gd name="connsiteX3" fmla="*/ 2743391 w 3350908"/>
                <a:gd name="connsiteY3" fmla="*/ 85 h 2166419"/>
                <a:gd name="connsiteX4" fmla="*/ 3224654 w 3350908"/>
                <a:gd name="connsiteY4" fmla="*/ 433222 h 2166419"/>
                <a:gd name="connsiteX5" fmla="*/ 3301656 w 3350908"/>
                <a:gd name="connsiteY5" fmla="*/ 1126241 h 2166419"/>
                <a:gd name="connsiteX6" fmla="*/ 2570136 w 3350908"/>
                <a:gd name="connsiteY6" fmla="*/ 1087740 h 2166419"/>
                <a:gd name="connsiteX7" fmla="*/ 3032149 w 3350908"/>
                <a:gd name="connsiteY7" fmla="*/ 1819260 h 2166419"/>
                <a:gd name="connsiteX8" fmla="*/ 1607610 w 3350908"/>
                <a:gd name="connsiteY8" fmla="*/ 2165770 h 2166419"/>
                <a:gd name="connsiteX9" fmla="*/ 1453606 w 3350908"/>
                <a:gd name="connsiteY9" fmla="*/ 1742258 h 2166419"/>
                <a:gd name="connsiteX10" fmla="*/ 924216 w 3350908"/>
                <a:gd name="connsiteY10" fmla="*/ 1857761 h 2166419"/>
                <a:gd name="connsiteX11" fmla="*/ 288949 w 3350908"/>
                <a:gd name="connsiteY11" fmla="*/ 1559378 h 2166419"/>
                <a:gd name="connsiteX12" fmla="*/ 847214 w 3350908"/>
                <a:gd name="connsiteY12" fmla="*/ 1097365 h 2166419"/>
                <a:gd name="connsiteX13" fmla="*/ 191 w 3350908"/>
                <a:gd name="connsiteY13" fmla="*/ 1029989 h 2166419"/>
                <a:gd name="connsiteX0" fmla="*/ 13 w 3350730"/>
                <a:gd name="connsiteY0" fmla="*/ 1029989 h 2166419"/>
                <a:gd name="connsiteX1" fmla="*/ 885537 w 3350730"/>
                <a:gd name="connsiteY1" fmla="*/ 259967 h 2166419"/>
                <a:gd name="connsiteX2" fmla="*/ 1568931 w 3350730"/>
                <a:gd name="connsiteY2" fmla="*/ 394721 h 2166419"/>
                <a:gd name="connsiteX3" fmla="*/ 2743213 w 3350730"/>
                <a:gd name="connsiteY3" fmla="*/ 85 h 2166419"/>
                <a:gd name="connsiteX4" fmla="*/ 3224476 w 3350730"/>
                <a:gd name="connsiteY4" fmla="*/ 433222 h 2166419"/>
                <a:gd name="connsiteX5" fmla="*/ 3301478 w 3350730"/>
                <a:gd name="connsiteY5" fmla="*/ 1126241 h 2166419"/>
                <a:gd name="connsiteX6" fmla="*/ 2569958 w 3350730"/>
                <a:gd name="connsiteY6" fmla="*/ 1087740 h 2166419"/>
                <a:gd name="connsiteX7" fmla="*/ 3031971 w 3350730"/>
                <a:gd name="connsiteY7" fmla="*/ 1819260 h 2166419"/>
                <a:gd name="connsiteX8" fmla="*/ 1607432 w 3350730"/>
                <a:gd name="connsiteY8" fmla="*/ 2165770 h 2166419"/>
                <a:gd name="connsiteX9" fmla="*/ 1453428 w 3350730"/>
                <a:gd name="connsiteY9" fmla="*/ 1742258 h 2166419"/>
                <a:gd name="connsiteX10" fmla="*/ 924038 w 3350730"/>
                <a:gd name="connsiteY10" fmla="*/ 1857761 h 2166419"/>
                <a:gd name="connsiteX11" fmla="*/ 288771 w 3350730"/>
                <a:gd name="connsiteY11" fmla="*/ 1559378 h 2166419"/>
                <a:gd name="connsiteX12" fmla="*/ 904788 w 3350730"/>
                <a:gd name="connsiteY12" fmla="*/ 1097365 h 2166419"/>
                <a:gd name="connsiteX13" fmla="*/ 13 w 3350730"/>
                <a:gd name="connsiteY13" fmla="*/ 1029989 h 2166419"/>
                <a:gd name="connsiteX0" fmla="*/ 13 w 3350730"/>
                <a:gd name="connsiteY0" fmla="*/ 1029989 h 2166419"/>
                <a:gd name="connsiteX1" fmla="*/ 885537 w 3350730"/>
                <a:gd name="connsiteY1" fmla="*/ 259967 h 2166419"/>
                <a:gd name="connsiteX2" fmla="*/ 1568931 w 3350730"/>
                <a:gd name="connsiteY2" fmla="*/ 394721 h 2166419"/>
                <a:gd name="connsiteX3" fmla="*/ 2743213 w 3350730"/>
                <a:gd name="connsiteY3" fmla="*/ 85 h 2166419"/>
                <a:gd name="connsiteX4" fmla="*/ 3224476 w 3350730"/>
                <a:gd name="connsiteY4" fmla="*/ 433222 h 2166419"/>
                <a:gd name="connsiteX5" fmla="*/ 3301478 w 3350730"/>
                <a:gd name="connsiteY5" fmla="*/ 1126241 h 2166419"/>
                <a:gd name="connsiteX6" fmla="*/ 2569958 w 3350730"/>
                <a:gd name="connsiteY6" fmla="*/ 1087740 h 2166419"/>
                <a:gd name="connsiteX7" fmla="*/ 3031971 w 3350730"/>
                <a:gd name="connsiteY7" fmla="*/ 1819260 h 2166419"/>
                <a:gd name="connsiteX8" fmla="*/ 1607432 w 3350730"/>
                <a:gd name="connsiteY8" fmla="*/ 2165770 h 2166419"/>
                <a:gd name="connsiteX9" fmla="*/ 1453428 w 3350730"/>
                <a:gd name="connsiteY9" fmla="*/ 1742258 h 2166419"/>
                <a:gd name="connsiteX10" fmla="*/ 924038 w 3350730"/>
                <a:gd name="connsiteY10" fmla="*/ 1857761 h 2166419"/>
                <a:gd name="connsiteX11" fmla="*/ 288771 w 3350730"/>
                <a:gd name="connsiteY11" fmla="*/ 1559378 h 2166419"/>
                <a:gd name="connsiteX12" fmla="*/ 904788 w 3350730"/>
                <a:gd name="connsiteY12" fmla="*/ 1097365 h 2166419"/>
                <a:gd name="connsiteX13" fmla="*/ 13 w 3350730"/>
                <a:gd name="connsiteY13" fmla="*/ 1029989 h 2166419"/>
                <a:gd name="connsiteX0" fmla="*/ 0 w 3350717"/>
                <a:gd name="connsiteY0" fmla="*/ 1029989 h 2166419"/>
                <a:gd name="connsiteX1" fmla="*/ 885524 w 3350717"/>
                <a:gd name="connsiteY1" fmla="*/ 259967 h 2166419"/>
                <a:gd name="connsiteX2" fmla="*/ 1568918 w 3350717"/>
                <a:gd name="connsiteY2" fmla="*/ 394721 h 2166419"/>
                <a:gd name="connsiteX3" fmla="*/ 2743200 w 3350717"/>
                <a:gd name="connsiteY3" fmla="*/ 85 h 2166419"/>
                <a:gd name="connsiteX4" fmla="*/ 3224463 w 3350717"/>
                <a:gd name="connsiteY4" fmla="*/ 433222 h 2166419"/>
                <a:gd name="connsiteX5" fmla="*/ 3301465 w 3350717"/>
                <a:gd name="connsiteY5" fmla="*/ 1126241 h 2166419"/>
                <a:gd name="connsiteX6" fmla="*/ 2569945 w 3350717"/>
                <a:gd name="connsiteY6" fmla="*/ 1087740 h 2166419"/>
                <a:gd name="connsiteX7" fmla="*/ 3031958 w 3350717"/>
                <a:gd name="connsiteY7" fmla="*/ 1819260 h 2166419"/>
                <a:gd name="connsiteX8" fmla="*/ 1607419 w 3350717"/>
                <a:gd name="connsiteY8" fmla="*/ 2165770 h 2166419"/>
                <a:gd name="connsiteX9" fmla="*/ 1453415 w 3350717"/>
                <a:gd name="connsiteY9" fmla="*/ 1742258 h 2166419"/>
                <a:gd name="connsiteX10" fmla="*/ 924025 w 3350717"/>
                <a:gd name="connsiteY10" fmla="*/ 1857761 h 2166419"/>
                <a:gd name="connsiteX11" fmla="*/ 288758 w 3350717"/>
                <a:gd name="connsiteY11" fmla="*/ 1559378 h 2166419"/>
                <a:gd name="connsiteX12" fmla="*/ 885525 w 3350717"/>
                <a:gd name="connsiteY12" fmla="*/ 1097365 h 2166419"/>
                <a:gd name="connsiteX13" fmla="*/ 0 w 3350717"/>
                <a:gd name="connsiteY13" fmla="*/ 1029989 h 2166419"/>
                <a:gd name="connsiteX0" fmla="*/ 0 w 3350717"/>
                <a:gd name="connsiteY0" fmla="*/ 1029989 h 2166419"/>
                <a:gd name="connsiteX1" fmla="*/ 885524 w 3350717"/>
                <a:gd name="connsiteY1" fmla="*/ 259967 h 2166419"/>
                <a:gd name="connsiteX2" fmla="*/ 1568918 w 3350717"/>
                <a:gd name="connsiteY2" fmla="*/ 394721 h 2166419"/>
                <a:gd name="connsiteX3" fmla="*/ 2743200 w 3350717"/>
                <a:gd name="connsiteY3" fmla="*/ 85 h 2166419"/>
                <a:gd name="connsiteX4" fmla="*/ 3224463 w 3350717"/>
                <a:gd name="connsiteY4" fmla="*/ 433222 h 2166419"/>
                <a:gd name="connsiteX5" fmla="*/ 3301465 w 3350717"/>
                <a:gd name="connsiteY5" fmla="*/ 1126241 h 2166419"/>
                <a:gd name="connsiteX6" fmla="*/ 2569945 w 3350717"/>
                <a:gd name="connsiteY6" fmla="*/ 1087740 h 2166419"/>
                <a:gd name="connsiteX7" fmla="*/ 3031958 w 3350717"/>
                <a:gd name="connsiteY7" fmla="*/ 1819260 h 2166419"/>
                <a:gd name="connsiteX8" fmla="*/ 1607419 w 3350717"/>
                <a:gd name="connsiteY8" fmla="*/ 2165770 h 2166419"/>
                <a:gd name="connsiteX9" fmla="*/ 1453415 w 3350717"/>
                <a:gd name="connsiteY9" fmla="*/ 1742258 h 2166419"/>
                <a:gd name="connsiteX10" fmla="*/ 924025 w 3350717"/>
                <a:gd name="connsiteY10" fmla="*/ 1857761 h 2166419"/>
                <a:gd name="connsiteX11" fmla="*/ 288758 w 3350717"/>
                <a:gd name="connsiteY11" fmla="*/ 1559378 h 2166419"/>
                <a:gd name="connsiteX12" fmla="*/ 885525 w 3350717"/>
                <a:gd name="connsiteY12" fmla="*/ 1097365 h 2166419"/>
                <a:gd name="connsiteX13" fmla="*/ 0 w 3350717"/>
                <a:gd name="connsiteY13" fmla="*/ 1029989 h 2166419"/>
                <a:gd name="connsiteX0" fmla="*/ 0 w 3347868"/>
                <a:gd name="connsiteY0" fmla="*/ 1029989 h 2166369"/>
                <a:gd name="connsiteX1" fmla="*/ 885524 w 3347868"/>
                <a:gd name="connsiteY1" fmla="*/ 259967 h 2166369"/>
                <a:gd name="connsiteX2" fmla="*/ 1568918 w 3347868"/>
                <a:gd name="connsiteY2" fmla="*/ 394721 h 2166369"/>
                <a:gd name="connsiteX3" fmla="*/ 2743200 w 3347868"/>
                <a:gd name="connsiteY3" fmla="*/ 85 h 2166369"/>
                <a:gd name="connsiteX4" fmla="*/ 3224463 w 3347868"/>
                <a:gd name="connsiteY4" fmla="*/ 433222 h 2166369"/>
                <a:gd name="connsiteX5" fmla="*/ 3301465 w 3347868"/>
                <a:gd name="connsiteY5" fmla="*/ 1126241 h 2166369"/>
                <a:gd name="connsiteX6" fmla="*/ 2608446 w 3347868"/>
                <a:gd name="connsiteY6" fmla="*/ 1183992 h 2166369"/>
                <a:gd name="connsiteX7" fmla="*/ 3031958 w 3347868"/>
                <a:gd name="connsiteY7" fmla="*/ 1819260 h 2166369"/>
                <a:gd name="connsiteX8" fmla="*/ 1607419 w 3347868"/>
                <a:gd name="connsiteY8" fmla="*/ 2165770 h 2166369"/>
                <a:gd name="connsiteX9" fmla="*/ 1453415 w 3347868"/>
                <a:gd name="connsiteY9" fmla="*/ 1742258 h 2166369"/>
                <a:gd name="connsiteX10" fmla="*/ 924025 w 3347868"/>
                <a:gd name="connsiteY10" fmla="*/ 1857761 h 2166369"/>
                <a:gd name="connsiteX11" fmla="*/ 288758 w 3347868"/>
                <a:gd name="connsiteY11" fmla="*/ 1559378 h 2166369"/>
                <a:gd name="connsiteX12" fmla="*/ 885525 w 3347868"/>
                <a:gd name="connsiteY12" fmla="*/ 1097365 h 2166369"/>
                <a:gd name="connsiteX13" fmla="*/ 0 w 3347868"/>
                <a:gd name="connsiteY13" fmla="*/ 1029989 h 2166369"/>
                <a:gd name="connsiteX0" fmla="*/ 0 w 3347868"/>
                <a:gd name="connsiteY0" fmla="*/ 1029991 h 2166371"/>
                <a:gd name="connsiteX1" fmla="*/ 885524 w 3347868"/>
                <a:gd name="connsiteY1" fmla="*/ 259969 h 2166371"/>
                <a:gd name="connsiteX2" fmla="*/ 1568918 w 3347868"/>
                <a:gd name="connsiteY2" fmla="*/ 394723 h 2166371"/>
                <a:gd name="connsiteX3" fmla="*/ 2743200 w 3347868"/>
                <a:gd name="connsiteY3" fmla="*/ 87 h 2166371"/>
                <a:gd name="connsiteX4" fmla="*/ 3224463 w 3347868"/>
                <a:gd name="connsiteY4" fmla="*/ 433224 h 2166371"/>
                <a:gd name="connsiteX5" fmla="*/ 3301465 w 3347868"/>
                <a:gd name="connsiteY5" fmla="*/ 1126243 h 2166371"/>
                <a:gd name="connsiteX6" fmla="*/ 2608446 w 3347868"/>
                <a:gd name="connsiteY6" fmla="*/ 1183994 h 2166371"/>
                <a:gd name="connsiteX7" fmla="*/ 3031958 w 3347868"/>
                <a:gd name="connsiteY7" fmla="*/ 1819262 h 2166371"/>
                <a:gd name="connsiteX8" fmla="*/ 1607419 w 3347868"/>
                <a:gd name="connsiteY8" fmla="*/ 2165772 h 2166371"/>
                <a:gd name="connsiteX9" fmla="*/ 1453415 w 3347868"/>
                <a:gd name="connsiteY9" fmla="*/ 1742260 h 2166371"/>
                <a:gd name="connsiteX10" fmla="*/ 924025 w 3347868"/>
                <a:gd name="connsiteY10" fmla="*/ 1857763 h 2166371"/>
                <a:gd name="connsiteX11" fmla="*/ 288758 w 3347868"/>
                <a:gd name="connsiteY11" fmla="*/ 1559380 h 2166371"/>
                <a:gd name="connsiteX12" fmla="*/ 885525 w 3347868"/>
                <a:gd name="connsiteY12" fmla="*/ 1097367 h 2166371"/>
                <a:gd name="connsiteX13" fmla="*/ 0 w 3347868"/>
                <a:gd name="connsiteY13" fmla="*/ 1029991 h 2166371"/>
                <a:gd name="connsiteX0" fmla="*/ 0 w 3347868"/>
                <a:gd name="connsiteY0" fmla="*/ 1029990 h 2166370"/>
                <a:gd name="connsiteX1" fmla="*/ 885524 w 3347868"/>
                <a:gd name="connsiteY1" fmla="*/ 259968 h 2166370"/>
                <a:gd name="connsiteX2" fmla="*/ 1568918 w 3347868"/>
                <a:gd name="connsiteY2" fmla="*/ 394722 h 2166370"/>
                <a:gd name="connsiteX3" fmla="*/ 2743200 w 3347868"/>
                <a:gd name="connsiteY3" fmla="*/ 86 h 2166370"/>
                <a:gd name="connsiteX4" fmla="*/ 3224463 w 3347868"/>
                <a:gd name="connsiteY4" fmla="*/ 433223 h 2166370"/>
                <a:gd name="connsiteX5" fmla="*/ 3301465 w 3347868"/>
                <a:gd name="connsiteY5" fmla="*/ 1126242 h 2166370"/>
                <a:gd name="connsiteX6" fmla="*/ 2608446 w 3347868"/>
                <a:gd name="connsiteY6" fmla="*/ 1183993 h 2166370"/>
                <a:gd name="connsiteX7" fmla="*/ 3031958 w 3347868"/>
                <a:gd name="connsiteY7" fmla="*/ 1819261 h 2166370"/>
                <a:gd name="connsiteX8" fmla="*/ 1607419 w 3347868"/>
                <a:gd name="connsiteY8" fmla="*/ 2165771 h 2166370"/>
                <a:gd name="connsiteX9" fmla="*/ 1453415 w 3347868"/>
                <a:gd name="connsiteY9" fmla="*/ 1742259 h 2166370"/>
                <a:gd name="connsiteX10" fmla="*/ 924025 w 3347868"/>
                <a:gd name="connsiteY10" fmla="*/ 1857762 h 2166370"/>
                <a:gd name="connsiteX11" fmla="*/ 288758 w 3347868"/>
                <a:gd name="connsiteY11" fmla="*/ 1559379 h 2166370"/>
                <a:gd name="connsiteX12" fmla="*/ 885525 w 3347868"/>
                <a:gd name="connsiteY12" fmla="*/ 1097366 h 2166370"/>
                <a:gd name="connsiteX13" fmla="*/ 0 w 3347868"/>
                <a:gd name="connsiteY13" fmla="*/ 1029990 h 2166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47868" h="2166370">
                  <a:moveTo>
                    <a:pt x="0" y="1029990"/>
                  </a:moveTo>
                  <a:cubicBezTo>
                    <a:pt x="0" y="890424"/>
                    <a:pt x="624038" y="365846"/>
                    <a:pt x="885524" y="259968"/>
                  </a:cubicBezTo>
                  <a:cubicBezTo>
                    <a:pt x="1147010" y="154090"/>
                    <a:pt x="1259305" y="438036"/>
                    <a:pt x="1568918" y="394722"/>
                  </a:cubicBezTo>
                  <a:cubicBezTo>
                    <a:pt x="1878531" y="351408"/>
                    <a:pt x="2467276" y="-6331"/>
                    <a:pt x="2743200" y="86"/>
                  </a:cubicBezTo>
                  <a:cubicBezTo>
                    <a:pt x="3019124" y="6503"/>
                    <a:pt x="3131419" y="245530"/>
                    <a:pt x="3224463" y="433223"/>
                  </a:cubicBezTo>
                  <a:cubicBezTo>
                    <a:pt x="3317507" y="620916"/>
                    <a:pt x="3404134" y="1001114"/>
                    <a:pt x="3301465" y="1126242"/>
                  </a:cubicBezTo>
                  <a:cubicBezTo>
                    <a:pt x="3198796" y="1251370"/>
                    <a:pt x="2653364" y="1068490"/>
                    <a:pt x="2608446" y="1183993"/>
                  </a:cubicBezTo>
                  <a:cubicBezTo>
                    <a:pt x="2563528" y="1299496"/>
                    <a:pt x="3198796" y="1655631"/>
                    <a:pt x="3031958" y="1819261"/>
                  </a:cubicBezTo>
                  <a:cubicBezTo>
                    <a:pt x="2865120" y="1982891"/>
                    <a:pt x="1870510" y="2178605"/>
                    <a:pt x="1607419" y="2165771"/>
                  </a:cubicBezTo>
                  <a:cubicBezTo>
                    <a:pt x="1344328" y="2152937"/>
                    <a:pt x="1644317" y="1803219"/>
                    <a:pt x="1453415" y="1742259"/>
                  </a:cubicBezTo>
                  <a:cubicBezTo>
                    <a:pt x="1262513" y="1681299"/>
                    <a:pt x="1118134" y="1888242"/>
                    <a:pt x="924025" y="1857762"/>
                  </a:cubicBezTo>
                  <a:cubicBezTo>
                    <a:pt x="729916" y="1827282"/>
                    <a:pt x="301592" y="1686112"/>
                    <a:pt x="288758" y="1559379"/>
                  </a:cubicBezTo>
                  <a:cubicBezTo>
                    <a:pt x="275924" y="1432646"/>
                    <a:pt x="962527" y="1243350"/>
                    <a:pt x="885525" y="1097366"/>
                  </a:cubicBezTo>
                  <a:cubicBezTo>
                    <a:pt x="808523" y="951382"/>
                    <a:pt x="0" y="1169556"/>
                    <a:pt x="0" y="1029990"/>
                  </a:cubicBezTo>
                  <a:close/>
                </a:path>
              </a:pathLst>
            </a:cu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ZoneTexte 51">
              <a:extLst>
                <a:ext uri="{FF2B5EF4-FFF2-40B4-BE49-F238E27FC236}">
                  <a16:creationId xmlns:a16="http://schemas.microsoft.com/office/drawing/2014/main" id="{D6A152C0-F664-4AAE-B43F-368516314D33}"/>
                </a:ext>
              </a:extLst>
            </p:cNvPr>
            <p:cNvSpPr txBox="1"/>
            <p:nvPr/>
          </p:nvSpPr>
          <p:spPr>
            <a:xfrm>
              <a:off x="5116148" y="4952028"/>
              <a:ext cx="2698640" cy="794913"/>
            </a:xfrm>
            <a:prstGeom prst="rect">
              <a:avLst/>
            </a:prstGeom>
            <a:noFill/>
          </p:spPr>
          <p:txBody>
            <a:bodyPr wrap="none" rtlCol="0">
              <a:spAutoFit/>
            </a:bodyPr>
            <a:lstStyle/>
            <a:p>
              <a:r>
                <a:rPr lang="fr-FR" dirty="0">
                  <a:solidFill>
                    <a:schemeClr val="bg1"/>
                  </a:solidFill>
                </a:rPr>
                <a:t>Monde « fréquentiel »</a:t>
              </a:r>
            </a:p>
            <a:p>
              <a:endParaRPr lang="fr-FR" sz="2000" dirty="0">
                <a:solidFill>
                  <a:schemeClr val="bg1"/>
                </a:solidFill>
              </a:endParaRPr>
            </a:p>
          </p:txBody>
        </p:sp>
      </p:grpSp>
      <p:cxnSp>
        <p:nvCxnSpPr>
          <p:cNvPr id="55" name="Connecteur droit avec flèche 54">
            <a:extLst>
              <a:ext uri="{FF2B5EF4-FFF2-40B4-BE49-F238E27FC236}">
                <a16:creationId xmlns:a16="http://schemas.microsoft.com/office/drawing/2014/main" id="{04F7FD9B-96EB-45B9-9E4F-DDF517C89797}"/>
              </a:ext>
            </a:extLst>
          </p:cNvPr>
          <p:cNvCxnSpPr/>
          <p:nvPr/>
        </p:nvCxnSpPr>
        <p:spPr>
          <a:xfrm flipH="1">
            <a:off x="7329933" y="792743"/>
            <a:ext cx="650285" cy="36357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42F0A5A3-07E9-456D-B2A7-A291C9D9D387}"/>
              </a:ext>
            </a:extLst>
          </p:cNvPr>
          <p:cNvSpPr txBox="1"/>
          <p:nvPr/>
        </p:nvSpPr>
        <p:spPr>
          <a:xfrm>
            <a:off x="7947146" y="573434"/>
            <a:ext cx="2460097" cy="369332"/>
          </a:xfrm>
          <a:prstGeom prst="rect">
            <a:avLst/>
          </a:prstGeom>
          <a:noFill/>
        </p:spPr>
        <p:txBody>
          <a:bodyPr wrap="none" rtlCol="0">
            <a:spAutoFit/>
          </a:bodyPr>
          <a:lstStyle/>
          <a:p>
            <a:r>
              <a:rPr lang="fr-FR" dirty="0"/>
              <a:t>équations différentielles</a:t>
            </a:r>
          </a:p>
        </p:txBody>
      </p:sp>
      <p:sp>
        <p:nvSpPr>
          <p:cNvPr id="57" name="ZoneTexte 56">
            <a:extLst>
              <a:ext uri="{FF2B5EF4-FFF2-40B4-BE49-F238E27FC236}">
                <a16:creationId xmlns:a16="http://schemas.microsoft.com/office/drawing/2014/main" id="{5FF1C120-ADA8-4E75-AEB8-AA9528C97A74}"/>
              </a:ext>
            </a:extLst>
          </p:cNvPr>
          <p:cNvSpPr txBox="1"/>
          <p:nvPr/>
        </p:nvSpPr>
        <p:spPr>
          <a:xfrm>
            <a:off x="7980218" y="4073493"/>
            <a:ext cx="3899465" cy="369332"/>
          </a:xfrm>
          <a:prstGeom prst="rect">
            <a:avLst/>
          </a:prstGeom>
          <a:noFill/>
        </p:spPr>
        <p:txBody>
          <a:bodyPr wrap="none" rtlCol="0">
            <a:spAutoFit/>
          </a:bodyPr>
          <a:lstStyle/>
          <a:p>
            <a:r>
              <a:rPr lang="fr-FR" dirty="0"/>
              <a:t>fonction de transfert ou transmittances</a:t>
            </a:r>
          </a:p>
        </p:txBody>
      </p:sp>
      <p:sp>
        <p:nvSpPr>
          <p:cNvPr id="58" name="Rectangle à coins arrondis 66">
            <a:extLst>
              <a:ext uri="{FF2B5EF4-FFF2-40B4-BE49-F238E27FC236}">
                <a16:creationId xmlns:a16="http://schemas.microsoft.com/office/drawing/2014/main" id="{EE18CE97-3427-459C-B328-E123EA1B8AE6}"/>
              </a:ext>
            </a:extLst>
          </p:cNvPr>
          <p:cNvSpPr/>
          <p:nvPr/>
        </p:nvSpPr>
        <p:spPr>
          <a:xfrm>
            <a:off x="589869" y="4878703"/>
            <a:ext cx="11310764" cy="1667405"/>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59">
            <a:extLst>
              <a:ext uri="{FF2B5EF4-FFF2-40B4-BE49-F238E27FC236}">
                <a16:creationId xmlns:a16="http://schemas.microsoft.com/office/drawing/2014/main" id="{A0F3FFA8-E1E5-4FA1-844F-79CB568B5976}"/>
              </a:ext>
            </a:extLst>
          </p:cNvPr>
          <p:cNvSpPr/>
          <p:nvPr/>
        </p:nvSpPr>
        <p:spPr>
          <a:xfrm>
            <a:off x="844556" y="5248035"/>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sp>
        <p:nvSpPr>
          <p:cNvPr id="61" name="Rectangle 60">
            <a:extLst>
              <a:ext uri="{FF2B5EF4-FFF2-40B4-BE49-F238E27FC236}">
                <a16:creationId xmlns:a16="http://schemas.microsoft.com/office/drawing/2014/main" id="{409DB034-6883-43B8-842E-4DDC4D30AA84}"/>
              </a:ext>
            </a:extLst>
          </p:cNvPr>
          <p:cNvSpPr/>
          <p:nvPr/>
        </p:nvSpPr>
        <p:spPr>
          <a:xfrm>
            <a:off x="589869" y="4843023"/>
            <a:ext cx="3363037" cy="369332"/>
          </a:xfrm>
          <a:prstGeom prst="rect">
            <a:avLst/>
          </a:prstGeom>
        </p:spPr>
        <p:txBody>
          <a:bodyPr wrap="none">
            <a:spAutoFit/>
          </a:bodyPr>
          <a:lstStyle/>
          <a:p>
            <a:r>
              <a:rPr lang="fr-FR" dirty="0">
                <a:solidFill>
                  <a:srgbClr val="CC00CC"/>
                </a:solidFill>
              </a:rPr>
              <a:t>Démarche graphique – en général</a:t>
            </a:r>
            <a:endParaRPr lang="fr-FR" b="1" dirty="0">
              <a:solidFill>
                <a:srgbClr val="333399"/>
              </a:solidFill>
            </a:endParaRPr>
          </a:p>
        </p:txBody>
      </p:sp>
      <p:sp>
        <p:nvSpPr>
          <p:cNvPr id="62" name="ZoneTexte 61">
            <a:extLst>
              <a:ext uri="{FF2B5EF4-FFF2-40B4-BE49-F238E27FC236}">
                <a16:creationId xmlns:a16="http://schemas.microsoft.com/office/drawing/2014/main" id="{C708E94E-368C-4C88-9194-8BB974B6B0DD}"/>
              </a:ext>
            </a:extLst>
          </p:cNvPr>
          <p:cNvSpPr txBox="1"/>
          <p:nvPr/>
        </p:nvSpPr>
        <p:spPr>
          <a:xfrm>
            <a:off x="1098604" y="5152183"/>
            <a:ext cx="10702871" cy="830997"/>
          </a:xfrm>
          <a:prstGeom prst="rect">
            <a:avLst/>
          </a:prstGeom>
          <a:noFill/>
        </p:spPr>
        <p:txBody>
          <a:bodyPr wrap="square" rtlCol="0">
            <a:spAutoFit/>
          </a:bodyPr>
          <a:lstStyle/>
          <a:p>
            <a:r>
              <a:rPr lang="fr-FR" sz="1600" dirty="0">
                <a:solidFill>
                  <a:srgbClr val="001642"/>
                </a:solidFill>
              </a:rPr>
              <a:t>lorsqu’on travaille en </a:t>
            </a:r>
            <a:r>
              <a:rPr lang="fr-FR" sz="1600" u="sng" dirty="0">
                <a:solidFill>
                  <a:srgbClr val="001642"/>
                </a:solidFill>
              </a:rPr>
              <a:t>temporel</a:t>
            </a:r>
            <a:r>
              <a:rPr lang="fr-FR" sz="1600" dirty="0">
                <a:solidFill>
                  <a:srgbClr val="001642"/>
                </a:solidFill>
              </a:rPr>
              <a:t>, on impose toutes les entrées et perturbations du système </a:t>
            </a:r>
            <a:r>
              <a:rPr lang="fr-FR" sz="1600" u="sng" dirty="0">
                <a:solidFill>
                  <a:srgbClr val="001642"/>
                </a:solidFill>
              </a:rPr>
              <a:t>en boucle fermée</a:t>
            </a:r>
            <a:r>
              <a:rPr lang="fr-FR" sz="1600" dirty="0">
                <a:solidFill>
                  <a:srgbClr val="001642"/>
                </a:solidFill>
              </a:rPr>
              <a:t> et on cherche </a:t>
            </a:r>
            <a:r>
              <a:rPr lang="fr-FR" sz="1600" i="1" dirty="0">
                <a:solidFill>
                  <a:srgbClr val="001642"/>
                </a:solidFill>
              </a:rPr>
              <a:t>s</a:t>
            </a:r>
            <a:r>
              <a:rPr lang="fr-FR" sz="1600" dirty="0">
                <a:solidFill>
                  <a:srgbClr val="001642"/>
                </a:solidFill>
              </a:rPr>
              <a:t>(</a:t>
            </a:r>
            <a:r>
              <a:rPr lang="fr-FR" sz="1600" i="1" dirty="0">
                <a:solidFill>
                  <a:srgbClr val="001642"/>
                </a:solidFill>
              </a:rPr>
              <a:t>t</a:t>
            </a:r>
            <a:r>
              <a:rPr lang="fr-FR" sz="1600" dirty="0">
                <a:solidFill>
                  <a:srgbClr val="001642"/>
                </a:solidFill>
              </a:rPr>
              <a:t>) générée par toutes les entrées.</a:t>
            </a:r>
          </a:p>
          <a:p>
            <a:endParaRPr lang="fr-FR" sz="1600" dirty="0">
              <a:solidFill>
                <a:srgbClr val="001642"/>
              </a:solidFill>
            </a:endParaRPr>
          </a:p>
        </p:txBody>
      </p:sp>
      <p:sp>
        <p:nvSpPr>
          <p:cNvPr id="63" name="ZoneTexte 62">
            <a:extLst>
              <a:ext uri="{FF2B5EF4-FFF2-40B4-BE49-F238E27FC236}">
                <a16:creationId xmlns:a16="http://schemas.microsoft.com/office/drawing/2014/main" id="{2A772E5D-0378-4680-B1F5-23BED3835CD5}"/>
              </a:ext>
            </a:extLst>
          </p:cNvPr>
          <p:cNvSpPr txBox="1"/>
          <p:nvPr/>
        </p:nvSpPr>
        <p:spPr>
          <a:xfrm>
            <a:off x="1098604" y="5705109"/>
            <a:ext cx="10740919" cy="842603"/>
          </a:xfrm>
          <a:prstGeom prst="rect">
            <a:avLst/>
          </a:prstGeom>
          <a:noFill/>
        </p:spPr>
        <p:txBody>
          <a:bodyPr wrap="square" rtlCol="0">
            <a:spAutoFit/>
          </a:bodyPr>
          <a:lstStyle/>
          <a:p>
            <a:r>
              <a:rPr lang="fr-FR" sz="1600" dirty="0">
                <a:solidFill>
                  <a:srgbClr val="001642"/>
                </a:solidFill>
              </a:rPr>
              <a:t>lorsqu’on travaille en </a:t>
            </a:r>
            <a:r>
              <a:rPr lang="fr-FR" sz="1600" u="sng" dirty="0">
                <a:solidFill>
                  <a:srgbClr val="001642"/>
                </a:solidFill>
              </a:rPr>
              <a:t>fréquentiel</a:t>
            </a:r>
            <a:r>
              <a:rPr lang="fr-FR" sz="1600" dirty="0">
                <a:solidFill>
                  <a:srgbClr val="001642"/>
                </a:solidFill>
              </a:rPr>
              <a:t>, on s’intéresse à l’impact de chacune des entrées sur la sortie grâce aux fonctions de transfert (on traite chaque entrée indépendamment comme si toutes les autres étaient nulles) et l’on trace, pour chaque entrée, le gain et la phase de la fonction de transfert en fonction de </a:t>
            </a:r>
            <a:r>
              <a:rPr lang="fr-FR" sz="1600" i="1" dirty="0">
                <a:solidFill>
                  <a:srgbClr val="001642"/>
                </a:solidFill>
              </a:rPr>
              <a:t>ω.</a:t>
            </a:r>
          </a:p>
        </p:txBody>
      </p:sp>
      <p:sp>
        <p:nvSpPr>
          <p:cNvPr id="64" name="Rectangle 63">
            <a:extLst>
              <a:ext uri="{FF2B5EF4-FFF2-40B4-BE49-F238E27FC236}">
                <a16:creationId xmlns:a16="http://schemas.microsoft.com/office/drawing/2014/main" id="{59FC149A-DA2B-4514-A020-DC824573AF17}"/>
              </a:ext>
            </a:extLst>
          </p:cNvPr>
          <p:cNvSpPr/>
          <p:nvPr/>
        </p:nvSpPr>
        <p:spPr>
          <a:xfrm>
            <a:off x="844556" y="5748632"/>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cxnSp>
        <p:nvCxnSpPr>
          <p:cNvPr id="65" name="Connecteur droit avec flèche 64">
            <a:extLst>
              <a:ext uri="{FF2B5EF4-FFF2-40B4-BE49-F238E27FC236}">
                <a16:creationId xmlns:a16="http://schemas.microsoft.com/office/drawing/2014/main" id="{C77ABA70-418E-4D4D-83F2-B51637C7019C}"/>
              </a:ext>
            </a:extLst>
          </p:cNvPr>
          <p:cNvCxnSpPr>
            <a:cxnSpLocks/>
          </p:cNvCxnSpPr>
          <p:nvPr/>
        </p:nvCxnSpPr>
        <p:spPr>
          <a:xfrm>
            <a:off x="3439991" y="1635737"/>
            <a:ext cx="163683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ZoneTexte 65">
                <a:extLst>
                  <a:ext uri="{FF2B5EF4-FFF2-40B4-BE49-F238E27FC236}">
                    <a16:creationId xmlns:a16="http://schemas.microsoft.com/office/drawing/2014/main" id="{29F5B63C-9414-48A6-8F58-E0A88EF81097}"/>
                  </a:ext>
                </a:extLst>
              </p:cNvPr>
              <p:cNvSpPr txBox="1"/>
              <p:nvPr/>
            </p:nvSpPr>
            <p:spPr>
              <a:xfrm>
                <a:off x="3259605" y="1257077"/>
                <a:ext cx="1793440" cy="400110"/>
              </a:xfrm>
              <a:prstGeom prst="rect">
                <a:avLst/>
              </a:prstGeom>
              <a:noFill/>
            </p:spPr>
            <p:txBody>
              <a:bodyPr wrap="none" rtlCol="0">
                <a:spAutoFit/>
              </a:bodyPr>
              <a:lstStyle/>
              <a:p>
                <a:r>
                  <a:rPr lang="fr-FR" b="0" dirty="0"/>
                  <a:t>perturbations</a:t>
                </a:r>
                <a14:m>
                  <m:oMath xmlns:m="http://schemas.openxmlformats.org/officeDocument/2006/math">
                    <m:r>
                      <a:rPr lang="fr-FR" sz="2000" b="0" i="1" smtClean="0">
                        <a:latin typeface="Cambria Math" panose="02040503050406030204" pitchFamily="18" charset="0"/>
                      </a:rPr>
                      <m:t>(</m:t>
                    </m:r>
                    <m:r>
                      <a:rPr lang="fr-FR" sz="2000" b="0" i="1" smtClean="0">
                        <a:latin typeface="Cambria Math" panose="02040503050406030204" pitchFamily="18" charset="0"/>
                      </a:rPr>
                      <m:t>𝑡</m:t>
                    </m:r>
                    <m:r>
                      <a:rPr lang="fr-FR" sz="2000" b="0" i="1" smtClean="0">
                        <a:latin typeface="Cambria Math" panose="02040503050406030204" pitchFamily="18" charset="0"/>
                      </a:rPr>
                      <m:t>)</m:t>
                    </m:r>
                  </m:oMath>
                </a14:m>
                <a:endParaRPr lang="fr-FR" dirty="0"/>
              </a:p>
            </p:txBody>
          </p:sp>
        </mc:Choice>
        <mc:Fallback xmlns="">
          <p:sp>
            <p:nvSpPr>
              <p:cNvPr id="66" name="ZoneTexte 65">
                <a:extLst>
                  <a:ext uri="{FF2B5EF4-FFF2-40B4-BE49-F238E27FC236}">
                    <a16:creationId xmlns:a16="http://schemas.microsoft.com/office/drawing/2014/main" id="{29F5B63C-9414-48A6-8F58-E0A88EF81097}"/>
                  </a:ext>
                </a:extLst>
              </p:cNvPr>
              <p:cNvSpPr txBox="1">
                <a:spLocks noRot="1" noChangeAspect="1" noMove="1" noResize="1" noEditPoints="1" noAdjustHandles="1" noChangeArrowheads="1" noChangeShapeType="1" noTextEdit="1"/>
              </p:cNvSpPr>
              <p:nvPr/>
            </p:nvSpPr>
            <p:spPr>
              <a:xfrm>
                <a:off x="3259605" y="1257077"/>
                <a:ext cx="1793440" cy="400110"/>
              </a:xfrm>
              <a:prstGeom prst="rect">
                <a:avLst/>
              </a:prstGeom>
              <a:blipFill>
                <a:blip r:embed="rId9"/>
                <a:stretch>
                  <a:fillRect l="-3061" t="-1515" r="-1701" b="-21212"/>
                </a:stretch>
              </a:blipFill>
            </p:spPr>
            <p:txBody>
              <a:bodyPr/>
              <a:lstStyle/>
              <a:p>
                <a:r>
                  <a:rPr lang="fr-FR">
                    <a:noFill/>
                  </a:rPr>
                  <a:t> </a:t>
                </a:r>
              </a:p>
            </p:txBody>
          </p:sp>
        </mc:Fallback>
      </mc:AlternateContent>
      <p:cxnSp>
        <p:nvCxnSpPr>
          <p:cNvPr id="67" name="Connecteur droit avec flèche 66">
            <a:extLst>
              <a:ext uri="{FF2B5EF4-FFF2-40B4-BE49-F238E27FC236}">
                <a16:creationId xmlns:a16="http://schemas.microsoft.com/office/drawing/2014/main" id="{9E3EF2F3-9FF6-42E1-A6CE-BABABA6CD364}"/>
              </a:ext>
            </a:extLst>
          </p:cNvPr>
          <p:cNvCxnSpPr>
            <a:cxnSpLocks/>
          </p:cNvCxnSpPr>
          <p:nvPr/>
        </p:nvCxnSpPr>
        <p:spPr>
          <a:xfrm>
            <a:off x="3336805" y="4172896"/>
            <a:ext cx="187113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7" name="ZoneTexte 76">
                <a:extLst>
                  <a:ext uri="{FF2B5EF4-FFF2-40B4-BE49-F238E27FC236}">
                    <a16:creationId xmlns:a16="http://schemas.microsoft.com/office/drawing/2014/main" id="{EDD40388-F9DA-4E6D-AA09-74BEF8AD7353}"/>
                  </a:ext>
                </a:extLst>
              </p:cNvPr>
              <p:cNvSpPr txBox="1"/>
              <p:nvPr/>
            </p:nvSpPr>
            <p:spPr>
              <a:xfrm>
                <a:off x="3201749" y="3764389"/>
                <a:ext cx="1942327" cy="400110"/>
              </a:xfrm>
              <a:prstGeom prst="rect">
                <a:avLst/>
              </a:prstGeom>
              <a:noFill/>
            </p:spPr>
            <p:txBody>
              <a:bodyPr wrap="none" rtlCol="0">
                <a:spAutoFit/>
              </a:bodyPr>
              <a:lstStyle/>
              <a:p>
                <a:r>
                  <a:rPr lang="fr-FR" b="0" dirty="0"/>
                  <a:t>P</a:t>
                </a:r>
                <a:r>
                  <a:rPr lang="fr-FR" sz="1600" b="0" dirty="0"/>
                  <a:t>ERTURBATIONS</a:t>
                </a:r>
                <a14:m>
                  <m:oMath xmlns:m="http://schemas.openxmlformats.org/officeDocument/2006/math">
                    <m:r>
                      <a:rPr lang="fr-FR" sz="2000" b="0" i="1" smtClean="0">
                        <a:latin typeface="Cambria Math" panose="02040503050406030204" pitchFamily="18" charset="0"/>
                      </a:rPr>
                      <m:t>(</m:t>
                    </m:r>
                    <m:r>
                      <a:rPr lang="fr-FR" sz="2000" b="0" i="1" smtClean="0">
                        <a:latin typeface="Cambria Math" panose="02040503050406030204" pitchFamily="18" charset="0"/>
                      </a:rPr>
                      <m:t>𝑝</m:t>
                    </m:r>
                    <m:r>
                      <a:rPr lang="fr-FR" sz="2000" b="0" i="1" smtClean="0">
                        <a:latin typeface="Cambria Math" panose="02040503050406030204" pitchFamily="18" charset="0"/>
                      </a:rPr>
                      <m:t>)</m:t>
                    </m:r>
                  </m:oMath>
                </a14:m>
                <a:endParaRPr lang="fr-FR" dirty="0"/>
              </a:p>
            </p:txBody>
          </p:sp>
        </mc:Choice>
        <mc:Fallback xmlns="">
          <p:sp>
            <p:nvSpPr>
              <p:cNvPr id="77" name="ZoneTexte 76">
                <a:extLst>
                  <a:ext uri="{FF2B5EF4-FFF2-40B4-BE49-F238E27FC236}">
                    <a16:creationId xmlns:a16="http://schemas.microsoft.com/office/drawing/2014/main" id="{EDD40388-F9DA-4E6D-AA09-74BEF8AD7353}"/>
                  </a:ext>
                </a:extLst>
              </p:cNvPr>
              <p:cNvSpPr txBox="1">
                <a:spLocks noRot="1" noChangeAspect="1" noMove="1" noResize="1" noEditPoints="1" noAdjustHandles="1" noChangeArrowheads="1" noChangeShapeType="1" noTextEdit="1"/>
              </p:cNvSpPr>
              <p:nvPr/>
            </p:nvSpPr>
            <p:spPr>
              <a:xfrm>
                <a:off x="3201749" y="3764389"/>
                <a:ext cx="1942327" cy="400110"/>
              </a:xfrm>
              <a:prstGeom prst="rect">
                <a:avLst/>
              </a:prstGeom>
              <a:blipFill>
                <a:blip r:embed="rId10"/>
                <a:stretch>
                  <a:fillRect l="-2508" t="-3077" b="-23077"/>
                </a:stretch>
              </a:blipFill>
            </p:spPr>
            <p:txBody>
              <a:bodyPr/>
              <a:lstStyle/>
              <a:p>
                <a:r>
                  <a:rPr lang="fr-FR">
                    <a:noFill/>
                  </a:rPr>
                  <a:t> </a:t>
                </a:r>
              </a:p>
            </p:txBody>
          </p:sp>
        </mc:Fallback>
      </mc:AlternateContent>
      <p:cxnSp>
        <p:nvCxnSpPr>
          <p:cNvPr id="78" name="Connecteur droit avec flèche 77">
            <a:extLst>
              <a:ext uri="{FF2B5EF4-FFF2-40B4-BE49-F238E27FC236}">
                <a16:creationId xmlns:a16="http://schemas.microsoft.com/office/drawing/2014/main" id="{8D1EDFFA-425D-407A-BCC9-B2EAA064FB12}"/>
              </a:ext>
            </a:extLst>
          </p:cNvPr>
          <p:cNvCxnSpPr>
            <a:cxnSpLocks/>
            <a:stCxn id="57" idx="1"/>
          </p:cNvCxnSpPr>
          <p:nvPr/>
        </p:nvCxnSpPr>
        <p:spPr>
          <a:xfrm flipH="1" flipV="1">
            <a:off x="6694594" y="3806751"/>
            <a:ext cx="1285624" cy="4514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BDC803FC-5BDC-4547-AFFD-E7D90D3F6F0D}"/>
              </a:ext>
            </a:extLst>
          </p:cNvPr>
          <p:cNvCxnSpPr/>
          <p:nvPr/>
        </p:nvCxnSpPr>
        <p:spPr>
          <a:xfrm>
            <a:off x="6786215" y="6385670"/>
            <a:ext cx="303627"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290D89ED-30B9-4654-A5E8-B48D15385A13}"/>
              </a:ext>
            </a:extLst>
          </p:cNvPr>
          <p:cNvSpPr txBox="1"/>
          <p:nvPr/>
        </p:nvSpPr>
        <p:spPr>
          <a:xfrm>
            <a:off x="7075930" y="6225158"/>
            <a:ext cx="4940199" cy="338554"/>
          </a:xfrm>
          <a:prstGeom prst="rect">
            <a:avLst/>
          </a:prstGeom>
          <a:noFill/>
        </p:spPr>
        <p:txBody>
          <a:bodyPr wrap="none" rtlCol="0">
            <a:spAutoFit/>
          </a:bodyPr>
          <a:lstStyle/>
          <a:p>
            <a:r>
              <a:rPr lang="fr-FR" sz="1600" dirty="0">
                <a:solidFill>
                  <a:srgbClr val="FF0000"/>
                </a:solidFill>
              </a:rPr>
              <a:t>on ne trace pas </a:t>
            </a:r>
            <a:r>
              <a:rPr lang="fr-FR" sz="1600" i="1" dirty="0">
                <a:solidFill>
                  <a:srgbClr val="FF0000"/>
                </a:solidFill>
              </a:rPr>
              <a:t>E</a:t>
            </a:r>
            <a:r>
              <a:rPr lang="fr-FR" sz="1600" dirty="0">
                <a:solidFill>
                  <a:srgbClr val="FF0000"/>
                </a:solidFill>
              </a:rPr>
              <a:t> ni </a:t>
            </a:r>
            <a:r>
              <a:rPr lang="fr-FR" sz="1600" i="1" dirty="0">
                <a:solidFill>
                  <a:srgbClr val="FF0000"/>
                </a:solidFill>
              </a:rPr>
              <a:t>S</a:t>
            </a:r>
            <a:r>
              <a:rPr lang="fr-FR" sz="1600" dirty="0">
                <a:solidFill>
                  <a:srgbClr val="FF0000"/>
                </a:solidFill>
              </a:rPr>
              <a:t>, mais bien la fonction de transfert !</a:t>
            </a:r>
          </a:p>
        </p:txBody>
      </p:sp>
    </p:spTree>
    <p:extLst>
      <p:ext uri="{BB962C8B-B14F-4D97-AF65-F5344CB8AC3E}">
        <p14:creationId xmlns:p14="http://schemas.microsoft.com/office/powerpoint/2010/main" val="157716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3" grpId="0"/>
      <p:bldP spid="64"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ZoneTexte 90">
            <a:extLst>
              <a:ext uri="{FF2B5EF4-FFF2-40B4-BE49-F238E27FC236}">
                <a16:creationId xmlns:a16="http://schemas.microsoft.com/office/drawing/2014/main" id="{62769A7C-BED7-4BD1-BED2-80FF4608601F}"/>
              </a:ext>
            </a:extLst>
          </p:cNvPr>
          <p:cNvSpPr txBox="1"/>
          <p:nvPr/>
        </p:nvSpPr>
        <p:spPr>
          <a:xfrm>
            <a:off x="-64294" y="6403649"/>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05</a:t>
            </a:r>
          </a:p>
        </p:txBody>
      </p:sp>
      <p:sp>
        <p:nvSpPr>
          <p:cNvPr id="122" name="ZoneTexte 121">
            <a:extLst>
              <a:ext uri="{FF2B5EF4-FFF2-40B4-BE49-F238E27FC236}">
                <a16:creationId xmlns:a16="http://schemas.microsoft.com/office/drawing/2014/main" id="{8286FA39-0E20-4A8E-80D1-917ECCF6BADB}"/>
              </a:ext>
            </a:extLst>
          </p:cNvPr>
          <p:cNvSpPr txBox="1"/>
          <p:nvPr/>
        </p:nvSpPr>
        <p:spPr>
          <a:xfrm>
            <a:off x="4734232" y="14748"/>
            <a:ext cx="5899355" cy="383458"/>
          </a:xfrm>
          <a:prstGeom prst="rect">
            <a:avLst/>
          </a:prstGeom>
          <a:noFill/>
        </p:spPr>
        <p:txBody>
          <a:bodyPr wrap="square" rtlCol="0">
            <a:spAutoFit/>
          </a:bodyPr>
          <a:lstStyle/>
          <a:p>
            <a:pPr algn="r"/>
            <a:r>
              <a:rPr lang="fr-FR" dirty="0">
                <a:solidFill>
                  <a:srgbClr val="001642"/>
                </a:solidFill>
                <a:latin typeface="Segoe UI" panose="020B0502040204020203" pitchFamily="34" charset="0"/>
                <a:cs typeface="Segoe UI" panose="020B0502040204020203" pitchFamily="34" charset="0"/>
              </a:rPr>
              <a:t>1) Tracé de diagrammes de Bode</a:t>
            </a:r>
          </a:p>
        </p:txBody>
      </p:sp>
      <p:grpSp>
        <p:nvGrpSpPr>
          <p:cNvPr id="30" name="Groupe 29">
            <a:extLst>
              <a:ext uri="{FF2B5EF4-FFF2-40B4-BE49-F238E27FC236}">
                <a16:creationId xmlns:a16="http://schemas.microsoft.com/office/drawing/2014/main" id="{472C4CB9-8DC7-412C-867F-12763E9F2269}"/>
              </a:ext>
            </a:extLst>
          </p:cNvPr>
          <p:cNvGrpSpPr/>
          <p:nvPr/>
        </p:nvGrpSpPr>
        <p:grpSpPr>
          <a:xfrm>
            <a:off x="564968" y="2018659"/>
            <a:ext cx="10535735" cy="4751358"/>
            <a:chOff x="539568" y="2018659"/>
            <a:chExt cx="10535735" cy="4751358"/>
          </a:xfrm>
        </p:grpSpPr>
        <p:sp>
          <p:nvSpPr>
            <p:cNvPr id="213" name="Rectangle à coins arrondis 78">
              <a:extLst>
                <a:ext uri="{FF2B5EF4-FFF2-40B4-BE49-F238E27FC236}">
                  <a16:creationId xmlns:a16="http://schemas.microsoft.com/office/drawing/2014/main" id="{869A4E5B-B091-4392-B094-E0241983B32F}"/>
                </a:ext>
              </a:extLst>
            </p:cNvPr>
            <p:cNvSpPr/>
            <p:nvPr/>
          </p:nvSpPr>
          <p:spPr>
            <a:xfrm>
              <a:off x="541703" y="2069416"/>
              <a:ext cx="10533600" cy="4700601"/>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5" name="Rectangle 114">
              <a:extLst>
                <a:ext uri="{FF2B5EF4-FFF2-40B4-BE49-F238E27FC236}">
                  <a16:creationId xmlns:a16="http://schemas.microsoft.com/office/drawing/2014/main" id="{26F4D02C-EEAC-46B8-BC70-AE011A99CC7F}"/>
                </a:ext>
              </a:extLst>
            </p:cNvPr>
            <p:cNvSpPr/>
            <p:nvPr/>
          </p:nvSpPr>
          <p:spPr>
            <a:xfrm>
              <a:off x="539568" y="2018659"/>
              <a:ext cx="4959050" cy="369332"/>
            </a:xfrm>
            <a:prstGeom prst="rect">
              <a:avLst/>
            </a:prstGeom>
          </p:spPr>
          <p:txBody>
            <a:bodyPr wrap="none">
              <a:spAutoFit/>
            </a:bodyPr>
            <a:lstStyle/>
            <a:p>
              <a:r>
                <a:rPr lang="fr-FR" dirty="0">
                  <a:solidFill>
                    <a:srgbClr val="217214"/>
                  </a:solidFill>
                </a:rPr>
                <a:t>Diagrammes asymptotiques : « 6 briques de base »</a:t>
              </a:r>
              <a:endParaRPr lang="fr-FR" b="1" dirty="0">
                <a:solidFill>
                  <a:srgbClr val="217214"/>
                </a:solidFill>
              </a:endParaRPr>
            </a:p>
          </p:txBody>
        </p:sp>
      </p:grpSp>
      <p:grpSp>
        <p:nvGrpSpPr>
          <p:cNvPr id="98" name="Groupe 97">
            <a:extLst>
              <a:ext uri="{FF2B5EF4-FFF2-40B4-BE49-F238E27FC236}">
                <a16:creationId xmlns:a16="http://schemas.microsoft.com/office/drawing/2014/main" id="{0D385FA5-6BBF-4FED-BF29-CF41DF7D683D}"/>
              </a:ext>
            </a:extLst>
          </p:cNvPr>
          <p:cNvGrpSpPr/>
          <p:nvPr/>
        </p:nvGrpSpPr>
        <p:grpSpPr>
          <a:xfrm>
            <a:off x="4353989" y="2560140"/>
            <a:ext cx="2767629" cy="1840914"/>
            <a:chOff x="655634" y="1121361"/>
            <a:chExt cx="2767629" cy="1840914"/>
          </a:xfrm>
        </p:grpSpPr>
        <p:cxnSp>
          <p:nvCxnSpPr>
            <p:cNvPr id="99" name="Connecteur droit avec flèche 98">
              <a:extLst>
                <a:ext uri="{FF2B5EF4-FFF2-40B4-BE49-F238E27FC236}">
                  <a16:creationId xmlns:a16="http://schemas.microsoft.com/office/drawing/2014/main" id="{1E39DAE3-926C-4C15-A0BA-F8424DB95AE2}"/>
                </a:ext>
              </a:extLst>
            </p:cNvPr>
            <p:cNvCxnSpPr/>
            <p:nvPr/>
          </p:nvCxnSpPr>
          <p:spPr>
            <a:xfrm>
              <a:off x="885825" y="1685925"/>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Connecteur droit avec flèche 99">
              <a:extLst>
                <a:ext uri="{FF2B5EF4-FFF2-40B4-BE49-F238E27FC236}">
                  <a16:creationId xmlns:a16="http://schemas.microsoft.com/office/drawing/2014/main" id="{3178827A-6E8E-4470-9AD9-90DFE529E5EE}"/>
                </a:ext>
              </a:extLst>
            </p:cNvPr>
            <p:cNvCxnSpPr>
              <a:cxnSpLocks/>
            </p:cNvCxnSpPr>
            <p:nvPr/>
          </p:nvCxnSpPr>
          <p:spPr>
            <a:xfrm flipV="1">
              <a:off x="1085850" y="1251642"/>
              <a:ext cx="0" cy="9200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id="{B59B85CE-7E0F-4FD5-881F-48AC72DA3449}"/>
                </a:ext>
              </a:extLst>
            </p:cNvPr>
            <p:cNvCxnSpPr/>
            <p:nvPr/>
          </p:nvCxnSpPr>
          <p:spPr>
            <a:xfrm>
              <a:off x="885825" y="2476500"/>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a:extLst>
                <a:ext uri="{FF2B5EF4-FFF2-40B4-BE49-F238E27FC236}">
                  <a16:creationId xmlns:a16="http://schemas.microsoft.com/office/drawing/2014/main" id="{B422A013-121A-4A55-A5EB-EB3886F56CF2}"/>
                </a:ext>
              </a:extLst>
            </p:cNvPr>
            <p:cNvCxnSpPr>
              <a:cxnSpLocks/>
            </p:cNvCxnSpPr>
            <p:nvPr/>
          </p:nvCxnSpPr>
          <p:spPr>
            <a:xfrm flipV="1">
              <a:off x="1085850" y="2251767"/>
              <a:ext cx="0" cy="7105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ZoneTexte 102">
              <a:extLst>
                <a:ext uri="{FF2B5EF4-FFF2-40B4-BE49-F238E27FC236}">
                  <a16:creationId xmlns:a16="http://schemas.microsoft.com/office/drawing/2014/main" id="{31EAF888-9796-4EEF-91C6-FE884CABD022}"/>
                </a:ext>
              </a:extLst>
            </p:cNvPr>
            <p:cNvSpPr txBox="1"/>
            <p:nvPr/>
          </p:nvSpPr>
          <p:spPr>
            <a:xfrm>
              <a:off x="2672737" y="1326152"/>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04" name="ZoneTexte 103">
              <a:extLst>
                <a:ext uri="{FF2B5EF4-FFF2-40B4-BE49-F238E27FC236}">
                  <a16:creationId xmlns:a16="http://schemas.microsoft.com/office/drawing/2014/main" id="{41D98931-F61E-4173-8880-0EFB12D5AC5A}"/>
                </a:ext>
              </a:extLst>
            </p:cNvPr>
            <p:cNvSpPr txBox="1"/>
            <p:nvPr/>
          </p:nvSpPr>
          <p:spPr>
            <a:xfrm>
              <a:off x="2672737" y="2454417"/>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05" name="ZoneTexte 104">
              <a:extLst>
                <a:ext uri="{FF2B5EF4-FFF2-40B4-BE49-F238E27FC236}">
                  <a16:creationId xmlns:a16="http://schemas.microsoft.com/office/drawing/2014/main" id="{F48264D2-D4CD-4DBD-BD63-62705EA6BE12}"/>
                </a:ext>
              </a:extLst>
            </p:cNvPr>
            <p:cNvSpPr txBox="1"/>
            <p:nvPr/>
          </p:nvSpPr>
          <p:spPr>
            <a:xfrm>
              <a:off x="655634" y="1121361"/>
              <a:ext cx="460382" cy="338554"/>
            </a:xfrm>
            <a:prstGeom prst="rect">
              <a:avLst/>
            </a:prstGeom>
            <a:noFill/>
          </p:spPr>
          <p:txBody>
            <a:bodyPr wrap="none" rtlCol="0">
              <a:spAutoFit/>
            </a:bodyPr>
            <a:lstStyle/>
            <a:p>
              <a:r>
                <a:rPr lang="fr-FR" sz="1600" i="1" dirty="0" err="1"/>
                <a:t>G</a:t>
              </a:r>
              <a:r>
                <a:rPr lang="fr-FR" sz="1600" baseline="-25000" dirty="0" err="1"/>
                <a:t>dB</a:t>
              </a:r>
              <a:endParaRPr lang="fr-FR" i="1" dirty="0"/>
            </a:p>
          </p:txBody>
        </p:sp>
        <p:sp>
          <p:nvSpPr>
            <p:cNvPr id="106" name="ZoneTexte 105">
              <a:extLst>
                <a:ext uri="{FF2B5EF4-FFF2-40B4-BE49-F238E27FC236}">
                  <a16:creationId xmlns:a16="http://schemas.microsoft.com/office/drawing/2014/main" id="{F9234994-0784-44C2-89F1-088C06F7D3F5}"/>
                </a:ext>
              </a:extLst>
            </p:cNvPr>
            <p:cNvSpPr txBox="1"/>
            <p:nvPr/>
          </p:nvSpPr>
          <p:spPr>
            <a:xfrm>
              <a:off x="749354" y="2119038"/>
              <a:ext cx="319318" cy="338554"/>
            </a:xfrm>
            <a:prstGeom prst="rect">
              <a:avLst/>
            </a:prstGeom>
            <a:noFill/>
          </p:spPr>
          <p:txBody>
            <a:bodyPr wrap="none" rtlCol="0">
              <a:spAutoFit/>
            </a:bodyPr>
            <a:lstStyle/>
            <a:p>
              <a:r>
                <a:rPr lang="el-GR" sz="1600" i="1" dirty="0"/>
                <a:t>φ</a:t>
              </a:r>
              <a:endParaRPr lang="fr-FR" i="1" dirty="0"/>
            </a:p>
          </p:txBody>
        </p:sp>
      </p:grpSp>
      <p:grpSp>
        <p:nvGrpSpPr>
          <p:cNvPr id="107" name="Groupe 106">
            <a:extLst>
              <a:ext uri="{FF2B5EF4-FFF2-40B4-BE49-F238E27FC236}">
                <a16:creationId xmlns:a16="http://schemas.microsoft.com/office/drawing/2014/main" id="{CC5B41C0-950E-488B-ADB7-E192527904FE}"/>
              </a:ext>
            </a:extLst>
          </p:cNvPr>
          <p:cNvGrpSpPr/>
          <p:nvPr/>
        </p:nvGrpSpPr>
        <p:grpSpPr>
          <a:xfrm>
            <a:off x="825639" y="4825008"/>
            <a:ext cx="2767629" cy="1840914"/>
            <a:chOff x="655634" y="1121361"/>
            <a:chExt cx="2767629" cy="1840914"/>
          </a:xfrm>
        </p:grpSpPr>
        <p:cxnSp>
          <p:nvCxnSpPr>
            <p:cNvPr id="108" name="Connecteur droit avec flèche 107">
              <a:extLst>
                <a:ext uri="{FF2B5EF4-FFF2-40B4-BE49-F238E27FC236}">
                  <a16:creationId xmlns:a16="http://schemas.microsoft.com/office/drawing/2014/main" id="{3BDC0C46-277E-4600-B272-911B21D5A8D3}"/>
                </a:ext>
              </a:extLst>
            </p:cNvPr>
            <p:cNvCxnSpPr/>
            <p:nvPr/>
          </p:nvCxnSpPr>
          <p:spPr>
            <a:xfrm>
              <a:off x="885825" y="1685925"/>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Connecteur droit avec flèche 108">
              <a:extLst>
                <a:ext uri="{FF2B5EF4-FFF2-40B4-BE49-F238E27FC236}">
                  <a16:creationId xmlns:a16="http://schemas.microsoft.com/office/drawing/2014/main" id="{53ADDD43-0162-44AD-95DB-701FB512650E}"/>
                </a:ext>
              </a:extLst>
            </p:cNvPr>
            <p:cNvCxnSpPr>
              <a:cxnSpLocks/>
            </p:cNvCxnSpPr>
            <p:nvPr/>
          </p:nvCxnSpPr>
          <p:spPr>
            <a:xfrm flipV="1">
              <a:off x="1085850" y="1251642"/>
              <a:ext cx="0" cy="9200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Connecteur droit avec flèche 109">
              <a:extLst>
                <a:ext uri="{FF2B5EF4-FFF2-40B4-BE49-F238E27FC236}">
                  <a16:creationId xmlns:a16="http://schemas.microsoft.com/office/drawing/2014/main" id="{1143AF86-7192-4DF8-999E-3BDE916C8D01}"/>
                </a:ext>
              </a:extLst>
            </p:cNvPr>
            <p:cNvCxnSpPr/>
            <p:nvPr/>
          </p:nvCxnSpPr>
          <p:spPr>
            <a:xfrm>
              <a:off x="885825" y="2476500"/>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a:extLst>
                <a:ext uri="{FF2B5EF4-FFF2-40B4-BE49-F238E27FC236}">
                  <a16:creationId xmlns:a16="http://schemas.microsoft.com/office/drawing/2014/main" id="{AC2F48C5-779F-4D09-B2FB-4581CB81E851}"/>
                </a:ext>
              </a:extLst>
            </p:cNvPr>
            <p:cNvCxnSpPr>
              <a:cxnSpLocks/>
            </p:cNvCxnSpPr>
            <p:nvPr/>
          </p:nvCxnSpPr>
          <p:spPr>
            <a:xfrm flipV="1">
              <a:off x="1085850" y="2251767"/>
              <a:ext cx="0" cy="7105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ZoneTexte 111">
              <a:extLst>
                <a:ext uri="{FF2B5EF4-FFF2-40B4-BE49-F238E27FC236}">
                  <a16:creationId xmlns:a16="http://schemas.microsoft.com/office/drawing/2014/main" id="{AA217AE4-1BB4-4637-8DA9-331425CDFED6}"/>
                </a:ext>
              </a:extLst>
            </p:cNvPr>
            <p:cNvSpPr txBox="1"/>
            <p:nvPr/>
          </p:nvSpPr>
          <p:spPr>
            <a:xfrm>
              <a:off x="2672737" y="1326152"/>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13" name="ZoneTexte 112">
              <a:extLst>
                <a:ext uri="{FF2B5EF4-FFF2-40B4-BE49-F238E27FC236}">
                  <a16:creationId xmlns:a16="http://schemas.microsoft.com/office/drawing/2014/main" id="{FE90D4FE-FBFF-4C9A-9F65-5BD0D01E6700}"/>
                </a:ext>
              </a:extLst>
            </p:cNvPr>
            <p:cNvSpPr txBox="1"/>
            <p:nvPr/>
          </p:nvSpPr>
          <p:spPr>
            <a:xfrm>
              <a:off x="2672737" y="2451996"/>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17" name="ZoneTexte 116">
              <a:extLst>
                <a:ext uri="{FF2B5EF4-FFF2-40B4-BE49-F238E27FC236}">
                  <a16:creationId xmlns:a16="http://schemas.microsoft.com/office/drawing/2014/main" id="{C791F9A6-ED76-4B49-BD83-F82F32EE9231}"/>
                </a:ext>
              </a:extLst>
            </p:cNvPr>
            <p:cNvSpPr txBox="1"/>
            <p:nvPr/>
          </p:nvSpPr>
          <p:spPr>
            <a:xfrm>
              <a:off x="655634" y="1121361"/>
              <a:ext cx="460382" cy="338554"/>
            </a:xfrm>
            <a:prstGeom prst="rect">
              <a:avLst/>
            </a:prstGeom>
            <a:noFill/>
          </p:spPr>
          <p:txBody>
            <a:bodyPr wrap="none" rtlCol="0">
              <a:spAutoFit/>
            </a:bodyPr>
            <a:lstStyle/>
            <a:p>
              <a:r>
                <a:rPr lang="fr-FR" sz="1600" i="1" dirty="0" err="1"/>
                <a:t>G</a:t>
              </a:r>
              <a:r>
                <a:rPr lang="fr-FR" sz="1600" baseline="-25000" dirty="0" err="1"/>
                <a:t>dB</a:t>
              </a:r>
              <a:endParaRPr lang="fr-FR" i="1" dirty="0"/>
            </a:p>
          </p:txBody>
        </p:sp>
        <p:sp>
          <p:nvSpPr>
            <p:cNvPr id="118" name="ZoneTexte 117">
              <a:extLst>
                <a:ext uri="{FF2B5EF4-FFF2-40B4-BE49-F238E27FC236}">
                  <a16:creationId xmlns:a16="http://schemas.microsoft.com/office/drawing/2014/main" id="{CBC81752-EAFE-4C47-94F2-69A9301E6F21}"/>
                </a:ext>
              </a:extLst>
            </p:cNvPr>
            <p:cNvSpPr txBox="1"/>
            <p:nvPr/>
          </p:nvSpPr>
          <p:spPr>
            <a:xfrm>
              <a:off x="749354" y="2119038"/>
              <a:ext cx="319318" cy="338554"/>
            </a:xfrm>
            <a:prstGeom prst="rect">
              <a:avLst/>
            </a:prstGeom>
            <a:noFill/>
          </p:spPr>
          <p:txBody>
            <a:bodyPr wrap="none" rtlCol="0">
              <a:spAutoFit/>
            </a:bodyPr>
            <a:lstStyle/>
            <a:p>
              <a:r>
                <a:rPr lang="el-GR" sz="1600" i="1" dirty="0"/>
                <a:t>φ</a:t>
              </a:r>
              <a:endParaRPr lang="fr-FR" i="1" dirty="0"/>
            </a:p>
          </p:txBody>
        </p:sp>
      </p:grpSp>
      <p:grpSp>
        <p:nvGrpSpPr>
          <p:cNvPr id="45" name="Groupe 44">
            <a:extLst>
              <a:ext uri="{FF2B5EF4-FFF2-40B4-BE49-F238E27FC236}">
                <a16:creationId xmlns:a16="http://schemas.microsoft.com/office/drawing/2014/main" id="{2360CBFC-F6FA-4625-A81A-3C0537E4CE3E}"/>
              </a:ext>
            </a:extLst>
          </p:cNvPr>
          <p:cNvGrpSpPr/>
          <p:nvPr/>
        </p:nvGrpSpPr>
        <p:grpSpPr>
          <a:xfrm>
            <a:off x="4579233" y="2166908"/>
            <a:ext cx="2659694" cy="596445"/>
            <a:chOff x="3953664" y="2270769"/>
            <a:chExt cx="2659694" cy="596445"/>
          </a:xfrm>
        </p:grpSpPr>
        <p:sp>
          <p:nvSpPr>
            <p:cNvPr id="73" name="Rectangle 72">
              <a:extLst>
                <a:ext uri="{FF2B5EF4-FFF2-40B4-BE49-F238E27FC236}">
                  <a16:creationId xmlns:a16="http://schemas.microsoft.com/office/drawing/2014/main" id="{66FDDDEB-78CD-437D-8797-8AEB4C5B42EC}"/>
                </a:ext>
              </a:extLst>
            </p:cNvPr>
            <p:cNvSpPr/>
            <p:nvPr/>
          </p:nvSpPr>
          <p:spPr>
            <a:xfrm>
              <a:off x="4166507" y="2405084"/>
              <a:ext cx="1631149" cy="338554"/>
            </a:xfrm>
            <a:prstGeom prst="rect">
              <a:avLst/>
            </a:prstGeom>
          </p:spPr>
          <p:txBody>
            <a:bodyPr wrap="square">
              <a:spAutoFit/>
            </a:bodyPr>
            <a:lstStyle/>
            <a:p>
              <a:r>
                <a:rPr lang="fr-FR" sz="1600" dirty="0">
                  <a:solidFill>
                    <a:srgbClr val="002060"/>
                  </a:solidFill>
                </a:rPr>
                <a:t>Intégrateur pur</a:t>
              </a:r>
            </a:p>
          </p:txBody>
        </p:sp>
        <p:sp>
          <p:nvSpPr>
            <p:cNvPr id="74" name="Rectangle 73">
              <a:extLst>
                <a:ext uri="{FF2B5EF4-FFF2-40B4-BE49-F238E27FC236}">
                  <a16:creationId xmlns:a16="http://schemas.microsoft.com/office/drawing/2014/main" id="{1EB21B71-B0BD-43E9-B29C-AB28FC659A90}"/>
                </a:ext>
              </a:extLst>
            </p:cNvPr>
            <p:cNvSpPr/>
            <p:nvPr/>
          </p:nvSpPr>
          <p:spPr>
            <a:xfrm>
              <a:off x="3953664" y="2464509"/>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b</a:t>
              </a:r>
            </a:p>
          </p:txBody>
        </p:sp>
        <mc:AlternateContent xmlns:mc="http://schemas.openxmlformats.org/markup-compatibility/2006" xmlns:a14="http://schemas.microsoft.com/office/drawing/2010/main">
          <mc:Choice Requires="a14">
            <p:sp>
              <p:nvSpPr>
                <p:cNvPr id="119" name="ZoneTexte 118">
                  <a:extLst>
                    <a:ext uri="{FF2B5EF4-FFF2-40B4-BE49-F238E27FC236}">
                      <a16:creationId xmlns:a16="http://schemas.microsoft.com/office/drawing/2014/main" id="{FFE14100-9E87-4743-848A-64DA82B95ADE}"/>
                    </a:ext>
                  </a:extLst>
                </p:cNvPr>
                <p:cNvSpPr txBox="1"/>
                <p:nvPr/>
              </p:nvSpPr>
              <p:spPr>
                <a:xfrm>
                  <a:off x="5461696" y="2270769"/>
                  <a:ext cx="1151662" cy="5964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𝑝</m:t>
                            </m:r>
                          </m:e>
                        </m:d>
                        <m:r>
                          <a:rPr lang="fr-FR" sz="1600" b="0" i="1" smtClean="0">
                            <a:solidFill>
                              <a:srgbClr val="002060"/>
                            </a:solidFill>
                            <a:latin typeface="Cambria Math" panose="02040503050406030204" pitchFamily="18" charset="0"/>
                          </a:rPr>
                          <m:t>=</m:t>
                        </m:r>
                        <m:f>
                          <m:fPr>
                            <m:ctrlPr>
                              <a:rPr lang="fr-FR" sz="1600" b="0" i="1" smtClean="0">
                                <a:solidFill>
                                  <a:srgbClr val="002060"/>
                                </a:solidFill>
                                <a:latin typeface="Cambria Math" panose="02040503050406030204" pitchFamily="18" charset="0"/>
                              </a:rPr>
                            </m:ctrlPr>
                          </m:fPr>
                          <m:num>
                            <m:r>
                              <a:rPr lang="fr-FR" sz="1600" b="0" i="1" smtClean="0">
                                <a:solidFill>
                                  <a:srgbClr val="002060"/>
                                </a:solidFill>
                                <a:latin typeface="Cambria Math" panose="02040503050406030204" pitchFamily="18" charset="0"/>
                              </a:rPr>
                              <m:t>1</m:t>
                            </m:r>
                          </m:num>
                          <m:den>
                            <m:r>
                              <a:rPr lang="fr-FR" sz="1600" b="0" i="1" smtClean="0">
                                <a:solidFill>
                                  <a:srgbClr val="002060"/>
                                </a:solidFill>
                                <a:latin typeface="Cambria Math" panose="02040503050406030204" pitchFamily="18" charset="0"/>
                              </a:rPr>
                              <m:t>𝜏</m:t>
                            </m:r>
                            <m:r>
                              <a:rPr lang="fr-FR" sz="1600" b="0" i="1" smtClean="0">
                                <a:solidFill>
                                  <a:srgbClr val="002060"/>
                                </a:solidFill>
                                <a:latin typeface="Cambria Math" panose="02040503050406030204" pitchFamily="18" charset="0"/>
                              </a:rPr>
                              <m:t>𝑝</m:t>
                            </m:r>
                          </m:den>
                        </m:f>
                      </m:oMath>
                    </m:oMathPara>
                  </a14:m>
                  <a:endParaRPr lang="fr-FR" sz="1600" dirty="0">
                    <a:solidFill>
                      <a:srgbClr val="002060"/>
                    </a:solidFill>
                  </a:endParaRPr>
                </a:p>
              </p:txBody>
            </p:sp>
          </mc:Choice>
          <mc:Fallback xmlns="">
            <p:sp>
              <p:nvSpPr>
                <p:cNvPr id="119" name="ZoneTexte 118">
                  <a:extLst>
                    <a:ext uri="{FF2B5EF4-FFF2-40B4-BE49-F238E27FC236}">
                      <a16:creationId xmlns:a16="http://schemas.microsoft.com/office/drawing/2014/main" id="{FFE14100-9E87-4743-848A-64DA82B95ADE}"/>
                    </a:ext>
                  </a:extLst>
                </p:cNvPr>
                <p:cNvSpPr txBox="1">
                  <a:spLocks noRot="1" noChangeAspect="1" noMove="1" noResize="1" noEditPoints="1" noAdjustHandles="1" noChangeArrowheads="1" noChangeShapeType="1" noTextEdit="1"/>
                </p:cNvSpPr>
                <p:nvPr/>
              </p:nvSpPr>
              <p:spPr>
                <a:xfrm>
                  <a:off x="5461696" y="2270769"/>
                  <a:ext cx="1151662" cy="596445"/>
                </a:xfrm>
                <a:prstGeom prst="rect">
                  <a:avLst/>
                </a:prstGeom>
                <a:blipFill>
                  <a:blip r:embed="rId3"/>
                  <a:stretch>
                    <a:fillRect/>
                  </a:stretch>
                </a:blipFill>
              </p:spPr>
              <p:txBody>
                <a:bodyPr/>
                <a:lstStyle/>
                <a:p>
                  <a:r>
                    <a:rPr lang="fr-FR">
                      <a:noFill/>
                    </a:rPr>
                    <a:t> </a:t>
                  </a:r>
                </a:p>
              </p:txBody>
            </p:sp>
          </mc:Fallback>
        </mc:AlternateContent>
      </p:grpSp>
      <p:grpSp>
        <p:nvGrpSpPr>
          <p:cNvPr id="44" name="Groupe 43">
            <a:extLst>
              <a:ext uri="{FF2B5EF4-FFF2-40B4-BE49-F238E27FC236}">
                <a16:creationId xmlns:a16="http://schemas.microsoft.com/office/drawing/2014/main" id="{F76EE628-643B-4F8D-B26B-868B9ACF56AF}"/>
              </a:ext>
            </a:extLst>
          </p:cNvPr>
          <p:cNvGrpSpPr/>
          <p:nvPr/>
        </p:nvGrpSpPr>
        <p:grpSpPr>
          <a:xfrm>
            <a:off x="1210686" y="4450826"/>
            <a:ext cx="2467917" cy="596445"/>
            <a:chOff x="7078472" y="2280294"/>
            <a:chExt cx="2467917" cy="596445"/>
          </a:xfrm>
        </p:grpSpPr>
        <p:sp>
          <p:nvSpPr>
            <p:cNvPr id="75" name="Rectangle 74">
              <a:extLst>
                <a:ext uri="{FF2B5EF4-FFF2-40B4-BE49-F238E27FC236}">
                  <a16:creationId xmlns:a16="http://schemas.microsoft.com/office/drawing/2014/main" id="{94589F3F-A7BD-44FA-9494-B4DD4F8192D2}"/>
                </a:ext>
              </a:extLst>
            </p:cNvPr>
            <p:cNvSpPr/>
            <p:nvPr/>
          </p:nvSpPr>
          <p:spPr>
            <a:xfrm>
              <a:off x="7291315" y="2404184"/>
              <a:ext cx="1902134" cy="338554"/>
            </a:xfrm>
            <a:prstGeom prst="rect">
              <a:avLst/>
            </a:prstGeom>
          </p:spPr>
          <p:txBody>
            <a:bodyPr wrap="square">
              <a:spAutoFit/>
            </a:bodyPr>
            <a:lstStyle/>
            <a:p>
              <a:r>
                <a:rPr lang="fr-FR" sz="1600" dirty="0">
                  <a:solidFill>
                    <a:srgbClr val="002060"/>
                  </a:solidFill>
                </a:rPr>
                <a:t>1</a:t>
              </a:r>
              <a:r>
                <a:rPr lang="fr-FR" sz="1600" baseline="30000" dirty="0">
                  <a:solidFill>
                    <a:srgbClr val="002060"/>
                  </a:solidFill>
                </a:rPr>
                <a:t>er</a:t>
              </a:r>
              <a:r>
                <a:rPr lang="fr-FR" sz="1600" dirty="0">
                  <a:solidFill>
                    <a:srgbClr val="002060"/>
                  </a:solidFill>
                </a:rPr>
                <a:t> ordre</a:t>
              </a:r>
            </a:p>
          </p:txBody>
        </p:sp>
        <p:sp>
          <p:nvSpPr>
            <p:cNvPr id="76" name="Rectangle 75">
              <a:extLst>
                <a:ext uri="{FF2B5EF4-FFF2-40B4-BE49-F238E27FC236}">
                  <a16:creationId xmlns:a16="http://schemas.microsoft.com/office/drawing/2014/main" id="{29DC08F9-9460-47A2-980A-D0D0F4BAB788}"/>
                </a:ext>
              </a:extLst>
            </p:cNvPr>
            <p:cNvSpPr/>
            <p:nvPr/>
          </p:nvSpPr>
          <p:spPr>
            <a:xfrm>
              <a:off x="7078472" y="2463609"/>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d</a:t>
              </a:r>
            </a:p>
          </p:txBody>
        </p:sp>
        <mc:AlternateContent xmlns:mc="http://schemas.openxmlformats.org/markup-compatibility/2006" xmlns:a14="http://schemas.microsoft.com/office/drawing/2010/main">
          <mc:Choice Requires="a14">
            <p:sp>
              <p:nvSpPr>
                <p:cNvPr id="120" name="ZoneTexte 119">
                  <a:extLst>
                    <a:ext uri="{FF2B5EF4-FFF2-40B4-BE49-F238E27FC236}">
                      <a16:creationId xmlns:a16="http://schemas.microsoft.com/office/drawing/2014/main" id="{44ABE71D-73F7-441A-971F-B5BEE9BADB23}"/>
                    </a:ext>
                  </a:extLst>
                </p:cNvPr>
                <p:cNvSpPr txBox="1"/>
                <p:nvPr/>
              </p:nvSpPr>
              <p:spPr>
                <a:xfrm>
                  <a:off x="8035847" y="2280294"/>
                  <a:ext cx="1510542" cy="5964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𝑝</m:t>
                            </m:r>
                          </m:e>
                        </m:d>
                        <m:r>
                          <a:rPr lang="fr-FR" sz="1600" b="0" i="1" smtClean="0">
                            <a:solidFill>
                              <a:srgbClr val="002060"/>
                            </a:solidFill>
                            <a:latin typeface="Cambria Math" panose="02040503050406030204" pitchFamily="18" charset="0"/>
                          </a:rPr>
                          <m:t>=</m:t>
                        </m:r>
                        <m:f>
                          <m:fPr>
                            <m:ctrlPr>
                              <a:rPr lang="fr-FR" sz="1600" b="0" i="1" smtClean="0">
                                <a:solidFill>
                                  <a:srgbClr val="002060"/>
                                </a:solidFill>
                                <a:latin typeface="Cambria Math" panose="02040503050406030204" pitchFamily="18" charset="0"/>
                              </a:rPr>
                            </m:ctrlPr>
                          </m:fPr>
                          <m:num>
                            <m:r>
                              <a:rPr lang="fr-FR" sz="1600" b="0" i="1" smtClean="0">
                                <a:solidFill>
                                  <a:srgbClr val="002060"/>
                                </a:solidFill>
                                <a:latin typeface="Cambria Math" panose="02040503050406030204" pitchFamily="18" charset="0"/>
                              </a:rPr>
                              <m:t>1</m:t>
                            </m:r>
                          </m:num>
                          <m:den>
                            <m:r>
                              <a:rPr lang="fr-FR" sz="1600" i="1">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𝜏</m:t>
                            </m:r>
                            <m:r>
                              <a:rPr lang="fr-FR" sz="1600" i="1">
                                <a:solidFill>
                                  <a:srgbClr val="002060"/>
                                </a:solidFill>
                                <a:latin typeface="Cambria Math" panose="02040503050406030204" pitchFamily="18" charset="0"/>
                              </a:rPr>
                              <m:t>𝑝</m:t>
                            </m:r>
                          </m:den>
                        </m:f>
                      </m:oMath>
                    </m:oMathPara>
                  </a14:m>
                  <a:endParaRPr lang="fr-FR" sz="1600" dirty="0">
                    <a:solidFill>
                      <a:srgbClr val="002060"/>
                    </a:solidFill>
                  </a:endParaRPr>
                </a:p>
              </p:txBody>
            </p:sp>
          </mc:Choice>
          <mc:Fallback xmlns="">
            <p:sp>
              <p:nvSpPr>
                <p:cNvPr id="120" name="ZoneTexte 119">
                  <a:extLst>
                    <a:ext uri="{FF2B5EF4-FFF2-40B4-BE49-F238E27FC236}">
                      <a16:creationId xmlns:a16="http://schemas.microsoft.com/office/drawing/2014/main" id="{44ABE71D-73F7-441A-971F-B5BEE9BADB23}"/>
                    </a:ext>
                  </a:extLst>
                </p:cNvPr>
                <p:cNvSpPr txBox="1">
                  <a:spLocks noRot="1" noChangeAspect="1" noMove="1" noResize="1" noEditPoints="1" noAdjustHandles="1" noChangeArrowheads="1" noChangeShapeType="1" noTextEdit="1"/>
                </p:cNvSpPr>
                <p:nvPr/>
              </p:nvSpPr>
              <p:spPr>
                <a:xfrm>
                  <a:off x="8035847" y="2280294"/>
                  <a:ext cx="1510542" cy="596445"/>
                </a:xfrm>
                <a:prstGeom prst="rect">
                  <a:avLst/>
                </a:prstGeom>
                <a:blipFill>
                  <a:blip r:embed="rId4"/>
                  <a:stretch>
                    <a:fillRect/>
                  </a:stretch>
                </a:blipFill>
              </p:spPr>
              <p:txBody>
                <a:bodyPr/>
                <a:lstStyle/>
                <a:p>
                  <a:r>
                    <a:rPr lang="fr-FR">
                      <a:noFill/>
                    </a:rPr>
                    <a:t> </a:t>
                  </a:r>
                </a:p>
              </p:txBody>
            </p:sp>
          </mc:Fallback>
        </mc:AlternateContent>
      </p:grpSp>
      <p:cxnSp>
        <p:nvCxnSpPr>
          <p:cNvPr id="21" name="Connecteur droit 20">
            <a:extLst>
              <a:ext uri="{FF2B5EF4-FFF2-40B4-BE49-F238E27FC236}">
                <a16:creationId xmlns:a16="http://schemas.microsoft.com/office/drawing/2014/main" id="{3A69801B-7738-4559-BE10-A9BEDE5DE993}"/>
              </a:ext>
            </a:extLst>
          </p:cNvPr>
          <p:cNvCxnSpPr>
            <a:cxnSpLocks/>
          </p:cNvCxnSpPr>
          <p:nvPr/>
        </p:nvCxnSpPr>
        <p:spPr>
          <a:xfrm>
            <a:off x="2025937" y="5361628"/>
            <a:ext cx="0" cy="986685"/>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CDDBCC42-8B9E-4A15-99DA-FDBE7B0FFFA3}"/>
              </a:ext>
            </a:extLst>
          </p:cNvPr>
          <p:cNvCxnSpPr/>
          <p:nvPr/>
        </p:nvCxnSpPr>
        <p:spPr>
          <a:xfrm flipH="1">
            <a:off x="1243639" y="6535583"/>
            <a:ext cx="1386359" cy="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C3D48D54-E575-482F-9D2A-313BCFAE73C8}"/>
              </a:ext>
            </a:extLst>
          </p:cNvPr>
          <p:cNvGrpSpPr/>
          <p:nvPr/>
        </p:nvGrpSpPr>
        <p:grpSpPr>
          <a:xfrm>
            <a:off x="567354" y="2301223"/>
            <a:ext cx="3010183" cy="2099831"/>
            <a:chOff x="567354" y="2301223"/>
            <a:chExt cx="3010183" cy="2099831"/>
          </a:xfrm>
        </p:grpSpPr>
        <p:grpSp>
          <p:nvGrpSpPr>
            <p:cNvPr id="12" name="Groupe 11">
              <a:extLst>
                <a:ext uri="{FF2B5EF4-FFF2-40B4-BE49-F238E27FC236}">
                  <a16:creationId xmlns:a16="http://schemas.microsoft.com/office/drawing/2014/main" id="{5CFA7A68-B81E-4CCB-9F0F-D44334C02816}"/>
                </a:ext>
              </a:extLst>
            </p:cNvPr>
            <p:cNvGrpSpPr/>
            <p:nvPr/>
          </p:nvGrpSpPr>
          <p:grpSpPr>
            <a:xfrm>
              <a:off x="809908" y="2560140"/>
              <a:ext cx="2767629" cy="1840914"/>
              <a:chOff x="655634" y="1121361"/>
              <a:chExt cx="2767629" cy="1840914"/>
            </a:xfrm>
          </p:grpSpPr>
          <p:cxnSp>
            <p:nvCxnSpPr>
              <p:cNvPr id="6" name="Connecteur droit avec flèche 5">
                <a:extLst>
                  <a:ext uri="{FF2B5EF4-FFF2-40B4-BE49-F238E27FC236}">
                    <a16:creationId xmlns:a16="http://schemas.microsoft.com/office/drawing/2014/main" id="{011D827E-5DD2-49D5-93A0-20D221276276}"/>
                  </a:ext>
                </a:extLst>
              </p:cNvPr>
              <p:cNvCxnSpPr/>
              <p:nvPr/>
            </p:nvCxnSpPr>
            <p:spPr>
              <a:xfrm>
                <a:off x="885825" y="1685925"/>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id="{909D050C-B1B9-46A7-ACF7-26529721E949}"/>
                  </a:ext>
                </a:extLst>
              </p:cNvPr>
              <p:cNvCxnSpPr>
                <a:cxnSpLocks/>
              </p:cNvCxnSpPr>
              <p:nvPr/>
            </p:nvCxnSpPr>
            <p:spPr>
              <a:xfrm flipV="1">
                <a:off x="1085850" y="1251642"/>
                <a:ext cx="0" cy="9200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Connecteur droit avec flèche 81">
                <a:extLst>
                  <a:ext uri="{FF2B5EF4-FFF2-40B4-BE49-F238E27FC236}">
                    <a16:creationId xmlns:a16="http://schemas.microsoft.com/office/drawing/2014/main" id="{6F135593-BA6B-4D41-A019-C97CA3AEF9BC}"/>
                  </a:ext>
                </a:extLst>
              </p:cNvPr>
              <p:cNvCxnSpPr/>
              <p:nvPr/>
            </p:nvCxnSpPr>
            <p:spPr>
              <a:xfrm>
                <a:off x="885825" y="2476500"/>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Connecteur droit avec flèche 82">
                <a:extLst>
                  <a:ext uri="{FF2B5EF4-FFF2-40B4-BE49-F238E27FC236}">
                    <a16:creationId xmlns:a16="http://schemas.microsoft.com/office/drawing/2014/main" id="{9060E7F9-9C34-4FC6-9EE0-3F6D67D5504B}"/>
                  </a:ext>
                </a:extLst>
              </p:cNvPr>
              <p:cNvCxnSpPr>
                <a:cxnSpLocks/>
              </p:cNvCxnSpPr>
              <p:nvPr/>
            </p:nvCxnSpPr>
            <p:spPr>
              <a:xfrm flipV="1">
                <a:off x="1085850" y="2251767"/>
                <a:ext cx="0" cy="7105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3955167F-4C13-484A-BC58-FDD17EA88A9D}"/>
                  </a:ext>
                </a:extLst>
              </p:cNvPr>
              <p:cNvSpPr txBox="1"/>
              <p:nvPr/>
            </p:nvSpPr>
            <p:spPr>
              <a:xfrm>
                <a:off x="2672737" y="1326152"/>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90" name="ZoneTexte 89">
                <a:extLst>
                  <a:ext uri="{FF2B5EF4-FFF2-40B4-BE49-F238E27FC236}">
                    <a16:creationId xmlns:a16="http://schemas.microsoft.com/office/drawing/2014/main" id="{9A4497E5-660D-4604-95F3-065D1497C24C}"/>
                  </a:ext>
                </a:extLst>
              </p:cNvPr>
              <p:cNvSpPr txBox="1"/>
              <p:nvPr/>
            </p:nvSpPr>
            <p:spPr>
              <a:xfrm>
                <a:off x="2672737" y="2458478"/>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92" name="ZoneTexte 91">
                <a:extLst>
                  <a:ext uri="{FF2B5EF4-FFF2-40B4-BE49-F238E27FC236}">
                    <a16:creationId xmlns:a16="http://schemas.microsoft.com/office/drawing/2014/main" id="{931BB6CA-0296-41CF-9ABC-193086472182}"/>
                  </a:ext>
                </a:extLst>
              </p:cNvPr>
              <p:cNvSpPr txBox="1"/>
              <p:nvPr/>
            </p:nvSpPr>
            <p:spPr>
              <a:xfrm>
                <a:off x="655634" y="1121361"/>
                <a:ext cx="460382" cy="338554"/>
              </a:xfrm>
              <a:prstGeom prst="rect">
                <a:avLst/>
              </a:prstGeom>
              <a:noFill/>
            </p:spPr>
            <p:txBody>
              <a:bodyPr wrap="none" rtlCol="0">
                <a:spAutoFit/>
              </a:bodyPr>
              <a:lstStyle/>
              <a:p>
                <a:r>
                  <a:rPr lang="fr-FR" sz="1600" i="1" dirty="0" err="1"/>
                  <a:t>G</a:t>
                </a:r>
                <a:r>
                  <a:rPr lang="fr-FR" sz="1600" baseline="-25000" dirty="0" err="1"/>
                  <a:t>dB</a:t>
                </a:r>
                <a:endParaRPr lang="fr-FR" i="1" dirty="0"/>
              </a:p>
            </p:txBody>
          </p:sp>
          <p:sp>
            <p:nvSpPr>
              <p:cNvPr id="93" name="ZoneTexte 92">
                <a:extLst>
                  <a:ext uri="{FF2B5EF4-FFF2-40B4-BE49-F238E27FC236}">
                    <a16:creationId xmlns:a16="http://schemas.microsoft.com/office/drawing/2014/main" id="{002B1D9E-C8CF-469A-A7DE-C8CCB53B6290}"/>
                  </a:ext>
                </a:extLst>
              </p:cNvPr>
              <p:cNvSpPr txBox="1"/>
              <p:nvPr/>
            </p:nvSpPr>
            <p:spPr>
              <a:xfrm>
                <a:off x="749354" y="2119038"/>
                <a:ext cx="319318" cy="338554"/>
              </a:xfrm>
              <a:prstGeom prst="rect">
                <a:avLst/>
              </a:prstGeom>
              <a:noFill/>
            </p:spPr>
            <p:txBody>
              <a:bodyPr wrap="none" rtlCol="0">
                <a:spAutoFit/>
              </a:bodyPr>
              <a:lstStyle/>
              <a:p>
                <a:r>
                  <a:rPr lang="el-GR" sz="1600" i="1" dirty="0"/>
                  <a:t>φ</a:t>
                </a:r>
                <a:endParaRPr lang="fr-FR" i="1" dirty="0"/>
              </a:p>
            </p:txBody>
          </p:sp>
        </p:grpSp>
        <p:grpSp>
          <p:nvGrpSpPr>
            <p:cNvPr id="46" name="Groupe 45">
              <a:extLst>
                <a:ext uri="{FF2B5EF4-FFF2-40B4-BE49-F238E27FC236}">
                  <a16:creationId xmlns:a16="http://schemas.microsoft.com/office/drawing/2014/main" id="{6962E355-9E61-405E-A1FA-1089805DBBC0}"/>
                </a:ext>
              </a:extLst>
            </p:cNvPr>
            <p:cNvGrpSpPr/>
            <p:nvPr/>
          </p:nvGrpSpPr>
          <p:grpSpPr>
            <a:xfrm>
              <a:off x="1226387" y="2301223"/>
              <a:ext cx="2109938" cy="344435"/>
              <a:chOff x="1226387" y="2405084"/>
              <a:chExt cx="2109938" cy="344435"/>
            </a:xfrm>
          </p:grpSpPr>
          <p:sp>
            <p:nvSpPr>
              <p:cNvPr id="116" name="Rectangle 115">
                <a:extLst>
                  <a:ext uri="{FF2B5EF4-FFF2-40B4-BE49-F238E27FC236}">
                    <a16:creationId xmlns:a16="http://schemas.microsoft.com/office/drawing/2014/main" id="{1D3EB1F6-9B4E-46B1-BD4A-7548A7C41442}"/>
                  </a:ext>
                </a:extLst>
              </p:cNvPr>
              <p:cNvSpPr/>
              <p:nvPr/>
            </p:nvSpPr>
            <p:spPr>
              <a:xfrm>
                <a:off x="1439230" y="2405084"/>
                <a:ext cx="1328725" cy="338554"/>
              </a:xfrm>
              <a:prstGeom prst="rect">
                <a:avLst/>
              </a:prstGeom>
            </p:spPr>
            <p:txBody>
              <a:bodyPr wrap="square">
                <a:spAutoFit/>
              </a:bodyPr>
              <a:lstStyle/>
              <a:p>
                <a:r>
                  <a:rPr lang="fr-FR" sz="1600" dirty="0">
                    <a:solidFill>
                      <a:srgbClr val="002060"/>
                    </a:solidFill>
                  </a:rPr>
                  <a:t>Gain pur</a:t>
                </a:r>
              </a:p>
            </p:txBody>
          </p:sp>
          <p:sp>
            <p:nvSpPr>
              <p:cNvPr id="197" name="Rectangle 196">
                <a:extLst>
                  <a:ext uri="{FF2B5EF4-FFF2-40B4-BE49-F238E27FC236}">
                    <a16:creationId xmlns:a16="http://schemas.microsoft.com/office/drawing/2014/main" id="{C341C511-3500-4F86-ADCD-70002EC90C97}"/>
                  </a:ext>
                </a:extLst>
              </p:cNvPr>
              <p:cNvSpPr/>
              <p:nvPr/>
            </p:nvSpPr>
            <p:spPr>
              <a:xfrm>
                <a:off x="1226387" y="2464509"/>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a</a:t>
                </a:r>
              </a:p>
            </p:txBody>
          </p:sp>
          <mc:AlternateContent xmlns:mc="http://schemas.openxmlformats.org/markup-compatibility/2006" xmlns:a14="http://schemas.microsoft.com/office/drawing/2010/main">
            <mc:Choice Requires="a14">
              <p:sp>
                <p:nvSpPr>
                  <p:cNvPr id="14" name="ZoneTexte 13">
                    <a:extLst>
                      <a:ext uri="{FF2B5EF4-FFF2-40B4-BE49-F238E27FC236}">
                        <a16:creationId xmlns:a16="http://schemas.microsoft.com/office/drawing/2014/main" id="{E3CE4850-F973-45AF-BA9E-5269436B65DA}"/>
                      </a:ext>
                    </a:extLst>
                  </p:cNvPr>
                  <p:cNvSpPr txBox="1"/>
                  <p:nvPr/>
                </p:nvSpPr>
                <p:spPr>
                  <a:xfrm>
                    <a:off x="2246668" y="2410965"/>
                    <a:ext cx="1089657"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𝑝</m:t>
                              </m:r>
                            </m:e>
                          </m:d>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𝐾</m:t>
                          </m:r>
                        </m:oMath>
                      </m:oMathPara>
                    </a14:m>
                    <a:endParaRPr lang="fr-FR" sz="1600" dirty="0">
                      <a:solidFill>
                        <a:srgbClr val="002060"/>
                      </a:solidFill>
                    </a:endParaRPr>
                  </a:p>
                </p:txBody>
              </p:sp>
            </mc:Choice>
            <mc:Fallback xmlns="">
              <p:sp>
                <p:nvSpPr>
                  <p:cNvPr id="14" name="ZoneTexte 13">
                    <a:extLst>
                      <a:ext uri="{FF2B5EF4-FFF2-40B4-BE49-F238E27FC236}">
                        <a16:creationId xmlns:a16="http://schemas.microsoft.com/office/drawing/2014/main" id="{E3CE4850-F973-45AF-BA9E-5269436B65DA}"/>
                      </a:ext>
                    </a:extLst>
                  </p:cNvPr>
                  <p:cNvSpPr txBox="1">
                    <a:spLocks noRot="1" noChangeAspect="1" noMove="1" noResize="1" noEditPoints="1" noAdjustHandles="1" noChangeArrowheads="1" noChangeShapeType="1" noTextEdit="1"/>
                  </p:cNvSpPr>
                  <p:nvPr/>
                </p:nvSpPr>
                <p:spPr>
                  <a:xfrm>
                    <a:off x="2246668" y="2410965"/>
                    <a:ext cx="1089657" cy="338554"/>
                  </a:xfrm>
                  <a:prstGeom prst="rect">
                    <a:avLst/>
                  </a:prstGeom>
                  <a:blipFill>
                    <a:blip r:embed="rId5"/>
                    <a:stretch>
                      <a:fillRect b="-3636"/>
                    </a:stretch>
                  </a:blipFill>
                </p:spPr>
                <p:txBody>
                  <a:bodyPr/>
                  <a:lstStyle/>
                  <a:p>
                    <a:r>
                      <a:rPr lang="fr-FR">
                        <a:noFill/>
                      </a:rPr>
                      <a:t> </a:t>
                    </a:r>
                  </a:p>
                </p:txBody>
              </p:sp>
            </mc:Fallback>
          </mc:AlternateContent>
        </p:grpSp>
        <p:sp>
          <p:nvSpPr>
            <p:cNvPr id="28" name="ZoneTexte 27">
              <a:extLst>
                <a:ext uri="{FF2B5EF4-FFF2-40B4-BE49-F238E27FC236}">
                  <a16:creationId xmlns:a16="http://schemas.microsoft.com/office/drawing/2014/main" id="{FA31A50C-C16F-4A6C-91B5-10A1E8D776B4}"/>
                </a:ext>
              </a:extLst>
            </p:cNvPr>
            <p:cNvSpPr txBox="1"/>
            <p:nvPr/>
          </p:nvSpPr>
          <p:spPr>
            <a:xfrm>
              <a:off x="567354" y="2949763"/>
              <a:ext cx="554960" cy="338554"/>
            </a:xfrm>
            <a:prstGeom prst="rect">
              <a:avLst/>
            </a:prstGeom>
            <a:noFill/>
          </p:spPr>
          <p:txBody>
            <a:bodyPr wrap="none" rtlCol="0">
              <a:spAutoFit/>
            </a:bodyPr>
            <a:lstStyle/>
            <a:p>
              <a:r>
                <a:rPr lang="fr-FR" sz="1600" dirty="0"/>
                <a:t>0 dB</a:t>
              </a:r>
            </a:p>
          </p:txBody>
        </p:sp>
      </p:grpSp>
      <p:sp>
        <p:nvSpPr>
          <p:cNvPr id="137" name="ZoneTexte 136">
            <a:extLst>
              <a:ext uri="{FF2B5EF4-FFF2-40B4-BE49-F238E27FC236}">
                <a16:creationId xmlns:a16="http://schemas.microsoft.com/office/drawing/2014/main" id="{AA09845A-50B1-4CC9-BE4A-3718516C448A}"/>
              </a:ext>
            </a:extLst>
          </p:cNvPr>
          <p:cNvSpPr txBox="1"/>
          <p:nvPr/>
        </p:nvSpPr>
        <p:spPr>
          <a:xfrm>
            <a:off x="4108672" y="2949763"/>
            <a:ext cx="554960" cy="338554"/>
          </a:xfrm>
          <a:prstGeom prst="rect">
            <a:avLst/>
          </a:prstGeom>
          <a:noFill/>
        </p:spPr>
        <p:txBody>
          <a:bodyPr wrap="none" rtlCol="0">
            <a:spAutoFit/>
          </a:bodyPr>
          <a:lstStyle/>
          <a:p>
            <a:r>
              <a:rPr lang="fr-FR" sz="1600" dirty="0"/>
              <a:t>0 dB</a:t>
            </a:r>
          </a:p>
        </p:txBody>
      </p:sp>
      <p:sp>
        <p:nvSpPr>
          <p:cNvPr id="138" name="ZoneTexte 137">
            <a:extLst>
              <a:ext uri="{FF2B5EF4-FFF2-40B4-BE49-F238E27FC236}">
                <a16:creationId xmlns:a16="http://schemas.microsoft.com/office/drawing/2014/main" id="{6782EB5C-A061-41F5-925F-589BCE40A3F9}"/>
              </a:ext>
            </a:extLst>
          </p:cNvPr>
          <p:cNvSpPr txBox="1"/>
          <p:nvPr/>
        </p:nvSpPr>
        <p:spPr>
          <a:xfrm>
            <a:off x="571897" y="5198992"/>
            <a:ext cx="554960" cy="338554"/>
          </a:xfrm>
          <a:prstGeom prst="rect">
            <a:avLst/>
          </a:prstGeom>
          <a:noFill/>
        </p:spPr>
        <p:txBody>
          <a:bodyPr wrap="none" rtlCol="0">
            <a:spAutoFit/>
          </a:bodyPr>
          <a:lstStyle/>
          <a:p>
            <a:r>
              <a:rPr lang="fr-FR" sz="1600" dirty="0"/>
              <a:t>0 dB</a:t>
            </a:r>
          </a:p>
        </p:txBody>
      </p:sp>
      <p:sp>
        <p:nvSpPr>
          <p:cNvPr id="29" name="ZoneTexte 28">
            <a:extLst>
              <a:ext uri="{FF2B5EF4-FFF2-40B4-BE49-F238E27FC236}">
                <a16:creationId xmlns:a16="http://schemas.microsoft.com/office/drawing/2014/main" id="{87DF2E09-11D2-4A1A-92B1-E35EC6939DD5}"/>
              </a:ext>
            </a:extLst>
          </p:cNvPr>
          <p:cNvSpPr txBox="1"/>
          <p:nvPr/>
        </p:nvSpPr>
        <p:spPr>
          <a:xfrm>
            <a:off x="5516168" y="2810151"/>
            <a:ext cx="381836" cy="276999"/>
          </a:xfrm>
          <a:prstGeom prst="rect">
            <a:avLst/>
          </a:prstGeom>
          <a:noFill/>
        </p:spPr>
        <p:txBody>
          <a:bodyPr wrap="none" rtlCol="0">
            <a:spAutoFit/>
          </a:bodyPr>
          <a:lstStyle/>
          <a:p>
            <a:r>
              <a:rPr lang="fr-FR" sz="1200" dirty="0"/>
              <a:t>1/</a:t>
            </a:r>
            <a:r>
              <a:rPr lang="el-GR" sz="1200" dirty="0"/>
              <a:t>τ</a:t>
            </a:r>
            <a:endParaRPr lang="fr-FR" sz="1200" dirty="0"/>
          </a:p>
        </p:txBody>
      </p:sp>
      <p:cxnSp>
        <p:nvCxnSpPr>
          <p:cNvPr id="33" name="Connecteur droit 32">
            <a:extLst>
              <a:ext uri="{FF2B5EF4-FFF2-40B4-BE49-F238E27FC236}">
                <a16:creationId xmlns:a16="http://schemas.microsoft.com/office/drawing/2014/main" id="{CAC79DC4-7BA8-40AF-BE99-F10ED250D727}"/>
              </a:ext>
            </a:extLst>
          </p:cNvPr>
          <p:cNvCxnSpPr/>
          <p:nvPr/>
        </p:nvCxnSpPr>
        <p:spPr>
          <a:xfrm>
            <a:off x="5729875" y="3068437"/>
            <a:ext cx="0" cy="137307"/>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144" name="ZoneTexte 143">
            <a:extLst>
              <a:ext uri="{FF2B5EF4-FFF2-40B4-BE49-F238E27FC236}">
                <a16:creationId xmlns:a16="http://schemas.microsoft.com/office/drawing/2014/main" id="{55B4ADB2-53AE-4B70-98DB-3EBCF2CC5E5B}"/>
              </a:ext>
            </a:extLst>
          </p:cNvPr>
          <p:cNvSpPr txBox="1"/>
          <p:nvPr/>
        </p:nvSpPr>
        <p:spPr>
          <a:xfrm>
            <a:off x="1821092" y="5083281"/>
            <a:ext cx="381836" cy="276999"/>
          </a:xfrm>
          <a:prstGeom prst="rect">
            <a:avLst/>
          </a:prstGeom>
          <a:noFill/>
        </p:spPr>
        <p:txBody>
          <a:bodyPr wrap="none" rtlCol="0">
            <a:spAutoFit/>
          </a:bodyPr>
          <a:lstStyle/>
          <a:p>
            <a:r>
              <a:rPr lang="fr-FR" sz="1200" dirty="0"/>
              <a:t>1/</a:t>
            </a:r>
            <a:r>
              <a:rPr lang="el-GR" sz="1200" dirty="0"/>
              <a:t>τ</a:t>
            </a:r>
            <a:endParaRPr lang="fr-FR" sz="1200" dirty="0"/>
          </a:p>
        </p:txBody>
      </p:sp>
      <p:sp>
        <p:nvSpPr>
          <p:cNvPr id="145" name="ZoneTexte 144">
            <a:extLst>
              <a:ext uri="{FF2B5EF4-FFF2-40B4-BE49-F238E27FC236}">
                <a16:creationId xmlns:a16="http://schemas.microsoft.com/office/drawing/2014/main" id="{29CE4C10-37E8-44EA-870A-D3694AFD4422}"/>
              </a:ext>
            </a:extLst>
          </p:cNvPr>
          <p:cNvSpPr txBox="1"/>
          <p:nvPr/>
        </p:nvSpPr>
        <p:spPr>
          <a:xfrm>
            <a:off x="1821092" y="5841593"/>
            <a:ext cx="381836" cy="276999"/>
          </a:xfrm>
          <a:prstGeom prst="rect">
            <a:avLst/>
          </a:prstGeom>
          <a:noFill/>
        </p:spPr>
        <p:txBody>
          <a:bodyPr wrap="none" rtlCol="0">
            <a:spAutoFit/>
          </a:bodyPr>
          <a:lstStyle/>
          <a:p>
            <a:r>
              <a:rPr lang="fr-FR" sz="1200" dirty="0"/>
              <a:t>1/</a:t>
            </a:r>
            <a:r>
              <a:rPr lang="el-GR" sz="1200" dirty="0"/>
              <a:t>τ</a:t>
            </a:r>
            <a:endParaRPr lang="fr-FR" sz="1200" dirty="0"/>
          </a:p>
        </p:txBody>
      </p:sp>
      <p:sp>
        <p:nvSpPr>
          <p:cNvPr id="146" name="ZoneTexte 145">
            <a:extLst>
              <a:ext uri="{FF2B5EF4-FFF2-40B4-BE49-F238E27FC236}">
                <a16:creationId xmlns:a16="http://schemas.microsoft.com/office/drawing/2014/main" id="{BA5B127A-95CC-4CDA-BA45-C29B31CBD5C5}"/>
              </a:ext>
            </a:extLst>
          </p:cNvPr>
          <p:cNvSpPr txBox="1"/>
          <p:nvPr/>
        </p:nvSpPr>
        <p:spPr>
          <a:xfrm>
            <a:off x="775711" y="6386413"/>
            <a:ext cx="498855" cy="307777"/>
          </a:xfrm>
          <a:prstGeom prst="rect">
            <a:avLst/>
          </a:prstGeom>
          <a:noFill/>
        </p:spPr>
        <p:txBody>
          <a:bodyPr wrap="none" rtlCol="0">
            <a:spAutoFit/>
          </a:bodyPr>
          <a:lstStyle/>
          <a:p>
            <a:r>
              <a:rPr lang="fr-FR" sz="1400" dirty="0"/>
              <a:t>-π/2</a:t>
            </a:r>
          </a:p>
        </p:txBody>
      </p:sp>
      <p:sp>
        <p:nvSpPr>
          <p:cNvPr id="147" name="ZoneTexte 146">
            <a:extLst>
              <a:ext uri="{FF2B5EF4-FFF2-40B4-BE49-F238E27FC236}">
                <a16:creationId xmlns:a16="http://schemas.microsoft.com/office/drawing/2014/main" id="{5F71FF59-B410-489D-9AAF-F7A4342731B3}"/>
              </a:ext>
            </a:extLst>
          </p:cNvPr>
          <p:cNvSpPr txBox="1"/>
          <p:nvPr/>
        </p:nvSpPr>
        <p:spPr>
          <a:xfrm>
            <a:off x="4155138" y="4083445"/>
            <a:ext cx="543739" cy="338554"/>
          </a:xfrm>
          <a:prstGeom prst="rect">
            <a:avLst/>
          </a:prstGeom>
          <a:noFill/>
        </p:spPr>
        <p:txBody>
          <a:bodyPr wrap="none" rtlCol="0">
            <a:spAutoFit/>
          </a:bodyPr>
          <a:lstStyle/>
          <a:p>
            <a:r>
              <a:rPr lang="fr-FR" sz="1600" dirty="0"/>
              <a:t>-π/2</a:t>
            </a:r>
          </a:p>
        </p:txBody>
      </p:sp>
      <p:grpSp>
        <p:nvGrpSpPr>
          <p:cNvPr id="50" name="Groupe 49">
            <a:extLst>
              <a:ext uri="{FF2B5EF4-FFF2-40B4-BE49-F238E27FC236}">
                <a16:creationId xmlns:a16="http://schemas.microsoft.com/office/drawing/2014/main" id="{6EDF1804-0BA4-4F75-9401-FAB72ED79E3B}"/>
              </a:ext>
            </a:extLst>
          </p:cNvPr>
          <p:cNvGrpSpPr/>
          <p:nvPr/>
        </p:nvGrpSpPr>
        <p:grpSpPr>
          <a:xfrm>
            <a:off x="1310811" y="2987691"/>
            <a:ext cx="2483372" cy="783594"/>
            <a:chOff x="1310811" y="2987691"/>
            <a:chExt cx="2483372" cy="783594"/>
          </a:xfrm>
        </p:grpSpPr>
        <p:cxnSp>
          <p:nvCxnSpPr>
            <p:cNvPr id="35" name="Connecteur droit avec flèche 34">
              <a:extLst>
                <a:ext uri="{FF2B5EF4-FFF2-40B4-BE49-F238E27FC236}">
                  <a16:creationId xmlns:a16="http://schemas.microsoft.com/office/drawing/2014/main" id="{491FA2D2-58DC-4FFD-B43E-4CD40C0F91D8}"/>
                </a:ext>
              </a:extLst>
            </p:cNvPr>
            <p:cNvCxnSpPr>
              <a:cxnSpLocks/>
            </p:cNvCxnSpPr>
            <p:nvPr/>
          </p:nvCxnSpPr>
          <p:spPr>
            <a:xfrm flipH="1" flipV="1">
              <a:off x="1552008" y="2987691"/>
              <a:ext cx="110373" cy="266736"/>
            </a:xfrm>
            <a:prstGeom prst="straightConnector1">
              <a:avLst/>
            </a:prstGeom>
            <a:ln>
              <a:solidFill>
                <a:srgbClr val="CC00FF"/>
              </a:solidFill>
              <a:tailEnd type="triangle"/>
            </a:ln>
          </p:spPr>
          <p:style>
            <a:lnRef idx="1">
              <a:schemeClr val="accent1"/>
            </a:lnRef>
            <a:fillRef idx="0">
              <a:schemeClr val="accent1"/>
            </a:fillRef>
            <a:effectRef idx="0">
              <a:schemeClr val="accent1"/>
            </a:effectRef>
            <a:fontRef idx="minor">
              <a:schemeClr val="tx1"/>
            </a:fontRef>
          </p:style>
        </p:cxnSp>
        <p:sp>
          <p:nvSpPr>
            <p:cNvPr id="36" name="ZoneTexte 35">
              <a:extLst>
                <a:ext uri="{FF2B5EF4-FFF2-40B4-BE49-F238E27FC236}">
                  <a16:creationId xmlns:a16="http://schemas.microsoft.com/office/drawing/2014/main" id="{A8087A8B-AEE0-4818-B9B1-8510CA2B3487}"/>
                </a:ext>
              </a:extLst>
            </p:cNvPr>
            <p:cNvSpPr txBox="1"/>
            <p:nvPr/>
          </p:nvSpPr>
          <p:spPr>
            <a:xfrm>
              <a:off x="1310811" y="3186510"/>
              <a:ext cx="2483372" cy="584775"/>
            </a:xfrm>
            <a:prstGeom prst="rect">
              <a:avLst/>
            </a:prstGeom>
            <a:noFill/>
          </p:spPr>
          <p:txBody>
            <a:bodyPr wrap="none" rtlCol="0">
              <a:spAutoFit/>
            </a:bodyPr>
            <a:lstStyle/>
            <a:p>
              <a:r>
                <a:rPr lang="fr-FR" sz="1600" u="sng" dirty="0" err="1">
                  <a:solidFill>
                    <a:srgbClr val="CC00FF"/>
                  </a:solidFill>
                </a:rPr>
                <a:t>Rmq</a:t>
              </a:r>
              <a:r>
                <a:rPr lang="fr-FR" sz="1600" dirty="0">
                  <a:solidFill>
                    <a:srgbClr val="CC00FF"/>
                  </a:solidFill>
                </a:rPr>
                <a:t> : si </a:t>
              </a:r>
              <a:r>
                <a:rPr lang="fr-FR" sz="1600" i="1" dirty="0">
                  <a:solidFill>
                    <a:srgbClr val="CC00FF"/>
                  </a:solidFill>
                </a:rPr>
                <a:t>K </a:t>
              </a:r>
              <a:r>
                <a:rPr lang="fr-FR" sz="1600" dirty="0">
                  <a:solidFill>
                    <a:srgbClr val="CC00FF"/>
                  </a:solidFill>
                </a:rPr>
                <a:t>&lt; 1, 20.log(K) &lt; 0 </a:t>
              </a:r>
            </a:p>
            <a:p>
              <a:pPr lvl="1"/>
              <a:r>
                <a:rPr lang="fr-FR" sz="1000" dirty="0">
                  <a:solidFill>
                    <a:srgbClr val="CC00FF"/>
                  </a:solidFill>
                </a:rPr>
                <a:t> </a:t>
              </a:r>
              <a:r>
                <a:rPr lang="fr-FR" sz="1600" dirty="0">
                  <a:solidFill>
                    <a:srgbClr val="CC00FF"/>
                  </a:solidFill>
                </a:rPr>
                <a:t> si </a:t>
              </a:r>
              <a:r>
                <a:rPr lang="fr-FR" sz="1600" i="1" dirty="0">
                  <a:solidFill>
                    <a:srgbClr val="CC00FF"/>
                  </a:solidFill>
                </a:rPr>
                <a:t>K</a:t>
              </a:r>
              <a:r>
                <a:rPr lang="fr-FR" sz="1600" dirty="0">
                  <a:solidFill>
                    <a:srgbClr val="CC00FF"/>
                  </a:solidFill>
                </a:rPr>
                <a:t> &gt; 1, 20.log(K) &gt; 0 </a:t>
              </a:r>
            </a:p>
          </p:txBody>
        </p:sp>
      </p:grpSp>
      <p:grpSp>
        <p:nvGrpSpPr>
          <p:cNvPr id="43" name="Groupe 42">
            <a:extLst>
              <a:ext uri="{FF2B5EF4-FFF2-40B4-BE49-F238E27FC236}">
                <a16:creationId xmlns:a16="http://schemas.microsoft.com/office/drawing/2014/main" id="{7CAB24AF-6F10-4AEC-8E61-D9B5323568D5}"/>
              </a:ext>
            </a:extLst>
          </p:cNvPr>
          <p:cNvGrpSpPr/>
          <p:nvPr/>
        </p:nvGrpSpPr>
        <p:grpSpPr>
          <a:xfrm>
            <a:off x="4779782" y="2658590"/>
            <a:ext cx="2047822" cy="1626387"/>
            <a:chOff x="4779782" y="2658590"/>
            <a:chExt cx="2047822" cy="1626387"/>
          </a:xfrm>
        </p:grpSpPr>
        <p:cxnSp>
          <p:nvCxnSpPr>
            <p:cNvPr id="16" name="Connecteur droit 15">
              <a:extLst>
                <a:ext uri="{FF2B5EF4-FFF2-40B4-BE49-F238E27FC236}">
                  <a16:creationId xmlns:a16="http://schemas.microsoft.com/office/drawing/2014/main" id="{978C62D8-E985-4F5F-8AE4-5F0EAF8066FA}"/>
                </a:ext>
              </a:extLst>
            </p:cNvPr>
            <p:cNvCxnSpPr>
              <a:cxnSpLocks/>
            </p:cNvCxnSpPr>
            <p:nvPr/>
          </p:nvCxnSpPr>
          <p:spPr>
            <a:xfrm>
              <a:off x="4900620" y="2658590"/>
              <a:ext cx="1719051" cy="92400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5" name="Forme libre : forme 124">
              <a:extLst>
                <a:ext uri="{FF2B5EF4-FFF2-40B4-BE49-F238E27FC236}">
                  <a16:creationId xmlns:a16="http://schemas.microsoft.com/office/drawing/2014/main" id="{02CEB132-9F59-4E62-A35D-D4C61F4E87B7}"/>
                </a:ext>
              </a:extLst>
            </p:cNvPr>
            <p:cNvSpPr/>
            <p:nvPr/>
          </p:nvSpPr>
          <p:spPr>
            <a:xfrm>
              <a:off x="4779782" y="4253793"/>
              <a:ext cx="1908000" cy="0"/>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5" name="ZoneTexte 194">
              <a:extLst>
                <a:ext uri="{FF2B5EF4-FFF2-40B4-BE49-F238E27FC236}">
                  <a16:creationId xmlns:a16="http://schemas.microsoft.com/office/drawing/2014/main" id="{18408D42-440F-418C-9B6C-99B34400D4D7}"/>
                </a:ext>
              </a:extLst>
            </p:cNvPr>
            <p:cNvSpPr txBox="1"/>
            <p:nvPr/>
          </p:nvSpPr>
          <p:spPr>
            <a:xfrm>
              <a:off x="5516168" y="4007978"/>
              <a:ext cx="702436" cy="276999"/>
            </a:xfrm>
            <a:prstGeom prst="rect">
              <a:avLst/>
            </a:prstGeom>
            <a:noFill/>
          </p:spPr>
          <p:txBody>
            <a:bodyPr wrap="none" rtlCol="0">
              <a:spAutoFit/>
            </a:bodyPr>
            <a:lstStyle/>
            <a:p>
              <a:r>
                <a:rPr lang="el-GR" sz="1200" i="1" dirty="0">
                  <a:solidFill>
                    <a:srgbClr val="FF0000"/>
                  </a:solidFill>
                </a:rPr>
                <a:t>φ</a:t>
              </a:r>
              <a:r>
                <a:rPr lang="fr-FR" sz="1200" i="1" dirty="0">
                  <a:solidFill>
                    <a:srgbClr val="FF0000"/>
                  </a:solidFill>
                </a:rPr>
                <a:t> </a:t>
              </a:r>
              <a:r>
                <a:rPr lang="fr-FR" sz="1200" dirty="0">
                  <a:solidFill>
                    <a:srgbClr val="FF0000"/>
                  </a:solidFill>
                </a:rPr>
                <a:t>= -</a:t>
              </a:r>
              <a:r>
                <a:rPr lang="el-GR" sz="1200" dirty="0">
                  <a:solidFill>
                    <a:srgbClr val="FF0000"/>
                  </a:solidFill>
                </a:rPr>
                <a:t>π</a:t>
              </a:r>
              <a:r>
                <a:rPr lang="fr-FR" sz="1200" dirty="0">
                  <a:solidFill>
                    <a:srgbClr val="FF0000"/>
                  </a:solidFill>
                </a:rPr>
                <a:t>/2</a:t>
              </a:r>
              <a:endParaRPr lang="fr-FR" sz="1200" i="1" dirty="0">
                <a:solidFill>
                  <a:srgbClr val="FF0000"/>
                </a:solidFill>
              </a:endParaRPr>
            </a:p>
          </p:txBody>
        </p:sp>
        <p:sp>
          <p:nvSpPr>
            <p:cNvPr id="196" name="ZoneTexte 195">
              <a:extLst>
                <a:ext uri="{FF2B5EF4-FFF2-40B4-BE49-F238E27FC236}">
                  <a16:creationId xmlns:a16="http://schemas.microsoft.com/office/drawing/2014/main" id="{173FB9BF-F775-4C8E-BC70-56F89BFAC10C}"/>
                </a:ext>
              </a:extLst>
            </p:cNvPr>
            <p:cNvSpPr txBox="1"/>
            <p:nvPr/>
          </p:nvSpPr>
          <p:spPr>
            <a:xfrm rot="1708208">
              <a:off x="5884717" y="3175557"/>
              <a:ext cx="942887" cy="523220"/>
            </a:xfrm>
            <a:prstGeom prst="rect">
              <a:avLst/>
            </a:prstGeom>
            <a:noFill/>
          </p:spPr>
          <p:txBody>
            <a:bodyPr wrap="none" rtlCol="0">
              <a:spAutoFit/>
            </a:bodyPr>
            <a:lstStyle/>
            <a:p>
              <a:pPr algn="ctr"/>
              <a:r>
                <a:rPr lang="fr-FR" sz="1400" dirty="0">
                  <a:solidFill>
                    <a:srgbClr val="FF0000"/>
                  </a:solidFill>
                </a:rPr>
                <a:t>pente</a:t>
              </a:r>
              <a:br>
                <a:rPr lang="fr-FR" sz="1400" dirty="0">
                  <a:solidFill>
                    <a:srgbClr val="FF0000"/>
                  </a:solidFill>
                </a:rPr>
              </a:br>
              <a:r>
                <a:rPr lang="fr-FR" sz="1400" dirty="0">
                  <a:solidFill>
                    <a:srgbClr val="FF0000"/>
                  </a:solidFill>
                </a:rPr>
                <a:t>-20dB/</a:t>
              </a:r>
              <a:r>
                <a:rPr lang="fr-FR" sz="1400" dirty="0" err="1">
                  <a:solidFill>
                    <a:srgbClr val="FF0000"/>
                  </a:solidFill>
                </a:rPr>
                <a:t>déc</a:t>
              </a:r>
              <a:endParaRPr lang="fr-FR" sz="1400" dirty="0">
                <a:solidFill>
                  <a:srgbClr val="FF0000"/>
                </a:solidFill>
              </a:endParaRPr>
            </a:p>
          </p:txBody>
        </p:sp>
      </p:grpSp>
      <p:grpSp>
        <p:nvGrpSpPr>
          <p:cNvPr id="27" name="Groupe 26">
            <a:extLst>
              <a:ext uri="{FF2B5EF4-FFF2-40B4-BE49-F238E27FC236}">
                <a16:creationId xmlns:a16="http://schemas.microsoft.com/office/drawing/2014/main" id="{83505D00-A3D2-46AC-BF67-22349CB93719}"/>
              </a:ext>
            </a:extLst>
          </p:cNvPr>
          <p:cNvGrpSpPr/>
          <p:nvPr/>
        </p:nvGrpSpPr>
        <p:grpSpPr>
          <a:xfrm>
            <a:off x="532845" y="528797"/>
            <a:ext cx="10567467" cy="1473380"/>
            <a:chOff x="532845" y="528797"/>
            <a:chExt cx="10567467" cy="1473380"/>
          </a:xfrm>
        </p:grpSpPr>
        <p:sp>
          <p:nvSpPr>
            <p:cNvPr id="215" name="Rectangle à coins arrondis 66">
              <a:extLst>
                <a:ext uri="{FF2B5EF4-FFF2-40B4-BE49-F238E27FC236}">
                  <a16:creationId xmlns:a16="http://schemas.microsoft.com/office/drawing/2014/main" id="{42F39C63-14B9-412D-B623-979E51F49884}"/>
                </a:ext>
              </a:extLst>
            </p:cNvPr>
            <p:cNvSpPr/>
            <p:nvPr/>
          </p:nvSpPr>
          <p:spPr>
            <a:xfrm>
              <a:off x="565461" y="528797"/>
              <a:ext cx="10534851" cy="1473380"/>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7" name="Rectangle 216">
              <a:extLst>
                <a:ext uri="{FF2B5EF4-FFF2-40B4-BE49-F238E27FC236}">
                  <a16:creationId xmlns:a16="http://schemas.microsoft.com/office/drawing/2014/main" id="{D97E534E-EDB2-46D6-838D-7A9A3B59B9CC}"/>
                </a:ext>
              </a:extLst>
            </p:cNvPr>
            <p:cNvSpPr/>
            <p:nvPr/>
          </p:nvSpPr>
          <p:spPr>
            <a:xfrm>
              <a:off x="532845" y="533304"/>
              <a:ext cx="4900957" cy="369332"/>
            </a:xfrm>
            <a:prstGeom prst="rect">
              <a:avLst/>
            </a:prstGeom>
          </p:spPr>
          <p:txBody>
            <a:bodyPr wrap="none">
              <a:spAutoFit/>
            </a:bodyPr>
            <a:lstStyle/>
            <a:p>
              <a:r>
                <a:rPr lang="fr-FR" dirty="0">
                  <a:solidFill>
                    <a:srgbClr val="CC00CC"/>
                  </a:solidFill>
                </a:rPr>
                <a:t>Démarche de tracé d’un diagramme asymptotique</a:t>
              </a:r>
              <a:endParaRPr lang="fr-FR" b="1" dirty="0">
                <a:solidFill>
                  <a:srgbClr val="333399"/>
                </a:solidFill>
              </a:endParaRPr>
            </a:p>
          </p:txBody>
        </p:sp>
        <p:sp>
          <p:nvSpPr>
            <p:cNvPr id="219" name="Rectangle 218">
              <a:extLst>
                <a:ext uri="{FF2B5EF4-FFF2-40B4-BE49-F238E27FC236}">
                  <a16:creationId xmlns:a16="http://schemas.microsoft.com/office/drawing/2014/main" id="{C27E4088-A0B4-41BE-B724-8AA98A7BF75F}"/>
                </a:ext>
              </a:extLst>
            </p:cNvPr>
            <p:cNvSpPr/>
            <p:nvPr/>
          </p:nvSpPr>
          <p:spPr>
            <a:xfrm>
              <a:off x="775247" y="926243"/>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sp>
          <p:nvSpPr>
            <p:cNvPr id="220" name="Rectangle 219">
              <a:extLst>
                <a:ext uri="{FF2B5EF4-FFF2-40B4-BE49-F238E27FC236}">
                  <a16:creationId xmlns:a16="http://schemas.microsoft.com/office/drawing/2014/main" id="{46726B14-110C-4069-94C4-043D6FB07F16}"/>
                </a:ext>
              </a:extLst>
            </p:cNvPr>
            <p:cNvSpPr/>
            <p:nvPr/>
          </p:nvSpPr>
          <p:spPr>
            <a:xfrm>
              <a:off x="775247" y="1439153"/>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sp>
          <p:nvSpPr>
            <p:cNvPr id="39" name="ZoneTexte 38">
              <a:extLst>
                <a:ext uri="{FF2B5EF4-FFF2-40B4-BE49-F238E27FC236}">
                  <a16:creationId xmlns:a16="http://schemas.microsoft.com/office/drawing/2014/main" id="{542C4CA3-1A18-417C-B3A0-6A7B5B8B76DA}"/>
                </a:ext>
              </a:extLst>
            </p:cNvPr>
            <p:cNvSpPr txBox="1"/>
            <p:nvPr/>
          </p:nvSpPr>
          <p:spPr>
            <a:xfrm>
              <a:off x="993542" y="865908"/>
              <a:ext cx="10032218" cy="584775"/>
            </a:xfrm>
            <a:prstGeom prst="rect">
              <a:avLst/>
            </a:prstGeom>
            <a:noFill/>
          </p:spPr>
          <p:txBody>
            <a:bodyPr wrap="square" rtlCol="0">
              <a:spAutoFit/>
            </a:bodyPr>
            <a:lstStyle/>
            <a:p>
              <a:r>
                <a:rPr lang="fr-FR" sz="1600" u="sng" dirty="0">
                  <a:solidFill>
                    <a:srgbClr val="002060"/>
                  </a:solidFill>
                </a:rPr>
                <a:t>Constat</a:t>
              </a:r>
              <a:r>
                <a:rPr lang="fr-FR" sz="1600" dirty="0">
                  <a:solidFill>
                    <a:srgbClr val="002060"/>
                  </a:solidFill>
                </a:rPr>
                <a:t> : quasiment toutes les transmittances vues en CPGE sont décomposables en ‘’produits’’ ou ‘’quotients’’ de « briques de base » et de 2</a:t>
              </a:r>
              <a:r>
                <a:rPr lang="fr-FR" sz="1600" baseline="30000" dirty="0">
                  <a:solidFill>
                    <a:srgbClr val="002060"/>
                  </a:solidFill>
                </a:rPr>
                <a:t>nd</a:t>
              </a:r>
              <a:r>
                <a:rPr lang="fr-FR" sz="1600" dirty="0">
                  <a:solidFill>
                    <a:srgbClr val="002060"/>
                  </a:solidFill>
                </a:rPr>
                <a:t> ordre ( voir capsule SLCI </a:t>
              </a:r>
              <a:r>
                <a:rPr lang="fr-FR" sz="1600" dirty="0" smtClean="0">
                  <a:solidFill>
                    <a:srgbClr val="002060"/>
                  </a:solidFill>
                </a:rPr>
                <a:t>– identification </a:t>
              </a:r>
              <a:r>
                <a:rPr lang="fr-FR" sz="1600" dirty="0">
                  <a:solidFill>
                    <a:srgbClr val="002060"/>
                  </a:solidFill>
                </a:rPr>
                <a:t>pour les </a:t>
              </a:r>
              <a:r>
                <a:rPr lang="fr-FR" sz="1600" dirty="0" smtClean="0">
                  <a:solidFill>
                    <a:srgbClr val="002060"/>
                  </a:solidFill>
                </a:rPr>
                <a:t>détails)</a:t>
              </a:r>
              <a:endParaRPr lang="fr-FR" sz="1600" dirty="0">
                <a:solidFill>
                  <a:srgbClr val="002060"/>
                </a:solidFill>
              </a:endParaRPr>
            </a:p>
          </p:txBody>
        </p:sp>
        <p:sp>
          <p:nvSpPr>
            <p:cNvPr id="94" name="ZoneTexte 93">
              <a:extLst>
                <a:ext uri="{FF2B5EF4-FFF2-40B4-BE49-F238E27FC236}">
                  <a16:creationId xmlns:a16="http://schemas.microsoft.com/office/drawing/2014/main" id="{B0C467AF-D415-44B2-B819-2E97ED1882B2}"/>
                </a:ext>
              </a:extLst>
            </p:cNvPr>
            <p:cNvSpPr txBox="1"/>
            <p:nvPr/>
          </p:nvSpPr>
          <p:spPr>
            <a:xfrm>
              <a:off x="1009934" y="1366512"/>
              <a:ext cx="10090378" cy="584775"/>
            </a:xfrm>
            <a:prstGeom prst="rect">
              <a:avLst/>
            </a:prstGeom>
            <a:noFill/>
          </p:spPr>
          <p:txBody>
            <a:bodyPr wrap="square" rtlCol="0">
              <a:spAutoFit/>
            </a:bodyPr>
            <a:lstStyle/>
            <a:p>
              <a:r>
                <a:rPr lang="fr-FR" sz="1600" dirty="0">
                  <a:solidFill>
                    <a:srgbClr val="002060"/>
                  </a:solidFill>
                  <a:sym typeface="Wingdings" panose="05000000000000000000" pitchFamily="2" charset="2"/>
                </a:rPr>
                <a:t>Le diagramme de Bode d’un ‘’produit’’ de transmittances est la somme des diagrammes de Bode de chacun pris séparément !</a:t>
              </a:r>
              <a:endParaRPr lang="fr-FR" sz="1600" dirty="0">
                <a:solidFill>
                  <a:srgbClr val="002060"/>
                </a:solidFill>
              </a:endParaRPr>
            </a:p>
          </p:txBody>
        </p:sp>
      </p:grpSp>
      <p:cxnSp>
        <p:nvCxnSpPr>
          <p:cNvPr id="95" name="Connecteur droit 94">
            <a:extLst>
              <a:ext uri="{FF2B5EF4-FFF2-40B4-BE49-F238E27FC236}">
                <a16:creationId xmlns:a16="http://schemas.microsoft.com/office/drawing/2014/main" id="{32FFCC4C-2CC5-42DB-A1E9-B7801C58B3A8}"/>
              </a:ext>
            </a:extLst>
          </p:cNvPr>
          <p:cNvCxnSpPr/>
          <p:nvPr/>
        </p:nvCxnSpPr>
        <p:spPr>
          <a:xfrm flipH="1">
            <a:off x="1234649" y="6360012"/>
            <a:ext cx="792000" cy="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97" name="ZoneTexte 96">
            <a:extLst>
              <a:ext uri="{FF2B5EF4-FFF2-40B4-BE49-F238E27FC236}">
                <a16:creationId xmlns:a16="http://schemas.microsoft.com/office/drawing/2014/main" id="{F8896442-6E7E-436D-B0DE-5C272AB1DB41}"/>
              </a:ext>
            </a:extLst>
          </p:cNvPr>
          <p:cNvSpPr txBox="1"/>
          <p:nvPr/>
        </p:nvSpPr>
        <p:spPr>
          <a:xfrm>
            <a:off x="779886" y="6186437"/>
            <a:ext cx="498855" cy="307777"/>
          </a:xfrm>
          <a:prstGeom prst="rect">
            <a:avLst/>
          </a:prstGeom>
          <a:noFill/>
        </p:spPr>
        <p:txBody>
          <a:bodyPr wrap="none" rtlCol="0">
            <a:spAutoFit/>
          </a:bodyPr>
          <a:lstStyle/>
          <a:p>
            <a:r>
              <a:rPr lang="fr-FR" sz="1400" dirty="0"/>
              <a:t>-π/4</a:t>
            </a:r>
          </a:p>
        </p:txBody>
      </p:sp>
      <p:cxnSp>
        <p:nvCxnSpPr>
          <p:cNvPr id="121" name="Connecteur droit avec flèche 120">
            <a:extLst>
              <a:ext uri="{FF2B5EF4-FFF2-40B4-BE49-F238E27FC236}">
                <a16:creationId xmlns:a16="http://schemas.microsoft.com/office/drawing/2014/main" id="{B4DDC9D5-E0F7-4E5F-94B4-483F138FD66B}"/>
              </a:ext>
            </a:extLst>
          </p:cNvPr>
          <p:cNvCxnSpPr/>
          <p:nvPr/>
        </p:nvCxnSpPr>
        <p:spPr>
          <a:xfrm>
            <a:off x="7934894" y="3366073"/>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3" name="Connecteur droit avec flèche 122">
            <a:extLst>
              <a:ext uri="{FF2B5EF4-FFF2-40B4-BE49-F238E27FC236}">
                <a16:creationId xmlns:a16="http://schemas.microsoft.com/office/drawing/2014/main" id="{7B3E4E18-F2EA-47C6-B5E9-D564B187273B}"/>
              </a:ext>
            </a:extLst>
          </p:cNvPr>
          <p:cNvCxnSpPr>
            <a:cxnSpLocks/>
          </p:cNvCxnSpPr>
          <p:nvPr/>
        </p:nvCxnSpPr>
        <p:spPr>
          <a:xfrm flipV="1">
            <a:off x="8134919" y="2597958"/>
            <a:ext cx="0" cy="9200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Connecteur droit avec flèche 123">
            <a:extLst>
              <a:ext uri="{FF2B5EF4-FFF2-40B4-BE49-F238E27FC236}">
                <a16:creationId xmlns:a16="http://schemas.microsoft.com/office/drawing/2014/main" id="{008A7551-4988-45B6-B8CD-864D5B727859}"/>
              </a:ext>
            </a:extLst>
          </p:cNvPr>
          <p:cNvCxnSpPr/>
          <p:nvPr/>
        </p:nvCxnSpPr>
        <p:spPr>
          <a:xfrm>
            <a:off x="7934894" y="4171152"/>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Connecteur droit avec flèche 125">
            <a:extLst>
              <a:ext uri="{FF2B5EF4-FFF2-40B4-BE49-F238E27FC236}">
                <a16:creationId xmlns:a16="http://schemas.microsoft.com/office/drawing/2014/main" id="{463CCC70-6440-4895-B781-93524841BB50}"/>
              </a:ext>
            </a:extLst>
          </p:cNvPr>
          <p:cNvCxnSpPr>
            <a:cxnSpLocks/>
          </p:cNvCxnSpPr>
          <p:nvPr/>
        </p:nvCxnSpPr>
        <p:spPr>
          <a:xfrm flipV="1">
            <a:off x="8134919" y="3554541"/>
            <a:ext cx="0" cy="7105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ZoneTexte 126">
            <a:extLst>
              <a:ext uri="{FF2B5EF4-FFF2-40B4-BE49-F238E27FC236}">
                <a16:creationId xmlns:a16="http://schemas.microsoft.com/office/drawing/2014/main" id="{54C79C31-D81D-447E-B687-CCEA240ED190}"/>
              </a:ext>
            </a:extLst>
          </p:cNvPr>
          <p:cNvSpPr txBox="1"/>
          <p:nvPr/>
        </p:nvSpPr>
        <p:spPr>
          <a:xfrm>
            <a:off x="9721806" y="3078869"/>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28" name="ZoneTexte 127">
            <a:extLst>
              <a:ext uri="{FF2B5EF4-FFF2-40B4-BE49-F238E27FC236}">
                <a16:creationId xmlns:a16="http://schemas.microsoft.com/office/drawing/2014/main" id="{4767647C-9019-4907-8FA6-CFA762C5FDB3}"/>
              </a:ext>
            </a:extLst>
          </p:cNvPr>
          <p:cNvSpPr txBox="1"/>
          <p:nvPr/>
        </p:nvSpPr>
        <p:spPr>
          <a:xfrm>
            <a:off x="9721806" y="3887817"/>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29" name="ZoneTexte 128">
            <a:extLst>
              <a:ext uri="{FF2B5EF4-FFF2-40B4-BE49-F238E27FC236}">
                <a16:creationId xmlns:a16="http://schemas.microsoft.com/office/drawing/2014/main" id="{2EB639C0-1E5D-4FFA-A950-86EA3FEE7D39}"/>
              </a:ext>
            </a:extLst>
          </p:cNvPr>
          <p:cNvSpPr txBox="1"/>
          <p:nvPr/>
        </p:nvSpPr>
        <p:spPr>
          <a:xfrm>
            <a:off x="7704703" y="2569275"/>
            <a:ext cx="460382" cy="338554"/>
          </a:xfrm>
          <a:prstGeom prst="rect">
            <a:avLst/>
          </a:prstGeom>
          <a:noFill/>
        </p:spPr>
        <p:txBody>
          <a:bodyPr wrap="none" rtlCol="0">
            <a:spAutoFit/>
          </a:bodyPr>
          <a:lstStyle/>
          <a:p>
            <a:r>
              <a:rPr lang="fr-FR" sz="1600" i="1" dirty="0" err="1"/>
              <a:t>G</a:t>
            </a:r>
            <a:r>
              <a:rPr lang="fr-FR" sz="1600" baseline="-25000" dirty="0" err="1"/>
              <a:t>dB</a:t>
            </a:r>
            <a:endParaRPr lang="fr-FR" i="1" dirty="0"/>
          </a:p>
        </p:txBody>
      </p:sp>
      <p:sp>
        <p:nvSpPr>
          <p:cNvPr id="130" name="ZoneTexte 129">
            <a:extLst>
              <a:ext uri="{FF2B5EF4-FFF2-40B4-BE49-F238E27FC236}">
                <a16:creationId xmlns:a16="http://schemas.microsoft.com/office/drawing/2014/main" id="{BD23CD00-0F57-4B17-B277-6CFCDE88CCCE}"/>
              </a:ext>
            </a:extLst>
          </p:cNvPr>
          <p:cNvSpPr txBox="1"/>
          <p:nvPr/>
        </p:nvSpPr>
        <p:spPr>
          <a:xfrm>
            <a:off x="7798423" y="3421812"/>
            <a:ext cx="319318" cy="338554"/>
          </a:xfrm>
          <a:prstGeom prst="rect">
            <a:avLst/>
          </a:prstGeom>
          <a:noFill/>
        </p:spPr>
        <p:txBody>
          <a:bodyPr wrap="none" rtlCol="0">
            <a:spAutoFit/>
          </a:bodyPr>
          <a:lstStyle/>
          <a:p>
            <a:r>
              <a:rPr lang="el-GR" sz="1600" i="1" dirty="0"/>
              <a:t>φ</a:t>
            </a:r>
            <a:endParaRPr lang="fr-FR" i="1" dirty="0"/>
          </a:p>
        </p:txBody>
      </p:sp>
      <p:grpSp>
        <p:nvGrpSpPr>
          <p:cNvPr id="131" name="Groupe 130">
            <a:extLst>
              <a:ext uri="{FF2B5EF4-FFF2-40B4-BE49-F238E27FC236}">
                <a16:creationId xmlns:a16="http://schemas.microsoft.com/office/drawing/2014/main" id="{26E7F313-A2BF-4293-9AC7-86B5C44F0E89}"/>
              </a:ext>
            </a:extLst>
          </p:cNvPr>
          <p:cNvGrpSpPr/>
          <p:nvPr/>
        </p:nvGrpSpPr>
        <p:grpSpPr>
          <a:xfrm>
            <a:off x="7929947" y="2305310"/>
            <a:ext cx="2668765" cy="343602"/>
            <a:chOff x="3953664" y="2400036"/>
            <a:chExt cx="2668765" cy="343602"/>
          </a:xfrm>
        </p:grpSpPr>
        <p:sp>
          <p:nvSpPr>
            <p:cNvPr id="132" name="Rectangle 131">
              <a:extLst>
                <a:ext uri="{FF2B5EF4-FFF2-40B4-BE49-F238E27FC236}">
                  <a16:creationId xmlns:a16="http://schemas.microsoft.com/office/drawing/2014/main" id="{BF2B046F-A35F-4BA1-8BC7-8587FC0D9932}"/>
                </a:ext>
              </a:extLst>
            </p:cNvPr>
            <p:cNvSpPr/>
            <p:nvPr/>
          </p:nvSpPr>
          <p:spPr>
            <a:xfrm>
              <a:off x="4166507" y="2405084"/>
              <a:ext cx="1631149" cy="338554"/>
            </a:xfrm>
            <a:prstGeom prst="rect">
              <a:avLst/>
            </a:prstGeom>
          </p:spPr>
          <p:txBody>
            <a:bodyPr wrap="square">
              <a:spAutoFit/>
            </a:bodyPr>
            <a:lstStyle/>
            <a:p>
              <a:r>
                <a:rPr lang="fr-FR" sz="1600" dirty="0" smtClean="0">
                  <a:solidFill>
                    <a:srgbClr val="002060"/>
                  </a:solidFill>
                </a:rPr>
                <a:t>Dérivateur </a:t>
              </a:r>
              <a:r>
                <a:rPr lang="fr-FR" sz="1600" dirty="0">
                  <a:solidFill>
                    <a:srgbClr val="002060"/>
                  </a:solidFill>
                </a:rPr>
                <a:t>pur</a:t>
              </a:r>
            </a:p>
          </p:txBody>
        </p:sp>
        <p:sp>
          <p:nvSpPr>
            <p:cNvPr id="133" name="Rectangle 132">
              <a:extLst>
                <a:ext uri="{FF2B5EF4-FFF2-40B4-BE49-F238E27FC236}">
                  <a16:creationId xmlns:a16="http://schemas.microsoft.com/office/drawing/2014/main" id="{717DC3D4-48E4-4936-A2AB-A8B6C40E2F4C}"/>
                </a:ext>
              </a:extLst>
            </p:cNvPr>
            <p:cNvSpPr/>
            <p:nvPr/>
          </p:nvSpPr>
          <p:spPr>
            <a:xfrm>
              <a:off x="3953664" y="2464509"/>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c</a:t>
              </a:r>
            </a:p>
          </p:txBody>
        </p:sp>
        <mc:AlternateContent xmlns:mc="http://schemas.openxmlformats.org/markup-compatibility/2006" xmlns:a14="http://schemas.microsoft.com/office/drawing/2010/main">
          <mc:Choice Requires="a14">
            <p:sp>
              <p:nvSpPr>
                <p:cNvPr id="134" name="ZoneTexte 133">
                  <a:extLst>
                    <a:ext uri="{FF2B5EF4-FFF2-40B4-BE49-F238E27FC236}">
                      <a16:creationId xmlns:a16="http://schemas.microsoft.com/office/drawing/2014/main" id="{BDE988F5-D677-4985-9D98-421128190C10}"/>
                    </a:ext>
                  </a:extLst>
                </p:cNvPr>
                <p:cNvSpPr txBox="1"/>
                <p:nvPr/>
              </p:nvSpPr>
              <p:spPr>
                <a:xfrm>
                  <a:off x="5470768" y="2400036"/>
                  <a:ext cx="1151661"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𝑝</m:t>
                            </m:r>
                          </m:e>
                        </m:d>
                        <m:r>
                          <a:rPr lang="fr-FR" sz="1600" b="0" i="1" smtClean="0">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𝜏</m:t>
                        </m:r>
                        <m:r>
                          <a:rPr lang="fr-FR" sz="1600" i="1">
                            <a:solidFill>
                              <a:srgbClr val="002060"/>
                            </a:solidFill>
                            <a:latin typeface="Cambria Math" panose="02040503050406030204" pitchFamily="18" charset="0"/>
                          </a:rPr>
                          <m:t>𝑝</m:t>
                        </m:r>
                      </m:oMath>
                    </m:oMathPara>
                  </a14:m>
                  <a:endParaRPr lang="fr-FR" sz="1600" dirty="0">
                    <a:solidFill>
                      <a:srgbClr val="002060"/>
                    </a:solidFill>
                  </a:endParaRPr>
                </a:p>
              </p:txBody>
            </p:sp>
          </mc:Choice>
          <mc:Fallback xmlns="">
            <p:sp>
              <p:nvSpPr>
                <p:cNvPr id="134" name="ZoneTexte 133">
                  <a:extLst>
                    <a:ext uri="{FF2B5EF4-FFF2-40B4-BE49-F238E27FC236}">
                      <a16:creationId xmlns:a16="http://schemas.microsoft.com/office/drawing/2014/main" id="{BDE988F5-D677-4985-9D98-421128190C10}"/>
                    </a:ext>
                  </a:extLst>
                </p:cNvPr>
                <p:cNvSpPr txBox="1">
                  <a:spLocks noRot="1" noChangeAspect="1" noMove="1" noResize="1" noEditPoints="1" noAdjustHandles="1" noChangeArrowheads="1" noChangeShapeType="1" noTextEdit="1"/>
                </p:cNvSpPr>
                <p:nvPr/>
              </p:nvSpPr>
              <p:spPr>
                <a:xfrm>
                  <a:off x="5470768" y="2400036"/>
                  <a:ext cx="1151661" cy="338554"/>
                </a:xfrm>
                <a:prstGeom prst="rect">
                  <a:avLst/>
                </a:prstGeom>
                <a:blipFill>
                  <a:blip r:embed="rId6"/>
                  <a:stretch>
                    <a:fillRect b="-3571"/>
                  </a:stretch>
                </a:blipFill>
              </p:spPr>
              <p:txBody>
                <a:bodyPr/>
                <a:lstStyle/>
                <a:p>
                  <a:r>
                    <a:rPr lang="fr-FR">
                      <a:noFill/>
                    </a:rPr>
                    <a:t> </a:t>
                  </a:r>
                </a:p>
              </p:txBody>
            </p:sp>
          </mc:Fallback>
        </mc:AlternateContent>
      </p:grpSp>
      <p:sp>
        <p:nvSpPr>
          <p:cNvPr id="139" name="ZoneTexte 138">
            <a:extLst>
              <a:ext uri="{FF2B5EF4-FFF2-40B4-BE49-F238E27FC236}">
                <a16:creationId xmlns:a16="http://schemas.microsoft.com/office/drawing/2014/main" id="{07002F4C-E3D4-4D65-A824-4B7910728C92}"/>
              </a:ext>
            </a:extLst>
          </p:cNvPr>
          <p:cNvSpPr txBox="1"/>
          <p:nvPr/>
        </p:nvSpPr>
        <p:spPr>
          <a:xfrm>
            <a:off x="7624486" y="3031468"/>
            <a:ext cx="554960" cy="338554"/>
          </a:xfrm>
          <a:prstGeom prst="rect">
            <a:avLst/>
          </a:prstGeom>
          <a:noFill/>
        </p:spPr>
        <p:txBody>
          <a:bodyPr wrap="none" rtlCol="0">
            <a:spAutoFit/>
          </a:bodyPr>
          <a:lstStyle/>
          <a:p>
            <a:r>
              <a:rPr lang="fr-FR" sz="1600" dirty="0"/>
              <a:t>0 dB</a:t>
            </a:r>
          </a:p>
        </p:txBody>
      </p:sp>
      <p:sp>
        <p:nvSpPr>
          <p:cNvPr id="140" name="ZoneTexte 139">
            <a:extLst>
              <a:ext uri="{FF2B5EF4-FFF2-40B4-BE49-F238E27FC236}">
                <a16:creationId xmlns:a16="http://schemas.microsoft.com/office/drawing/2014/main" id="{7F119ACE-A991-4413-8652-81E4807B07D1}"/>
              </a:ext>
            </a:extLst>
          </p:cNvPr>
          <p:cNvSpPr txBox="1"/>
          <p:nvPr/>
        </p:nvSpPr>
        <p:spPr>
          <a:xfrm>
            <a:off x="8866882" y="3022485"/>
            <a:ext cx="381836" cy="276999"/>
          </a:xfrm>
          <a:prstGeom prst="rect">
            <a:avLst/>
          </a:prstGeom>
          <a:noFill/>
        </p:spPr>
        <p:txBody>
          <a:bodyPr wrap="none" rtlCol="0">
            <a:spAutoFit/>
          </a:bodyPr>
          <a:lstStyle/>
          <a:p>
            <a:r>
              <a:rPr lang="fr-FR" sz="1200" dirty="0"/>
              <a:t>1/</a:t>
            </a:r>
            <a:r>
              <a:rPr lang="el-GR" sz="1200" dirty="0"/>
              <a:t>τ</a:t>
            </a:r>
            <a:endParaRPr lang="fr-FR" sz="1200" dirty="0"/>
          </a:p>
        </p:txBody>
      </p:sp>
      <p:cxnSp>
        <p:nvCxnSpPr>
          <p:cNvPr id="141" name="Connecteur droit 140">
            <a:extLst>
              <a:ext uri="{FF2B5EF4-FFF2-40B4-BE49-F238E27FC236}">
                <a16:creationId xmlns:a16="http://schemas.microsoft.com/office/drawing/2014/main" id="{44B96A6E-BFAA-4AAE-9D65-28BE73761983}"/>
              </a:ext>
            </a:extLst>
          </p:cNvPr>
          <p:cNvCxnSpPr/>
          <p:nvPr/>
        </p:nvCxnSpPr>
        <p:spPr>
          <a:xfrm>
            <a:off x="9080589" y="3280771"/>
            <a:ext cx="0" cy="137307"/>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142" name="ZoneTexte 141">
            <a:extLst>
              <a:ext uri="{FF2B5EF4-FFF2-40B4-BE49-F238E27FC236}">
                <a16:creationId xmlns:a16="http://schemas.microsoft.com/office/drawing/2014/main" id="{DEE49957-4B6C-4C87-861F-0B268D2D7B87}"/>
              </a:ext>
            </a:extLst>
          </p:cNvPr>
          <p:cNvSpPr txBox="1"/>
          <p:nvPr/>
        </p:nvSpPr>
        <p:spPr>
          <a:xfrm>
            <a:off x="7677302" y="3720200"/>
            <a:ext cx="481222" cy="338554"/>
          </a:xfrm>
          <a:prstGeom prst="rect">
            <a:avLst/>
          </a:prstGeom>
          <a:noFill/>
        </p:spPr>
        <p:txBody>
          <a:bodyPr wrap="none" rtlCol="0">
            <a:spAutoFit/>
          </a:bodyPr>
          <a:lstStyle/>
          <a:p>
            <a:r>
              <a:rPr lang="fr-FR" sz="1600" dirty="0"/>
              <a:t>π/2</a:t>
            </a:r>
          </a:p>
        </p:txBody>
      </p:sp>
      <p:grpSp>
        <p:nvGrpSpPr>
          <p:cNvPr id="61" name="Groupe 60">
            <a:extLst>
              <a:ext uri="{FF2B5EF4-FFF2-40B4-BE49-F238E27FC236}">
                <a16:creationId xmlns:a16="http://schemas.microsoft.com/office/drawing/2014/main" id="{051DB291-CCEE-4438-9FD2-DA00E40972F0}"/>
              </a:ext>
            </a:extLst>
          </p:cNvPr>
          <p:cNvGrpSpPr/>
          <p:nvPr/>
        </p:nvGrpSpPr>
        <p:grpSpPr>
          <a:xfrm>
            <a:off x="8130496" y="2711984"/>
            <a:ext cx="2122784" cy="1212630"/>
            <a:chOff x="8130496" y="2711984"/>
            <a:chExt cx="2122784" cy="1212630"/>
          </a:xfrm>
        </p:grpSpPr>
        <p:cxnSp>
          <p:nvCxnSpPr>
            <p:cNvPr id="135" name="Connecteur droit 134">
              <a:extLst>
                <a:ext uri="{FF2B5EF4-FFF2-40B4-BE49-F238E27FC236}">
                  <a16:creationId xmlns:a16="http://schemas.microsoft.com/office/drawing/2014/main" id="{C86BFBF4-BD1F-45FB-BBD2-9ED652D00175}"/>
                </a:ext>
              </a:extLst>
            </p:cNvPr>
            <p:cNvCxnSpPr>
              <a:cxnSpLocks/>
              <a:endCxn id="148" idx="3"/>
            </p:cNvCxnSpPr>
            <p:nvPr/>
          </p:nvCxnSpPr>
          <p:spPr>
            <a:xfrm flipV="1">
              <a:off x="8528020" y="2751228"/>
              <a:ext cx="1665593" cy="92162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36" name="Forme libre : forme 135">
              <a:extLst>
                <a:ext uri="{FF2B5EF4-FFF2-40B4-BE49-F238E27FC236}">
                  <a16:creationId xmlns:a16="http://schemas.microsoft.com/office/drawing/2014/main" id="{3A9D6CF7-FB07-4E5A-B4A0-3152F200E36B}"/>
                </a:ext>
              </a:extLst>
            </p:cNvPr>
            <p:cNvSpPr/>
            <p:nvPr/>
          </p:nvSpPr>
          <p:spPr>
            <a:xfrm>
              <a:off x="8130496" y="3900078"/>
              <a:ext cx="1764000" cy="0"/>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ZoneTexte 142">
              <a:extLst>
                <a:ext uri="{FF2B5EF4-FFF2-40B4-BE49-F238E27FC236}">
                  <a16:creationId xmlns:a16="http://schemas.microsoft.com/office/drawing/2014/main" id="{D4D98B0C-6D2E-4F0F-974F-4E4E99B0343C}"/>
                </a:ext>
              </a:extLst>
            </p:cNvPr>
            <p:cNvSpPr txBox="1"/>
            <p:nvPr/>
          </p:nvSpPr>
          <p:spPr>
            <a:xfrm>
              <a:off x="8664087" y="3647615"/>
              <a:ext cx="655949" cy="276999"/>
            </a:xfrm>
            <a:prstGeom prst="rect">
              <a:avLst/>
            </a:prstGeom>
            <a:noFill/>
          </p:spPr>
          <p:txBody>
            <a:bodyPr wrap="none" rtlCol="0">
              <a:spAutoFit/>
            </a:bodyPr>
            <a:lstStyle/>
            <a:p>
              <a:r>
                <a:rPr lang="el-GR" sz="1200" i="1" dirty="0">
                  <a:solidFill>
                    <a:srgbClr val="FF0000"/>
                  </a:solidFill>
                </a:rPr>
                <a:t>φ</a:t>
              </a:r>
              <a:r>
                <a:rPr lang="fr-FR" sz="1200" i="1" dirty="0">
                  <a:solidFill>
                    <a:srgbClr val="FF0000"/>
                  </a:solidFill>
                </a:rPr>
                <a:t> </a:t>
              </a:r>
              <a:r>
                <a:rPr lang="fr-FR" sz="1200" dirty="0">
                  <a:solidFill>
                    <a:srgbClr val="FF0000"/>
                  </a:solidFill>
                </a:rPr>
                <a:t>= </a:t>
              </a:r>
              <a:r>
                <a:rPr lang="el-GR" sz="1200" dirty="0">
                  <a:solidFill>
                    <a:srgbClr val="FF0000"/>
                  </a:solidFill>
                </a:rPr>
                <a:t>π</a:t>
              </a:r>
              <a:r>
                <a:rPr lang="fr-FR" sz="1200" dirty="0">
                  <a:solidFill>
                    <a:srgbClr val="FF0000"/>
                  </a:solidFill>
                </a:rPr>
                <a:t>/2</a:t>
              </a:r>
              <a:endParaRPr lang="fr-FR" sz="1200" i="1" dirty="0">
                <a:solidFill>
                  <a:srgbClr val="FF0000"/>
                </a:solidFill>
              </a:endParaRPr>
            </a:p>
          </p:txBody>
        </p:sp>
        <p:sp>
          <p:nvSpPr>
            <p:cNvPr id="148" name="ZoneTexte 147">
              <a:extLst>
                <a:ext uri="{FF2B5EF4-FFF2-40B4-BE49-F238E27FC236}">
                  <a16:creationId xmlns:a16="http://schemas.microsoft.com/office/drawing/2014/main" id="{95E42EF8-6F34-4A5D-A8A5-8BEA19D676BF}"/>
                </a:ext>
              </a:extLst>
            </p:cNvPr>
            <p:cNvSpPr txBox="1"/>
            <p:nvPr/>
          </p:nvSpPr>
          <p:spPr>
            <a:xfrm rot="19797586">
              <a:off x="9364895" y="2711984"/>
              <a:ext cx="888385" cy="523220"/>
            </a:xfrm>
            <a:prstGeom prst="rect">
              <a:avLst/>
            </a:prstGeom>
            <a:noFill/>
          </p:spPr>
          <p:txBody>
            <a:bodyPr wrap="none" rtlCol="0">
              <a:spAutoFit/>
            </a:bodyPr>
            <a:lstStyle/>
            <a:p>
              <a:pPr algn="ctr"/>
              <a:r>
                <a:rPr lang="fr-FR" sz="1400" dirty="0">
                  <a:solidFill>
                    <a:srgbClr val="FF0000"/>
                  </a:solidFill>
                </a:rPr>
                <a:t>pente</a:t>
              </a:r>
              <a:br>
                <a:rPr lang="fr-FR" sz="1400" dirty="0">
                  <a:solidFill>
                    <a:srgbClr val="FF0000"/>
                  </a:solidFill>
                </a:rPr>
              </a:br>
              <a:r>
                <a:rPr lang="fr-FR" sz="1400" dirty="0">
                  <a:solidFill>
                    <a:srgbClr val="FF0000"/>
                  </a:solidFill>
                </a:rPr>
                <a:t>20dB/</a:t>
              </a:r>
              <a:r>
                <a:rPr lang="fr-FR" sz="1400" dirty="0" err="1">
                  <a:solidFill>
                    <a:srgbClr val="FF0000"/>
                  </a:solidFill>
                </a:rPr>
                <a:t>déc</a:t>
              </a:r>
              <a:endParaRPr lang="fr-FR" sz="1400" dirty="0">
                <a:solidFill>
                  <a:srgbClr val="FF0000"/>
                </a:solidFill>
              </a:endParaRPr>
            </a:p>
          </p:txBody>
        </p:sp>
      </p:grpSp>
      <p:cxnSp>
        <p:nvCxnSpPr>
          <p:cNvPr id="149" name="Connecteur droit avec flèche 148">
            <a:extLst>
              <a:ext uri="{FF2B5EF4-FFF2-40B4-BE49-F238E27FC236}">
                <a16:creationId xmlns:a16="http://schemas.microsoft.com/office/drawing/2014/main" id="{1530AFFE-FD3F-41CF-A2A5-D2E40C30031A}"/>
              </a:ext>
            </a:extLst>
          </p:cNvPr>
          <p:cNvCxnSpPr/>
          <p:nvPr/>
        </p:nvCxnSpPr>
        <p:spPr>
          <a:xfrm>
            <a:off x="7938823" y="5582593"/>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Connecteur droit avec flèche 149">
            <a:extLst>
              <a:ext uri="{FF2B5EF4-FFF2-40B4-BE49-F238E27FC236}">
                <a16:creationId xmlns:a16="http://schemas.microsoft.com/office/drawing/2014/main" id="{4398BB5A-9CAD-41D0-A992-8E05ADB8446B}"/>
              </a:ext>
            </a:extLst>
          </p:cNvPr>
          <p:cNvCxnSpPr>
            <a:cxnSpLocks/>
          </p:cNvCxnSpPr>
          <p:nvPr/>
        </p:nvCxnSpPr>
        <p:spPr>
          <a:xfrm flipV="1">
            <a:off x="8138848" y="4814478"/>
            <a:ext cx="0" cy="92005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Connecteur droit avec flèche 150">
            <a:extLst>
              <a:ext uri="{FF2B5EF4-FFF2-40B4-BE49-F238E27FC236}">
                <a16:creationId xmlns:a16="http://schemas.microsoft.com/office/drawing/2014/main" id="{375A4974-05C8-48C4-AE32-B5CD186C02C6}"/>
              </a:ext>
            </a:extLst>
          </p:cNvPr>
          <p:cNvCxnSpPr/>
          <p:nvPr/>
        </p:nvCxnSpPr>
        <p:spPr>
          <a:xfrm>
            <a:off x="7938823" y="6095572"/>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Connecteur droit avec flèche 151">
            <a:extLst>
              <a:ext uri="{FF2B5EF4-FFF2-40B4-BE49-F238E27FC236}">
                <a16:creationId xmlns:a16="http://schemas.microsoft.com/office/drawing/2014/main" id="{B0A7F375-BD38-4A3F-9EF8-05BFA187005F}"/>
              </a:ext>
            </a:extLst>
          </p:cNvPr>
          <p:cNvCxnSpPr>
            <a:cxnSpLocks/>
          </p:cNvCxnSpPr>
          <p:nvPr/>
        </p:nvCxnSpPr>
        <p:spPr>
          <a:xfrm flipV="1">
            <a:off x="8138848" y="5771061"/>
            <a:ext cx="0" cy="90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3" name="ZoneTexte 152">
            <a:extLst>
              <a:ext uri="{FF2B5EF4-FFF2-40B4-BE49-F238E27FC236}">
                <a16:creationId xmlns:a16="http://schemas.microsoft.com/office/drawing/2014/main" id="{9804BA5F-FA54-4CF4-B8C9-49002E595C85}"/>
              </a:ext>
            </a:extLst>
          </p:cNvPr>
          <p:cNvSpPr txBox="1"/>
          <p:nvPr/>
        </p:nvSpPr>
        <p:spPr>
          <a:xfrm>
            <a:off x="9725735" y="5295389"/>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54" name="ZoneTexte 153">
            <a:extLst>
              <a:ext uri="{FF2B5EF4-FFF2-40B4-BE49-F238E27FC236}">
                <a16:creationId xmlns:a16="http://schemas.microsoft.com/office/drawing/2014/main" id="{FE4B03AC-81BC-462C-BA35-8155362F4A82}"/>
              </a:ext>
            </a:extLst>
          </p:cNvPr>
          <p:cNvSpPr txBox="1"/>
          <p:nvPr/>
        </p:nvSpPr>
        <p:spPr>
          <a:xfrm>
            <a:off x="9725735" y="5812237"/>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55" name="ZoneTexte 154">
            <a:extLst>
              <a:ext uri="{FF2B5EF4-FFF2-40B4-BE49-F238E27FC236}">
                <a16:creationId xmlns:a16="http://schemas.microsoft.com/office/drawing/2014/main" id="{7FF0C728-76BB-4687-BE58-8C63E99519D8}"/>
              </a:ext>
            </a:extLst>
          </p:cNvPr>
          <p:cNvSpPr txBox="1"/>
          <p:nvPr/>
        </p:nvSpPr>
        <p:spPr>
          <a:xfrm>
            <a:off x="7708632" y="4785795"/>
            <a:ext cx="460382" cy="338554"/>
          </a:xfrm>
          <a:prstGeom prst="rect">
            <a:avLst/>
          </a:prstGeom>
          <a:noFill/>
        </p:spPr>
        <p:txBody>
          <a:bodyPr wrap="none" rtlCol="0">
            <a:spAutoFit/>
          </a:bodyPr>
          <a:lstStyle/>
          <a:p>
            <a:r>
              <a:rPr lang="fr-FR" sz="1600" i="1" dirty="0" err="1"/>
              <a:t>G</a:t>
            </a:r>
            <a:r>
              <a:rPr lang="fr-FR" sz="1600" baseline="-25000" dirty="0" err="1"/>
              <a:t>dB</a:t>
            </a:r>
            <a:endParaRPr lang="fr-FR" i="1" dirty="0"/>
          </a:p>
        </p:txBody>
      </p:sp>
      <p:sp>
        <p:nvSpPr>
          <p:cNvPr id="156" name="ZoneTexte 155">
            <a:extLst>
              <a:ext uri="{FF2B5EF4-FFF2-40B4-BE49-F238E27FC236}">
                <a16:creationId xmlns:a16="http://schemas.microsoft.com/office/drawing/2014/main" id="{5EBF2D22-42C0-45CF-8185-7E64A49F9BDC}"/>
              </a:ext>
            </a:extLst>
          </p:cNvPr>
          <p:cNvSpPr txBox="1"/>
          <p:nvPr/>
        </p:nvSpPr>
        <p:spPr>
          <a:xfrm>
            <a:off x="7802352" y="5638332"/>
            <a:ext cx="319318" cy="338554"/>
          </a:xfrm>
          <a:prstGeom prst="rect">
            <a:avLst/>
          </a:prstGeom>
          <a:noFill/>
        </p:spPr>
        <p:txBody>
          <a:bodyPr wrap="none" rtlCol="0">
            <a:spAutoFit/>
          </a:bodyPr>
          <a:lstStyle/>
          <a:p>
            <a:r>
              <a:rPr lang="el-GR" sz="1600" i="1" dirty="0"/>
              <a:t>φ</a:t>
            </a:r>
            <a:endParaRPr lang="fr-FR" i="1" dirty="0"/>
          </a:p>
        </p:txBody>
      </p:sp>
      <p:grpSp>
        <p:nvGrpSpPr>
          <p:cNvPr id="157" name="Groupe 156">
            <a:extLst>
              <a:ext uri="{FF2B5EF4-FFF2-40B4-BE49-F238E27FC236}">
                <a16:creationId xmlns:a16="http://schemas.microsoft.com/office/drawing/2014/main" id="{EDFE8BBB-55DC-4865-8E8E-77B304F18B73}"/>
              </a:ext>
            </a:extLst>
          </p:cNvPr>
          <p:cNvGrpSpPr/>
          <p:nvPr/>
        </p:nvGrpSpPr>
        <p:grpSpPr>
          <a:xfrm>
            <a:off x="7933876" y="4410707"/>
            <a:ext cx="2929992" cy="758093"/>
            <a:chOff x="3953664" y="2288913"/>
            <a:chExt cx="2929992" cy="758093"/>
          </a:xfrm>
        </p:grpSpPr>
        <p:sp>
          <p:nvSpPr>
            <p:cNvPr id="158" name="Rectangle 157">
              <a:extLst>
                <a:ext uri="{FF2B5EF4-FFF2-40B4-BE49-F238E27FC236}">
                  <a16:creationId xmlns:a16="http://schemas.microsoft.com/office/drawing/2014/main" id="{EE7B03C4-1621-4ED5-86F2-5AD824ABD1E4}"/>
                </a:ext>
              </a:extLst>
            </p:cNvPr>
            <p:cNvSpPr/>
            <p:nvPr/>
          </p:nvSpPr>
          <p:spPr>
            <a:xfrm>
              <a:off x="4166507" y="2376056"/>
              <a:ext cx="1631149" cy="338554"/>
            </a:xfrm>
            <a:prstGeom prst="rect">
              <a:avLst/>
            </a:prstGeom>
          </p:spPr>
          <p:txBody>
            <a:bodyPr wrap="square">
              <a:spAutoFit/>
            </a:bodyPr>
            <a:lstStyle/>
            <a:p>
              <a:r>
                <a:rPr lang="fr-FR" sz="1600" dirty="0">
                  <a:solidFill>
                    <a:srgbClr val="002060"/>
                  </a:solidFill>
                </a:rPr>
                <a:t>2</a:t>
              </a:r>
              <a:r>
                <a:rPr lang="fr-FR" sz="1600" baseline="30000" dirty="0">
                  <a:solidFill>
                    <a:srgbClr val="002060"/>
                  </a:solidFill>
                </a:rPr>
                <a:t>nd</a:t>
              </a:r>
              <a:r>
                <a:rPr lang="fr-FR" sz="1600" dirty="0">
                  <a:solidFill>
                    <a:srgbClr val="002060"/>
                  </a:solidFill>
                </a:rPr>
                <a:t> ordre </a:t>
              </a:r>
            </a:p>
          </p:txBody>
        </p:sp>
        <p:sp>
          <p:nvSpPr>
            <p:cNvPr id="159" name="Rectangle 158">
              <a:extLst>
                <a:ext uri="{FF2B5EF4-FFF2-40B4-BE49-F238E27FC236}">
                  <a16:creationId xmlns:a16="http://schemas.microsoft.com/office/drawing/2014/main" id="{48BB726F-D557-46D1-82EC-8C82EACCF10B}"/>
                </a:ext>
              </a:extLst>
            </p:cNvPr>
            <p:cNvSpPr/>
            <p:nvPr/>
          </p:nvSpPr>
          <p:spPr>
            <a:xfrm>
              <a:off x="3953664" y="2435481"/>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f</a:t>
              </a:r>
            </a:p>
          </p:txBody>
        </p:sp>
        <mc:AlternateContent xmlns:mc="http://schemas.openxmlformats.org/markup-compatibility/2006" xmlns:a14="http://schemas.microsoft.com/office/drawing/2010/main">
          <mc:Choice Requires="a14">
            <p:sp>
              <p:nvSpPr>
                <p:cNvPr id="160" name="ZoneTexte 159">
                  <a:extLst>
                    <a:ext uri="{FF2B5EF4-FFF2-40B4-BE49-F238E27FC236}">
                      <a16:creationId xmlns:a16="http://schemas.microsoft.com/office/drawing/2014/main" id="{EB1EF3D0-B773-4ACE-AE9C-27C452BB1339}"/>
                    </a:ext>
                  </a:extLst>
                </p:cNvPr>
                <p:cNvSpPr txBox="1"/>
                <p:nvPr/>
              </p:nvSpPr>
              <p:spPr>
                <a:xfrm>
                  <a:off x="4948254" y="2288913"/>
                  <a:ext cx="1935402" cy="7580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400" b="0" i="1" smtClean="0">
                            <a:solidFill>
                              <a:srgbClr val="002060"/>
                            </a:solidFill>
                            <a:latin typeface="Cambria Math" panose="02040503050406030204" pitchFamily="18" charset="0"/>
                          </a:rPr>
                          <m:t>𝐻</m:t>
                        </m:r>
                        <m:d>
                          <m:dPr>
                            <m:ctrlPr>
                              <a:rPr lang="fr-FR" sz="1400" b="0" i="1" smtClean="0">
                                <a:solidFill>
                                  <a:srgbClr val="002060"/>
                                </a:solidFill>
                                <a:latin typeface="Cambria Math" panose="02040503050406030204" pitchFamily="18" charset="0"/>
                              </a:rPr>
                            </m:ctrlPr>
                          </m:dPr>
                          <m:e>
                            <m:r>
                              <a:rPr lang="fr-FR" sz="1400" b="0" i="1" smtClean="0">
                                <a:solidFill>
                                  <a:srgbClr val="002060"/>
                                </a:solidFill>
                                <a:latin typeface="Cambria Math" panose="02040503050406030204" pitchFamily="18" charset="0"/>
                              </a:rPr>
                              <m:t>𝑝</m:t>
                            </m:r>
                          </m:e>
                        </m:d>
                        <m:r>
                          <a:rPr lang="fr-FR" sz="1400" b="0" i="1" smtClean="0">
                            <a:solidFill>
                              <a:srgbClr val="002060"/>
                            </a:solidFill>
                            <a:latin typeface="Cambria Math" panose="02040503050406030204" pitchFamily="18" charset="0"/>
                          </a:rPr>
                          <m:t>=</m:t>
                        </m:r>
                        <m:f>
                          <m:fPr>
                            <m:ctrlPr>
                              <a:rPr lang="fr-FR" sz="1400" b="0" i="1" smtClean="0">
                                <a:solidFill>
                                  <a:srgbClr val="002060"/>
                                </a:solidFill>
                                <a:latin typeface="Cambria Math" panose="02040503050406030204" pitchFamily="18" charset="0"/>
                              </a:rPr>
                            </m:ctrlPr>
                          </m:fPr>
                          <m:num>
                            <m:sSub>
                              <m:sSubPr>
                                <m:ctrlPr>
                                  <a:rPr lang="fr-FR" sz="1400" b="0" i="1" smtClean="0">
                                    <a:solidFill>
                                      <a:srgbClr val="002060"/>
                                    </a:solidFill>
                                    <a:latin typeface="Cambria Math" panose="02040503050406030204" pitchFamily="18" charset="0"/>
                                  </a:rPr>
                                </m:ctrlPr>
                              </m:sSubPr>
                              <m:e>
                                <m:r>
                                  <a:rPr lang="fr-FR" sz="1400" b="0" i="1" smtClean="0">
                                    <a:solidFill>
                                      <a:srgbClr val="002060"/>
                                    </a:solidFill>
                                    <a:latin typeface="Cambria Math" panose="02040503050406030204" pitchFamily="18" charset="0"/>
                                  </a:rPr>
                                  <m:t>𝐾</m:t>
                                </m:r>
                              </m:e>
                              <m:sub>
                                <m:r>
                                  <a:rPr lang="fr-FR" sz="1400" b="0" i="1" smtClean="0">
                                    <a:solidFill>
                                      <a:srgbClr val="002060"/>
                                    </a:solidFill>
                                    <a:latin typeface="Cambria Math" panose="02040503050406030204" pitchFamily="18" charset="0"/>
                                  </a:rPr>
                                  <m:t>0</m:t>
                                </m:r>
                              </m:sub>
                            </m:sSub>
                          </m:num>
                          <m:den>
                            <m:r>
                              <a:rPr lang="fr-FR" sz="1400" b="0" i="1" smtClean="0">
                                <a:solidFill>
                                  <a:srgbClr val="002060"/>
                                </a:solidFill>
                                <a:latin typeface="Cambria Math" panose="02040503050406030204" pitchFamily="18" charset="0"/>
                              </a:rPr>
                              <m:t>1+</m:t>
                            </m:r>
                            <m:f>
                              <m:fPr>
                                <m:ctrlPr>
                                  <a:rPr lang="fr-FR" sz="1400" b="0" i="1" smtClean="0">
                                    <a:solidFill>
                                      <a:srgbClr val="002060"/>
                                    </a:solidFill>
                                    <a:latin typeface="Cambria Math" panose="02040503050406030204" pitchFamily="18" charset="0"/>
                                  </a:rPr>
                                </m:ctrlPr>
                              </m:fPr>
                              <m:num>
                                <m:r>
                                  <a:rPr lang="fr-FR" sz="1400" b="0" i="1" smtClean="0">
                                    <a:solidFill>
                                      <a:srgbClr val="002060"/>
                                    </a:solidFill>
                                    <a:latin typeface="Cambria Math" panose="02040503050406030204" pitchFamily="18" charset="0"/>
                                  </a:rPr>
                                  <m:t>2</m:t>
                                </m:r>
                                <m:r>
                                  <a:rPr lang="fr-FR" sz="1400" b="0" i="1" smtClean="0">
                                    <a:solidFill>
                                      <a:srgbClr val="002060"/>
                                    </a:solidFill>
                                    <a:latin typeface="Cambria Math" panose="02040503050406030204" pitchFamily="18" charset="0"/>
                                  </a:rPr>
                                  <m:t>𝜉</m:t>
                                </m:r>
                              </m:num>
                              <m:den>
                                <m:sSub>
                                  <m:sSubPr>
                                    <m:ctrlPr>
                                      <a:rPr lang="fr-FR" sz="1400" b="0" i="1" smtClean="0">
                                        <a:solidFill>
                                          <a:srgbClr val="002060"/>
                                        </a:solidFill>
                                        <a:latin typeface="Cambria Math" panose="02040503050406030204" pitchFamily="18" charset="0"/>
                                      </a:rPr>
                                    </m:ctrlPr>
                                  </m:sSubPr>
                                  <m:e>
                                    <m:r>
                                      <a:rPr lang="fr-FR" sz="1400" b="0" i="1" smtClean="0">
                                        <a:solidFill>
                                          <a:srgbClr val="002060"/>
                                        </a:solidFill>
                                        <a:latin typeface="Cambria Math" panose="02040503050406030204" pitchFamily="18" charset="0"/>
                                        <a:ea typeface="Cambria Math" panose="02040503050406030204" pitchFamily="18" charset="0"/>
                                      </a:rPr>
                                      <m:t>𝜔</m:t>
                                    </m:r>
                                  </m:e>
                                  <m:sub>
                                    <m:r>
                                      <a:rPr lang="fr-FR" sz="1400" b="0" i="1" smtClean="0">
                                        <a:solidFill>
                                          <a:srgbClr val="002060"/>
                                        </a:solidFill>
                                        <a:latin typeface="Cambria Math" panose="02040503050406030204" pitchFamily="18" charset="0"/>
                                      </a:rPr>
                                      <m:t>0</m:t>
                                    </m:r>
                                  </m:sub>
                                </m:sSub>
                              </m:den>
                            </m:f>
                            <m:r>
                              <a:rPr lang="fr-FR" sz="1400" b="0" i="1" smtClean="0">
                                <a:solidFill>
                                  <a:srgbClr val="002060"/>
                                </a:solidFill>
                                <a:latin typeface="Cambria Math" panose="02040503050406030204" pitchFamily="18" charset="0"/>
                              </a:rPr>
                              <m:t>𝑝</m:t>
                            </m:r>
                            <m:r>
                              <a:rPr lang="fr-FR" sz="1400" b="0" i="1" smtClean="0">
                                <a:solidFill>
                                  <a:srgbClr val="002060"/>
                                </a:solidFill>
                                <a:latin typeface="Cambria Math" panose="02040503050406030204" pitchFamily="18" charset="0"/>
                              </a:rPr>
                              <m:t>+</m:t>
                            </m:r>
                            <m:f>
                              <m:fPr>
                                <m:ctrlPr>
                                  <a:rPr lang="fr-FR" sz="1400" b="0" i="1" smtClean="0">
                                    <a:solidFill>
                                      <a:srgbClr val="002060"/>
                                    </a:solidFill>
                                    <a:latin typeface="Cambria Math" panose="02040503050406030204" pitchFamily="18" charset="0"/>
                                  </a:rPr>
                                </m:ctrlPr>
                              </m:fPr>
                              <m:num>
                                <m:sSup>
                                  <m:sSupPr>
                                    <m:ctrlPr>
                                      <a:rPr lang="fr-FR" sz="1400" b="0" i="1" smtClean="0">
                                        <a:solidFill>
                                          <a:srgbClr val="002060"/>
                                        </a:solidFill>
                                        <a:latin typeface="Cambria Math" panose="02040503050406030204" pitchFamily="18" charset="0"/>
                                      </a:rPr>
                                    </m:ctrlPr>
                                  </m:sSupPr>
                                  <m:e>
                                    <m:r>
                                      <a:rPr lang="fr-FR" sz="1400" b="0" i="1" smtClean="0">
                                        <a:solidFill>
                                          <a:srgbClr val="002060"/>
                                        </a:solidFill>
                                        <a:latin typeface="Cambria Math" panose="02040503050406030204" pitchFamily="18" charset="0"/>
                                      </a:rPr>
                                      <m:t>𝑝</m:t>
                                    </m:r>
                                  </m:e>
                                  <m:sup>
                                    <m:r>
                                      <a:rPr lang="fr-FR" sz="1400" b="0" i="1" smtClean="0">
                                        <a:solidFill>
                                          <a:srgbClr val="002060"/>
                                        </a:solidFill>
                                        <a:latin typeface="Cambria Math" panose="02040503050406030204" pitchFamily="18" charset="0"/>
                                      </a:rPr>
                                      <m:t>2</m:t>
                                    </m:r>
                                  </m:sup>
                                </m:sSup>
                              </m:num>
                              <m:den>
                                <m:sSubSup>
                                  <m:sSubSupPr>
                                    <m:ctrlPr>
                                      <a:rPr lang="fr-FR" sz="1400" b="0" i="1" smtClean="0">
                                        <a:solidFill>
                                          <a:srgbClr val="002060"/>
                                        </a:solidFill>
                                        <a:latin typeface="Cambria Math" panose="02040503050406030204" pitchFamily="18" charset="0"/>
                                      </a:rPr>
                                    </m:ctrlPr>
                                  </m:sSubSupPr>
                                  <m:e>
                                    <m:r>
                                      <a:rPr lang="fr-FR" sz="1400" b="0" i="1" smtClean="0">
                                        <a:solidFill>
                                          <a:srgbClr val="002060"/>
                                        </a:solidFill>
                                        <a:latin typeface="Cambria Math" panose="02040503050406030204" pitchFamily="18" charset="0"/>
                                        <a:ea typeface="Cambria Math" panose="02040503050406030204" pitchFamily="18" charset="0"/>
                                      </a:rPr>
                                      <m:t>𝜔</m:t>
                                    </m:r>
                                  </m:e>
                                  <m:sub>
                                    <m:r>
                                      <a:rPr lang="fr-FR" sz="1400" b="0" i="1" smtClean="0">
                                        <a:solidFill>
                                          <a:srgbClr val="002060"/>
                                        </a:solidFill>
                                        <a:latin typeface="Cambria Math" panose="02040503050406030204" pitchFamily="18" charset="0"/>
                                      </a:rPr>
                                      <m:t>0</m:t>
                                    </m:r>
                                  </m:sub>
                                  <m:sup>
                                    <m:r>
                                      <a:rPr lang="fr-FR" sz="1400" b="0" i="1" smtClean="0">
                                        <a:solidFill>
                                          <a:srgbClr val="002060"/>
                                        </a:solidFill>
                                        <a:latin typeface="Cambria Math" panose="02040503050406030204" pitchFamily="18" charset="0"/>
                                      </a:rPr>
                                      <m:t>2</m:t>
                                    </m:r>
                                  </m:sup>
                                </m:sSubSup>
                              </m:den>
                            </m:f>
                          </m:den>
                        </m:f>
                      </m:oMath>
                    </m:oMathPara>
                  </a14:m>
                  <a:endParaRPr lang="fr-FR" sz="1400" dirty="0">
                    <a:solidFill>
                      <a:srgbClr val="002060"/>
                    </a:solidFill>
                  </a:endParaRPr>
                </a:p>
              </p:txBody>
            </p:sp>
          </mc:Choice>
          <mc:Fallback xmlns="">
            <p:sp>
              <p:nvSpPr>
                <p:cNvPr id="160" name="ZoneTexte 159">
                  <a:extLst>
                    <a:ext uri="{FF2B5EF4-FFF2-40B4-BE49-F238E27FC236}">
                      <a16:creationId xmlns:a16="http://schemas.microsoft.com/office/drawing/2014/main" id="{EB1EF3D0-B773-4ACE-AE9C-27C452BB1339}"/>
                    </a:ext>
                  </a:extLst>
                </p:cNvPr>
                <p:cNvSpPr txBox="1">
                  <a:spLocks noRot="1" noChangeAspect="1" noMove="1" noResize="1" noEditPoints="1" noAdjustHandles="1" noChangeArrowheads="1" noChangeShapeType="1" noTextEdit="1"/>
                </p:cNvSpPr>
                <p:nvPr/>
              </p:nvSpPr>
              <p:spPr>
                <a:xfrm>
                  <a:off x="4948254" y="2288913"/>
                  <a:ext cx="1935402" cy="758093"/>
                </a:xfrm>
                <a:prstGeom prst="rect">
                  <a:avLst/>
                </a:prstGeom>
                <a:blipFill>
                  <a:blip r:embed="rId7"/>
                  <a:stretch>
                    <a:fillRect/>
                  </a:stretch>
                </a:blipFill>
              </p:spPr>
              <p:txBody>
                <a:bodyPr/>
                <a:lstStyle/>
                <a:p>
                  <a:r>
                    <a:rPr lang="fr-FR">
                      <a:noFill/>
                    </a:rPr>
                    <a:t> </a:t>
                  </a:r>
                </a:p>
              </p:txBody>
            </p:sp>
          </mc:Fallback>
        </mc:AlternateContent>
      </p:grpSp>
      <p:sp>
        <p:nvSpPr>
          <p:cNvPr id="163" name="ZoneTexte 162">
            <a:extLst>
              <a:ext uri="{FF2B5EF4-FFF2-40B4-BE49-F238E27FC236}">
                <a16:creationId xmlns:a16="http://schemas.microsoft.com/office/drawing/2014/main" id="{6C933919-4798-4519-9F27-FE42BFBECD3B}"/>
              </a:ext>
            </a:extLst>
          </p:cNvPr>
          <p:cNvSpPr txBox="1"/>
          <p:nvPr/>
        </p:nvSpPr>
        <p:spPr>
          <a:xfrm>
            <a:off x="7628415" y="5247988"/>
            <a:ext cx="554960" cy="338554"/>
          </a:xfrm>
          <a:prstGeom prst="rect">
            <a:avLst/>
          </a:prstGeom>
          <a:noFill/>
        </p:spPr>
        <p:txBody>
          <a:bodyPr wrap="none" rtlCol="0">
            <a:spAutoFit/>
          </a:bodyPr>
          <a:lstStyle/>
          <a:p>
            <a:r>
              <a:rPr lang="fr-FR" sz="1600" dirty="0"/>
              <a:t>0 dB</a:t>
            </a:r>
          </a:p>
        </p:txBody>
      </p:sp>
      <mc:AlternateContent xmlns:mc="http://schemas.openxmlformats.org/markup-compatibility/2006" xmlns:a14="http://schemas.microsoft.com/office/drawing/2010/main">
        <mc:Choice Requires="a14">
          <p:sp>
            <p:nvSpPr>
              <p:cNvPr id="164" name="ZoneTexte 163">
                <a:extLst>
                  <a:ext uri="{FF2B5EF4-FFF2-40B4-BE49-F238E27FC236}">
                    <a16:creationId xmlns:a16="http://schemas.microsoft.com/office/drawing/2014/main" id="{644015AB-6B3F-497F-935B-6682C34CBA74}"/>
                  </a:ext>
                </a:extLst>
              </p:cNvPr>
              <p:cNvSpPr txBox="1"/>
              <p:nvPr/>
            </p:nvSpPr>
            <p:spPr>
              <a:xfrm>
                <a:off x="8791468" y="5327918"/>
                <a:ext cx="40427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200" i="1" dirty="0" smtClean="0">
                              <a:latin typeface="Cambria Math" panose="02040503050406030204" pitchFamily="18" charset="0"/>
                            </a:rPr>
                          </m:ctrlPr>
                        </m:sSubPr>
                        <m:e>
                          <m:r>
                            <a:rPr lang="el-GR" sz="1200" i="1" dirty="0" smtClean="0">
                              <a:latin typeface="Cambria Math" panose="02040503050406030204" pitchFamily="18" charset="0"/>
                              <a:ea typeface="Cambria Math" panose="02040503050406030204" pitchFamily="18" charset="0"/>
                            </a:rPr>
                            <m:t>𝜔</m:t>
                          </m:r>
                        </m:e>
                        <m:sub>
                          <m:r>
                            <a:rPr lang="fr-FR" sz="1200" b="0" i="1" dirty="0" smtClean="0">
                              <a:latin typeface="Cambria Math" panose="02040503050406030204" pitchFamily="18" charset="0"/>
                            </a:rPr>
                            <m:t>0</m:t>
                          </m:r>
                        </m:sub>
                      </m:sSub>
                    </m:oMath>
                  </m:oMathPara>
                </a14:m>
                <a:endParaRPr lang="fr-FR" sz="1200" dirty="0"/>
              </a:p>
            </p:txBody>
          </p:sp>
        </mc:Choice>
        <mc:Fallback xmlns="">
          <p:sp>
            <p:nvSpPr>
              <p:cNvPr id="164" name="ZoneTexte 163">
                <a:extLst>
                  <a:ext uri="{FF2B5EF4-FFF2-40B4-BE49-F238E27FC236}">
                    <a16:creationId xmlns:a16="http://schemas.microsoft.com/office/drawing/2014/main" id="{644015AB-6B3F-497F-935B-6682C34CBA74}"/>
                  </a:ext>
                </a:extLst>
              </p:cNvPr>
              <p:cNvSpPr txBox="1">
                <a:spLocks noRot="1" noChangeAspect="1" noMove="1" noResize="1" noEditPoints="1" noAdjustHandles="1" noChangeArrowheads="1" noChangeShapeType="1" noTextEdit="1"/>
              </p:cNvSpPr>
              <p:nvPr/>
            </p:nvSpPr>
            <p:spPr>
              <a:xfrm>
                <a:off x="8791468" y="5327918"/>
                <a:ext cx="404277" cy="276999"/>
              </a:xfrm>
              <a:prstGeom prst="rect">
                <a:avLst/>
              </a:prstGeom>
              <a:blipFill>
                <a:blip r:embed="rId8"/>
                <a:stretch>
                  <a:fillRect/>
                </a:stretch>
              </a:blipFill>
            </p:spPr>
            <p:txBody>
              <a:bodyPr/>
              <a:lstStyle/>
              <a:p>
                <a:r>
                  <a:rPr lang="fr-FR">
                    <a:noFill/>
                  </a:rPr>
                  <a:t> </a:t>
                </a:r>
              </a:p>
            </p:txBody>
          </p:sp>
        </mc:Fallback>
      </mc:AlternateContent>
      <p:cxnSp>
        <p:nvCxnSpPr>
          <p:cNvPr id="165" name="Connecteur droit 164">
            <a:extLst>
              <a:ext uri="{FF2B5EF4-FFF2-40B4-BE49-F238E27FC236}">
                <a16:creationId xmlns:a16="http://schemas.microsoft.com/office/drawing/2014/main" id="{9267B2F3-38E5-4649-8023-F4AD807A2A99}"/>
              </a:ext>
            </a:extLst>
          </p:cNvPr>
          <p:cNvCxnSpPr/>
          <p:nvPr/>
        </p:nvCxnSpPr>
        <p:spPr>
          <a:xfrm>
            <a:off x="9084518" y="5497291"/>
            <a:ext cx="0" cy="137307"/>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166" name="ZoneTexte 165">
            <a:extLst>
              <a:ext uri="{FF2B5EF4-FFF2-40B4-BE49-F238E27FC236}">
                <a16:creationId xmlns:a16="http://schemas.microsoft.com/office/drawing/2014/main" id="{2049F268-5AEB-4111-881B-020CF1334697}"/>
              </a:ext>
            </a:extLst>
          </p:cNvPr>
          <p:cNvSpPr txBox="1"/>
          <p:nvPr/>
        </p:nvSpPr>
        <p:spPr>
          <a:xfrm>
            <a:off x="7694521" y="6435063"/>
            <a:ext cx="360996" cy="338554"/>
          </a:xfrm>
          <a:prstGeom prst="rect">
            <a:avLst/>
          </a:prstGeom>
          <a:noFill/>
        </p:spPr>
        <p:txBody>
          <a:bodyPr wrap="none" rtlCol="0">
            <a:spAutoFit/>
          </a:bodyPr>
          <a:lstStyle/>
          <a:p>
            <a:r>
              <a:rPr lang="fr-FR" sz="1600" dirty="0"/>
              <a:t>-π</a:t>
            </a:r>
          </a:p>
        </p:txBody>
      </p:sp>
      <p:cxnSp>
        <p:nvCxnSpPr>
          <p:cNvPr id="169" name="Connecteur droit 168">
            <a:extLst>
              <a:ext uri="{FF2B5EF4-FFF2-40B4-BE49-F238E27FC236}">
                <a16:creationId xmlns:a16="http://schemas.microsoft.com/office/drawing/2014/main" id="{C804BA9E-1E09-4A2C-AD14-CF6ACFC2A283}"/>
              </a:ext>
            </a:extLst>
          </p:cNvPr>
          <p:cNvCxnSpPr>
            <a:cxnSpLocks/>
          </p:cNvCxnSpPr>
          <p:nvPr/>
        </p:nvCxnSpPr>
        <p:spPr>
          <a:xfrm>
            <a:off x="9084518" y="5066397"/>
            <a:ext cx="0" cy="129600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cxnSp>
        <p:nvCxnSpPr>
          <p:cNvPr id="174" name="Connecteur droit 173">
            <a:extLst>
              <a:ext uri="{FF2B5EF4-FFF2-40B4-BE49-F238E27FC236}">
                <a16:creationId xmlns:a16="http://schemas.microsoft.com/office/drawing/2014/main" id="{7A42FFD1-49A2-45B4-A789-589561FB8F8F}"/>
              </a:ext>
            </a:extLst>
          </p:cNvPr>
          <p:cNvCxnSpPr/>
          <p:nvPr/>
        </p:nvCxnSpPr>
        <p:spPr>
          <a:xfrm flipH="1">
            <a:off x="8142487" y="6602680"/>
            <a:ext cx="1386359" cy="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cxnSp>
        <p:nvCxnSpPr>
          <p:cNvPr id="178" name="Connecteur droit 177">
            <a:extLst>
              <a:ext uri="{FF2B5EF4-FFF2-40B4-BE49-F238E27FC236}">
                <a16:creationId xmlns:a16="http://schemas.microsoft.com/office/drawing/2014/main" id="{F0C9C639-E0E7-48A5-B7E8-4BF528A82426}"/>
              </a:ext>
            </a:extLst>
          </p:cNvPr>
          <p:cNvCxnSpPr/>
          <p:nvPr/>
        </p:nvCxnSpPr>
        <p:spPr>
          <a:xfrm flipH="1">
            <a:off x="8136629" y="6367433"/>
            <a:ext cx="936000" cy="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179" name="ZoneTexte 178">
            <a:extLst>
              <a:ext uri="{FF2B5EF4-FFF2-40B4-BE49-F238E27FC236}">
                <a16:creationId xmlns:a16="http://schemas.microsoft.com/office/drawing/2014/main" id="{085A4908-6BB3-44D4-B9DE-7E6AAE61BBC7}"/>
              </a:ext>
            </a:extLst>
          </p:cNvPr>
          <p:cNvSpPr txBox="1"/>
          <p:nvPr/>
        </p:nvSpPr>
        <p:spPr>
          <a:xfrm>
            <a:off x="7712583" y="6206295"/>
            <a:ext cx="498855" cy="307777"/>
          </a:xfrm>
          <a:prstGeom prst="rect">
            <a:avLst/>
          </a:prstGeom>
          <a:noFill/>
        </p:spPr>
        <p:txBody>
          <a:bodyPr wrap="none" rtlCol="0">
            <a:spAutoFit/>
          </a:bodyPr>
          <a:lstStyle/>
          <a:p>
            <a:r>
              <a:rPr lang="fr-FR" sz="1400" dirty="0"/>
              <a:t>-π/2</a:t>
            </a:r>
          </a:p>
        </p:txBody>
      </p:sp>
      <p:grpSp>
        <p:nvGrpSpPr>
          <p:cNvPr id="53" name="Groupe 52">
            <a:extLst>
              <a:ext uri="{FF2B5EF4-FFF2-40B4-BE49-F238E27FC236}">
                <a16:creationId xmlns:a16="http://schemas.microsoft.com/office/drawing/2014/main" id="{2152EE58-8180-403F-AB74-FFBF2C449DE0}"/>
              </a:ext>
            </a:extLst>
          </p:cNvPr>
          <p:cNvGrpSpPr/>
          <p:nvPr/>
        </p:nvGrpSpPr>
        <p:grpSpPr>
          <a:xfrm>
            <a:off x="8084496" y="4818148"/>
            <a:ext cx="1954022" cy="1816281"/>
            <a:chOff x="6371092" y="4886483"/>
            <a:chExt cx="1954022" cy="1816281"/>
          </a:xfrm>
        </p:grpSpPr>
        <p:sp>
          <p:nvSpPr>
            <p:cNvPr id="170" name="Forme libre : forme 169">
              <a:extLst>
                <a:ext uri="{FF2B5EF4-FFF2-40B4-BE49-F238E27FC236}">
                  <a16:creationId xmlns:a16="http://schemas.microsoft.com/office/drawing/2014/main" id="{189D2388-3084-4438-8833-A4C81F5F5DA0}"/>
                </a:ext>
              </a:extLst>
            </p:cNvPr>
            <p:cNvSpPr/>
            <p:nvPr/>
          </p:nvSpPr>
          <p:spPr>
            <a:xfrm flipV="1">
              <a:off x="6433316" y="5100971"/>
              <a:ext cx="937798" cy="45719"/>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52" name="Groupe 51">
              <a:extLst>
                <a:ext uri="{FF2B5EF4-FFF2-40B4-BE49-F238E27FC236}">
                  <a16:creationId xmlns:a16="http://schemas.microsoft.com/office/drawing/2014/main" id="{780215CD-B935-4B95-9321-F2EDD2D7DA7F}"/>
                </a:ext>
              </a:extLst>
            </p:cNvPr>
            <p:cNvGrpSpPr/>
            <p:nvPr/>
          </p:nvGrpSpPr>
          <p:grpSpPr>
            <a:xfrm>
              <a:off x="6371092" y="4886483"/>
              <a:ext cx="1954022" cy="1816281"/>
              <a:chOff x="6371092" y="4886483"/>
              <a:chExt cx="1954022" cy="1816281"/>
            </a:xfrm>
          </p:grpSpPr>
          <p:cxnSp>
            <p:nvCxnSpPr>
              <p:cNvPr id="161" name="Connecteur droit 160">
                <a:extLst>
                  <a:ext uri="{FF2B5EF4-FFF2-40B4-BE49-F238E27FC236}">
                    <a16:creationId xmlns:a16="http://schemas.microsoft.com/office/drawing/2014/main" id="{0D60FDD7-94D3-48AC-97BA-2B6645698556}"/>
                  </a:ext>
                </a:extLst>
              </p:cNvPr>
              <p:cNvCxnSpPr>
                <a:cxnSpLocks/>
              </p:cNvCxnSpPr>
              <p:nvPr/>
            </p:nvCxnSpPr>
            <p:spPr>
              <a:xfrm>
                <a:off x="7371114" y="5146089"/>
                <a:ext cx="693350" cy="80173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Forme libre : forme 161">
                <a:extLst>
                  <a:ext uri="{FF2B5EF4-FFF2-40B4-BE49-F238E27FC236}">
                    <a16:creationId xmlns:a16="http://schemas.microsoft.com/office/drawing/2014/main" id="{EC177D0A-AE97-4103-A25C-42F827FB4ED0}"/>
                  </a:ext>
                </a:extLst>
              </p:cNvPr>
              <p:cNvSpPr/>
              <p:nvPr/>
            </p:nvSpPr>
            <p:spPr>
              <a:xfrm>
                <a:off x="6423225" y="6158042"/>
                <a:ext cx="954000" cy="0"/>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ZoneTexte 166">
                <a:extLst>
                  <a:ext uri="{FF2B5EF4-FFF2-40B4-BE49-F238E27FC236}">
                    <a16:creationId xmlns:a16="http://schemas.microsoft.com/office/drawing/2014/main" id="{612F40BE-75E6-4B43-9FFB-1FE782154CB6}"/>
                  </a:ext>
                </a:extLst>
              </p:cNvPr>
              <p:cNvSpPr txBox="1"/>
              <p:nvPr/>
            </p:nvSpPr>
            <p:spPr>
              <a:xfrm>
                <a:off x="7521872" y="6425765"/>
                <a:ext cx="564578" cy="276999"/>
              </a:xfrm>
              <a:prstGeom prst="rect">
                <a:avLst/>
              </a:prstGeom>
              <a:noFill/>
            </p:spPr>
            <p:txBody>
              <a:bodyPr wrap="none" rtlCol="0">
                <a:spAutoFit/>
              </a:bodyPr>
              <a:lstStyle/>
              <a:p>
                <a:r>
                  <a:rPr lang="el-GR" sz="1200" i="1" dirty="0">
                    <a:solidFill>
                      <a:srgbClr val="FF0000"/>
                    </a:solidFill>
                  </a:rPr>
                  <a:t>φ</a:t>
                </a:r>
                <a:r>
                  <a:rPr lang="fr-FR" sz="1200" i="1" dirty="0">
                    <a:solidFill>
                      <a:srgbClr val="FF0000"/>
                    </a:solidFill>
                  </a:rPr>
                  <a:t> </a:t>
                </a:r>
                <a:r>
                  <a:rPr lang="fr-FR" sz="1200" dirty="0">
                    <a:solidFill>
                      <a:srgbClr val="FF0000"/>
                    </a:solidFill>
                  </a:rPr>
                  <a:t>= -</a:t>
                </a:r>
                <a:r>
                  <a:rPr lang="el-GR" sz="1200" dirty="0">
                    <a:solidFill>
                      <a:srgbClr val="FF0000"/>
                    </a:solidFill>
                  </a:rPr>
                  <a:t>π</a:t>
                </a:r>
                <a:endParaRPr lang="fr-FR" sz="1200" i="1" dirty="0">
                  <a:solidFill>
                    <a:srgbClr val="FF0000"/>
                  </a:solidFill>
                </a:endParaRPr>
              </a:p>
            </p:txBody>
          </p:sp>
          <p:sp>
            <p:nvSpPr>
              <p:cNvPr id="168" name="ZoneTexte 167">
                <a:extLst>
                  <a:ext uri="{FF2B5EF4-FFF2-40B4-BE49-F238E27FC236}">
                    <a16:creationId xmlns:a16="http://schemas.microsoft.com/office/drawing/2014/main" id="{5CCD6C3B-E4BF-444C-94B8-28A30C9FDEC8}"/>
                  </a:ext>
                </a:extLst>
              </p:cNvPr>
              <p:cNvSpPr txBox="1"/>
              <p:nvPr/>
            </p:nvSpPr>
            <p:spPr>
              <a:xfrm rot="3023586">
                <a:off x="7298263" y="5328988"/>
                <a:ext cx="942887" cy="523220"/>
              </a:xfrm>
              <a:prstGeom prst="rect">
                <a:avLst/>
              </a:prstGeom>
              <a:noFill/>
            </p:spPr>
            <p:txBody>
              <a:bodyPr wrap="none" rtlCol="0">
                <a:spAutoFit/>
              </a:bodyPr>
              <a:lstStyle/>
              <a:p>
                <a:pPr algn="ctr"/>
                <a:r>
                  <a:rPr lang="fr-FR" sz="1400" dirty="0">
                    <a:solidFill>
                      <a:srgbClr val="FF0000"/>
                    </a:solidFill>
                  </a:rPr>
                  <a:t>pente</a:t>
                </a:r>
                <a:br>
                  <a:rPr lang="fr-FR" sz="1400" dirty="0">
                    <a:solidFill>
                      <a:srgbClr val="FF0000"/>
                    </a:solidFill>
                  </a:rPr>
                </a:br>
                <a:r>
                  <a:rPr lang="fr-FR" sz="1400" dirty="0">
                    <a:solidFill>
                      <a:srgbClr val="FF0000"/>
                    </a:solidFill>
                  </a:rPr>
                  <a:t>-40dB/</a:t>
                </a:r>
                <a:r>
                  <a:rPr lang="fr-FR" sz="1400" dirty="0" err="1">
                    <a:solidFill>
                      <a:srgbClr val="FF0000"/>
                    </a:solidFill>
                  </a:rPr>
                  <a:t>déc</a:t>
                </a:r>
                <a:endParaRPr lang="fr-FR" sz="1400" dirty="0">
                  <a:solidFill>
                    <a:srgbClr val="FF0000"/>
                  </a:solidFill>
                </a:endParaRPr>
              </a:p>
            </p:txBody>
          </p:sp>
          <p:cxnSp>
            <p:nvCxnSpPr>
              <p:cNvPr id="13" name="Connecteur droit 12">
                <a:extLst>
                  <a:ext uri="{FF2B5EF4-FFF2-40B4-BE49-F238E27FC236}">
                    <a16:creationId xmlns:a16="http://schemas.microsoft.com/office/drawing/2014/main" id="{03EEF3C8-1FD6-4C30-978E-5D5126A94A7C}"/>
                  </a:ext>
                </a:extLst>
              </p:cNvPr>
              <p:cNvCxnSpPr>
                <a:cxnSpLocks/>
              </p:cNvCxnSpPr>
              <p:nvPr/>
            </p:nvCxnSpPr>
            <p:spPr>
              <a:xfrm flipH="1">
                <a:off x="7371114" y="6154444"/>
                <a:ext cx="0" cy="522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Forme libre : forme 171">
                <a:extLst>
                  <a:ext uri="{FF2B5EF4-FFF2-40B4-BE49-F238E27FC236}">
                    <a16:creationId xmlns:a16="http://schemas.microsoft.com/office/drawing/2014/main" id="{CFE54A9D-68C3-4074-ACDD-24FFFD4DCD68}"/>
                  </a:ext>
                </a:extLst>
              </p:cNvPr>
              <p:cNvSpPr/>
              <p:nvPr/>
            </p:nvSpPr>
            <p:spPr>
              <a:xfrm>
                <a:off x="7371114" y="6669096"/>
                <a:ext cx="954000" cy="0"/>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180" name="ZoneTexte 179">
                    <a:extLst>
                      <a:ext uri="{FF2B5EF4-FFF2-40B4-BE49-F238E27FC236}">
                        <a16:creationId xmlns:a16="http://schemas.microsoft.com/office/drawing/2014/main" id="{778728ED-5810-4688-BCAD-E5A225468B9D}"/>
                      </a:ext>
                    </a:extLst>
                  </p:cNvPr>
                  <p:cNvSpPr txBox="1"/>
                  <p:nvPr/>
                </p:nvSpPr>
                <p:spPr>
                  <a:xfrm>
                    <a:off x="6371092" y="4886483"/>
                    <a:ext cx="884088"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200" b="0" i="1" smtClean="0">
                              <a:solidFill>
                                <a:srgbClr val="FF0000"/>
                              </a:solidFill>
                              <a:latin typeface="Cambria Math" panose="02040503050406030204" pitchFamily="18" charset="0"/>
                            </a:rPr>
                            <m:t>20</m:t>
                          </m:r>
                          <m:r>
                            <m:rPr>
                              <m:sty m:val="p"/>
                            </m:rPr>
                            <a:rPr lang="fr-FR" sz="1200" b="0" i="0" smtClean="0">
                              <a:solidFill>
                                <a:srgbClr val="FF0000"/>
                              </a:solidFill>
                              <a:latin typeface="Cambria Math" panose="02040503050406030204" pitchFamily="18" charset="0"/>
                            </a:rPr>
                            <m:t>log</m:t>
                          </m:r>
                          <m:r>
                            <a:rPr lang="fr-FR" sz="1200" b="0" i="1" smtClean="0">
                              <a:solidFill>
                                <a:srgbClr val="FF0000"/>
                              </a:solidFill>
                              <a:latin typeface="Cambria Math" panose="02040503050406030204" pitchFamily="18" charset="0"/>
                            </a:rPr>
                            <m:t>⁡(</m:t>
                          </m:r>
                          <m:sSub>
                            <m:sSubPr>
                              <m:ctrlPr>
                                <a:rPr lang="fr-FR" sz="1200" b="0" i="1" smtClean="0">
                                  <a:solidFill>
                                    <a:srgbClr val="FF0000"/>
                                  </a:solidFill>
                                  <a:latin typeface="Cambria Math" panose="02040503050406030204" pitchFamily="18" charset="0"/>
                                </a:rPr>
                              </m:ctrlPr>
                            </m:sSubPr>
                            <m:e>
                              <m:r>
                                <a:rPr lang="fr-FR" sz="1200" b="0" i="1" smtClean="0">
                                  <a:solidFill>
                                    <a:srgbClr val="FF0000"/>
                                  </a:solidFill>
                                  <a:latin typeface="Cambria Math" panose="02040503050406030204" pitchFamily="18" charset="0"/>
                                </a:rPr>
                                <m:t>𝐾</m:t>
                              </m:r>
                            </m:e>
                            <m:sub>
                              <m:r>
                                <a:rPr lang="fr-FR" sz="1200" b="0" i="1" smtClean="0">
                                  <a:solidFill>
                                    <a:srgbClr val="FF0000"/>
                                  </a:solidFill>
                                  <a:latin typeface="Cambria Math" panose="02040503050406030204" pitchFamily="18" charset="0"/>
                                </a:rPr>
                                <m:t>0</m:t>
                              </m:r>
                            </m:sub>
                          </m:sSub>
                          <m:r>
                            <a:rPr lang="fr-FR" sz="1200" b="0" i="1" smtClean="0">
                              <a:solidFill>
                                <a:srgbClr val="FF0000"/>
                              </a:solidFill>
                              <a:latin typeface="Cambria Math" panose="02040503050406030204" pitchFamily="18" charset="0"/>
                            </a:rPr>
                            <m:t>)</m:t>
                          </m:r>
                        </m:oMath>
                      </m:oMathPara>
                    </a14:m>
                    <a:endParaRPr lang="fr-FR" sz="1200" dirty="0">
                      <a:solidFill>
                        <a:srgbClr val="FF0000"/>
                      </a:solidFill>
                    </a:endParaRPr>
                  </a:p>
                </p:txBody>
              </p:sp>
            </mc:Choice>
            <mc:Fallback xmlns="">
              <p:sp>
                <p:nvSpPr>
                  <p:cNvPr id="180" name="ZoneTexte 179">
                    <a:extLst>
                      <a:ext uri="{FF2B5EF4-FFF2-40B4-BE49-F238E27FC236}">
                        <a16:creationId xmlns:a16="http://schemas.microsoft.com/office/drawing/2014/main" id="{778728ED-5810-4688-BCAD-E5A225468B9D}"/>
                      </a:ext>
                    </a:extLst>
                  </p:cNvPr>
                  <p:cNvSpPr txBox="1">
                    <a:spLocks noRot="1" noChangeAspect="1" noMove="1" noResize="1" noEditPoints="1" noAdjustHandles="1" noChangeArrowheads="1" noChangeShapeType="1" noTextEdit="1"/>
                  </p:cNvSpPr>
                  <p:nvPr/>
                </p:nvSpPr>
                <p:spPr>
                  <a:xfrm>
                    <a:off x="6371092" y="4886483"/>
                    <a:ext cx="884088" cy="276999"/>
                  </a:xfrm>
                  <a:prstGeom prst="rect">
                    <a:avLst/>
                  </a:prstGeom>
                  <a:blipFill>
                    <a:blip r:embed="rId9"/>
                    <a:stretch>
                      <a:fillRect b="-6522"/>
                    </a:stretch>
                  </a:blipFill>
                </p:spPr>
                <p:txBody>
                  <a:bodyPr/>
                  <a:lstStyle/>
                  <a:p>
                    <a:r>
                      <a:rPr lang="fr-FR">
                        <a:noFill/>
                      </a:rPr>
                      <a:t> </a:t>
                    </a:r>
                  </a:p>
                </p:txBody>
              </p:sp>
            </mc:Fallback>
          </mc:AlternateContent>
        </p:grpSp>
      </p:grpSp>
      <p:grpSp>
        <p:nvGrpSpPr>
          <p:cNvPr id="42" name="Groupe 41">
            <a:extLst>
              <a:ext uri="{FF2B5EF4-FFF2-40B4-BE49-F238E27FC236}">
                <a16:creationId xmlns:a16="http://schemas.microsoft.com/office/drawing/2014/main" id="{568C75A0-EB79-4808-955B-4D619806BD37}"/>
              </a:ext>
            </a:extLst>
          </p:cNvPr>
          <p:cNvGrpSpPr/>
          <p:nvPr/>
        </p:nvGrpSpPr>
        <p:grpSpPr>
          <a:xfrm>
            <a:off x="1255662" y="5392698"/>
            <a:ext cx="1677500" cy="1192820"/>
            <a:chOff x="8308093" y="3127830"/>
            <a:chExt cx="1677500" cy="1192820"/>
          </a:xfrm>
        </p:grpSpPr>
        <p:sp>
          <p:nvSpPr>
            <p:cNvPr id="212" name="ZoneTexte 211">
              <a:extLst>
                <a:ext uri="{FF2B5EF4-FFF2-40B4-BE49-F238E27FC236}">
                  <a16:creationId xmlns:a16="http://schemas.microsoft.com/office/drawing/2014/main" id="{52FBE74B-5042-4D19-809B-31041C8430F6}"/>
                </a:ext>
              </a:extLst>
            </p:cNvPr>
            <p:cNvSpPr txBox="1"/>
            <p:nvPr/>
          </p:nvSpPr>
          <p:spPr>
            <a:xfrm rot="2672685">
              <a:off x="9042706" y="3282917"/>
              <a:ext cx="942887" cy="523220"/>
            </a:xfrm>
            <a:prstGeom prst="rect">
              <a:avLst/>
            </a:prstGeom>
            <a:noFill/>
          </p:spPr>
          <p:txBody>
            <a:bodyPr wrap="none" rtlCol="0">
              <a:spAutoFit/>
            </a:bodyPr>
            <a:lstStyle/>
            <a:p>
              <a:pPr algn="ctr"/>
              <a:r>
                <a:rPr lang="fr-FR" sz="1400" dirty="0">
                  <a:solidFill>
                    <a:srgbClr val="FF0000"/>
                  </a:solidFill>
                </a:rPr>
                <a:t>pente</a:t>
              </a:r>
              <a:br>
                <a:rPr lang="fr-FR" sz="1400" dirty="0">
                  <a:solidFill>
                    <a:srgbClr val="FF0000"/>
                  </a:solidFill>
                </a:rPr>
              </a:br>
              <a:r>
                <a:rPr lang="fr-FR" sz="1400" dirty="0">
                  <a:solidFill>
                    <a:srgbClr val="FF0000"/>
                  </a:solidFill>
                </a:rPr>
                <a:t>-20dB/</a:t>
              </a:r>
              <a:r>
                <a:rPr lang="fr-FR" sz="1400" dirty="0" err="1">
                  <a:solidFill>
                    <a:srgbClr val="FF0000"/>
                  </a:solidFill>
                </a:rPr>
                <a:t>déc</a:t>
              </a:r>
              <a:endParaRPr lang="fr-FR" sz="1400" dirty="0">
                <a:solidFill>
                  <a:srgbClr val="FF0000"/>
                </a:solidFill>
              </a:endParaRPr>
            </a:p>
          </p:txBody>
        </p:sp>
        <p:grpSp>
          <p:nvGrpSpPr>
            <p:cNvPr id="38" name="Groupe 37">
              <a:extLst>
                <a:ext uri="{FF2B5EF4-FFF2-40B4-BE49-F238E27FC236}">
                  <a16:creationId xmlns:a16="http://schemas.microsoft.com/office/drawing/2014/main" id="{1A0685E6-52A5-4C25-9AF0-11D36404871B}"/>
                </a:ext>
              </a:extLst>
            </p:cNvPr>
            <p:cNvGrpSpPr/>
            <p:nvPr/>
          </p:nvGrpSpPr>
          <p:grpSpPr>
            <a:xfrm>
              <a:off x="8308093" y="3127830"/>
              <a:ext cx="1647270" cy="1192820"/>
              <a:chOff x="8308093" y="3127830"/>
              <a:chExt cx="1647270" cy="1192820"/>
            </a:xfrm>
          </p:grpSpPr>
          <p:sp>
            <p:nvSpPr>
              <p:cNvPr id="19" name="Forme libre : forme 18">
                <a:extLst>
                  <a:ext uri="{FF2B5EF4-FFF2-40B4-BE49-F238E27FC236}">
                    <a16:creationId xmlns:a16="http://schemas.microsoft.com/office/drawing/2014/main" id="{249D286D-C692-4B77-AE93-BC765B0C5C98}"/>
                  </a:ext>
                </a:extLst>
              </p:cNvPr>
              <p:cNvSpPr/>
              <p:nvPr/>
            </p:nvSpPr>
            <p:spPr>
              <a:xfrm>
                <a:off x="8314369" y="3127830"/>
                <a:ext cx="1404000" cy="577455"/>
              </a:xfrm>
              <a:custGeom>
                <a:avLst/>
                <a:gdLst>
                  <a:gd name="connsiteX0" fmla="*/ 1752600 w 1752600"/>
                  <a:gd name="connsiteY0" fmla="*/ 447675 h 447675"/>
                  <a:gd name="connsiteX1" fmla="*/ 952500 w 1752600"/>
                  <a:gd name="connsiteY1" fmla="*/ 0 h 447675"/>
                  <a:gd name="connsiteX2" fmla="*/ 0 w 1752600"/>
                  <a:gd name="connsiteY2" fmla="*/ 0 h 447675"/>
                </a:gdLst>
                <a:ahLst/>
                <a:cxnLst>
                  <a:cxn ang="0">
                    <a:pos x="connsiteX0" y="connsiteY0"/>
                  </a:cxn>
                  <a:cxn ang="0">
                    <a:pos x="connsiteX1" y="connsiteY1"/>
                  </a:cxn>
                  <a:cxn ang="0">
                    <a:pos x="connsiteX2" y="connsiteY2"/>
                  </a:cxn>
                </a:cxnLst>
                <a:rect l="l" t="t" r="r" b="b"/>
                <a:pathLst>
                  <a:path w="1752600" h="447675">
                    <a:moveTo>
                      <a:pt x="1752600" y="447675"/>
                    </a:moveTo>
                    <a:lnTo>
                      <a:pt x="952500" y="0"/>
                    </a:lnTo>
                    <a:lnTo>
                      <a:pt x="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orme libre : forme 22">
                <a:extLst>
                  <a:ext uri="{FF2B5EF4-FFF2-40B4-BE49-F238E27FC236}">
                    <a16:creationId xmlns:a16="http://schemas.microsoft.com/office/drawing/2014/main" id="{D1445BFA-6C3E-438F-8ED8-363705562EF1}"/>
                  </a:ext>
                </a:extLst>
              </p:cNvPr>
              <p:cNvSpPr/>
              <p:nvPr/>
            </p:nvSpPr>
            <p:spPr>
              <a:xfrm>
                <a:off x="8308093" y="3911995"/>
                <a:ext cx="1548000" cy="360000"/>
              </a:xfrm>
              <a:custGeom>
                <a:avLst/>
                <a:gdLst>
                  <a:gd name="connsiteX0" fmla="*/ 0 w 2019300"/>
                  <a:gd name="connsiteY0" fmla="*/ 0 h 342900"/>
                  <a:gd name="connsiteX1" fmla="*/ 1013460 w 2019300"/>
                  <a:gd name="connsiteY1" fmla="*/ 0 h 342900"/>
                  <a:gd name="connsiteX2" fmla="*/ 1013460 w 2019300"/>
                  <a:gd name="connsiteY2" fmla="*/ 342900 h 342900"/>
                  <a:gd name="connsiteX3" fmla="*/ 2019300 w 2019300"/>
                  <a:gd name="connsiteY3" fmla="*/ 342900 h 342900"/>
                </a:gdLst>
                <a:ahLst/>
                <a:cxnLst>
                  <a:cxn ang="0">
                    <a:pos x="connsiteX0" y="connsiteY0"/>
                  </a:cxn>
                  <a:cxn ang="0">
                    <a:pos x="connsiteX1" y="connsiteY1"/>
                  </a:cxn>
                  <a:cxn ang="0">
                    <a:pos x="connsiteX2" y="connsiteY2"/>
                  </a:cxn>
                  <a:cxn ang="0">
                    <a:pos x="connsiteX3" y="connsiteY3"/>
                  </a:cxn>
                </a:cxnLst>
                <a:rect l="l" t="t" r="r" b="b"/>
                <a:pathLst>
                  <a:path w="2019300" h="342900">
                    <a:moveTo>
                      <a:pt x="0" y="0"/>
                    </a:moveTo>
                    <a:lnTo>
                      <a:pt x="1013460" y="0"/>
                    </a:lnTo>
                    <a:lnTo>
                      <a:pt x="1013460" y="342900"/>
                    </a:lnTo>
                    <a:lnTo>
                      <a:pt x="2019300" y="34290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2" name="ZoneTexte 181">
                <a:extLst>
                  <a:ext uri="{FF2B5EF4-FFF2-40B4-BE49-F238E27FC236}">
                    <a16:creationId xmlns:a16="http://schemas.microsoft.com/office/drawing/2014/main" id="{136E52CA-C9A5-4E02-B90E-FA3F240C47F5}"/>
                  </a:ext>
                </a:extLst>
              </p:cNvPr>
              <p:cNvSpPr txBox="1"/>
              <p:nvPr/>
            </p:nvSpPr>
            <p:spPr>
              <a:xfrm>
                <a:off x="9252927" y="4043651"/>
                <a:ext cx="702436" cy="276999"/>
              </a:xfrm>
              <a:prstGeom prst="rect">
                <a:avLst/>
              </a:prstGeom>
              <a:noFill/>
            </p:spPr>
            <p:txBody>
              <a:bodyPr wrap="none" rtlCol="0">
                <a:spAutoFit/>
              </a:bodyPr>
              <a:lstStyle/>
              <a:p>
                <a:r>
                  <a:rPr lang="el-GR" sz="1200" i="1" dirty="0">
                    <a:solidFill>
                      <a:srgbClr val="FF0000"/>
                    </a:solidFill>
                  </a:rPr>
                  <a:t>φ</a:t>
                </a:r>
                <a:r>
                  <a:rPr lang="fr-FR" sz="1200" i="1" dirty="0">
                    <a:solidFill>
                      <a:srgbClr val="FF0000"/>
                    </a:solidFill>
                  </a:rPr>
                  <a:t> </a:t>
                </a:r>
                <a:r>
                  <a:rPr lang="fr-FR" sz="1200" dirty="0">
                    <a:solidFill>
                      <a:srgbClr val="FF0000"/>
                    </a:solidFill>
                  </a:rPr>
                  <a:t>= -</a:t>
                </a:r>
                <a:r>
                  <a:rPr lang="el-GR" sz="1200" dirty="0">
                    <a:solidFill>
                      <a:srgbClr val="FF0000"/>
                    </a:solidFill>
                  </a:rPr>
                  <a:t>π</a:t>
                </a:r>
                <a:r>
                  <a:rPr lang="fr-FR" sz="1200" dirty="0">
                    <a:solidFill>
                      <a:srgbClr val="FF0000"/>
                    </a:solidFill>
                  </a:rPr>
                  <a:t>/2</a:t>
                </a:r>
                <a:endParaRPr lang="fr-FR" sz="1200" i="1" dirty="0">
                  <a:solidFill>
                    <a:srgbClr val="FF0000"/>
                  </a:solidFill>
                </a:endParaRPr>
              </a:p>
            </p:txBody>
          </p:sp>
        </p:grpSp>
      </p:grpSp>
      <p:grpSp>
        <p:nvGrpSpPr>
          <p:cNvPr id="51" name="Groupe 50">
            <a:extLst>
              <a:ext uri="{FF2B5EF4-FFF2-40B4-BE49-F238E27FC236}">
                <a16:creationId xmlns:a16="http://schemas.microsoft.com/office/drawing/2014/main" id="{C702ABF9-9A75-4DCE-B9F2-1691DE16D6F1}"/>
              </a:ext>
            </a:extLst>
          </p:cNvPr>
          <p:cNvGrpSpPr/>
          <p:nvPr/>
        </p:nvGrpSpPr>
        <p:grpSpPr>
          <a:xfrm>
            <a:off x="1204946" y="2718661"/>
            <a:ext cx="1619178" cy="1227091"/>
            <a:chOff x="1204946" y="2718661"/>
            <a:chExt cx="1619178" cy="1227091"/>
          </a:xfrm>
        </p:grpSpPr>
        <p:sp>
          <p:nvSpPr>
            <p:cNvPr id="11" name="Forme libre : forme 10">
              <a:extLst>
                <a:ext uri="{FF2B5EF4-FFF2-40B4-BE49-F238E27FC236}">
                  <a16:creationId xmlns:a16="http://schemas.microsoft.com/office/drawing/2014/main" id="{5710CB78-AD08-4774-99A0-D5746A47BB33}"/>
                </a:ext>
              </a:extLst>
            </p:cNvPr>
            <p:cNvSpPr/>
            <p:nvPr/>
          </p:nvSpPr>
          <p:spPr>
            <a:xfrm>
              <a:off x="1240124" y="2962779"/>
              <a:ext cx="1548000" cy="0"/>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7" name="ZoneTexte 36">
              <a:extLst>
                <a:ext uri="{FF2B5EF4-FFF2-40B4-BE49-F238E27FC236}">
                  <a16:creationId xmlns:a16="http://schemas.microsoft.com/office/drawing/2014/main" id="{61F7CABC-2022-4481-8897-9DBE1F5A589A}"/>
                </a:ext>
              </a:extLst>
            </p:cNvPr>
            <p:cNvSpPr txBox="1"/>
            <p:nvPr/>
          </p:nvSpPr>
          <p:spPr>
            <a:xfrm>
              <a:off x="1204946" y="2718661"/>
              <a:ext cx="739305" cy="276999"/>
            </a:xfrm>
            <a:prstGeom prst="rect">
              <a:avLst/>
            </a:prstGeom>
            <a:noFill/>
          </p:spPr>
          <p:txBody>
            <a:bodyPr wrap="none" rtlCol="0">
              <a:spAutoFit/>
            </a:bodyPr>
            <a:lstStyle/>
            <a:p>
              <a:r>
                <a:rPr lang="fr-FR" sz="1200" dirty="0">
                  <a:solidFill>
                    <a:srgbClr val="FF0000"/>
                  </a:solidFill>
                </a:rPr>
                <a:t>20 log(K)</a:t>
              </a:r>
            </a:p>
          </p:txBody>
        </p:sp>
        <p:sp>
          <p:nvSpPr>
            <p:cNvPr id="193" name="ZoneTexte 192">
              <a:extLst>
                <a:ext uri="{FF2B5EF4-FFF2-40B4-BE49-F238E27FC236}">
                  <a16:creationId xmlns:a16="http://schemas.microsoft.com/office/drawing/2014/main" id="{C7CE7C68-6CFD-4508-8538-5A7B302DB9E4}"/>
                </a:ext>
              </a:extLst>
            </p:cNvPr>
            <p:cNvSpPr txBox="1"/>
            <p:nvPr/>
          </p:nvSpPr>
          <p:spPr>
            <a:xfrm>
              <a:off x="1241553" y="3668753"/>
              <a:ext cx="511679" cy="276999"/>
            </a:xfrm>
            <a:prstGeom prst="rect">
              <a:avLst/>
            </a:prstGeom>
            <a:noFill/>
          </p:spPr>
          <p:txBody>
            <a:bodyPr wrap="none" rtlCol="0">
              <a:spAutoFit/>
            </a:bodyPr>
            <a:lstStyle/>
            <a:p>
              <a:r>
                <a:rPr lang="el-GR" sz="1200" i="1" dirty="0">
                  <a:solidFill>
                    <a:srgbClr val="FF0000"/>
                  </a:solidFill>
                </a:rPr>
                <a:t>φ</a:t>
              </a:r>
              <a:r>
                <a:rPr lang="fr-FR" sz="1200" i="1" dirty="0">
                  <a:solidFill>
                    <a:srgbClr val="FF0000"/>
                  </a:solidFill>
                </a:rPr>
                <a:t> </a:t>
              </a:r>
              <a:r>
                <a:rPr lang="fr-FR" sz="1200" dirty="0">
                  <a:solidFill>
                    <a:srgbClr val="FF0000"/>
                  </a:solidFill>
                </a:rPr>
                <a:t>= 0</a:t>
              </a:r>
              <a:endParaRPr lang="fr-FR" sz="1200" i="1" dirty="0">
                <a:solidFill>
                  <a:srgbClr val="FF0000"/>
                </a:solidFill>
              </a:endParaRPr>
            </a:p>
          </p:txBody>
        </p:sp>
        <p:sp>
          <p:nvSpPr>
            <p:cNvPr id="96" name="Forme libre : forme 95">
              <a:extLst>
                <a:ext uri="{FF2B5EF4-FFF2-40B4-BE49-F238E27FC236}">
                  <a16:creationId xmlns:a16="http://schemas.microsoft.com/office/drawing/2014/main" id="{7F2291D4-E9FD-49C8-9A09-EAC88C290547}"/>
                </a:ext>
              </a:extLst>
            </p:cNvPr>
            <p:cNvSpPr/>
            <p:nvPr/>
          </p:nvSpPr>
          <p:spPr>
            <a:xfrm>
              <a:off x="1240124" y="3914778"/>
              <a:ext cx="1584000" cy="0"/>
            </a:xfrm>
            <a:custGeom>
              <a:avLst/>
              <a:gdLst>
                <a:gd name="connsiteX0" fmla="*/ 0 w 1727200"/>
                <a:gd name="connsiteY0" fmla="*/ 0 h 0"/>
                <a:gd name="connsiteX1" fmla="*/ 1727200 w 1727200"/>
                <a:gd name="connsiteY1" fmla="*/ 0 h 0"/>
              </a:gdLst>
              <a:ahLst/>
              <a:cxnLst>
                <a:cxn ang="0">
                  <a:pos x="connsiteX0" y="connsiteY0"/>
                </a:cxn>
                <a:cxn ang="0">
                  <a:pos x="connsiteX1" y="connsiteY1"/>
                </a:cxn>
              </a:cxnLst>
              <a:rect l="l" t="t" r="r" b="b"/>
              <a:pathLst>
                <a:path w="1727200">
                  <a:moveTo>
                    <a:pt x="0" y="0"/>
                  </a:moveTo>
                  <a:lnTo>
                    <a:pt x="172720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2" name="Groupe 31">
            <a:extLst>
              <a:ext uri="{FF2B5EF4-FFF2-40B4-BE49-F238E27FC236}">
                <a16:creationId xmlns:a16="http://schemas.microsoft.com/office/drawing/2014/main" id="{244CE864-23DD-44A5-8FED-408B80654E36}"/>
              </a:ext>
            </a:extLst>
          </p:cNvPr>
          <p:cNvGrpSpPr/>
          <p:nvPr/>
        </p:nvGrpSpPr>
        <p:grpSpPr>
          <a:xfrm>
            <a:off x="1377006" y="6343863"/>
            <a:ext cx="2789995" cy="454114"/>
            <a:chOff x="8431317" y="4079979"/>
            <a:chExt cx="2789995" cy="454114"/>
          </a:xfrm>
        </p:grpSpPr>
        <p:sp>
          <p:nvSpPr>
            <p:cNvPr id="2" name="Ellipse 1">
              <a:extLst>
                <a:ext uri="{FF2B5EF4-FFF2-40B4-BE49-F238E27FC236}">
                  <a16:creationId xmlns:a16="http://schemas.microsoft.com/office/drawing/2014/main" id="{F3848D03-A4A8-4776-86A5-BA90FE7F9A22}"/>
                </a:ext>
              </a:extLst>
            </p:cNvPr>
            <p:cNvSpPr/>
            <p:nvPr/>
          </p:nvSpPr>
          <p:spPr>
            <a:xfrm>
              <a:off x="9064793" y="4079979"/>
              <a:ext cx="36000" cy="3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avec flèche 3">
              <a:extLst>
                <a:ext uri="{FF2B5EF4-FFF2-40B4-BE49-F238E27FC236}">
                  <a16:creationId xmlns:a16="http://schemas.microsoft.com/office/drawing/2014/main" id="{A194DC89-9665-44BC-9979-2EA5D6A31396}"/>
                </a:ext>
              </a:extLst>
            </p:cNvPr>
            <p:cNvCxnSpPr>
              <a:cxnSpLocks/>
            </p:cNvCxnSpPr>
            <p:nvPr/>
          </p:nvCxnSpPr>
          <p:spPr>
            <a:xfrm flipH="1" flipV="1">
              <a:off x="9100794" y="4115979"/>
              <a:ext cx="143132" cy="2462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9423A548-93D7-49C1-B2AF-A6A54A9E84D4}"/>
                </a:ext>
              </a:extLst>
            </p:cNvPr>
            <p:cNvSpPr txBox="1"/>
            <p:nvPr/>
          </p:nvSpPr>
          <p:spPr>
            <a:xfrm>
              <a:off x="8431317" y="4287872"/>
              <a:ext cx="2789995" cy="246221"/>
            </a:xfrm>
            <a:prstGeom prst="rect">
              <a:avLst/>
            </a:prstGeom>
            <a:noFill/>
          </p:spPr>
          <p:txBody>
            <a:bodyPr wrap="square" rtlCol="0">
              <a:spAutoFit/>
            </a:bodyPr>
            <a:lstStyle/>
            <a:p>
              <a:r>
                <a:rPr lang="fr-FR" sz="1000" dirty="0">
                  <a:solidFill>
                    <a:srgbClr val="FF0000"/>
                  </a:solidFill>
                </a:rPr>
                <a:t>Point de passage OBLIGATOIRE pour le tracé réel  </a:t>
              </a:r>
            </a:p>
          </p:txBody>
        </p:sp>
      </p:grpSp>
      <p:grpSp>
        <p:nvGrpSpPr>
          <p:cNvPr id="183" name="Groupe 182">
            <a:extLst>
              <a:ext uri="{FF2B5EF4-FFF2-40B4-BE49-F238E27FC236}">
                <a16:creationId xmlns:a16="http://schemas.microsoft.com/office/drawing/2014/main" id="{61E82796-33AA-4B04-A3D9-DB5C7C7CAACF}"/>
              </a:ext>
            </a:extLst>
          </p:cNvPr>
          <p:cNvGrpSpPr/>
          <p:nvPr/>
        </p:nvGrpSpPr>
        <p:grpSpPr>
          <a:xfrm>
            <a:off x="4357768" y="4795573"/>
            <a:ext cx="2767629" cy="1926364"/>
            <a:chOff x="655634" y="1121361"/>
            <a:chExt cx="2767629" cy="1926364"/>
          </a:xfrm>
        </p:grpSpPr>
        <p:cxnSp>
          <p:nvCxnSpPr>
            <p:cNvPr id="184" name="Connecteur droit avec flèche 183">
              <a:extLst>
                <a:ext uri="{FF2B5EF4-FFF2-40B4-BE49-F238E27FC236}">
                  <a16:creationId xmlns:a16="http://schemas.microsoft.com/office/drawing/2014/main" id="{43B940A2-A079-47A2-A2C1-44F8898FBB87}"/>
                </a:ext>
              </a:extLst>
            </p:cNvPr>
            <p:cNvCxnSpPr/>
            <p:nvPr/>
          </p:nvCxnSpPr>
          <p:spPr>
            <a:xfrm>
              <a:off x="885825" y="1685925"/>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5" name="Connecteur droit avec flèche 184">
              <a:extLst>
                <a:ext uri="{FF2B5EF4-FFF2-40B4-BE49-F238E27FC236}">
                  <a16:creationId xmlns:a16="http://schemas.microsoft.com/office/drawing/2014/main" id="{8E3AE00E-C138-48BE-922A-569F54D07B40}"/>
                </a:ext>
              </a:extLst>
            </p:cNvPr>
            <p:cNvCxnSpPr>
              <a:cxnSpLocks/>
            </p:cNvCxnSpPr>
            <p:nvPr/>
          </p:nvCxnSpPr>
          <p:spPr>
            <a:xfrm flipV="1">
              <a:off x="1085850" y="1251642"/>
              <a:ext cx="0" cy="756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6" name="Connecteur droit avec flèche 185">
              <a:extLst>
                <a:ext uri="{FF2B5EF4-FFF2-40B4-BE49-F238E27FC236}">
                  <a16:creationId xmlns:a16="http://schemas.microsoft.com/office/drawing/2014/main" id="{F56A7CA6-ED6A-407B-A8E4-19EA24F22D48}"/>
                </a:ext>
              </a:extLst>
            </p:cNvPr>
            <p:cNvCxnSpPr/>
            <p:nvPr/>
          </p:nvCxnSpPr>
          <p:spPr>
            <a:xfrm>
              <a:off x="885825" y="2733675"/>
              <a:ext cx="216217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7" name="Connecteur droit avec flèche 186">
              <a:extLst>
                <a:ext uri="{FF2B5EF4-FFF2-40B4-BE49-F238E27FC236}">
                  <a16:creationId xmlns:a16="http://schemas.microsoft.com/office/drawing/2014/main" id="{B65FDDAB-5461-44AD-B69D-71162C93E236}"/>
                </a:ext>
              </a:extLst>
            </p:cNvPr>
            <p:cNvCxnSpPr>
              <a:cxnSpLocks/>
            </p:cNvCxnSpPr>
            <p:nvPr/>
          </p:nvCxnSpPr>
          <p:spPr>
            <a:xfrm flipV="1">
              <a:off x="1085850" y="2108892"/>
              <a:ext cx="0" cy="864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8" name="ZoneTexte 187">
              <a:extLst>
                <a:ext uri="{FF2B5EF4-FFF2-40B4-BE49-F238E27FC236}">
                  <a16:creationId xmlns:a16="http://schemas.microsoft.com/office/drawing/2014/main" id="{7A45BA46-BEC6-4A1F-AA7B-116EB12C67F1}"/>
                </a:ext>
              </a:extLst>
            </p:cNvPr>
            <p:cNvSpPr txBox="1"/>
            <p:nvPr/>
          </p:nvSpPr>
          <p:spPr>
            <a:xfrm>
              <a:off x="2672737" y="1326152"/>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89" name="ZoneTexte 188">
              <a:extLst>
                <a:ext uri="{FF2B5EF4-FFF2-40B4-BE49-F238E27FC236}">
                  <a16:creationId xmlns:a16="http://schemas.microsoft.com/office/drawing/2014/main" id="{89595FD6-48C7-44FC-BE32-05492F2C3623}"/>
                </a:ext>
              </a:extLst>
            </p:cNvPr>
            <p:cNvSpPr txBox="1"/>
            <p:nvPr/>
          </p:nvSpPr>
          <p:spPr>
            <a:xfrm>
              <a:off x="2672737" y="2709171"/>
              <a:ext cx="750526" cy="338554"/>
            </a:xfrm>
            <a:prstGeom prst="rect">
              <a:avLst/>
            </a:prstGeom>
            <a:noFill/>
          </p:spPr>
          <p:txBody>
            <a:bodyPr wrap="none" rtlCol="0">
              <a:spAutoFit/>
            </a:bodyPr>
            <a:lstStyle/>
            <a:p>
              <a:r>
                <a:rPr lang="fr-FR" sz="1600" i="1" dirty="0"/>
                <a:t>ω</a:t>
              </a:r>
              <a:r>
                <a:rPr lang="fr-FR" sz="1600" dirty="0"/>
                <a:t> (log)</a:t>
              </a:r>
              <a:endParaRPr lang="fr-FR" i="1" dirty="0"/>
            </a:p>
          </p:txBody>
        </p:sp>
        <p:sp>
          <p:nvSpPr>
            <p:cNvPr id="190" name="ZoneTexte 189">
              <a:extLst>
                <a:ext uri="{FF2B5EF4-FFF2-40B4-BE49-F238E27FC236}">
                  <a16:creationId xmlns:a16="http://schemas.microsoft.com/office/drawing/2014/main" id="{50690E5D-29E6-4224-AB12-B530E307F7AA}"/>
                </a:ext>
              </a:extLst>
            </p:cNvPr>
            <p:cNvSpPr txBox="1"/>
            <p:nvPr/>
          </p:nvSpPr>
          <p:spPr>
            <a:xfrm>
              <a:off x="655634" y="1121361"/>
              <a:ext cx="460382" cy="338554"/>
            </a:xfrm>
            <a:prstGeom prst="rect">
              <a:avLst/>
            </a:prstGeom>
            <a:noFill/>
          </p:spPr>
          <p:txBody>
            <a:bodyPr wrap="none" rtlCol="0">
              <a:spAutoFit/>
            </a:bodyPr>
            <a:lstStyle/>
            <a:p>
              <a:r>
                <a:rPr lang="fr-FR" sz="1600" i="1" dirty="0" err="1"/>
                <a:t>G</a:t>
              </a:r>
              <a:r>
                <a:rPr lang="fr-FR" sz="1600" baseline="-25000" dirty="0" err="1"/>
                <a:t>dB</a:t>
              </a:r>
              <a:endParaRPr lang="fr-FR" i="1" dirty="0"/>
            </a:p>
          </p:txBody>
        </p:sp>
        <p:sp>
          <p:nvSpPr>
            <p:cNvPr id="191" name="ZoneTexte 190">
              <a:extLst>
                <a:ext uri="{FF2B5EF4-FFF2-40B4-BE49-F238E27FC236}">
                  <a16:creationId xmlns:a16="http://schemas.microsoft.com/office/drawing/2014/main" id="{88B0D3FA-3579-4276-A393-347FF25FFA1C}"/>
                </a:ext>
              </a:extLst>
            </p:cNvPr>
            <p:cNvSpPr txBox="1"/>
            <p:nvPr/>
          </p:nvSpPr>
          <p:spPr>
            <a:xfrm>
              <a:off x="767808" y="1936121"/>
              <a:ext cx="319318" cy="338554"/>
            </a:xfrm>
            <a:prstGeom prst="rect">
              <a:avLst/>
            </a:prstGeom>
            <a:noFill/>
          </p:spPr>
          <p:txBody>
            <a:bodyPr wrap="none" rtlCol="0">
              <a:spAutoFit/>
            </a:bodyPr>
            <a:lstStyle/>
            <a:p>
              <a:r>
                <a:rPr lang="el-GR" sz="1600" i="1" dirty="0"/>
                <a:t>φ</a:t>
              </a:r>
              <a:endParaRPr lang="fr-FR" i="1" dirty="0"/>
            </a:p>
          </p:txBody>
        </p:sp>
      </p:grpSp>
      <p:grpSp>
        <p:nvGrpSpPr>
          <p:cNvPr id="192" name="Groupe 191">
            <a:extLst>
              <a:ext uri="{FF2B5EF4-FFF2-40B4-BE49-F238E27FC236}">
                <a16:creationId xmlns:a16="http://schemas.microsoft.com/office/drawing/2014/main" id="{2B6E7937-C688-464E-BC1C-2643F71D0C2F}"/>
              </a:ext>
            </a:extLst>
          </p:cNvPr>
          <p:cNvGrpSpPr/>
          <p:nvPr/>
        </p:nvGrpSpPr>
        <p:grpSpPr>
          <a:xfrm>
            <a:off x="4742815" y="4545216"/>
            <a:ext cx="2477442" cy="338619"/>
            <a:chOff x="7078472" y="2404119"/>
            <a:chExt cx="2477442" cy="338619"/>
          </a:xfrm>
        </p:grpSpPr>
        <p:sp>
          <p:nvSpPr>
            <p:cNvPr id="194" name="Rectangle 193">
              <a:extLst>
                <a:ext uri="{FF2B5EF4-FFF2-40B4-BE49-F238E27FC236}">
                  <a16:creationId xmlns:a16="http://schemas.microsoft.com/office/drawing/2014/main" id="{D61B3DAD-3F5B-4416-836B-E1387E190E64}"/>
                </a:ext>
              </a:extLst>
            </p:cNvPr>
            <p:cNvSpPr/>
            <p:nvPr/>
          </p:nvSpPr>
          <p:spPr>
            <a:xfrm>
              <a:off x="7291315" y="2404184"/>
              <a:ext cx="1902134" cy="338554"/>
            </a:xfrm>
            <a:prstGeom prst="rect">
              <a:avLst/>
            </a:prstGeom>
          </p:spPr>
          <p:txBody>
            <a:bodyPr wrap="square">
              <a:spAutoFit/>
            </a:bodyPr>
            <a:lstStyle/>
            <a:p>
              <a:r>
                <a:rPr lang="fr-FR" sz="1600" dirty="0">
                  <a:solidFill>
                    <a:srgbClr val="002060"/>
                  </a:solidFill>
                </a:rPr>
                <a:t>1</a:t>
              </a:r>
              <a:r>
                <a:rPr lang="fr-FR" sz="1600" baseline="30000" dirty="0">
                  <a:solidFill>
                    <a:srgbClr val="002060"/>
                  </a:solidFill>
                </a:rPr>
                <a:t>er</a:t>
              </a:r>
              <a:r>
                <a:rPr lang="fr-FR" sz="1600" dirty="0">
                  <a:solidFill>
                    <a:srgbClr val="002060"/>
                  </a:solidFill>
                </a:rPr>
                <a:t> ordre</a:t>
              </a:r>
            </a:p>
          </p:txBody>
        </p:sp>
        <p:sp>
          <p:nvSpPr>
            <p:cNvPr id="198" name="Rectangle 197">
              <a:extLst>
                <a:ext uri="{FF2B5EF4-FFF2-40B4-BE49-F238E27FC236}">
                  <a16:creationId xmlns:a16="http://schemas.microsoft.com/office/drawing/2014/main" id="{B2ADD823-04FF-4166-BFE9-18DCD1011E74}"/>
                </a:ext>
              </a:extLst>
            </p:cNvPr>
            <p:cNvSpPr/>
            <p:nvPr/>
          </p:nvSpPr>
          <p:spPr>
            <a:xfrm>
              <a:off x="7078472" y="2463609"/>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e</a:t>
              </a:r>
            </a:p>
          </p:txBody>
        </p:sp>
        <mc:AlternateContent xmlns:mc="http://schemas.openxmlformats.org/markup-compatibility/2006" xmlns:a14="http://schemas.microsoft.com/office/drawing/2010/main">
          <mc:Choice Requires="a14">
            <p:sp>
              <p:nvSpPr>
                <p:cNvPr id="199" name="ZoneTexte 198">
                  <a:extLst>
                    <a:ext uri="{FF2B5EF4-FFF2-40B4-BE49-F238E27FC236}">
                      <a16:creationId xmlns:a16="http://schemas.microsoft.com/office/drawing/2014/main" id="{47C87658-21D1-4EC7-B645-7CEF5795F19D}"/>
                    </a:ext>
                  </a:extLst>
                </p:cNvPr>
                <p:cNvSpPr txBox="1"/>
                <p:nvPr/>
              </p:nvSpPr>
              <p:spPr>
                <a:xfrm>
                  <a:off x="8045372" y="2404119"/>
                  <a:ext cx="1510542"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𝑝</m:t>
                            </m:r>
                          </m:e>
                        </m:d>
                        <m:r>
                          <a:rPr lang="fr-FR" sz="1600" b="0" i="1" smtClean="0">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𝜏</m:t>
                        </m:r>
                        <m:r>
                          <a:rPr lang="fr-FR" sz="1600" i="1">
                            <a:solidFill>
                              <a:srgbClr val="002060"/>
                            </a:solidFill>
                            <a:latin typeface="Cambria Math" panose="02040503050406030204" pitchFamily="18" charset="0"/>
                          </a:rPr>
                          <m:t>𝑝</m:t>
                        </m:r>
                      </m:oMath>
                    </m:oMathPara>
                  </a14:m>
                  <a:endParaRPr lang="fr-FR" sz="1600" dirty="0">
                    <a:solidFill>
                      <a:srgbClr val="002060"/>
                    </a:solidFill>
                  </a:endParaRPr>
                </a:p>
              </p:txBody>
            </p:sp>
          </mc:Choice>
          <mc:Fallback xmlns="">
            <p:sp>
              <p:nvSpPr>
                <p:cNvPr id="199" name="ZoneTexte 198">
                  <a:extLst>
                    <a:ext uri="{FF2B5EF4-FFF2-40B4-BE49-F238E27FC236}">
                      <a16:creationId xmlns:a16="http://schemas.microsoft.com/office/drawing/2014/main" id="{47C87658-21D1-4EC7-B645-7CEF5795F19D}"/>
                    </a:ext>
                  </a:extLst>
                </p:cNvPr>
                <p:cNvSpPr txBox="1">
                  <a:spLocks noRot="1" noChangeAspect="1" noMove="1" noResize="1" noEditPoints="1" noAdjustHandles="1" noChangeArrowheads="1" noChangeShapeType="1" noTextEdit="1"/>
                </p:cNvSpPr>
                <p:nvPr/>
              </p:nvSpPr>
              <p:spPr>
                <a:xfrm>
                  <a:off x="8045372" y="2404119"/>
                  <a:ext cx="1510542" cy="338554"/>
                </a:xfrm>
                <a:prstGeom prst="rect">
                  <a:avLst/>
                </a:prstGeom>
                <a:blipFill>
                  <a:blip r:embed="rId10"/>
                  <a:stretch>
                    <a:fillRect b="-3636"/>
                  </a:stretch>
                </a:blipFill>
              </p:spPr>
              <p:txBody>
                <a:bodyPr/>
                <a:lstStyle/>
                <a:p>
                  <a:r>
                    <a:rPr lang="fr-FR">
                      <a:noFill/>
                    </a:rPr>
                    <a:t> </a:t>
                  </a:r>
                </a:p>
              </p:txBody>
            </p:sp>
          </mc:Fallback>
        </mc:AlternateContent>
      </p:grpSp>
      <p:cxnSp>
        <p:nvCxnSpPr>
          <p:cNvPr id="200" name="Connecteur droit 199">
            <a:extLst>
              <a:ext uri="{FF2B5EF4-FFF2-40B4-BE49-F238E27FC236}">
                <a16:creationId xmlns:a16="http://schemas.microsoft.com/office/drawing/2014/main" id="{DAF6E88E-8328-4141-A92C-F8D766113167}"/>
              </a:ext>
            </a:extLst>
          </p:cNvPr>
          <p:cNvCxnSpPr>
            <a:cxnSpLocks/>
          </p:cNvCxnSpPr>
          <p:nvPr/>
        </p:nvCxnSpPr>
        <p:spPr>
          <a:xfrm>
            <a:off x="5558066" y="5332193"/>
            <a:ext cx="0" cy="986685"/>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cxnSp>
        <p:nvCxnSpPr>
          <p:cNvPr id="201" name="Connecteur droit 200">
            <a:extLst>
              <a:ext uri="{FF2B5EF4-FFF2-40B4-BE49-F238E27FC236}">
                <a16:creationId xmlns:a16="http://schemas.microsoft.com/office/drawing/2014/main" id="{A51C28D3-F4CE-49FC-A40A-9D178D220D1D}"/>
              </a:ext>
            </a:extLst>
          </p:cNvPr>
          <p:cNvCxnSpPr/>
          <p:nvPr/>
        </p:nvCxnSpPr>
        <p:spPr>
          <a:xfrm flipH="1">
            <a:off x="4786369" y="6060831"/>
            <a:ext cx="1386359" cy="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202" name="ZoneTexte 201">
            <a:extLst>
              <a:ext uri="{FF2B5EF4-FFF2-40B4-BE49-F238E27FC236}">
                <a16:creationId xmlns:a16="http://schemas.microsoft.com/office/drawing/2014/main" id="{5A38ECF5-52B0-4C24-97B5-80F91ED51F3D}"/>
              </a:ext>
            </a:extLst>
          </p:cNvPr>
          <p:cNvSpPr txBox="1"/>
          <p:nvPr/>
        </p:nvSpPr>
        <p:spPr>
          <a:xfrm>
            <a:off x="4104026" y="5169557"/>
            <a:ext cx="554960" cy="338554"/>
          </a:xfrm>
          <a:prstGeom prst="rect">
            <a:avLst/>
          </a:prstGeom>
          <a:noFill/>
        </p:spPr>
        <p:txBody>
          <a:bodyPr wrap="none" rtlCol="0">
            <a:spAutoFit/>
          </a:bodyPr>
          <a:lstStyle/>
          <a:p>
            <a:r>
              <a:rPr lang="fr-FR" sz="1600" dirty="0"/>
              <a:t>0 dB</a:t>
            </a:r>
          </a:p>
        </p:txBody>
      </p:sp>
      <p:sp>
        <p:nvSpPr>
          <p:cNvPr id="203" name="ZoneTexte 202">
            <a:extLst>
              <a:ext uri="{FF2B5EF4-FFF2-40B4-BE49-F238E27FC236}">
                <a16:creationId xmlns:a16="http://schemas.microsoft.com/office/drawing/2014/main" id="{8C59EB90-508D-4EB7-AD89-0CCA3B5ACEBE}"/>
              </a:ext>
            </a:extLst>
          </p:cNvPr>
          <p:cNvSpPr txBox="1"/>
          <p:nvPr/>
        </p:nvSpPr>
        <p:spPr>
          <a:xfrm>
            <a:off x="5353221" y="5053846"/>
            <a:ext cx="381836" cy="276999"/>
          </a:xfrm>
          <a:prstGeom prst="rect">
            <a:avLst/>
          </a:prstGeom>
          <a:noFill/>
        </p:spPr>
        <p:txBody>
          <a:bodyPr wrap="none" rtlCol="0">
            <a:spAutoFit/>
          </a:bodyPr>
          <a:lstStyle/>
          <a:p>
            <a:r>
              <a:rPr lang="fr-FR" sz="1200" dirty="0"/>
              <a:t>1/</a:t>
            </a:r>
            <a:r>
              <a:rPr lang="el-GR" sz="1200" dirty="0"/>
              <a:t>τ</a:t>
            </a:r>
            <a:endParaRPr lang="fr-FR" sz="1200" dirty="0"/>
          </a:p>
        </p:txBody>
      </p:sp>
      <p:sp>
        <p:nvSpPr>
          <p:cNvPr id="204" name="ZoneTexte 203">
            <a:extLst>
              <a:ext uri="{FF2B5EF4-FFF2-40B4-BE49-F238E27FC236}">
                <a16:creationId xmlns:a16="http://schemas.microsoft.com/office/drawing/2014/main" id="{5170CDDB-DC3E-496C-A17D-884F9C6CF3ED}"/>
              </a:ext>
            </a:extLst>
          </p:cNvPr>
          <p:cNvSpPr txBox="1"/>
          <p:nvPr/>
        </p:nvSpPr>
        <p:spPr>
          <a:xfrm>
            <a:off x="5353221" y="6345558"/>
            <a:ext cx="381836" cy="276999"/>
          </a:xfrm>
          <a:prstGeom prst="rect">
            <a:avLst/>
          </a:prstGeom>
          <a:noFill/>
        </p:spPr>
        <p:txBody>
          <a:bodyPr wrap="none" rtlCol="0">
            <a:spAutoFit/>
          </a:bodyPr>
          <a:lstStyle/>
          <a:p>
            <a:r>
              <a:rPr lang="fr-FR" sz="1200" dirty="0"/>
              <a:t>1/</a:t>
            </a:r>
            <a:r>
              <a:rPr lang="el-GR" sz="1200" dirty="0"/>
              <a:t>τ</a:t>
            </a:r>
            <a:endParaRPr lang="fr-FR" sz="1200" dirty="0"/>
          </a:p>
        </p:txBody>
      </p:sp>
      <p:sp>
        <p:nvSpPr>
          <p:cNvPr id="205" name="ZoneTexte 204">
            <a:extLst>
              <a:ext uri="{FF2B5EF4-FFF2-40B4-BE49-F238E27FC236}">
                <a16:creationId xmlns:a16="http://schemas.microsoft.com/office/drawing/2014/main" id="{DC12D7DD-45F0-4C58-8C7D-0690EA915205}"/>
              </a:ext>
            </a:extLst>
          </p:cNvPr>
          <p:cNvSpPr txBox="1"/>
          <p:nvPr/>
        </p:nvSpPr>
        <p:spPr>
          <a:xfrm>
            <a:off x="4450715" y="6099803"/>
            <a:ext cx="407484" cy="276999"/>
          </a:xfrm>
          <a:prstGeom prst="rect">
            <a:avLst/>
          </a:prstGeom>
          <a:noFill/>
        </p:spPr>
        <p:txBody>
          <a:bodyPr wrap="none" rtlCol="0">
            <a:spAutoFit/>
          </a:bodyPr>
          <a:lstStyle/>
          <a:p>
            <a:r>
              <a:rPr lang="fr-FR" sz="1200" dirty="0"/>
              <a:t>π/4</a:t>
            </a:r>
          </a:p>
        </p:txBody>
      </p:sp>
      <p:cxnSp>
        <p:nvCxnSpPr>
          <p:cNvPr id="206" name="Connecteur droit 205">
            <a:extLst>
              <a:ext uri="{FF2B5EF4-FFF2-40B4-BE49-F238E27FC236}">
                <a16:creationId xmlns:a16="http://schemas.microsoft.com/office/drawing/2014/main" id="{E8822097-5D72-49E7-AB72-EA2CABF58C18}"/>
              </a:ext>
            </a:extLst>
          </p:cNvPr>
          <p:cNvCxnSpPr/>
          <p:nvPr/>
        </p:nvCxnSpPr>
        <p:spPr>
          <a:xfrm flipH="1">
            <a:off x="4786369" y="6225345"/>
            <a:ext cx="756000" cy="0"/>
          </a:xfrm>
          <a:prstGeom prst="line">
            <a:avLst/>
          </a:prstGeom>
          <a:ln>
            <a:solidFill>
              <a:srgbClr val="217214"/>
            </a:solidFill>
            <a:prstDash val="dash"/>
          </a:ln>
        </p:spPr>
        <p:style>
          <a:lnRef idx="1">
            <a:schemeClr val="accent1"/>
          </a:lnRef>
          <a:fillRef idx="0">
            <a:schemeClr val="accent1"/>
          </a:fillRef>
          <a:effectRef idx="0">
            <a:schemeClr val="accent1"/>
          </a:effectRef>
          <a:fontRef idx="minor">
            <a:schemeClr val="tx1"/>
          </a:fontRef>
        </p:style>
      </p:cxnSp>
      <p:sp>
        <p:nvSpPr>
          <p:cNvPr id="207" name="ZoneTexte 206">
            <a:extLst>
              <a:ext uri="{FF2B5EF4-FFF2-40B4-BE49-F238E27FC236}">
                <a16:creationId xmlns:a16="http://schemas.microsoft.com/office/drawing/2014/main" id="{C87501B5-84FD-41A6-96D9-68FF302D21FC}"/>
              </a:ext>
            </a:extLst>
          </p:cNvPr>
          <p:cNvSpPr txBox="1"/>
          <p:nvPr/>
        </p:nvSpPr>
        <p:spPr>
          <a:xfrm>
            <a:off x="4455877" y="5918823"/>
            <a:ext cx="407484" cy="276999"/>
          </a:xfrm>
          <a:prstGeom prst="rect">
            <a:avLst/>
          </a:prstGeom>
          <a:noFill/>
        </p:spPr>
        <p:txBody>
          <a:bodyPr wrap="none" rtlCol="0">
            <a:spAutoFit/>
          </a:bodyPr>
          <a:lstStyle/>
          <a:p>
            <a:r>
              <a:rPr lang="fr-FR" sz="1200" dirty="0"/>
              <a:t>π/2</a:t>
            </a:r>
          </a:p>
        </p:txBody>
      </p:sp>
      <p:grpSp>
        <p:nvGrpSpPr>
          <p:cNvPr id="208" name="Groupe 207">
            <a:extLst>
              <a:ext uri="{FF2B5EF4-FFF2-40B4-BE49-F238E27FC236}">
                <a16:creationId xmlns:a16="http://schemas.microsoft.com/office/drawing/2014/main" id="{0F436314-B843-455F-B43F-A0D9857018EE}"/>
              </a:ext>
            </a:extLst>
          </p:cNvPr>
          <p:cNvGrpSpPr/>
          <p:nvPr/>
        </p:nvGrpSpPr>
        <p:grpSpPr>
          <a:xfrm>
            <a:off x="4787791" y="4842066"/>
            <a:ext cx="1651118" cy="1561576"/>
            <a:chOff x="8308093" y="2606633"/>
            <a:chExt cx="1651118" cy="1561576"/>
          </a:xfrm>
        </p:grpSpPr>
        <p:sp>
          <p:nvSpPr>
            <p:cNvPr id="209" name="ZoneTexte 208">
              <a:extLst>
                <a:ext uri="{FF2B5EF4-FFF2-40B4-BE49-F238E27FC236}">
                  <a16:creationId xmlns:a16="http://schemas.microsoft.com/office/drawing/2014/main" id="{A09027C0-4659-404B-B6F0-9F1FC266B508}"/>
                </a:ext>
              </a:extLst>
            </p:cNvPr>
            <p:cNvSpPr txBox="1"/>
            <p:nvPr/>
          </p:nvSpPr>
          <p:spPr>
            <a:xfrm rot="19480688">
              <a:off x="9070827" y="2606633"/>
              <a:ext cx="888384" cy="523220"/>
            </a:xfrm>
            <a:prstGeom prst="rect">
              <a:avLst/>
            </a:prstGeom>
            <a:noFill/>
          </p:spPr>
          <p:txBody>
            <a:bodyPr wrap="none" rtlCol="0">
              <a:spAutoFit/>
            </a:bodyPr>
            <a:lstStyle/>
            <a:p>
              <a:pPr algn="ctr"/>
              <a:r>
                <a:rPr lang="fr-FR" sz="1400" dirty="0">
                  <a:solidFill>
                    <a:srgbClr val="FF0000"/>
                  </a:solidFill>
                </a:rPr>
                <a:t>pente</a:t>
              </a:r>
              <a:br>
                <a:rPr lang="fr-FR" sz="1400" dirty="0">
                  <a:solidFill>
                    <a:srgbClr val="FF0000"/>
                  </a:solidFill>
                </a:rPr>
              </a:br>
              <a:r>
                <a:rPr lang="fr-FR" sz="1400" dirty="0">
                  <a:solidFill>
                    <a:srgbClr val="FF0000"/>
                  </a:solidFill>
                </a:rPr>
                <a:t>20dB/</a:t>
              </a:r>
              <a:r>
                <a:rPr lang="fr-FR" sz="1400" dirty="0" err="1">
                  <a:solidFill>
                    <a:srgbClr val="FF0000"/>
                  </a:solidFill>
                </a:rPr>
                <a:t>déc</a:t>
              </a:r>
              <a:endParaRPr lang="fr-FR" sz="1400" dirty="0">
                <a:solidFill>
                  <a:srgbClr val="FF0000"/>
                </a:solidFill>
              </a:endParaRPr>
            </a:p>
          </p:txBody>
        </p:sp>
        <p:grpSp>
          <p:nvGrpSpPr>
            <p:cNvPr id="210" name="Groupe 209">
              <a:extLst>
                <a:ext uri="{FF2B5EF4-FFF2-40B4-BE49-F238E27FC236}">
                  <a16:creationId xmlns:a16="http://schemas.microsoft.com/office/drawing/2014/main" id="{D1A8F4EE-B1D7-4621-B595-8CD8012A2B48}"/>
                </a:ext>
              </a:extLst>
            </p:cNvPr>
            <p:cNvGrpSpPr/>
            <p:nvPr/>
          </p:nvGrpSpPr>
          <p:grpSpPr>
            <a:xfrm>
              <a:off x="8308093" y="2659807"/>
              <a:ext cx="1514491" cy="1508402"/>
              <a:chOff x="8308093" y="2659807"/>
              <a:chExt cx="1514491" cy="1508402"/>
            </a:xfrm>
          </p:grpSpPr>
          <p:sp>
            <p:nvSpPr>
              <p:cNvPr id="211" name="Forme libre : forme 210">
                <a:extLst>
                  <a:ext uri="{FF2B5EF4-FFF2-40B4-BE49-F238E27FC236}">
                    <a16:creationId xmlns:a16="http://schemas.microsoft.com/office/drawing/2014/main" id="{CBE92888-013E-46A6-AF60-3078801A03E4}"/>
                  </a:ext>
                </a:extLst>
              </p:cNvPr>
              <p:cNvSpPr/>
              <p:nvPr/>
            </p:nvSpPr>
            <p:spPr>
              <a:xfrm flipV="1">
                <a:off x="8314369" y="2659807"/>
                <a:ext cx="1424538" cy="468024"/>
              </a:xfrm>
              <a:custGeom>
                <a:avLst/>
                <a:gdLst>
                  <a:gd name="connsiteX0" fmla="*/ 1752600 w 1752600"/>
                  <a:gd name="connsiteY0" fmla="*/ 447675 h 447675"/>
                  <a:gd name="connsiteX1" fmla="*/ 952500 w 1752600"/>
                  <a:gd name="connsiteY1" fmla="*/ 0 h 447675"/>
                  <a:gd name="connsiteX2" fmla="*/ 0 w 1752600"/>
                  <a:gd name="connsiteY2" fmla="*/ 0 h 447675"/>
                </a:gdLst>
                <a:ahLst/>
                <a:cxnLst>
                  <a:cxn ang="0">
                    <a:pos x="connsiteX0" y="connsiteY0"/>
                  </a:cxn>
                  <a:cxn ang="0">
                    <a:pos x="connsiteX1" y="connsiteY1"/>
                  </a:cxn>
                  <a:cxn ang="0">
                    <a:pos x="connsiteX2" y="connsiteY2"/>
                  </a:cxn>
                </a:cxnLst>
                <a:rect l="l" t="t" r="r" b="b"/>
                <a:pathLst>
                  <a:path w="1752600" h="447675">
                    <a:moveTo>
                      <a:pt x="1752600" y="447675"/>
                    </a:moveTo>
                    <a:lnTo>
                      <a:pt x="952500" y="0"/>
                    </a:lnTo>
                    <a:lnTo>
                      <a:pt x="0"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4" name="Forme libre : forme 213">
                <a:extLst>
                  <a:ext uri="{FF2B5EF4-FFF2-40B4-BE49-F238E27FC236}">
                    <a16:creationId xmlns:a16="http://schemas.microsoft.com/office/drawing/2014/main" id="{59A3EBC8-9C14-4849-91C6-FA9AC209A0AD}"/>
                  </a:ext>
                </a:extLst>
              </p:cNvPr>
              <p:cNvSpPr/>
              <p:nvPr/>
            </p:nvSpPr>
            <p:spPr>
              <a:xfrm flipV="1">
                <a:off x="8308093" y="3834350"/>
                <a:ext cx="1514491" cy="333859"/>
              </a:xfrm>
              <a:custGeom>
                <a:avLst/>
                <a:gdLst>
                  <a:gd name="connsiteX0" fmla="*/ 0 w 2019300"/>
                  <a:gd name="connsiteY0" fmla="*/ 0 h 342900"/>
                  <a:gd name="connsiteX1" fmla="*/ 1013460 w 2019300"/>
                  <a:gd name="connsiteY1" fmla="*/ 0 h 342900"/>
                  <a:gd name="connsiteX2" fmla="*/ 1013460 w 2019300"/>
                  <a:gd name="connsiteY2" fmla="*/ 342900 h 342900"/>
                  <a:gd name="connsiteX3" fmla="*/ 2019300 w 2019300"/>
                  <a:gd name="connsiteY3" fmla="*/ 342900 h 342900"/>
                </a:gdLst>
                <a:ahLst/>
                <a:cxnLst>
                  <a:cxn ang="0">
                    <a:pos x="connsiteX0" y="connsiteY0"/>
                  </a:cxn>
                  <a:cxn ang="0">
                    <a:pos x="connsiteX1" y="connsiteY1"/>
                  </a:cxn>
                  <a:cxn ang="0">
                    <a:pos x="connsiteX2" y="connsiteY2"/>
                  </a:cxn>
                  <a:cxn ang="0">
                    <a:pos x="connsiteX3" y="connsiteY3"/>
                  </a:cxn>
                </a:cxnLst>
                <a:rect l="l" t="t" r="r" b="b"/>
                <a:pathLst>
                  <a:path w="2019300" h="342900">
                    <a:moveTo>
                      <a:pt x="0" y="0"/>
                    </a:moveTo>
                    <a:lnTo>
                      <a:pt x="1013460" y="0"/>
                    </a:lnTo>
                    <a:lnTo>
                      <a:pt x="1013460" y="342900"/>
                    </a:lnTo>
                    <a:lnTo>
                      <a:pt x="2019300" y="34290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6" name="ZoneTexte 215">
                <a:extLst>
                  <a:ext uri="{FF2B5EF4-FFF2-40B4-BE49-F238E27FC236}">
                    <a16:creationId xmlns:a16="http://schemas.microsoft.com/office/drawing/2014/main" id="{F95973D0-F778-4A9F-A311-C13B4B036816}"/>
                  </a:ext>
                </a:extLst>
              </p:cNvPr>
              <p:cNvSpPr txBox="1"/>
              <p:nvPr/>
            </p:nvSpPr>
            <p:spPr>
              <a:xfrm>
                <a:off x="9157908" y="3586543"/>
                <a:ext cx="655949" cy="276999"/>
              </a:xfrm>
              <a:prstGeom prst="rect">
                <a:avLst/>
              </a:prstGeom>
              <a:noFill/>
            </p:spPr>
            <p:txBody>
              <a:bodyPr wrap="none" rtlCol="0">
                <a:spAutoFit/>
              </a:bodyPr>
              <a:lstStyle/>
              <a:p>
                <a:r>
                  <a:rPr lang="el-GR" sz="1200" i="1" dirty="0">
                    <a:solidFill>
                      <a:srgbClr val="FF0000"/>
                    </a:solidFill>
                  </a:rPr>
                  <a:t>φ</a:t>
                </a:r>
                <a:r>
                  <a:rPr lang="fr-FR" sz="1200" i="1" dirty="0">
                    <a:solidFill>
                      <a:srgbClr val="FF0000"/>
                    </a:solidFill>
                  </a:rPr>
                  <a:t> </a:t>
                </a:r>
                <a:r>
                  <a:rPr lang="fr-FR" sz="1200" dirty="0">
                    <a:solidFill>
                      <a:srgbClr val="FF0000"/>
                    </a:solidFill>
                  </a:rPr>
                  <a:t>= </a:t>
                </a:r>
                <a:r>
                  <a:rPr lang="el-GR" sz="1200" dirty="0">
                    <a:solidFill>
                      <a:srgbClr val="FF0000"/>
                    </a:solidFill>
                  </a:rPr>
                  <a:t>π</a:t>
                </a:r>
                <a:r>
                  <a:rPr lang="fr-FR" sz="1200" dirty="0">
                    <a:solidFill>
                      <a:srgbClr val="FF0000"/>
                    </a:solidFill>
                  </a:rPr>
                  <a:t>/2</a:t>
                </a:r>
                <a:endParaRPr lang="fr-FR" sz="1200" i="1" dirty="0">
                  <a:solidFill>
                    <a:srgbClr val="FF0000"/>
                  </a:solidFill>
                </a:endParaRPr>
              </a:p>
            </p:txBody>
          </p:sp>
        </p:grpSp>
      </p:grpSp>
      <p:grpSp>
        <p:nvGrpSpPr>
          <p:cNvPr id="218" name="Groupe 217">
            <a:extLst>
              <a:ext uri="{FF2B5EF4-FFF2-40B4-BE49-F238E27FC236}">
                <a16:creationId xmlns:a16="http://schemas.microsoft.com/office/drawing/2014/main" id="{CCCFF8EF-4F0D-491D-986C-D5E95754AF66}"/>
              </a:ext>
            </a:extLst>
          </p:cNvPr>
          <p:cNvGrpSpPr/>
          <p:nvPr/>
        </p:nvGrpSpPr>
        <p:grpSpPr>
          <a:xfrm>
            <a:off x="4909135" y="6209653"/>
            <a:ext cx="2789995" cy="587464"/>
            <a:chOff x="8431317" y="3975204"/>
            <a:chExt cx="2789995" cy="587464"/>
          </a:xfrm>
        </p:grpSpPr>
        <p:sp>
          <p:nvSpPr>
            <p:cNvPr id="221" name="Ellipse 220">
              <a:extLst>
                <a:ext uri="{FF2B5EF4-FFF2-40B4-BE49-F238E27FC236}">
                  <a16:creationId xmlns:a16="http://schemas.microsoft.com/office/drawing/2014/main" id="{F5155E12-8DCD-40D9-97CA-D9AF8F9DD6EC}"/>
                </a:ext>
              </a:extLst>
            </p:cNvPr>
            <p:cNvSpPr/>
            <p:nvPr/>
          </p:nvSpPr>
          <p:spPr>
            <a:xfrm>
              <a:off x="9055268" y="3975204"/>
              <a:ext cx="36000" cy="3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2" name="Connecteur droit avec flèche 221">
              <a:extLst>
                <a:ext uri="{FF2B5EF4-FFF2-40B4-BE49-F238E27FC236}">
                  <a16:creationId xmlns:a16="http://schemas.microsoft.com/office/drawing/2014/main" id="{1D643A1D-FA34-48A7-BD83-6A6EE1ECE2F4}"/>
                </a:ext>
              </a:extLst>
            </p:cNvPr>
            <p:cNvCxnSpPr>
              <a:cxnSpLocks/>
            </p:cNvCxnSpPr>
            <p:nvPr/>
          </p:nvCxnSpPr>
          <p:spPr>
            <a:xfrm flipH="1" flipV="1">
              <a:off x="9100551" y="4011204"/>
              <a:ext cx="143375" cy="35099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3" name="ZoneTexte 222">
              <a:extLst>
                <a:ext uri="{FF2B5EF4-FFF2-40B4-BE49-F238E27FC236}">
                  <a16:creationId xmlns:a16="http://schemas.microsoft.com/office/drawing/2014/main" id="{4DC12A6C-39D1-49FF-9EE2-DFA5832D4767}"/>
                </a:ext>
              </a:extLst>
            </p:cNvPr>
            <p:cNvSpPr txBox="1"/>
            <p:nvPr/>
          </p:nvSpPr>
          <p:spPr>
            <a:xfrm>
              <a:off x="8431317" y="4316447"/>
              <a:ext cx="2789995" cy="246221"/>
            </a:xfrm>
            <a:prstGeom prst="rect">
              <a:avLst/>
            </a:prstGeom>
            <a:noFill/>
          </p:spPr>
          <p:txBody>
            <a:bodyPr wrap="square" rtlCol="0">
              <a:spAutoFit/>
            </a:bodyPr>
            <a:lstStyle/>
            <a:p>
              <a:r>
                <a:rPr lang="fr-FR" sz="1000" dirty="0">
                  <a:solidFill>
                    <a:srgbClr val="FF0000"/>
                  </a:solidFill>
                </a:rPr>
                <a:t>Point de passage OBLIGATOIRE pour le tracé réel  </a:t>
              </a:r>
            </a:p>
          </p:txBody>
        </p:sp>
      </p:grpSp>
      <p:grpSp>
        <p:nvGrpSpPr>
          <p:cNvPr id="34" name="Groupe 33">
            <a:extLst>
              <a:ext uri="{FF2B5EF4-FFF2-40B4-BE49-F238E27FC236}">
                <a16:creationId xmlns:a16="http://schemas.microsoft.com/office/drawing/2014/main" id="{52F48336-5E4D-4950-B2FF-FC8D4DB4D275}"/>
              </a:ext>
            </a:extLst>
          </p:cNvPr>
          <p:cNvGrpSpPr/>
          <p:nvPr/>
        </p:nvGrpSpPr>
        <p:grpSpPr>
          <a:xfrm>
            <a:off x="8438514" y="6345136"/>
            <a:ext cx="2789995" cy="466759"/>
            <a:chOff x="6527751" y="6356393"/>
            <a:chExt cx="2789995" cy="466759"/>
          </a:xfrm>
        </p:grpSpPr>
        <p:sp>
          <p:nvSpPr>
            <p:cNvPr id="175" name="ZoneTexte 174">
              <a:extLst>
                <a:ext uri="{FF2B5EF4-FFF2-40B4-BE49-F238E27FC236}">
                  <a16:creationId xmlns:a16="http://schemas.microsoft.com/office/drawing/2014/main" id="{D2243E8E-723D-4176-8032-4A722539D36E}"/>
                </a:ext>
              </a:extLst>
            </p:cNvPr>
            <p:cNvSpPr txBox="1"/>
            <p:nvPr/>
          </p:nvSpPr>
          <p:spPr>
            <a:xfrm>
              <a:off x="6527751" y="6576931"/>
              <a:ext cx="2789995" cy="246221"/>
            </a:xfrm>
            <a:prstGeom prst="rect">
              <a:avLst/>
            </a:prstGeom>
            <a:noFill/>
          </p:spPr>
          <p:txBody>
            <a:bodyPr wrap="square" rtlCol="0">
              <a:spAutoFit/>
            </a:bodyPr>
            <a:lstStyle/>
            <a:p>
              <a:r>
                <a:rPr lang="fr-FR" sz="1000" dirty="0">
                  <a:solidFill>
                    <a:srgbClr val="FF0000"/>
                  </a:solidFill>
                </a:rPr>
                <a:t>Point de passage OBLIGATOIRE pour le tracé réel  </a:t>
              </a:r>
            </a:p>
          </p:txBody>
        </p:sp>
        <p:cxnSp>
          <p:nvCxnSpPr>
            <p:cNvPr id="176" name="Connecteur droit avec flèche 175">
              <a:extLst>
                <a:ext uri="{FF2B5EF4-FFF2-40B4-BE49-F238E27FC236}">
                  <a16:creationId xmlns:a16="http://schemas.microsoft.com/office/drawing/2014/main" id="{E8E1E2F2-4783-4A89-B508-C39D3FC4F435}"/>
                </a:ext>
              </a:extLst>
            </p:cNvPr>
            <p:cNvCxnSpPr>
              <a:cxnSpLocks/>
            </p:cNvCxnSpPr>
            <p:nvPr/>
          </p:nvCxnSpPr>
          <p:spPr>
            <a:xfrm flipV="1">
              <a:off x="7036750" y="6395856"/>
              <a:ext cx="111985" cy="2127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7" name="Ellipse 176">
              <a:extLst>
                <a:ext uri="{FF2B5EF4-FFF2-40B4-BE49-F238E27FC236}">
                  <a16:creationId xmlns:a16="http://schemas.microsoft.com/office/drawing/2014/main" id="{6E708FD0-EA51-40B9-B6FA-81E244EC7F87}"/>
                </a:ext>
              </a:extLst>
            </p:cNvPr>
            <p:cNvSpPr/>
            <p:nvPr/>
          </p:nvSpPr>
          <p:spPr>
            <a:xfrm>
              <a:off x="7156698" y="6356393"/>
              <a:ext cx="36000" cy="36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mc:AlternateContent xmlns:mc="http://schemas.openxmlformats.org/markup-compatibility/2006" xmlns:a14="http://schemas.microsoft.com/office/drawing/2010/main">
        <mc:Choice Requires="a14">
          <p:sp>
            <p:nvSpPr>
              <p:cNvPr id="171" name="ZoneTexte 170">
                <a:extLst>
                  <a:ext uri="{FF2B5EF4-FFF2-40B4-BE49-F238E27FC236}">
                    <a16:creationId xmlns:a16="http://schemas.microsoft.com/office/drawing/2014/main" id="{78600B30-BB28-4AF6-B361-34E675750A5A}"/>
                  </a:ext>
                </a:extLst>
              </p:cNvPr>
              <p:cNvSpPr txBox="1"/>
              <p:nvPr/>
            </p:nvSpPr>
            <p:spPr>
              <a:xfrm>
                <a:off x="8785294" y="5840106"/>
                <a:ext cx="40427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200" i="1" dirty="0" smtClean="0">
                              <a:latin typeface="Cambria Math" panose="02040503050406030204" pitchFamily="18" charset="0"/>
                            </a:rPr>
                          </m:ctrlPr>
                        </m:sSubPr>
                        <m:e>
                          <m:r>
                            <a:rPr lang="el-GR" sz="1200" i="1" dirty="0" smtClean="0">
                              <a:latin typeface="Cambria Math" panose="02040503050406030204" pitchFamily="18" charset="0"/>
                              <a:ea typeface="Cambria Math" panose="02040503050406030204" pitchFamily="18" charset="0"/>
                            </a:rPr>
                            <m:t>𝜔</m:t>
                          </m:r>
                        </m:e>
                        <m:sub>
                          <m:r>
                            <a:rPr lang="fr-FR" sz="1200" b="0" i="1" dirty="0" smtClean="0">
                              <a:latin typeface="Cambria Math" panose="02040503050406030204" pitchFamily="18" charset="0"/>
                            </a:rPr>
                            <m:t>0</m:t>
                          </m:r>
                        </m:sub>
                      </m:sSub>
                    </m:oMath>
                  </m:oMathPara>
                </a14:m>
                <a:endParaRPr lang="fr-FR" sz="1200" dirty="0"/>
              </a:p>
            </p:txBody>
          </p:sp>
        </mc:Choice>
        <mc:Fallback xmlns="">
          <p:sp>
            <p:nvSpPr>
              <p:cNvPr id="171" name="ZoneTexte 170">
                <a:extLst>
                  <a:ext uri="{FF2B5EF4-FFF2-40B4-BE49-F238E27FC236}">
                    <a16:creationId xmlns:a16="http://schemas.microsoft.com/office/drawing/2014/main" id="{78600B30-BB28-4AF6-B361-34E675750A5A}"/>
                  </a:ext>
                </a:extLst>
              </p:cNvPr>
              <p:cNvSpPr txBox="1">
                <a:spLocks noRot="1" noChangeAspect="1" noMove="1" noResize="1" noEditPoints="1" noAdjustHandles="1" noChangeArrowheads="1" noChangeShapeType="1" noTextEdit="1"/>
              </p:cNvSpPr>
              <p:nvPr/>
            </p:nvSpPr>
            <p:spPr>
              <a:xfrm>
                <a:off x="8785294" y="5840106"/>
                <a:ext cx="404277" cy="276999"/>
              </a:xfrm>
              <a:prstGeom prst="rect">
                <a:avLst/>
              </a:prstGeom>
              <a:blipFill>
                <a:blip r:embed="rId8"/>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145813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ZoneTexte 90">
            <a:extLst>
              <a:ext uri="{FF2B5EF4-FFF2-40B4-BE49-F238E27FC236}">
                <a16:creationId xmlns:a16="http://schemas.microsoft.com/office/drawing/2014/main" id="{62769A7C-BED7-4BD1-BED2-80FF4608601F}"/>
              </a:ext>
            </a:extLst>
          </p:cNvPr>
          <p:cNvSpPr txBox="1"/>
          <p:nvPr/>
        </p:nvSpPr>
        <p:spPr>
          <a:xfrm>
            <a:off x="-64294" y="6403649"/>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03</a:t>
            </a:r>
          </a:p>
        </p:txBody>
      </p:sp>
      <p:sp>
        <p:nvSpPr>
          <p:cNvPr id="216" name="ZoneTexte 215">
            <a:extLst>
              <a:ext uri="{FF2B5EF4-FFF2-40B4-BE49-F238E27FC236}">
                <a16:creationId xmlns:a16="http://schemas.microsoft.com/office/drawing/2014/main" id="{B909F679-E8D4-46E5-ABFC-54042B7B7592}"/>
              </a:ext>
            </a:extLst>
          </p:cNvPr>
          <p:cNvSpPr txBox="1"/>
          <p:nvPr/>
        </p:nvSpPr>
        <p:spPr>
          <a:xfrm>
            <a:off x="4734232" y="14748"/>
            <a:ext cx="5899355" cy="383458"/>
          </a:xfrm>
          <a:prstGeom prst="rect">
            <a:avLst/>
          </a:prstGeom>
          <a:noFill/>
        </p:spPr>
        <p:txBody>
          <a:bodyPr wrap="square" rtlCol="0">
            <a:spAutoFit/>
          </a:bodyPr>
          <a:lstStyle/>
          <a:p>
            <a:pPr algn="r"/>
            <a:r>
              <a:rPr lang="fr-FR" dirty="0">
                <a:solidFill>
                  <a:srgbClr val="001642"/>
                </a:solidFill>
                <a:latin typeface="Segoe UI" panose="020B0502040204020203" pitchFamily="34" charset="0"/>
                <a:cs typeface="Segoe UI" panose="020B0502040204020203" pitchFamily="34" charset="0"/>
              </a:rPr>
              <a:t>1) Tracé de diagrammes de Bode</a:t>
            </a:r>
          </a:p>
        </p:txBody>
      </p:sp>
      <p:sp>
        <p:nvSpPr>
          <p:cNvPr id="63" name="Rectangle à coins arrondis 66">
            <a:extLst>
              <a:ext uri="{FF2B5EF4-FFF2-40B4-BE49-F238E27FC236}">
                <a16:creationId xmlns:a16="http://schemas.microsoft.com/office/drawing/2014/main" id="{7AE35E26-3CCE-4062-9572-5D678BF8062D}"/>
              </a:ext>
            </a:extLst>
          </p:cNvPr>
          <p:cNvSpPr/>
          <p:nvPr/>
        </p:nvSpPr>
        <p:spPr>
          <a:xfrm>
            <a:off x="6147055" y="857912"/>
            <a:ext cx="5797295" cy="5774349"/>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Rectangle 63">
            <a:extLst>
              <a:ext uri="{FF2B5EF4-FFF2-40B4-BE49-F238E27FC236}">
                <a16:creationId xmlns:a16="http://schemas.microsoft.com/office/drawing/2014/main" id="{F64F0FD8-0EE1-4A86-A4E4-84AF3CD4118F}"/>
              </a:ext>
            </a:extLst>
          </p:cNvPr>
          <p:cNvSpPr/>
          <p:nvPr/>
        </p:nvSpPr>
        <p:spPr>
          <a:xfrm>
            <a:off x="6114440" y="826805"/>
            <a:ext cx="2652649" cy="369332"/>
          </a:xfrm>
          <a:prstGeom prst="rect">
            <a:avLst/>
          </a:prstGeom>
        </p:spPr>
        <p:txBody>
          <a:bodyPr wrap="none">
            <a:spAutoFit/>
          </a:bodyPr>
          <a:lstStyle/>
          <a:p>
            <a:r>
              <a:rPr lang="fr-FR" dirty="0">
                <a:solidFill>
                  <a:srgbClr val="CC00CC"/>
                </a:solidFill>
              </a:rPr>
              <a:t>Détermination de </a:t>
            </a:r>
            <a:r>
              <a:rPr lang="fr-FR" dirty="0" err="1">
                <a:solidFill>
                  <a:srgbClr val="CC00CC"/>
                </a:solidFill>
              </a:rPr>
              <a:t>G</a:t>
            </a:r>
            <a:r>
              <a:rPr lang="fr-FR" baseline="-25000" dirty="0" err="1">
                <a:solidFill>
                  <a:srgbClr val="CC00CC"/>
                </a:solidFill>
              </a:rPr>
              <a:t>dB</a:t>
            </a:r>
            <a:r>
              <a:rPr lang="fr-FR" dirty="0">
                <a:solidFill>
                  <a:srgbClr val="CC00CC"/>
                </a:solidFill>
              </a:rPr>
              <a:t> et </a:t>
            </a:r>
            <a:r>
              <a:rPr lang="el-GR" dirty="0">
                <a:solidFill>
                  <a:srgbClr val="CC00CC"/>
                </a:solidFill>
              </a:rPr>
              <a:t>φ</a:t>
            </a:r>
            <a:endParaRPr lang="fr-FR" b="1" dirty="0">
              <a:solidFill>
                <a:srgbClr val="333399"/>
              </a:solidFill>
            </a:endParaRPr>
          </a:p>
        </p:txBody>
      </p:sp>
      <p:sp>
        <p:nvSpPr>
          <p:cNvPr id="65" name="Rectangle 64">
            <a:extLst>
              <a:ext uri="{FF2B5EF4-FFF2-40B4-BE49-F238E27FC236}">
                <a16:creationId xmlns:a16="http://schemas.microsoft.com/office/drawing/2014/main" id="{E135A4AC-007A-4CDB-86AB-FC5F8241ACD1}"/>
              </a:ext>
            </a:extLst>
          </p:cNvPr>
          <p:cNvSpPr/>
          <p:nvPr/>
        </p:nvSpPr>
        <p:spPr>
          <a:xfrm>
            <a:off x="6358254" y="1564430"/>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sp>
        <p:nvSpPr>
          <p:cNvPr id="66" name="ZoneTexte 65">
            <a:extLst>
              <a:ext uri="{FF2B5EF4-FFF2-40B4-BE49-F238E27FC236}">
                <a16:creationId xmlns:a16="http://schemas.microsoft.com/office/drawing/2014/main" id="{FCE6C011-D3CF-415B-BA89-657B97DC6BE6}"/>
              </a:ext>
            </a:extLst>
          </p:cNvPr>
          <p:cNvSpPr txBox="1"/>
          <p:nvPr/>
        </p:nvSpPr>
        <p:spPr>
          <a:xfrm>
            <a:off x="6612302" y="1504780"/>
            <a:ext cx="4565628" cy="338554"/>
          </a:xfrm>
          <a:prstGeom prst="rect">
            <a:avLst/>
          </a:prstGeom>
          <a:noFill/>
        </p:spPr>
        <p:txBody>
          <a:bodyPr wrap="square" rtlCol="0">
            <a:spAutoFit/>
          </a:bodyPr>
          <a:lstStyle/>
          <a:p>
            <a:r>
              <a:rPr lang="fr-FR" sz="1600" dirty="0">
                <a:solidFill>
                  <a:srgbClr val="002060"/>
                </a:solidFill>
              </a:rPr>
              <a:t>Remplacer </a:t>
            </a:r>
            <a:r>
              <a:rPr lang="fr-FR" sz="1600" i="1" dirty="0">
                <a:solidFill>
                  <a:srgbClr val="002060"/>
                </a:solidFill>
              </a:rPr>
              <a:t>p</a:t>
            </a:r>
            <a:r>
              <a:rPr lang="fr-FR" sz="1600" dirty="0">
                <a:solidFill>
                  <a:srgbClr val="002060"/>
                </a:solidFill>
              </a:rPr>
              <a:t> par </a:t>
            </a:r>
            <a:r>
              <a:rPr lang="fr-FR" sz="1600" i="1" dirty="0">
                <a:solidFill>
                  <a:srgbClr val="002060"/>
                </a:solidFill>
              </a:rPr>
              <a:t>j</a:t>
            </a:r>
            <a:r>
              <a:rPr lang="el-GR" sz="1600" i="1" dirty="0">
                <a:solidFill>
                  <a:srgbClr val="002060"/>
                </a:solidFill>
              </a:rPr>
              <a:t>ω</a:t>
            </a:r>
            <a:r>
              <a:rPr lang="fr-FR" sz="1600" dirty="0">
                <a:solidFill>
                  <a:srgbClr val="002060"/>
                </a:solidFill>
              </a:rPr>
              <a:t> dans l’expression de </a:t>
            </a:r>
            <a:r>
              <a:rPr lang="fr-FR" sz="1600" i="1" dirty="0">
                <a:solidFill>
                  <a:srgbClr val="002060"/>
                </a:solidFill>
              </a:rPr>
              <a:t>H</a:t>
            </a:r>
            <a:r>
              <a:rPr lang="fr-FR" sz="1600" dirty="0">
                <a:solidFill>
                  <a:srgbClr val="002060"/>
                </a:solidFill>
              </a:rPr>
              <a:t>(</a:t>
            </a:r>
            <a:r>
              <a:rPr lang="fr-FR" sz="1600" i="1" dirty="0">
                <a:solidFill>
                  <a:srgbClr val="002060"/>
                </a:solidFill>
              </a:rPr>
              <a:t>p</a:t>
            </a:r>
            <a:r>
              <a:rPr lang="fr-FR" sz="1600" dirty="0">
                <a:solidFill>
                  <a:srgbClr val="002060"/>
                </a:solidFill>
              </a:rPr>
              <a:t>) (</a:t>
            </a:r>
            <a:r>
              <a:rPr lang="fr-FR" sz="1600" i="1" dirty="0">
                <a:solidFill>
                  <a:srgbClr val="002060"/>
                </a:solidFill>
              </a:rPr>
              <a:t>j</a:t>
            </a:r>
            <a:r>
              <a:rPr lang="fr-FR" sz="1600" i="1" baseline="30000" dirty="0">
                <a:solidFill>
                  <a:srgbClr val="002060"/>
                </a:solidFill>
              </a:rPr>
              <a:t>2</a:t>
            </a:r>
            <a:r>
              <a:rPr lang="fr-FR" sz="1600" i="1" dirty="0">
                <a:solidFill>
                  <a:srgbClr val="002060"/>
                </a:solidFill>
              </a:rPr>
              <a:t> </a:t>
            </a:r>
            <a:r>
              <a:rPr lang="fr-FR" sz="1600" dirty="0">
                <a:solidFill>
                  <a:srgbClr val="002060"/>
                </a:solidFill>
              </a:rPr>
              <a:t>= -1)</a:t>
            </a:r>
          </a:p>
        </p:txBody>
      </p:sp>
      <p:sp>
        <p:nvSpPr>
          <p:cNvPr id="52" name="Rectangle à coins arrondis 78">
            <a:extLst>
              <a:ext uri="{FF2B5EF4-FFF2-40B4-BE49-F238E27FC236}">
                <a16:creationId xmlns:a16="http://schemas.microsoft.com/office/drawing/2014/main" id="{66C9FD7F-E356-47DB-8A4C-595B87BC8248}"/>
              </a:ext>
            </a:extLst>
          </p:cNvPr>
          <p:cNvSpPr/>
          <p:nvPr/>
        </p:nvSpPr>
        <p:spPr>
          <a:xfrm>
            <a:off x="531664" y="849529"/>
            <a:ext cx="5450036" cy="4192371"/>
          </a:xfrm>
          <a:prstGeom prst="roundRect">
            <a:avLst>
              <a:gd name="adj" fmla="val 0"/>
            </a:avLst>
          </a:prstGeom>
          <a:no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Rectangle 52">
            <a:extLst>
              <a:ext uri="{FF2B5EF4-FFF2-40B4-BE49-F238E27FC236}">
                <a16:creationId xmlns:a16="http://schemas.microsoft.com/office/drawing/2014/main" id="{3E78166B-8BA0-430B-B4DE-00098BBD1BCE}"/>
              </a:ext>
            </a:extLst>
          </p:cNvPr>
          <p:cNvSpPr/>
          <p:nvPr/>
        </p:nvSpPr>
        <p:spPr>
          <a:xfrm>
            <a:off x="1607868" y="849529"/>
            <a:ext cx="3935779" cy="646331"/>
          </a:xfrm>
          <a:prstGeom prst="rect">
            <a:avLst/>
          </a:prstGeom>
        </p:spPr>
        <p:txBody>
          <a:bodyPr wrap="square">
            <a:spAutoFit/>
          </a:bodyPr>
          <a:lstStyle/>
          <a:p>
            <a:pPr algn="r"/>
            <a:r>
              <a:rPr lang="fr-FR" dirty="0">
                <a:solidFill>
                  <a:srgbClr val="217214"/>
                </a:solidFill>
              </a:rPr>
              <a:t>Amplificateur du signal de commande :    </a:t>
            </a:r>
          </a:p>
          <a:p>
            <a:pPr algn="r"/>
            <a:r>
              <a:rPr lang="fr-FR" dirty="0">
                <a:solidFill>
                  <a:srgbClr val="217214"/>
                </a:solidFill>
              </a:rPr>
              <a:t>    modèle passe-bas du 2</a:t>
            </a:r>
            <a:r>
              <a:rPr lang="fr-FR" baseline="30000" dirty="0">
                <a:solidFill>
                  <a:srgbClr val="217214"/>
                </a:solidFill>
              </a:rPr>
              <a:t>ème</a:t>
            </a:r>
            <a:r>
              <a:rPr lang="fr-FR" dirty="0">
                <a:solidFill>
                  <a:srgbClr val="217214"/>
                </a:solidFill>
              </a:rPr>
              <a:t> ordre</a:t>
            </a:r>
          </a:p>
        </p:txBody>
      </p:sp>
      <p:pic>
        <p:nvPicPr>
          <p:cNvPr id="50" name="Image 49">
            <a:extLst>
              <a:ext uri="{FF2B5EF4-FFF2-40B4-BE49-F238E27FC236}">
                <a16:creationId xmlns:a16="http://schemas.microsoft.com/office/drawing/2014/main" id="{814139B0-DF93-4AE8-992D-391E35D52AC3}"/>
              </a:ext>
            </a:extLst>
          </p:cNvPr>
          <p:cNvPicPr>
            <a:picLocks noChangeAspect="1"/>
          </p:cNvPicPr>
          <p:nvPr/>
        </p:nvPicPr>
        <p:blipFill>
          <a:blip r:embed="rId3" cstate="print">
            <a:extLst>
              <a:ext uri="{BEBA8EAE-BF5A-486C-A8C5-ECC9F3942E4B}">
                <a14:imgProps xmlns:a14="http://schemas.microsoft.com/office/drawing/2010/main">
                  <a14:imgLayer r:embed="rId4">
                    <a14:imgEffect>
                      <a14:backgroundRemoval t="4167" b="95167" l="2889" r="97778">
                        <a14:foregroundMark x1="32667" y1="6167" x2="16222" y2="69333"/>
                        <a14:foregroundMark x1="21778" y1="39333" x2="8222" y2="73667"/>
                        <a14:foregroundMark x1="7333" y1="65333" x2="8000" y2="75667"/>
                        <a14:foregroundMark x1="5778" y1="66667" x2="5556" y2="73000"/>
                        <a14:foregroundMark x1="22000" y1="64000" x2="47111" y2="63333"/>
                        <a14:foregroundMark x1="29556" y1="43833" x2="28444" y2="64833"/>
                        <a14:foregroundMark x1="23333" y1="47333" x2="48000" y2="52000"/>
                        <a14:foregroundMark x1="33333" y1="5000" x2="40222" y2="5000"/>
                        <a14:foregroundMark x1="41556" y1="5500" x2="42000" y2="29333"/>
                        <a14:foregroundMark x1="42000" y1="29000" x2="45111" y2="41333"/>
                        <a14:foregroundMark x1="44444" y1="37000" x2="60000" y2="43667"/>
                        <a14:foregroundMark x1="58222" y1="42000" x2="66222" y2="41333"/>
                        <a14:foregroundMark x1="66222" y1="41333" x2="66667" y2="67833"/>
                        <a14:foregroundMark x1="66222" y1="67833" x2="79556" y2="70167"/>
                        <a14:foregroundMark x1="76222" y1="69333" x2="78889" y2="57500"/>
                        <a14:foregroundMark x1="78889" y1="57500" x2="94000" y2="57167"/>
                        <a14:foregroundMark x1="94000" y1="57167" x2="95111" y2="66833"/>
                        <a14:foregroundMark x1="94667" y1="63500" x2="97333" y2="74833"/>
                        <a14:foregroundMark x1="96000" y1="70833" x2="97111" y2="83667"/>
                        <a14:foregroundMark x1="73556" y1="81833" x2="88889" y2="86667"/>
                        <a14:foregroundMark x1="95111" y1="83667" x2="85556" y2="86167"/>
                        <a14:foregroundMark x1="80444" y1="83500" x2="38889" y2="93333"/>
                        <a14:foregroundMark x1="38889" y1="93333" x2="5111" y2="79833"/>
                        <a14:foregroundMark x1="5333" y1="79333" x2="4444" y2="73000"/>
                        <a14:foregroundMark x1="21333" y1="41167" x2="17556" y2="40667"/>
                        <a14:foregroundMark x1="17556" y1="40667" x2="18667" y2="46833"/>
                      </a14:backgroundRemoval>
                    </a14:imgEffect>
                  </a14:imgLayer>
                </a14:imgProps>
              </a:ext>
              <a:ext uri="{28A0092B-C50C-407E-A947-70E740481C1C}">
                <a14:useLocalDpi xmlns:a14="http://schemas.microsoft.com/office/drawing/2010/main" val="0"/>
              </a:ext>
            </a:extLst>
          </a:blip>
          <a:stretch>
            <a:fillRect/>
          </a:stretch>
        </p:blipFill>
        <p:spPr>
          <a:xfrm>
            <a:off x="583305" y="389243"/>
            <a:ext cx="1289831" cy="1719774"/>
          </a:xfrm>
          <a:prstGeom prst="rect">
            <a:avLst/>
          </a:prstGeom>
        </p:spPr>
      </p:pic>
      <p:sp>
        <p:nvSpPr>
          <p:cNvPr id="54" name="ZoneTexte 53">
            <a:extLst>
              <a:ext uri="{FF2B5EF4-FFF2-40B4-BE49-F238E27FC236}">
                <a16:creationId xmlns:a16="http://schemas.microsoft.com/office/drawing/2014/main" id="{3AD0C7DE-3794-404D-9633-ACDE47E91167}"/>
              </a:ext>
            </a:extLst>
          </p:cNvPr>
          <p:cNvSpPr txBox="1"/>
          <p:nvPr/>
        </p:nvSpPr>
        <p:spPr>
          <a:xfrm>
            <a:off x="1164425" y="405038"/>
            <a:ext cx="7059433" cy="369332"/>
          </a:xfrm>
          <a:prstGeom prst="rect">
            <a:avLst/>
          </a:prstGeom>
          <a:noFill/>
        </p:spPr>
        <p:txBody>
          <a:bodyPr wrap="none" rtlCol="0">
            <a:spAutoFit/>
          </a:bodyPr>
          <a:lstStyle/>
          <a:p>
            <a:r>
              <a:rPr lang="fr-FR" dirty="0"/>
              <a:t>Asservissement d’un axe motorisé de machine d’analyse d’état de surface</a:t>
            </a:r>
          </a:p>
        </p:txBody>
      </p:sp>
      <mc:AlternateContent xmlns:mc="http://schemas.openxmlformats.org/markup-compatibility/2006" xmlns:a14="http://schemas.microsoft.com/office/drawing/2010/main">
        <mc:Choice Requires="a14">
          <p:sp>
            <p:nvSpPr>
              <p:cNvPr id="8" name="ZoneTexte 7">
                <a:extLst>
                  <a:ext uri="{FF2B5EF4-FFF2-40B4-BE49-F238E27FC236}">
                    <a16:creationId xmlns:a16="http://schemas.microsoft.com/office/drawing/2014/main" id="{C3CAE02F-7EB5-4544-802B-C182D249D24B}"/>
                  </a:ext>
                </a:extLst>
              </p:cNvPr>
              <p:cNvSpPr txBox="1"/>
              <p:nvPr/>
            </p:nvSpPr>
            <p:spPr>
              <a:xfrm>
                <a:off x="1848747" y="1445550"/>
                <a:ext cx="4324389" cy="518412"/>
              </a:xfrm>
              <a:prstGeom prst="rect">
                <a:avLst/>
              </a:prstGeom>
              <a:noFill/>
            </p:spPr>
            <p:txBody>
              <a:bodyPr wrap="none" rtlCol="0">
                <a:spAutoFit/>
              </a:bodyPr>
              <a:lstStyle/>
              <a:p>
                <a14:m>
                  <m:oMath xmlns:m="http://schemas.openxmlformats.org/officeDocument/2006/math">
                    <m:r>
                      <a:rPr lang="fr-FR" b="0" i="1" smtClean="0">
                        <a:solidFill>
                          <a:srgbClr val="002060"/>
                        </a:solidFill>
                        <a:latin typeface="Cambria Math" panose="02040503050406030204" pitchFamily="18" charset="0"/>
                      </a:rPr>
                      <m:t>𝐴</m:t>
                    </m:r>
                    <m:d>
                      <m:dPr>
                        <m:ctrlPr>
                          <a:rPr lang="fr-FR" b="0" i="1" smtClean="0">
                            <a:solidFill>
                              <a:srgbClr val="002060"/>
                            </a:solidFill>
                            <a:latin typeface="Cambria Math" panose="02040503050406030204" pitchFamily="18" charset="0"/>
                          </a:rPr>
                        </m:ctrlPr>
                      </m:dPr>
                      <m:e>
                        <m:r>
                          <a:rPr lang="fr-FR" b="0" i="1" smtClean="0">
                            <a:solidFill>
                              <a:srgbClr val="002060"/>
                            </a:solidFill>
                            <a:latin typeface="Cambria Math" panose="02040503050406030204" pitchFamily="18" charset="0"/>
                          </a:rPr>
                          <m:t>𝑝</m:t>
                        </m:r>
                      </m:e>
                    </m:d>
                    <m:r>
                      <a:rPr lang="fr-FR" b="0" i="1" smtClean="0">
                        <a:solidFill>
                          <a:srgbClr val="002060"/>
                        </a:solidFill>
                        <a:latin typeface="Cambria Math" panose="02040503050406030204" pitchFamily="18" charset="0"/>
                      </a:rPr>
                      <m:t>=</m:t>
                    </m:r>
                    <m:f>
                      <m:fPr>
                        <m:ctrlPr>
                          <a:rPr lang="fr-FR" b="0" i="1" smtClean="0">
                            <a:solidFill>
                              <a:srgbClr val="002060"/>
                            </a:solidFill>
                            <a:latin typeface="Cambria Math" panose="02040503050406030204" pitchFamily="18" charset="0"/>
                          </a:rPr>
                        </m:ctrlPr>
                      </m:fPr>
                      <m:num>
                        <m:sSub>
                          <m:sSubPr>
                            <m:ctrlPr>
                              <a:rPr lang="fr-FR" b="0" i="1" smtClean="0">
                                <a:solidFill>
                                  <a:srgbClr val="002060"/>
                                </a:solidFill>
                                <a:latin typeface="Cambria Math" panose="02040503050406030204" pitchFamily="18" charset="0"/>
                              </a:rPr>
                            </m:ctrlPr>
                          </m:sSubPr>
                          <m:e>
                            <m:r>
                              <a:rPr lang="fr-FR" b="0" i="1" smtClean="0">
                                <a:solidFill>
                                  <a:srgbClr val="002060"/>
                                </a:solidFill>
                                <a:latin typeface="Cambria Math" panose="02040503050406030204" pitchFamily="18" charset="0"/>
                              </a:rPr>
                              <m:t>𝐴</m:t>
                            </m:r>
                          </m:e>
                          <m:sub>
                            <m:r>
                              <a:rPr lang="fr-FR" b="0" i="1" smtClean="0">
                                <a:solidFill>
                                  <a:srgbClr val="002060"/>
                                </a:solidFill>
                                <a:latin typeface="Cambria Math" panose="02040503050406030204" pitchFamily="18" charset="0"/>
                              </a:rPr>
                              <m:t>0</m:t>
                            </m:r>
                          </m:sub>
                        </m:sSub>
                      </m:num>
                      <m:den>
                        <m:r>
                          <a:rPr lang="fr-FR" b="0" i="1" smtClean="0">
                            <a:solidFill>
                              <a:srgbClr val="002060"/>
                            </a:solidFill>
                            <a:latin typeface="Cambria Math" panose="02040503050406030204" pitchFamily="18" charset="0"/>
                          </a:rPr>
                          <m:t>1+</m:t>
                        </m:r>
                        <m:r>
                          <a:rPr lang="fr-FR" b="0" i="1" smtClean="0">
                            <a:solidFill>
                              <a:srgbClr val="002060"/>
                            </a:solidFill>
                            <a:latin typeface="Cambria Math" panose="02040503050406030204" pitchFamily="18" charset="0"/>
                          </a:rPr>
                          <m:t>𝑥</m:t>
                        </m:r>
                        <m:r>
                          <a:rPr lang="fr-FR" b="0" i="1" smtClean="0">
                            <a:solidFill>
                              <a:srgbClr val="002060"/>
                            </a:solidFill>
                            <a:latin typeface="Cambria Math" panose="02040503050406030204" pitchFamily="18" charset="0"/>
                          </a:rPr>
                          <m:t>.</m:t>
                        </m:r>
                        <m:r>
                          <a:rPr lang="fr-FR" b="0" i="1" smtClean="0">
                            <a:solidFill>
                              <a:srgbClr val="002060"/>
                            </a:solidFill>
                            <a:latin typeface="Cambria Math" panose="02040503050406030204" pitchFamily="18" charset="0"/>
                          </a:rPr>
                          <m:t>𝑝</m:t>
                        </m:r>
                        <m:r>
                          <a:rPr lang="fr-FR" b="0" i="1" smtClean="0">
                            <a:solidFill>
                              <a:srgbClr val="002060"/>
                            </a:solidFill>
                            <a:latin typeface="Cambria Math" panose="02040503050406030204" pitchFamily="18" charset="0"/>
                          </a:rPr>
                          <m:t>+</m:t>
                        </m:r>
                        <m:r>
                          <a:rPr lang="fr-FR" b="0" i="1" smtClean="0">
                            <a:solidFill>
                              <a:srgbClr val="002060"/>
                            </a:solidFill>
                            <a:latin typeface="Cambria Math" panose="02040503050406030204" pitchFamily="18" charset="0"/>
                          </a:rPr>
                          <m:t>𝑦</m:t>
                        </m:r>
                        <m:r>
                          <a:rPr lang="fr-FR" b="0" i="1" smtClean="0">
                            <a:solidFill>
                              <a:srgbClr val="002060"/>
                            </a:solidFill>
                            <a:latin typeface="Cambria Math" panose="02040503050406030204" pitchFamily="18" charset="0"/>
                          </a:rPr>
                          <m:t>.</m:t>
                        </m:r>
                        <m:sSup>
                          <m:sSupPr>
                            <m:ctrlPr>
                              <a:rPr lang="fr-FR" b="0" i="1" smtClean="0">
                                <a:solidFill>
                                  <a:srgbClr val="002060"/>
                                </a:solidFill>
                                <a:latin typeface="Cambria Math" panose="02040503050406030204" pitchFamily="18" charset="0"/>
                              </a:rPr>
                            </m:ctrlPr>
                          </m:sSupPr>
                          <m:e>
                            <m:r>
                              <a:rPr lang="fr-FR" b="0" i="1" smtClean="0">
                                <a:solidFill>
                                  <a:srgbClr val="002060"/>
                                </a:solidFill>
                                <a:latin typeface="Cambria Math" panose="02040503050406030204" pitchFamily="18" charset="0"/>
                              </a:rPr>
                              <m:t>𝑝</m:t>
                            </m:r>
                          </m:e>
                          <m:sup>
                            <m:r>
                              <a:rPr lang="fr-FR" b="0" i="1" smtClean="0">
                                <a:solidFill>
                                  <a:srgbClr val="002060"/>
                                </a:solidFill>
                                <a:latin typeface="Cambria Math" panose="02040503050406030204" pitchFamily="18" charset="0"/>
                              </a:rPr>
                              <m:t>2</m:t>
                            </m:r>
                          </m:sup>
                        </m:sSup>
                      </m:den>
                    </m:f>
                    <m:groupChr>
                      <m:groupChrPr>
                        <m:chr m:val="⇔"/>
                        <m:pos m:val="top"/>
                        <m:ctrlPr>
                          <a:rPr lang="fr-FR" b="0" i="1" smtClean="0">
                            <a:solidFill>
                              <a:srgbClr val="002060"/>
                            </a:solidFill>
                            <a:latin typeface="Cambria Math" panose="02040503050406030204" pitchFamily="18" charset="0"/>
                          </a:rPr>
                        </m:ctrlPr>
                      </m:groupChrPr>
                      <m:e/>
                    </m:groupChr>
                    <m:r>
                      <a:rPr lang="fr-FR" i="1" smtClean="0">
                        <a:solidFill>
                          <a:srgbClr val="002060"/>
                        </a:solidFill>
                        <a:latin typeface="Cambria Math" panose="02040503050406030204" pitchFamily="18" charset="0"/>
                      </a:rPr>
                      <m:t>𝐴</m:t>
                    </m:r>
                    <m:d>
                      <m:dPr>
                        <m:ctrlPr>
                          <a:rPr lang="fr-FR" i="1">
                            <a:solidFill>
                              <a:srgbClr val="002060"/>
                            </a:solidFill>
                            <a:latin typeface="Cambria Math" panose="02040503050406030204" pitchFamily="18" charset="0"/>
                          </a:rPr>
                        </m:ctrlPr>
                      </m:dPr>
                      <m:e>
                        <m:r>
                          <a:rPr lang="fr-FR" b="0" i="1" smtClean="0">
                            <a:solidFill>
                              <a:srgbClr val="002060"/>
                            </a:solidFill>
                            <a:latin typeface="Cambria Math" panose="02040503050406030204" pitchFamily="18" charset="0"/>
                          </a:rPr>
                          <m:t>𝑗</m:t>
                        </m:r>
                        <m:r>
                          <a:rPr lang="fr-FR" b="0" i="1" smtClean="0">
                            <a:solidFill>
                              <a:srgbClr val="002060"/>
                            </a:solidFill>
                            <a:latin typeface="Cambria Math" panose="02040503050406030204" pitchFamily="18" charset="0"/>
                          </a:rPr>
                          <m:t>𝜔</m:t>
                        </m:r>
                      </m:e>
                    </m:d>
                    <m:r>
                      <a:rPr lang="fr-FR" i="1">
                        <a:solidFill>
                          <a:srgbClr val="002060"/>
                        </a:solidFill>
                        <a:latin typeface="Cambria Math" panose="02040503050406030204" pitchFamily="18" charset="0"/>
                      </a:rPr>
                      <m:t>=</m:t>
                    </m:r>
                    <m:f>
                      <m:fPr>
                        <m:ctrlPr>
                          <a:rPr lang="fr-FR" i="1">
                            <a:solidFill>
                              <a:srgbClr val="002060"/>
                            </a:solidFill>
                            <a:latin typeface="Cambria Math" panose="02040503050406030204" pitchFamily="18" charset="0"/>
                          </a:rPr>
                        </m:ctrlPr>
                      </m:fPr>
                      <m:num>
                        <m:sSub>
                          <m:sSubPr>
                            <m:ctrlPr>
                              <a:rPr lang="fr-FR" i="1">
                                <a:solidFill>
                                  <a:srgbClr val="002060"/>
                                </a:solidFill>
                                <a:latin typeface="Cambria Math" panose="02040503050406030204" pitchFamily="18" charset="0"/>
                              </a:rPr>
                            </m:ctrlPr>
                          </m:sSubPr>
                          <m:e>
                            <m:r>
                              <a:rPr lang="fr-FR" i="1">
                                <a:solidFill>
                                  <a:srgbClr val="002060"/>
                                </a:solidFill>
                                <a:latin typeface="Cambria Math" panose="02040503050406030204" pitchFamily="18" charset="0"/>
                              </a:rPr>
                              <m:t>𝐴</m:t>
                            </m:r>
                          </m:e>
                          <m:sub>
                            <m:r>
                              <a:rPr lang="fr-FR" i="1">
                                <a:solidFill>
                                  <a:srgbClr val="002060"/>
                                </a:solidFill>
                                <a:latin typeface="Cambria Math" panose="02040503050406030204" pitchFamily="18" charset="0"/>
                              </a:rPr>
                              <m:t>0</m:t>
                            </m:r>
                          </m:sub>
                        </m:sSub>
                      </m:num>
                      <m:den>
                        <m:r>
                          <a:rPr lang="fr-FR" i="1">
                            <a:solidFill>
                              <a:srgbClr val="002060"/>
                            </a:solidFill>
                            <a:latin typeface="Cambria Math" panose="02040503050406030204" pitchFamily="18" charset="0"/>
                          </a:rPr>
                          <m:t>1+</m:t>
                        </m:r>
                        <m:r>
                          <a:rPr lang="fr-FR" b="0" i="1" smtClean="0">
                            <a:solidFill>
                              <a:srgbClr val="002060"/>
                            </a:solidFill>
                            <a:latin typeface="Cambria Math" panose="02040503050406030204" pitchFamily="18" charset="0"/>
                          </a:rPr>
                          <m:t>𝑗</m:t>
                        </m:r>
                        <m:r>
                          <a:rPr lang="fr-FR" i="1">
                            <a:solidFill>
                              <a:srgbClr val="002060"/>
                            </a:solidFill>
                            <a:latin typeface="Cambria Math" panose="02040503050406030204" pitchFamily="18" charset="0"/>
                          </a:rPr>
                          <m:t>𝑥</m:t>
                        </m:r>
                        <m:r>
                          <a:rPr lang="fr-FR" i="1">
                            <a:solidFill>
                              <a:srgbClr val="002060"/>
                            </a:solidFill>
                            <a:latin typeface="Cambria Math" panose="02040503050406030204" pitchFamily="18" charset="0"/>
                          </a:rPr>
                          <m:t>.</m:t>
                        </m:r>
                        <m:r>
                          <a:rPr lang="fr-FR" b="0" i="1" smtClean="0">
                            <a:solidFill>
                              <a:srgbClr val="002060"/>
                            </a:solidFill>
                            <a:latin typeface="Cambria Math" panose="02040503050406030204" pitchFamily="18" charset="0"/>
                          </a:rPr>
                          <m:t>𝜔</m:t>
                        </m:r>
                        <m:r>
                          <a:rPr lang="fr-FR" b="0" i="1" smtClean="0">
                            <a:solidFill>
                              <a:srgbClr val="002060"/>
                            </a:solidFill>
                            <a:latin typeface="Cambria Math" panose="02040503050406030204" pitchFamily="18" charset="0"/>
                          </a:rPr>
                          <m:t>−</m:t>
                        </m:r>
                        <m:r>
                          <a:rPr lang="fr-FR" i="1">
                            <a:solidFill>
                              <a:srgbClr val="002060"/>
                            </a:solidFill>
                            <a:latin typeface="Cambria Math" panose="02040503050406030204" pitchFamily="18" charset="0"/>
                          </a:rPr>
                          <m:t>𝑦</m:t>
                        </m:r>
                        <m:r>
                          <a:rPr lang="fr-FR" i="1">
                            <a:solidFill>
                              <a:srgbClr val="002060"/>
                            </a:solidFill>
                            <a:latin typeface="Cambria Math" panose="02040503050406030204" pitchFamily="18" charset="0"/>
                          </a:rPr>
                          <m:t>.</m:t>
                        </m:r>
                        <m:sSup>
                          <m:sSupPr>
                            <m:ctrlPr>
                              <a:rPr lang="fr-FR" i="1">
                                <a:solidFill>
                                  <a:srgbClr val="002060"/>
                                </a:solidFill>
                                <a:latin typeface="Cambria Math" panose="02040503050406030204" pitchFamily="18" charset="0"/>
                              </a:rPr>
                            </m:ctrlPr>
                          </m:sSupPr>
                          <m:e>
                            <m:r>
                              <a:rPr lang="fr-FR" b="0" i="1" smtClean="0">
                                <a:solidFill>
                                  <a:srgbClr val="002060"/>
                                </a:solidFill>
                                <a:latin typeface="Cambria Math" panose="02040503050406030204" pitchFamily="18" charset="0"/>
                              </a:rPr>
                              <m:t>𝜔</m:t>
                            </m:r>
                          </m:e>
                          <m:sup>
                            <m:r>
                              <a:rPr lang="fr-FR" i="1">
                                <a:solidFill>
                                  <a:srgbClr val="002060"/>
                                </a:solidFill>
                                <a:latin typeface="Cambria Math" panose="02040503050406030204" pitchFamily="18" charset="0"/>
                              </a:rPr>
                              <m:t>2</m:t>
                            </m:r>
                          </m:sup>
                        </m:sSup>
                      </m:den>
                    </m:f>
                  </m:oMath>
                </a14:m>
                <a:r>
                  <a:rPr lang="fr-FR" dirty="0">
                    <a:solidFill>
                      <a:srgbClr val="002060"/>
                    </a:solidFill>
                  </a:rPr>
                  <a:t> </a:t>
                </a:r>
              </a:p>
            </p:txBody>
          </p:sp>
        </mc:Choice>
        <mc:Fallback xmlns="">
          <p:sp>
            <p:nvSpPr>
              <p:cNvPr id="8" name="ZoneTexte 7">
                <a:extLst>
                  <a:ext uri="{FF2B5EF4-FFF2-40B4-BE49-F238E27FC236}">
                    <a16:creationId xmlns:a16="http://schemas.microsoft.com/office/drawing/2014/main" id="{C3CAE02F-7EB5-4544-802B-C182D249D24B}"/>
                  </a:ext>
                </a:extLst>
              </p:cNvPr>
              <p:cNvSpPr txBox="1">
                <a:spLocks noRot="1" noChangeAspect="1" noMove="1" noResize="1" noEditPoints="1" noAdjustHandles="1" noChangeArrowheads="1" noChangeShapeType="1" noTextEdit="1"/>
              </p:cNvSpPr>
              <p:nvPr/>
            </p:nvSpPr>
            <p:spPr>
              <a:xfrm>
                <a:off x="1848747" y="1445550"/>
                <a:ext cx="4324389" cy="518412"/>
              </a:xfrm>
              <a:prstGeom prst="rect">
                <a:avLst/>
              </a:prstGeom>
              <a:blipFill>
                <a:blip r:embed="rId5"/>
                <a:stretch>
                  <a:fillRect t="-22353" b="-43529"/>
                </a:stretch>
              </a:blipFill>
            </p:spPr>
            <p:txBody>
              <a:bodyPr/>
              <a:lstStyle/>
              <a:p>
                <a:r>
                  <a:rPr lang="fr-FR">
                    <a:noFill/>
                  </a:rPr>
                  <a:t> </a:t>
                </a:r>
              </a:p>
            </p:txBody>
          </p:sp>
        </mc:Fallback>
      </mc:AlternateContent>
      <p:sp>
        <p:nvSpPr>
          <p:cNvPr id="56" name="Rectangle 55">
            <a:extLst>
              <a:ext uri="{FF2B5EF4-FFF2-40B4-BE49-F238E27FC236}">
                <a16:creationId xmlns:a16="http://schemas.microsoft.com/office/drawing/2014/main" id="{014E2731-3C8F-4F56-BC2D-B7A15C873E2E}"/>
              </a:ext>
            </a:extLst>
          </p:cNvPr>
          <p:cNvSpPr/>
          <p:nvPr/>
        </p:nvSpPr>
        <p:spPr>
          <a:xfrm>
            <a:off x="6358254" y="1999390"/>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sp>
        <p:nvSpPr>
          <p:cNvPr id="9" name="Rectangle 8">
            <a:extLst>
              <a:ext uri="{FF2B5EF4-FFF2-40B4-BE49-F238E27FC236}">
                <a16:creationId xmlns:a16="http://schemas.microsoft.com/office/drawing/2014/main" id="{046334AA-E660-4E66-B3FB-7876550877C4}"/>
              </a:ext>
            </a:extLst>
          </p:cNvPr>
          <p:cNvSpPr/>
          <p:nvPr/>
        </p:nvSpPr>
        <p:spPr>
          <a:xfrm>
            <a:off x="6234744" y="1136294"/>
            <a:ext cx="3144515" cy="338554"/>
          </a:xfrm>
          <a:prstGeom prst="rect">
            <a:avLst/>
          </a:prstGeom>
        </p:spPr>
        <p:txBody>
          <a:bodyPr wrap="none">
            <a:spAutoFit/>
          </a:bodyPr>
          <a:lstStyle/>
          <a:p>
            <a:r>
              <a:rPr lang="fr-FR" sz="1600" dirty="0">
                <a:solidFill>
                  <a:srgbClr val="002060"/>
                </a:solidFill>
              </a:rPr>
              <a:t>Pour une transmittance H(p) simple</a:t>
            </a:r>
          </a:p>
        </p:txBody>
      </p:sp>
      <mc:AlternateContent xmlns:mc="http://schemas.openxmlformats.org/markup-compatibility/2006" xmlns:a14="http://schemas.microsoft.com/office/drawing/2010/main">
        <mc:Choice Requires="a14">
          <p:sp>
            <p:nvSpPr>
              <p:cNvPr id="59" name="ZoneTexte 58">
                <a:extLst>
                  <a:ext uri="{FF2B5EF4-FFF2-40B4-BE49-F238E27FC236}">
                    <a16:creationId xmlns:a16="http://schemas.microsoft.com/office/drawing/2014/main" id="{E1A0493F-5996-4F78-ADB2-90D7345553D9}"/>
                  </a:ext>
                </a:extLst>
              </p:cNvPr>
              <p:cNvSpPr txBox="1"/>
              <p:nvPr/>
            </p:nvSpPr>
            <p:spPr>
              <a:xfrm>
                <a:off x="6612828" y="1941958"/>
                <a:ext cx="4565628" cy="338554"/>
              </a:xfrm>
              <a:prstGeom prst="rect">
                <a:avLst/>
              </a:prstGeom>
              <a:noFill/>
            </p:spPr>
            <p:txBody>
              <a:bodyPr wrap="square" rtlCol="0">
                <a:spAutoFit/>
              </a:bodyPr>
              <a:lstStyle/>
              <a:p>
                <a:r>
                  <a:rPr lang="fr-FR" sz="1600" dirty="0">
                    <a:solidFill>
                      <a:srgbClr val="002060"/>
                    </a:solidFill>
                  </a:rPr>
                  <a:t>Par définition </a:t>
                </a:r>
                <a14:m>
                  <m:oMath xmlns:m="http://schemas.openxmlformats.org/officeDocument/2006/math">
                    <m:sSub>
                      <m:sSubPr>
                        <m:ctrlPr>
                          <a:rPr lang="fr-FR" sz="1600" b="0" i="1" smtClean="0">
                            <a:solidFill>
                              <a:srgbClr val="002060"/>
                            </a:solidFill>
                            <a:latin typeface="Cambria Math" panose="02040503050406030204" pitchFamily="18" charset="0"/>
                          </a:rPr>
                        </m:ctrlPr>
                      </m:sSubPr>
                      <m:e>
                        <m:r>
                          <m:rPr>
                            <m:sty m:val="p"/>
                          </m:rPr>
                          <a:rPr lang="fr-FR" sz="1600" b="0" i="0" smtClean="0">
                            <a:solidFill>
                              <a:srgbClr val="002060"/>
                            </a:solidFill>
                            <a:latin typeface="Cambria Math" panose="02040503050406030204" pitchFamily="18" charset="0"/>
                          </a:rPr>
                          <m:t>G</m:t>
                        </m:r>
                      </m:e>
                      <m:sub>
                        <m:r>
                          <m:rPr>
                            <m:sty m:val="p"/>
                          </m:rPr>
                          <a:rPr lang="fr-FR" sz="1600" b="0" i="0" smtClean="0">
                            <a:solidFill>
                              <a:srgbClr val="002060"/>
                            </a:solidFill>
                            <a:latin typeface="Cambria Math" panose="02040503050406030204" pitchFamily="18" charset="0"/>
                          </a:rPr>
                          <m:t>dB</m:t>
                        </m:r>
                      </m:sub>
                    </m:sSub>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b="0" i="0" smtClean="0">
                        <a:solidFill>
                          <a:srgbClr val="002060"/>
                        </a:solidFill>
                        <a:latin typeface="Cambria Math" panose="02040503050406030204" pitchFamily="18" charset="0"/>
                      </a:rPr>
                      <m:t>=20.</m:t>
                    </m:r>
                    <m:r>
                      <m:rPr>
                        <m:sty m:val="p"/>
                      </m:rPr>
                      <a:rPr lang="fr-FR" sz="1600" b="0" i="0" smtClean="0">
                        <a:solidFill>
                          <a:srgbClr val="002060"/>
                        </a:solidFill>
                        <a:latin typeface="Cambria Math" panose="02040503050406030204" pitchFamily="18" charset="0"/>
                      </a:rPr>
                      <m:t>log</m:t>
                    </m:r>
                    <m:d>
                      <m:dPr>
                        <m:ctrlPr>
                          <a:rPr lang="fr-FR" sz="1600" b="0" i="1" smtClean="0">
                            <a:solidFill>
                              <a:srgbClr val="002060"/>
                            </a:solidFill>
                            <a:latin typeface="Cambria Math" panose="02040503050406030204" pitchFamily="18" charset="0"/>
                          </a:rPr>
                        </m:ctrlPr>
                      </m:dPr>
                      <m:e>
                        <m:d>
                          <m:dPr>
                            <m:begChr m:val="|"/>
                            <m:endChr m:val="|"/>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𝑗</m:t>
                                </m:r>
                                <m:r>
                                  <a:rPr lang="fr-FR" sz="1600" b="0" i="1" smtClean="0">
                                    <a:solidFill>
                                      <a:srgbClr val="002060"/>
                                    </a:solidFill>
                                    <a:latin typeface="Cambria Math" panose="02040503050406030204" pitchFamily="18" charset="0"/>
                                  </a:rPr>
                                  <m:t>𝜔</m:t>
                                </m:r>
                              </m:e>
                            </m:d>
                          </m:e>
                        </m:d>
                      </m:e>
                    </m:d>
                  </m:oMath>
                </a14:m>
                <a:endParaRPr lang="fr-FR" sz="1600" dirty="0">
                  <a:solidFill>
                    <a:srgbClr val="002060"/>
                  </a:solidFill>
                </a:endParaRPr>
              </a:p>
            </p:txBody>
          </p:sp>
        </mc:Choice>
        <mc:Fallback xmlns="">
          <p:sp>
            <p:nvSpPr>
              <p:cNvPr id="59" name="ZoneTexte 58">
                <a:extLst>
                  <a:ext uri="{FF2B5EF4-FFF2-40B4-BE49-F238E27FC236}">
                    <a16:creationId xmlns:a16="http://schemas.microsoft.com/office/drawing/2014/main" id="{E1A0493F-5996-4F78-ADB2-90D7345553D9}"/>
                  </a:ext>
                </a:extLst>
              </p:cNvPr>
              <p:cNvSpPr txBox="1">
                <a:spLocks noRot="1" noChangeAspect="1" noMove="1" noResize="1" noEditPoints="1" noAdjustHandles="1" noChangeArrowheads="1" noChangeShapeType="1" noTextEdit="1"/>
              </p:cNvSpPr>
              <p:nvPr/>
            </p:nvSpPr>
            <p:spPr>
              <a:xfrm>
                <a:off x="6612828" y="1941958"/>
                <a:ext cx="4565628" cy="338554"/>
              </a:xfrm>
              <a:prstGeom prst="rect">
                <a:avLst/>
              </a:prstGeom>
              <a:blipFill>
                <a:blip r:embed="rId6"/>
                <a:stretch>
                  <a:fillRect l="-801" t="-5455" b="-23636"/>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0" name="ZoneTexte 9">
                <a:extLst>
                  <a:ext uri="{FF2B5EF4-FFF2-40B4-BE49-F238E27FC236}">
                    <a16:creationId xmlns:a16="http://schemas.microsoft.com/office/drawing/2014/main" id="{27365406-24F1-4784-BC33-D04BB0829CB6}"/>
                  </a:ext>
                </a:extLst>
              </p:cNvPr>
              <p:cNvSpPr txBox="1"/>
              <p:nvPr/>
            </p:nvSpPr>
            <p:spPr>
              <a:xfrm>
                <a:off x="6329679" y="2992395"/>
                <a:ext cx="5526578" cy="852093"/>
              </a:xfrm>
              <a:prstGeom prst="rect">
                <a:avLst/>
              </a:prstGeom>
              <a:noFill/>
            </p:spPr>
            <p:txBody>
              <a:bodyPr wrap="none" rtlCol="0">
                <a:spAutoFit/>
              </a:bodyPr>
              <a:lstStyle/>
              <a:p>
                <a:r>
                  <a:rPr lang="fr-FR" sz="1600" u="sng" dirty="0">
                    <a:solidFill>
                      <a:srgbClr val="002060"/>
                    </a:solidFill>
                  </a:rPr>
                  <a:t>Règles utiles</a:t>
                </a:r>
                <a:r>
                  <a:rPr lang="fr-FR" sz="1600" dirty="0">
                    <a:solidFill>
                      <a:srgbClr val="002060"/>
                    </a:solidFill>
                  </a:rPr>
                  <a:t> (</a:t>
                </a:r>
                <a14:m>
                  <m:oMath xmlns:m="http://schemas.openxmlformats.org/officeDocument/2006/math">
                    <m:sSub>
                      <m:sSubPr>
                        <m:ctrlPr>
                          <a:rPr lang="fr-FR" sz="1600" b="0" i="1" smtClean="0">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𝑧</m:t>
                        </m:r>
                      </m:e>
                      <m:sub>
                        <m:r>
                          <a:rPr lang="fr-FR" sz="1600" b="0" i="1" smtClean="0">
                            <a:solidFill>
                              <a:srgbClr val="002060"/>
                            </a:solidFill>
                            <a:latin typeface="Cambria Math" panose="02040503050406030204" pitchFamily="18" charset="0"/>
                          </a:rPr>
                          <m:t>𝐴</m:t>
                        </m:r>
                      </m:sub>
                    </m:sSub>
                    <m:r>
                      <a:rPr lang="fr-FR" sz="1600" i="1">
                        <a:solidFill>
                          <a:srgbClr val="002060"/>
                        </a:solidFill>
                        <a:latin typeface="Cambria Math" panose="02040503050406030204" pitchFamily="18" charset="0"/>
                      </a:rPr>
                      <m:t>,</m:t>
                    </m:r>
                    <m:sSub>
                      <m:sSubPr>
                        <m:ctrlPr>
                          <a:rPr lang="fr-FR" sz="1600" b="0" i="1" smtClean="0">
                            <a:solidFill>
                              <a:srgbClr val="002060"/>
                            </a:solidFill>
                            <a:latin typeface="Cambria Math" panose="02040503050406030204" pitchFamily="18" charset="0"/>
                          </a:rPr>
                        </m:ctrlPr>
                      </m:sSubPr>
                      <m:e>
                        <m:r>
                          <a:rPr lang="fr-FR" sz="1600" b="0" i="1" smtClean="0">
                            <a:solidFill>
                              <a:srgbClr val="002060"/>
                            </a:solidFill>
                            <a:latin typeface="Cambria Math" panose="02040503050406030204" pitchFamily="18" charset="0"/>
                          </a:rPr>
                          <m:t>𝑧</m:t>
                        </m:r>
                      </m:e>
                      <m:sub>
                        <m:r>
                          <a:rPr lang="fr-FR" sz="1600" b="0" i="1" smtClean="0">
                            <a:solidFill>
                              <a:srgbClr val="002060"/>
                            </a:solidFill>
                            <a:latin typeface="Cambria Math" panose="02040503050406030204" pitchFamily="18" charset="0"/>
                          </a:rPr>
                          <m:t>𝐵</m:t>
                        </m:r>
                      </m:sub>
                    </m:sSub>
                  </m:oMath>
                </a14:m>
                <a:r>
                  <a:rPr lang="fr-FR" sz="1600" dirty="0">
                    <a:solidFill>
                      <a:srgbClr val="002060"/>
                    </a:solidFill>
                  </a:rPr>
                  <a:t> complexes, </a:t>
                </a:r>
                <a14:m>
                  <m:oMath xmlns:m="http://schemas.openxmlformats.org/officeDocument/2006/math">
                    <m:r>
                      <a:rPr lang="fr-FR" sz="1600" i="1">
                        <a:solidFill>
                          <a:srgbClr val="002060"/>
                        </a:solidFill>
                        <a:latin typeface="Cambria Math" panose="02040503050406030204" pitchFamily="18" charset="0"/>
                      </a:rPr>
                      <m:t>𝑎</m:t>
                    </m:r>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𝑏</m:t>
                    </m:r>
                  </m:oMath>
                </a14:m>
                <a:r>
                  <a:rPr lang="fr-FR" sz="1600" dirty="0">
                    <a:solidFill>
                      <a:srgbClr val="002060"/>
                    </a:solidFill>
                  </a:rPr>
                  <a:t> réels) </a:t>
                </a:r>
                <a:br>
                  <a:rPr lang="fr-FR" sz="1600" dirty="0">
                    <a:solidFill>
                      <a:srgbClr val="002060"/>
                    </a:solidFill>
                  </a:rPr>
                </a:br>
                <a:r>
                  <a:rPr lang="fr-FR" sz="1600" dirty="0">
                    <a:solidFill>
                      <a:srgbClr val="002060"/>
                    </a:solidFill>
                  </a:rPr>
                  <a:t>     Pour le module : </a:t>
                </a:r>
                <a14:m>
                  <m:oMath xmlns:m="http://schemas.openxmlformats.org/officeDocument/2006/math">
                    <m:d>
                      <m:dPr>
                        <m:begChr m:val="|"/>
                        <m:endChr m:val="|"/>
                        <m:ctrlPr>
                          <a:rPr lang="fr-FR" sz="1600" i="1">
                            <a:solidFill>
                              <a:srgbClr val="002060"/>
                            </a:solidFill>
                            <a:latin typeface="Cambria Math" panose="02040503050406030204" pitchFamily="18" charset="0"/>
                          </a:rPr>
                        </m:ctrlPr>
                      </m:dPr>
                      <m:e>
                        <m:sSub>
                          <m:sSubPr>
                            <m:ctrlPr>
                              <a:rPr lang="fr-FR" sz="1600" i="1">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𝑧</m:t>
                            </m:r>
                          </m:e>
                          <m:sub>
                            <m:r>
                              <a:rPr lang="fr-FR" sz="1600" i="1">
                                <a:solidFill>
                                  <a:srgbClr val="002060"/>
                                </a:solidFill>
                                <a:latin typeface="Cambria Math" panose="02040503050406030204" pitchFamily="18" charset="0"/>
                              </a:rPr>
                              <m:t>𝐴</m:t>
                            </m:r>
                          </m:sub>
                        </m:sSub>
                        <m:sSub>
                          <m:sSubPr>
                            <m:ctrlPr>
                              <a:rPr lang="fr-FR" sz="1600" i="1">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𝑧</m:t>
                            </m:r>
                          </m:e>
                          <m:sub>
                            <m:r>
                              <a:rPr lang="fr-FR" sz="1600" i="1">
                                <a:solidFill>
                                  <a:srgbClr val="002060"/>
                                </a:solidFill>
                                <a:latin typeface="Cambria Math" panose="02040503050406030204" pitchFamily="18" charset="0"/>
                              </a:rPr>
                              <m:t>𝐵</m:t>
                            </m:r>
                          </m:sub>
                        </m:sSub>
                      </m:e>
                    </m:d>
                    <m:r>
                      <a:rPr lang="fr-FR" sz="1600" i="1">
                        <a:solidFill>
                          <a:srgbClr val="002060"/>
                        </a:solidFill>
                        <a:latin typeface="Cambria Math" panose="02040503050406030204" pitchFamily="18" charset="0"/>
                      </a:rPr>
                      <m:t>=</m:t>
                    </m:r>
                    <m:d>
                      <m:dPr>
                        <m:begChr m:val="|"/>
                        <m:endChr m:val="|"/>
                        <m:ctrlPr>
                          <a:rPr lang="fr-FR" sz="1600" i="1">
                            <a:solidFill>
                              <a:srgbClr val="002060"/>
                            </a:solidFill>
                            <a:latin typeface="Cambria Math" panose="02040503050406030204" pitchFamily="18" charset="0"/>
                          </a:rPr>
                        </m:ctrlPr>
                      </m:dPr>
                      <m:e>
                        <m:sSub>
                          <m:sSubPr>
                            <m:ctrlPr>
                              <a:rPr lang="fr-FR" sz="1600" i="1">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𝑧</m:t>
                            </m:r>
                          </m:e>
                          <m:sub>
                            <m:r>
                              <a:rPr lang="fr-FR" sz="1600" i="1">
                                <a:solidFill>
                                  <a:srgbClr val="002060"/>
                                </a:solidFill>
                                <a:latin typeface="Cambria Math" panose="02040503050406030204" pitchFamily="18" charset="0"/>
                              </a:rPr>
                              <m:t>𝐴</m:t>
                            </m:r>
                          </m:sub>
                        </m:sSub>
                      </m:e>
                    </m:d>
                    <m:d>
                      <m:dPr>
                        <m:begChr m:val="|"/>
                        <m:endChr m:val="|"/>
                        <m:ctrlPr>
                          <a:rPr lang="fr-FR" sz="1600" i="1">
                            <a:solidFill>
                              <a:srgbClr val="002060"/>
                            </a:solidFill>
                            <a:latin typeface="Cambria Math" panose="02040503050406030204" pitchFamily="18" charset="0"/>
                          </a:rPr>
                        </m:ctrlPr>
                      </m:dPr>
                      <m:e>
                        <m:sSub>
                          <m:sSubPr>
                            <m:ctrlPr>
                              <a:rPr lang="fr-FR" sz="1600" i="1">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𝑧</m:t>
                            </m:r>
                          </m:e>
                          <m:sub>
                            <m:r>
                              <a:rPr lang="fr-FR" sz="1600" i="1">
                                <a:solidFill>
                                  <a:srgbClr val="002060"/>
                                </a:solidFill>
                                <a:latin typeface="Cambria Math" panose="02040503050406030204" pitchFamily="18" charset="0"/>
                              </a:rPr>
                              <m:t>𝐵</m:t>
                            </m:r>
                          </m:sub>
                        </m:sSub>
                      </m:e>
                    </m:d>
                  </m:oMath>
                </a14:m>
                <a:endParaRPr lang="fr-FR" sz="1600" dirty="0">
                  <a:solidFill>
                    <a:srgbClr val="002060"/>
                  </a:solidFill>
                </a:endParaRPr>
              </a:p>
              <a:p>
                <a:r>
                  <a:rPr lang="fr-FR" sz="1600" dirty="0">
                    <a:solidFill>
                      <a:srgbClr val="002060"/>
                    </a:solidFill>
                  </a:rPr>
                  <a:t>     Pour le log : </a:t>
                </a:r>
                <a14:m>
                  <m:oMath xmlns:m="http://schemas.openxmlformats.org/officeDocument/2006/math">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𝑎𝑏</m:t>
                            </m:r>
                          </m:e>
                        </m:d>
                        <m:r>
                          <a:rPr lang="fr-FR" sz="1600" i="1">
                            <a:solidFill>
                              <a:srgbClr val="002060"/>
                            </a:solidFill>
                            <a:latin typeface="Cambria Math" panose="02040503050406030204" pitchFamily="18" charset="0"/>
                          </a:rPr>
                          <m:t>=</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𝑎</m:t>
                                </m:r>
                              </m:e>
                            </m:d>
                            <m:r>
                              <a:rPr lang="fr-FR" sz="1600" i="1">
                                <a:solidFill>
                                  <a:srgbClr val="002060"/>
                                </a:solidFill>
                                <a:latin typeface="Cambria Math" panose="02040503050406030204" pitchFamily="18" charset="0"/>
                              </a:rPr>
                              <m:t>+</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𝑏</m:t>
                                    </m:r>
                                  </m:e>
                                </m:d>
                              </m:e>
                            </m:func>
                          </m:e>
                        </m:func>
                      </m:e>
                    </m:func>
                  </m:oMath>
                </a14:m>
                <a:r>
                  <a:rPr lang="fr-FR" sz="1600" dirty="0">
                    <a:solidFill>
                      <a:srgbClr val="002060"/>
                    </a:solidFill>
                    <a:latin typeface="Cambria Math" panose="02040503050406030204" pitchFamily="18" charset="0"/>
                  </a:rPr>
                  <a:t>; </a:t>
                </a:r>
                <a14:m>
                  <m:oMath xmlns:m="http://schemas.openxmlformats.org/officeDocument/2006/math">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sSup>
                              <m:sSupPr>
                                <m:ctrlPr>
                                  <a:rPr lang="fr-FR" sz="1600" i="1">
                                    <a:solidFill>
                                      <a:srgbClr val="002060"/>
                                    </a:solidFill>
                                    <a:latin typeface="Cambria Math" panose="02040503050406030204" pitchFamily="18" charset="0"/>
                                  </a:rPr>
                                </m:ctrlPr>
                              </m:sSupPr>
                              <m:e>
                                <m:r>
                                  <a:rPr lang="fr-FR" sz="1600" i="1">
                                    <a:solidFill>
                                      <a:srgbClr val="002060"/>
                                    </a:solidFill>
                                    <a:latin typeface="Cambria Math" panose="02040503050406030204" pitchFamily="18" charset="0"/>
                                  </a:rPr>
                                  <m:t>𝑎</m:t>
                                </m:r>
                              </m:e>
                              <m:sup>
                                <m:r>
                                  <a:rPr lang="fr-FR" sz="1600" i="1">
                                    <a:solidFill>
                                      <a:srgbClr val="002060"/>
                                    </a:solidFill>
                                    <a:latin typeface="Cambria Math" panose="02040503050406030204" pitchFamily="18" charset="0"/>
                                  </a:rPr>
                                  <m:t>𝑁</m:t>
                                </m:r>
                              </m:sup>
                            </m:sSup>
                          </m:e>
                        </m:d>
                      </m:e>
                    </m:func>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𝑁</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𝑎</m:t>
                        </m:r>
                        <m:r>
                          <a:rPr lang="fr-FR" sz="1600" i="1">
                            <a:solidFill>
                              <a:srgbClr val="002060"/>
                            </a:solidFill>
                            <a:latin typeface="Cambria Math" panose="02040503050406030204" pitchFamily="18" charset="0"/>
                          </a:rPr>
                          <m:t>)</m:t>
                        </m:r>
                      </m:e>
                    </m:func>
                  </m:oMath>
                </a14:m>
                <a:endParaRPr lang="fr-FR" sz="1600" dirty="0">
                  <a:solidFill>
                    <a:srgbClr val="002060"/>
                  </a:solidFill>
                </a:endParaRPr>
              </a:p>
            </p:txBody>
          </p:sp>
        </mc:Choice>
        <mc:Fallback xmlns="">
          <p:sp>
            <p:nvSpPr>
              <p:cNvPr id="10" name="ZoneTexte 9">
                <a:extLst>
                  <a:ext uri="{FF2B5EF4-FFF2-40B4-BE49-F238E27FC236}">
                    <a16:creationId xmlns:a16="http://schemas.microsoft.com/office/drawing/2014/main" id="{27365406-24F1-4784-BC33-D04BB0829CB6}"/>
                  </a:ext>
                </a:extLst>
              </p:cNvPr>
              <p:cNvSpPr txBox="1">
                <a:spLocks noRot="1" noChangeAspect="1" noMove="1" noResize="1" noEditPoints="1" noAdjustHandles="1" noChangeArrowheads="1" noChangeShapeType="1" noTextEdit="1"/>
              </p:cNvSpPr>
              <p:nvPr/>
            </p:nvSpPr>
            <p:spPr>
              <a:xfrm>
                <a:off x="6329679" y="2992395"/>
                <a:ext cx="5526578" cy="852093"/>
              </a:xfrm>
              <a:prstGeom prst="rect">
                <a:avLst/>
              </a:prstGeom>
              <a:blipFill>
                <a:blip r:embed="rId7"/>
                <a:stretch>
                  <a:fillRect l="-551" t="-2143" b="-5714"/>
                </a:stretch>
              </a:blipFill>
            </p:spPr>
            <p:txBody>
              <a:bodyPr/>
              <a:lstStyle/>
              <a:p>
                <a:r>
                  <a:rPr lang="fr-FR">
                    <a:noFill/>
                  </a:rPr>
                  <a:t> </a:t>
                </a:r>
              </a:p>
            </p:txBody>
          </p:sp>
        </mc:Fallback>
      </mc:AlternateContent>
      <p:sp>
        <p:nvSpPr>
          <p:cNvPr id="61" name="Rectangle 60">
            <a:extLst>
              <a:ext uri="{FF2B5EF4-FFF2-40B4-BE49-F238E27FC236}">
                <a16:creationId xmlns:a16="http://schemas.microsoft.com/office/drawing/2014/main" id="{604DAEDD-B567-4468-B552-66D0EAB9FD29}"/>
              </a:ext>
            </a:extLst>
          </p:cNvPr>
          <p:cNvSpPr/>
          <p:nvPr/>
        </p:nvSpPr>
        <p:spPr>
          <a:xfrm>
            <a:off x="6358254" y="3977867"/>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3</a:t>
            </a:r>
          </a:p>
        </p:txBody>
      </p:sp>
      <mc:AlternateContent xmlns:mc="http://schemas.openxmlformats.org/markup-compatibility/2006" xmlns:a14="http://schemas.microsoft.com/office/drawing/2010/main">
        <mc:Choice Requires="a14">
          <p:sp>
            <p:nvSpPr>
              <p:cNvPr id="62" name="ZoneTexte 61">
                <a:extLst>
                  <a:ext uri="{FF2B5EF4-FFF2-40B4-BE49-F238E27FC236}">
                    <a16:creationId xmlns:a16="http://schemas.microsoft.com/office/drawing/2014/main" id="{DFB05653-91A4-41D4-ADD7-1DA8CB16E849}"/>
                  </a:ext>
                </a:extLst>
              </p:cNvPr>
              <p:cNvSpPr txBox="1"/>
              <p:nvPr/>
            </p:nvSpPr>
            <p:spPr>
              <a:xfrm>
                <a:off x="6612828" y="3920435"/>
                <a:ext cx="4565628" cy="370294"/>
              </a:xfrm>
              <a:prstGeom prst="rect">
                <a:avLst/>
              </a:prstGeom>
              <a:noFill/>
            </p:spPr>
            <p:txBody>
              <a:bodyPr wrap="square" rtlCol="0">
                <a:spAutoFit/>
              </a:bodyPr>
              <a:lstStyle/>
              <a:p>
                <a:r>
                  <a:rPr lang="fr-FR" sz="1600" dirty="0">
                    <a:solidFill>
                      <a:srgbClr val="002060"/>
                    </a:solidFill>
                  </a:rPr>
                  <a:t>Par définition </a:t>
                </a:r>
                <a14:m>
                  <m:oMath xmlns:m="http://schemas.openxmlformats.org/officeDocument/2006/math">
                    <m:r>
                      <m:rPr>
                        <m:sty m:val="p"/>
                      </m:rPr>
                      <a:rPr lang="fr-FR" sz="1600" b="0" i="0" smtClean="0">
                        <a:solidFill>
                          <a:srgbClr val="002060"/>
                        </a:solidFill>
                        <a:latin typeface="Cambria Math" panose="02040503050406030204" pitchFamily="18" charset="0"/>
                      </a:rPr>
                      <m:t>φ</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a:solidFill>
                          <a:srgbClr val="002060"/>
                        </a:solidFill>
                        <a:latin typeface="Cambria Math" panose="02040503050406030204" pitchFamily="18" charset="0"/>
                      </a:rPr>
                      <m:t>=</m:t>
                    </m:r>
                    <m:r>
                      <m:rPr>
                        <m:sty m:val="p"/>
                      </m:rPr>
                      <a:rPr lang="fr-FR" sz="1600">
                        <a:solidFill>
                          <a:srgbClr val="002060"/>
                        </a:solidFill>
                        <a:latin typeface="Cambria Math" panose="02040503050406030204" pitchFamily="18" charset="0"/>
                      </a:rPr>
                      <m:t>Arg</m:t>
                    </m:r>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𝐻</m:t>
                        </m:r>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𝑗</m:t>
                            </m:r>
                            <m:r>
                              <a:rPr lang="fr-FR" sz="1600" i="1">
                                <a:solidFill>
                                  <a:srgbClr val="002060"/>
                                </a:solidFill>
                                <a:latin typeface="Cambria Math" panose="02040503050406030204" pitchFamily="18" charset="0"/>
                              </a:rPr>
                              <m:t>𝜔</m:t>
                            </m:r>
                          </m:e>
                        </m:d>
                      </m:e>
                    </m:d>
                  </m:oMath>
                </a14:m>
                <a:endParaRPr lang="fr-FR" sz="1600" dirty="0">
                  <a:solidFill>
                    <a:srgbClr val="002060"/>
                  </a:solidFill>
                </a:endParaRPr>
              </a:p>
            </p:txBody>
          </p:sp>
        </mc:Choice>
        <mc:Fallback xmlns="">
          <p:sp>
            <p:nvSpPr>
              <p:cNvPr id="62" name="ZoneTexte 61">
                <a:extLst>
                  <a:ext uri="{FF2B5EF4-FFF2-40B4-BE49-F238E27FC236}">
                    <a16:creationId xmlns:a16="http://schemas.microsoft.com/office/drawing/2014/main" id="{DFB05653-91A4-41D4-ADD7-1DA8CB16E849}"/>
                  </a:ext>
                </a:extLst>
              </p:cNvPr>
              <p:cNvSpPr txBox="1">
                <a:spLocks noRot="1" noChangeAspect="1" noMove="1" noResize="1" noEditPoints="1" noAdjustHandles="1" noChangeArrowheads="1" noChangeShapeType="1" noTextEdit="1"/>
              </p:cNvSpPr>
              <p:nvPr/>
            </p:nvSpPr>
            <p:spPr>
              <a:xfrm>
                <a:off x="6612828" y="3920435"/>
                <a:ext cx="4565628" cy="370294"/>
              </a:xfrm>
              <a:prstGeom prst="rect">
                <a:avLst/>
              </a:prstGeom>
              <a:blipFill>
                <a:blip r:embed="rId8"/>
                <a:stretch>
                  <a:fillRect l="-801" b="-18033"/>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8" name="ZoneTexte 67">
                <a:extLst>
                  <a:ext uri="{FF2B5EF4-FFF2-40B4-BE49-F238E27FC236}">
                    <a16:creationId xmlns:a16="http://schemas.microsoft.com/office/drawing/2014/main" id="{3B36A817-E333-4DA2-8FF6-0FB70F6A3314}"/>
                  </a:ext>
                </a:extLst>
              </p:cNvPr>
              <p:cNvSpPr txBox="1"/>
              <p:nvPr/>
            </p:nvSpPr>
            <p:spPr>
              <a:xfrm>
                <a:off x="6329678" y="5657635"/>
                <a:ext cx="5614672" cy="974626"/>
              </a:xfrm>
              <a:prstGeom prst="rect">
                <a:avLst/>
              </a:prstGeom>
              <a:noFill/>
            </p:spPr>
            <p:txBody>
              <a:bodyPr wrap="square" rtlCol="0">
                <a:spAutoFit/>
              </a:bodyPr>
              <a:lstStyle/>
              <a:p>
                <a:r>
                  <a:rPr lang="fr-FR" sz="1600" u="sng" dirty="0">
                    <a:solidFill>
                      <a:srgbClr val="002060"/>
                    </a:solidFill>
                  </a:rPr>
                  <a:t>Règles utiles</a:t>
                </a:r>
                <a:r>
                  <a:rPr lang="fr-FR" sz="1600" dirty="0">
                    <a:solidFill>
                      <a:srgbClr val="002060"/>
                    </a:solidFill>
                  </a:rPr>
                  <a:t> </a:t>
                </a:r>
                <a:br>
                  <a:rPr lang="fr-FR" sz="1600" dirty="0">
                    <a:solidFill>
                      <a:srgbClr val="002060"/>
                    </a:solidFill>
                  </a:rPr>
                </a:br>
                <a:r>
                  <a:rPr lang="fr-FR" sz="1600" dirty="0">
                    <a:solidFill>
                      <a:srgbClr val="002060"/>
                    </a:solidFill>
                  </a:rPr>
                  <a:t>     Pour l’</a:t>
                </a:r>
                <a:r>
                  <a:rPr lang="fr-FR" sz="1600" dirty="0" err="1">
                    <a:solidFill>
                      <a:srgbClr val="002060"/>
                    </a:solidFill>
                  </a:rPr>
                  <a:t>arctangente</a:t>
                </a:r>
                <a:r>
                  <a:rPr lang="fr-FR" sz="1600" dirty="0">
                    <a:solidFill>
                      <a:srgbClr val="002060"/>
                    </a:solidFill>
                  </a:rPr>
                  <a:t> : </a:t>
                </a:r>
                <a14:m>
                  <m:oMath xmlns:m="http://schemas.openxmlformats.org/officeDocument/2006/math">
                    <m:r>
                      <m:rPr>
                        <m:sty m:val="p"/>
                      </m:rPr>
                      <a:rPr lang="fr-FR" sz="1600">
                        <a:solidFill>
                          <a:srgbClr val="002060"/>
                        </a:solidFill>
                        <a:latin typeface="Cambria Math" panose="02040503050406030204" pitchFamily="18" charset="0"/>
                      </a:rPr>
                      <m:t>Atan</m:t>
                    </m:r>
                    <m:d>
                      <m:dPr>
                        <m:ctrlPr>
                          <a:rPr lang="fr-FR" sz="1600" i="1">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𝑎</m:t>
                        </m:r>
                      </m:e>
                    </m:d>
                    <m:r>
                      <a:rPr lang="fr-FR" sz="1600" i="1">
                        <a:solidFill>
                          <a:srgbClr val="002060"/>
                        </a:solidFill>
                        <a:latin typeface="Cambria Math" panose="02040503050406030204" pitchFamily="18" charset="0"/>
                      </a:rPr>
                      <m:t>+</m:t>
                    </m:r>
                    <m:r>
                      <m:rPr>
                        <m:sty m:val="p"/>
                      </m:rPr>
                      <a:rPr lang="fr-FR" sz="1600">
                        <a:solidFill>
                          <a:srgbClr val="002060"/>
                        </a:solidFill>
                        <a:latin typeface="Cambria Math" panose="02040503050406030204" pitchFamily="18" charset="0"/>
                      </a:rPr>
                      <m:t>Atan</m:t>
                    </m:r>
                    <m:d>
                      <m:dPr>
                        <m:ctrlPr>
                          <a:rPr lang="fr-FR" sz="1600" i="1">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𝑏</m:t>
                        </m:r>
                      </m:e>
                    </m:d>
                    <m:r>
                      <a:rPr lang="fr-FR" sz="1600" i="1">
                        <a:solidFill>
                          <a:srgbClr val="002060"/>
                        </a:solidFill>
                        <a:latin typeface="Cambria Math" panose="02040503050406030204" pitchFamily="18" charset="0"/>
                      </a:rPr>
                      <m:t>=</m:t>
                    </m:r>
                    <m:r>
                      <m:rPr>
                        <m:sty m:val="p"/>
                      </m:rPr>
                      <a:rPr lang="fr-FR" sz="1600">
                        <a:solidFill>
                          <a:srgbClr val="002060"/>
                        </a:solidFill>
                        <a:latin typeface="Cambria Math" panose="02040503050406030204" pitchFamily="18" charset="0"/>
                      </a:rPr>
                      <m:t>Atan</m:t>
                    </m:r>
                    <m:d>
                      <m:dPr>
                        <m:ctrlPr>
                          <a:rPr lang="fr-FR" sz="1600" i="1">
                            <a:solidFill>
                              <a:srgbClr val="002060"/>
                            </a:solidFill>
                            <a:latin typeface="Cambria Math" panose="02040503050406030204" pitchFamily="18" charset="0"/>
                          </a:rPr>
                        </m:ctrlPr>
                      </m:dPr>
                      <m:e>
                        <m:f>
                          <m:fPr>
                            <m:ctrlPr>
                              <a:rPr lang="fr-FR" sz="1600" i="1">
                                <a:solidFill>
                                  <a:srgbClr val="002060"/>
                                </a:solidFill>
                                <a:latin typeface="Cambria Math" panose="02040503050406030204" pitchFamily="18" charset="0"/>
                              </a:rPr>
                            </m:ctrlPr>
                          </m:fPr>
                          <m:num>
                            <m:r>
                              <a:rPr lang="fr-FR" sz="1600" b="0" i="1" smtClean="0">
                                <a:solidFill>
                                  <a:srgbClr val="002060"/>
                                </a:solidFill>
                                <a:latin typeface="Cambria Math" panose="02040503050406030204" pitchFamily="18" charset="0"/>
                              </a:rPr>
                              <m:t>𝑎</m:t>
                            </m:r>
                            <m:r>
                              <a:rPr lang="fr-FR" sz="1600" i="1">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𝑏</m:t>
                            </m:r>
                          </m:num>
                          <m:den>
                            <m:r>
                              <a:rPr lang="fr-FR" sz="1600" i="1">
                                <a:solidFill>
                                  <a:srgbClr val="002060"/>
                                </a:solidFill>
                                <a:latin typeface="Cambria Math" panose="02040503050406030204" pitchFamily="18" charset="0"/>
                              </a:rPr>
                              <m:t>1−</m:t>
                            </m:r>
                            <m:r>
                              <a:rPr lang="fr-FR" sz="1600" b="0" i="1" smtClean="0">
                                <a:solidFill>
                                  <a:srgbClr val="002060"/>
                                </a:solidFill>
                                <a:latin typeface="Cambria Math" panose="02040503050406030204" pitchFamily="18" charset="0"/>
                              </a:rPr>
                              <m:t>𝑎𝑏</m:t>
                            </m:r>
                          </m:den>
                        </m:f>
                      </m:e>
                    </m:d>
                  </m:oMath>
                </a14:m>
                <a:r>
                  <a:rPr lang="fr-FR" sz="1600" dirty="0">
                    <a:solidFill>
                      <a:srgbClr val="002060"/>
                    </a:solidFill>
                  </a:rPr>
                  <a:t/>
                </a:r>
                <a:br>
                  <a:rPr lang="fr-FR" sz="1600" dirty="0">
                    <a:solidFill>
                      <a:srgbClr val="002060"/>
                    </a:solidFill>
                  </a:rPr>
                </a:br>
                <a:r>
                  <a:rPr lang="fr-FR" sz="1600" dirty="0">
                    <a:solidFill>
                      <a:srgbClr val="002060"/>
                    </a:solidFill>
                  </a:rPr>
                  <a:t>     Pour l’argument : </a:t>
                </a:r>
                <a14:m>
                  <m:oMath xmlns:m="http://schemas.openxmlformats.org/officeDocument/2006/math">
                    <m:r>
                      <m:rPr>
                        <m:sty m:val="p"/>
                      </m:rPr>
                      <a:rPr lang="fr-FR" sz="1550">
                        <a:solidFill>
                          <a:srgbClr val="002060"/>
                        </a:solidFill>
                        <a:latin typeface="Cambria Math" panose="02040503050406030204" pitchFamily="18" charset="0"/>
                      </a:rPr>
                      <m:t>Arg</m:t>
                    </m:r>
                    <m:d>
                      <m:dPr>
                        <m:ctrlPr>
                          <a:rPr lang="fr-FR" sz="1550" i="1">
                            <a:solidFill>
                              <a:srgbClr val="002060"/>
                            </a:solidFill>
                            <a:latin typeface="Cambria Math" panose="02040503050406030204" pitchFamily="18" charset="0"/>
                          </a:rPr>
                        </m:ctrlPr>
                      </m:dPr>
                      <m:e>
                        <m:sSub>
                          <m:sSubPr>
                            <m:ctrlPr>
                              <a:rPr lang="fr-FR" sz="1550" i="1">
                                <a:solidFill>
                                  <a:srgbClr val="002060"/>
                                </a:solidFill>
                                <a:latin typeface="Cambria Math" panose="02040503050406030204" pitchFamily="18" charset="0"/>
                              </a:rPr>
                            </m:ctrlPr>
                          </m:sSubPr>
                          <m:e>
                            <m:r>
                              <a:rPr lang="fr-FR" sz="1550" i="1">
                                <a:solidFill>
                                  <a:srgbClr val="002060"/>
                                </a:solidFill>
                                <a:latin typeface="Cambria Math" panose="02040503050406030204" pitchFamily="18" charset="0"/>
                              </a:rPr>
                              <m:t>𝑧</m:t>
                            </m:r>
                          </m:e>
                          <m:sub>
                            <m:r>
                              <a:rPr lang="fr-FR" sz="1550" i="1">
                                <a:solidFill>
                                  <a:srgbClr val="002060"/>
                                </a:solidFill>
                                <a:latin typeface="Cambria Math" panose="02040503050406030204" pitchFamily="18" charset="0"/>
                              </a:rPr>
                              <m:t>1</m:t>
                            </m:r>
                          </m:sub>
                        </m:sSub>
                        <m:sSub>
                          <m:sSubPr>
                            <m:ctrlPr>
                              <a:rPr lang="fr-FR" sz="1550" i="1">
                                <a:solidFill>
                                  <a:srgbClr val="002060"/>
                                </a:solidFill>
                                <a:latin typeface="Cambria Math" panose="02040503050406030204" pitchFamily="18" charset="0"/>
                              </a:rPr>
                            </m:ctrlPr>
                          </m:sSubPr>
                          <m:e>
                            <m:r>
                              <a:rPr lang="fr-FR" sz="1550" i="1">
                                <a:solidFill>
                                  <a:srgbClr val="002060"/>
                                </a:solidFill>
                                <a:latin typeface="Cambria Math" panose="02040503050406030204" pitchFamily="18" charset="0"/>
                              </a:rPr>
                              <m:t>𝑧</m:t>
                            </m:r>
                          </m:e>
                          <m:sub>
                            <m:r>
                              <a:rPr lang="fr-FR" sz="1550" i="1">
                                <a:solidFill>
                                  <a:srgbClr val="002060"/>
                                </a:solidFill>
                                <a:latin typeface="Cambria Math" panose="02040503050406030204" pitchFamily="18" charset="0"/>
                              </a:rPr>
                              <m:t>2</m:t>
                            </m:r>
                          </m:sub>
                        </m:sSub>
                      </m:e>
                    </m:d>
                    <m:r>
                      <a:rPr lang="fr-FR" sz="1550" i="1">
                        <a:solidFill>
                          <a:srgbClr val="002060"/>
                        </a:solidFill>
                        <a:latin typeface="Cambria Math" panose="02040503050406030204" pitchFamily="18" charset="0"/>
                      </a:rPr>
                      <m:t>=</m:t>
                    </m:r>
                    <m:r>
                      <m:rPr>
                        <m:sty m:val="p"/>
                      </m:rPr>
                      <a:rPr lang="fr-FR" sz="1550">
                        <a:solidFill>
                          <a:srgbClr val="002060"/>
                        </a:solidFill>
                        <a:latin typeface="Cambria Math" panose="02040503050406030204" pitchFamily="18" charset="0"/>
                      </a:rPr>
                      <m:t>Arg</m:t>
                    </m:r>
                    <m:d>
                      <m:dPr>
                        <m:ctrlPr>
                          <a:rPr lang="fr-FR" sz="1550" i="1">
                            <a:solidFill>
                              <a:srgbClr val="002060"/>
                            </a:solidFill>
                            <a:latin typeface="Cambria Math" panose="02040503050406030204" pitchFamily="18" charset="0"/>
                          </a:rPr>
                        </m:ctrlPr>
                      </m:dPr>
                      <m:e>
                        <m:sSub>
                          <m:sSubPr>
                            <m:ctrlPr>
                              <a:rPr lang="fr-FR" sz="1550" i="1">
                                <a:solidFill>
                                  <a:srgbClr val="002060"/>
                                </a:solidFill>
                                <a:latin typeface="Cambria Math" panose="02040503050406030204" pitchFamily="18" charset="0"/>
                              </a:rPr>
                            </m:ctrlPr>
                          </m:sSubPr>
                          <m:e>
                            <m:r>
                              <a:rPr lang="fr-FR" sz="1550" i="1">
                                <a:solidFill>
                                  <a:srgbClr val="002060"/>
                                </a:solidFill>
                                <a:latin typeface="Cambria Math" panose="02040503050406030204" pitchFamily="18" charset="0"/>
                              </a:rPr>
                              <m:t>𝑧</m:t>
                            </m:r>
                          </m:e>
                          <m:sub>
                            <m:r>
                              <a:rPr lang="fr-FR" sz="1550" i="1">
                                <a:solidFill>
                                  <a:srgbClr val="002060"/>
                                </a:solidFill>
                                <a:latin typeface="Cambria Math" panose="02040503050406030204" pitchFamily="18" charset="0"/>
                              </a:rPr>
                              <m:t>1</m:t>
                            </m:r>
                          </m:sub>
                        </m:sSub>
                      </m:e>
                    </m:d>
                    <m:r>
                      <a:rPr lang="fr-FR" sz="1550" i="1">
                        <a:solidFill>
                          <a:srgbClr val="002060"/>
                        </a:solidFill>
                        <a:latin typeface="Cambria Math" panose="02040503050406030204" pitchFamily="18" charset="0"/>
                      </a:rPr>
                      <m:t>+</m:t>
                    </m:r>
                    <m:r>
                      <m:rPr>
                        <m:sty m:val="p"/>
                      </m:rPr>
                      <a:rPr lang="fr-FR" sz="1550">
                        <a:solidFill>
                          <a:srgbClr val="002060"/>
                        </a:solidFill>
                        <a:latin typeface="Cambria Math" panose="02040503050406030204" pitchFamily="18" charset="0"/>
                      </a:rPr>
                      <m:t>Arg</m:t>
                    </m:r>
                    <m:d>
                      <m:dPr>
                        <m:ctrlPr>
                          <a:rPr lang="fr-FR" sz="1550" i="1">
                            <a:solidFill>
                              <a:srgbClr val="002060"/>
                            </a:solidFill>
                            <a:latin typeface="Cambria Math" panose="02040503050406030204" pitchFamily="18" charset="0"/>
                          </a:rPr>
                        </m:ctrlPr>
                      </m:dPr>
                      <m:e>
                        <m:sSub>
                          <m:sSubPr>
                            <m:ctrlPr>
                              <a:rPr lang="fr-FR" sz="1550" i="1">
                                <a:solidFill>
                                  <a:srgbClr val="002060"/>
                                </a:solidFill>
                                <a:latin typeface="Cambria Math" panose="02040503050406030204" pitchFamily="18" charset="0"/>
                              </a:rPr>
                            </m:ctrlPr>
                          </m:sSubPr>
                          <m:e>
                            <m:r>
                              <a:rPr lang="fr-FR" sz="1550" i="1">
                                <a:solidFill>
                                  <a:srgbClr val="002060"/>
                                </a:solidFill>
                                <a:latin typeface="Cambria Math" panose="02040503050406030204" pitchFamily="18" charset="0"/>
                              </a:rPr>
                              <m:t>𝑧</m:t>
                            </m:r>
                          </m:e>
                          <m:sub>
                            <m:r>
                              <a:rPr lang="fr-FR" sz="1550" i="1">
                                <a:solidFill>
                                  <a:srgbClr val="002060"/>
                                </a:solidFill>
                                <a:latin typeface="Cambria Math" panose="02040503050406030204" pitchFamily="18" charset="0"/>
                              </a:rPr>
                              <m:t>2</m:t>
                            </m:r>
                          </m:sub>
                        </m:sSub>
                      </m:e>
                    </m:d>
                    <m:r>
                      <a:rPr lang="fr-FR" sz="1550" b="0" i="1" smtClean="0">
                        <a:solidFill>
                          <a:srgbClr val="002060"/>
                        </a:solidFill>
                        <a:latin typeface="Cambria Math" panose="02040503050406030204" pitchFamily="18" charset="0"/>
                      </a:rPr>
                      <m:t>; </m:t>
                    </m:r>
                    <m:r>
                      <m:rPr>
                        <m:sty m:val="p"/>
                      </m:rPr>
                      <a:rPr lang="fr-FR" sz="1550">
                        <a:solidFill>
                          <a:srgbClr val="002060"/>
                        </a:solidFill>
                        <a:latin typeface="Cambria Math" panose="02040503050406030204" pitchFamily="18" charset="0"/>
                      </a:rPr>
                      <m:t>Arg</m:t>
                    </m:r>
                    <m:d>
                      <m:dPr>
                        <m:ctrlPr>
                          <a:rPr lang="fr-FR" sz="1550" i="1">
                            <a:solidFill>
                              <a:srgbClr val="002060"/>
                            </a:solidFill>
                            <a:latin typeface="Cambria Math" panose="02040503050406030204" pitchFamily="18" charset="0"/>
                          </a:rPr>
                        </m:ctrlPr>
                      </m:dPr>
                      <m:e>
                        <m:r>
                          <a:rPr lang="fr-FR" sz="1550" b="0" i="1" smtClean="0">
                            <a:solidFill>
                              <a:srgbClr val="002060"/>
                            </a:solidFill>
                            <a:latin typeface="Cambria Math" panose="02040503050406030204" pitchFamily="18" charset="0"/>
                          </a:rPr>
                          <m:t>𝑎</m:t>
                        </m:r>
                      </m:e>
                    </m:d>
                    <m:r>
                      <a:rPr lang="fr-FR" sz="1550" i="1">
                        <a:solidFill>
                          <a:srgbClr val="002060"/>
                        </a:solidFill>
                        <a:latin typeface="Cambria Math" panose="02040503050406030204" pitchFamily="18" charset="0"/>
                      </a:rPr>
                      <m:t>=</m:t>
                    </m:r>
                    <m:r>
                      <a:rPr lang="fr-FR" sz="1550" b="0" i="1" smtClean="0">
                        <a:solidFill>
                          <a:srgbClr val="002060"/>
                        </a:solidFill>
                        <a:latin typeface="Cambria Math" panose="02040503050406030204" pitchFamily="18" charset="0"/>
                      </a:rPr>
                      <m:t>0</m:t>
                    </m:r>
                  </m:oMath>
                </a14:m>
                <a:endParaRPr lang="fr-FR" sz="1550" dirty="0">
                  <a:solidFill>
                    <a:srgbClr val="002060"/>
                  </a:solidFill>
                </a:endParaRPr>
              </a:p>
            </p:txBody>
          </p:sp>
        </mc:Choice>
        <mc:Fallback xmlns="">
          <p:sp>
            <p:nvSpPr>
              <p:cNvPr id="68" name="ZoneTexte 67">
                <a:extLst>
                  <a:ext uri="{FF2B5EF4-FFF2-40B4-BE49-F238E27FC236}">
                    <a16:creationId xmlns:a16="http://schemas.microsoft.com/office/drawing/2014/main" id="{3B36A817-E333-4DA2-8FF6-0FB70F6A3314}"/>
                  </a:ext>
                </a:extLst>
              </p:cNvPr>
              <p:cNvSpPr txBox="1">
                <a:spLocks noRot="1" noChangeAspect="1" noMove="1" noResize="1" noEditPoints="1" noAdjustHandles="1" noChangeArrowheads="1" noChangeShapeType="1" noTextEdit="1"/>
              </p:cNvSpPr>
              <p:nvPr/>
            </p:nvSpPr>
            <p:spPr>
              <a:xfrm>
                <a:off x="6329678" y="5657635"/>
                <a:ext cx="5614672" cy="974626"/>
              </a:xfrm>
              <a:prstGeom prst="rect">
                <a:avLst/>
              </a:prstGeom>
              <a:blipFill>
                <a:blip r:embed="rId9"/>
                <a:stretch>
                  <a:fillRect l="-543" t="-1875" b="-50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8BE5184A-3391-4A93-A5D4-B17F5773315C}"/>
                  </a:ext>
                </a:extLst>
              </p:cNvPr>
              <p:cNvSpPr/>
              <p:nvPr/>
            </p:nvSpPr>
            <p:spPr>
              <a:xfrm>
                <a:off x="736600" y="2540877"/>
                <a:ext cx="5245099" cy="1019703"/>
              </a:xfrm>
              <a:prstGeom prst="rect">
                <a:avLst/>
              </a:prstGeom>
            </p:spPr>
            <p:txBody>
              <a:bodyPr wrap="square">
                <a:spAutoFit/>
              </a:bodyPr>
              <a:lstStyle/>
              <a:p>
                <a14:m>
                  <m:oMath xmlns:m="http://schemas.openxmlformats.org/officeDocument/2006/math">
                    <m:sSub>
                      <m:sSubPr>
                        <m:ctrlPr>
                          <a:rPr lang="fr-FR" sz="1600" b="0" i="1" smtClean="0">
                            <a:solidFill>
                              <a:srgbClr val="002060"/>
                            </a:solidFill>
                            <a:latin typeface="Cambria Math" panose="02040503050406030204" pitchFamily="18" charset="0"/>
                          </a:rPr>
                        </m:ctrlPr>
                      </m:sSubPr>
                      <m:e>
                        <m:r>
                          <a:rPr lang="fr-FR" sz="1600" b="0" i="1" smtClean="0">
                            <a:solidFill>
                              <a:srgbClr val="002060"/>
                            </a:solidFill>
                            <a:latin typeface="Cambria Math" panose="02040503050406030204" pitchFamily="18" charset="0"/>
                          </a:rPr>
                          <m:t>𝐺</m:t>
                        </m:r>
                      </m:e>
                      <m:sub>
                        <m:r>
                          <a:rPr lang="fr-FR" sz="1600" b="0" i="1" smtClean="0">
                            <a:solidFill>
                              <a:srgbClr val="002060"/>
                            </a:solidFill>
                            <a:latin typeface="Cambria Math" panose="02040503050406030204" pitchFamily="18" charset="0"/>
                          </a:rPr>
                          <m:t>𝑑𝐵</m:t>
                        </m:r>
                      </m:sub>
                    </m:sSub>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i="1">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20</m:t>
                    </m:r>
                    <m:func>
                      <m:funcPr>
                        <m:ctrlPr>
                          <a:rPr lang="fr-FR" sz="1600" b="0" i="1" smtClean="0">
                            <a:solidFill>
                              <a:srgbClr val="002060"/>
                            </a:solidFill>
                            <a:latin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rPr>
                          <m:t>log</m:t>
                        </m:r>
                      </m:fName>
                      <m:e>
                        <m:d>
                          <m:dPr>
                            <m:ctrlPr>
                              <a:rPr lang="fr-FR" sz="1600" b="0" i="1" smtClean="0">
                                <a:solidFill>
                                  <a:srgbClr val="002060"/>
                                </a:solidFill>
                                <a:latin typeface="Cambria Math" panose="02040503050406030204" pitchFamily="18" charset="0"/>
                              </a:rPr>
                            </m:ctrlPr>
                          </m:dPr>
                          <m:e>
                            <m:sSub>
                              <m:sSubPr>
                                <m:ctrlPr>
                                  <a:rPr lang="fr-FR" sz="1600" b="0" i="1" smtClean="0">
                                    <a:solidFill>
                                      <a:srgbClr val="002060"/>
                                    </a:solidFill>
                                    <a:latin typeface="Cambria Math" panose="02040503050406030204" pitchFamily="18" charset="0"/>
                                  </a:rPr>
                                </m:ctrlPr>
                              </m:sSubPr>
                              <m:e>
                                <m:r>
                                  <a:rPr lang="fr-FR" sz="1600" b="0" i="1" smtClean="0">
                                    <a:solidFill>
                                      <a:srgbClr val="002060"/>
                                    </a:solidFill>
                                    <a:latin typeface="Cambria Math" panose="02040503050406030204" pitchFamily="18" charset="0"/>
                                  </a:rPr>
                                  <m:t>𝐴</m:t>
                                </m:r>
                              </m:e>
                              <m:sub>
                                <m:r>
                                  <a:rPr lang="fr-FR" sz="1600" b="0" i="1" smtClean="0">
                                    <a:solidFill>
                                      <a:srgbClr val="002060"/>
                                    </a:solidFill>
                                    <a:latin typeface="Cambria Math" panose="02040503050406030204" pitchFamily="18" charset="0"/>
                                  </a:rPr>
                                  <m:t>0</m:t>
                                </m:r>
                              </m:sub>
                            </m:sSub>
                          </m:e>
                        </m:d>
                      </m:e>
                    </m:func>
                    <m:r>
                      <a:rPr lang="fr-FR" sz="1600" b="0" i="1" smtClean="0">
                        <a:solidFill>
                          <a:srgbClr val="002060"/>
                        </a:solidFill>
                        <a:latin typeface="Cambria Math" panose="02040503050406030204" pitchFamily="18" charset="0"/>
                      </a:rPr>
                      <m:t>−20</m:t>
                    </m:r>
                    <m:func>
                      <m:funcPr>
                        <m:ctrlPr>
                          <a:rPr lang="fr-FR" sz="1600" b="0" i="1" smtClean="0">
                            <a:solidFill>
                              <a:srgbClr val="002060"/>
                            </a:solidFill>
                            <a:latin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rPr>
                          <m:t>log</m:t>
                        </m:r>
                      </m:fName>
                      <m:e>
                        <m:d>
                          <m:dPr>
                            <m:ctrlPr>
                              <a:rPr lang="fr-FR" sz="1600" b="0" i="1" smtClean="0">
                                <a:solidFill>
                                  <a:srgbClr val="002060"/>
                                </a:solidFill>
                                <a:latin typeface="Cambria Math" panose="02040503050406030204" pitchFamily="18" charset="0"/>
                              </a:rPr>
                            </m:ctrlPr>
                          </m:dPr>
                          <m:e>
                            <m:d>
                              <m:dPr>
                                <m:begChr m:val="|"/>
                                <m:endChr m:val="|"/>
                                <m:ctrlPr>
                                  <a:rPr lang="fr-FR" sz="1600" b="0" i="1" smtClean="0">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𝑗𝑥</m:t>
                                </m:r>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𝜔</m:t>
                                </m:r>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𝑦</m:t>
                                </m:r>
                                <m:r>
                                  <a:rPr lang="fr-FR" sz="1600" i="1">
                                    <a:solidFill>
                                      <a:srgbClr val="002060"/>
                                    </a:solidFill>
                                    <a:latin typeface="Cambria Math" panose="02040503050406030204" pitchFamily="18" charset="0"/>
                                  </a:rPr>
                                  <m:t>.</m:t>
                                </m:r>
                                <m:sSup>
                                  <m:sSupPr>
                                    <m:ctrlPr>
                                      <a:rPr lang="fr-FR" sz="1600" i="1">
                                        <a:solidFill>
                                          <a:srgbClr val="002060"/>
                                        </a:solidFill>
                                        <a:latin typeface="Cambria Math" panose="02040503050406030204" pitchFamily="18" charset="0"/>
                                      </a:rPr>
                                    </m:ctrlPr>
                                  </m:sSupPr>
                                  <m:e>
                                    <m:r>
                                      <a:rPr lang="fr-FR" sz="1600" i="1">
                                        <a:solidFill>
                                          <a:srgbClr val="002060"/>
                                        </a:solidFill>
                                        <a:latin typeface="Cambria Math" panose="02040503050406030204" pitchFamily="18" charset="0"/>
                                      </a:rPr>
                                      <m:t>𝜔</m:t>
                                    </m:r>
                                  </m:e>
                                  <m:sup>
                                    <m:r>
                                      <a:rPr lang="fr-FR" sz="1600" i="1">
                                        <a:solidFill>
                                          <a:srgbClr val="002060"/>
                                        </a:solidFill>
                                        <a:latin typeface="Cambria Math" panose="02040503050406030204" pitchFamily="18" charset="0"/>
                                      </a:rPr>
                                      <m:t>2</m:t>
                                    </m:r>
                                  </m:sup>
                                </m:sSup>
                              </m:e>
                            </m:d>
                          </m:e>
                        </m:d>
                      </m:e>
                    </m:func>
                  </m:oMath>
                </a14:m>
                <a:r>
                  <a:rPr lang="fr-FR" sz="1600" dirty="0">
                    <a:solidFill>
                      <a:srgbClr val="002060"/>
                    </a:solidFill>
                  </a:rPr>
                  <a:t> </a:t>
                </a:r>
                <a:br>
                  <a:rPr lang="fr-FR" sz="1600" dirty="0">
                    <a:solidFill>
                      <a:srgbClr val="002060"/>
                    </a:solidFill>
                  </a:rPr>
                </a:br>
                <a:r>
                  <a:rPr lang="fr-FR" sz="1600" dirty="0">
                    <a:solidFill>
                      <a:srgbClr val="002060"/>
                    </a:solidFill>
                  </a:rPr>
                  <a:t>               </a:t>
                </a:r>
                <a14:m>
                  <m:oMath xmlns:m="http://schemas.openxmlformats.org/officeDocument/2006/math">
                    <m:r>
                      <a:rPr lang="fr-FR" sz="1600" b="0" i="0" smtClean="0">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20</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sSub>
                              <m:sSubPr>
                                <m:ctrlPr>
                                  <a:rPr lang="fr-FR" sz="1600" i="1">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𝐴</m:t>
                                </m:r>
                              </m:e>
                              <m:sub>
                                <m:r>
                                  <a:rPr lang="fr-FR" sz="1600" i="1">
                                    <a:solidFill>
                                      <a:srgbClr val="002060"/>
                                    </a:solidFill>
                                    <a:latin typeface="Cambria Math" panose="02040503050406030204" pitchFamily="18" charset="0"/>
                                  </a:rPr>
                                  <m:t>0</m:t>
                                </m:r>
                              </m:sub>
                            </m:sSub>
                          </m:e>
                        </m:d>
                      </m:e>
                    </m:func>
                    <m:r>
                      <a:rPr lang="fr-FR" sz="1600" i="1">
                        <a:solidFill>
                          <a:srgbClr val="002060"/>
                        </a:solidFill>
                        <a:latin typeface="Cambria Math" panose="02040503050406030204" pitchFamily="18" charset="0"/>
                      </a:rPr>
                      <m:t>−20</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rad>
                              <m:radPr>
                                <m:degHide m:val="on"/>
                                <m:ctrlPr>
                                  <a:rPr lang="fr-FR" sz="1600" i="1" smtClean="0">
                                    <a:solidFill>
                                      <a:srgbClr val="002060"/>
                                    </a:solidFill>
                                    <a:latin typeface="Cambria Math" panose="02040503050406030204" pitchFamily="18" charset="0"/>
                                  </a:rPr>
                                </m:ctrlPr>
                              </m:radPr>
                              <m:deg/>
                              <m:e>
                                <m:sSup>
                                  <m:sSupPr>
                                    <m:ctrlPr>
                                      <a:rPr lang="fr-FR" sz="1600" b="0" i="1" smtClean="0">
                                        <a:solidFill>
                                          <a:srgbClr val="002060"/>
                                        </a:solidFill>
                                        <a:latin typeface="Cambria Math" panose="02040503050406030204" pitchFamily="18" charset="0"/>
                                      </a:rPr>
                                    </m:ctrlPr>
                                  </m:sSupPr>
                                  <m:e>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1−</m:t>
                                        </m:r>
                                        <m:r>
                                          <a:rPr lang="fr-FR" sz="1600" b="0" i="1" smtClean="0">
                                            <a:solidFill>
                                              <a:srgbClr val="002060"/>
                                            </a:solidFill>
                                            <a:latin typeface="Cambria Math" panose="02040503050406030204" pitchFamily="18" charset="0"/>
                                          </a:rPr>
                                          <m:t>𝑦</m:t>
                                        </m:r>
                                        <m:sSup>
                                          <m:sSupPr>
                                            <m:ctrlPr>
                                              <a:rPr lang="fr-FR" sz="1600" b="0" i="1" smtClean="0">
                                                <a:solidFill>
                                                  <a:srgbClr val="002060"/>
                                                </a:solidFill>
                                                <a:latin typeface="Cambria Math" panose="02040503050406030204" pitchFamily="18" charset="0"/>
                                              </a:rPr>
                                            </m:ctrlPr>
                                          </m:sSupPr>
                                          <m:e>
                                            <m:r>
                                              <a:rPr lang="fr-FR" sz="1600" b="0" i="1" smtClean="0">
                                                <a:solidFill>
                                                  <a:srgbClr val="002060"/>
                                                </a:solidFill>
                                                <a:latin typeface="Cambria Math" panose="02040503050406030204" pitchFamily="18" charset="0"/>
                                              </a:rPr>
                                              <m:t>𝜔</m:t>
                                            </m:r>
                                          </m:e>
                                          <m:sup>
                                            <m:r>
                                              <a:rPr lang="fr-FR" sz="1600" b="0" i="1" smtClean="0">
                                                <a:solidFill>
                                                  <a:srgbClr val="002060"/>
                                                </a:solidFill>
                                                <a:latin typeface="Cambria Math" panose="02040503050406030204" pitchFamily="18" charset="0"/>
                                              </a:rPr>
                                              <m:t>2</m:t>
                                            </m:r>
                                          </m:sup>
                                        </m:sSup>
                                      </m:e>
                                    </m:d>
                                  </m:e>
                                  <m:sup>
                                    <m:r>
                                      <a:rPr lang="fr-FR" sz="1600" b="0" i="1" smtClean="0">
                                        <a:solidFill>
                                          <a:srgbClr val="002060"/>
                                        </a:solidFill>
                                        <a:latin typeface="Cambria Math" panose="02040503050406030204" pitchFamily="18" charset="0"/>
                                      </a:rPr>
                                      <m:t>2</m:t>
                                    </m:r>
                                  </m:sup>
                                </m:sSup>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𝑥</m:t>
                                </m:r>
                                <m:r>
                                  <a:rPr lang="fr-FR" sz="1600" b="0" i="1" smtClean="0">
                                    <a:solidFill>
                                      <a:srgbClr val="002060"/>
                                    </a:solidFill>
                                    <a:latin typeface="Cambria Math" panose="02040503050406030204" pitchFamily="18" charset="0"/>
                                  </a:rPr>
                                  <m:t>𝜔</m:t>
                                </m:r>
                                <m:r>
                                  <a:rPr lang="fr-FR" sz="1600" b="0" i="1" smtClean="0">
                                    <a:solidFill>
                                      <a:srgbClr val="002060"/>
                                    </a:solidFill>
                                    <a:latin typeface="Cambria Math" panose="02040503050406030204" pitchFamily="18" charset="0"/>
                                  </a:rPr>
                                  <m:t>)²</m:t>
                                </m:r>
                              </m:e>
                            </m:rad>
                          </m:e>
                        </m:d>
                      </m:e>
                    </m:func>
                  </m:oMath>
                </a14:m>
                <a:r>
                  <a:rPr lang="fr-FR" sz="1600" dirty="0">
                    <a:solidFill>
                      <a:srgbClr val="002060"/>
                    </a:solidFill>
                  </a:rPr>
                  <a:t> </a:t>
                </a:r>
              </a:p>
              <a:p>
                <a:r>
                  <a:rPr lang="fr-FR" sz="1600" dirty="0">
                    <a:solidFill>
                      <a:srgbClr val="002060"/>
                    </a:solidFill>
                  </a:rPr>
                  <a:t>               </a:t>
                </a:r>
                <a14:m>
                  <m:oMath xmlns:m="http://schemas.openxmlformats.org/officeDocument/2006/math">
                    <m:r>
                      <a:rPr lang="fr-FR" sz="1600">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20</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sSub>
                              <m:sSubPr>
                                <m:ctrlPr>
                                  <a:rPr lang="fr-FR" sz="1600" i="1">
                                    <a:solidFill>
                                      <a:srgbClr val="002060"/>
                                    </a:solidFill>
                                    <a:latin typeface="Cambria Math" panose="02040503050406030204" pitchFamily="18" charset="0"/>
                                  </a:rPr>
                                </m:ctrlPr>
                              </m:sSubPr>
                              <m:e>
                                <m:r>
                                  <a:rPr lang="fr-FR" sz="1600" i="1">
                                    <a:solidFill>
                                      <a:srgbClr val="002060"/>
                                    </a:solidFill>
                                    <a:latin typeface="Cambria Math" panose="02040503050406030204" pitchFamily="18" charset="0"/>
                                  </a:rPr>
                                  <m:t>𝐴</m:t>
                                </m:r>
                              </m:e>
                              <m:sub>
                                <m:r>
                                  <a:rPr lang="fr-FR" sz="1600" i="1">
                                    <a:solidFill>
                                      <a:srgbClr val="002060"/>
                                    </a:solidFill>
                                    <a:latin typeface="Cambria Math" panose="02040503050406030204" pitchFamily="18" charset="0"/>
                                  </a:rPr>
                                  <m:t>0</m:t>
                                </m:r>
                              </m:sub>
                            </m:sSub>
                          </m:e>
                        </m:d>
                      </m:e>
                    </m:func>
                    <m:r>
                      <a:rPr lang="fr-FR" sz="1600" i="1">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0</m:t>
                    </m:r>
                    <m:func>
                      <m:funcPr>
                        <m:ctrlPr>
                          <a:rPr lang="fr-FR" sz="1600" i="1">
                            <a:solidFill>
                              <a:srgbClr val="002060"/>
                            </a:solidFill>
                            <a:latin typeface="Cambria Math" panose="02040503050406030204" pitchFamily="18" charset="0"/>
                          </a:rPr>
                        </m:ctrlPr>
                      </m:funcPr>
                      <m:fName>
                        <m:r>
                          <m:rPr>
                            <m:sty m:val="p"/>
                          </m:rPr>
                          <a:rPr lang="fr-FR" sz="1600">
                            <a:solidFill>
                              <a:srgbClr val="002060"/>
                            </a:solidFill>
                            <a:latin typeface="Cambria Math" panose="02040503050406030204" pitchFamily="18" charset="0"/>
                          </a:rPr>
                          <m:t>log</m:t>
                        </m:r>
                      </m:fName>
                      <m:e>
                        <m:d>
                          <m:dPr>
                            <m:ctrlPr>
                              <a:rPr lang="fr-FR" sz="1600" i="1">
                                <a:solidFill>
                                  <a:srgbClr val="002060"/>
                                </a:solidFill>
                                <a:latin typeface="Cambria Math" panose="02040503050406030204" pitchFamily="18" charset="0"/>
                              </a:rPr>
                            </m:ctrlPr>
                          </m:dPr>
                          <m:e>
                            <m:sSup>
                              <m:sSupPr>
                                <m:ctrlPr>
                                  <a:rPr lang="fr-FR" sz="1600" i="1">
                                    <a:solidFill>
                                      <a:srgbClr val="002060"/>
                                    </a:solidFill>
                                    <a:latin typeface="Cambria Math" panose="02040503050406030204" pitchFamily="18" charset="0"/>
                                  </a:rPr>
                                </m:ctrlPr>
                              </m:sSupPr>
                              <m:e>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𝑦</m:t>
                                    </m:r>
                                    <m:sSup>
                                      <m:sSupPr>
                                        <m:ctrlPr>
                                          <a:rPr lang="fr-FR" sz="1600" i="1">
                                            <a:solidFill>
                                              <a:srgbClr val="002060"/>
                                            </a:solidFill>
                                            <a:latin typeface="Cambria Math" panose="02040503050406030204" pitchFamily="18" charset="0"/>
                                          </a:rPr>
                                        </m:ctrlPr>
                                      </m:sSupPr>
                                      <m:e>
                                        <m:r>
                                          <a:rPr lang="fr-FR" sz="1600" i="1">
                                            <a:solidFill>
                                              <a:srgbClr val="002060"/>
                                            </a:solidFill>
                                            <a:latin typeface="Cambria Math" panose="02040503050406030204" pitchFamily="18" charset="0"/>
                                          </a:rPr>
                                          <m:t>𝜔</m:t>
                                        </m:r>
                                      </m:e>
                                      <m:sup>
                                        <m:r>
                                          <a:rPr lang="fr-FR" sz="1600" i="1">
                                            <a:solidFill>
                                              <a:srgbClr val="002060"/>
                                            </a:solidFill>
                                            <a:latin typeface="Cambria Math" panose="02040503050406030204" pitchFamily="18" charset="0"/>
                                          </a:rPr>
                                          <m:t>2</m:t>
                                        </m:r>
                                      </m:sup>
                                    </m:sSup>
                                  </m:e>
                                </m:d>
                              </m:e>
                              <m:sup>
                                <m:r>
                                  <a:rPr lang="fr-FR" sz="1600" i="1">
                                    <a:solidFill>
                                      <a:srgbClr val="002060"/>
                                    </a:solidFill>
                                    <a:latin typeface="Cambria Math" panose="02040503050406030204" pitchFamily="18" charset="0"/>
                                  </a:rPr>
                                  <m:t>2</m:t>
                                </m:r>
                              </m:sup>
                            </m:sSup>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𝑥</m:t>
                            </m:r>
                            <m:r>
                              <a:rPr lang="fr-FR" sz="1600" i="1">
                                <a:solidFill>
                                  <a:srgbClr val="002060"/>
                                </a:solidFill>
                                <a:latin typeface="Cambria Math" panose="02040503050406030204" pitchFamily="18" charset="0"/>
                              </a:rPr>
                              <m:t>𝜔</m:t>
                            </m:r>
                            <m:r>
                              <a:rPr lang="fr-FR" sz="1600" i="1">
                                <a:solidFill>
                                  <a:srgbClr val="002060"/>
                                </a:solidFill>
                                <a:latin typeface="Cambria Math" panose="02040503050406030204" pitchFamily="18" charset="0"/>
                              </a:rPr>
                              <m:t>)²</m:t>
                            </m:r>
                          </m:e>
                        </m:d>
                      </m:e>
                    </m:func>
                  </m:oMath>
                </a14:m>
                <a:endParaRPr lang="fr-FR" sz="1600" dirty="0">
                  <a:solidFill>
                    <a:srgbClr val="002060"/>
                  </a:solidFill>
                </a:endParaRPr>
              </a:p>
            </p:txBody>
          </p:sp>
        </mc:Choice>
        <mc:Fallback xmlns="">
          <p:sp>
            <p:nvSpPr>
              <p:cNvPr id="11" name="Rectangle 10">
                <a:extLst>
                  <a:ext uri="{FF2B5EF4-FFF2-40B4-BE49-F238E27FC236}">
                    <a16:creationId xmlns:a16="http://schemas.microsoft.com/office/drawing/2014/main" id="{8BE5184A-3391-4A93-A5D4-B17F5773315C}"/>
                  </a:ext>
                </a:extLst>
              </p:cNvPr>
              <p:cNvSpPr>
                <a:spLocks noRot="1" noChangeAspect="1" noMove="1" noResize="1" noEditPoints="1" noAdjustHandles="1" noChangeArrowheads="1" noChangeShapeType="1" noTextEdit="1"/>
              </p:cNvSpPr>
              <p:nvPr/>
            </p:nvSpPr>
            <p:spPr>
              <a:xfrm>
                <a:off x="736600" y="2540877"/>
                <a:ext cx="5245099" cy="1019703"/>
              </a:xfrm>
              <a:prstGeom prst="rect">
                <a:avLst/>
              </a:prstGeom>
              <a:blipFill>
                <a:blip r:embed="rId10"/>
                <a:stretch>
                  <a:fillRect/>
                </a:stretch>
              </a:blipFill>
            </p:spPr>
            <p:txBody>
              <a:bodyPr/>
              <a:lstStyle/>
              <a:p>
                <a:r>
                  <a:rPr lang="fr-FR">
                    <a:noFill/>
                  </a:rPr>
                  <a:t> </a:t>
                </a:r>
              </a:p>
            </p:txBody>
          </p:sp>
        </mc:Fallback>
      </mc:AlternateContent>
      <p:sp>
        <p:nvSpPr>
          <p:cNvPr id="69" name="ZoneTexte 68">
            <a:extLst>
              <a:ext uri="{FF2B5EF4-FFF2-40B4-BE49-F238E27FC236}">
                <a16:creationId xmlns:a16="http://schemas.microsoft.com/office/drawing/2014/main" id="{F2E978C3-2AD8-426A-B145-DFC120E21DD9}"/>
              </a:ext>
            </a:extLst>
          </p:cNvPr>
          <p:cNvSpPr txBox="1"/>
          <p:nvPr/>
        </p:nvSpPr>
        <p:spPr>
          <a:xfrm>
            <a:off x="6329678" y="4218615"/>
            <a:ext cx="859531" cy="338554"/>
          </a:xfrm>
          <a:prstGeom prst="rect">
            <a:avLst/>
          </a:prstGeom>
          <a:noFill/>
        </p:spPr>
        <p:txBody>
          <a:bodyPr wrap="none" rtlCol="0">
            <a:spAutoFit/>
          </a:bodyPr>
          <a:lstStyle/>
          <a:p>
            <a:r>
              <a:rPr lang="fr-FR" sz="1600" u="sng" dirty="0">
                <a:solidFill>
                  <a:srgbClr val="002060"/>
                </a:solidFill>
              </a:rPr>
              <a:t>Rappel</a:t>
            </a:r>
            <a:r>
              <a:rPr lang="fr-FR" sz="1600" dirty="0">
                <a:solidFill>
                  <a:srgbClr val="002060"/>
                </a:solidFill>
              </a:rPr>
              <a:t> :</a:t>
            </a:r>
          </a:p>
        </p:txBody>
      </p:sp>
      <p:grpSp>
        <p:nvGrpSpPr>
          <p:cNvPr id="18" name="Groupe 17">
            <a:extLst>
              <a:ext uri="{FF2B5EF4-FFF2-40B4-BE49-F238E27FC236}">
                <a16:creationId xmlns:a16="http://schemas.microsoft.com/office/drawing/2014/main" id="{D03B450B-EBDD-4388-8F20-F67D37504A4D}"/>
              </a:ext>
            </a:extLst>
          </p:cNvPr>
          <p:cNvGrpSpPr/>
          <p:nvPr/>
        </p:nvGrpSpPr>
        <p:grpSpPr>
          <a:xfrm>
            <a:off x="7089616" y="4146883"/>
            <a:ext cx="1957592" cy="1474288"/>
            <a:chOff x="6909475" y="3856172"/>
            <a:chExt cx="1420819" cy="1070037"/>
          </a:xfrm>
        </p:grpSpPr>
        <p:cxnSp>
          <p:nvCxnSpPr>
            <p:cNvPr id="70" name="Connecteur droit avec flèche 69">
              <a:extLst>
                <a:ext uri="{FF2B5EF4-FFF2-40B4-BE49-F238E27FC236}">
                  <a16:creationId xmlns:a16="http://schemas.microsoft.com/office/drawing/2014/main" id="{0A0F9942-48A5-463D-8EE2-288BE5B28F3A}"/>
                </a:ext>
              </a:extLst>
            </p:cNvPr>
            <p:cNvCxnSpPr>
              <a:cxnSpLocks/>
            </p:cNvCxnSpPr>
            <p:nvPr/>
          </p:nvCxnSpPr>
          <p:spPr>
            <a:xfrm>
              <a:off x="7159806" y="4658981"/>
              <a:ext cx="81364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id="{5CDEA516-9BA1-4F8A-B884-5D93C9879B9A}"/>
                </a:ext>
              </a:extLst>
            </p:cNvPr>
            <p:cNvSpPr txBox="1"/>
            <p:nvPr/>
          </p:nvSpPr>
          <p:spPr>
            <a:xfrm>
              <a:off x="7934416" y="4409252"/>
              <a:ext cx="395878" cy="338554"/>
            </a:xfrm>
            <a:prstGeom prst="rect">
              <a:avLst/>
            </a:prstGeom>
            <a:noFill/>
          </p:spPr>
          <p:txBody>
            <a:bodyPr wrap="none" rtlCol="0">
              <a:spAutoFit/>
            </a:bodyPr>
            <a:lstStyle/>
            <a:p>
              <a:r>
                <a:rPr lang="fr-FR" sz="1600" dirty="0" err="1"/>
                <a:t>Re</a:t>
              </a:r>
              <a:endParaRPr lang="fr-FR" sz="1600" dirty="0"/>
            </a:p>
          </p:txBody>
        </p:sp>
        <p:sp>
          <p:nvSpPr>
            <p:cNvPr id="72" name="ZoneTexte 71">
              <a:extLst>
                <a:ext uri="{FF2B5EF4-FFF2-40B4-BE49-F238E27FC236}">
                  <a16:creationId xmlns:a16="http://schemas.microsoft.com/office/drawing/2014/main" id="{EB7C6A5C-B4B8-4CE3-9536-CEA2BC8E4749}"/>
                </a:ext>
              </a:extLst>
            </p:cNvPr>
            <p:cNvSpPr txBox="1"/>
            <p:nvPr/>
          </p:nvSpPr>
          <p:spPr>
            <a:xfrm>
              <a:off x="7159175" y="3856172"/>
              <a:ext cx="399468" cy="338554"/>
            </a:xfrm>
            <a:prstGeom prst="rect">
              <a:avLst/>
            </a:prstGeom>
            <a:noFill/>
          </p:spPr>
          <p:txBody>
            <a:bodyPr wrap="none" rtlCol="0">
              <a:spAutoFit/>
            </a:bodyPr>
            <a:lstStyle/>
            <a:p>
              <a:r>
                <a:rPr lang="fr-FR" sz="1600" dirty="0"/>
                <a:t>Im</a:t>
              </a:r>
            </a:p>
          </p:txBody>
        </p:sp>
        <p:cxnSp>
          <p:nvCxnSpPr>
            <p:cNvPr id="73" name="Connecteur droit 72">
              <a:extLst>
                <a:ext uri="{FF2B5EF4-FFF2-40B4-BE49-F238E27FC236}">
                  <a16:creationId xmlns:a16="http://schemas.microsoft.com/office/drawing/2014/main" id="{5BA79AD6-F2B8-478D-BF84-2E84968B8CD4}"/>
                </a:ext>
              </a:extLst>
            </p:cNvPr>
            <p:cNvCxnSpPr/>
            <p:nvPr/>
          </p:nvCxnSpPr>
          <p:spPr>
            <a:xfrm flipV="1">
              <a:off x="7837985" y="4201149"/>
              <a:ext cx="0" cy="457832"/>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74" name="Connecteur droit 73">
              <a:extLst>
                <a:ext uri="{FF2B5EF4-FFF2-40B4-BE49-F238E27FC236}">
                  <a16:creationId xmlns:a16="http://schemas.microsoft.com/office/drawing/2014/main" id="{B6481AF0-E721-4649-AD80-3A49CF151A8B}"/>
                </a:ext>
              </a:extLst>
            </p:cNvPr>
            <p:cNvCxnSpPr/>
            <p:nvPr/>
          </p:nvCxnSpPr>
          <p:spPr>
            <a:xfrm flipV="1">
              <a:off x="7159806" y="4185909"/>
              <a:ext cx="678179" cy="47307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5" name="Connecteur droit 74">
              <a:extLst>
                <a:ext uri="{FF2B5EF4-FFF2-40B4-BE49-F238E27FC236}">
                  <a16:creationId xmlns:a16="http://schemas.microsoft.com/office/drawing/2014/main" id="{1DE5B6C6-5C3B-4E67-95AC-8B598A032222}"/>
                </a:ext>
              </a:extLst>
            </p:cNvPr>
            <p:cNvCxnSpPr/>
            <p:nvPr/>
          </p:nvCxnSpPr>
          <p:spPr>
            <a:xfrm flipH="1">
              <a:off x="7159806" y="4185909"/>
              <a:ext cx="678179"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ZoneTexte 75">
                  <a:extLst>
                    <a:ext uri="{FF2B5EF4-FFF2-40B4-BE49-F238E27FC236}">
                      <a16:creationId xmlns:a16="http://schemas.microsoft.com/office/drawing/2014/main" id="{1D54A36F-B64A-4EC5-8F89-1064D71D6C57}"/>
                    </a:ext>
                  </a:extLst>
                </p:cNvPr>
                <p:cNvSpPr txBox="1"/>
                <p:nvPr/>
              </p:nvSpPr>
              <p:spPr>
                <a:xfrm rot="19498267">
                  <a:off x="7136861" y="4171023"/>
                  <a:ext cx="46397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60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𝑧</m:t>
                            </m:r>
                          </m:e>
                        </m:d>
                      </m:oMath>
                    </m:oMathPara>
                  </a14:m>
                  <a:endParaRPr lang="fr-FR" sz="1600" dirty="0">
                    <a:solidFill>
                      <a:srgbClr val="FF0000"/>
                    </a:solidFill>
                  </a:endParaRPr>
                </a:p>
              </p:txBody>
            </p:sp>
          </mc:Choice>
          <mc:Fallback xmlns="">
            <p:sp>
              <p:nvSpPr>
                <p:cNvPr id="76" name="ZoneTexte 75">
                  <a:extLst>
                    <a:ext uri="{FF2B5EF4-FFF2-40B4-BE49-F238E27FC236}">
                      <a16:creationId xmlns:a16="http://schemas.microsoft.com/office/drawing/2014/main" id="{1D54A36F-B64A-4EC5-8F89-1064D71D6C57}"/>
                    </a:ext>
                  </a:extLst>
                </p:cNvPr>
                <p:cNvSpPr txBox="1">
                  <a:spLocks noRot="1" noChangeAspect="1" noMove="1" noResize="1" noEditPoints="1" noAdjustHandles="1" noChangeArrowheads="1" noChangeShapeType="1" noTextEdit="1"/>
                </p:cNvSpPr>
                <p:nvPr/>
              </p:nvSpPr>
              <p:spPr>
                <a:xfrm rot="19498267">
                  <a:off x="7136861" y="4171023"/>
                  <a:ext cx="463973" cy="338554"/>
                </a:xfrm>
                <a:prstGeom prst="rect">
                  <a:avLst/>
                </a:prstGeom>
                <a:blipFill>
                  <a:blip r:embed="rId11"/>
                  <a:stretch>
                    <a:fillRect/>
                  </a:stretch>
                </a:blipFill>
              </p:spPr>
              <p:txBody>
                <a:bodyPr/>
                <a:lstStyle/>
                <a:p>
                  <a:r>
                    <a:rPr lang="fr-FR">
                      <a:noFill/>
                    </a:rPr>
                    <a:t> </a:t>
                  </a:r>
                </a:p>
              </p:txBody>
            </p:sp>
          </mc:Fallback>
        </mc:AlternateContent>
        <p:sp>
          <p:nvSpPr>
            <p:cNvPr id="81" name="ZoneTexte 80">
              <a:extLst>
                <a:ext uri="{FF2B5EF4-FFF2-40B4-BE49-F238E27FC236}">
                  <a16:creationId xmlns:a16="http://schemas.microsoft.com/office/drawing/2014/main" id="{7F573ACA-F0C3-4BB7-8096-40C360B82D9A}"/>
                </a:ext>
              </a:extLst>
            </p:cNvPr>
            <p:cNvSpPr txBox="1"/>
            <p:nvPr/>
          </p:nvSpPr>
          <p:spPr>
            <a:xfrm>
              <a:off x="7675530" y="4587655"/>
              <a:ext cx="290464" cy="338554"/>
            </a:xfrm>
            <a:prstGeom prst="rect">
              <a:avLst/>
            </a:prstGeom>
            <a:noFill/>
          </p:spPr>
          <p:txBody>
            <a:bodyPr wrap="none" rtlCol="0">
              <a:spAutoFit/>
            </a:bodyPr>
            <a:lstStyle/>
            <a:p>
              <a:r>
                <a:rPr lang="fr-FR" sz="1600" i="1" dirty="0">
                  <a:solidFill>
                    <a:srgbClr val="C00000"/>
                  </a:solidFill>
                </a:rPr>
                <a:t>a</a:t>
              </a:r>
              <a:endParaRPr lang="fr-FR" sz="1600" dirty="0">
                <a:solidFill>
                  <a:srgbClr val="C00000"/>
                </a:solidFill>
              </a:endParaRPr>
            </a:p>
          </p:txBody>
        </p:sp>
        <p:sp>
          <p:nvSpPr>
            <p:cNvPr id="82" name="ZoneTexte 81">
              <a:extLst>
                <a:ext uri="{FF2B5EF4-FFF2-40B4-BE49-F238E27FC236}">
                  <a16:creationId xmlns:a16="http://schemas.microsoft.com/office/drawing/2014/main" id="{253DCC1F-2D00-4CA1-BF69-360E4D9D49D8}"/>
                </a:ext>
              </a:extLst>
            </p:cNvPr>
            <p:cNvSpPr txBox="1"/>
            <p:nvPr/>
          </p:nvSpPr>
          <p:spPr>
            <a:xfrm>
              <a:off x="6909475" y="3995161"/>
              <a:ext cx="290464" cy="338554"/>
            </a:xfrm>
            <a:prstGeom prst="rect">
              <a:avLst/>
            </a:prstGeom>
            <a:noFill/>
          </p:spPr>
          <p:txBody>
            <a:bodyPr wrap="none" rtlCol="0">
              <a:spAutoFit/>
            </a:bodyPr>
            <a:lstStyle/>
            <a:p>
              <a:r>
                <a:rPr lang="fr-FR" sz="1600" i="1" dirty="0">
                  <a:solidFill>
                    <a:srgbClr val="C00000"/>
                  </a:solidFill>
                </a:rPr>
                <a:t>b</a:t>
              </a:r>
            </a:p>
          </p:txBody>
        </p:sp>
        <p:grpSp>
          <p:nvGrpSpPr>
            <p:cNvPr id="83" name="Groupe 82">
              <a:extLst>
                <a:ext uri="{FF2B5EF4-FFF2-40B4-BE49-F238E27FC236}">
                  <a16:creationId xmlns:a16="http://schemas.microsoft.com/office/drawing/2014/main" id="{33D7C937-E796-4AC4-A3DF-5CF39620AD79}"/>
                </a:ext>
              </a:extLst>
            </p:cNvPr>
            <p:cNvGrpSpPr/>
            <p:nvPr/>
          </p:nvGrpSpPr>
          <p:grpSpPr>
            <a:xfrm>
              <a:off x="7641514" y="4314043"/>
              <a:ext cx="122064" cy="341154"/>
              <a:chOff x="8397342" y="1606414"/>
              <a:chExt cx="122064" cy="341154"/>
            </a:xfrm>
          </p:grpSpPr>
          <p:sp>
            <p:nvSpPr>
              <p:cNvPr id="86" name="Forme libre : forme 85">
                <a:extLst>
                  <a:ext uri="{FF2B5EF4-FFF2-40B4-BE49-F238E27FC236}">
                    <a16:creationId xmlns:a16="http://schemas.microsoft.com/office/drawing/2014/main" id="{9933605B-0D5B-45AB-8CAA-1BAE4C51E7A1}"/>
                  </a:ext>
                </a:extLst>
              </p:cNvPr>
              <p:cNvSpPr/>
              <p:nvPr/>
            </p:nvSpPr>
            <p:spPr>
              <a:xfrm>
                <a:off x="8412250" y="1621336"/>
                <a:ext cx="107156" cy="326232"/>
              </a:xfrm>
              <a:custGeom>
                <a:avLst/>
                <a:gdLst>
                  <a:gd name="connsiteX0" fmla="*/ 154781 w 154781"/>
                  <a:gd name="connsiteY0" fmla="*/ 292894 h 292894"/>
                  <a:gd name="connsiteX1" fmla="*/ 0 w 154781"/>
                  <a:gd name="connsiteY1" fmla="*/ 0 h 292894"/>
                  <a:gd name="connsiteX0" fmla="*/ 154781 w 154781"/>
                  <a:gd name="connsiteY0" fmla="*/ 292894 h 292894"/>
                  <a:gd name="connsiteX1" fmla="*/ 0 w 154781"/>
                  <a:gd name="connsiteY1" fmla="*/ 0 h 292894"/>
                  <a:gd name="connsiteX0" fmla="*/ 107156 w 107156"/>
                  <a:gd name="connsiteY0" fmla="*/ 326232 h 326232"/>
                  <a:gd name="connsiteX1" fmla="*/ 0 w 107156"/>
                  <a:gd name="connsiteY1" fmla="*/ 0 h 326232"/>
                  <a:gd name="connsiteX0" fmla="*/ 107156 w 107156"/>
                  <a:gd name="connsiteY0" fmla="*/ 326232 h 326232"/>
                  <a:gd name="connsiteX1" fmla="*/ 0 w 107156"/>
                  <a:gd name="connsiteY1" fmla="*/ 0 h 326232"/>
                </a:gdLst>
                <a:ahLst/>
                <a:cxnLst>
                  <a:cxn ang="0">
                    <a:pos x="connsiteX0" y="connsiteY0"/>
                  </a:cxn>
                  <a:cxn ang="0">
                    <a:pos x="connsiteX1" y="connsiteY1"/>
                  </a:cxn>
                </a:cxnLst>
                <a:rect l="l" t="t" r="r" b="b"/>
                <a:pathLst>
                  <a:path w="107156" h="326232">
                    <a:moveTo>
                      <a:pt x="107156" y="326232"/>
                    </a:moveTo>
                    <a:cubicBezTo>
                      <a:pt x="103187" y="164307"/>
                      <a:pt x="68263" y="97631"/>
                      <a:pt x="0" y="0"/>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cxnSp>
            <p:nvCxnSpPr>
              <p:cNvPr id="87" name="Connecteur droit avec flèche 86">
                <a:extLst>
                  <a:ext uri="{FF2B5EF4-FFF2-40B4-BE49-F238E27FC236}">
                    <a16:creationId xmlns:a16="http://schemas.microsoft.com/office/drawing/2014/main" id="{64387084-2ED5-49AE-B13B-3C86814A6FD2}"/>
                  </a:ext>
                </a:extLst>
              </p:cNvPr>
              <p:cNvCxnSpPr>
                <a:cxnSpLocks/>
              </p:cNvCxnSpPr>
              <p:nvPr/>
            </p:nvCxnSpPr>
            <p:spPr>
              <a:xfrm flipH="1" flipV="1">
                <a:off x="8397342" y="1606414"/>
                <a:ext cx="41474" cy="50015"/>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sp>
          <p:nvSpPr>
            <p:cNvPr id="88" name="ZoneTexte 87">
              <a:extLst>
                <a:ext uri="{FF2B5EF4-FFF2-40B4-BE49-F238E27FC236}">
                  <a16:creationId xmlns:a16="http://schemas.microsoft.com/office/drawing/2014/main" id="{88DC2A8B-CC91-4D36-93AF-F05B85A45B28}"/>
                </a:ext>
              </a:extLst>
            </p:cNvPr>
            <p:cNvSpPr txBox="1"/>
            <p:nvPr/>
          </p:nvSpPr>
          <p:spPr>
            <a:xfrm>
              <a:off x="7481464" y="4341350"/>
              <a:ext cx="319318" cy="338554"/>
            </a:xfrm>
            <a:prstGeom prst="rect">
              <a:avLst/>
            </a:prstGeom>
            <a:noFill/>
          </p:spPr>
          <p:txBody>
            <a:bodyPr wrap="none" rtlCol="0">
              <a:spAutoFit/>
            </a:bodyPr>
            <a:lstStyle/>
            <a:p>
              <a:r>
                <a:rPr lang="fr-FR" sz="1600" i="1" dirty="0">
                  <a:solidFill>
                    <a:srgbClr val="7030A0"/>
                  </a:solidFill>
                </a:rPr>
                <a:t>φ</a:t>
              </a:r>
            </a:p>
          </p:txBody>
        </p:sp>
        <p:cxnSp>
          <p:nvCxnSpPr>
            <p:cNvPr id="92" name="Connecteur droit avec flèche 91">
              <a:extLst>
                <a:ext uri="{FF2B5EF4-FFF2-40B4-BE49-F238E27FC236}">
                  <a16:creationId xmlns:a16="http://schemas.microsoft.com/office/drawing/2014/main" id="{3909F0D9-6BF8-4A88-8F1F-0E01989EEC3D}"/>
                </a:ext>
              </a:extLst>
            </p:cNvPr>
            <p:cNvCxnSpPr>
              <a:cxnSpLocks/>
            </p:cNvCxnSpPr>
            <p:nvPr/>
          </p:nvCxnSpPr>
          <p:spPr>
            <a:xfrm flipV="1">
              <a:off x="7159806" y="3980961"/>
              <a:ext cx="0" cy="6780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 name="Groupe 18">
            <a:extLst>
              <a:ext uri="{FF2B5EF4-FFF2-40B4-BE49-F238E27FC236}">
                <a16:creationId xmlns:a16="http://schemas.microsoft.com/office/drawing/2014/main" id="{AA0DA606-C5C6-49BD-8FD9-119817C8A173}"/>
              </a:ext>
            </a:extLst>
          </p:cNvPr>
          <p:cNvGrpSpPr/>
          <p:nvPr/>
        </p:nvGrpSpPr>
        <p:grpSpPr>
          <a:xfrm>
            <a:off x="9745472" y="4146344"/>
            <a:ext cx="2298471" cy="1229230"/>
            <a:chOff x="8805265" y="3855633"/>
            <a:chExt cx="1668228" cy="892174"/>
          </a:xfrm>
        </p:grpSpPr>
        <p:cxnSp>
          <p:nvCxnSpPr>
            <p:cNvPr id="93" name="Connecteur droit avec flèche 92">
              <a:extLst>
                <a:ext uri="{FF2B5EF4-FFF2-40B4-BE49-F238E27FC236}">
                  <a16:creationId xmlns:a16="http://schemas.microsoft.com/office/drawing/2014/main" id="{B9156BDD-A240-46E9-9D2A-88760B5E7F68}"/>
                </a:ext>
              </a:extLst>
            </p:cNvPr>
            <p:cNvCxnSpPr>
              <a:cxnSpLocks/>
            </p:cNvCxnSpPr>
            <p:nvPr/>
          </p:nvCxnSpPr>
          <p:spPr>
            <a:xfrm flipV="1">
              <a:off x="9712340" y="3979949"/>
              <a:ext cx="0" cy="67802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e 16">
              <a:extLst>
                <a:ext uri="{FF2B5EF4-FFF2-40B4-BE49-F238E27FC236}">
                  <a16:creationId xmlns:a16="http://schemas.microsoft.com/office/drawing/2014/main" id="{10AD3DAE-F3B1-491C-A247-5DC063D67CD4}"/>
                </a:ext>
              </a:extLst>
            </p:cNvPr>
            <p:cNvGrpSpPr/>
            <p:nvPr/>
          </p:nvGrpSpPr>
          <p:grpSpPr>
            <a:xfrm>
              <a:off x="8805265" y="3855633"/>
              <a:ext cx="1668228" cy="892174"/>
              <a:chOff x="8805265" y="3855633"/>
              <a:chExt cx="1668228" cy="892174"/>
            </a:xfrm>
          </p:grpSpPr>
          <p:cxnSp>
            <p:nvCxnSpPr>
              <p:cNvPr id="89" name="Connecteur droit avec flèche 88">
                <a:extLst>
                  <a:ext uri="{FF2B5EF4-FFF2-40B4-BE49-F238E27FC236}">
                    <a16:creationId xmlns:a16="http://schemas.microsoft.com/office/drawing/2014/main" id="{C6630E93-2D8F-40DD-A732-F7BB1829E7E7}"/>
                  </a:ext>
                </a:extLst>
              </p:cNvPr>
              <p:cNvCxnSpPr>
                <a:cxnSpLocks/>
              </p:cNvCxnSpPr>
              <p:nvPr/>
            </p:nvCxnSpPr>
            <p:spPr>
              <a:xfrm>
                <a:off x="8919537" y="4657841"/>
                <a:ext cx="122989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4" name="ZoneTexte 93">
                <a:extLst>
                  <a:ext uri="{FF2B5EF4-FFF2-40B4-BE49-F238E27FC236}">
                    <a16:creationId xmlns:a16="http://schemas.microsoft.com/office/drawing/2014/main" id="{9324E062-30CB-4209-A3CE-34A07C51341A}"/>
                  </a:ext>
                </a:extLst>
              </p:cNvPr>
              <p:cNvSpPr txBox="1"/>
              <p:nvPr/>
            </p:nvSpPr>
            <p:spPr>
              <a:xfrm>
                <a:off x="10077615" y="4409253"/>
                <a:ext cx="395878" cy="338554"/>
              </a:xfrm>
              <a:prstGeom prst="rect">
                <a:avLst/>
              </a:prstGeom>
              <a:noFill/>
            </p:spPr>
            <p:txBody>
              <a:bodyPr wrap="none" rtlCol="0">
                <a:spAutoFit/>
              </a:bodyPr>
              <a:lstStyle/>
              <a:p>
                <a:r>
                  <a:rPr lang="fr-FR" sz="1600" dirty="0" err="1"/>
                  <a:t>Re</a:t>
                </a:r>
                <a:endParaRPr lang="fr-FR" sz="1600" dirty="0"/>
              </a:p>
            </p:txBody>
          </p:sp>
          <p:cxnSp>
            <p:nvCxnSpPr>
              <p:cNvPr id="95" name="Connecteur droit 94">
                <a:extLst>
                  <a:ext uri="{FF2B5EF4-FFF2-40B4-BE49-F238E27FC236}">
                    <a16:creationId xmlns:a16="http://schemas.microsoft.com/office/drawing/2014/main" id="{E6D08483-AD9E-4889-9CF3-B638AB28959E}"/>
                  </a:ext>
                </a:extLst>
              </p:cNvPr>
              <p:cNvCxnSpPr>
                <a:cxnSpLocks/>
              </p:cNvCxnSpPr>
              <p:nvPr/>
            </p:nvCxnSpPr>
            <p:spPr>
              <a:xfrm>
                <a:off x="9025244" y="4185909"/>
                <a:ext cx="678179" cy="47307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Connecteur droit 95">
                <a:extLst>
                  <a:ext uri="{FF2B5EF4-FFF2-40B4-BE49-F238E27FC236}">
                    <a16:creationId xmlns:a16="http://schemas.microsoft.com/office/drawing/2014/main" id="{232A3C27-CC1D-4C72-9CFE-767447BFB0BA}"/>
                  </a:ext>
                </a:extLst>
              </p:cNvPr>
              <p:cNvCxnSpPr/>
              <p:nvPr/>
            </p:nvCxnSpPr>
            <p:spPr>
              <a:xfrm flipH="1">
                <a:off x="9031618" y="4184769"/>
                <a:ext cx="678179"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ZoneTexte 96">
                    <a:extLst>
                      <a:ext uri="{FF2B5EF4-FFF2-40B4-BE49-F238E27FC236}">
                        <a16:creationId xmlns:a16="http://schemas.microsoft.com/office/drawing/2014/main" id="{CF380A1D-8681-49DF-9B08-337B820A57B6}"/>
                      </a:ext>
                    </a:extLst>
                  </p:cNvPr>
                  <p:cNvSpPr txBox="1"/>
                  <p:nvPr/>
                </p:nvSpPr>
                <p:spPr>
                  <a:xfrm rot="2107623">
                    <a:off x="9050095" y="4324225"/>
                    <a:ext cx="463973"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fr-FR" sz="160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𝑧</m:t>
                              </m:r>
                            </m:e>
                          </m:d>
                        </m:oMath>
                      </m:oMathPara>
                    </a14:m>
                    <a:endParaRPr lang="fr-FR" sz="1600" dirty="0">
                      <a:solidFill>
                        <a:srgbClr val="FF0000"/>
                      </a:solidFill>
                    </a:endParaRPr>
                  </a:p>
                </p:txBody>
              </p:sp>
            </mc:Choice>
            <mc:Fallback xmlns="">
              <p:sp>
                <p:nvSpPr>
                  <p:cNvPr id="97" name="ZoneTexte 96">
                    <a:extLst>
                      <a:ext uri="{FF2B5EF4-FFF2-40B4-BE49-F238E27FC236}">
                        <a16:creationId xmlns:a16="http://schemas.microsoft.com/office/drawing/2014/main" id="{CF380A1D-8681-49DF-9B08-337B820A57B6}"/>
                      </a:ext>
                    </a:extLst>
                  </p:cNvPr>
                  <p:cNvSpPr txBox="1">
                    <a:spLocks noRot="1" noChangeAspect="1" noMove="1" noResize="1" noEditPoints="1" noAdjustHandles="1" noChangeArrowheads="1" noChangeShapeType="1" noTextEdit="1"/>
                  </p:cNvSpPr>
                  <p:nvPr/>
                </p:nvSpPr>
                <p:spPr>
                  <a:xfrm rot="2107623">
                    <a:off x="9050095" y="4324225"/>
                    <a:ext cx="463973" cy="338554"/>
                  </a:xfrm>
                  <a:prstGeom prst="rect">
                    <a:avLst/>
                  </a:prstGeom>
                  <a:blipFill>
                    <a:blip r:embed="rId12"/>
                    <a:stretch>
                      <a:fillRect/>
                    </a:stretch>
                  </a:blipFill>
                </p:spPr>
                <p:txBody>
                  <a:bodyPr/>
                  <a:lstStyle/>
                  <a:p>
                    <a:r>
                      <a:rPr lang="fr-FR">
                        <a:noFill/>
                      </a:rPr>
                      <a:t> </a:t>
                    </a:r>
                  </a:p>
                </p:txBody>
              </p:sp>
            </mc:Fallback>
          </mc:AlternateContent>
          <p:sp>
            <p:nvSpPr>
              <p:cNvPr id="98" name="ZoneTexte 97">
                <a:extLst>
                  <a:ext uri="{FF2B5EF4-FFF2-40B4-BE49-F238E27FC236}">
                    <a16:creationId xmlns:a16="http://schemas.microsoft.com/office/drawing/2014/main" id="{BF3C567A-FC33-4CD3-BB5F-EB21B2EE6F2F}"/>
                  </a:ext>
                </a:extLst>
              </p:cNvPr>
              <p:cNvSpPr txBox="1"/>
              <p:nvPr/>
            </p:nvSpPr>
            <p:spPr>
              <a:xfrm>
                <a:off x="8805265" y="4389905"/>
                <a:ext cx="290464" cy="338554"/>
              </a:xfrm>
              <a:prstGeom prst="rect">
                <a:avLst/>
              </a:prstGeom>
              <a:noFill/>
            </p:spPr>
            <p:txBody>
              <a:bodyPr wrap="none" rtlCol="0">
                <a:spAutoFit/>
              </a:bodyPr>
              <a:lstStyle/>
              <a:p>
                <a:r>
                  <a:rPr lang="fr-FR" sz="1600" i="1" dirty="0">
                    <a:solidFill>
                      <a:srgbClr val="C00000"/>
                    </a:solidFill>
                  </a:rPr>
                  <a:t>a</a:t>
                </a:r>
                <a:endParaRPr lang="fr-FR" sz="1600" dirty="0">
                  <a:solidFill>
                    <a:srgbClr val="C00000"/>
                  </a:solidFill>
                </a:endParaRPr>
              </a:p>
            </p:txBody>
          </p:sp>
          <p:sp>
            <p:nvSpPr>
              <p:cNvPr id="99" name="Forme libre : forme 98">
                <a:extLst>
                  <a:ext uri="{FF2B5EF4-FFF2-40B4-BE49-F238E27FC236}">
                    <a16:creationId xmlns:a16="http://schemas.microsoft.com/office/drawing/2014/main" id="{498EECC8-60A5-4846-BD7C-E2711B205E2E}"/>
                  </a:ext>
                </a:extLst>
              </p:cNvPr>
              <p:cNvSpPr/>
              <p:nvPr/>
            </p:nvSpPr>
            <p:spPr>
              <a:xfrm>
                <a:off x="9361798" y="4317010"/>
                <a:ext cx="659606" cy="329582"/>
              </a:xfrm>
              <a:custGeom>
                <a:avLst/>
                <a:gdLst>
                  <a:gd name="connsiteX0" fmla="*/ 154781 w 154781"/>
                  <a:gd name="connsiteY0" fmla="*/ 292894 h 292894"/>
                  <a:gd name="connsiteX1" fmla="*/ 0 w 154781"/>
                  <a:gd name="connsiteY1" fmla="*/ 0 h 292894"/>
                  <a:gd name="connsiteX0" fmla="*/ 154781 w 154781"/>
                  <a:gd name="connsiteY0" fmla="*/ 292894 h 292894"/>
                  <a:gd name="connsiteX1" fmla="*/ 0 w 154781"/>
                  <a:gd name="connsiteY1" fmla="*/ 0 h 292894"/>
                  <a:gd name="connsiteX0" fmla="*/ 107156 w 107156"/>
                  <a:gd name="connsiteY0" fmla="*/ 326232 h 326232"/>
                  <a:gd name="connsiteX1" fmla="*/ 0 w 107156"/>
                  <a:gd name="connsiteY1" fmla="*/ 0 h 326232"/>
                  <a:gd name="connsiteX0" fmla="*/ 107156 w 107156"/>
                  <a:gd name="connsiteY0" fmla="*/ 326232 h 326232"/>
                  <a:gd name="connsiteX1" fmla="*/ 0 w 107156"/>
                  <a:gd name="connsiteY1" fmla="*/ 0 h 326232"/>
                  <a:gd name="connsiteX0" fmla="*/ 659606 w 659606"/>
                  <a:gd name="connsiteY0" fmla="*/ 254795 h 254795"/>
                  <a:gd name="connsiteX1" fmla="*/ 0 w 659606"/>
                  <a:gd name="connsiteY1" fmla="*/ 0 h 254795"/>
                  <a:gd name="connsiteX0" fmla="*/ 659606 w 659606"/>
                  <a:gd name="connsiteY0" fmla="*/ 303719 h 303719"/>
                  <a:gd name="connsiteX1" fmla="*/ 0 w 659606"/>
                  <a:gd name="connsiteY1" fmla="*/ 48924 h 303719"/>
                  <a:gd name="connsiteX0" fmla="*/ 659606 w 659606"/>
                  <a:gd name="connsiteY0" fmla="*/ 329582 h 329582"/>
                  <a:gd name="connsiteX1" fmla="*/ 0 w 659606"/>
                  <a:gd name="connsiteY1" fmla="*/ 74787 h 329582"/>
                </a:gdLst>
                <a:ahLst/>
                <a:cxnLst>
                  <a:cxn ang="0">
                    <a:pos x="connsiteX0" y="connsiteY0"/>
                  </a:cxn>
                  <a:cxn ang="0">
                    <a:pos x="connsiteX1" y="connsiteY1"/>
                  </a:cxn>
                </a:cxnLst>
                <a:rect l="l" t="t" r="r" b="b"/>
                <a:pathLst>
                  <a:path w="659606" h="329582">
                    <a:moveTo>
                      <a:pt x="659606" y="329582"/>
                    </a:moveTo>
                    <a:cubicBezTo>
                      <a:pt x="650874" y="5732"/>
                      <a:pt x="168276" y="-79994"/>
                      <a:pt x="0" y="74787"/>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p>
            </p:txBody>
          </p:sp>
          <p:cxnSp>
            <p:nvCxnSpPr>
              <p:cNvPr id="100" name="Connecteur droit avec flèche 99">
                <a:extLst>
                  <a:ext uri="{FF2B5EF4-FFF2-40B4-BE49-F238E27FC236}">
                    <a16:creationId xmlns:a16="http://schemas.microsoft.com/office/drawing/2014/main" id="{6E0F2170-92B0-4F05-BFE0-59681BE44279}"/>
                  </a:ext>
                </a:extLst>
              </p:cNvPr>
              <p:cNvCxnSpPr>
                <a:cxnSpLocks/>
              </p:cNvCxnSpPr>
              <p:nvPr/>
            </p:nvCxnSpPr>
            <p:spPr>
              <a:xfrm flipH="1">
                <a:off x="9348671" y="4369656"/>
                <a:ext cx="37930" cy="36581"/>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1" name="ZoneTexte 100">
                <a:extLst>
                  <a:ext uri="{FF2B5EF4-FFF2-40B4-BE49-F238E27FC236}">
                    <a16:creationId xmlns:a16="http://schemas.microsoft.com/office/drawing/2014/main" id="{183E1C5B-2D38-4728-9AAE-0BE90D20D506}"/>
                  </a:ext>
                </a:extLst>
              </p:cNvPr>
              <p:cNvSpPr txBox="1"/>
              <p:nvPr/>
            </p:nvSpPr>
            <p:spPr>
              <a:xfrm>
                <a:off x="9501282" y="4263227"/>
                <a:ext cx="319318" cy="338554"/>
              </a:xfrm>
              <a:prstGeom prst="rect">
                <a:avLst/>
              </a:prstGeom>
              <a:noFill/>
            </p:spPr>
            <p:txBody>
              <a:bodyPr wrap="none" rtlCol="0">
                <a:spAutoFit/>
              </a:bodyPr>
              <a:lstStyle/>
              <a:p>
                <a:r>
                  <a:rPr lang="fr-FR" sz="1600" i="1" dirty="0">
                    <a:solidFill>
                      <a:srgbClr val="7030A0"/>
                    </a:solidFill>
                  </a:rPr>
                  <a:t>φ</a:t>
                </a:r>
              </a:p>
            </p:txBody>
          </p:sp>
          <p:sp>
            <p:nvSpPr>
              <p:cNvPr id="102" name="ZoneTexte 101">
                <a:extLst>
                  <a:ext uri="{FF2B5EF4-FFF2-40B4-BE49-F238E27FC236}">
                    <a16:creationId xmlns:a16="http://schemas.microsoft.com/office/drawing/2014/main" id="{5CDC0623-4E92-49D4-B645-27199E863660}"/>
                  </a:ext>
                </a:extLst>
              </p:cNvPr>
              <p:cNvSpPr txBox="1"/>
              <p:nvPr/>
            </p:nvSpPr>
            <p:spPr>
              <a:xfrm>
                <a:off x="9320713" y="3855633"/>
                <a:ext cx="399468" cy="338554"/>
              </a:xfrm>
              <a:prstGeom prst="rect">
                <a:avLst/>
              </a:prstGeom>
              <a:noFill/>
            </p:spPr>
            <p:txBody>
              <a:bodyPr wrap="none" rtlCol="0">
                <a:spAutoFit/>
              </a:bodyPr>
              <a:lstStyle/>
              <a:p>
                <a:r>
                  <a:rPr lang="fr-FR" sz="1600" dirty="0"/>
                  <a:t>Im</a:t>
                </a:r>
              </a:p>
            </p:txBody>
          </p:sp>
          <p:cxnSp>
            <p:nvCxnSpPr>
              <p:cNvPr id="103" name="Connecteur droit 102">
                <a:extLst>
                  <a:ext uri="{FF2B5EF4-FFF2-40B4-BE49-F238E27FC236}">
                    <a16:creationId xmlns:a16="http://schemas.microsoft.com/office/drawing/2014/main" id="{712DAC44-A541-4EBB-83B5-22A5981A25A2}"/>
                  </a:ext>
                </a:extLst>
              </p:cNvPr>
              <p:cNvCxnSpPr/>
              <p:nvPr/>
            </p:nvCxnSpPr>
            <p:spPr>
              <a:xfrm flipV="1">
                <a:off x="9025244" y="4191222"/>
                <a:ext cx="0" cy="457832"/>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5E019FA5-7A94-412F-BF85-A357EB5722FE}"/>
                  </a:ext>
                </a:extLst>
              </p:cNvPr>
              <p:cNvSpPr txBox="1"/>
              <p:nvPr/>
            </p:nvSpPr>
            <p:spPr>
              <a:xfrm>
                <a:off x="9674515" y="3995160"/>
                <a:ext cx="290464" cy="338554"/>
              </a:xfrm>
              <a:prstGeom prst="rect">
                <a:avLst/>
              </a:prstGeom>
              <a:noFill/>
            </p:spPr>
            <p:txBody>
              <a:bodyPr wrap="none" rtlCol="0">
                <a:spAutoFit/>
              </a:bodyPr>
              <a:lstStyle/>
              <a:p>
                <a:r>
                  <a:rPr lang="fr-FR" sz="1600" i="1" dirty="0">
                    <a:solidFill>
                      <a:srgbClr val="C00000"/>
                    </a:solidFill>
                  </a:rPr>
                  <a:t>b</a:t>
                </a:r>
              </a:p>
            </p:txBody>
          </p:sp>
        </p:grpSp>
      </p:grpSp>
      <mc:AlternateContent xmlns:mc="http://schemas.openxmlformats.org/markup-compatibility/2006" xmlns:a14="http://schemas.microsoft.com/office/drawing/2010/main">
        <mc:Choice Requires="a14">
          <p:sp>
            <p:nvSpPr>
              <p:cNvPr id="105" name="ZoneTexte 104">
                <a:extLst>
                  <a:ext uri="{FF2B5EF4-FFF2-40B4-BE49-F238E27FC236}">
                    <a16:creationId xmlns:a16="http://schemas.microsoft.com/office/drawing/2014/main" id="{96ED23C6-60CA-4B83-B010-158BD2C13035}"/>
                  </a:ext>
                </a:extLst>
              </p:cNvPr>
              <p:cNvSpPr txBox="1"/>
              <p:nvPr/>
            </p:nvSpPr>
            <p:spPr>
              <a:xfrm>
                <a:off x="6916478" y="5346955"/>
                <a:ext cx="2231765"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0" smtClean="0">
                          <a:solidFill>
                            <a:srgbClr val="002060"/>
                          </a:solidFill>
                          <a:latin typeface="Cambria Math" panose="02040503050406030204" pitchFamily="18" charset="0"/>
                        </a:rPr>
                        <m:t>→</m:t>
                      </m:r>
                      <m:r>
                        <m:rPr>
                          <m:sty m:val="p"/>
                        </m:rPr>
                        <a:rPr lang="fr-FR" sz="1600" b="0" i="0" smtClean="0">
                          <a:solidFill>
                            <a:srgbClr val="002060"/>
                          </a:solidFill>
                          <a:latin typeface="Cambria Math" panose="02040503050406030204" pitchFamily="18" charset="0"/>
                        </a:rPr>
                        <m:t>Arg</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𝑧</m:t>
                          </m:r>
                        </m:e>
                      </m:d>
                      <m:r>
                        <a:rPr lang="fr-FR" sz="1600" b="0" i="1" smtClean="0">
                          <a:solidFill>
                            <a:srgbClr val="002060"/>
                          </a:solidFill>
                          <a:latin typeface="Cambria Math" panose="02040503050406030204" pitchFamily="18" charset="0"/>
                        </a:rPr>
                        <m:t>=</m:t>
                      </m:r>
                      <m:r>
                        <m:rPr>
                          <m:sty m:val="p"/>
                        </m:rPr>
                        <a:rPr lang="fr-FR" sz="1600" b="0" i="0" smtClean="0">
                          <a:solidFill>
                            <a:srgbClr val="002060"/>
                          </a:solidFill>
                          <a:latin typeface="Cambria Math" panose="02040503050406030204" pitchFamily="18" charset="0"/>
                        </a:rPr>
                        <m:t>Atan</m:t>
                      </m:r>
                      <m:r>
                        <a:rPr lang="fr-FR" sz="1600" b="0" i="0"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𝑏</m:t>
                      </m:r>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𝑎</m:t>
                      </m:r>
                      <m:r>
                        <a:rPr lang="fr-FR" sz="1600" b="0" i="0" smtClean="0">
                          <a:solidFill>
                            <a:srgbClr val="002060"/>
                          </a:solidFill>
                          <a:latin typeface="Cambria Math" panose="02040503050406030204" pitchFamily="18" charset="0"/>
                        </a:rPr>
                        <m:t>)</m:t>
                      </m:r>
                    </m:oMath>
                  </m:oMathPara>
                </a14:m>
                <a:endParaRPr lang="fr-FR" sz="1600" dirty="0">
                  <a:solidFill>
                    <a:srgbClr val="002060"/>
                  </a:solidFill>
                </a:endParaRPr>
              </a:p>
            </p:txBody>
          </p:sp>
        </mc:Choice>
        <mc:Fallback xmlns="">
          <p:sp>
            <p:nvSpPr>
              <p:cNvPr id="105" name="ZoneTexte 104">
                <a:extLst>
                  <a:ext uri="{FF2B5EF4-FFF2-40B4-BE49-F238E27FC236}">
                    <a16:creationId xmlns:a16="http://schemas.microsoft.com/office/drawing/2014/main" id="{96ED23C6-60CA-4B83-B010-158BD2C13035}"/>
                  </a:ext>
                </a:extLst>
              </p:cNvPr>
              <p:cNvSpPr txBox="1">
                <a:spLocks noRot="1" noChangeAspect="1" noMove="1" noResize="1" noEditPoints="1" noAdjustHandles="1" noChangeArrowheads="1" noChangeShapeType="1" noTextEdit="1"/>
              </p:cNvSpPr>
              <p:nvPr/>
            </p:nvSpPr>
            <p:spPr>
              <a:xfrm>
                <a:off x="6916478" y="5346955"/>
                <a:ext cx="2231765" cy="338554"/>
              </a:xfrm>
              <a:prstGeom prst="rect">
                <a:avLst/>
              </a:prstGeom>
              <a:blipFill>
                <a:blip r:embed="rId13"/>
                <a:stretch>
                  <a:fillRect b="-892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06" name="ZoneTexte 105">
                <a:extLst>
                  <a:ext uri="{FF2B5EF4-FFF2-40B4-BE49-F238E27FC236}">
                    <a16:creationId xmlns:a16="http://schemas.microsoft.com/office/drawing/2014/main" id="{70C00210-2A2C-47A7-92EB-27A1218299D3}"/>
                  </a:ext>
                </a:extLst>
              </p:cNvPr>
              <p:cNvSpPr txBox="1"/>
              <p:nvPr/>
            </p:nvSpPr>
            <p:spPr>
              <a:xfrm>
                <a:off x="9265997" y="5352714"/>
                <a:ext cx="2603470"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0" smtClean="0">
                          <a:solidFill>
                            <a:srgbClr val="002060"/>
                          </a:solidFill>
                          <a:latin typeface="Cambria Math" panose="02040503050406030204" pitchFamily="18" charset="0"/>
                        </a:rPr>
                        <m:t>→</m:t>
                      </m:r>
                      <m:r>
                        <m:rPr>
                          <m:sty m:val="p"/>
                        </m:rPr>
                        <a:rPr lang="fr-FR" sz="1600" b="0" i="0" smtClean="0">
                          <a:solidFill>
                            <a:srgbClr val="002060"/>
                          </a:solidFill>
                          <a:latin typeface="Cambria Math" panose="02040503050406030204" pitchFamily="18" charset="0"/>
                        </a:rPr>
                        <m:t>Arg</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𝑧</m:t>
                          </m:r>
                        </m:e>
                      </m:d>
                      <m:r>
                        <a:rPr lang="fr-FR" sz="1600" b="0" i="1" smtClean="0">
                          <a:solidFill>
                            <a:srgbClr val="002060"/>
                          </a:solidFill>
                          <a:latin typeface="Cambria Math" panose="02040503050406030204" pitchFamily="18" charset="0"/>
                        </a:rPr>
                        <m:t>=</m:t>
                      </m:r>
                      <m:r>
                        <m:rPr>
                          <m:sty m:val="p"/>
                        </m:rPr>
                        <a:rPr lang="fr-FR" sz="1600" b="0" i="0" smtClean="0">
                          <a:solidFill>
                            <a:srgbClr val="002060"/>
                          </a:solidFill>
                          <a:latin typeface="Cambria Math" panose="02040503050406030204" pitchFamily="18" charset="0"/>
                        </a:rPr>
                        <m:t>Atan</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𝑏</m:t>
                          </m:r>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𝑎</m:t>
                          </m:r>
                        </m:e>
                      </m:d>
                      <m:r>
                        <a:rPr lang="fr-FR" sz="1600" b="0" i="0"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𝜋</m:t>
                      </m:r>
                    </m:oMath>
                  </m:oMathPara>
                </a14:m>
                <a:endParaRPr lang="fr-FR" sz="1600" i="1" dirty="0">
                  <a:solidFill>
                    <a:srgbClr val="002060"/>
                  </a:solidFill>
                </a:endParaRPr>
              </a:p>
            </p:txBody>
          </p:sp>
        </mc:Choice>
        <mc:Fallback xmlns="">
          <p:sp>
            <p:nvSpPr>
              <p:cNvPr id="106" name="ZoneTexte 105">
                <a:extLst>
                  <a:ext uri="{FF2B5EF4-FFF2-40B4-BE49-F238E27FC236}">
                    <a16:creationId xmlns:a16="http://schemas.microsoft.com/office/drawing/2014/main" id="{70C00210-2A2C-47A7-92EB-27A1218299D3}"/>
                  </a:ext>
                </a:extLst>
              </p:cNvPr>
              <p:cNvSpPr txBox="1">
                <a:spLocks noRot="1" noChangeAspect="1" noMove="1" noResize="1" noEditPoints="1" noAdjustHandles="1" noChangeArrowheads="1" noChangeShapeType="1" noTextEdit="1"/>
              </p:cNvSpPr>
              <p:nvPr/>
            </p:nvSpPr>
            <p:spPr>
              <a:xfrm>
                <a:off x="9265997" y="5352714"/>
                <a:ext cx="2603470" cy="338554"/>
              </a:xfrm>
              <a:prstGeom prst="rect">
                <a:avLst/>
              </a:prstGeom>
              <a:blipFill>
                <a:blip r:embed="rId14"/>
                <a:stretch>
                  <a:fillRect b="-8929"/>
                </a:stretch>
              </a:blipFill>
            </p:spPr>
            <p:txBody>
              <a:bodyPr/>
              <a:lstStyle/>
              <a:p>
                <a:r>
                  <a:rPr lang="fr-FR">
                    <a:noFill/>
                  </a:rPr>
                  <a:t> </a:t>
                </a:r>
              </a:p>
            </p:txBody>
          </p:sp>
        </mc:Fallback>
      </mc:AlternateContent>
      <p:sp>
        <p:nvSpPr>
          <p:cNvPr id="107" name="ZoneTexte 106">
            <a:extLst>
              <a:ext uri="{FF2B5EF4-FFF2-40B4-BE49-F238E27FC236}">
                <a16:creationId xmlns:a16="http://schemas.microsoft.com/office/drawing/2014/main" id="{64AAA56D-29C9-4A3A-BBEF-3E996E1D8A1E}"/>
              </a:ext>
            </a:extLst>
          </p:cNvPr>
          <p:cNvSpPr txBox="1"/>
          <p:nvPr/>
        </p:nvSpPr>
        <p:spPr>
          <a:xfrm>
            <a:off x="8212012" y="4227140"/>
            <a:ext cx="777777" cy="338554"/>
          </a:xfrm>
          <a:prstGeom prst="rect">
            <a:avLst/>
          </a:prstGeom>
          <a:noFill/>
        </p:spPr>
        <p:txBody>
          <a:bodyPr wrap="none" rtlCol="0">
            <a:spAutoFit/>
          </a:bodyPr>
          <a:lstStyle/>
          <a:p>
            <a:r>
              <a:rPr lang="fr-FR" sz="1600" dirty="0">
                <a:solidFill>
                  <a:srgbClr val="002060"/>
                </a:solidFill>
              </a:rPr>
              <a:t>Si </a:t>
            </a:r>
            <a:r>
              <a:rPr lang="fr-FR" sz="1600" i="1" dirty="0">
                <a:solidFill>
                  <a:srgbClr val="002060"/>
                </a:solidFill>
              </a:rPr>
              <a:t>a</a:t>
            </a:r>
            <a:r>
              <a:rPr lang="fr-FR" sz="1600" dirty="0">
                <a:solidFill>
                  <a:srgbClr val="002060"/>
                </a:solidFill>
              </a:rPr>
              <a:t> &gt; 0</a:t>
            </a:r>
          </a:p>
        </p:txBody>
      </p:sp>
      <p:sp>
        <p:nvSpPr>
          <p:cNvPr id="108" name="ZoneTexte 107">
            <a:extLst>
              <a:ext uri="{FF2B5EF4-FFF2-40B4-BE49-F238E27FC236}">
                <a16:creationId xmlns:a16="http://schemas.microsoft.com/office/drawing/2014/main" id="{137D03B8-488B-4E90-B3E9-003AC8BB2D26}"/>
              </a:ext>
            </a:extLst>
          </p:cNvPr>
          <p:cNvSpPr txBox="1"/>
          <p:nvPr/>
        </p:nvSpPr>
        <p:spPr>
          <a:xfrm>
            <a:off x="9315423" y="4226045"/>
            <a:ext cx="777777" cy="338554"/>
          </a:xfrm>
          <a:prstGeom prst="rect">
            <a:avLst/>
          </a:prstGeom>
          <a:noFill/>
        </p:spPr>
        <p:txBody>
          <a:bodyPr wrap="none" rtlCol="0">
            <a:spAutoFit/>
          </a:bodyPr>
          <a:lstStyle/>
          <a:p>
            <a:r>
              <a:rPr lang="fr-FR" sz="1600" dirty="0">
                <a:solidFill>
                  <a:srgbClr val="002060"/>
                </a:solidFill>
              </a:rPr>
              <a:t>Si </a:t>
            </a:r>
            <a:r>
              <a:rPr lang="fr-FR" sz="1600" i="1" dirty="0">
                <a:solidFill>
                  <a:srgbClr val="002060"/>
                </a:solidFill>
              </a:rPr>
              <a:t>a</a:t>
            </a:r>
            <a:r>
              <a:rPr lang="fr-FR" sz="1600" dirty="0">
                <a:solidFill>
                  <a:srgbClr val="002060"/>
                </a:solidFill>
              </a:rPr>
              <a:t> &lt; 0</a:t>
            </a:r>
          </a:p>
        </p:txBody>
      </p:sp>
      <p:cxnSp>
        <p:nvCxnSpPr>
          <p:cNvPr id="24" name="Connecteur droit 23">
            <a:extLst>
              <a:ext uri="{FF2B5EF4-FFF2-40B4-BE49-F238E27FC236}">
                <a16:creationId xmlns:a16="http://schemas.microsoft.com/office/drawing/2014/main" id="{D3C28700-9C7C-46B1-B18B-694D7DC389A9}"/>
              </a:ext>
            </a:extLst>
          </p:cNvPr>
          <p:cNvCxnSpPr>
            <a:cxnSpLocks/>
          </p:cNvCxnSpPr>
          <p:nvPr/>
        </p:nvCxnSpPr>
        <p:spPr>
          <a:xfrm>
            <a:off x="9163795" y="4331899"/>
            <a:ext cx="0" cy="1353610"/>
          </a:xfrm>
          <a:prstGeom prst="line">
            <a:avLst/>
          </a:prstGeom>
          <a:ln w="12700">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0" name="ZoneTexte 109">
                <a:extLst>
                  <a:ext uri="{FF2B5EF4-FFF2-40B4-BE49-F238E27FC236}">
                    <a16:creationId xmlns:a16="http://schemas.microsoft.com/office/drawing/2014/main" id="{7637C6A2-F627-4734-A046-F2CCD685FD2E}"/>
                  </a:ext>
                </a:extLst>
              </p:cNvPr>
              <p:cNvSpPr txBox="1"/>
              <p:nvPr/>
            </p:nvSpPr>
            <p:spPr>
              <a:xfrm>
                <a:off x="6329678" y="2373918"/>
                <a:ext cx="4443332" cy="338554"/>
              </a:xfrm>
              <a:prstGeom prst="rect">
                <a:avLst/>
              </a:prstGeom>
              <a:noFill/>
            </p:spPr>
            <p:txBody>
              <a:bodyPr wrap="none" rtlCol="0">
                <a:spAutoFit/>
              </a:bodyPr>
              <a:lstStyle/>
              <a:p>
                <a:r>
                  <a:rPr lang="fr-FR" sz="1600" u="sng" dirty="0">
                    <a:solidFill>
                      <a:srgbClr val="002060"/>
                    </a:solidFill>
                  </a:rPr>
                  <a:t>Rappel</a:t>
                </a:r>
                <a:r>
                  <a:rPr lang="fr-FR" sz="1600" dirty="0">
                    <a:solidFill>
                      <a:srgbClr val="002060"/>
                    </a:solidFill>
                  </a:rPr>
                  <a:t> : Si </a:t>
                </a:r>
                <a14:m>
                  <m:oMath xmlns:m="http://schemas.openxmlformats.org/officeDocument/2006/math">
                    <m:r>
                      <a:rPr lang="fr-FR" sz="1600" b="0" i="1" smtClean="0">
                        <a:solidFill>
                          <a:srgbClr val="002060"/>
                        </a:solidFill>
                        <a:latin typeface="Cambria Math" panose="02040503050406030204" pitchFamily="18" charset="0"/>
                      </a:rPr>
                      <m:t>𝑧</m:t>
                    </m:r>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𝑎</m:t>
                    </m:r>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𝑗𝑏</m:t>
                    </m:r>
                    <m:r>
                      <a:rPr lang="fr-FR" sz="1600" b="0" i="1" smtClean="0">
                        <a:solidFill>
                          <a:srgbClr val="002060"/>
                        </a:solidFill>
                        <a:latin typeface="Cambria Math" panose="02040503050406030204" pitchFamily="18" charset="0"/>
                      </a:rPr>
                      <m:t> (</m:t>
                    </m:r>
                    <m:r>
                      <a:rPr lang="fr-FR" sz="1600" i="1" dirty="0" smtClean="0">
                        <a:solidFill>
                          <a:srgbClr val="002060"/>
                        </a:solidFill>
                        <a:latin typeface="Cambria Math" panose="02040503050406030204" pitchFamily="18" charset="0"/>
                      </a:rPr>
                      <m:t>𝑎</m:t>
                    </m:r>
                    <m:r>
                      <a:rPr lang="fr-FR" sz="1600" i="1" dirty="0" smtClean="0">
                        <a:solidFill>
                          <a:srgbClr val="002060"/>
                        </a:solidFill>
                        <a:latin typeface="Cambria Math" panose="02040503050406030204" pitchFamily="18" charset="0"/>
                      </a:rPr>
                      <m:t> = </m:t>
                    </m:r>
                    <m:r>
                      <m:rPr>
                        <m:sty m:val="p"/>
                      </m:rPr>
                      <a:rPr lang="fr-FR" sz="1600" i="0" dirty="0" err="1" smtClean="0">
                        <a:solidFill>
                          <a:srgbClr val="002060"/>
                        </a:solidFill>
                        <a:latin typeface="Cambria Math" panose="02040503050406030204" pitchFamily="18" charset="0"/>
                      </a:rPr>
                      <m:t>Re</m:t>
                    </m:r>
                    <m:r>
                      <a:rPr lang="fr-FR" sz="1600" i="1" dirty="0" smtClean="0">
                        <a:solidFill>
                          <a:srgbClr val="002060"/>
                        </a:solidFill>
                        <a:latin typeface="Cambria Math" panose="02040503050406030204" pitchFamily="18" charset="0"/>
                      </a:rPr>
                      <m:t>(</m:t>
                    </m:r>
                    <m:r>
                      <a:rPr lang="fr-FR" sz="1600" i="1" dirty="0" smtClean="0">
                        <a:solidFill>
                          <a:srgbClr val="002060"/>
                        </a:solidFill>
                        <a:latin typeface="Cambria Math" panose="02040503050406030204" pitchFamily="18" charset="0"/>
                      </a:rPr>
                      <m:t>𝑧</m:t>
                    </m:r>
                    <m:r>
                      <a:rPr lang="fr-FR" sz="1600" i="1" dirty="0" smtClean="0">
                        <a:solidFill>
                          <a:srgbClr val="002060"/>
                        </a:solidFill>
                        <a:latin typeface="Cambria Math" panose="02040503050406030204" pitchFamily="18" charset="0"/>
                      </a:rPr>
                      <m:t>) </m:t>
                    </m:r>
                    <m:r>
                      <m:rPr>
                        <m:sty m:val="p"/>
                      </m:rPr>
                      <a:rPr lang="fr-FR" sz="1600" i="0" dirty="0" smtClean="0">
                        <a:solidFill>
                          <a:srgbClr val="002060"/>
                        </a:solidFill>
                        <a:latin typeface="Cambria Math" panose="02040503050406030204" pitchFamily="18" charset="0"/>
                      </a:rPr>
                      <m:t>et</m:t>
                    </m:r>
                    <m:r>
                      <a:rPr lang="fr-FR" sz="1600" i="1" dirty="0" smtClean="0">
                        <a:solidFill>
                          <a:srgbClr val="002060"/>
                        </a:solidFill>
                        <a:latin typeface="Cambria Math" panose="02040503050406030204" pitchFamily="18" charset="0"/>
                      </a:rPr>
                      <m:t> </m:t>
                    </m:r>
                    <m:r>
                      <a:rPr lang="fr-FR" sz="1600" i="1" dirty="0" smtClean="0">
                        <a:solidFill>
                          <a:srgbClr val="002060"/>
                        </a:solidFill>
                        <a:latin typeface="Cambria Math" panose="02040503050406030204" pitchFamily="18" charset="0"/>
                      </a:rPr>
                      <m:t>𝑏</m:t>
                    </m:r>
                    <m:r>
                      <a:rPr lang="fr-FR" sz="1600" i="1" dirty="0" smtClean="0">
                        <a:solidFill>
                          <a:srgbClr val="002060"/>
                        </a:solidFill>
                        <a:latin typeface="Cambria Math" panose="02040503050406030204" pitchFamily="18" charset="0"/>
                      </a:rPr>
                      <m:t> = </m:t>
                    </m:r>
                    <m:r>
                      <m:rPr>
                        <m:sty m:val="p"/>
                      </m:rPr>
                      <a:rPr lang="fr-FR" sz="1600" i="0" dirty="0" smtClean="0">
                        <a:solidFill>
                          <a:srgbClr val="002060"/>
                        </a:solidFill>
                        <a:latin typeface="Cambria Math" panose="02040503050406030204" pitchFamily="18" charset="0"/>
                      </a:rPr>
                      <m:t>Im</m:t>
                    </m:r>
                    <m:r>
                      <a:rPr lang="fr-FR" sz="1600" i="1" dirty="0" smtClean="0">
                        <a:solidFill>
                          <a:srgbClr val="002060"/>
                        </a:solidFill>
                        <a:latin typeface="Cambria Math" panose="02040503050406030204" pitchFamily="18" charset="0"/>
                      </a:rPr>
                      <m:t>(</m:t>
                    </m:r>
                    <m:r>
                      <a:rPr lang="fr-FR" sz="1600" i="1" dirty="0" smtClean="0">
                        <a:solidFill>
                          <a:srgbClr val="002060"/>
                        </a:solidFill>
                        <a:latin typeface="Cambria Math" panose="02040503050406030204" pitchFamily="18" charset="0"/>
                      </a:rPr>
                      <m:t>𝑧</m:t>
                    </m:r>
                    <m:r>
                      <a:rPr lang="fr-FR" sz="1600" i="1" dirty="0" smtClean="0">
                        <a:solidFill>
                          <a:srgbClr val="002060"/>
                        </a:solidFill>
                        <a:latin typeface="Cambria Math" panose="02040503050406030204" pitchFamily="18" charset="0"/>
                      </a:rPr>
                      <m:t>))</m:t>
                    </m:r>
                  </m:oMath>
                </a14:m>
                <a:endParaRPr lang="fr-FR" sz="1600" dirty="0">
                  <a:solidFill>
                    <a:srgbClr val="002060"/>
                  </a:solidFill>
                </a:endParaRPr>
              </a:p>
            </p:txBody>
          </p:sp>
        </mc:Choice>
        <mc:Fallback xmlns="">
          <p:sp>
            <p:nvSpPr>
              <p:cNvPr id="110" name="ZoneTexte 109">
                <a:extLst>
                  <a:ext uri="{FF2B5EF4-FFF2-40B4-BE49-F238E27FC236}">
                    <a16:creationId xmlns:a16="http://schemas.microsoft.com/office/drawing/2014/main" id="{7637C6A2-F627-4734-A046-F2CCD685FD2E}"/>
                  </a:ext>
                </a:extLst>
              </p:cNvPr>
              <p:cNvSpPr txBox="1">
                <a:spLocks noRot="1" noChangeAspect="1" noMove="1" noResize="1" noEditPoints="1" noAdjustHandles="1" noChangeArrowheads="1" noChangeShapeType="1" noTextEdit="1"/>
              </p:cNvSpPr>
              <p:nvPr/>
            </p:nvSpPr>
            <p:spPr>
              <a:xfrm>
                <a:off x="6329678" y="2373918"/>
                <a:ext cx="4443332" cy="338554"/>
              </a:xfrm>
              <a:prstGeom prst="rect">
                <a:avLst/>
              </a:prstGeom>
              <a:blipFill>
                <a:blip r:embed="rId15"/>
                <a:stretch>
                  <a:fillRect l="-686" t="-5357" b="-21429"/>
                </a:stretch>
              </a:blipFill>
            </p:spPr>
            <p:txBody>
              <a:bodyPr/>
              <a:lstStyle/>
              <a:p>
                <a:r>
                  <a:rPr lang="fr-FR">
                    <a:noFill/>
                  </a:rPr>
                  <a:t> </a:t>
                </a:r>
              </a:p>
            </p:txBody>
          </p:sp>
        </mc:Fallback>
      </mc:AlternateContent>
      <p:sp>
        <p:nvSpPr>
          <p:cNvPr id="26" name="Rectangle 25">
            <a:extLst>
              <a:ext uri="{FF2B5EF4-FFF2-40B4-BE49-F238E27FC236}">
                <a16:creationId xmlns:a16="http://schemas.microsoft.com/office/drawing/2014/main" id="{00B8E40F-DD46-4A30-A645-E3E9DB41B808}"/>
              </a:ext>
            </a:extLst>
          </p:cNvPr>
          <p:cNvSpPr/>
          <p:nvPr/>
        </p:nvSpPr>
        <p:spPr>
          <a:xfrm>
            <a:off x="8233384" y="4265329"/>
            <a:ext cx="754284" cy="2617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Rectangle 110">
            <a:extLst>
              <a:ext uri="{FF2B5EF4-FFF2-40B4-BE49-F238E27FC236}">
                <a16:creationId xmlns:a16="http://schemas.microsoft.com/office/drawing/2014/main" id="{8331E94E-6A70-426F-BDB4-AC9B1EF7E262}"/>
              </a:ext>
            </a:extLst>
          </p:cNvPr>
          <p:cNvSpPr/>
          <p:nvPr/>
        </p:nvSpPr>
        <p:spPr>
          <a:xfrm>
            <a:off x="9313302" y="4265329"/>
            <a:ext cx="754284" cy="2617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112" name="ZoneTexte 111">
                <a:extLst>
                  <a:ext uri="{FF2B5EF4-FFF2-40B4-BE49-F238E27FC236}">
                    <a16:creationId xmlns:a16="http://schemas.microsoft.com/office/drawing/2014/main" id="{053DDF6A-45EC-42D6-904F-867EB1AFC6AC}"/>
                  </a:ext>
                </a:extLst>
              </p:cNvPr>
              <p:cNvSpPr txBox="1"/>
              <p:nvPr/>
            </p:nvSpPr>
            <p:spPr>
              <a:xfrm>
                <a:off x="6916478" y="2626263"/>
                <a:ext cx="1783950" cy="39735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0" smtClean="0">
                          <a:solidFill>
                            <a:srgbClr val="002060"/>
                          </a:solidFill>
                          <a:latin typeface="Cambria Math" panose="02040503050406030204" pitchFamily="18" charset="0"/>
                        </a:rPr>
                        <m:t>→</m:t>
                      </m:r>
                      <m:d>
                        <m:dPr>
                          <m:begChr m:val="|"/>
                          <m:endChr m:val="|"/>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𝑧</m:t>
                          </m:r>
                        </m:e>
                      </m:d>
                      <m:r>
                        <a:rPr lang="fr-FR" sz="1600" b="0" i="1" smtClean="0">
                          <a:solidFill>
                            <a:srgbClr val="002060"/>
                          </a:solidFill>
                          <a:latin typeface="Cambria Math" panose="02040503050406030204" pitchFamily="18" charset="0"/>
                        </a:rPr>
                        <m:t>=</m:t>
                      </m:r>
                      <m:rad>
                        <m:radPr>
                          <m:degHide m:val="on"/>
                          <m:ctrlPr>
                            <a:rPr lang="fr-FR" sz="1600" b="0" i="1" smtClean="0">
                              <a:solidFill>
                                <a:srgbClr val="002060"/>
                              </a:solidFill>
                              <a:latin typeface="Cambria Math" panose="02040503050406030204" pitchFamily="18" charset="0"/>
                            </a:rPr>
                          </m:ctrlPr>
                        </m:radPr>
                        <m:deg/>
                        <m:e>
                          <m:sSup>
                            <m:sSupPr>
                              <m:ctrlPr>
                                <a:rPr lang="fr-FR" sz="1600" b="0" i="1" smtClean="0">
                                  <a:solidFill>
                                    <a:srgbClr val="002060"/>
                                  </a:solidFill>
                                  <a:latin typeface="Cambria Math" panose="02040503050406030204" pitchFamily="18" charset="0"/>
                                </a:rPr>
                              </m:ctrlPr>
                            </m:sSupPr>
                            <m:e>
                              <m:r>
                                <a:rPr lang="fr-FR" sz="1600" b="0" i="1" smtClean="0">
                                  <a:solidFill>
                                    <a:srgbClr val="002060"/>
                                  </a:solidFill>
                                  <a:latin typeface="Cambria Math" panose="02040503050406030204" pitchFamily="18" charset="0"/>
                                </a:rPr>
                                <m:t>𝑎</m:t>
                              </m:r>
                            </m:e>
                            <m:sup>
                              <m:r>
                                <a:rPr lang="fr-FR" sz="1600" b="0" i="1" smtClean="0">
                                  <a:solidFill>
                                    <a:srgbClr val="002060"/>
                                  </a:solidFill>
                                  <a:latin typeface="Cambria Math" panose="02040503050406030204" pitchFamily="18" charset="0"/>
                                </a:rPr>
                                <m:t>2</m:t>
                              </m:r>
                            </m:sup>
                          </m:sSup>
                          <m:r>
                            <a:rPr lang="fr-FR" sz="1600" b="0" i="1" smtClean="0">
                              <a:solidFill>
                                <a:srgbClr val="002060"/>
                              </a:solidFill>
                              <a:latin typeface="Cambria Math" panose="02040503050406030204" pitchFamily="18" charset="0"/>
                            </a:rPr>
                            <m:t>+</m:t>
                          </m:r>
                          <m:sSup>
                            <m:sSupPr>
                              <m:ctrlPr>
                                <a:rPr lang="fr-FR" sz="1600" b="0" i="1" smtClean="0">
                                  <a:solidFill>
                                    <a:srgbClr val="002060"/>
                                  </a:solidFill>
                                  <a:latin typeface="Cambria Math" panose="02040503050406030204" pitchFamily="18" charset="0"/>
                                </a:rPr>
                              </m:ctrlPr>
                            </m:sSupPr>
                            <m:e>
                              <m:r>
                                <a:rPr lang="fr-FR" sz="1600" b="0" i="1" smtClean="0">
                                  <a:solidFill>
                                    <a:srgbClr val="002060"/>
                                  </a:solidFill>
                                  <a:latin typeface="Cambria Math" panose="02040503050406030204" pitchFamily="18" charset="0"/>
                                </a:rPr>
                                <m:t>𝑏</m:t>
                              </m:r>
                            </m:e>
                            <m:sup>
                              <m:r>
                                <a:rPr lang="fr-FR" sz="1600" b="0" i="1" smtClean="0">
                                  <a:solidFill>
                                    <a:srgbClr val="002060"/>
                                  </a:solidFill>
                                  <a:latin typeface="Cambria Math" panose="02040503050406030204" pitchFamily="18" charset="0"/>
                                </a:rPr>
                                <m:t>2</m:t>
                              </m:r>
                            </m:sup>
                          </m:sSup>
                        </m:e>
                      </m:rad>
                    </m:oMath>
                  </m:oMathPara>
                </a14:m>
                <a:endParaRPr lang="fr-FR" sz="1600" dirty="0">
                  <a:solidFill>
                    <a:srgbClr val="002060"/>
                  </a:solidFill>
                </a:endParaRPr>
              </a:p>
            </p:txBody>
          </p:sp>
        </mc:Choice>
        <mc:Fallback xmlns="">
          <p:sp>
            <p:nvSpPr>
              <p:cNvPr id="112" name="ZoneTexte 111">
                <a:extLst>
                  <a:ext uri="{FF2B5EF4-FFF2-40B4-BE49-F238E27FC236}">
                    <a16:creationId xmlns:a16="http://schemas.microsoft.com/office/drawing/2014/main" id="{053DDF6A-45EC-42D6-904F-867EB1AFC6AC}"/>
                  </a:ext>
                </a:extLst>
              </p:cNvPr>
              <p:cNvSpPr txBox="1">
                <a:spLocks noRot="1" noChangeAspect="1" noMove="1" noResize="1" noEditPoints="1" noAdjustHandles="1" noChangeArrowheads="1" noChangeShapeType="1" noTextEdit="1"/>
              </p:cNvSpPr>
              <p:nvPr/>
            </p:nvSpPr>
            <p:spPr>
              <a:xfrm>
                <a:off x="6916478" y="2626263"/>
                <a:ext cx="1783950" cy="397353"/>
              </a:xfrm>
              <a:prstGeom prst="rect">
                <a:avLst/>
              </a:prstGeom>
              <a:blipFill>
                <a:blip r:embed="rId16"/>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13" name="Rectangle 112">
                <a:extLst>
                  <a:ext uri="{FF2B5EF4-FFF2-40B4-BE49-F238E27FC236}">
                    <a16:creationId xmlns:a16="http://schemas.microsoft.com/office/drawing/2014/main" id="{200A58F7-1CF3-4881-ADE8-A3084FDEFBBA}"/>
                  </a:ext>
                </a:extLst>
              </p:cNvPr>
              <p:cNvSpPr/>
              <p:nvPr/>
            </p:nvSpPr>
            <p:spPr>
              <a:xfrm>
                <a:off x="919224" y="4203015"/>
                <a:ext cx="5245099" cy="728405"/>
              </a:xfrm>
              <a:prstGeom prst="rect">
                <a:avLst/>
              </a:prstGeom>
            </p:spPr>
            <p:txBody>
              <a:bodyPr wrap="square">
                <a:spAutoFit/>
              </a:bodyPr>
              <a:lstStyle/>
              <a:p>
                <a14:m>
                  <m:oMath xmlns:m="http://schemas.openxmlformats.org/officeDocument/2006/math">
                    <m:r>
                      <a:rPr lang="fr-FR" sz="1600" b="0" i="1" smtClean="0">
                        <a:solidFill>
                          <a:srgbClr val="002060"/>
                        </a:solidFill>
                        <a:latin typeface="Cambria Math" panose="02040503050406030204" pitchFamily="18" charset="0"/>
                      </a:rPr>
                      <m:t>𝜑</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i="1">
                        <a:solidFill>
                          <a:srgbClr val="002060"/>
                        </a:solidFill>
                        <a:latin typeface="Cambria Math" panose="02040503050406030204" pitchFamily="18" charset="0"/>
                      </a:rPr>
                      <m:t>=</m:t>
                    </m:r>
                    <m:func>
                      <m:funcPr>
                        <m:ctrlPr>
                          <a:rPr lang="fr-FR" sz="1600" b="0" i="1" smtClean="0">
                            <a:solidFill>
                              <a:srgbClr val="002060"/>
                            </a:solidFill>
                            <a:latin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rPr>
                          <m:t>Arg</m:t>
                        </m:r>
                      </m:fName>
                      <m:e>
                        <m:d>
                          <m:dPr>
                            <m:ctrlPr>
                              <a:rPr lang="fr-FR" sz="1600" b="0" i="1" smtClean="0">
                                <a:solidFill>
                                  <a:srgbClr val="002060"/>
                                </a:solidFill>
                                <a:latin typeface="Cambria Math" panose="02040503050406030204" pitchFamily="18" charset="0"/>
                              </a:rPr>
                            </m:ctrlPr>
                          </m:dPr>
                          <m:e>
                            <m:sSub>
                              <m:sSubPr>
                                <m:ctrlPr>
                                  <a:rPr lang="fr-FR" sz="1600" b="0" i="1" smtClean="0">
                                    <a:solidFill>
                                      <a:srgbClr val="002060"/>
                                    </a:solidFill>
                                    <a:latin typeface="Cambria Math" panose="02040503050406030204" pitchFamily="18" charset="0"/>
                                  </a:rPr>
                                </m:ctrlPr>
                              </m:sSubPr>
                              <m:e>
                                <m:r>
                                  <a:rPr lang="fr-FR" sz="1600" b="0" i="1" smtClean="0">
                                    <a:solidFill>
                                      <a:srgbClr val="002060"/>
                                    </a:solidFill>
                                    <a:latin typeface="Cambria Math" panose="02040503050406030204" pitchFamily="18" charset="0"/>
                                  </a:rPr>
                                  <m:t>𝐴</m:t>
                                </m:r>
                              </m:e>
                              <m:sub>
                                <m:r>
                                  <a:rPr lang="fr-FR" sz="1600" b="0" i="1" smtClean="0">
                                    <a:solidFill>
                                      <a:srgbClr val="002060"/>
                                    </a:solidFill>
                                    <a:latin typeface="Cambria Math" panose="02040503050406030204" pitchFamily="18" charset="0"/>
                                  </a:rPr>
                                  <m:t>0</m:t>
                                </m:r>
                              </m:sub>
                            </m:sSub>
                          </m:e>
                        </m:d>
                      </m:e>
                    </m:func>
                    <m:r>
                      <a:rPr lang="fr-FR" sz="1600" b="0" i="1" smtClean="0">
                        <a:solidFill>
                          <a:srgbClr val="002060"/>
                        </a:solidFill>
                        <a:latin typeface="Cambria Math" panose="02040503050406030204" pitchFamily="18" charset="0"/>
                      </a:rPr>
                      <m:t>−</m:t>
                    </m:r>
                    <m:func>
                      <m:funcPr>
                        <m:ctrlPr>
                          <a:rPr lang="fr-FR" sz="1600" b="0" i="1" smtClean="0">
                            <a:solidFill>
                              <a:srgbClr val="002060"/>
                            </a:solidFill>
                            <a:latin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rPr>
                          <m:t>Arg</m:t>
                        </m:r>
                      </m:fName>
                      <m:e>
                        <m:d>
                          <m:dPr>
                            <m:ctrlPr>
                              <a:rPr lang="fr-FR" sz="1600" b="0" i="1" smtClean="0">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𝑗𝑥</m:t>
                            </m:r>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𝜔</m:t>
                            </m:r>
                            <m:r>
                              <a:rPr lang="fr-FR" sz="1600" i="1">
                                <a:solidFill>
                                  <a:srgbClr val="002060"/>
                                </a:solidFill>
                                <a:latin typeface="Cambria Math" panose="02040503050406030204" pitchFamily="18" charset="0"/>
                              </a:rPr>
                              <m:t>−</m:t>
                            </m:r>
                            <m:r>
                              <a:rPr lang="fr-FR" sz="1600" i="1">
                                <a:solidFill>
                                  <a:srgbClr val="002060"/>
                                </a:solidFill>
                                <a:latin typeface="Cambria Math" panose="02040503050406030204" pitchFamily="18" charset="0"/>
                              </a:rPr>
                              <m:t>𝑦</m:t>
                            </m:r>
                            <m:r>
                              <a:rPr lang="fr-FR" sz="1600" i="1">
                                <a:solidFill>
                                  <a:srgbClr val="002060"/>
                                </a:solidFill>
                                <a:latin typeface="Cambria Math" panose="02040503050406030204" pitchFamily="18" charset="0"/>
                              </a:rPr>
                              <m:t>.</m:t>
                            </m:r>
                            <m:sSup>
                              <m:sSupPr>
                                <m:ctrlPr>
                                  <a:rPr lang="fr-FR" sz="1600" i="1">
                                    <a:solidFill>
                                      <a:srgbClr val="002060"/>
                                    </a:solidFill>
                                    <a:latin typeface="Cambria Math" panose="02040503050406030204" pitchFamily="18" charset="0"/>
                                  </a:rPr>
                                </m:ctrlPr>
                              </m:sSupPr>
                              <m:e>
                                <m:r>
                                  <a:rPr lang="fr-FR" sz="1600" i="1">
                                    <a:solidFill>
                                      <a:srgbClr val="002060"/>
                                    </a:solidFill>
                                    <a:latin typeface="Cambria Math" panose="02040503050406030204" pitchFamily="18" charset="0"/>
                                  </a:rPr>
                                  <m:t>𝜔</m:t>
                                </m:r>
                              </m:e>
                              <m:sup>
                                <m:r>
                                  <a:rPr lang="fr-FR" sz="1600" i="1">
                                    <a:solidFill>
                                      <a:srgbClr val="002060"/>
                                    </a:solidFill>
                                    <a:latin typeface="Cambria Math" panose="02040503050406030204" pitchFamily="18" charset="0"/>
                                  </a:rPr>
                                  <m:t>2</m:t>
                                </m:r>
                              </m:sup>
                            </m:sSup>
                          </m:e>
                        </m:d>
                      </m:e>
                    </m:func>
                  </m:oMath>
                </a14:m>
                <a:r>
                  <a:rPr lang="fr-FR" sz="1600" dirty="0">
                    <a:solidFill>
                      <a:srgbClr val="002060"/>
                    </a:solidFill>
                  </a:rPr>
                  <a:t> </a:t>
                </a:r>
                <a:br>
                  <a:rPr lang="fr-FR" sz="1600" dirty="0">
                    <a:solidFill>
                      <a:srgbClr val="002060"/>
                    </a:solidFill>
                  </a:rPr>
                </a:br>
                <a:r>
                  <a:rPr lang="fr-FR" sz="1600" dirty="0">
                    <a:solidFill>
                      <a:srgbClr val="002060"/>
                    </a:solidFill>
                  </a:rPr>
                  <a:t>               </a:t>
                </a:r>
                <a14:m>
                  <m:oMath xmlns:m="http://schemas.openxmlformats.org/officeDocument/2006/math">
                    <m:r>
                      <a:rPr lang="fr-FR" sz="1600" b="0" i="0"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0</m:t>
                    </m:r>
                    <m:r>
                      <a:rPr lang="fr-FR" sz="1600" i="1">
                        <a:solidFill>
                          <a:srgbClr val="002060"/>
                        </a:solidFill>
                        <a:latin typeface="Cambria Math" panose="02040503050406030204" pitchFamily="18" charset="0"/>
                      </a:rPr>
                      <m:t>−</m:t>
                    </m:r>
                    <m:func>
                      <m:funcPr>
                        <m:ctrlPr>
                          <a:rPr lang="fr-FR" sz="1600" i="1">
                            <a:solidFill>
                              <a:srgbClr val="002060"/>
                            </a:solidFill>
                            <a:latin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rPr>
                          <m:t>Atan</m:t>
                        </m:r>
                      </m:fName>
                      <m:e>
                        <m:d>
                          <m:dPr>
                            <m:ctrlPr>
                              <a:rPr lang="fr-FR" sz="1600" i="1">
                                <a:solidFill>
                                  <a:srgbClr val="002060"/>
                                </a:solidFill>
                                <a:latin typeface="Cambria Math" panose="02040503050406030204" pitchFamily="18" charset="0"/>
                              </a:rPr>
                            </m:ctrlPr>
                          </m:dPr>
                          <m:e>
                            <m:f>
                              <m:fPr>
                                <m:ctrlPr>
                                  <a:rPr lang="fr-FR" sz="1600" i="1" smtClean="0">
                                    <a:solidFill>
                                      <a:srgbClr val="002060"/>
                                    </a:solidFill>
                                    <a:latin typeface="Cambria Math" panose="02040503050406030204" pitchFamily="18" charset="0"/>
                                  </a:rPr>
                                </m:ctrlPr>
                              </m:fPr>
                              <m:num>
                                <m:r>
                                  <a:rPr lang="fr-FR" sz="1600" b="0" i="1" smtClean="0">
                                    <a:solidFill>
                                      <a:srgbClr val="002060"/>
                                    </a:solidFill>
                                    <a:latin typeface="Cambria Math" panose="02040503050406030204" pitchFamily="18" charset="0"/>
                                  </a:rPr>
                                  <m:t>𝑥</m:t>
                                </m:r>
                                <m:r>
                                  <a:rPr lang="fr-FR" sz="1600" b="0" i="1" smtClean="0">
                                    <a:solidFill>
                                      <a:srgbClr val="002060"/>
                                    </a:solidFill>
                                    <a:latin typeface="Cambria Math" panose="02040503050406030204" pitchFamily="18" charset="0"/>
                                  </a:rPr>
                                  <m:t>𝜔</m:t>
                                </m:r>
                              </m:num>
                              <m:den>
                                <m:r>
                                  <a:rPr lang="fr-FR" sz="1600" b="0" i="1" smtClean="0">
                                    <a:solidFill>
                                      <a:srgbClr val="002060"/>
                                    </a:solidFill>
                                    <a:latin typeface="Cambria Math" panose="02040503050406030204" pitchFamily="18" charset="0"/>
                                  </a:rPr>
                                  <m:t>1−</m:t>
                                </m:r>
                                <m:r>
                                  <a:rPr lang="fr-FR" sz="1600" b="0" i="1" smtClean="0">
                                    <a:solidFill>
                                      <a:srgbClr val="002060"/>
                                    </a:solidFill>
                                    <a:latin typeface="Cambria Math" panose="02040503050406030204" pitchFamily="18" charset="0"/>
                                  </a:rPr>
                                  <m:t>𝑦</m:t>
                                </m:r>
                                <m:sSup>
                                  <m:sSupPr>
                                    <m:ctrlPr>
                                      <a:rPr lang="fr-FR" sz="1600" b="0" i="1" smtClean="0">
                                        <a:solidFill>
                                          <a:srgbClr val="002060"/>
                                        </a:solidFill>
                                        <a:latin typeface="Cambria Math" panose="02040503050406030204" pitchFamily="18" charset="0"/>
                                      </a:rPr>
                                    </m:ctrlPr>
                                  </m:sSupPr>
                                  <m:e>
                                    <m:r>
                                      <a:rPr lang="fr-FR" sz="1600" b="0" i="1" smtClean="0">
                                        <a:solidFill>
                                          <a:srgbClr val="002060"/>
                                        </a:solidFill>
                                        <a:latin typeface="Cambria Math" panose="02040503050406030204" pitchFamily="18" charset="0"/>
                                      </a:rPr>
                                      <m:t>𝜔</m:t>
                                    </m:r>
                                  </m:e>
                                  <m:sup>
                                    <m:r>
                                      <a:rPr lang="fr-FR" sz="1600" b="0" i="1" smtClean="0">
                                        <a:solidFill>
                                          <a:srgbClr val="002060"/>
                                        </a:solidFill>
                                        <a:latin typeface="Cambria Math" panose="02040503050406030204" pitchFamily="18" charset="0"/>
                                      </a:rPr>
                                      <m:t>2</m:t>
                                    </m:r>
                                  </m:sup>
                                </m:sSup>
                              </m:den>
                            </m:f>
                          </m:e>
                        </m:d>
                      </m:e>
                    </m:func>
                  </m:oMath>
                </a14:m>
                <a:r>
                  <a:rPr lang="fr-FR" sz="1600" dirty="0">
                    <a:solidFill>
                      <a:srgbClr val="002060"/>
                    </a:solidFill>
                  </a:rPr>
                  <a:t> </a:t>
                </a:r>
              </a:p>
            </p:txBody>
          </p:sp>
        </mc:Choice>
        <mc:Fallback xmlns="">
          <p:sp>
            <p:nvSpPr>
              <p:cNvPr id="113" name="Rectangle 112">
                <a:extLst>
                  <a:ext uri="{FF2B5EF4-FFF2-40B4-BE49-F238E27FC236}">
                    <a16:creationId xmlns:a16="http://schemas.microsoft.com/office/drawing/2014/main" id="{200A58F7-1CF3-4881-ADE8-A3084FDEFBBA}"/>
                  </a:ext>
                </a:extLst>
              </p:cNvPr>
              <p:cNvSpPr>
                <a:spLocks noRot="1" noChangeAspect="1" noMove="1" noResize="1" noEditPoints="1" noAdjustHandles="1" noChangeArrowheads="1" noChangeShapeType="1" noTextEdit="1"/>
              </p:cNvSpPr>
              <p:nvPr/>
            </p:nvSpPr>
            <p:spPr>
              <a:xfrm>
                <a:off x="919224" y="4203015"/>
                <a:ext cx="5245099" cy="728405"/>
              </a:xfrm>
              <a:prstGeom prst="rect">
                <a:avLst/>
              </a:prstGeom>
              <a:blipFill>
                <a:blip r:embed="rId17"/>
                <a:stretch>
                  <a:fillRect b="-833"/>
                </a:stretch>
              </a:blipFill>
            </p:spPr>
            <p:txBody>
              <a:bodyPr/>
              <a:lstStyle/>
              <a:p>
                <a:r>
                  <a:rPr lang="fr-FR">
                    <a:noFill/>
                  </a:rPr>
                  <a:t> </a:t>
                </a:r>
              </a:p>
            </p:txBody>
          </p:sp>
        </mc:Fallback>
      </mc:AlternateContent>
      <p:sp>
        <p:nvSpPr>
          <p:cNvPr id="114" name="Rectangle à coins arrondis 66">
            <a:extLst>
              <a:ext uri="{FF2B5EF4-FFF2-40B4-BE49-F238E27FC236}">
                <a16:creationId xmlns:a16="http://schemas.microsoft.com/office/drawing/2014/main" id="{52B65CB7-8235-4E08-A66E-9387EFE775F1}"/>
              </a:ext>
            </a:extLst>
          </p:cNvPr>
          <p:cNvSpPr/>
          <p:nvPr/>
        </p:nvSpPr>
        <p:spPr>
          <a:xfrm>
            <a:off x="534084" y="5200428"/>
            <a:ext cx="5447094" cy="1431833"/>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Rectangle 114">
            <a:extLst>
              <a:ext uri="{FF2B5EF4-FFF2-40B4-BE49-F238E27FC236}">
                <a16:creationId xmlns:a16="http://schemas.microsoft.com/office/drawing/2014/main" id="{26F4D02C-EEAC-46B8-BC70-AE011A99CC7F}"/>
              </a:ext>
            </a:extLst>
          </p:cNvPr>
          <p:cNvSpPr/>
          <p:nvPr/>
        </p:nvSpPr>
        <p:spPr>
          <a:xfrm>
            <a:off x="501468" y="5169321"/>
            <a:ext cx="1152110" cy="369332"/>
          </a:xfrm>
          <a:prstGeom prst="rect">
            <a:avLst/>
          </a:prstGeom>
        </p:spPr>
        <p:txBody>
          <a:bodyPr wrap="none">
            <a:spAutoFit/>
          </a:bodyPr>
          <a:lstStyle/>
          <a:p>
            <a:r>
              <a:rPr lang="fr-FR" dirty="0">
                <a:solidFill>
                  <a:srgbClr val="CC00CC"/>
                </a:solidFill>
              </a:rPr>
              <a:t>Remarque</a:t>
            </a:r>
            <a:endParaRPr lang="fr-FR" b="1" dirty="0">
              <a:solidFill>
                <a:srgbClr val="333399"/>
              </a:solidFill>
            </a:endParaRPr>
          </a:p>
        </p:txBody>
      </p:sp>
      <p:sp>
        <p:nvSpPr>
          <p:cNvPr id="116" name="Rectangle 115">
            <a:extLst>
              <a:ext uri="{FF2B5EF4-FFF2-40B4-BE49-F238E27FC236}">
                <a16:creationId xmlns:a16="http://schemas.microsoft.com/office/drawing/2014/main" id="{1D3EB1F6-9B4E-46B1-BD4A-7548A7C41442}"/>
              </a:ext>
            </a:extLst>
          </p:cNvPr>
          <p:cNvSpPr/>
          <p:nvPr/>
        </p:nvSpPr>
        <p:spPr>
          <a:xfrm>
            <a:off x="827073" y="5657635"/>
            <a:ext cx="5245099" cy="584775"/>
          </a:xfrm>
          <a:prstGeom prst="rect">
            <a:avLst/>
          </a:prstGeom>
        </p:spPr>
        <p:txBody>
          <a:bodyPr wrap="square">
            <a:spAutoFit/>
          </a:bodyPr>
          <a:lstStyle/>
          <a:p>
            <a:r>
              <a:rPr lang="fr-FR" sz="1600" dirty="0">
                <a:solidFill>
                  <a:srgbClr val="002060"/>
                </a:solidFill>
              </a:rPr>
              <a:t>Gare aux étourdis ! Il n’est pas rare de retrouver des </a:t>
            </a:r>
            <a:r>
              <a:rPr lang="fr-FR" sz="1600" i="1" dirty="0">
                <a:solidFill>
                  <a:srgbClr val="002060"/>
                </a:solidFill>
              </a:rPr>
              <a:t>j</a:t>
            </a:r>
            <a:r>
              <a:rPr lang="fr-FR" sz="1600" dirty="0">
                <a:solidFill>
                  <a:srgbClr val="002060"/>
                </a:solidFill>
              </a:rPr>
              <a:t> qui traînent dans les log ou les </a:t>
            </a:r>
            <a:r>
              <a:rPr lang="fr-FR" sz="1600" dirty="0" err="1">
                <a:solidFill>
                  <a:srgbClr val="002060"/>
                </a:solidFill>
              </a:rPr>
              <a:t>atan</a:t>
            </a:r>
            <a:r>
              <a:rPr lang="fr-FR" sz="1600" dirty="0">
                <a:solidFill>
                  <a:srgbClr val="002060"/>
                </a:solidFill>
              </a:rPr>
              <a:t> … c’est impossible !</a:t>
            </a:r>
          </a:p>
        </p:txBody>
      </p:sp>
      <p:sp>
        <p:nvSpPr>
          <p:cNvPr id="27" name="Rectangle 26">
            <a:extLst>
              <a:ext uri="{FF2B5EF4-FFF2-40B4-BE49-F238E27FC236}">
                <a16:creationId xmlns:a16="http://schemas.microsoft.com/office/drawing/2014/main" id="{BA26D14F-9C7E-4259-BF51-05CA79E66F84}"/>
              </a:ext>
            </a:extLst>
          </p:cNvPr>
          <p:cNvSpPr/>
          <p:nvPr/>
        </p:nvSpPr>
        <p:spPr>
          <a:xfrm>
            <a:off x="3669653" y="1416805"/>
            <a:ext cx="2252225" cy="58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534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6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0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p:bldP spid="56" grpId="0" animBg="1"/>
      <p:bldP spid="59" grpId="0"/>
      <p:bldP spid="10" grpId="0"/>
      <p:bldP spid="61" grpId="0" animBg="1"/>
      <p:bldP spid="62" grpId="0"/>
      <p:bldP spid="68" grpId="0"/>
      <p:bldP spid="11" grpId="0"/>
      <p:bldP spid="69" grpId="0"/>
      <p:bldP spid="105" grpId="0"/>
      <p:bldP spid="106" grpId="0"/>
      <p:bldP spid="107" grpId="0"/>
      <p:bldP spid="108" grpId="0"/>
      <p:bldP spid="110" grpId="0"/>
      <p:bldP spid="26" grpId="0" animBg="1"/>
      <p:bldP spid="111" grpId="0" animBg="1"/>
      <p:bldP spid="112" grpId="0"/>
      <p:bldP spid="113" grpId="0"/>
      <p:bldP spid="114" grpId="0" animBg="1"/>
      <p:bldP spid="115" grpId="0"/>
      <p:bldP spid="116" grpId="0"/>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ZoneTexte 90">
            <a:extLst>
              <a:ext uri="{FF2B5EF4-FFF2-40B4-BE49-F238E27FC236}">
                <a16:creationId xmlns:a16="http://schemas.microsoft.com/office/drawing/2014/main" id="{62769A7C-BED7-4BD1-BED2-80FF4608601F}"/>
              </a:ext>
            </a:extLst>
          </p:cNvPr>
          <p:cNvSpPr txBox="1"/>
          <p:nvPr/>
        </p:nvSpPr>
        <p:spPr>
          <a:xfrm>
            <a:off x="-64294" y="6403649"/>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04</a:t>
            </a:r>
          </a:p>
        </p:txBody>
      </p:sp>
      <p:sp>
        <p:nvSpPr>
          <p:cNvPr id="52" name="Rectangle à coins arrondis 78">
            <a:extLst>
              <a:ext uri="{FF2B5EF4-FFF2-40B4-BE49-F238E27FC236}">
                <a16:creationId xmlns:a16="http://schemas.microsoft.com/office/drawing/2014/main" id="{66C9FD7F-E356-47DB-8A4C-595B87BC8248}"/>
              </a:ext>
            </a:extLst>
          </p:cNvPr>
          <p:cNvSpPr/>
          <p:nvPr/>
        </p:nvSpPr>
        <p:spPr>
          <a:xfrm>
            <a:off x="531664" y="800991"/>
            <a:ext cx="11431736" cy="4240910"/>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Rectangle 52">
            <a:extLst>
              <a:ext uri="{FF2B5EF4-FFF2-40B4-BE49-F238E27FC236}">
                <a16:creationId xmlns:a16="http://schemas.microsoft.com/office/drawing/2014/main" id="{3E78166B-8BA0-430B-B4DE-00098BBD1BCE}"/>
              </a:ext>
            </a:extLst>
          </p:cNvPr>
          <p:cNvSpPr/>
          <p:nvPr/>
        </p:nvSpPr>
        <p:spPr>
          <a:xfrm>
            <a:off x="531664" y="782854"/>
            <a:ext cx="5011983" cy="369332"/>
          </a:xfrm>
          <a:prstGeom prst="rect">
            <a:avLst/>
          </a:prstGeom>
        </p:spPr>
        <p:txBody>
          <a:bodyPr wrap="square">
            <a:spAutoFit/>
          </a:bodyPr>
          <a:lstStyle/>
          <a:p>
            <a:r>
              <a:rPr lang="fr-FR" dirty="0">
                <a:solidFill>
                  <a:srgbClr val="217214"/>
                </a:solidFill>
              </a:rPr>
              <a:t>Entraînement au calcul</a:t>
            </a:r>
          </a:p>
        </p:txBody>
      </p:sp>
      <p:sp>
        <p:nvSpPr>
          <p:cNvPr id="114" name="Rectangle à coins arrondis 66">
            <a:extLst>
              <a:ext uri="{FF2B5EF4-FFF2-40B4-BE49-F238E27FC236}">
                <a16:creationId xmlns:a16="http://schemas.microsoft.com/office/drawing/2014/main" id="{52B65CB7-8235-4E08-A66E-9387EFE775F1}"/>
              </a:ext>
            </a:extLst>
          </p:cNvPr>
          <p:cNvSpPr/>
          <p:nvPr/>
        </p:nvSpPr>
        <p:spPr>
          <a:xfrm>
            <a:off x="534084" y="5200428"/>
            <a:ext cx="9134170" cy="1431833"/>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Rectangle 114">
            <a:extLst>
              <a:ext uri="{FF2B5EF4-FFF2-40B4-BE49-F238E27FC236}">
                <a16:creationId xmlns:a16="http://schemas.microsoft.com/office/drawing/2014/main" id="{26F4D02C-EEAC-46B8-BC70-AE011A99CC7F}"/>
              </a:ext>
            </a:extLst>
          </p:cNvPr>
          <p:cNvSpPr/>
          <p:nvPr/>
        </p:nvSpPr>
        <p:spPr>
          <a:xfrm>
            <a:off x="501468" y="5245521"/>
            <a:ext cx="3950762" cy="369332"/>
          </a:xfrm>
          <a:prstGeom prst="rect">
            <a:avLst/>
          </a:prstGeom>
        </p:spPr>
        <p:txBody>
          <a:bodyPr wrap="none">
            <a:spAutoFit/>
          </a:bodyPr>
          <a:lstStyle/>
          <a:p>
            <a:r>
              <a:rPr lang="fr-FR" dirty="0">
                <a:solidFill>
                  <a:srgbClr val="CC00CC"/>
                </a:solidFill>
              </a:rPr>
              <a:t>Diagramme asymptotique d’un 1</a:t>
            </a:r>
            <a:r>
              <a:rPr lang="fr-FR" baseline="30000" dirty="0">
                <a:solidFill>
                  <a:srgbClr val="CC00CC"/>
                </a:solidFill>
              </a:rPr>
              <a:t>er</a:t>
            </a:r>
            <a:r>
              <a:rPr lang="fr-FR" dirty="0">
                <a:solidFill>
                  <a:srgbClr val="CC00CC"/>
                </a:solidFill>
              </a:rPr>
              <a:t> ordre</a:t>
            </a:r>
            <a:endParaRPr lang="fr-FR" b="1" dirty="0">
              <a:solidFill>
                <a:srgbClr val="333399"/>
              </a:solidFill>
            </a:endParaRPr>
          </a:p>
        </p:txBody>
      </p:sp>
      <mc:AlternateContent xmlns:mc="http://schemas.openxmlformats.org/markup-compatibility/2006" xmlns:a14="http://schemas.microsoft.com/office/drawing/2010/main">
        <mc:Choice Requires="a14">
          <p:sp>
            <p:nvSpPr>
              <p:cNvPr id="116" name="Rectangle 115">
                <a:extLst>
                  <a:ext uri="{FF2B5EF4-FFF2-40B4-BE49-F238E27FC236}">
                    <a16:creationId xmlns:a16="http://schemas.microsoft.com/office/drawing/2014/main" id="{1D3EB1F6-9B4E-46B1-BD4A-7548A7C41442}"/>
                  </a:ext>
                </a:extLst>
              </p:cNvPr>
              <p:cNvSpPr/>
              <p:nvPr/>
            </p:nvSpPr>
            <p:spPr>
              <a:xfrm>
                <a:off x="892154" y="5685253"/>
                <a:ext cx="9597736" cy="405560"/>
              </a:xfrm>
              <a:prstGeom prst="rect">
                <a:avLst/>
              </a:prstGeom>
            </p:spPr>
            <p:txBody>
              <a:bodyPr wrap="square">
                <a:spAutoFit/>
              </a:bodyPr>
              <a:lstStyle/>
              <a:p>
                <a:r>
                  <a:rPr lang="fr-FR" sz="1600" dirty="0">
                    <a:solidFill>
                      <a:srgbClr val="002060"/>
                    </a:solidFill>
                  </a:rPr>
                  <a:t>On voit qu’à basse fréquence (</a:t>
                </a:r>
                <a14:m>
                  <m:oMath xmlns:m="http://schemas.openxmlformats.org/officeDocument/2006/math">
                    <m:r>
                      <a:rPr lang="fr-FR" sz="1600" b="0" i="1" smtClean="0">
                        <a:solidFill>
                          <a:srgbClr val="002060"/>
                        </a:solidFill>
                        <a:latin typeface="Cambria Math" panose="02040503050406030204" pitchFamily="18" charset="0"/>
                      </a:rPr>
                      <m:t>𝜔</m:t>
                    </m:r>
                    <m:r>
                      <a:rPr lang="fr-FR" sz="1600" b="0" i="1" smtClean="0">
                        <a:solidFill>
                          <a:srgbClr val="002060"/>
                        </a:solidFill>
                        <a:latin typeface="Cambria Math" panose="02040503050406030204" pitchFamily="18" charset="0"/>
                        <a:ea typeface="Cambria Math" panose="02040503050406030204" pitchFamily="18" charset="0"/>
                      </a:rPr>
                      <m:t>≪1/</m:t>
                    </m:r>
                    <m:r>
                      <a:rPr lang="fr-FR" sz="1600" b="0" i="1" smtClean="0">
                        <a:solidFill>
                          <a:srgbClr val="002060"/>
                        </a:solidFill>
                        <a:latin typeface="Cambria Math" panose="02040503050406030204" pitchFamily="18" charset="0"/>
                        <a:ea typeface="Cambria Math" panose="02040503050406030204" pitchFamily="18" charset="0"/>
                      </a:rPr>
                      <m:t>𝜏</m:t>
                    </m:r>
                  </m:oMath>
                </a14:m>
                <a:r>
                  <a:rPr lang="fr-FR" sz="1600" dirty="0">
                    <a:solidFill>
                      <a:srgbClr val="002060"/>
                    </a:solidFill>
                  </a:rPr>
                  <a:t> donc </a:t>
                </a:r>
                <a14:m>
                  <m:oMath xmlns:m="http://schemas.openxmlformats.org/officeDocument/2006/math">
                    <m:r>
                      <m:rPr>
                        <m:sty m:val="p"/>
                      </m:rPr>
                      <a:rPr lang="fr-FR" sz="1600" b="0" i="0" smtClean="0">
                        <a:solidFill>
                          <a:srgbClr val="002060"/>
                        </a:solidFill>
                        <a:latin typeface="Cambria Math" panose="02040503050406030204" pitchFamily="18" charset="0"/>
                      </a:rPr>
                      <m:t>τ</m:t>
                    </m:r>
                    <m:r>
                      <a:rPr lang="fr-FR" sz="1600" i="1">
                        <a:solidFill>
                          <a:srgbClr val="002060"/>
                        </a:solidFill>
                        <a:latin typeface="Cambria Math" panose="02040503050406030204" pitchFamily="18" charset="0"/>
                      </a:rPr>
                      <m:t>𝜔</m:t>
                    </m:r>
                    <m:r>
                      <a:rPr lang="fr-FR" sz="1600" i="1">
                        <a:solidFill>
                          <a:srgbClr val="002060"/>
                        </a:solidFill>
                        <a:latin typeface="Cambria Math" panose="02040503050406030204" pitchFamily="18" charset="0"/>
                        <a:ea typeface="Cambria Math" panose="02040503050406030204" pitchFamily="18" charset="0"/>
                      </a:rPr>
                      <m:t>≪1</m:t>
                    </m:r>
                  </m:oMath>
                </a14:m>
                <a:r>
                  <a:rPr lang="fr-FR" sz="1600" dirty="0">
                    <a:solidFill>
                      <a:srgbClr val="002060"/>
                    </a:solidFill>
                  </a:rPr>
                  <a:t>), </a:t>
                </a:r>
                <a14:m>
                  <m:oMath xmlns:m="http://schemas.openxmlformats.org/officeDocument/2006/math">
                    <m:sSub>
                      <m:sSubPr>
                        <m:ctrlPr>
                          <a:rPr lang="fr-FR" sz="1600" b="0" i="1" smtClean="0">
                            <a:solidFill>
                              <a:srgbClr val="002060"/>
                            </a:solidFill>
                            <a:latin typeface="Cambria Math" panose="02040503050406030204" pitchFamily="18" charset="0"/>
                          </a:rPr>
                        </m:ctrlPr>
                      </m:sSubPr>
                      <m:e>
                        <m:r>
                          <a:rPr lang="fr-FR" sz="1600" b="0" i="1" smtClean="0">
                            <a:solidFill>
                              <a:srgbClr val="002060"/>
                            </a:solidFill>
                            <a:latin typeface="Cambria Math" panose="02040503050406030204" pitchFamily="18" charset="0"/>
                          </a:rPr>
                          <m:t>𝐺</m:t>
                        </m:r>
                      </m:e>
                      <m:sub>
                        <m:r>
                          <m:rPr>
                            <m:sty m:val="p"/>
                          </m:rPr>
                          <a:rPr lang="fr-FR" sz="1600" b="0" i="0" smtClean="0">
                            <a:solidFill>
                              <a:srgbClr val="002060"/>
                            </a:solidFill>
                            <a:latin typeface="Cambria Math" panose="02040503050406030204" pitchFamily="18" charset="0"/>
                          </a:rPr>
                          <m:t>dB</m:t>
                        </m:r>
                      </m:sub>
                    </m:sSub>
                    <m:d>
                      <m:dPr>
                        <m:ctrlPr>
                          <a:rPr lang="fr-FR" sz="1600" b="0" i="1" smtClean="0">
                            <a:solidFill>
                              <a:srgbClr val="002060"/>
                            </a:solidFill>
                            <a:latin typeface="Cambria Math" panose="02040503050406030204" pitchFamily="18" charset="0"/>
                          </a:rPr>
                        </m:ctrlPr>
                      </m:dPr>
                      <m:e>
                        <m:r>
                          <m:rPr>
                            <m:sty m:val="p"/>
                          </m:rPr>
                          <a:rPr lang="fr-FR" sz="1600" b="0" i="0" smtClean="0">
                            <a:solidFill>
                              <a:srgbClr val="002060"/>
                            </a:solidFill>
                            <a:latin typeface="Cambria Math" panose="02040503050406030204" pitchFamily="18" charset="0"/>
                          </a:rPr>
                          <m:t>ω</m:t>
                        </m:r>
                      </m:e>
                    </m:d>
                    <m:r>
                      <a:rPr lang="fr-FR" sz="1600" b="0" i="1" smtClean="0">
                        <a:solidFill>
                          <a:srgbClr val="002060"/>
                        </a:solidFill>
                        <a:latin typeface="Cambria Math" panose="02040503050406030204" pitchFamily="18" charset="0"/>
                        <a:ea typeface="Cambria Math" panose="02040503050406030204" pitchFamily="18" charset="0"/>
                      </a:rPr>
                      <m:t>~20</m:t>
                    </m:r>
                    <m:func>
                      <m:funcPr>
                        <m:ctrlPr>
                          <a:rPr lang="fr-FR" sz="1600" b="0" i="1" smtClean="0">
                            <a:solidFill>
                              <a:srgbClr val="002060"/>
                            </a:solidFill>
                            <a:latin typeface="Cambria Math" panose="02040503050406030204" pitchFamily="18" charset="0"/>
                            <a:ea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ea typeface="Cambria Math" panose="02040503050406030204" pitchFamily="18" charset="0"/>
                          </a:rPr>
                          <m:t>log</m:t>
                        </m:r>
                      </m:fName>
                      <m:e>
                        <m:d>
                          <m:dPr>
                            <m:ctrlPr>
                              <a:rPr lang="fr-FR" sz="1600" b="0" i="1" smtClean="0">
                                <a:solidFill>
                                  <a:srgbClr val="002060"/>
                                </a:solidFill>
                                <a:latin typeface="Cambria Math" panose="02040503050406030204" pitchFamily="18" charset="0"/>
                                <a:ea typeface="Cambria Math" panose="02040503050406030204" pitchFamily="18" charset="0"/>
                              </a:rPr>
                            </m:ctrlPr>
                          </m:dPr>
                          <m:e>
                            <m:r>
                              <a:rPr lang="fr-FR" sz="1600" b="0" i="1" smtClean="0">
                                <a:solidFill>
                                  <a:srgbClr val="002060"/>
                                </a:solidFill>
                                <a:latin typeface="Cambria Math" panose="02040503050406030204" pitchFamily="18" charset="0"/>
                                <a:ea typeface="Cambria Math" panose="02040503050406030204" pitchFamily="18" charset="0"/>
                              </a:rPr>
                              <m:t>𝐾</m:t>
                            </m:r>
                          </m:e>
                        </m:d>
                        <m:r>
                          <a:rPr lang="fr-FR" sz="1600" b="0" i="1" smtClean="0">
                            <a:solidFill>
                              <a:srgbClr val="002060"/>
                            </a:solidFill>
                            <a:latin typeface="Cambria Math" panose="02040503050406030204" pitchFamily="18" charset="0"/>
                            <a:ea typeface="Cambria Math" panose="02040503050406030204" pitchFamily="18" charset="0"/>
                          </a:rPr>
                          <m:t>−10</m:t>
                        </m:r>
                        <m:func>
                          <m:funcPr>
                            <m:ctrlPr>
                              <a:rPr lang="fr-FR" sz="1600" b="0" i="1" smtClean="0">
                                <a:solidFill>
                                  <a:srgbClr val="002060"/>
                                </a:solidFill>
                                <a:latin typeface="Cambria Math" panose="02040503050406030204" pitchFamily="18" charset="0"/>
                                <a:ea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ea typeface="Cambria Math" panose="02040503050406030204" pitchFamily="18" charset="0"/>
                              </a:rPr>
                              <m:t>log</m:t>
                            </m:r>
                          </m:fName>
                          <m:e>
                            <m:d>
                              <m:dPr>
                                <m:ctrlPr>
                                  <a:rPr lang="fr-FR" sz="1600" b="0" i="1" smtClean="0">
                                    <a:solidFill>
                                      <a:srgbClr val="002060"/>
                                    </a:solidFill>
                                    <a:latin typeface="Cambria Math" panose="02040503050406030204" pitchFamily="18" charset="0"/>
                                    <a:ea typeface="Cambria Math" panose="02040503050406030204" pitchFamily="18" charset="0"/>
                                  </a:rPr>
                                </m:ctrlPr>
                              </m:dPr>
                              <m:e>
                                <m:r>
                                  <a:rPr lang="fr-FR" sz="1600" b="0" i="1" smtClean="0">
                                    <a:solidFill>
                                      <a:srgbClr val="002060"/>
                                    </a:solidFill>
                                    <a:latin typeface="Cambria Math" panose="02040503050406030204" pitchFamily="18" charset="0"/>
                                    <a:ea typeface="Cambria Math" panose="02040503050406030204" pitchFamily="18" charset="0"/>
                                  </a:rPr>
                                  <m:t>1</m:t>
                                </m:r>
                              </m:e>
                            </m:d>
                          </m:e>
                        </m:func>
                      </m:e>
                    </m:func>
                  </m:oMath>
                </a14:m>
                <a:r>
                  <a:rPr lang="fr-FR" sz="1600" dirty="0">
                    <a:solidFill>
                      <a:srgbClr val="002060"/>
                    </a:solidFill>
                  </a:rPr>
                  <a:t> et </a:t>
                </a:r>
                <a14:m>
                  <m:oMath xmlns:m="http://schemas.openxmlformats.org/officeDocument/2006/math">
                    <m:r>
                      <a:rPr lang="fr-FR" sz="1600" b="0" i="1" smtClean="0">
                        <a:solidFill>
                          <a:srgbClr val="002060"/>
                        </a:solidFill>
                        <a:latin typeface="Cambria Math" panose="02040503050406030204" pitchFamily="18" charset="0"/>
                      </a:rPr>
                      <m:t>𝜑</m:t>
                    </m:r>
                    <m:d>
                      <m:dPr>
                        <m:ctrlPr>
                          <a:rPr lang="fr-FR" sz="1600" i="1">
                            <a:solidFill>
                              <a:srgbClr val="002060"/>
                            </a:solidFill>
                            <a:latin typeface="Cambria Math" panose="02040503050406030204" pitchFamily="18" charset="0"/>
                          </a:rPr>
                        </m:ctrlPr>
                      </m:dPr>
                      <m:e>
                        <m:r>
                          <m:rPr>
                            <m:sty m:val="p"/>
                          </m:rPr>
                          <a:rPr lang="fr-FR" sz="1600">
                            <a:solidFill>
                              <a:srgbClr val="002060"/>
                            </a:solidFill>
                            <a:latin typeface="Cambria Math" panose="02040503050406030204" pitchFamily="18" charset="0"/>
                          </a:rPr>
                          <m:t>ω</m:t>
                        </m:r>
                      </m:e>
                    </m:d>
                    <m:groupChr>
                      <m:groupChrPr>
                        <m:chr m:val="→"/>
                        <m:pos m:val="top"/>
                        <m:ctrlPr>
                          <a:rPr lang="fr-FR" sz="1600" b="0" i="1" smtClean="0">
                            <a:solidFill>
                              <a:srgbClr val="002060"/>
                            </a:solidFill>
                            <a:latin typeface="Cambria Math" panose="02040503050406030204" pitchFamily="18" charset="0"/>
                            <a:ea typeface="Cambria Math" panose="02040503050406030204" pitchFamily="18" charset="0"/>
                          </a:rPr>
                        </m:ctrlPr>
                      </m:groupChrPr>
                      <m:e/>
                    </m:groupChr>
                    <m:r>
                      <a:rPr lang="fr-FR" sz="1600" b="0" i="1" smtClean="0">
                        <a:solidFill>
                          <a:srgbClr val="002060"/>
                        </a:solidFill>
                        <a:latin typeface="Cambria Math" panose="02040503050406030204" pitchFamily="18" charset="0"/>
                        <a:ea typeface="Cambria Math" panose="02040503050406030204" pitchFamily="18" charset="0"/>
                      </a:rPr>
                      <m:t>0</m:t>
                    </m:r>
                  </m:oMath>
                </a14:m>
                <a:r>
                  <a:rPr lang="fr-FR" sz="1600" dirty="0">
                    <a:solidFill>
                      <a:srgbClr val="002060"/>
                    </a:solidFill>
                  </a:rPr>
                  <a:t> </a:t>
                </a:r>
              </a:p>
            </p:txBody>
          </p:sp>
        </mc:Choice>
        <mc:Fallback xmlns="">
          <p:sp>
            <p:nvSpPr>
              <p:cNvPr id="116" name="Rectangle 115">
                <a:extLst>
                  <a:ext uri="{FF2B5EF4-FFF2-40B4-BE49-F238E27FC236}">
                    <a16:creationId xmlns:a16="http://schemas.microsoft.com/office/drawing/2014/main" id="{1D3EB1F6-9B4E-46B1-BD4A-7548A7C41442}"/>
                  </a:ext>
                </a:extLst>
              </p:cNvPr>
              <p:cNvSpPr>
                <a:spLocks noRot="1" noChangeAspect="1" noMove="1" noResize="1" noEditPoints="1" noAdjustHandles="1" noChangeArrowheads="1" noChangeShapeType="1" noTextEdit="1"/>
              </p:cNvSpPr>
              <p:nvPr/>
            </p:nvSpPr>
            <p:spPr>
              <a:xfrm>
                <a:off x="892154" y="5685253"/>
                <a:ext cx="9597736" cy="405560"/>
              </a:xfrm>
              <a:prstGeom prst="rect">
                <a:avLst/>
              </a:prstGeom>
              <a:blipFill>
                <a:blip r:embed="rId3"/>
                <a:stretch>
                  <a:fillRect l="-317" t="-18182" b="-31818"/>
                </a:stretch>
              </a:blipFill>
            </p:spPr>
            <p:txBody>
              <a:bodyPr/>
              <a:lstStyle/>
              <a:p>
                <a:r>
                  <a:rPr lang="fr-FR">
                    <a:noFill/>
                  </a:rPr>
                  <a:t> </a:t>
                </a:r>
              </a:p>
            </p:txBody>
          </p:sp>
        </mc:Fallback>
      </mc:AlternateContent>
      <p:sp>
        <p:nvSpPr>
          <p:cNvPr id="27" name="Rectangle 26">
            <a:extLst>
              <a:ext uri="{FF2B5EF4-FFF2-40B4-BE49-F238E27FC236}">
                <a16:creationId xmlns:a16="http://schemas.microsoft.com/office/drawing/2014/main" id="{BA26D14F-9C7E-4259-BF51-05CA79E66F84}"/>
              </a:ext>
            </a:extLst>
          </p:cNvPr>
          <p:cNvSpPr/>
          <p:nvPr/>
        </p:nvSpPr>
        <p:spPr>
          <a:xfrm>
            <a:off x="3669653" y="1416805"/>
            <a:ext cx="2252225" cy="582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150">
            <a:extLst>
              <a:ext uri="{FF2B5EF4-FFF2-40B4-BE49-F238E27FC236}">
                <a16:creationId xmlns:a16="http://schemas.microsoft.com/office/drawing/2014/main" id="{4B111736-2551-4244-BDAF-FFD6B30748D1}"/>
              </a:ext>
            </a:extLst>
          </p:cNvPr>
          <p:cNvSpPr/>
          <p:nvPr/>
        </p:nvSpPr>
        <p:spPr>
          <a:xfrm>
            <a:off x="817568" y="1448387"/>
            <a:ext cx="10947944" cy="269678"/>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152" name="ZoneTexte 151">
                <a:extLst>
                  <a:ext uri="{FF2B5EF4-FFF2-40B4-BE49-F238E27FC236}">
                    <a16:creationId xmlns:a16="http://schemas.microsoft.com/office/drawing/2014/main" id="{B57EF673-B71E-469A-93A9-70E20A796535}"/>
                  </a:ext>
                </a:extLst>
              </p:cNvPr>
              <p:cNvSpPr txBox="1"/>
              <p:nvPr/>
            </p:nvSpPr>
            <p:spPr>
              <a:xfrm>
                <a:off x="1906663" y="1723239"/>
                <a:ext cx="2312553" cy="5948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𝐾</m:t>
                          </m:r>
                        </m:num>
                        <m:den>
                          <m:r>
                            <a:rPr lang="fr-FR" sz="1600" b="0" i="1" smtClean="0">
                              <a:latin typeface="Cambria Math" panose="02040503050406030204" pitchFamily="18" charset="0"/>
                            </a:rPr>
                            <m:t>1+</m:t>
                          </m:r>
                          <m:r>
                            <a:rPr lang="fr-FR" sz="1600" b="0" i="1" smtClean="0">
                              <a:latin typeface="Cambria Math" panose="02040503050406030204" pitchFamily="18" charset="0"/>
                            </a:rPr>
                            <m:t>𝜏</m:t>
                          </m:r>
                          <m:r>
                            <a:rPr lang="fr-FR" sz="1600" b="0" i="1" smtClean="0">
                              <a:latin typeface="Cambria Math" panose="02040503050406030204" pitchFamily="18" charset="0"/>
                            </a:rPr>
                            <m:t>𝑝</m:t>
                          </m:r>
                        </m:den>
                      </m:f>
                    </m:oMath>
                  </m:oMathPara>
                </a14:m>
                <a:endParaRPr lang="fr-FR" sz="1600" dirty="0"/>
              </a:p>
            </p:txBody>
          </p:sp>
        </mc:Choice>
        <mc:Fallback xmlns="">
          <p:sp>
            <p:nvSpPr>
              <p:cNvPr id="152" name="ZoneTexte 151">
                <a:extLst>
                  <a:ext uri="{FF2B5EF4-FFF2-40B4-BE49-F238E27FC236}">
                    <a16:creationId xmlns:a16="http://schemas.microsoft.com/office/drawing/2014/main" id="{B57EF673-B71E-469A-93A9-70E20A796535}"/>
                  </a:ext>
                </a:extLst>
              </p:cNvPr>
              <p:cNvSpPr txBox="1">
                <a:spLocks noRot="1" noChangeAspect="1" noMove="1" noResize="1" noEditPoints="1" noAdjustHandles="1" noChangeArrowheads="1" noChangeShapeType="1" noTextEdit="1"/>
              </p:cNvSpPr>
              <p:nvPr/>
            </p:nvSpPr>
            <p:spPr>
              <a:xfrm>
                <a:off x="1906663" y="1723239"/>
                <a:ext cx="2312553" cy="594843"/>
              </a:xfrm>
              <a:prstGeom prst="rect">
                <a:avLst/>
              </a:prstGeom>
              <a:blipFill>
                <a:blip r:embed="rId4"/>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3" name="ZoneTexte 152">
                <a:extLst>
                  <a:ext uri="{FF2B5EF4-FFF2-40B4-BE49-F238E27FC236}">
                    <a16:creationId xmlns:a16="http://schemas.microsoft.com/office/drawing/2014/main" id="{DAC8CF85-3128-463E-9FAC-3F2E7E147136}"/>
                  </a:ext>
                </a:extLst>
              </p:cNvPr>
              <p:cNvSpPr txBox="1"/>
              <p:nvPr/>
            </p:nvSpPr>
            <p:spPr>
              <a:xfrm>
                <a:off x="1906664" y="2912067"/>
                <a:ext cx="2334715" cy="59702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𝐾</m:t>
                          </m:r>
                        </m:num>
                        <m:den>
                          <m:r>
                            <a:rPr lang="fr-FR" sz="1600" b="0" i="1" smtClean="0">
                              <a:latin typeface="Cambria Math" panose="02040503050406030204" pitchFamily="18" charset="0"/>
                            </a:rPr>
                            <m:t>(1+</m:t>
                          </m:r>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1</m:t>
                              </m:r>
                            </m:sub>
                          </m:sSub>
                          <m:r>
                            <a:rPr lang="fr-FR" sz="1600" b="0" i="1" smtClean="0">
                              <a:latin typeface="Cambria Math" panose="02040503050406030204" pitchFamily="18" charset="0"/>
                            </a:rPr>
                            <m:t>𝑝</m:t>
                          </m:r>
                          <m:r>
                            <a:rPr lang="fr-FR" sz="1600" b="0" i="1" smtClean="0">
                              <a:latin typeface="Cambria Math" panose="02040503050406030204" pitchFamily="18" charset="0"/>
                            </a:rPr>
                            <m:t>)(1+</m:t>
                          </m:r>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2</m:t>
                              </m:r>
                            </m:sub>
                          </m:sSub>
                          <m:r>
                            <a:rPr lang="fr-FR" sz="1600" b="0" i="1" smtClean="0">
                              <a:latin typeface="Cambria Math" panose="02040503050406030204" pitchFamily="18" charset="0"/>
                            </a:rPr>
                            <m:t>𝑝</m:t>
                          </m:r>
                          <m:r>
                            <a:rPr lang="fr-FR" sz="1600" b="0" i="1" smtClean="0">
                              <a:latin typeface="Cambria Math" panose="02040503050406030204" pitchFamily="18" charset="0"/>
                            </a:rPr>
                            <m:t>)</m:t>
                          </m:r>
                        </m:den>
                      </m:f>
                    </m:oMath>
                  </m:oMathPara>
                </a14:m>
                <a:endParaRPr lang="fr-FR" sz="1600" dirty="0"/>
              </a:p>
            </p:txBody>
          </p:sp>
        </mc:Choice>
        <mc:Fallback xmlns="">
          <p:sp>
            <p:nvSpPr>
              <p:cNvPr id="153" name="ZoneTexte 152">
                <a:extLst>
                  <a:ext uri="{FF2B5EF4-FFF2-40B4-BE49-F238E27FC236}">
                    <a16:creationId xmlns:a16="http://schemas.microsoft.com/office/drawing/2014/main" id="{DAC8CF85-3128-463E-9FAC-3F2E7E147136}"/>
                  </a:ext>
                </a:extLst>
              </p:cNvPr>
              <p:cNvSpPr txBox="1">
                <a:spLocks noRot="1" noChangeAspect="1" noMove="1" noResize="1" noEditPoints="1" noAdjustHandles="1" noChangeArrowheads="1" noChangeShapeType="1" noTextEdit="1"/>
              </p:cNvSpPr>
              <p:nvPr/>
            </p:nvSpPr>
            <p:spPr>
              <a:xfrm>
                <a:off x="1906664" y="2912067"/>
                <a:ext cx="2334715" cy="597023"/>
              </a:xfrm>
              <a:prstGeom prst="rect">
                <a:avLst/>
              </a:prstGeom>
              <a:blipFill>
                <a:blip r:embed="rId5"/>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4" name="ZoneTexte 153">
                <a:extLst>
                  <a:ext uri="{FF2B5EF4-FFF2-40B4-BE49-F238E27FC236}">
                    <a16:creationId xmlns:a16="http://schemas.microsoft.com/office/drawing/2014/main" id="{91197C5A-EE36-4FA9-836B-B064A8DBA5D8}"/>
                  </a:ext>
                </a:extLst>
              </p:cNvPr>
              <p:cNvSpPr txBox="1"/>
              <p:nvPr/>
            </p:nvSpPr>
            <p:spPr>
              <a:xfrm>
                <a:off x="1906665" y="3498162"/>
                <a:ext cx="2327088" cy="6455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𝑝</m:t>
                          </m:r>
                        </m:sub>
                      </m:sSub>
                      <m:r>
                        <a:rPr lang="fr-FR" sz="1600" b="0" i="1" smtClean="0">
                          <a:latin typeface="Cambria Math" panose="02040503050406030204" pitchFamily="18" charset="0"/>
                        </a:rPr>
                        <m:t>+</m:t>
                      </m:r>
                      <m:f>
                        <m:fPr>
                          <m:ctrlPr>
                            <a:rPr lang="fr-FR" sz="1600" b="0" i="1" smtClean="0">
                              <a:latin typeface="Cambria Math" panose="02040503050406030204" pitchFamily="18" charset="0"/>
                            </a:rPr>
                          </m:ctrlPr>
                        </m:fPr>
                        <m:num>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𝑖</m:t>
                              </m:r>
                            </m:sub>
                          </m:sSub>
                        </m:num>
                        <m:den>
                          <m:r>
                            <a:rPr lang="fr-FR" sz="1600" b="0" i="1" smtClean="0">
                              <a:latin typeface="Cambria Math" panose="02040503050406030204" pitchFamily="18" charset="0"/>
                            </a:rPr>
                            <m:t>𝑝</m:t>
                          </m:r>
                        </m:den>
                      </m:f>
                      <m:r>
                        <a:rPr lang="fr-FR" sz="1600" b="0" i="1" smtClean="0">
                          <a:latin typeface="Cambria Math" panose="02040503050406030204" pitchFamily="18" charset="0"/>
                        </a:rPr>
                        <m:t>=</m:t>
                      </m:r>
                      <m:f>
                        <m:fPr>
                          <m:ctrlPr>
                            <a:rPr lang="fr-FR" sz="1600" b="0" i="1" smtClean="0">
                              <a:latin typeface="Cambria Math" panose="02040503050406030204" pitchFamily="18" charset="0"/>
                            </a:rPr>
                          </m:ctrlPr>
                        </m:fPr>
                        <m:num>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𝑖</m:t>
                              </m:r>
                            </m:sub>
                          </m:sSub>
                        </m:num>
                        <m:den>
                          <m:r>
                            <a:rPr lang="fr-FR" sz="1600" b="0" i="1" smtClean="0">
                              <a:latin typeface="Cambria Math" panose="02040503050406030204" pitchFamily="18" charset="0"/>
                            </a:rPr>
                            <m:t>𝑝</m:t>
                          </m:r>
                        </m:den>
                      </m:f>
                      <m:d>
                        <m:dPr>
                          <m:ctrlPr>
                            <a:rPr lang="fr-FR" sz="1600" b="0" i="1" smtClean="0">
                              <a:latin typeface="Cambria Math" panose="02040503050406030204" pitchFamily="18" charset="0"/>
                            </a:rPr>
                          </m:ctrlPr>
                        </m:dPr>
                        <m:e>
                          <m:r>
                            <a:rPr lang="fr-FR" sz="1600" i="1">
                              <a:latin typeface="Cambria Math" panose="02040503050406030204" pitchFamily="18" charset="0"/>
                            </a:rPr>
                            <m:t>1+</m:t>
                          </m:r>
                          <m:f>
                            <m:fPr>
                              <m:ctrlPr>
                                <a:rPr lang="fr-FR" sz="1600" i="1">
                                  <a:latin typeface="Cambria Math" panose="02040503050406030204" pitchFamily="18" charset="0"/>
                                </a:rPr>
                              </m:ctrlPr>
                            </m:fPr>
                            <m:num>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num>
                            <m:den>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𝑖</m:t>
                                  </m:r>
                                </m:sub>
                              </m:sSub>
                            </m:den>
                          </m:f>
                          <m:r>
                            <a:rPr lang="fr-FR" sz="1600" i="1">
                              <a:latin typeface="Cambria Math" panose="02040503050406030204" pitchFamily="18" charset="0"/>
                            </a:rPr>
                            <m:t>𝑝</m:t>
                          </m:r>
                        </m:e>
                      </m:d>
                    </m:oMath>
                  </m:oMathPara>
                </a14:m>
                <a:endParaRPr lang="fr-FR" sz="1600" dirty="0"/>
              </a:p>
            </p:txBody>
          </p:sp>
        </mc:Choice>
        <mc:Fallback xmlns="">
          <p:sp>
            <p:nvSpPr>
              <p:cNvPr id="154" name="ZoneTexte 153">
                <a:extLst>
                  <a:ext uri="{FF2B5EF4-FFF2-40B4-BE49-F238E27FC236}">
                    <a16:creationId xmlns:a16="http://schemas.microsoft.com/office/drawing/2014/main" id="{91197C5A-EE36-4FA9-836B-B064A8DBA5D8}"/>
                  </a:ext>
                </a:extLst>
              </p:cNvPr>
              <p:cNvSpPr txBox="1">
                <a:spLocks noRot="1" noChangeAspect="1" noMove="1" noResize="1" noEditPoints="1" noAdjustHandles="1" noChangeArrowheads="1" noChangeShapeType="1" noTextEdit="1"/>
              </p:cNvSpPr>
              <p:nvPr/>
            </p:nvSpPr>
            <p:spPr>
              <a:xfrm>
                <a:off x="1906665" y="3498162"/>
                <a:ext cx="2327088" cy="645561"/>
              </a:xfrm>
              <a:prstGeom prst="rect">
                <a:avLst/>
              </a:prstGeom>
              <a:blipFill>
                <a:blip r:embed="rId6"/>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5" name="ZoneTexte 154">
                <a:extLst>
                  <a:ext uri="{FF2B5EF4-FFF2-40B4-BE49-F238E27FC236}">
                    <a16:creationId xmlns:a16="http://schemas.microsoft.com/office/drawing/2014/main" id="{6ED13735-CC9C-4378-8643-B9D49EE85707}"/>
                  </a:ext>
                </a:extLst>
              </p:cNvPr>
              <p:cNvSpPr txBox="1"/>
              <p:nvPr/>
            </p:nvSpPr>
            <p:spPr>
              <a:xfrm>
                <a:off x="1906664" y="4145262"/>
                <a:ext cx="2322076" cy="6090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𝑝</m:t>
                              </m:r>
                            </m:sub>
                          </m:sSub>
                          <m:r>
                            <a:rPr lang="fr-FR" sz="1600" b="0" i="1" smtClean="0">
                              <a:latin typeface="Cambria Math" panose="02040503050406030204" pitchFamily="18" charset="0"/>
                            </a:rPr>
                            <m:t>(1+</m:t>
                          </m:r>
                          <m:r>
                            <a:rPr lang="fr-FR" sz="1600" b="0" i="1" smtClean="0">
                              <a:latin typeface="Cambria Math" panose="02040503050406030204" pitchFamily="18" charset="0"/>
                            </a:rPr>
                            <m:t>𝑎</m:t>
                          </m:r>
                          <m:r>
                            <a:rPr lang="fr-FR" sz="1600" b="0" i="1" smtClean="0">
                              <a:latin typeface="Cambria Math" panose="02040503050406030204" pitchFamily="18" charset="0"/>
                            </a:rPr>
                            <m:t>𝜏</m:t>
                          </m:r>
                          <m:r>
                            <a:rPr lang="fr-FR" sz="1600" b="0" i="1" smtClean="0">
                              <a:latin typeface="Cambria Math" panose="02040503050406030204" pitchFamily="18" charset="0"/>
                            </a:rPr>
                            <m:t>𝑝</m:t>
                          </m:r>
                          <m:r>
                            <a:rPr lang="fr-FR" sz="1600" b="0" i="1" smtClean="0">
                              <a:latin typeface="Cambria Math" panose="02040503050406030204" pitchFamily="18" charset="0"/>
                            </a:rPr>
                            <m:t>)</m:t>
                          </m:r>
                        </m:num>
                        <m:den>
                          <m:r>
                            <a:rPr lang="fr-FR" sz="1600" b="0" i="1" smtClean="0">
                              <a:latin typeface="Cambria Math" panose="02040503050406030204" pitchFamily="18" charset="0"/>
                            </a:rPr>
                            <m:t>1+</m:t>
                          </m:r>
                          <m:r>
                            <a:rPr lang="fr-FR" sz="1600" b="0" i="1" smtClean="0">
                              <a:latin typeface="Cambria Math" panose="02040503050406030204" pitchFamily="18" charset="0"/>
                            </a:rPr>
                            <m:t>𝜏</m:t>
                          </m:r>
                          <m:r>
                            <a:rPr lang="fr-FR" sz="1600" b="0" i="1" smtClean="0">
                              <a:latin typeface="Cambria Math" panose="02040503050406030204" pitchFamily="18" charset="0"/>
                            </a:rPr>
                            <m:t>𝑝</m:t>
                          </m:r>
                        </m:den>
                      </m:f>
                    </m:oMath>
                  </m:oMathPara>
                </a14:m>
                <a:endParaRPr lang="fr-FR" sz="1600" dirty="0"/>
              </a:p>
            </p:txBody>
          </p:sp>
        </mc:Choice>
        <mc:Fallback xmlns="">
          <p:sp>
            <p:nvSpPr>
              <p:cNvPr id="155" name="ZoneTexte 154">
                <a:extLst>
                  <a:ext uri="{FF2B5EF4-FFF2-40B4-BE49-F238E27FC236}">
                    <a16:creationId xmlns:a16="http://schemas.microsoft.com/office/drawing/2014/main" id="{6ED13735-CC9C-4378-8643-B9D49EE85707}"/>
                  </a:ext>
                </a:extLst>
              </p:cNvPr>
              <p:cNvSpPr txBox="1">
                <a:spLocks noRot="1" noChangeAspect="1" noMove="1" noResize="1" noEditPoints="1" noAdjustHandles="1" noChangeArrowheads="1" noChangeShapeType="1" noTextEdit="1"/>
              </p:cNvSpPr>
              <p:nvPr/>
            </p:nvSpPr>
            <p:spPr>
              <a:xfrm>
                <a:off x="1906664" y="4145262"/>
                <a:ext cx="2322076" cy="609077"/>
              </a:xfrm>
              <a:prstGeom prst="rect">
                <a:avLst/>
              </a:prstGeom>
              <a:blipFill>
                <a:blip r:embed="rId7"/>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6" name="ZoneTexte 155">
                <a:extLst>
                  <a:ext uri="{FF2B5EF4-FFF2-40B4-BE49-F238E27FC236}">
                    <a16:creationId xmlns:a16="http://schemas.microsoft.com/office/drawing/2014/main" id="{679C7E33-78BC-406B-A50F-8315CEAD4FE6}"/>
                  </a:ext>
                </a:extLst>
              </p:cNvPr>
              <p:cNvSpPr txBox="1"/>
              <p:nvPr/>
            </p:nvSpPr>
            <p:spPr>
              <a:xfrm>
                <a:off x="4768609" y="1718065"/>
                <a:ext cx="911916" cy="59657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𝐾</m:t>
                          </m:r>
                        </m:num>
                        <m:den>
                          <m:r>
                            <a:rPr lang="fr-FR" sz="1600" b="0" i="1" smtClean="0">
                              <a:latin typeface="Cambria Math" panose="02040503050406030204" pitchFamily="18" charset="0"/>
                            </a:rPr>
                            <m:t>1+</m:t>
                          </m:r>
                          <m:r>
                            <a:rPr lang="fr-FR" sz="1600" b="0" i="1" smtClean="0">
                              <a:latin typeface="Cambria Math" panose="02040503050406030204" pitchFamily="18" charset="0"/>
                            </a:rPr>
                            <m:t>𝑗</m:t>
                          </m:r>
                          <m:r>
                            <a:rPr lang="fr-FR" sz="1600" b="0" i="1" smtClean="0">
                              <a:latin typeface="Cambria Math" panose="02040503050406030204" pitchFamily="18" charset="0"/>
                            </a:rPr>
                            <m:t>𝜏𝜔</m:t>
                          </m:r>
                        </m:den>
                      </m:f>
                    </m:oMath>
                  </m:oMathPara>
                </a14:m>
                <a:endParaRPr lang="fr-FR" sz="1600" dirty="0"/>
              </a:p>
            </p:txBody>
          </p:sp>
        </mc:Choice>
        <mc:Fallback xmlns="">
          <p:sp>
            <p:nvSpPr>
              <p:cNvPr id="156" name="ZoneTexte 155">
                <a:extLst>
                  <a:ext uri="{FF2B5EF4-FFF2-40B4-BE49-F238E27FC236}">
                    <a16:creationId xmlns:a16="http://schemas.microsoft.com/office/drawing/2014/main" id="{679C7E33-78BC-406B-A50F-8315CEAD4FE6}"/>
                  </a:ext>
                </a:extLst>
              </p:cNvPr>
              <p:cNvSpPr txBox="1">
                <a:spLocks noRot="1" noChangeAspect="1" noMove="1" noResize="1" noEditPoints="1" noAdjustHandles="1" noChangeArrowheads="1" noChangeShapeType="1" noTextEdit="1"/>
              </p:cNvSpPr>
              <p:nvPr/>
            </p:nvSpPr>
            <p:spPr>
              <a:xfrm>
                <a:off x="4768609" y="1718065"/>
                <a:ext cx="911916" cy="596574"/>
              </a:xfrm>
              <a:prstGeom prst="rect">
                <a:avLst/>
              </a:prstGeom>
              <a:blipFill>
                <a:blip r:embed="rId8"/>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7" name="ZoneTexte 156">
                <a:extLst>
                  <a:ext uri="{FF2B5EF4-FFF2-40B4-BE49-F238E27FC236}">
                    <a16:creationId xmlns:a16="http://schemas.microsoft.com/office/drawing/2014/main" id="{0153C6BB-6F55-40FE-BA53-286482260F7A}"/>
                  </a:ext>
                </a:extLst>
              </p:cNvPr>
              <p:cNvSpPr txBox="1"/>
              <p:nvPr/>
            </p:nvSpPr>
            <p:spPr>
              <a:xfrm>
                <a:off x="4162065" y="2916012"/>
                <a:ext cx="2125005" cy="59702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𝐾</m:t>
                          </m:r>
                        </m:num>
                        <m:den>
                          <m:r>
                            <a:rPr lang="fr-FR" sz="1600" b="0" i="1" smtClean="0">
                              <a:latin typeface="Cambria Math" panose="02040503050406030204" pitchFamily="18" charset="0"/>
                            </a:rPr>
                            <m:t>(1+</m:t>
                          </m:r>
                          <m:r>
                            <a:rPr lang="fr-FR" sz="1600" b="0" i="1" smtClean="0">
                              <a:latin typeface="Cambria Math" panose="02040503050406030204" pitchFamily="18" charset="0"/>
                            </a:rPr>
                            <m:t>𝑗</m:t>
                          </m:r>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1</m:t>
                              </m:r>
                            </m:sub>
                          </m:sSub>
                          <m:r>
                            <a:rPr lang="fr-FR" sz="1600" b="0" i="1" smtClean="0">
                              <a:latin typeface="Cambria Math" panose="02040503050406030204" pitchFamily="18" charset="0"/>
                            </a:rPr>
                            <m:t>𝜔</m:t>
                          </m:r>
                          <m:r>
                            <a:rPr lang="fr-FR" sz="1600" b="0" i="1" smtClean="0">
                              <a:latin typeface="Cambria Math" panose="02040503050406030204" pitchFamily="18" charset="0"/>
                            </a:rPr>
                            <m:t>)(1+</m:t>
                          </m:r>
                          <m:r>
                            <a:rPr lang="fr-FR" sz="1600" b="0" i="1" smtClean="0">
                              <a:latin typeface="Cambria Math" panose="02040503050406030204" pitchFamily="18" charset="0"/>
                            </a:rPr>
                            <m:t>𝑗</m:t>
                          </m:r>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2</m:t>
                              </m:r>
                            </m:sub>
                          </m:sSub>
                          <m:r>
                            <a:rPr lang="fr-FR" sz="1600" b="0" i="1" smtClean="0">
                              <a:latin typeface="Cambria Math" panose="02040503050406030204" pitchFamily="18" charset="0"/>
                            </a:rPr>
                            <m:t>𝜔</m:t>
                          </m:r>
                          <m:r>
                            <a:rPr lang="fr-FR" sz="1600" b="0" i="1" smtClean="0">
                              <a:latin typeface="Cambria Math" panose="02040503050406030204" pitchFamily="18" charset="0"/>
                            </a:rPr>
                            <m:t>)</m:t>
                          </m:r>
                        </m:den>
                      </m:f>
                    </m:oMath>
                  </m:oMathPara>
                </a14:m>
                <a:endParaRPr lang="fr-FR" sz="1600" dirty="0"/>
              </a:p>
            </p:txBody>
          </p:sp>
        </mc:Choice>
        <mc:Fallback xmlns="">
          <p:sp>
            <p:nvSpPr>
              <p:cNvPr id="157" name="ZoneTexte 156">
                <a:extLst>
                  <a:ext uri="{FF2B5EF4-FFF2-40B4-BE49-F238E27FC236}">
                    <a16:creationId xmlns:a16="http://schemas.microsoft.com/office/drawing/2014/main" id="{0153C6BB-6F55-40FE-BA53-286482260F7A}"/>
                  </a:ext>
                </a:extLst>
              </p:cNvPr>
              <p:cNvSpPr txBox="1">
                <a:spLocks noRot="1" noChangeAspect="1" noMove="1" noResize="1" noEditPoints="1" noAdjustHandles="1" noChangeArrowheads="1" noChangeShapeType="1" noTextEdit="1"/>
              </p:cNvSpPr>
              <p:nvPr/>
            </p:nvSpPr>
            <p:spPr>
              <a:xfrm>
                <a:off x="4162065" y="2916012"/>
                <a:ext cx="2125005" cy="597023"/>
              </a:xfrm>
              <a:prstGeom prst="rect">
                <a:avLst/>
              </a:prstGeom>
              <a:blipFill>
                <a:blip r:embed="rId9"/>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8" name="ZoneTexte 157">
                <a:extLst>
                  <a:ext uri="{FF2B5EF4-FFF2-40B4-BE49-F238E27FC236}">
                    <a16:creationId xmlns:a16="http://schemas.microsoft.com/office/drawing/2014/main" id="{518776E6-2275-4E0A-80AA-D46101DDB600}"/>
                  </a:ext>
                </a:extLst>
              </p:cNvPr>
              <p:cNvSpPr txBox="1"/>
              <p:nvPr/>
            </p:nvSpPr>
            <p:spPr>
              <a:xfrm>
                <a:off x="4300499" y="3473622"/>
                <a:ext cx="1848135" cy="64556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m:t>
                      </m:r>
                      <m:r>
                        <a:rPr lang="fr-FR" sz="1600" b="0" i="1" smtClean="0">
                          <a:latin typeface="Cambria Math" panose="02040503050406030204" pitchFamily="18" charset="0"/>
                        </a:rPr>
                        <m:t>𝑗</m:t>
                      </m:r>
                      <m:f>
                        <m:fPr>
                          <m:ctrlPr>
                            <a:rPr lang="fr-FR" sz="1600" b="0" i="1" smtClean="0">
                              <a:latin typeface="Cambria Math" panose="02040503050406030204" pitchFamily="18" charset="0"/>
                            </a:rPr>
                          </m:ctrlPr>
                        </m:fPr>
                        <m:num>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𝑖</m:t>
                              </m:r>
                            </m:sub>
                          </m:sSub>
                        </m:num>
                        <m:den>
                          <m:r>
                            <a:rPr lang="fr-FR" sz="1600" b="0" i="1" smtClean="0">
                              <a:latin typeface="Cambria Math" panose="02040503050406030204" pitchFamily="18" charset="0"/>
                            </a:rPr>
                            <m:t>𝜔</m:t>
                          </m:r>
                        </m:den>
                      </m:f>
                      <m:d>
                        <m:dPr>
                          <m:ctrlPr>
                            <a:rPr lang="fr-FR" sz="1600" b="0" i="1" smtClean="0">
                              <a:latin typeface="Cambria Math" panose="02040503050406030204" pitchFamily="18" charset="0"/>
                            </a:rPr>
                          </m:ctrlPr>
                        </m:dPr>
                        <m:e>
                          <m:r>
                            <a:rPr lang="fr-FR" sz="1600" i="1">
                              <a:latin typeface="Cambria Math" panose="02040503050406030204" pitchFamily="18" charset="0"/>
                            </a:rPr>
                            <m:t>1+</m:t>
                          </m:r>
                          <m:r>
                            <a:rPr lang="fr-FR" sz="1600" b="0" i="1" smtClean="0">
                              <a:latin typeface="Cambria Math" panose="02040503050406030204" pitchFamily="18" charset="0"/>
                            </a:rPr>
                            <m:t>𝑗</m:t>
                          </m:r>
                          <m:f>
                            <m:fPr>
                              <m:ctrlPr>
                                <a:rPr lang="fr-FR" sz="1600" i="1">
                                  <a:latin typeface="Cambria Math" panose="02040503050406030204" pitchFamily="18" charset="0"/>
                                </a:rPr>
                              </m:ctrlPr>
                            </m:fPr>
                            <m:num>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num>
                            <m:den>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𝑖</m:t>
                                  </m:r>
                                </m:sub>
                              </m:sSub>
                            </m:den>
                          </m:f>
                          <m:r>
                            <a:rPr lang="fr-FR" sz="1600" b="0" i="1" smtClean="0">
                              <a:latin typeface="Cambria Math" panose="02040503050406030204" pitchFamily="18" charset="0"/>
                            </a:rPr>
                            <m:t>𝜔</m:t>
                          </m:r>
                        </m:e>
                      </m:d>
                    </m:oMath>
                  </m:oMathPara>
                </a14:m>
                <a:endParaRPr lang="fr-FR" sz="1600" dirty="0"/>
              </a:p>
            </p:txBody>
          </p:sp>
        </mc:Choice>
        <mc:Fallback xmlns="">
          <p:sp>
            <p:nvSpPr>
              <p:cNvPr id="158" name="ZoneTexte 157">
                <a:extLst>
                  <a:ext uri="{FF2B5EF4-FFF2-40B4-BE49-F238E27FC236}">
                    <a16:creationId xmlns:a16="http://schemas.microsoft.com/office/drawing/2014/main" id="{518776E6-2275-4E0A-80AA-D46101DDB600}"/>
                  </a:ext>
                </a:extLst>
              </p:cNvPr>
              <p:cNvSpPr txBox="1">
                <a:spLocks noRot="1" noChangeAspect="1" noMove="1" noResize="1" noEditPoints="1" noAdjustHandles="1" noChangeArrowheads="1" noChangeShapeType="1" noTextEdit="1"/>
              </p:cNvSpPr>
              <p:nvPr/>
            </p:nvSpPr>
            <p:spPr>
              <a:xfrm>
                <a:off x="4300499" y="3473622"/>
                <a:ext cx="1848135" cy="645561"/>
              </a:xfrm>
              <a:prstGeom prst="rect">
                <a:avLst/>
              </a:prstGeom>
              <a:blipFill>
                <a:blip r:embed="rId10"/>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59" name="ZoneTexte 158">
                <a:extLst>
                  <a:ext uri="{FF2B5EF4-FFF2-40B4-BE49-F238E27FC236}">
                    <a16:creationId xmlns:a16="http://schemas.microsoft.com/office/drawing/2014/main" id="{AFAC5297-C38C-462B-88BC-2A6517E5DE30}"/>
                  </a:ext>
                </a:extLst>
              </p:cNvPr>
              <p:cNvSpPr txBox="1"/>
              <p:nvPr/>
            </p:nvSpPr>
            <p:spPr>
              <a:xfrm>
                <a:off x="4579036" y="4148528"/>
                <a:ext cx="1291059" cy="5964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r-FR" sz="1600" i="1" smtClean="0">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f>
                        <m:fPr>
                          <m:ctrlPr>
                            <a:rPr lang="fr-FR" sz="1600" b="0" i="1" smtClean="0">
                              <a:latin typeface="Cambria Math" panose="02040503050406030204" pitchFamily="18" charset="0"/>
                            </a:rPr>
                          </m:ctrlPr>
                        </m:fPr>
                        <m:num>
                          <m:r>
                            <a:rPr lang="fr-FR" sz="1600" i="1">
                              <a:latin typeface="Cambria Math" panose="02040503050406030204" pitchFamily="18" charset="0"/>
                            </a:rPr>
                            <m:t>1+</m:t>
                          </m:r>
                          <m:r>
                            <a:rPr lang="fr-FR" sz="1600" b="0" i="1" smtClean="0">
                              <a:latin typeface="Cambria Math" panose="02040503050406030204" pitchFamily="18" charset="0"/>
                            </a:rPr>
                            <m:t>𝑗</m:t>
                          </m:r>
                          <m:r>
                            <a:rPr lang="fr-FR" sz="1600" i="1">
                              <a:latin typeface="Cambria Math" panose="02040503050406030204" pitchFamily="18" charset="0"/>
                            </a:rPr>
                            <m:t>𝑎</m:t>
                          </m:r>
                          <m:r>
                            <a:rPr lang="fr-FR" sz="1600" i="1">
                              <a:latin typeface="Cambria Math" panose="02040503050406030204" pitchFamily="18" charset="0"/>
                            </a:rPr>
                            <m:t>𝜏𝜔</m:t>
                          </m:r>
                        </m:num>
                        <m:den>
                          <m:r>
                            <a:rPr lang="fr-FR" sz="1600" b="0" i="1" smtClean="0">
                              <a:latin typeface="Cambria Math" panose="02040503050406030204" pitchFamily="18" charset="0"/>
                            </a:rPr>
                            <m:t>1+</m:t>
                          </m:r>
                          <m:r>
                            <a:rPr lang="fr-FR" sz="1600" b="0" i="1" smtClean="0">
                              <a:latin typeface="Cambria Math" panose="02040503050406030204" pitchFamily="18" charset="0"/>
                            </a:rPr>
                            <m:t>𝑗</m:t>
                          </m:r>
                          <m:r>
                            <a:rPr lang="fr-FR" sz="1600" b="0" i="1" smtClean="0">
                              <a:latin typeface="Cambria Math" panose="02040503050406030204" pitchFamily="18" charset="0"/>
                            </a:rPr>
                            <m:t>𝜏𝜔</m:t>
                          </m:r>
                        </m:den>
                      </m:f>
                    </m:oMath>
                  </m:oMathPara>
                </a14:m>
                <a:endParaRPr lang="fr-FR" sz="1600" dirty="0"/>
              </a:p>
            </p:txBody>
          </p:sp>
        </mc:Choice>
        <mc:Fallback xmlns="">
          <p:sp>
            <p:nvSpPr>
              <p:cNvPr id="159" name="ZoneTexte 158">
                <a:extLst>
                  <a:ext uri="{FF2B5EF4-FFF2-40B4-BE49-F238E27FC236}">
                    <a16:creationId xmlns:a16="http://schemas.microsoft.com/office/drawing/2014/main" id="{AFAC5297-C38C-462B-88BC-2A6517E5DE30}"/>
                  </a:ext>
                </a:extLst>
              </p:cNvPr>
              <p:cNvSpPr txBox="1">
                <a:spLocks noRot="1" noChangeAspect="1" noMove="1" noResize="1" noEditPoints="1" noAdjustHandles="1" noChangeArrowheads="1" noChangeShapeType="1" noTextEdit="1"/>
              </p:cNvSpPr>
              <p:nvPr/>
            </p:nvSpPr>
            <p:spPr>
              <a:xfrm>
                <a:off x="4579036" y="4148528"/>
                <a:ext cx="1291059" cy="596445"/>
              </a:xfrm>
              <a:prstGeom prst="rect">
                <a:avLst/>
              </a:prstGeom>
              <a:blipFill>
                <a:blip r:embed="rId11"/>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0" name="ZoneTexte 159">
                <a:extLst>
                  <a:ext uri="{FF2B5EF4-FFF2-40B4-BE49-F238E27FC236}">
                    <a16:creationId xmlns:a16="http://schemas.microsoft.com/office/drawing/2014/main" id="{C2F17E7B-9429-4944-BB3F-17125E68CAB6}"/>
                  </a:ext>
                </a:extLst>
              </p:cNvPr>
              <p:cNvSpPr txBox="1"/>
              <p:nvPr/>
            </p:nvSpPr>
            <p:spPr>
              <a:xfrm>
                <a:off x="6329954" y="2910114"/>
                <a:ext cx="3040769"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20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𝐾</m:t>
                              </m:r>
                            </m:e>
                          </m:d>
                          <m:r>
                            <a:rPr lang="fr-FR" sz="1600" b="0" i="1" smtClean="0">
                              <a:latin typeface="Cambria Math" panose="02040503050406030204" pitchFamily="18" charset="0"/>
                            </a:rPr>
                            <m:t>−10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1+</m:t>
                                  </m:r>
                                  <m:sSup>
                                    <m:sSupPr>
                                      <m:ctrlPr>
                                        <a:rPr lang="fr-FR" sz="1600" b="0" i="1" smtClean="0">
                                          <a:latin typeface="Cambria Math" panose="02040503050406030204" pitchFamily="18" charset="0"/>
                                        </a:rPr>
                                      </m:ctrlPr>
                                    </m:sSupPr>
                                    <m:e>
                                      <m:d>
                                        <m:dPr>
                                          <m:ctrlPr>
                                            <a:rPr lang="fr-FR" sz="1600" b="0" i="1" smtClean="0">
                                              <a:latin typeface="Cambria Math" panose="02040503050406030204" pitchFamily="18" charset="0"/>
                                            </a:rPr>
                                          </m:ctrlPr>
                                        </m:dPr>
                                        <m:e>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1</m:t>
                                              </m:r>
                                            </m:sub>
                                          </m:sSub>
                                          <m:r>
                                            <a:rPr lang="fr-FR" sz="1600" b="0" i="1" smtClean="0">
                                              <a:latin typeface="Cambria Math" panose="02040503050406030204" pitchFamily="18" charset="0"/>
                                            </a:rPr>
                                            <m:t>𝜔</m:t>
                                          </m:r>
                                        </m:e>
                                      </m:d>
                                    </m:e>
                                    <m:sup>
                                      <m:r>
                                        <a:rPr lang="fr-FR" sz="1600" b="0" i="1" smtClean="0">
                                          <a:latin typeface="Cambria Math" panose="02040503050406030204" pitchFamily="18" charset="0"/>
                                        </a:rPr>
                                        <m:t>2</m:t>
                                      </m:r>
                                    </m:sup>
                                  </m:sSup>
                                </m:e>
                              </m:d>
                            </m:e>
                          </m:func>
                        </m:e>
                      </m:func>
                    </m:oMath>
                    <m:oMath xmlns:m="http://schemas.openxmlformats.org/officeDocument/2006/math">
                      <m:r>
                        <a:rPr lang="fr-FR" sz="1600" b="0" i="1" smtClean="0">
                          <a:latin typeface="Cambria Math" panose="02040503050406030204" pitchFamily="18" charset="0"/>
                        </a:rPr>
                        <m:t>…−10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1+</m:t>
                              </m:r>
                              <m:sSup>
                                <m:sSupPr>
                                  <m:ctrlPr>
                                    <a:rPr lang="fr-FR" sz="1600" b="0" i="1" smtClean="0">
                                      <a:latin typeface="Cambria Math" panose="02040503050406030204" pitchFamily="18" charset="0"/>
                                    </a:rPr>
                                  </m:ctrlPr>
                                </m:sSupPr>
                                <m:e>
                                  <m:d>
                                    <m:dPr>
                                      <m:ctrlPr>
                                        <a:rPr lang="fr-FR" sz="1600" b="0" i="1" smtClean="0">
                                          <a:latin typeface="Cambria Math" panose="02040503050406030204" pitchFamily="18" charset="0"/>
                                        </a:rPr>
                                      </m:ctrlPr>
                                    </m:dPr>
                                    <m:e>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2</m:t>
                                          </m:r>
                                        </m:sub>
                                      </m:sSub>
                                      <m:r>
                                        <a:rPr lang="fr-FR" sz="1600" b="0" i="1" smtClean="0">
                                          <a:latin typeface="Cambria Math" panose="02040503050406030204" pitchFamily="18" charset="0"/>
                                        </a:rPr>
                                        <m:t>𝜔</m:t>
                                      </m:r>
                                    </m:e>
                                  </m:d>
                                </m:e>
                                <m:sup>
                                  <m:r>
                                    <a:rPr lang="fr-FR" sz="1600" b="0" i="1" smtClean="0">
                                      <a:latin typeface="Cambria Math" panose="02040503050406030204" pitchFamily="18" charset="0"/>
                                    </a:rPr>
                                    <m:t>2</m:t>
                                  </m:r>
                                </m:sup>
                              </m:sSup>
                            </m:e>
                          </m:d>
                        </m:e>
                      </m:func>
                    </m:oMath>
                  </m:oMathPara>
                </a14:m>
                <a:endParaRPr lang="fr-FR" sz="1600" dirty="0"/>
              </a:p>
            </p:txBody>
          </p:sp>
        </mc:Choice>
        <mc:Fallback xmlns="">
          <p:sp>
            <p:nvSpPr>
              <p:cNvPr id="160" name="ZoneTexte 159">
                <a:extLst>
                  <a:ext uri="{FF2B5EF4-FFF2-40B4-BE49-F238E27FC236}">
                    <a16:creationId xmlns:a16="http://schemas.microsoft.com/office/drawing/2014/main" id="{C2F17E7B-9429-4944-BB3F-17125E68CAB6}"/>
                  </a:ext>
                </a:extLst>
              </p:cNvPr>
              <p:cNvSpPr txBox="1">
                <a:spLocks noRot="1" noChangeAspect="1" noMove="1" noResize="1" noEditPoints="1" noAdjustHandles="1" noChangeArrowheads="1" noChangeShapeType="1" noTextEdit="1"/>
              </p:cNvSpPr>
              <p:nvPr/>
            </p:nvSpPr>
            <p:spPr>
              <a:xfrm>
                <a:off x="6329954" y="2910114"/>
                <a:ext cx="3040769" cy="584775"/>
              </a:xfrm>
              <a:prstGeom prst="rect">
                <a:avLst/>
              </a:prstGeom>
              <a:blipFill>
                <a:blip r:embed="rId12"/>
                <a:stretch>
                  <a:fillRect b="-5208"/>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1" name="ZoneTexte 160">
                <a:extLst>
                  <a:ext uri="{FF2B5EF4-FFF2-40B4-BE49-F238E27FC236}">
                    <a16:creationId xmlns:a16="http://schemas.microsoft.com/office/drawing/2014/main" id="{99028B9E-7EC7-4A3E-9511-CB9DB7692E80}"/>
                  </a:ext>
                </a:extLst>
              </p:cNvPr>
              <p:cNvSpPr txBox="1"/>
              <p:nvPr/>
            </p:nvSpPr>
            <p:spPr>
              <a:xfrm>
                <a:off x="6389592" y="3503816"/>
                <a:ext cx="2219005" cy="338619"/>
              </a:xfrm>
              <a:prstGeom prst="rect">
                <a:avLst/>
              </a:prstGeom>
              <a:noFill/>
            </p:spPr>
            <p:txBody>
              <a:bodyPr wrap="none" rtlCol="0">
                <a:spAutoFit/>
              </a:bodyPr>
              <a:lstStyle/>
              <a:p>
                <a:pPr/>
                <a14:m>
                  <m:oMathPara xmlns:m="http://schemas.openxmlformats.org/officeDocument/2006/math">
                    <m:oMathParaPr>
                      <m:jc m:val="left"/>
                    </m:oMathParaPr>
                    <m:oMath xmlns:m="http://schemas.openxmlformats.org/officeDocument/2006/math">
                      <m:r>
                        <a:rPr lang="fr-FR" sz="1600" b="0" i="1" smtClean="0">
                          <a:latin typeface="Cambria Math" panose="02040503050406030204" pitchFamily="18" charset="0"/>
                        </a:rPr>
                        <m:t>20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𝑖</m:t>
                                  </m:r>
                                </m:sub>
                              </m:sSub>
                            </m:e>
                          </m:d>
                          <m:r>
                            <a:rPr lang="fr-FR" sz="1600" b="0" i="1" smtClean="0">
                              <a:latin typeface="Cambria Math" panose="02040503050406030204" pitchFamily="18" charset="0"/>
                            </a:rPr>
                            <m:t>−20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𝜔</m:t>
                                  </m:r>
                                </m:e>
                              </m:d>
                            </m:e>
                          </m:func>
                        </m:e>
                      </m:func>
                    </m:oMath>
                  </m:oMathPara>
                </a14:m>
                <a:r>
                  <a:rPr lang="fr-FR" sz="1600" b="0" dirty="0"/>
                  <a:t/>
                </a:r>
                <a:br>
                  <a:rPr lang="fr-FR" sz="1600" b="0" dirty="0"/>
                </a:br>
                <a:endParaRPr lang="fr-FR" sz="1600" dirty="0"/>
              </a:p>
            </p:txBody>
          </p:sp>
        </mc:Choice>
        <mc:Fallback xmlns="">
          <p:sp>
            <p:nvSpPr>
              <p:cNvPr id="161" name="ZoneTexte 160">
                <a:extLst>
                  <a:ext uri="{FF2B5EF4-FFF2-40B4-BE49-F238E27FC236}">
                    <a16:creationId xmlns:a16="http://schemas.microsoft.com/office/drawing/2014/main" id="{99028B9E-7EC7-4A3E-9511-CB9DB7692E80}"/>
                  </a:ext>
                </a:extLst>
              </p:cNvPr>
              <p:cNvSpPr txBox="1">
                <a:spLocks noRot="1" noChangeAspect="1" noMove="1" noResize="1" noEditPoints="1" noAdjustHandles="1" noChangeArrowheads="1" noChangeShapeType="1" noTextEdit="1"/>
              </p:cNvSpPr>
              <p:nvPr/>
            </p:nvSpPr>
            <p:spPr>
              <a:xfrm>
                <a:off x="6389592" y="3503816"/>
                <a:ext cx="2219005" cy="338619"/>
              </a:xfrm>
              <a:prstGeom prst="rect">
                <a:avLst/>
              </a:prstGeom>
              <a:blipFill>
                <a:blip r:embed="rId13"/>
                <a:stretch>
                  <a:fillRect b="-1090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2" name="Rectangle 161">
                <a:extLst>
                  <a:ext uri="{FF2B5EF4-FFF2-40B4-BE49-F238E27FC236}">
                    <a16:creationId xmlns:a16="http://schemas.microsoft.com/office/drawing/2014/main" id="{00F8BC57-51DA-4108-A864-64392B99640A}"/>
                  </a:ext>
                </a:extLst>
              </p:cNvPr>
              <p:cNvSpPr/>
              <p:nvPr/>
            </p:nvSpPr>
            <p:spPr>
              <a:xfrm>
                <a:off x="6355353" y="3693588"/>
                <a:ext cx="2698880" cy="4641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600" i="1">
                          <a:latin typeface="Cambria Math" panose="02040503050406030204" pitchFamily="18" charset="0"/>
                        </a:rPr>
                        <m:t>…+10</m:t>
                      </m:r>
                      <m:func>
                        <m:funcPr>
                          <m:ctrlPr>
                            <a:rPr lang="fr-FR" sz="1600" i="1">
                              <a:latin typeface="Cambria Math" panose="02040503050406030204" pitchFamily="18" charset="0"/>
                            </a:rPr>
                          </m:ctrlPr>
                        </m:funcPr>
                        <m:fName>
                          <m:r>
                            <m:rPr>
                              <m:sty m:val="p"/>
                            </m:rPr>
                            <a:rPr lang="fr-FR" sz="1600">
                              <a:latin typeface="Cambria Math" panose="02040503050406030204" pitchFamily="18" charset="0"/>
                            </a:rPr>
                            <m:t>log</m:t>
                          </m:r>
                        </m:fName>
                        <m:e>
                          <m:d>
                            <m:dPr>
                              <m:ctrlPr>
                                <a:rPr lang="fr-FR" sz="1600" i="1">
                                  <a:latin typeface="Cambria Math" panose="02040503050406030204" pitchFamily="18" charset="0"/>
                                </a:rPr>
                              </m:ctrlPr>
                            </m:dPr>
                            <m:e>
                              <m:r>
                                <a:rPr lang="fr-FR" sz="1600" i="1">
                                  <a:latin typeface="Cambria Math" panose="02040503050406030204" pitchFamily="18" charset="0"/>
                                </a:rPr>
                                <m:t>1+</m:t>
                              </m:r>
                              <m:sSup>
                                <m:sSupPr>
                                  <m:ctrlPr>
                                    <a:rPr lang="fr-FR" sz="1600" i="1">
                                      <a:latin typeface="Cambria Math" panose="02040503050406030204" pitchFamily="18" charset="0"/>
                                    </a:rPr>
                                  </m:ctrlPr>
                                </m:sSupPr>
                                <m:e>
                                  <m:d>
                                    <m:dPr>
                                      <m:ctrlPr>
                                        <a:rPr lang="fr-FR" sz="1600" i="1">
                                          <a:latin typeface="Cambria Math" panose="02040503050406030204" pitchFamily="18" charset="0"/>
                                        </a:rPr>
                                      </m:ctrlPr>
                                    </m:dPr>
                                    <m:e>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r>
                                        <a:rPr lang="fr-FR" sz="1600" i="1">
                                          <a:latin typeface="Cambria Math" panose="02040503050406030204" pitchFamily="18" charset="0"/>
                                        </a:rPr>
                                        <m:t>𝜔</m:t>
                                      </m:r>
                                      <m:r>
                                        <a:rPr lang="fr-FR" sz="1600" i="1">
                                          <a:latin typeface="Cambria Math" panose="02040503050406030204" pitchFamily="18" charset="0"/>
                                        </a:rPr>
                                        <m:t>/</m:t>
                                      </m:r>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𝑖</m:t>
                                          </m:r>
                                        </m:sub>
                                      </m:sSub>
                                    </m:e>
                                  </m:d>
                                </m:e>
                                <m:sup>
                                  <m:r>
                                    <a:rPr lang="fr-FR" sz="1600" i="1">
                                      <a:latin typeface="Cambria Math" panose="02040503050406030204" pitchFamily="18" charset="0"/>
                                    </a:rPr>
                                    <m:t>2</m:t>
                                  </m:r>
                                </m:sup>
                              </m:sSup>
                            </m:e>
                          </m:d>
                        </m:e>
                      </m:func>
                    </m:oMath>
                  </m:oMathPara>
                </a14:m>
                <a:endParaRPr lang="fr-FR" sz="1600" dirty="0"/>
              </a:p>
            </p:txBody>
          </p:sp>
        </mc:Choice>
        <mc:Fallback xmlns="">
          <p:sp>
            <p:nvSpPr>
              <p:cNvPr id="162" name="Rectangle 161">
                <a:extLst>
                  <a:ext uri="{FF2B5EF4-FFF2-40B4-BE49-F238E27FC236}">
                    <a16:creationId xmlns:a16="http://schemas.microsoft.com/office/drawing/2014/main" id="{00F8BC57-51DA-4108-A864-64392B99640A}"/>
                  </a:ext>
                </a:extLst>
              </p:cNvPr>
              <p:cNvSpPr>
                <a:spLocks noRot="1" noChangeAspect="1" noMove="1" noResize="1" noEditPoints="1" noAdjustHandles="1" noChangeArrowheads="1" noChangeShapeType="1" noTextEdit="1"/>
              </p:cNvSpPr>
              <p:nvPr/>
            </p:nvSpPr>
            <p:spPr>
              <a:xfrm>
                <a:off x="6355353" y="3693588"/>
                <a:ext cx="2698880" cy="464166"/>
              </a:xfrm>
              <a:prstGeom prst="rect">
                <a:avLst/>
              </a:prstGeom>
              <a:blipFill>
                <a:blip r:embed="rId14"/>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3" name="ZoneTexte 162">
                <a:extLst>
                  <a:ext uri="{FF2B5EF4-FFF2-40B4-BE49-F238E27FC236}">
                    <a16:creationId xmlns:a16="http://schemas.microsoft.com/office/drawing/2014/main" id="{53B44624-5A01-4CF9-80C9-DB497014014C}"/>
                  </a:ext>
                </a:extLst>
              </p:cNvPr>
              <p:cNvSpPr txBox="1"/>
              <p:nvPr/>
            </p:nvSpPr>
            <p:spPr>
              <a:xfrm>
                <a:off x="6369890" y="4148528"/>
                <a:ext cx="3080652" cy="62138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20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𝐾</m:t>
                                  </m:r>
                                </m:e>
                                <m:sub>
                                  <m:r>
                                    <a:rPr lang="fr-FR" sz="1600" b="0" i="1" smtClean="0">
                                      <a:latin typeface="Cambria Math" panose="02040503050406030204" pitchFamily="18" charset="0"/>
                                    </a:rPr>
                                    <m:t>𝑝</m:t>
                                  </m:r>
                                </m:sub>
                              </m:sSub>
                            </m:e>
                          </m:d>
                          <m:r>
                            <a:rPr lang="fr-FR" sz="1600" b="0" i="1" smtClean="0">
                              <a:latin typeface="Cambria Math" panose="02040503050406030204" pitchFamily="18" charset="0"/>
                            </a:rPr>
                            <m:t>+10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1+</m:t>
                                  </m:r>
                                  <m:sSup>
                                    <m:sSupPr>
                                      <m:ctrlPr>
                                        <a:rPr lang="fr-FR" sz="1600" b="0" i="1" smtClean="0">
                                          <a:latin typeface="Cambria Math" panose="02040503050406030204" pitchFamily="18" charset="0"/>
                                        </a:rPr>
                                      </m:ctrlPr>
                                    </m:sSupPr>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𝑎</m:t>
                                          </m:r>
                                          <m:r>
                                            <a:rPr lang="fr-FR" sz="1600" b="0" i="1" smtClean="0">
                                              <a:latin typeface="Cambria Math" panose="02040503050406030204" pitchFamily="18" charset="0"/>
                                            </a:rPr>
                                            <m:t>𝜏𝜔</m:t>
                                          </m:r>
                                        </m:e>
                                      </m:d>
                                    </m:e>
                                    <m:sup>
                                      <m:r>
                                        <a:rPr lang="fr-FR" sz="1600" b="0" i="1" smtClean="0">
                                          <a:latin typeface="Cambria Math" panose="02040503050406030204" pitchFamily="18" charset="0"/>
                                        </a:rPr>
                                        <m:t>2</m:t>
                                      </m:r>
                                    </m:sup>
                                  </m:sSup>
                                </m:e>
                              </m:d>
                            </m:e>
                          </m:func>
                        </m:e>
                      </m:func>
                    </m:oMath>
                    <m:oMath xmlns:m="http://schemas.openxmlformats.org/officeDocument/2006/math">
                      <m:r>
                        <a:rPr lang="fr-FR" sz="1600" b="0" i="1" smtClean="0">
                          <a:latin typeface="Cambria Math" panose="02040503050406030204" pitchFamily="18" charset="0"/>
                        </a:rPr>
                        <m:t>…−10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1+</m:t>
                              </m:r>
                              <m:sSup>
                                <m:sSupPr>
                                  <m:ctrlPr>
                                    <a:rPr lang="fr-FR" sz="1600" b="0" i="1" smtClean="0">
                                      <a:latin typeface="Cambria Math" panose="02040503050406030204" pitchFamily="18" charset="0"/>
                                    </a:rPr>
                                  </m:ctrlPr>
                                </m:sSupPr>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𝜏𝜔</m:t>
                                      </m:r>
                                    </m:e>
                                  </m:d>
                                </m:e>
                                <m:sup>
                                  <m:r>
                                    <a:rPr lang="fr-FR" sz="1600" b="0" i="1" smtClean="0">
                                      <a:latin typeface="Cambria Math" panose="02040503050406030204" pitchFamily="18" charset="0"/>
                                    </a:rPr>
                                    <m:t>2</m:t>
                                  </m:r>
                                </m:sup>
                              </m:sSup>
                            </m:e>
                          </m:d>
                        </m:e>
                      </m:func>
                    </m:oMath>
                  </m:oMathPara>
                </a14:m>
                <a:endParaRPr lang="fr-FR" sz="1600" dirty="0"/>
              </a:p>
            </p:txBody>
          </p:sp>
        </mc:Choice>
        <mc:Fallback xmlns="">
          <p:sp>
            <p:nvSpPr>
              <p:cNvPr id="163" name="ZoneTexte 162">
                <a:extLst>
                  <a:ext uri="{FF2B5EF4-FFF2-40B4-BE49-F238E27FC236}">
                    <a16:creationId xmlns:a16="http://schemas.microsoft.com/office/drawing/2014/main" id="{53B44624-5A01-4CF9-80C9-DB497014014C}"/>
                  </a:ext>
                </a:extLst>
              </p:cNvPr>
              <p:cNvSpPr txBox="1">
                <a:spLocks noRot="1" noChangeAspect="1" noMove="1" noResize="1" noEditPoints="1" noAdjustHandles="1" noChangeArrowheads="1" noChangeShapeType="1" noTextEdit="1"/>
              </p:cNvSpPr>
              <p:nvPr/>
            </p:nvSpPr>
            <p:spPr>
              <a:xfrm>
                <a:off x="6369890" y="4148528"/>
                <a:ext cx="3080652" cy="621389"/>
              </a:xfrm>
              <a:prstGeom prst="rect">
                <a:avLst/>
              </a:prstGeom>
              <a:blipFill>
                <a:blip r:embed="rId15"/>
                <a:stretch>
                  <a:fillRect b="-594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4" name="ZoneTexte 163">
                <a:extLst>
                  <a:ext uri="{FF2B5EF4-FFF2-40B4-BE49-F238E27FC236}">
                    <a16:creationId xmlns:a16="http://schemas.microsoft.com/office/drawing/2014/main" id="{CD2329B2-F5A7-40B4-A117-4B02EE0AD176}"/>
                  </a:ext>
                </a:extLst>
              </p:cNvPr>
              <p:cNvSpPr txBox="1"/>
              <p:nvPr/>
            </p:nvSpPr>
            <p:spPr>
              <a:xfrm>
                <a:off x="6339471" y="1817068"/>
                <a:ext cx="2930674" cy="3386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20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𝐾</m:t>
                              </m:r>
                            </m:e>
                          </m:d>
                          <m:r>
                            <a:rPr lang="fr-FR" sz="1600" b="0" i="1" smtClean="0">
                              <a:latin typeface="Cambria Math" panose="02040503050406030204" pitchFamily="18" charset="0"/>
                            </a:rPr>
                            <m:t>−10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1+</m:t>
                                  </m:r>
                                  <m:sSup>
                                    <m:sSupPr>
                                      <m:ctrlPr>
                                        <a:rPr lang="fr-FR" sz="1600" b="0" i="1" smtClean="0">
                                          <a:latin typeface="Cambria Math" panose="02040503050406030204" pitchFamily="18" charset="0"/>
                                        </a:rPr>
                                      </m:ctrlPr>
                                    </m:sSupPr>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𝜏𝜔</m:t>
                                          </m:r>
                                        </m:e>
                                      </m:d>
                                    </m:e>
                                    <m:sup>
                                      <m:r>
                                        <a:rPr lang="fr-FR" sz="1600" b="0" i="1" smtClean="0">
                                          <a:latin typeface="Cambria Math" panose="02040503050406030204" pitchFamily="18" charset="0"/>
                                        </a:rPr>
                                        <m:t>2</m:t>
                                      </m:r>
                                    </m:sup>
                                  </m:sSup>
                                </m:e>
                              </m:d>
                            </m:e>
                          </m:func>
                        </m:e>
                      </m:func>
                    </m:oMath>
                  </m:oMathPara>
                </a14:m>
                <a:r>
                  <a:rPr lang="fr-FR" sz="1600" b="0" dirty="0"/>
                  <a:t/>
                </a:r>
                <a:br>
                  <a:rPr lang="fr-FR" sz="1600" b="0" dirty="0"/>
                </a:br>
                <a:endParaRPr lang="fr-FR" sz="1600" dirty="0"/>
              </a:p>
            </p:txBody>
          </p:sp>
        </mc:Choice>
        <mc:Fallback xmlns="">
          <p:sp>
            <p:nvSpPr>
              <p:cNvPr id="164" name="ZoneTexte 163">
                <a:extLst>
                  <a:ext uri="{FF2B5EF4-FFF2-40B4-BE49-F238E27FC236}">
                    <a16:creationId xmlns:a16="http://schemas.microsoft.com/office/drawing/2014/main" id="{CD2329B2-F5A7-40B4-A117-4B02EE0AD176}"/>
                  </a:ext>
                </a:extLst>
              </p:cNvPr>
              <p:cNvSpPr txBox="1">
                <a:spLocks noRot="1" noChangeAspect="1" noMove="1" noResize="1" noEditPoints="1" noAdjustHandles="1" noChangeArrowheads="1" noChangeShapeType="1" noTextEdit="1"/>
              </p:cNvSpPr>
              <p:nvPr/>
            </p:nvSpPr>
            <p:spPr>
              <a:xfrm>
                <a:off x="6339471" y="1817068"/>
                <a:ext cx="2930674" cy="338619"/>
              </a:xfrm>
              <a:prstGeom prst="rect">
                <a:avLst/>
              </a:prstGeom>
              <a:blipFill>
                <a:blip r:embed="rId16"/>
                <a:stretch>
                  <a:fillRect b="-892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5" name="ZoneTexte 164">
                <a:extLst>
                  <a:ext uri="{FF2B5EF4-FFF2-40B4-BE49-F238E27FC236}">
                    <a16:creationId xmlns:a16="http://schemas.microsoft.com/office/drawing/2014/main" id="{3C34723F-6212-4F09-A3F7-05E49749FA91}"/>
                  </a:ext>
                </a:extLst>
              </p:cNvPr>
              <p:cNvSpPr txBox="1"/>
              <p:nvPr/>
            </p:nvSpPr>
            <p:spPr>
              <a:xfrm>
                <a:off x="9442047" y="1860092"/>
                <a:ext cx="2323466"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fr-FR" sz="1600" b="0" i="0" smtClean="0">
                          <a:latin typeface="Cambria Math" panose="02040503050406030204" pitchFamily="18" charset="0"/>
                        </a:rPr>
                        <m:t>−</m:t>
                      </m:r>
                      <m:r>
                        <m:rPr>
                          <m:sty m:val="p"/>
                        </m:rPr>
                        <a:rPr lang="fr-FR" sz="1600" b="0" i="0" smtClean="0">
                          <a:latin typeface="Cambria Math" panose="02040503050406030204" pitchFamily="18" charset="0"/>
                        </a:rPr>
                        <m:t>Atan</m:t>
                      </m:r>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𝜏𝜔</m:t>
                          </m:r>
                        </m:e>
                      </m:d>
                    </m:oMath>
                  </m:oMathPara>
                </a14:m>
                <a:endParaRPr lang="fr-FR" sz="1600" dirty="0"/>
              </a:p>
            </p:txBody>
          </p:sp>
        </mc:Choice>
        <mc:Fallback xmlns="">
          <p:sp>
            <p:nvSpPr>
              <p:cNvPr id="165" name="ZoneTexte 164">
                <a:extLst>
                  <a:ext uri="{FF2B5EF4-FFF2-40B4-BE49-F238E27FC236}">
                    <a16:creationId xmlns:a16="http://schemas.microsoft.com/office/drawing/2014/main" id="{3C34723F-6212-4F09-A3F7-05E49749FA91}"/>
                  </a:ext>
                </a:extLst>
              </p:cNvPr>
              <p:cNvSpPr txBox="1">
                <a:spLocks noRot="1" noChangeAspect="1" noMove="1" noResize="1" noEditPoints="1" noAdjustHandles="1" noChangeArrowheads="1" noChangeShapeType="1" noTextEdit="1"/>
              </p:cNvSpPr>
              <p:nvPr/>
            </p:nvSpPr>
            <p:spPr>
              <a:xfrm>
                <a:off x="9442047" y="1860092"/>
                <a:ext cx="2323466" cy="338554"/>
              </a:xfrm>
              <a:prstGeom prst="rect">
                <a:avLst/>
              </a:prstGeom>
              <a:blipFill>
                <a:blip r:embed="rId17"/>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6" name="ZoneTexte 165">
                <a:extLst>
                  <a:ext uri="{FF2B5EF4-FFF2-40B4-BE49-F238E27FC236}">
                    <a16:creationId xmlns:a16="http://schemas.microsoft.com/office/drawing/2014/main" id="{5C6CB87C-5067-4FC6-B824-6F7DEE127F3D}"/>
                  </a:ext>
                </a:extLst>
              </p:cNvPr>
              <p:cNvSpPr txBox="1"/>
              <p:nvPr/>
            </p:nvSpPr>
            <p:spPr>
              <a:xfrm>
                <a:off x="9328527" y="3047469"/>
                <a:ext cx="2521268" cy="33855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0" smtClean="0">
                          <a:latin typeface="Cambria Math" panose="02040503050406030204" pitchFamily="18" charset="0"/>
                        </a:rPr>
                        <m:t>−</m:t>
                      </m:r>
                      <m:r>
                        <m:rPr>
                          <m:sty m:val="p"/>
                        </m:rPr>
                        <a:rPr lang="fr-FR" sz="1600" b="0" i="0" smtClean="0">
                          <a:latin typeface="Cambria Math" panose="02040503050406030204" pitchFamily="18" charset="0"/>
                        </a:rPr>
                        <m:t>Atan</m:t>
                      </m:r>
                      <m:d>
                        <m:dPr>
                          <m:ctrlPr>
                            <a:rPr lang="fr-FR" sz="1600" b="0" i="1" smtClean="0">
                              <a:latin typeface="Cambria Math" panose="02040503050406030204" pitchFamily="18" charset="0"/>
                            </a:rPr>
                          </m:ctrlPr>
                        </m:dPr>
                        <m:e>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rPr>
                                <m:t>𝜏</m:t>
                              </m:r>
                            </m:e>
                            <m:sub>
                              <m:r>
                                <a:rPr lang="fr-FR" sz="1600" b="0" i="1" smtClean="0">
                                  <a:latin typeface="Cambria Math" panose="02040503050406030204" pitchFamily="18" charset="0"/>
                                </a:rPr>
                                <m:t>1</m:t>
                              </m:r>
                            </m:sub>
                          </m:sSub>
                          <m:r>
                            <a:rPr lang="fr-FR" sz="1600" b="0" i="1" smtClean="0">
                              <a:latin typeface="Cambria Math" panose="02040503050406030204" pitchFamily="18" charset="0"/>
                            </a:rPr>
                            <m:t>𝜔</m:t>
                          </m:r>
                        </m:e>
                      </m:d>
                      <m:r>
                        <a:rPr lang="fr-FR" sz="1600">
                          <a:latin typeface="Cambria Math" panose="02040503050406030204" pitchFamily="18" charset="0"/>
                        </a:rPr>
                        <m:t>−</m:t>
                      </m:r>
                      <m:r>
                        <m:rPr>
                          <m:sty m:val="p"/>
                        </m:rPr>
                        <a:rPr lang="fr-FR" sz="1600">
                          <a:latin typeface="Cambria Math" panose="02040503050406030204" pitchFamily="18" charset="0"/>
                        </a:rPr>
                        <m:t>Atan</m:t>
                      </m:r>
                      <m:d>
                        <m:dPr>
                          <m:ctrlPr>
                            <a:rPr lang="fr-FR" sz="1600" i="1">
                              <a:latin typeface="Cambria Math" panose="02040503050406030204" pitchFamily="18" charset="0"/>
                            </a:rPr>
                          </m:ctrlPr>
                        </m:dPr>
                        <m:e>
                          <m:sSub>
                            <m:sSubPr>
                              <m:ctrlPr>
                                <a:rPr lang="fr-FR" sz="1600" i="1">
                                  <a:latin typeface="Cambria Math" panose="02040503050406030204" pitchFamily="18" charset="0"/>
                                </a:rPr>
                              </m:ctrlPr>
                            </m:sSubPr>
                            <m:e>
                              <m:r>
                                <a:rPr lang="fr-FR" sz="1600" i="1">
                                  <a:latin typeface="Cambria Math" panose="02040503050406030204" pitchFamily="18" charset="0"/>
                                </a:rPr>
                                <m:t>𝜏</m:t>
                              </m:r>
                            </m:e>
                            <m:sub>
                              <m:r>
                                <a:rPr lang="fr-FR" sz="1600" b="0" i="1" smtClean="0">
                                  <a:latin typeface="Cambria Math" panose="02040503050406030204" pitchFamily="18" charset="0"/>
                                </a:rPr>
                                <m:t>2</m:t>
                              </m:r>
                            </m:sub>
                          </m:sSub>
                          <m:r>
                            <a:rPr lang="fr-FR" sz="1600" i="1">
                              <a:latin typeface="Cambria Math" panose="02040503050406030204" pitchFamily="18" charset="0"/>
                            </a:rPr>
                            <m:t>𝜔</m:t>
                          </m:r>
                        </m:e>
                      </m:d>
                    </m:oMath>
                  </m:oMathPara>
                </a14:m>
                <a:endParaRPr lang="fr-FR" sz="1600" dirty="0"/>
              </a:p>
            </p:txBody>
          </p:sp>
        </mc:Choice>
        <mc:Fallback xmlns="">
          <p:sp>
            <p:nvSpPr>
              <p:cNvPr id="166" name="ZoneTexte 165">
                <a:extLst>
                  <a:ext uri="{FF2B5EF4-FFF2-40B4-BE49-F238E27FC236}">
                    <a16:creationId xmlns:a16="http://schemas.microsoft.com/office/drawing/2014/main" id="{5C6CB87C-5067-4FC6-B824-6F7DEE127F3D}"/>
                  </a:ext>
                </a:extLst>
              </p:cNvPr>
              <p:cNvSpPr txBox="1">
                <a:spLocks noRot="1" noChangeAspect="1" noMove="1" noResize="1" noEditPoints="1" noAdjustHandles="1" noChangeArrowheads="1" noChangeShapeType="1" noTextEdit="1"/>
              </p:cNvSpPr>
              <p:nvPr/>
            </p:nvSpPr>
            <p:spPr>
              <a:xfrm>
                <a:off x="9328527" y="3047469"/>
                <a:ext cx="2521268" cy="338554"/>
              </a:xfrm>
              <a:prstGeom prst="rect">
                <a:avLst/>
              </a:prstGeom>
              <a:blipFill>
                <a:blip r:embed="rId18"/>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7" name="ZoneTexte 166">
                <a:extLst>
                  <a:ext uri="{FF2B5EF4-FFF2-40B4-BE49-F238E27FC236}">
                    <a16:creationId xmlns:a16="http://schemas.microsoft.com/office/drawing/2014/main" id="{2D1D9F13-13A4-4AA3-A272-BD7A275BDFAB}"/>
                  </a:ext>
                </a:extLst>
              </p:cNvPr>
              <p:cNvSpPr txBox="1"/>
              <p:nvPr/>
            </p:nvSpPr>
            <p:spPr>
              <a:xfrm>
                <a:off x="9442047" y="3556220"/>
                <a:ext cx="2297500" cy="5107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fr-FR" sz="1600" b="0" i="0" smtClean="0">
                          <a:latin typeface="Cambria Math" panose="02040503050406030204" pitchFamily="18" charset="0"/>
                        </a:rPr>
                        <m:t>−</m:t>
                      </m:r>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𝜋</m:t>
                          </m:r>
                        </m:num>
                        <m:den>
                          <m:r>
                            <a:rPr lang="fr-FR" sz="1600" b="0" i="1" smtClean="0">
                              <a:latin typeface="Cambria Math" panose="02040503050406030204" pitchFamily="18" charset="0"/>
                            </a:rPr>
                            <m:t>2</m:t>
                          </m:r>
                        </m:den>
                      </m:f>
                      <m:r>
                        <a:rPr lang="fr-FR" sz="1600" b="0" i="1" smtClean="0">
                          <a:latin typeface="Cambria Math" panose="02040503050406030204" pitchFamily="18" charset="0"/>
                        </a:rPr>
                        <m:t>+</m:t>
                      </m:r>
                      <m:r>
                        <m:rPr>
                          <m:sty m:val="p"/>
                        </m:rPr>
                        <a:rPr lang="fr-FR" sz="1600">
                          <a:latin typeface="Cambria Math" panose="02040503050406030204" pitchFamily="18" charset="0"/>
                        </a:rPr>
                        <m:t>Atan</m:t>
                      </m:r>
                      <m:d>
                        <m:dPr>
                          <m:ctrlPr>
                            <a:rPr lang="fr-FR" sz="1600" i="1">
                              <a:latin typeface="Cambria Math" panose="02040503050406030204" pitchFamily="18" charset="0"/>
                            </a:rPr>
                          </m:ctrlPr>
                        </m:dPr>
                        <m:e>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r>
                            <a:rPr lang="fr-FR" sz="1600" i="1">
                              <a:latin typeface="Cambria Math" panose="02040503050406030204" pitchFamily="18" charset="0"/>
                            </a:rPr>
                            <m:t>𝜔</m:t>
                          </m:r>
                          <m:r>
                            <a:rPr lang="fr-FR" sz="1600" i="1">
                              <a:latin typeface="Cambria Math" panose="02040503050406030204" pitchFamily="18" charset="0"/>
                            </a:rPr>
                            <m:t>/</m:t>
                          </m:r>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𝑖</m:t>
                              </m:r>
                            </m:sub>
                          </m:sSub>
                        </m:e>
                      </m:d>
                    </m:oMath>
                  </m:oMathPara>
                </a14:m>
                <a:endParaRPr lang="fr-FR" sz="1600" dirty="0"/>
              </a:p>
            </p:txBody>
          </p:sp>
        </mc:Choice>
        <mc:Fallback xmlns="">
          <p:sp>
            <p:nvSpPr>
              <p:cNvPr id="167" name="ZoneTexte 166">
                <a:extLst>
                  <a:ext uri="{FF2B5EF4-FFF2-40B4-BE49-F238E27FC236}">
                    <a16:creationId xmlns:a16="http://schemas.microsoft.com/office/drawing/2014/main" id="{2D1D9F13-13A4-4AA3-A272-BD7A275BDFAB}"/>
                  </a:ext>
                </a:extLst>
              </p:cNvPr>
              <p:cNvSpPr txBox="1">
                <a:spLocks noRot="1" noChangeAspect="1" noMove="1" noResize="1" noEditPoints="1" noAdjustHandles="1" noChangeArrowheads="1" noChangeShapeType="1" noTextEdit="1"/>
              </p:cNvSpPr>
              <p:nvPr/>
            </p:nvSpPr>
            <p:spPr>
              <a:xfrm>
                <a:off x="9442047" y="3556220"/>
                <a:ext cx="2297500" cy="510781"/>
              </a:xfrm>
              <a:prstGeom prst="rect">
                <a:avLst/>
              </a:prstGeom>
              <a:blipFill>
                <a:blip r:embed="rId19"/>
                <a:stretch>
                  <a:fillRect b="-357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68" name="ZoneTexte 167">
                <a:extLst>
                  <a:ext uri="{FF2B5EF4-FFF2-40B4-BE49-F238E27FC236}">
                    <a16:creationId xmlns:a16="http://schemas.microsoft.com/office/drawing/2014/main" id="{230F0EC4-7646-4260-8261-68F9ED88B5E2}"/>
                  </a:ext>
                </a:extLst>
              </p:cNvPr>
              <p:cNvSpPr txBox="1"/>
              <p:nvPr/>
            </p:nvSpPr>
            <p:spPr>
              <a:xfrm>
                <a:off x="9402996" y="4297226"/>
                <a:ext cx="2362516"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fr-FR" sz="1600" smtClean="0">
                          <a:latin typeface="Cambria Math" panose="02040503050406030204" pitchFamily="18" charset="0"/>
                        </a:rPr>
                        <m:t>Atan</m:t>
                      </m:r>
                      <m:d>
                        <m:dPr>
                          <m:ctrlPr>
                            <a:rPr lang="fr-FR" sz="1600" i="1">
                              <a:latin typeface="Cambria Math" panose="02040503050406030204" pitchFamily="18" charset="0"/>
                            </a:rPr>
                          </m:ctrlPr>
                        </m:dPr>
                        <m:e>
                          <m:r>
                            <a:rPr lang="fr-FR" sz="1600" i="1">
                              <a:latin typeface="Cambria Math" panose="02040503050406030204" pitchFamily="18" charset="0"/>
                            </a:rPr>
                            <m:t>𝑎</m:t>
                          </m:r>
                          <m:r>
                            <a:rPr lang="fr-FR" sz="1600" i="1">
                              <a:latin typeface="Cambria Math" panose="02040503050406030204" pitchFamily="18" charset="0"/>
                            </a:rPr>
                            <m:t>𝜏𝜔</m:t>
                          </m:r>
                        </m:e>
                      </m:d>
                      <m:r>
                        <a:rPr lang="fr-FR" sz="1600" b="0" i="0" smtClean="0">
                          <a:latin typeface="Cambria Math" panose="02040503050406030204" pitchFamily="18" charset="0"/>
                        </a:rPr>
                        <m:t>−</m:t>
                      </m:r>
                      <m:r>
                        <m:rPr>
                          <m:sty m:val="p"/>
                        </m:rPr>
                        <a:rPr lang="fr-FR" sz="1600">
                          <a:latin typeface="Cambria Math" panose="02040503050406030204" pitchFamily="18" charset="0"/>
                        </a:rPr>
                        <m:t>Atan</m:t>
                      </m:r>
                      <m:d>
                        <m:dPr>
                          <m:ctrlPr>
                            <a:rPr lang="fr-FR" sz="1600" i="1">
                              <a:latin typeface="Cambria Math" panose="02040503050406030204" pitchFamily="18" charset="0"/>
                            </a:rPr>
                          </m:ctrlPr>
                        </m:dPr>
                        <m:e>
                          <m:r>
                            <a:rPr lang="fr-FR" sz="1600" i="1">
                              <a:latin typeface="Cambria Math" panose="02040503050406030204" pitchFamily="18" charset="0"/>
                            </a:rPr>
                            <m:t>𝜏𝜔</m:t>
                          </m:r>
                        </m:e>
                      </m:d>
                    </m:oMath>
                  </m:oMathPara>
                </a14:m>
                <a:endParaRPr lang="fr-FR" sz="1600" dirty="0"/>
              </a:p>
            </p:txBody>
          </p:sp>
        </mc:Choice>
        <mc:Fallback xmlns="">
          <p:sp>
            <p:nvSpPr>
              <p:cNvPr id="168" name="ZoneTexte 167">
                <a:extLst>
                  <a:ext uri="{FF2B5EF4-FFF2-40B4-BE49-F238E27FC236}">
                    <a16:creationId xmlns:a16="http://schemas.microsoft.com/office/drawing/2014/main" id="{230F0EC4-7646-4260-8261-68F9ED88B5E2}"/>
                  </a:ext>
                </a:extLst>
              </p:cNvPr>
              <p:cNvSpPr txBox="1">
                <a:spLocks noRot="1" noChangeAspect="1" noMove="1" noResize="1" noEditPoints="1" noAdjustHandles="1" noChangeArrowheads="1" noChangeShapeType="1" noTextEdit="1"/>
              </p:cNvSpPr>
              <p:nvPr/>
            </p:nvSpPr>
            <p:spPr>
              <a:xfrm>
                <a:off x="9402996" y="4297226"/>
                <a:ext cx="2362516" cy="338554"/>
              </a:xfrm>
              <a:prstGeom prst="rect">
                <a:avLst/>
              </a:prstGeom>
              <a:blipFill>
                <a:blip r:embed="rId20"/>
                <a:stretch>
                  <a:fillRect/>
                </a:stretch>
              </a:blipFill>
            </p:spPr>
            <p:txBody>
              <a:bodyPr/>
              <a:lstStyle/>
              <a:p>
                <a:r>
                  <a:rPr lang="fr-FR">
                    <a:noFill/>
                  </a:rPr>
                  <a:t> </a:t>
                </a:r>
              </a:p>
            </p:txBody>
          </p:sp>
        </mc:Fallback>
      </mc:AlternateContent>
      <p:sp>
        <p:nvSpPr>
          <p:cNvPr id="169" name="ZoneTexte 168">
            <a:extLst>
              <a:ext uri="{FF2B5EF4-FFF2-40B4-BE49-F238E27FC236}">
                <a16:creationId xmlns:a16="http://schemas.microsoft.com/office/drawing/2014/main" id="{2A15103C-3114-47A2-96E2-D130A72642D9}"/>
              </a:ext>
            </a:extLst>
          </p:cNvPr>
          <p:cNvSpPr txBox="1"/>
          <p:nvPr/>
        </p:nvSpPr>
        <p:spPr>
          <a:xfrm>
            <a:off x="895311" y="1723751"/>
            <a:ext cx="994568" cy="584775"/>
          </a:xfrm>
          <a:prstGeom prst="rect">
            <a:avLst/>
          </a:prstGeom>
          <a:noFill/>
        </p:spPr>
        <p:txBody>
          <a:bodyPr wrap="none" rtlCol="0">
            <a:spAutoFit/>
          </a:bodyPr>
          <a:lstStyle/>
          <a:p>
            <a:r>
              <a:rPr lang="fr-FR" sz="1600" dirty="0"/>
              <a:t>Passe-bas</a:t>
            </a:r>
            <a:br>
              <a:rPr lang="fr-FR" sz="1600" dirty="0"/>
            </a:br>
            <a:r>
              <a:rPr lang="fr-FR" sz="1600" dirty="0"/>
              <a:t>1</a:t>
            </a:r>
            <a:r>
              <a:rPr lang="fr-FR" sz="1600" baseline="30000" dirty="0"/>
              <a:t>er</a:t>
            </a:r>
            <a:r>
              <a:rPr lang="fr-FR" sz="1600" dirty="0"/>
              <a:t> ordre</a:t>
            </a:r>
          </a:p>
        </p:txBody>
      </p:sp>
      <p:sp>
        <p:nvSpPr>
          <p:cNvPr id="170" name="ZoneTexte 169">
            <a:extLst>
              <a:ext uri="{FF2B5EF4-FFF2-40B4-BE49-F238E27FC236}">
                <a16:creationId xmlns:a16="http://schemas.microsoft.com/office/drawing/2014/main" id="{A7E670CD-1633-49F9-8E6B-6E5A55A9A357}"/>
              </a:ext>
            </a:extLst>
          </p:cNvPr>
          <p:cNvSpPr txBox="1"/>
          <p:nvPr/>
        </p:nvSpPr>
        <p:spPr>
          <a:xfrm>
            <a:off x="896399" y="2924315"/>
            <a:ext cx="949171" cy="584775"/>
          </a:xfrm>
          <a:prstGeom prst="rect">
            <a:avLst/>
          </a:prstGeom>
          <a:noFill/>
        </p:spPr>
        <p:txBody>
          <a:bodyPr wrap="none" rtlCol="0">
            <a:spAutoFit/>
          </a:bodyPr>
          <a:lstStyle/>
          <a:p>
            <a:r>
              <a:rPr lang="fr-FR" sz="1600" dirty="0"/>
              <a:t>Produit 2</a:t>
            </a:r>
            <a:br>
              <a:rPr lang="fr-FR" sz="1600" dirty="0"/>
            </a:br>
            <a:r>
              <a:rPr lang="fr-FR" sz="1600" dirty="0"/>
              <a:t>1</a:t>
            </a:r>
            <a:r>
              <a:rPr lang="fr-FR" sz="1600" baseline="30000" dirty="0"/>
              <a:t>er</a:t>
            </a:r>
            <a:r>
              <a:rPr lang="fr-FR" sz="1600" dirty="0"/>
              <a:t> ordre</a:t>
            </a:r>
          </a:p>
        </p:txBody>
      </p:sp>
      <p:sp>
        <p:nvSpPr>
          <p:cNvPr id="171" name="ZoneTexte 170">
            <a:extLst>
              <a:ext uri="{FF2B5EF4-FFF2-40B4-BE49-F238E27FC236}">
                <a16:creationId xmlns:a16="http://schemas.microsoft.com/office/drawing/2014/main" id="{A524C33B-AC37-43DE-A4C2-899C81ED405C}"/>
              </a:ext>
            </a:extLst>
          </p:cNvPr>
          <p:cNvSpPr txBox="1"/>
          <p:nvPr/>
        </p:nvSpPr>
        <p:spPr>
          <a:xfrm>
            <a:off x="838098" y="3542114"/>
            <a:ext cx="1082284" cy="584775"/>
          </a:xfrm>
          <a:prstGeom prst="rect">
            <a:avLst/>
          </a:prstGeom>
          <a:noFill/>
        </p:spPr>
        <p:txBody>
          <a:bodyPr wrap="none" rtlCol="0">
            <a:spAutoFit/>
          </a:bodyPr>
          <a:lstStyle/>
          <a:p>
            <a:pPr algn="ctr"/>
            <a:r>
              <a:rPr lang="fr-FR" sz="1600" dirty="0"/>
              <a:t>Correcteur</a:t>
            </a:r>
            <a:br>
              <a:rPr lang="fr-FR" sz="1600" dirty="0"/>
            </a:br>
            <a:r>
              <a:rPr lang="fr-FR" sz="1600" dirty="0"/>
              <a:t>PI</a:t>
            </a:r>
          </a:p>
        </p:txBody>
      </p:sp>
      <p:sp>
        <p:nvSpPr>
          <p:cNvPr id="172" name="ZoneTexte 171">
            <a:extLst>
              <a:ext uri="{FF2B5EF4-FFF2-40B4-BE49-F238E27FC236}">
                <a16:creationId xmlns:a16="http://schemas.microsoft.com/office/drawing/2014/main" id="{4CCDCF3E-C4D0-4782-9A60-B44BF2A61BA1}"/>
              </a:ext>
            </a:extLst>
          </p:cNvPr>
          <p:cNvSpPr txBox="1"/>
          <p:nvPr/>
        </p:nvSpPr>
        <p:spPr>
          <a:xfrm>
            <a:off x="770020" y="4156567"/>
            <a:ext cx="1202766" cy="584775"/>
          </a:xfrm>
          <a:prstGeom prst="rect">
            <a:avLst/>
          </a:prstGeom>
          <a:noFill/>
        </p:spPr>
        <p:txBody>
          <a:bodyPr wrap="none" rtlCol="0">
            <a:spAutoFit/>
          </a:bodyPr>
          <a:lstStyle/>
          <a:p>
            <a:pPr algn="ctr"/>
            <a:r>
              <a:rPr lang="fr-FR" sz="1600" dirty="0"/>
              <a:t>Corr. avance</a:t>
            </a:r>
            <a:br>
              <a:rPr lang="fr-FR" sz="1600" dirty="0"/>
            </a:br>
            <a:r>
              <a:rPr lang="fr-FR" sz="1600" dirty="0"/>
              <a:t>de phase</a:t>
            </a:r>
          </a:p>
        </p:txBody>
      </p:sp>
      <p:grpSp>
        <p:nvGrpSpPr>
          <p:cNvPr id="173" name="Groupe 172">
            <a:extLst>
              <a:ext uri="{FF2B5EF4-FFF2-40B4-BE49-F238E27FC236}">
                <a16:creationId xmlns:a16="http://schemas.microsoft.com/office/drawing/2014/main" id="{27D3A4A1-3C73-4547-8588-DFE85F89352B}"/>
              </a:ext>
            </a:extLst>
          </p:cNvPr>
          <p:cNvGrpSpPr/>
          <p:nvPr/>
        </p:nvGrpSpPr>
        <p:grpSpPr>
          <a:xfrm>
            <a:off x="817568" y="1449562"/>
            <a:ext cx="10949998" cy="3316975"/>
            <a:chOff x="296794" y="2430000"/>
            <a:chExt cx="10949998" cy="3558321"/>
          </a:xfrm>
        </p:grpSpPr>
        <p:cxnSp>
          <p:nvCxnSpPr>
            <p:cNvPr id="174" name="Connecteur droit 173">
              <a:extLst>
                <a:ext uri="{FF2B5EF4-FFF2-40B4-BE49-F238E27FC236}">
                  <a16:creationId xmlns:a16="http://schemas.microsoft.com/office/drawing/2014/main" id="{82EF2B6A-3300-47A7-A6CC-055DBDDA8948}"/>
                </a:ext>
              </a:extLst>
            </p:cNvPr>
            <p:cNvCxnSpPr/>
            <p:nvPr/>
          </p:nvCxnSpPr>
          <p:spPr>
            <a:xfrm>
              <a:off x="296794" y="2439366"/>
              <a:ext cx="0" cy="35489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Connecteur droit 174">
              <a:extLst>
                <a:ext uri="{FF2B5EF4-FFF2-40B4-BE49-F238E27FC236}">
                  <a16:creationId xmlns:a16="http://schemas.microsoft.com/office/drawing/2014/main" id="{D544FF7F-A3A1-4AAD-ADD4-43323F5A820A}"/>
                </a:ext>
              </a:extLst>
            </p:cNvPr>
            <p:cNvCxnSpPr/>
            <p:nvPr/>
          </p:nvCxnSpPr>
          <p:spPr>
            <a:xfrm>
              <a:off x="1422340" y="2430000"/>
              <a:ext cx="0" cy="35489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Connecteur droit 175">
              <a:extLst>
                <a:ext uri="{FF2B5EF4-FFF2-40B4-BE49-F238E27FC236}">
                  <a16:creationId xmlns:a16="http://schemas.microsoft.com/office/drawing/2014/main" id="{25A8F3B4-D53F-49E9-8424-40119BA1E318}"/>
                </a:ext>
              </a:extLst>
            </p:cNvPr>
            <p:cNvCxnSpPr/>
            <p:nvPr/>
          </p:nvCxnSpPr>
          <p:spPr>
            <a:xfrm>
              <a:off x="3711081" y="2439366"/>
              <a:ext cx="0" cy="35489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Connecteur droit 176">
              <a:extLst>
                <a:ext uri="{FF2B5EF4-FFF2-40B4-BE49-F238E27FC236}">
                  <a16:creationId xmlns:a16="http://schemas.microsoft.com/office/drawing/2014/main" id="{EEDE9965-3009-469D-A090-898D6E8B57BB}"/>
                </a:ext>
              </a:extLst>
            </p:cNvPr>
            <p:cNvCxnSpPr/>
            <p:nvPr/>
          </p:nvCxnSpPr>
          <p:spPr>
            <a:xfrm>
              <a:off x="5742505" y="2439366"/>
              <a:ext cx="0" cy="35489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8" name="Connecteur droit 177">
              <a:extLst>
                <a:ext uri="{FF2B5EF4-FFF2-40B4-BE49-F238E27FC236}">
                  <a16:creationId xmlns:a16="http://schemas.microsoft.com/office/drawing/2014/main" id="{63EA9727-5BD6-4BB2-B1E1-B6C24CBCA203}"/>
                </a:ext>
              </a:extLst>
            </p:cNvPr>
            <p:cNvCxnSpPr/>
            <p:nvPr/>
          </p:nvCxnSpPr>
          <p:spPr>
            <a:xfrm>
              <a:off x="8901747" y="2439366"/>
              <a:ext cx="0" cy="35489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Connecteur droit 178">
              <a:extLst>
                <a:ext uri="{FF2B5EF4-FFF2-40B4-BE49-F238E27FC236}">
                  <a16:creationId xmlns:a16="http://schemas.microsoft.com/office/drawing/2014/main" id="{E9F01922-B320-4BD0-AF04-AE4DDA76CC93}"/>
                </a:ext>
              </a:extLst>
            </p:cNvPr>
            <p:cNvCxnSpPr/>
            <p:nvPr/>
          </p:nvCxnSpPr>
          <p:spPr>
            <a:xfrm>
              <a:off x="11246792" y="2439366"/>
              <a:ext cx="0" cy="35489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0" name="ZoneTexte 179">
            <a:extLst>
              <a:ext uri="{FF2B5EF4-FFF2-40B4-BE49-F238E27FC236}">
                <a16:creationId xmlns:a16="http://schemas.microsoft.com/office/drawing/2014/main" id="{6A01913F-2D13-4F3A-BD55-BA7B91C937FF}"/>
              </a:ext>
            </a:extLst>
          </p:cNvPr>
          <p:cNvSpPr txBox="1"/>
          <p:nvPr/>
        </p:nvSpPr>
        <p:spPr>
          <a:xfrm>
            <a:off x="1057429" y="1408448"/>
            <a:ext cx="9890849" cy="338554"/>
          </a:xfrm>
          <a:prstGeom prst="rect">
            <a:avLst/>
          </a:prstGeom>
          <a:noFill/>
        </p:spPr>
        <p:txBody>
          <a:bodyPr wrap="none" rtlCol="0">
            <a:spAutoFit/>
          </a:bodyPr>
          <a:lstStyle/>
          <a:p>
            <a:r>
              <a:rPr lang="fr-FR" sz="1600" b="1" dirty="0"/>
              <a:t>Nom  	                  </a:t>
            </a:r>
            <a:r>
              <a:rPr lang="fr-FR" sz="1600" b="1" i="1" dirty="0"/>
              <a:t>H</a:t>
            </a:r>
            <a:r>
              <a:rPr lang="fr-FR" sz="1600" b="1" dirty="0"/>
              <a:t>(p) 	                         </a:t>
            </a:r>
            <a:r>
              <a:rPr lang="fr-FR" sz="1600" b="1" i="1" dirty="0"/>
              <a:t>H</a:t>
            </a:r>
            <a:r>
              <a:rPr lang="fr-FR" sz="1600" b="1" dirty="0"/>
              <a:t>(</a:t>
            </a:r>
            <a:r>
              <a:rPr lang="fr-FR" sz="1600" b="1" i="1" dirty="0"/>
              <a:t>j</a:t>
            </a:r>
            <a:r>
              <a:rPr lang="el-GR" sz="1600" b="1" i="1" dirty="0"/>
              <a:t>ω</a:t>
            </a:r>
            <a:r>
              <a:rPr lang="fr-FR" sz="1600" b="1" dirty="0"/>
              <a:t>)		                  </a:t>
            </a:r>
            <a:r>
              <a:rPr lang="fr-FR" sz="1600" b="1" dirty="0" err="1"/>
              <a:t>G</a:t>
            </a:r>
            <a:r>
              <a:rPr lang="fr-FR" sz="1600" b="1" baseline="-25000" dirty="0" err="1"/>
              <a:t>dB</a:t>
            </a:r>
            <a:r>
              <a:rPr lang="fr-FR" sz="1600" b="1" dirty="0"/>
              <a:t>(</a:t>
            </a:r>
            <a:r>
              <a:rPr lang="el-GR" sz="1600" b="1" dirty="0"/>
              <a:t>ω</a:t>
            </a:r>
            <a:r>
              <a:rPr lang="fr-FR" sz="1600" b="1" dirty="0"/>
              <a:t>)		                      </a:t>
            </a:r>
            <a:r>
              <a:rPr lang="el-GR" sz="1600" b="1" i="1" dirty="0"/>
              <a:t>φ</a:t>
            </a:r>
            <a:r>
              <a:rPr lang="fr-FR" sz="1600" b="1" dirty="0"/>
              <a:t>(</a:t>
            </a:r>
            <a:r>
              <a:rPr lang="el-GR" sz="1600" b="1" dirty="0"/>
              <a:t>ω</a:t>
            </a:r>
            <a:r>
              <a:rPr lang="fr-FR" sz="1600" b="1" dirty="0"/>
              <a:t>)</a:t>
            </a:r>
          </a:p>
        </p:txBody>
      </p:sp>
      <p:grpSp>
        <p:nvGrpSpPr>
          <p:cNvPr id="181" name="Groupe 180">
            <a:extLst>
              <a:ext uri="{FF2B5EF4-FFF2-40B4-BE49-F238E27FC236}">
                <a16:creationId xmlns:a16="http://schemas.microsoft.com/office/drawing/2014/main" id="{17945E52-701F-43C1-86C3-E9E7E1E82237}"/>
              </a:ext>
            </a:extLst>
          </p:cNvPr>
          <p:cNvGrpSpPr/>
          <p:nvPr/>
        </p:nvGrpSpPr>
        <p:grpSpPr>
          <a:xfrm>
            <a:off x="804833" y="1448387"/>
            <a:ext cx="10960680" cy="3302480"/>
            <a:chOff x="284058" y="2428825"/>
            <a:chExt cx="11440189" cy="3302480"/>
          </a:xfrm>
        </p:grpSpPr>
        <p:cxnSp>
          <p:nvCxnSpPr>
            <p:cNvPr id="182" name="Connecteur droit 181">
              <a:extLst>
                <a:ext uri="{FF2B5EF4-FFF2-40B4-BE49-F238E27FC236}">
                  <a16:creationId xmlns:a16="http://schemas.microsoft.com/office/drawing/2014/main" id="{66A55263-F3D8-438D-9274-F8987E2442A4}"/>
                </a:ext>
              </a:extLst>
            </p:cNvPr>
            <p:cNvCxnSpPr/>
            <p:nvPr/>
          </p:nvCxnSpPr>
          <p:spPr>
            <a:xfrm>
              <a:off x="284059" y="3887043"/>
              <a:ext cx="11427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Connecteur droit 182">
              <a:extLst>
                <a:ext uri="{FF2B5EF4-FFF2-40B4-BE49-F238E27FC236}">
                  <a16:creationId xmlns:a16="http://schemas.microsoft.com/office/drawing/2014/main" id="{58DFF49F-3D3A-4E2E-962F-46FA8F71A6C7}"/>
                </a:ext>
              </a:extLst>
            </p:cNvPr>
            <p:cNvCxnSpPr/>
            <p:nvPr/>
          </p:nvCxnSpPr>
          <p:spPr>
            <a:xfrm>
              <a:off x="296794" y="3274700"/>
              <a:ext cx="1142745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Connecteur droit 183">
              <a:extLst>
                <a:ext uri="{FF2B5EF4-FFF2-40B4-BE49-F238E27FC236}">
                  <a16:creationId xmlns:a16="http://schemas.microsoft.com/office/drawing/2014/main" id="{1AA0BD02-BCDA-4678-970F-63E2FEFBBAD4}"/>
                </a:ext>
              </a:extLst>
            </p:cNvPr>
            <p:cNvCxnSpPr/>
            <p:nvPr/>
          </p:nvCxnSpPr>
          <p:spPr>
            <a:xfrm>
              <a:off x="284058" y="5731305"/>
              <a:ext cx="1142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5" name="Connecteur droit 184">
              <a:extLst>
                <a:ext uri="{FF2B5EF4-FFF2-40B4-BE49-F238E27FC236}">
                  <a16:creationId xmlns:a16="http://schemas.microsoft.com/office/drawing/2014/main" id="{1AFE1F61-157F-44A2-8968-8E99677A5C36}"/>
                </a:ext>
              </a:extLst>
            </p:cNvPr>
            <p:cNvCxnSpPr/>
            <p:nvPr/>
          </p:nvCxnSpPr>
          <p:spPr>
            <a:xfrm>
              <a:off x="284058" y="2428825"/>
              <a:ext cx="1142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Connecteur droit 185">
              <a:extLst>
                <a:ext uri="{FF2B5EF4-FFF2-40B4-BE49-F238E27FC236}">
                  <a16:creationId xmlns:a16="http://schemas.microsoft.com/office/drawing/2014/main" id="{AC955BC4-EE79-408E-9DB1-2E1DE2F5B13C}"/>
                </a:ext>
              </a:extLst>
            </p:cNvPr>
            <p:cNvCxnSpPr>
              <a:cxnSpLocks/>
            </p:cNvCxnSpPr>
            <p:nvPr/>
          </p:nvCxnSpPr>
          <p:spPr>
            <a:xfrm>
              <a:off x="284058" y="4499386"/>
              <a:ext cx="114199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7" name="Connecteur droit 186">
              <a:extLst>
                <a:ext uri="{FF2B5EF4-FFF2-40B4-BE49-F238E27FC236}">
                  <a16:creationId xmlns:a16="http://schemas.microsoft.com/office/drawing/2014/main" id="{12E917AF-3656-40E3-97AD-3DDE7BD5563B}"/>
                </a:ext>
              </a:extLst>
            </p:cNvPr>
            <p:cNvCxnSpPr>
              <a:cxnSpLocks/>
            </p:cNvCxnSpPr>
            <p:nvPr/>
          </p:nvCxnSpPr>
          <p:spPr>
            <a:xfrm>
              <a:off x="296793" y="5111729"/>
              <a:ext cx="114199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8" name="ZoneTexte 187">
            <a:extLst>
              <a:ext uri="{FF2B5EF4-FFF2-40B4-BE49-F238E27FC236}">
                <a16:creationId xmlns:a16="http://schemas.microsoft.com/office/drawing/2014/main" id="{BC60754D-863F-419F-B919-FF5BF2BF7043}"/>
              </a:ext>
            </a:extLst>
          </p:cNvPr>
          <p:cNvSpPr txBox="1"/>
          <p:nvPr/>
        </p:nvSpPr>
        <p:spPr>
          <a:xfrm>
            <a:off x="838830" y="2314197"/>
            <a:ext cx="1090748" cy="584775"/>
          </a:xfrm>
          <a:prstGeom prst="rect">
            <a:avLst/>
          </a:prstGeom>
          <a:noFill/>
        </p:spPr>
        <p:txBody>
          <a:bodyPr wrap="none" rtlCol="0">
            <a:spAutoFit/>
          </a:bodyPr>
          <a:lstStyle/>
          <a:p>
            <a:r>
              <a:rPr lang="fr-FR" sz="1600" dirty="0"/>
              <a:t>Passe-haut</a:t>
            </a:r>
            <a:br>
              <a:rPr lang="fr-FR" sz="1600" dirty="0"/>
            </a:br>
            <a:r>
              <a:rPr lang="fr-FR" sz="1600" dirty="0"/>
              <a:t>1</a:t>
            </a:r>
            <a:r>
              <a:rPr lang="fr-FR" sz="1600" baseline="30000" dirty="0"/>
              <a:t>er</a:t>
            </a:r>
            <a:r>
              <a:rPr lang="fr-FR" sz="1600" dirty="0"/>
              <a:t> ordre</a:t>
            </a:r>
          </a:p>
        </p:txBody>
      </p:sp>
      <mc:AlternateContent xmlns:mc="http://schemas.openxmlformats.org/markup-compatibility/2006" xmlns:a14="http://schemas.microsoft.com/office/drawing/2010/main">
        <mc:Choice Requires="a14">
          <p:sp>
            <p:nvSpPr>
              <p:cNvPr id="189" name="ZoneTexte 188">
                <a:extLst>
                  <a:ext uri="{FF2B5EF4-FFF2-40B4-BE49-F238E27FC236}">
                    <a16:creationId xmlns:a16="http://schemas.microsoft.com/office/drawing/2014/main" id="{5A1A9B3E-1348-4402-8815-43CF6F8F3BF0}"/>
                  </a:ext>
                </a:extLst>
              </p:cNvPr>
              <p:cNvSpPr txBox="1"/>
              <p:nvPr/>
            </p:nvSpPr>
            <p:spPr>
              <a:xfrm>
                <a:off x="1900604" y="2323463"/>
                <a:ext cx="2312553" cy="5948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𝐾𝑝</m:t>
                          </m:r>
                        </m:num>
                        <m:den>
                          <m:r>
                            <a:rPr lang="fr-FR" sz="1600" b="0" i="1" smtClean="0">
                              <a:latin typeface="Cambria Math" panose="02040503050406030204" pitchFamily="18" charset="0"/>
                            </a:rPr>
                            <m:t>1+</m:t>
                          </m:r>
                          <m:r>
                            <a:rPr lang="fr-FR" sz="1600" b="0" i="1" smtClean="0">
                              <a:latin typeface="Cambria Math" panose="02040503050406030204" pitchFamily="18" charset="0"/>
                            </a:rPr>
                            <m:t>𝜏</m:t>
                          </m:r>
                          <m:r>
                            <a:rPr lang="fr-FR" sz="1600" b="0" i="1" smtClean="0">
                              <a:latin typeface="Cambria Math" panose="02040503050406030204" pitchFamily="18" charset="0"/>
                            </a:rPr>
                            <m:t>𝑝</m:t>
                          </m:r>
                        </m:den>
                      </m:f>
                    </m:oMath>
                  </m:oMathPara>
                </a14:m>
                <a:endParaRPr lang="fr-FR" sz="1600" dirty="0"/>
              </a:p>
            </p:txBody>
          </p:sp>
        </mc:Choice>
        <mc:Fallback xmlns="">
          <p:sp>
            <p:nvSpPr>
              <p:cNvPr id="189" name="ZoneTexte 188">
                <a:extLst>
                  <a:ext uri="{FF2B5EF4-FFF2-40B4-BE49-F238E27FC236}">
                    <a16:creationId xmlns:a16="http://schemas.microsoft.com/office/drawing/2014/main" id="{5A1A9B3E-1348-4402-8815-43CF6F8F3BF0}"/>
                  </a:ext>
                </a:extLst>
              </p:cNvPr>
              <p:cNvSpPr txBox="1">
                <a:spLocks noRot="1" noChangeAspect="1" noMove="1" noResize="1" noEditPoints="1" noAdjustHandles="1" noChangeArrowheads="1" noChangeShapeType="1" noTextEdit="1"/>
              </p:cNvSpPr>
              <p:nvPr/>
            </p:nvSpPr>
            <p:spPr>
              <a:xfrm>
                <a:off x="1900604" y="2323463"/>
                <a:ext cx="2312553" cy="594843"/>
              </a:xfrm>
              <a:prstGeom prst="rect">
                <a:avLst/>
              </a:prstGeom>
              <a:blipFill>
                <a:blip r:embed="rId21"/>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0" name="ZoneTexte 189">
                <a:extLst>
                  <a:ext uri="{FF2B5EF4-FFF2-40B4-BE49-F238E27FC236}">
                    <a16:creationId xmlns:a16="http://schemas.microsoft.com/office/drawing/2014/main" id="{E7AB1E09-9393-4DD7-A5EA-BF25AD637E6C}"/>
                  </a:ext>
                </a:extLst>
              </p:cNvPr>
              <p:cNvSpPr txBox="1"/>
              <p:nvPr/>
            </p:nvSpPr>
            <p:spPr>
              <a:xfrm>
                <a:off x="4762550" y="2318289"/>
                <a:ext cx="911916" cy="59657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fr-FR" sz="1600" b="0" i="1" smtClean="0">
                              <a:latin typeface="Cambria Math" panose="02040503050406030204" pitchFamily="18" charset="0"/>
                            </a:rPr>
                          </m:ctrlPr>
                        </m:fPr>
                        <m:num>
                          <m:r>
                            <a:rPr lang="fr-FR" sz="1600" b="0" i="1" smtClean="0">
                              <a:latin typeface="Cambria Math" panose="02040503050406030204" pitchFamily="18" charset="0"/>
                            </a:rPr>
                            <m:t>𝐾𝑗</m:t>
                          </m:r>
                          <m:r>
                            <a:rPr lang="fr-FR" sz="1600" b="0" i="1" smtClean="0">
                              <a:latin typeface="Cambria Math" panose="02040503050406030204" pitchFamily="18" charset="0"/>
                            </a:rPr>
                            <m:t>𝜔</m:t>
                          </m:r>
                        </m:num>
                        <m:den>
                          <m:r>
                            <a:rPr lang="fr-FR" sz="1600" b="0" i="1" smtClean="0">
                              <a:latin typeface="Cambria Math" panose="02040503050406030204" pitchFamily="18" charset="0"/>
                            </a:rPr>
                            <m:t>1+</m:t>
                          </m:r>
                          <m:r>
                            <a:rPr lang="fr-FR" sz="1600" b="0" i="1" smtClean="0">
                              <a:latin typeface="Cambria Math" panose="02040503050406030204" pitchFamily="18" charset="0"/>
                            </a:rPr>
                            <m:t>𝑗</m:t>
                          </m:r>
                          <m:r>
                            <a:rPr lang="fr-FR" sz="1600" b="0" i="1" smtClean="0">
                              <a:latin typeface="Cambria Math" panose="02040503050406030204" pitchFamily="18" charset="0"/>
                            </a:rPr>
                            <m:t>𝜏𝜔</m:t>
                          </m:r>
                        </m:den>
                      </m:f>
                    </m:oMath>
                  </m:oMathPara>
                </a14:m>
                <a:endParaRPr lang="fr-FR" sz="1600" dirty="0"/>
              </a:p>
            </p:txBody>
          </p:sp>
        </mc:Choice>
        <mc:Fallback xmlns="">
          <p:sp>
            <p:nvSpPr>
              <p:cNvPr id="190" name="ZoneTexte 189">
                <a:extLst>
                  <a:ext uri="{FF2B5EF4-FFF2-40B4-BE49-F238E27FC236}">
                    <a16:creationId xmlns:a16="http://schemas.microsoft.com/office/drawing/2014/main" id="{E7AB1E09-9393-4DD7-A5EA-BF25AD637E6C}"/>
                  </a:ext>
                </a:extLst>
              </p:cNvPr>
              <p:cNvSpPr txBox="1">
                <a:spLocks noRot="1" noChangeAspect="1" noMove="1" noResize="1" noEditPoints="1" noAdjustHandles="1" noChangeArrowheads="1" noChangeShapeType="1" noTextEdit="1"/>
              </p:cNvSpPr>
              <p:nvPr/>
            </p:nvSpPr>
            <p:spPr>
              <a:xfrm>
                <a:off x="4762550" y="2318289"/>
                <a:ext cx="911916" cy="596574"/>
              </a:xfrm>
              <a:prstGeom prst="rect">
                <a:avLst/>
              </a:prstGeom>
              <a:blipFill>
                <a:blip r:embed="rId22"/>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1" name="ZoneTexte 190">
                <a:extLst>
                  <a:ext uri="{FF2B5EF4-FFF2-40B4-BE49-F238E27FC236}">
                    <a16:creationId xmlns:a16="http://schemas.microsoft.com/office/drawing/2014/main" id="{CDD7239D-B8A8-4BA2-87ED-D995CC7D0984}"/>
                  </a:ext>
                </a:extLst>
              </p:cNvPr>
              <p:cNvSpPr txBox="1"/>
              <p:nvPr/>
            </p:nvSpPr>
            <p:spPr>
              <a:xfrm>
                <a:off x="6333412" y="2417292"/>
                <a:ext cx="3041282" cy="33861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20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𝐾</m:t>
                              </m:r>
                              <m:r>
                                <a:rPr lang="fr-FR" sz="1600" b="0" i="1" smtClean="0">
                                  <a:latin typeface="Cambria Math" panose="02040503050406030204" pitchFamily="18" charset="0"/>
                                </a:rPr>
                                <m:t>𝜔</m:t>
                              </m:r>
                            </m:e>
                          </m:d>
                          <m:r>
                            <a:rPr lang="fr-FR" sz="1600" b="0" i="1" smtClean="0">
                              <a:latin typeface="Cambria Math" panose="02040503050406030204" pitchFamily="18" charset="0"/>
                            </a:rPr>
                            <m:t>−10</m:t>
                          </m:r>
                          <m:func>
                            <m:funcPr>
                              <m:ctrlPr>
                                <a:rPr lang="fr-FR" sz="1600" b="0" i="1" smtClean="0">
                                  <a:latin typeface="Cambria Math" panose="02040503050406030204" pitchFamily="18" charset="0"/>
                                </a:rPr>
                              </m:ctrlPr>
                            </m:funcPr>
                            <m:fName>
                              <m:r>
                                <m:rPr>
                                  <m:sty m:val="p"/>
                                </m:rPr>
                                <a:rPr lang="fr-FR" sz="1600" b="0" i="0" smtClean="0">
                                  <a:latin typeface="Cambria Math" panose="02040503050406030204" pitchFamily="18" charset="0"/>
                                </a:rPr>
                                <m:t>log</m:t>
                              </m:r>
                            </m:fName>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1+</m:t>
                                  </m:r>
                                  <m:sSup>
                                    <m:sSupPr>
                                      <m:ctrlPr>
                                        <a:rPr lang="fr-FR" sz="1600" b="0" i="1" smtClean="0">
                                          <a:latin typeface="Cambria Math" panose="02040503050406030204" pitchFamily="18" charset="0"/>
                                        </a:rPr>
                                      </m:ctrlPr>
                                    </m:sSupPr>
                                    <m:e>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𝜏𝜔</m:t>
                                          </m:r>
                                        </m:e>
                                      </m:d>
                                    </m:e>
                                    <m:sup>
                                      <m:r>
                                        <a:rPr lang="fr-FR" sz="1600" b="0" i="1" smtClean="0">
                                          <a:latin typeface="Cambria Math" panose="02040503050406030204" pitchFamily="18" charset="0"/>
                                        </a:rPr>
                                        <m:t>2</m:t>
                                      </m:r>
                                    </m:sup>
                                  </m:sSup>
                                </m:e>
                              </m:d>
                            </m:e>
                          </m:func>
                        </m:e>
                      </m:func>
                    </m:oMath>
                  </m:oMathPara>
                </a14:m>
                <a:r>
                  <a:rPr lang="fr-FR" sz="1600" b="0" dirty="0"/>
                  <a:t/>
                </a:r>
                <a:br>
                  <a:rPr lang="fr-FR" sz="1600" b="0" dirty="0"/>
                </a:br>
                <a:endParaRPr lang="fr-FR" sz="1600" dirty="0"/>
              </a:p>
            </p:txBody>
          </p:sp>
        </mc:Choice>
        <mc:Fallback xmlns="">
          <p:sp>
            <p:nvSpPr>
              <p:cNvPr id="191" name="ZoneTexte 190">
                <a:extLst>
                  <a:ext uri="{FF2B5EF4-FFF2-40B4-BE49-F238E27FC236}">
                    <a16:creationId xmlns:a16="http://schemas.microsoft.com/office/drawing/2014/main" id="{CDD7239D-B8A8-4BA2-87ED-D995CC7D0984}"/>
                  </a:ext>
                </a:extLst>
              </p:cNvPr>
              <p:cNvSpPr txBox="1">
                <a:spLocks noRot="1" noChangeAspect="1" noMove="1" noResize="1" noEditPoints="1" noAdjustHandles="1" noChangeArrowheads="1" noChangeShapeType="1" noTextEdit="1"/>
              </p:cNvSpPr>
              <p:nvPr/>
            </p:nvSpPr>
            <p:spPr>
              <a:xfrm>
                <a:off x="6333412" y="2417292"/>
                <a:ext cx="3041282" cy="338619"/>
              </a:xfrm>
              <a:prstGeom prst="rect">
                <a:avLst/>
              </a:prstGeom>
              <a:blipFill>
                <a:blip r:embed="rId23"/>
                <a:stretch>
                  <a:fillRect b="-10909"/>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2" name="ZoneTexte 191">
                <a:extLst>
                  <a:ext uri="{FF2B5EF4-FFF2-40B4-BE49-F238E27FC236}">
                    <a16:creationId xmlns:a16="http://schemas.microsoft.com/office/drawing/2014/main" id="{4BC9A14F-F42D-4B84-872A-3E4DC0EEDB0B}"/>
                  </a:ext>
                </a:extLst>
              </p:cNvPr>
              <p:cNvSpPr txBox="1"/>
              <p:nvPr/>
            </p:nvSpPr>
            <p:spPr>
              <a:xfrm>
                <a:off x="9402997" y="2340267"/>
                <a:ext cx="2362516" cy="51078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fr-FR" sz="1600" i="1">
                              <a:latin typeface="Cambria Math" panose="02040503050406030204" pitchFamily="18" charset="0"/>
                            </a:rPr>
                          </m:ctrlPr>
                        </m:fPr>
                        <m:num>
                          <m:r>
                            <a:rPr lang="fr-FR" sz="1600" i="1">
                              <a:latin typeface="Cambria Math" panose="02040503050406030204" pitchFamily="18" charset="0"/>
                            </a:rPr>
                            <m:t>𝜋</m:t>
                          </m:r>
                        </m:num>
                        <m:den>
                          <m:r>
                            <a:rPr lang="fr-FR" sz="1600" i="1">
                              <a:latin typeface="Cambria Math" panose="02040503050406030204" pitchFamily="18" charset="0"/>
                            </a:rPr>
                            <m:t>2</m:t>
                          </m:r>
                        </m:den>
                      </m:f>
                      <m:r>
                        <a:rPr lang="fr-FR" sz="1600" b="0" i="0" smtClean="0">
                          <a:latin typeface="Cambria Math" panose="02040503050406030204" pitchFamily="18" charset="0"/>
                        </a:rPr>
                        <m:t>−</m:t>
                      </m:r>
                      <m:r>
                        <m:rPr>
                          <m:sty m:val="p"/>
                        </m:rPr>
                        <a:rPr lang="fr-FR" sz="1600" b="0" i="0" smtClean="0">
                          <a:latin typeface="Cambria Math" panose="02040503050406030204" pitchFamily="18" charset="0"/>
                        </a:rPr>
                        <m:t>Atan</m:t>
                      </m:r>
                      <m:d>
                        <m:dPr>
                          <m:ctrlPr>
                            <a:rPr lang="fr-FR" sz="1600" b="0" i="1" smtClean="0">
                              <a:latin typeface="Cambria Math" panose="02040503050406030204" pitchFamily="18" charset="0"/>
                            </a:rPr>
                          </m:ctrlPr>
                        </m:dPr>
                        <m:e>
                          <m:r>
                            <a:rPr lang="fr-FR" sz="1600" b="0" i="1" smtClean="0">
                              <a:latin typeface="Cambria Math" panose="02040503050406030204" pitchFamily="18" charset="0"/>
                            </a:rPr>
                            <m:t>𝜏𝜔</m:t>
                          </m:r>
                        </m:e>
                      </m:d>
                    </m:oMath>
                  </m:oMathPara>
                </a14:m>
                <a:endParaRPr lang="fr-FR" sz="1600" dirty="0"/>
              </a:p>
            </p:txBody>
          </p:sp>
        </mc:Choice>
        <mc:Fallback xmlns="">
          <p:sp>
            <p:nvSpPr>
              <p:cNvPr id="192" name="ZoneTexte 191">
                <a:extLst>
                  <a:ext uri="{FF2B5EF4-FFF2-40B4-BE49-F238E27FC236}">
                    <a16:creationId xmlns:a16="http://schemas.microsoft.com/office/drawing/2014/main" id="{4BC9A14F-F42D-4B84-872A-3E4DC0EEDB0B}"/>
                  </a:ext>
                </a:extLst>
              </p:cNvPr>
              <p:cNvSpPr txBox="1">
                <a:spLocks noRot="1" noChangeAspect="1" noMove="1" noResize="1" noEditPoints="1" noAdjustHandles="1" noChangeArrowheads="1" noChangeShapeType="1" noTextEdit="1"/>
              </p:cNvSpPr>
              <p:nvPr/>
            </p:nvSpPr>
            <p:spPr>
              <a:xfrm>
                <a:off x="9402997" y="2340267"/>
                <a:ext cx="2362516" cy="510781"/>
              </a:xfrm>
              <a:prstGeom prst="rect">
                <a:avLst/>
              </a:prstGeom>
              <a:blipFill>
                <a:blip r:embed="rId24"/>
                <a:stretch>
                  <a:fillRect b="-3571"/>
                </a:stretch>
              </a:blipFill>
            </p:spPr>
            <p:txBody>
              <a:bodyPr/>
              <a:lstStyle/>
              <a:p>
                <a:r>
                  <a:rPr lang="fr-FR">
                    <a:noFill/>
                  </a:rPr>
                  <a:t> </a:t>
                </a:r>
              </a:p>
            </p:txBody>
          </p:sp>
        </mc:Fallback>
      </mc:AlternateContent>
      <p:sp>
        <p:nvSpPr>
          <p:cNvPr id="3" name="Rectangle 2">
            <a:extLst>
              <a:ext uri="{FF2B5EF4-FFF2-40B4-BE49-F238E27FC236}">
                <a16:creationId xmlns:a16="http://schemas.microsoft.com/office/drawing/2014/main" id="{CF98A8F2-C604-4A0A-B8A3-7C76B56B123E}"/>
              </a:ext>
            </a:extLst>
          </p:cNvPr>
          <p:cNvSpPr/>
          <p:nvPr/>
        </p:nvSpPr>
        <p:spPr>
          <a:xfrm>
            <a:off x="770020" y="1069295"/>
            <a:ext cx="2470676" cy="338554"/>
          </a:xfrm>
          <a:prstGeom prst="rect">
            <a:avLst/>
          </a:prstGeom>
        </p:spPr>
        <p:txBody>
          <a:bodyPr wrap="none">
            <a:spAutoFit/>
          </a:bodyPr>
          <a:lstStyle/>
          <a:p>
            <a:r>
              <a:rPr lang="fr-FR" altLang="fr-FR" sz="1600" dirty="0">
                <a:solidFill>
                  <a:srgbClr val="002060"/>
                </a:solidFill>
                <a:cs typeface="Arial" panose="020B0604020202020204" pitchFamily="34" charset="0"/>
              </a:rPr>
              <a:t>Transmittances classiques :</a:t>
            </a:r>
            <a:endParaRPr lang="fr-FR" sz="1600" dirty="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EF5FFDEC-FFFB-47B1-A491-C9ECEE98C72B}"/>
                  </a:ext>
                </a:extLst>
              </p:cNvPr>
              <p:cNvSpPr/>
              <p:nvPr/>
            </p:nvSpPr>
            <p:spPr>
              <a:xfrm>
                <a:off x="4352829" y="5219723"/>
                <a:ext cx="1308050" cy="468975"/>
              </a:xfrm>
              <a:prstGeom prst="rect">
                <a:avLst/>
              </a:prstGeom>
            </p:spPr>
            <p:txBody>
              <a:bodyPr wrap="none">
                <a:spAutoFit/>
              </a:bodyPr>
              <a:lstStyle/>
              <a:p>
                <a14:m>
                  <m:oMath xmlns:m="http://schemas.openxmlformats.org/officeDocument/2006/math">
                    <m:r>
                      <a:rPr lang="fr-FR" sz="1600" b="0" i="1" smtClean="0">
                        <a:solidFill>
                          <a:srgbClr val="002060"/>
                        </a:solidFill>
                        <a:latin typeface="Cambria Math" panose="02040503050406030204" pitchFamily="18" charset="0"/>
                      </a:rPr>
                      <m:t>𝐻</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𝑝</m:t>
                        </m:r>
                      </m:e>
                    </m:d>
                    <m:r>
                      <a:rPr lang="fr-FR" sz="1600" b="0" i="1" smtClean="0">
                        <a:solidFill>
                          <a:srgbClr val="002060"/>
                        </a:solidFill>
                        <a:latin typeface="Cambria Math" panose="02040503050406030204" pitchFamily="18" charset="0"/>
                      </a:rPr>
                      <m:t>=</m:t>
                    </m:r>
                    <m:f>
                      <m:fPr>
                        <m:ctrlPr>
                          <a:rPr lang="fr-FR" sz="1600" i="1">
                            <a:solidFill>
                              <a:srgbClr val="002060"/>
                            </a:solidFill>
                            <a:latin typeface="Cambria Math" panose="02040503050406030204" pitchFamily="18" charset="0"/>
                          </a:rPr>
                        </m:ctrlPr>
                      </m:fPr>
                      <m:num>
                        <m:r>
                          <a:rPr lang="fr-FR" sz="1600" i="1">
                            <a:solidFill>
                              <a:srgbClr val="002060"/>
                            </a:solidFill>
                            <a:latin typeface="Cambria Math" panose="02040503050406030204" pitchFamily="18" charset="0"/>
                          </a:rPr>
                          <m:t>𝐾</m:t>
                        </m:r>
                      </m:num>
                      <m:den>
                        <m:r>
                          <a:rPr lang="fr-FR" sz="1600" i="1">
                            <a:solidFill>
                              <a:srgbClr val="002060"/>
                            </a:solidFill>
                            <a:latin typeface="Cambria Math" panose="02040503050406030204" pitchFamily="18" charset="0"/>
                          </a:rPr>
                          <m:t>1+</m:t>
                        </m:r>
                        <m:r>
                          <a:rPr lang="fr-FR" sz="1600" i="1">
                            <a:solidFill>
                              <a:srgbClr val="002060"/>
                            </a:solidFill>
                            <a:latin typeface="Cambria Math" panose="02040503050406030204" pitchFamily="18" charset="0"/>
                          </a:rPr>
                          <m:t>𝜏</m:t>
                        </m:r>
                        <m:r>
                          <a:rPr lang="fr-FR" sz="1600" i="1">
                            <a:solidFill>
                              <a:srgbClr val="002060"/>
                            </a:solidFill>
                            <a:latin typeface="Cambria Math" panose="02040503050406030204" pitchFamily="18" charset="0"/>
                          </a:rPr>
                          <m:t>𝑝</m:t>
                        </m:r>
                      </m:den>
                    </m:f>
                  </m:oMath>
                </a14:m>
                <a:r>
                  <a:rPr lang="fr-FR" sz="1600" dirty="0">
                    <a:solidFill>
                      <a:srgbClr val="002060"/>
                    </a:solidFill>
                  </a:rPr>
                  <a:t> </a:t>
                </a:r>
              </a:p>
            </p:txBody>
          </p:sp>
        </mc:Choice>
        <mc:Fallback xmlns="">
          <p:sp>
            <p:nvSpPr>
              <p:cNvPr id="5" name="Rectangle 4">
                <a:extLst>
                  <a:ext uri="{FF2B5EF4-FFF2-40B4-BE49-F238E27FC236}">
                    <a16:creationId xmlns:a16="http://schemas.microsoft.com/office/drawing/2014/main" id="{EF5FFDEC-FFFB-47B1-A491-C9ECEE98C72B}"/>
                  </a:ext>
                </a:extLst>
              </p:cNvPr>
              <p:cNvSpPr>
                <a:spLocks noRot="1" noChangeAspect="1" noMove="1" noResize="1" noEditPoints="1" noAdjustHandles="1" noChangeArrowheads="1" noChangeShapeType="1" noTextEdit="1"/>
              </p:cNvSpPr>
              <p:nvPr/>
            </p:nvSpPr>
            <p:spPr>
              <a:xfrm>
                <a:off x="4352829" y="5219723"/>
                <a:ext cx="1308050" cy="468975"/>
              </a:xfrm>
              <a:prstGeom prst="rect">
                <a:avLst/>
              </a:prstGeom>
              <a:blipFill>
                <a:blip r:embed="rId25"/>
                <a:stretch>
                  <a:fillRect b="-259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4" name="Rectangle 193">
                <a:extLst>
                  <a:ext uri="{FF2B5EF4-FFF2-40B4-BE49-F238E27FC236}">
                    <a16:creationId xmlns:a16="http://schemas.microsoft.com/office/drawing/2014/main" id="{29AF166E-818B-4B34-A56D-DF876A25FF77}"/>
                  </a:ext>
                </a:extLst>
              </p:cNvPr>
              <p:cNvSpPr/>
              <p:nvPr/>
            </p:nvSpPr>
            <p:spPr>
              <a:xfrm>
                <a:off x="892154" y="6032838"/>
                <a:ext cx="9597736" cy="898003"/>
              </a:xfrm>
              <a:prstGeom prst="rect">
                <a:avLst/>
              </a:prstGeom>
            </p:spPr>
            <p:txBody>
              <a:bodyPr wrap="square">
                <a:spAutoFit/>
              </a:bodyPr>
              <a:lstStyle/>
              <a:p>
                <a:r>
                  <a:rPr lang="fr-FR" sz="1600" dirty="0">
                    <a:solidFill>
                      <a:srgbClr val="002060"/>
                    </a:solidFill>
                  </a:rPr>
                  <a:t>À haute fréquence (</a:t>
                </a:r>
                <a14:m>
                  <m:oMath xmlns:m="http://schemas.openxmlformats.org/officeDocument/2006/math">
                    <m:r>
                      <a:rPr lang="fr-FR" sz="1600" b="0" i="1" smtClean="0">
                        <a:solidFill>
                          <a:srgbClr val="002060"/>
                        </a:solidFill>
                        <a:latin typeface="Cambria Math" panose="02040503050406030204" pitchFamily="18" charset="0"/>
                      </a:rPr>
                      <m:t>𝜔</m:t>
                    </m:r>
                    <m:r>
                      <a:rPr lang="fr-FR" sz="1600" b="0" i="1" smtClean="0">
                        <a:solidFill>
                          <a:srgbClr val="002060"/>
                        </a:solidFill>
                        <a:latin typeface="Cambria Math" panose="02040503050406030204" pitchFamily="18" charset="0"/>
                        <a:ea typeface="Cambria Math" panose="02040503050406030204" pitchFamily="18" charset="0"/>
                      </a:rPr>
                      <m:t>≫1/</m:t>
                    </m:r>
                    <m:r>
                      <a:rPr lang="fr-FR" sz="1600" b="0" i="1" smtClean="0">
                        <a:solidFill>
                          <a:srgbClr val="002060"/>
                        </a:solidFill>
                        <a:latin typeface="Cambria Math" panose="02040503050406030204" pitchFamily="18" charset="0"/>
                        <a:ea typeface="Cambria Math" panose="02040503050406030204" pitchFamily="18" charset="0"/>
                      </a:rPr>
                      <m:t>𝜏</m:t>
                    </m:r>
                  </m:oMath>
                </a14:m>
                <a:r>
                  <a:rPr lang="fr-FR" sz="1600" dirty="0">
                    <a:solidFill>
                      <a:srgbClr val="002060"/>
                    </a:solidFill>
                  </a:rPr>
                  <a:t> donc </a:t>
                </a:r>
                <a14:m>
                  <m:oMath xmlns:m="http://schemas.openxmlformats.org/officeDocument/2006/math">
                    <m:r>
                      <m:rPr>
                        <m:sty m:val="p"/>
                      </m:rPr>
                      <a:rPr lang="fr-FR" sz="1600" b="0" i="0" smtClean="0">
                        <a:solidFill>
                          <a:srgbClr val="002060"/>
                        </a:solidFill>
                        <a:latin typeface="Cambria Math" panose="02040503050406030204" pitchFamily="18" charset="0"/>
                      </a:rPr>
                      <m:t>τ</m:t>
                    </m:r>
                    <m:r>
                      <a:rPr lang="fr-FR" sz="1600" i="1">
                        <a:solidFill>
                          <a:srgbClr val="002060"/>
                        </a:solidFill>
                        <a:latin typeface="Cambria Math" panose="02040503050406030204" pitchFamily="18" charset="0"/>
                      </a:rPr>
                      <m:t>𝜔</m:t>
                    </m:r>
                    <m:r>
                      <a:rPr lang="fr-FR" sz="1600" i="1" smtClean="0">
                        <a:solidFill>
                          <a:srgbClr val="002060"/>
                        </a:solidFill>
                        <a:latin typeface="Cambria Math" panose="02040503050406030204" pitchFamily="18" charset="0"/>
                        <a:ea typeface="Cambria Math" panose="02040503050406030204" pitchFamily="18" charset="0"/>
                      </a:rPr>
                      <m:t>≫</m:t>
                    </m:r>
                    <m:r>
                      <a:rPr lang="fr-FR" sz="1600" i="1">
                        <a:solidFill>
                          <a:srgbClr val="002060"/>
                        </a:solidFill>
                        <a:latin typeface="Cambria Math" panose="02040503050406030204" pitchFamily="18" charset="0"/>
                        <a:ea typeface="Cambria Math" panose="02040503050406030204" pitchFamily="18" charset="0"/>
                      </a:rPr>
                      <m:t>1</m:t>
                    </m:r>
                  </m:oMath>
                </a14:m>
                <a:r>
                  <a:rPr lang="fr-FR" sz="1600" dirty="0">
                    <a:solidFill>
                      <a:srgbClr val="002060"/>
                    </a:solidFill>
                  </a:rPr>
                  <a:t>), </a:t>
                </a:r>
                <a14:m>
                  <m:oMath xmlns:m="http://schemas.openxmlformats.org/officeDocument/2006/math">
                    <m:sSub>
                      <m:sSubPr>
                        <m:ctrlPr>
                          <a:rPr lang="fr-FR" sz="1600" b="0" i="1" smtClean="0">
                            <a:solidFill>
                              <a:srgbClr val="002060"/>
                            </a:solidFill>
                            <a:latin typeface="Cambria Math" panose="02040503050406030204" pitchFamily="18" charset="0"/>
                          </a:rPr>
                        </m:ctrlPr>
                      </m:sSubPr>
                      <m:e>
                        <m:r>
                          <a:rPr lang="fr-FR" sz="1600" b="0" i="1" smtClean="0">
                            <a:solidFill>
                              <a:srgbClr val="002060"/>
                            </a:solidFill>
                            <a:latin typeface="Cambria Math" panose="02040503050406030204" pitchFamily="18" charset="0"/>
                          </a:rPr>
                          <m:t>𝐺</m:t>
                        </m:r>
                      </m:e>
                      <m:sub>
                        <m:r>
                          <m:rPr>
                            <m:sty m:val="p"/>
                          </m:rPr>
                          <a:rPr lang="fr-FR" sz="1600" b="0" i="0" smtClean="0">
                            <a:solidFill>
                              <a:srgbClr val="002060"/>
                            </a:solidFill>
                            <a:latin typeface="Cambria Math" panose="02040503050406030204" pitchFamily="18" charset="0"/>
                          </a:rPr>
                          <m:t>dB</m:t>
                        </m:r>
                      </m:sub>
                    </m:sSub>
                    <m:d>
                      <m:dPr>
                        <m:ctrlPr>
                          <a:rPr lang="fr-FR" sz="1600" b="0" i="1" smtClean="0">
                            <a:solidFill>
                              <a:srgbClr val="002060"/>
                            </a:solidFill>
                            <a:latin typeface="Cambria Math" panose="02040503050406030204" pitchFamily="18" charset="0"/>
                          </a:rPr>
                        </m:ctrlPr>
                      </m:dPr>
                      <m:e>
                        <m:r>
                          <m:rPr>
                            <m:sty m:val="p"/>
                          </m:rPr>
                          <a:rPr lang="fr-FR" sz="1600" b="0" i="0" smtClean="0">
                            <a:solidFill>
                              <a:srgbClr val="002060"/>
                            </a:solidFill>
                            <a:latin typeface="Cambria Math" panose="02040503050406030204" pitchFamily="18" charset="0"/>
                          </a:rPr>
                          <m:t>ω</m:t>
                        </m:r>
                      </m:e>
                    </m:d>
                    <m:r>
                      <a:rPr lang="fr-FR" sz="1600" b="0" i="1" smtClean="0">
                        <a:solidFill>
                          <a:srgbClr val="002060"/>
                        </a:solidFill>
                        <a:latin typeface="Cambria Math" panose="02040503050406030204" pitchFamily="18" charset="0"/>
                        <a:ea typeface="Cambria Math" panose="02040503050406030204" pitchFamily="18" charset="0"/>
                      </a:rPr>
                      <m:t>~−10</m:t>
                    </m:r>
                    <m:func>
                      <m:funcPr>
                        <m:ctrlPr>
                          <a:rPr lang="fr-FR" sz="1600" b="0" i="1" smtClean="0">
                            <a:solidFill>
                              <a:srgbClr val="002060"/>
                            </a:solidFill>
                            <a:latin typeface="Cambria Math" panose="02040503050406030204" pitchFamily="18" charset="0"/>
                            <a:ea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ea typeface="Cambria Math" panose="02040503050406030204" pitchFamily="18" charset="0"/>
                          </a:rPr>
                          <m:t>log</m:t>
                        </m:r>
                      </m:fName>
                      <m:e>
                        <m:d>
                          <m:dPr>
                            <m:begChr m:val="["/>
                            <m:endChr m:val="]"/>
                            <m:ctrlPr>
                              <a:rPr lang="fr-FR" sz="1600" b="0" i="1" smtClean="0">
                                <a:solidFill>
                                  <a:srgbClr val="002060"/>
                                </a:solidFill>
                                <a:latin typeface="Cambria Math" panose="02040503050406030204" pitchFamily="18" charset="0"/>
                                <a:ea typeface="Cambria Math" panose="02040503050406030204" pitchFamily="18" charset="0"/>
                              </a:rPr>
                            </m:ctrlPr>
                          </m:dPr>
                          <m:e>
                            <m:sSup>
                              <m:sSupPr>
                                <m:ctrlPr>
                                  <a:rPr lang="fr-FR" sz="1600" b="0" i="1" smtClean="0">
                                    <a:solidFill>
                                      <a:srgbClr val="002060"/>
                                    </a:solidFill>
                                    <a:latin typeface="Cambria Math" panose="02040503050406030204" pitchFamily="18" charset="0"/>
                                    <a:ea typeface="Cambria Math" panose="02040503050406030204" pitchFamily="18" charset="0"/>
                                  </a:rPr>
                                </m:ctrlPr>
                              </m:sSupPr>
                              <m:e>
                                <m:d>
                                  <m:dPr>
                                    <m:ctrlPr>
                                      <a:rPr lang="fr-FR" sz="1600" b="0" i="1" smtClean="0">
                                        <a:solidFill>
                                          <a:srgbClr val="002060"/>
                                        </a:solidFill>
                                        <a:latin typeface="Cambria Math" panose="02040503050406030204" pitchFamily="18" charset="0"/>
                                        <a:ea typeface="Cambria Math" panose="02040503050406030204" pitchFamily="18" charset="0"/>
                                      </a:rPr>
                                    </m:ctrlPr>
                                  </m:dPr>
                                  <m:e>
                                    <m:r>
                                      <a:rPr lang="fr-FR" sz="1600" b="0" i="1" smtClean="0">
                                        <a:solidFill>
                                          <a:srgbClr val="002060"/>
                                        </a:solidFill>
                                        <a:latin typeface="Cambria Math" panose="02040503050406030204" pitchFamily="18" charset="0"/>
                                        <a:ea typeface="Cambria Math" panose="02040503050406030204" pitchFamily="18" charset="0"/>
                                      </a:rPr>
                                      <m:t>𝜏𝜔</m:t>
                                    </m:r>
                                  </m:e>
                                </m:d>
                              </m:e>
                              <m:sup>
                                <m:r>
                                  <a:rPr lang="fr-FR" sz="1600" b="0" i="1" smtClean="0">
                                    <a:solidFill>
                                      <a:srgbClr val="002060"/>
                                    </a:solidFill>
                                    <a:latin typeface="Cambria Math" panose="02040503050406030204" pitchFamily="18" charset="0"/>
                                    <a:ea typeface="Cambria Math" panose="02040503050406030204" pitchFamily="18" charset="0"/>
                                  </a:rPr>
                                  <m:t>2</m:t>
                                </m:r>
                              </m:sup>
                            </m:sSup>
                          </m:e>
                        </m:d>
                      </m:e>
                    </m:func>
                    <m:r>
                      <a:rPr lang="fr-FR" sz="1600" b="0" i="1" smtClean="0">
                        <a:solidFill>
                          <a:srgbClr val="002060"/>
                        </a:solidFill>
                        <a:latin typeface="Cambria Math" panose="02040503050406030204" pitchFamily="18" charset="0"/>
                        <a:ea typeface="Cambria Math" panose="02040503050406030204" pitchFamily="18" charset="0"/>
                      </a:rPr>
                      <m:t>=−20</m:t>
                    </m:r>
                    <m:func>
                      <m:funcPr>
                        <m:ctrlPr>
                          <a:rPr lang="fr-FR" sz="1600" b="0" i="1" smtClean="0">
                            <a:solidFill>
                              <a:srgbClr val="002060"/>
                            </a:solidFill>
                            <a:latin typeface="Cambria Math" panose="02040503050406030204" pitchFamily="18" charset="0"/>
                            <a:ea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ea typeface="Cambria Math" panose="02040503050406030204" pitchFamily="18" charset="0"/>
                          </a:rPr>
                          <m:t>log</m:t>
                        </m:r>
                      </m:fName>
                      <m:e>
                        <m:d>
                          <m:dPr>
                            <m:ctrlPr>
                              <a:rPr lang="fr-FR" sz="1600" b="0" i="1" smtClean="0">
                                <a:solidFill>
                                  <a:srgbClr val="002060"/>
                                </a:solidFill>
                                <a:latin typeface="Cambria Math" panose="02040503050406030204" pitchFamily="18" charset="0"/>
                                <a:ea typeface="Cambria Math" panose="02040503050406030204" pitchFamily="18" charset="0"/>
                              </a:rPr>
                            </m:ctrlPr>
                          </m:dPr>
                          <m:e>
                            <m:r>
                              <a:rPr lang="fr-FR" sz="1600" b="0" i="1" smtClean="0">
                                <a:solidFill>
                                  <a:srgbClr val="002060"/>
                                </a:solidFill>
                                <a:latin typeface="Cambria Math" panose="02040503050406030204" pitchFamily="18" charset="0"/>
                                <a:ea typeface="Cambria Math" panose="02040503050406030204" pitchFamily="18" charset="0"/>
                              </a:rPr>
                              <m:t>𝜏</m:t>
                            </m:r>
                          </m:e>
                        </m:d>
                      </m:e>
                    </m:func>
                    <m:r>
                      <a:rPr lang="fr-FR" sz="1600" b="0" i="1" smtClean="0">
                        <a:solidFill>
                          <a:srgbClr val="002060"/>
                        </a:solidFill>
                        <a:latin typeface="Cambria Math" panose="02040503050406030204" pitchFamily="18" charset="0"/>
                        <a:ea typeface="Cambria Math" panose="02040503050406030204" pitchFamily="18" charset="0"/>
                      </a:rPr>
                      <m:t>−20</m:t>
                    </m:r>
                    <m:func>
                      <m:funcPr>
                        <m:ctrlPr>
                          <a:rPr lang="fr-FR" sz="1600" b="0" i="1" smtClean="0">
                            <a:solidFill>
                              <a:srgbClr val="002060"/>
                            </a:solidFill>
                            <a:latin typeface="Cambria Math" panose="02040503050406030204" pitchFamily="18" charset="0"/>
                            <a:ea typeface="Cambria Math" panose="02040503050406030204" pitchFamily="18" charset="0"/>
                          </a:rPr>
                        </m:ctrlPr>
                      </m:funcPr>
                      <m:fName>
                        <m:r>
                          <m:rPr>
                            <m:sty m:val="p"/>
                          </m:rPr>
                          <a:rPr lang="fr-FR" sz="1600" b="0" i="0" smtClean="0">
                            <a:solidFill>
                              <a:srgbClr val="002060"/>
                            </a:solidFill>
                            <a:latin typeface="Cambria Math" panose="02040503050406030204" pitchFamily="18" charset="0"/>
                            <a:ea typeface="Cambria Math" panose="02040503050406030204" pitchFamily="18" charset="0"/>
                          </a:rPr>
                          <m:t>log</m:t>
                        </m:r>
                      </m:fName>
                      <m:e>
                        <m:d>
                          <m:dPr>
                            <m:ctrlPr>
                              <a:rPr lang="fr-FR" sz="1600" b="0" i="1" smtClean="0">
                                <a:solidFill>
                                  <a:srgbClr val="002060"/>
                                </a:solidFill>
                                <a:latin typeface="Cambria Math" panose="02040503050406030204" pitchFamily="18" charset="0"/>
                                <a:ea typeface="Cambria Math" panose="02040503050406030204" pitchFamily="18" charset="0"/>
                              </a:rPr>
                            </m:ctrlPr>
                          </m:dPr>
                          <m:e>
                            <m:r>
                              <a:rPr lang="fr-FR" sz="1600" b="0" i="1" smtClean="0">
                                <a:solidFill>
                                  <a:srgbClr val="002060"/>
                                </a:solidFill>
                                <a:latin typeface="Cambria Math" panose="02040503050406030204" pitchFamily="18" charset="0"/>
                                <a:ea typeface="Cambria Math" panose="02040503050406030204" pitchFamily="18" charset="0"/>
                              </a:rPr>
                              <m:t>𝜔</m:t>
                            </m:r>
                          </m:e>
                        </m:d>
                      </m:e>
                    </m:func>
                  </m:oMath>
                </a14:m>
                <a:r>
                  <a:rPr lang="fr-FR" sz="1600" dirty="0">
                    <a:solidFill>
                      <a:srgbClr val="002060"/>
                    </a:solidFill>
                  </a:rPr>
                  <a:t/>
                </a:r>
                <a:br>
                  <a:rPr lang="fr-FR" sz="1600" dirty="0">
                    <a:solidFill>
                      <a:srgbClr val="002060"/>
                    </a:solidFill>
                  </a:rPr>
                </a:br>
                <a:r>
                  <a:rPr lang="fr-FR" sz="1600" dirty="0">
                    <a:solidFill>
                      <a:srgbClr val="002060"/>
                    </a:solidFill>
                  </a:rPr>
                  <a:t>			                    et </a:t>
                </a:r>
                <a14:m>
                  <m:oMath xmlns:m="http://schemas.openxmlformats.org/officeDocument/2006/math">
                    <m:r>
                      <a:rPr lang="fr-FR" sz="1600" b="0" i="1" smtClean="0">
                        <a:solidFill>
                          <a:srgbClr val="002060"/>
                        </a:solidFill>
                        <a:latin typeface="Cambria Math" panose="02040503050406030204" pitchFamily="18" charset="0"/>
                      </a:rPr>
                      <m:t>𝜑</m:t>
                    </m:r>
                    <m:d>
                      <m:dPr>
                        <m:ctrlPr>
                          <a:rPr lang="fr-FR" sz="1600" i="1">
                            <a:solidFill>
                              <a:srgbClr val="002060"/>
                            </a:solidFill>
                            <a:latin typeface="Cambria Math" panose="02040503050406030204" pitchFamily="18" charset="0"/>
                          </a:rPr>
                        </m:ctrlPr>
                      </m:dPr>
                      <m:e>
                        <m:r>
                          <m:rPr>
                            <m:sty m:val="p"/>
                          </m:rPr>
                          <a:rPr lang="fr-FR" sz="1600">
                            <a:solidFill>
                              <a:srgbClr val="002060"/>
                            </a:solidFill>
                            <a:latin typeface="Cambria Math" panose="02040503050406030204" pitchFamily="18" charset="0"/>
                          </a:rPr>
                          <m:t>ω</m:t>
                        </m:r>
                      </m:e>
                    </m:d>
                    <m:r>
                      <a:rPr lang="fr-FR" sz="1600" i="1">
                        <a:solidFill>
                          <a:srgbClr val="002060"/>
                        </a:solidFill>
                        <a:latin typeface="Cambria Math" panose="02040503050406030204" pitchFamily="18" charset="0"/>
                        <a:ea typeface="Cambria Math" panose="02040503050406030204" pitchFamily="18" charset="0"/>
                      </a:rPr>
                      <m:t>~</m:t>
                    </m:r>
                    <m:r>
                      <a:rPr lang="fr-FR" sz="1600" smtClean="0">
                        <a:solidFill>
                          <a:srgbClr val="002060"/>
                        </a:solidFill>
                        <a:latin typeface="Cambria Math" panose="02040503050406030204" pitchFamily="18" charset="0"/>
                      </a:rPr>
                      <m:t>−</m:t>
                    </m:r>
                    <m:r>
                      <m:rPr>
                        <m:sty m:val="p"/>
                      </m:rPr>
                      <a:rPr lang="fr-FR" sz="1600" smtClean="0">
                        <a:solidFill>
                          <a:srgbClr val="002060"/>
                        </a:solidFill>
                        <a:latin typeface="Cambria Math" panose="02040503050406030204" pitchFamily="18" charset="0"/>
                      </a:rPr>
                      <m:t>Atan</m:t>
                    </m:r>
                    <m:d>
                      <m:dPr>
                        <m:ctrlPr>
                          <a:rPr lang="fr-FR" sz="1600" i="1">
                            <a:solidFill>
                              <a:srgbClr val="002060"/>
                            </a:solidFill>
                            <a:latin typeface="Cambria Math" panose="02040503050406030204" pitchFamily="18" charset="0"/>
                          </a:rPr>
                        </m:ctrlPr>
                      </m:dPr>
                      <m:e>
                        <m:r>
                          <a:rPr lang="fr-FR" sz="1600" i="1">
                            <a:solidFill>
                              <a:srgbClr val="002060"/>
                            </a:solidFill>
                            <a:latin typeface="Cambria Math" panose="02040503050406030204" pitchFamily="18" charset="0"/>
                          </a:rPr>
                          <m:t>𝜏𝜔</m:t>
                        </m:r>
                      </m:e>
                    </m:d>
                  </m:oMath>
                </a14:m>
                <a:r>
                  <a:rPr lang="fr-FR" sz="1600" dirty="0">
                    <a:solidFill>
                      <a:srgbClr val="002060"/>
                    </a:solidFill>
                    <a:ea typeface="Cambria Math" panose="02040503050406030204" pitchFamily="18" charset="0"/>
                  </a:rPr>
                  <a:t> </a:t>
                </a:r>
                <a14:m>
                  <m:oMath xmlns:m="http://schemas.openxmlformats.org/officeDocument/2006/math">
                    <m:groupChr>
                      <m:groupChrPr>
                        <m:chr m:val="→"/>
                        <m:pos m:val="top"/>
                        <m:ctrlPr>
                          <a:rPr lang="fr-FR" sz="1600" i="1">
                            <a:solidFill>
                              <a:srgbClr val="002060"/>
                            </a:solidFill>
                            <a:latin typeface="Cambria Math" panose="02040503050406030204" pitchFamily="18" charset="0"/>
                            <a:ea typeface="Cambria Math" panose="02040503050406030204" pitchFamily="18" charset="0"/>
                          </a:rPr>
                        </m:ctrlPr>
                      </m:groupChrPr>
                      <m:e/>
                    </m:groupChr>
                    <m:r>
                      <a:rPr lang="fr-FR" sz="1600" b="0" i="1" smtClean="0">
                        <a:solidFill>
                          <a:srgbClr val="002060"/>
                        </a:solidFill>
                        <a:latin typeface="Cambria Math" panose="02040503050406030204" pitchFamily="18" charset="0"/>
                        <a:ea typeface="Cambria Math" panose="02040503050406030204" pitchFamily="18" charset="0"/>
                      </a:rPr>
                      <m:t>−</m:t>
                    </m:r>
                    <m:r>
                      <a:rPr lang="fr-FR" sz="1600" b="0" i="1" smtClean="0">
                        <a:solidFill>
                          <a:srgbClr val="002060"/>
                        </a:solidFill>
                        <a:latin typeface="Cambria Math" panose="02040503050406030204" pitchFamily="18" charset="0"/>
                        <a:ea typeface="Cambria Math" panose="02040503050406030204" pitchFamily="18" charset="0"/>
                      </a:rPr>
                      <m:t>𝜋</m:t>
                    </m:r>
                    <m:r>
                      <a:rPr lang="fr-FR" sz="1600" b="0" i="1" smtClean="0">
                        <a:solidFill>
                          <a:srgbClr val="002060"/>
                        </a:solidFill>
                        <a:latin typeface="Cambria Math" panose="02040503050406030204" pitchFamily="18" charset="0"/>
                        <a:ea typeface="Cambria Math" panose="02040503050406030204" pitchFamily="18" charset="0"/>
                      </a:rPr>
                      <m:t>/2</m:t>
                    </m:r>
                  </m:oMath>
                </a14:m>
                <a:endParaRPr lang="fr-FR" sz="1600" dirty="0"/>
              </a:p>
              <a:p>
                <a:endParaRPr lang="fr-FR" sz="1600" dirty="0">
                  <a:solidFill>
                    <a:srgbClr val="002060"/>
                  </a:solidFill>
                </a:endParaRPr>
              </a:p>
            </p:txBody>
          </p:sp>
        </mc:Choice>
        <mc:Fallback xmlns="">
          <p:sp>
            <p:nvSpPr>
              <p:cNvPr id="194" name="Rectangle 193">
                <a:extLst>
                  <a:ext uri="{FF2B5EF4-FFF2-40B4-BE49-F238E27FC236}">
                    <a16:creationId xmlns:a16="http://schemas.microsoft.com/office/drawing/2014/main" id="{29AF166E-818B-4B34-A56D-DF876A25FF77}"/>
                  </a:ext>
                </a:extLst>
              </p:cNvPr>
              <p:cNvSpPr>
                <a:spLocks noRot="1" noChangeAspect="1" noMove="1" noResize="1" noEditPoints="1" noAdjustHandles="1" noChangeArrowheads="1" noChangeShapeType="1" noTextEdit="1"/>
              </p:cNvSpPr>
              <p:nvPr/>
            </p:nvSpPr>
            <p:spPr>
              <a:xfrm>
                <a:off x="892154" y="6032838"/>
                <a:ext cx="9597736" cy="898003"/>
              </a:xfrm>
              <a:prstGeom prst="rect">
                <a:avLst/>
              </a:prstGeom>
              <a:blipFill>
                <a:blip r:embed="rId26"/>
                <a:stretch>
                  <a:fillRect l="-317" t="-2041"/>
                </a:stretch>
              </a:blipFill>
            </p:spPr>
            <p:txBody>
              <a:bodyPr/>
              <a:lstStyle/>
              <a:p>
                <a:r>
                  <a:rPr lang="fr-FR">
                    <a:noFill/>
                  </a:rPr>
                  <a:t> </a:t>
                </a:r>
              </a:p>
            </p:txBody>
          </p:sp>
        </mc:Fallback>
      </mc:AlternateContent>
      <p:sp>
        <p:nvSpPr>
          <p:cNvPr id="207" name="Rectangle à coins arrondis 66">
            <a:extLst>
              <a:ext uri="{FF2B5EF4-FFF2-40B4-BE49-F238E27FC236}">
                <a16:creationId xmlns:a16="http://schemas.microsoft.com/office/drawing/2014/main" id="{44687682-B00D-43FC-8137-CD48364D1526}"/>
              </a:ext>
            </a:extLst>
          </p:cNvPr>
          <p:cNvSpPr/>
          <p:nvPr/>
        </p:nvSpPr>
        <p:spPr>
          <a:xfrm>
            <a:off x="9890015" y="5200428"/>
            <a:ext cx="2073385" cy="1431833"/>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7" name="Rectangle 196">
            <a:extLst>
              <a:ext uri="{FF2B5EF4-FFF2-40B4-BE49-F238E27FC236}">
                <a16:creationId xmlns:a16="http://schemas.microsoft.com/office/drawing/2014/main" id="{C341C511-3500-4F86-ADCD-70002EC90C97}"/>
              </a:ext>
            </a:extLst>
          </p:cNvPr>
          <p:cNvSpPr/>
          <p:nvPr/>
        </p:nvSpPr>
        <p:spPr>
          <a:xfrm>
            <a:off x="679311" y="5744678"/>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sp>
        <p:nvSpPr>
          <p:cNvPr id="198" name="Rectangle 197">
            <a:extLst>
              <a:ext uri="{FF2B5EF4-FFF2-40B4-BE49-F238E27FC236}">
                <a16:creationId xmlns:a16="http://schemas.microsoft.com/office/drawing/2014/main" id="{1AD3A859-6599-4B67-ADE8-B974189EBD19}"/>
              </a:ext>
            </a:extLst>
          </p:cNvPr>
          <p:cNvSpPr/>
          <p:nvPr/>
        </p:nvSpPr>
        <p:spPr>
          <a:xfrm>
            <a:off x="679311" y="6092263"/>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cxnSp>
        <p:nvCxnSpPr>
          <p:cNvPr id="199" name="Connecteur droit avec flèche 198">
            <a:extLst>
              <a:ext uri="{FF2B5EF4-FFF2-40B4-BE49-F238E27FC236}">
                <a16:creationId xmlns:a16="http://schemas.microsoft.com/office/drawing/2014/main" id="{144B82A2-DA1B-432E-B80D-6CF6E7880D18}"/>
              </a:ext>
            </a:extLst>
          </p:cNvPr>
          <p:cNvCxnSpPr>
            <a:cxnSpLocks/>
          </p:cNvCxnSpPr>
          <p:nvPr/>
        </p:nvCxnSpPr>
        <p:spPr>
          <a:xfrm flipV="1">
            <a:off x="10284796" y="5609673"/>
            <a:ext cx="0" cy="8484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0" name="Connecteur droit avec flèche 199">
            <a:extLst>
              <a:ext uri="{FF2B5EF4-FFF2-40B4-BE49-F238E27FC236}">
                <a16:creationId xmlns:a16="http://schemas.microsoft.com/office/drawing/2014/main" id="{C65C5054-AB29-40A0-9CA4-2D7A752F8E29}"/>
              </a:ext>
            </a:extLst>
          </p:cNvPr>
          <p:cNvCxnSpPr/>
          <p:nvPr/>
        </p:nvCxnSpPr>
        <p:spPr>
          <a:xfrm>
            <a:off x="10284796" y="6458096"/>
            <a:ext cx="13717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1" name="Connecteur droit 200">
            <a:extLst>
              <a:ext uri="{FF2B5EF4-FFF2-40B4-BE49-F238E27FC236}">
                <a16:creationId xmlns:a16="http://schemas.microsoft.com/office/drawing/2014/main" id="{DC0B108B-F116-4443-9C57-5AF3CE0A97D9}"/>
              </a:ext>
            </a:extLst>
          </p:cNvPr>
          <p:cNvCxnSpPr/>
          <p:nvPr/>
        </p:nvCxnSpPr>
        <p:spPr>
          <a:xfrm>
            <a:off x="10284796" y="5922382"/>
            <a:ext cx="113468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02" name="ZoneTexte 201">
            <a:extLst>
              <a:ext uri="{FF2B5EF4-FFF2-40B4-BE49-F238E27FC236}">
                <a16:creationId xmlns:a16="http://schemas.microsoft.com/office/drawing/2014/main" id="{49A18006-E068-47B4-88FD-310CC356AFBD}"/>
              </a:ext>
            </a:extLst>
          </p:cNvPr>
          <p:cNvSpPr txBox="1"/>
          <p:nvPr/>
        </p:nvSpPr>
        <p:spPr>
          <a:xfrm>
            <a:off x="10245725" y="5632501"/>
            <a:ext cx="481222" cy="338554"/>
          </a:xfrm>
          <a:prstGeom prst="rect">
            <a:avLst/>
          </a:prstGeom>
          <a:noFill/>
        </p:spPr>
        <p:txBody>
          <a:bodyPr wrap="none" rtlCol="0">
            <a:spAutoFit/>
          </a:bodyPr>
          <a:lstStyle/>
          <a:p>
            <a:r>
              <a:rPr lang="fr-FR" sz="1600" dirty="0">
                <a:solidFill>
                  <a:srgbClr val="C00000"/>
                </a:solidFill>
              </a:rPr>
              <a:t>π/2</a:t>
            </a:r>
          </a:p>
        </p:txBody>
      </p:sp>
      <p:sp>
        <p:nvSpPr>
          <p:cNvPr id="203" name="Forme libre : forme 202">
            <a:extLst>
              <a:ext uri="{FF2B5EF4-FFF2-40B4-BE49-F238E27FC236}">
                <a16:creationId xmlns:a16="http://schemas.microsoft.com/office/drawing/2014/main" id="{1C44333D-CA9E-452C-8DB4-470FCF03C289}"/>
              </a:ext>
            </a:extLst>
          </p:cNvPr>
          <p:cNvSpPr/>
          <p:nvPr/>
        </p:nvSpPr>
        <p:spPr>
          <a:xfrm>
            <a:off x="10289660" y="5929459"/>
            <a:ext cx="1257300" cy="528637"/>
          </a:xfrm>
          <a:custGeom>
            <a:avLst/>
            <a:gdLst>
              <a:gd name="connsiteX0" fmla="*/ 0 w 1028700"/>
              <a:gd name="connsiteY0" fmla="*/ 361950 h 361950"/>
              <a:gd name="connsiteX1" fmla="*/ 1028700 w 1028700"/>
              <a:gd name="connsiteY1" fmla="*/ 0 h 361950"/>
              <a:gd name="connsiteX0" fmla="*/ 0 w 1262062"/>
              <a:gd name="connsiteY0" fmla="*/ 366712 h 366712"/>
              <a:gd name="connsiteX1" fmla="*/ 1262062 w 1262062"/>
              <a:gd name="connsiteY1" fmla="*/ 0 h 366712"/>
              <a:gd name="connsiteX0" fmla="*/ 0 w 1262062"/>
              <a:gd name="connsiteY0" fmla="*/ 366830 h 366830"/>
              <a:gd name="connsiteX1" fmla="*/ 1262062 w 1262062"/>
              <a:gd name="connsiteY1" fmla="*/ 118 h 366830"/>
              <a:gd name="connsiteX0" fmla="*/ 0 w 1257300"/>
              <a:gd name="connsiteY0" fmla="*/ 381112 h 381112"/>
              <a:gd name="connsiteX1" fmla="*/ 1257300 w 1257300"/>
              <a:gd name="connsiteY1" fmla="*/ 113 h 381112"/>
              <a:gd name="connsiteX0" fmla="*/ 0 w 1257300"/>
              <a:gd name="connsiteY0" fmla="*/ 381221 h 381221"/>
              <a:gd name="connsiteX1" fmla="*/ 1257300 w 1257300"/>
              <a:gd name="connsiteY1" fmla="*/ 222 h 381221"/>
              <a:gd name="connsiteX0" fmla="*/ 0 w 1257300"/>
              <a:gd name="connsiteY0" fmla="*/ 380999 h 380999"/>
              <a:gd name="connsiteX1" fmla="*/ 1257300 w 1257300"/>
              <a:gd name="connsiteY1" fmla="*/ 0 h 380999"/>
              <a:gd name="connsiteX0" fmla="*/ 0 w 1257300"/>
              <a:gd name="connsiteY0" fmla="*/ 380999 h 380999"/>
              <a:gd name="connsiteX1" fmla="*/ 1257300 w 1257300"/>
              <a:gd name="connsiteY1" fmla="*/ 0 h 380999"/>
            </a:gdLst>
            <a:ahLst/>
            <a:cxnLst>
              <a:cxn ang="0">
                <a:pos x="connsiteX0" y="connsiteY0"/>
              </a:cxn>
              <a:cxn ang="0">
                <a:pos x="connsiteX1" y="connsiteY1"/>
              </a:cxn>
            </a:cxnLst>
            <a:rect l="l" t="t" r="r" b="b"/>
            <a:pathLst>
              <a:path w="1257300" h="380999">
                <a:moveTo>
                  <a:pt x="0" y="380999"/>
                </a:moveTo>
                <a:cubicBezTo>
                  <a:pt x="301624" y="123031"/>
                  <a:pt x="377032" y="792"/>
                  <a:pt x="1257300" y="0"/>
                </a:cubicBez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4" name="ZoneTexte 203">
            <a:extLst>
              <a:ext uri="{FF2B5EF4-FFF2-40B4-BE49-F238E27FC236}">
                <a16:creationId xmlns:a16="http://schemas.microsoft.com/office/drawing/2014/main" id="{229D928F-A617-47F0-B77E-1187FA3AE282}"/>
              </a:ext>
            </a:extLst>
          </p:cNvPr>
          <p:cNvSpPr txBox="1"/>
          <p:nvPr/>
        </p:nvSpPr>
        <p:spPr>
          <a:xfrm>
            <a:off x="10620703" y="5206066"/>
            <a:ext cx="782907" cy="338554"/>
          </a:xfrm>
          <a:prstGeom prst="rect">
            <a:avLst/>
          </a:prstGeom>
          <a:noFill/>
        </p:spPr>
        <p:txBody>
          <a:bodyPr wrap="none" rtlCol="0">
            <a:spAutoFit/>
          </a:bodyPr>
          <a:lstStyle/>
          <a:p>
            <a:r>
              <a:rPr lang="fr-FR" sz="1600" dirty="0" err="1">
                <a:solidFill>
                  <a:srgbClr val="FF0000"/>
                </a:solidFill>
              </a:rPr>
              <a:t>Atan</a:t>
            </a:r>
            <a:r>
              <a:rPr lang="fr-FR" sz="1600" dirty="0">
                <a:solidFill>
                  <a:srgbClr val="FF0000"/>
                </a:solidFill>
              </a:rPr>
              <a:t>(x)</a:t>
            </a:r>
          </a:p>
        </p:txBody>
      </p:sp>
      <p:sp>
        <p:nvSpPr>
          <p:cNvPr id="205" name="ZoneTexte 204">
            <a:extLst>
              <a:ext uri="{FF2B5EF4-FFF2-40B4-BE49-F238E27FC236}">
                <a16:creationId xmlns:a16="http://schemas.microsoft.com/office/drawing/2014/main" id="{9F50FBDC-112B-417A-9948-1EDF01712160}"/>
              </a:ext>
            </a:extLst>
          </p:cNvPr>
          <p:cNvSpPr txBox="1"/>
          <p:nvPr/>
        </p:nvSpPr>
        <p:spPr>
          <a:xfrm>
            <a:off x="11546959" y="6164854"/>
            <a:ext cx="272832" cy="338554"/>
          </a:xfrm>
          <a:prstGeom prst="rect">
            <a:avLst/>
          </a:prstGeom>
          <a:noFill/>
        </p:spPr>
        <p:txBody>
          <a:bodyPr wrap="none" rtlCol="0">
            <a:spAutoFit/>
          </a:bodyPr>
          <a:lstStyle/>
          <a:p>
            <a:r>
              <a:rPr lang="fr-FR" sz="1600" dirty="0"/>
              <a:t>x</a:t>
            </a:r>
          </a:p>
        </p:txBody>
      </p:sp>
      <p:sp>
        <p:nvSpPr>
          <p:cNvPr id="206" name="ZoneTexte 205">
            <a:extLst>
              <a:ext uri="{FF2B5EF4-FFF2-40B4-BE49-F238E27FC236}">
                <a16:creationId xmlns:a16="http://schemas.microsoft.com/office/drawing/2014/main" id="{862CA8E5-0126-40D6-860D-386731BCB654}"/>
              </a:ext>
            </a:extLst>
          </p:cNvPr>
          <p:cNvSpPr txBox="1"/>
          <p:nvPr/>
        </p:nvSpPr>
        <p:spPr>
          <a:xfrm>
            <a:off x="9941085" y="5203004"/>
            <a:ext cx="758541" cy="338554"/>
          </a:xfrm>
          <a:prstGeom prst="rect">
            <a:avLst/>
          </a:prstGeom>
          <a:noFill/>
        </p:spPr>
        <p:txBody>
          <a:bodyPr wrap="none" rtlCol="0">
            <a:spAutoFit/>
          </a:bodyPr>
          <a:lstStyle/>
          <a:p>
            <a:r>
              <a:rPr lang="fr-FR" sz="1600" u="sng" dirty="0"/>
              <a:t>Rappel</a:t>
            </a:r>
          </a:p>
        </p:txBody>
      </p:sp>
      <p:cxnSp>
        <p:nvCxnSpPr>
          <p:cNvPr id="208" name="Connecteur droit 207">
            <a:extLst>
              <a:ext uri="{FF2B5EF4-FFF2-40B4-BE49-F238E27FC236}">
                <a16:creationId xmlns:a16="http://schemas.microsoft.com/office/drawing/2014/main" id="{7432A8C7-0EEC-40E7-896B-2EA1C792D4CA}"/>
              </a:ext>
            </a:extLst>
          </p:cNvPr>
          <p:cNvCxnSpPr>
            <a:cxnSpLocks/>
          </p:cNvCxnSpPr>
          <p:nvPr/>
        </p:nvCxnSpPr>
        <p:spPr>
          <a:xfrm>
            <a:off x="10284796" y="6192471"/>
            <a:ext cx="29945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09" name="ZoneTexte 208">
            <a:extLst>
              <a:ext uri="{FF2B5EF4-FFF2-40B4-BE49-F238E27FC236}">
                <a16:creationId xmlns:a16="http://schemas.microsoft.com/office/drawing/2014/main" id="{16B34CCC-021F-4E0C-A86C-A72EBB756ABF}"/>
              </a:ext>
            </a:extLst>
          </p:cNvPr>
          <p:cNvSpPr txBox="1"/>
          <p:nvPr/>
        </p:nvSpPr>
        <p:spPr>
          <a:xfrm>
            <a:off x="9867505" y="5960305"/>
            <a:ext cx="481222" cy="338554"/>
          </a:xfrm>
          <a:prstGeom prst="rect">
            <a:avLst/>
          </a:prstGeom>
          <a:noFill/>
        </p:spPr>
        <p:txBody>
          <a:bodyPr wrap="none" rtlCol="0">
            <a:spAutoFit/>
          </a:bodyPr>
          <a:lstStyle/>
          <a:p>
            <a:r>
              <a:rPr lang="fr-FR" sz="1600" dirty="0">
                <a:solidFill>
                  <a:schemeClr val="bg1">
                    <a:lumMod val="50000"/>
                  </a:schemeClr>
                </a:solidFill>
              </a:rPr>
              <a:t>π/4</a:t>
            </a:r>
          </a:p>
        </p:txBody>
      </p:sp>
      <p:cxnSp>
        <p:nvCxnSpPr>
          <p:cNvPr id="210" name="Connecteur droit 209">
            <a:extLst>
              <a:ext uri="{FF2B5EF4-FFF2-40B4-BE49-F238E27FC236}">
                <a16:creationId xmlns:a16="http://schemas.microsoft.com/office/drawing/2014/main" id="{1DDC5CED-64FF-4B24-AB7E-2708A8A6EC70}"/>
              </a:ext>
            </a:extLst>
          </p:cNvPr>
          <p:cNvCxnSpPr>
            <a:cxnSpLocks/>
          </p:cNvCxnSpPr>
          <p:nvPr/>
        </p:nvCxnSpPr>
        <p:spPr>
          <a:xfrm>
            <a:off x="10530786" y="6179771"/>
            <a:ext cx="0" cy="27961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11" name="ZoneTexte 210">
            <a:extLst>
              <a:ext uri="{FF2B5EF4-FFF2-40B4-BE49-F238E27FC236}">
                <a16:creationId xmlns:a16="http://schemas.microsoft.com/office/drawing/2014/main" id="{33CB6D43-3F9B-45F8-9FA5-4A47AB58928A}"/>
              </a:ext>
            </a:extLst>
          </p:cNvPr>
          <p:cNvSpPr txBox="1"/>
          <p:nvPr/>
        </p:nvSpPr>
        <p:spPr>
          <a:xfrm>
            <a:off x="10476272" y="6185400"/>
            <a:ext cx="288862" cy="338554"/>
          </a:xfrm>
          <a:prstGeom prst="rect">
            <a:avLst/>
          </a:prstGeom>
          <a:noFill/>
        </p:spPr>
        <p:txBody>
          <a:bodyPr wrap="none" rtlCol="0">
            <a:spAutoFit/>
          </a:bodyPr>
          <a:lstStyle/>
          <a:p>
            <a:r>
              <a:rPr lang="fr-FR" sz="1600" dirty="0">
                <a:solidFill>
                  <a:schemeClr val="bg1">
                    <a:lumMod val="50000"/>
                  </a:schemeClr>
                </a:solidFill>
              </a:rPr>
              <a:t>1</a:t>
            </a:r>
          </a:p>
        </p:txBody>
      </p:sp>
      <p:cxnSp>
        <p:nvCxnSpPr>
          <p:cNvPr id="34" name="Connecteur droit 33">
            <a:extLst>
              <a:ext uri="{FF2B5EF4-FFF2-40B4-BE49-F238E27FC236}">
                <a16:creationId xmlns:a16="http://schemas.microsoft.com/office/drawing/2014/main" id="{1738EFBC-9AD0-4A65-97D7-2A9B8ADAF8D2}"/>
              </a:ext>
            </a:extLst>
          </p:cNvPr>
          <p:cNvCxnSpPr/>
          <p:nvPr/>
        </p:nvCxnSpPr>
        <p:spPr>
          <a:xfrm>
            <a:off x="7477125" y="5707748"/>
            <a:ext cx="657225" cy="29188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ZoneTexte 34">
            <a:extLst>
              <a:ext uri="{FF2B5EF4-FFF2-40B4-BE49-F238E27FC236}">
                <a16:creationId xmlns:a16="http://schemas.microsoft.com/office/drawing/2014/main" id="{07CA5D26-805C-4AFC-BF8C-CA9F4621C78E}"/>
              </a:ext>
            </a:extLst>
          </p:cNvPr>
          <p:cNvSpPr txBox="1"/>
          <p:nvPr/>
        </p:nvSpPr>
        <p:spPr>
          <a:xfrm>
            <a:off x="7503838" y="5465387"/>
            <a:ext cx="301686" cy="369332"/>
          </a:xfrm>
          <a:prstGeom prst="rect">
            <a:avLst/>
          </a:prstGeom>
          <a:noFill/>
        </p:spPr>
        <p:txBody>
          <a:bodyPr wrap="none" rtlCol="0">
            <a:spAutoFit/>
          </a:bodyPr>
          <a:lstStyle/>
          <a:p>
            <a:r>
              <a:rPr lang="fr-FR" dirty="0">
                <a:solidFill>
                  <a:srgbClr val="FF0000"/>
                </a:solidFill>
              </a:rPr>
              <a:t>0</a:t>
            </a:r>
          </a:p>
        </p:txBody>
      </p:sp>
      <p:sp>
        <p:nvSpPr>
          <p:cNvPr id="36" name="Ellipse 35">
            <a:extLst>
              <a:ext uri="{FF2B5EF4-FFF2-40B4-BE49-F238E27FC236}">
                <a16:creationId xmlns:a16="http://schemas.microsoft.com/office/drawing/2014/main" id="{C704D3DD-8999-4B2C-9086-3DCB515A2976}"/>
              </a:ext>
            </a:extLst>
          </p:cNvPr>
          <p:cNvSpPr/>
          <p:nvPr/>
        </p:nvSpPr>
        <p:spPr>
          <a:xfrm>
            <a:off x="8115300" y="6032838"/>
            <a:ext cx="1154845" cy="37081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a:extLst>
              <a:ext uri="{FF2B5EF4-FFF2-40B4-BE49-F238E27FC236}">
                <a16:creationId xmlns:a16="http://schemas.microsoft.com/office/drawing/2014/main" id="{D4FC8E8D-78E5-4FFD-B6CE-98613519B993}"/>
              </a:ext>
            </a:extLst>
          </p:cNvPr>
          <p:cNvSpPr txBox="1"/>
          <p:nvPr/>
        </p:nvSpPr>
        <p:spPr>
          <a:xfrm>
            <a:off x="7876171" y="6308263"/>
            <a:ext cx="1874937" cy="338554"/>
          </a:xfrm>
          <a:prstGeom prst="rect">
            <a:avLst/>
          </a:prstGeom>
          <a:noFill/>
        </p:spPr>
        <p:txBody>
          <a:bodyPr wrap="none" rtlCol="0">
            <a:spAutoFit/>
          </a:bodyPr>
          <a:lstStyle/>
          <a:p>
            <a:r>
              <a:rPr lang="fr-FR" sz="1600" dirty="0">
                <a:solidFill>
                  <a:srgbClr val="FF0000"/>
                </a:solidFill>
                <a:sym typeface="Wingdings" panose="05000000000000000000" pitchFamily="2" charset="2"/>
              </a:rPr>
              <a:t> pente -20 dB/</a:t>
            </a:r>
            <a:r>
              <a:rPr lang="fr-FR" sz="1600" dirty="0" err="1">
                <a:solidFill>
                  <a:srgbClr val="FF0000"/>
                </a:solidFill>
                <a:sym typeface="Wingdings" panose="05000000000000000000" pitchFamily="2" charset="2"/>
              </a:rPr>
              <a:t>dec</a:t>
            </a:r>
            <a:endParaRPr lang="fr-FR" sz="1600" dirty="0">
              <a:solidFill>
                <a:srgbClr val="FF0000"/>
              </a:solidFill>
            </a:endParaRPr>
          </a:p>
        </p:txBody>
      </p:sp>
      <p:sp>
        <p:nvSpPr>
          <p:cNvPr id="212" name="ZoneTexte 211">
            <a:extLst>
              <a:ext uri="{FF2B5EF4-FFF2-40B4-BE49-F238E27FC236}">
                <a16:creationId xmlns:a16="http://schemas.microsoft.com/office/drawing/2014/main" id="{5F62E0AB-BD13-454B-8CD7-11EF25A08B64}"/>
              </a:ext>
            </a:extLst>
          </p:cNvPr>
          <p:cNvSpPr txBox="1"/>
          <p:nvPr/>
        </p:nvSpPr>
        <p:spPr>
          <a:xfrm>
            <a:off x="4734232" y="14748"/>
            <a:ext cx="5899355" cy="383458"/>
          </a:xfrm>
          <a:prstGeom prst="rect">
            <a:avLst/>
          </a:prstGeom>
          <a:noFill/>
        </p:spPr>
        <p:txBody>
          <a:bodyPr wrap="square" rtlCol="0">
            <a:spAutoFit/>
          </a:bodyPr>
          <a:lstStyle/>
          <a:p>
            <a:pPr algn="r"/>
            <a:r>
              <a:rPr lang="fr-FR" dirty="0">
                <a:solidFill>
                  <a:srgbClr val="001642"/>
                </a:solidFill>
                <a:latin typeface="Segoe UI" panose="020B0502040204020203" pitchFamily="34" charset="0"/>
                <a:cs typeface="Segoe UI" panose="020B0502040204020203" pitchFamily="34" charset="0"/>
              </a:rPr>
              <a:t>1) Tracé de diagrammes de Bode</a:t>
            </a:r>
          </a:p>
        </p:txBody>
      </p:sp>
      <p:sp>
        <p:nvSpPr>
          <p:cNvPr id="2" name="Rectangle 1">
            <a:extLst>
              <a:ext uri="{FF2B5EF4-FFF2-40B4-BE49-F238E27FC236}">
                <a16:creationId xmlns:a16="http://schemas.microsoft.com/office/drawing/2014/main" id="{FEA15C39-7BDF-4538-A95A-176A59F97B6D}"/>
              </a:ext>
            </a:extLst>
          </p:cNvPr>
          <p:cNvSpPr/>
          <p:nvPr/>
        </p:nvSpPr>
        <p:spPr>
          <a:xfrm>
            <a:off x="397669" y="5117501"/>
            <a:ext cx="11680031" cy="15625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1924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1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9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9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9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9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60">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66">
                                            <p:txEl>
                                              <p:pRg st="0" end="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58">
                                            <p:txEl>
                                              <p:pRg st="0" end="0"/>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62"/>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6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67">
                                            <p:txEl>
                                              <p:pRg st="0" end="0"/>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159">
                                            <p:txEl>
                                              <p:pRg st="0" end="0"/>
                                            </p:txEl>
                                          </p:spTgt>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63">
                                            <p:txEl>
                                              <p:pRg st="0" end="0"/>
                                            </p:txEl>
                                          </p:spTgt>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16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15" grpId="0"/>
      <p:bldP spid="116" grpId="0"/>
      <p:bldP spid="156" grpId="0"/>
      <p:bldP spid="161" grpId="0"/>
      <p:bldP spid="162" grpId="0"/>
      <p:bldP spid="164" grpId="0"/>
      <p:bldP spid="165" grpId="0"/>
      <p:bldP spid="190" grpId="0"/>
      <p:bldP spid="191" grpId="0"/>
      <p:bldP spid="192" grpId="0"/>
      <p:bldP spid="5" grpId="0"/>
      <p:bldP spid="194" grpId="0"/>
      <p:bldP spid="207" grpId="0" animBg="1"/>
      <p:bldP spid="197" grpId="0" animBg="1"/>
      <p:bldP spid="198" grpId="0" animBg="1"/>
      <p:bldP spid="202" grpId="0"/>
      <p:bldP spid="203" grpId="0" animBg="1"/>
      <p:bldP spid="204" grpId="0"/>
      <p:bldP spid="205" grpId="0"/>
      <p:bldP spid="206" grpId="0"/>
      <p:bldP spid="209" grpId="0"/>
      <p:bldP spid="211" grpId="0"/>
      <p:bldP spid="35" grpId="0"/>
      <p:bldP spid="36" grpId="0" animBg="1"/>
      <p:bldP spid="37"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à coins arrondis 78">
            <a:extLst>
              <a:ext uri="{FF2B5EF4-FFF2-40B4-BE49-F238E27FC236}">
                <a16:creationId xmlns:a16="http://schemas.microsoft.com/office/drawing/2014/main" id="{3FB57B17-190C-4742-AC4C-A89E5BE7FECE}"/>
              </a:ext>
            </a:extLst>
          </p:cNvPr>
          <p:cNvSpPr/>
          <p:nvPr/>
        </p:nvSpPr>
        <p:spPr>
          <a:xfrm>
            <a:off x="532846" y="585609"/>
            <a:ext cx="3388298" cy="4276579"/>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5" name="Rectangle à coins arrondis 66">
            <a:extLst>
              <a:ext uri="{FF2B5EF4-FFF2-40B4-BE49-F238E27FC236}">
                <a16:creationId xmlns:a16="http://schemas.microsoft.com/office/drawing/2014/main" id="{3BFD9E42-B08D-4EBC-842F-F3D25A0362B0}"/>
              </a:ext>
            </a:extLst>
          </p:cNvPr>
          <p:cNvSpPr/>
          <p:nvPr/>
        </p:nvSpPr>
        <p:spPr>
          <a:xfrm>
            <a:off x="1054605" y="4501312"/>
            <a:ext cx="2807882" cy="294784"/>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7" name="Rectangle à coins arrondis 78">
            <a:extLst>
              <a:ext uri="{FF2B5EF4-FFF2-40B4-BE49-F238E27FC236}">
                <a16:creationId xmlns:a16="http://schemas.microsoft.com/office/drawing/2014/main" id="{403854FE-6761-4346-878D-02379BE6BA05}"/>
              </a:ext>
            </a:extLst>
          </p:cNvPr>
          <p:cNvSpPr/>
          <p:nvPr/>
        </p:nvSpPr>
        <p:spPr>
          <a:xfrm>
            <a:off x="532845" y="4950748"/>
            <a:ext cx="10567467" cy="1753973"/>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1" name="ZoneTexte 90">
            <a:extLst>
              <a:ext uri="{FF2B5EF4-FFF2-40B4-BE49-F238E27FC236}">
                <a16:creationId xmlns:a16="http://schemas.microsoft.com/office/drawing/2014/main" id="{62769A7C-BED7-4BD1-BED2-80FF4608601F}"/>
              </a:ext>
            </a:extLst>
          </p:cNvPr>
          <p:cNvSpPr txBox="1"/>
          <p:nvPr/>
        </p:nvSpPr>
        <p:spPr>
          <a:xfrm>
            <a:off x="-64294" y="6403649"/>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06</a:t>
            </a:r>
          </a:p>
        </p:txBody>
      </p:sp>
      <p:sp>
        <p:nvSpPr>
          <p:cNvPr id="122" name="ZoneTexte 121">
            <a:extLst>
              <a:ext uri="{FF2B5EF4-FFF2-40B4-BE49-F238E27FC236}">
                <a16:creationId xmlns:a16="http://schemas.microsoft.com/office/drawing/2014/main" id="{8286FA39-0E20-4A8E-80D1-917ECCF6BADB}"/>
              </a:ext>
            </a:extLst>
          </p:cNvPr>
          <p:cNvSpPr txBox="1"/>
          <p:nvPr/>
        </p:nvSpPr>
        <p:spPr>
          <a:xfrm>
            <a:off x="4734232" y="14748"/>
            <a:ext cx="5899355" cy="383458"/>
          </a:xfrm>
          <a:prstGeom prst="rect">
            <a:avLst/>
          </a:prstGeom>
          <a:noFill/>
        </p:spPr>
        <p:txBody>
          <a:bodyPr wrap="square" rtlCol="0">
            <a:spAutoFit/>
          </a:bodyPr>
          <a:lstStyle/>
          <a:p>
            <a:pPr algn="r"/>
            <a:r>
              <a:rPr lang="fr-FR" dirty="0">
                <a:solidFill>
                  <a:srgbClr val="001642"/>
                </a:solidFill>
                <a:latin typeface="Segoe UI" panose="020B0502040204020203" pitchFamily="34" charset="0"/>
                <a:cs typeface="Segoe UI" panose="020B0502040204020203" pitchFamily="34" charset="0"/>
              </a:rPr>
              <a:t>1) Tracé de diagrammes de Bode</a:t>
            </a:r>
          </a:p>
        </p:txBody>
      </p:sp>
      <p:sp>
        <p:nvSpPr>
          <p:cNvPr id="228" name="Rectangle 227">
            <a:extLst>
              <a:ext uri="{FF2B5EF4-FFF2-40B4-BE49-F238E27FC236}">
                <a16:creationId xmlns:a16="http://schemas.microsoft.com/office/drawing/2014/main" id="{E660D93D-BA45-46B4-B508-4B94CF74E2F2}"/>
              </a:ext>
            </a:extLst>
          </p:cNvPr>
          <p:cNvSpPr/>
          <p:nvPr/>
        </p:nvSpPr>
        <p:spPr>
          <a:xfrm>
            <a:off x="532845" y="4954822"/>
            <a:ext cx="1185261" cy="369332"/>
          </a:xfrm>
          <a:prstGeom prst="rect">
            <a:avLst/>
          </a:prstGeom>
        </p:spPr>
        <p:txBody>
          <a:bodyPr wrap="none">
            <a:spAutoFit/>
          </a:bodyPr>
          <a:lstStyle/>
          <a:p>
            <a:r>
              <a:rPr lang="fr-FR" dirty="0">
                <a:solidFill>
                  <a:srgbClr val="217214"/>
                </a:solidFill>
              </a:rPr>
              <a:t>Exemples :</a:t>
            </a:r>
          </a:p>
        </p:txBody>
      </p:sp>
      <p:grpSp>
        <p:nvGrpSpPr>
          <p:cNvPr id="6" name="Groupe 5">
            <a:extLst>
              <a:ext uri="{FF2B5EF4-FFF2-40B4-BE49-F238E27FC236}">
                <a16:creationId xmlns:a16="http://schemas.microsoft.com/office/drawing/2014/main" id="{98950885-D293-4C18-BB75-E0F964BDCC4F}"/>
              </a:ext>
            </a:extLst>
          </p:cNvPr>
          <p:cNvGrpSpPr/>
          <p:nvPr/>
        </p:nvGrpSpPr>
        <p:grpSpPr>
          <a:xfrm>
            <a:off x="4747114" y="5233997"/>
            <a:ext cx="2136683" cy="745040"/>
            <a:chOff x="4747114" y="5233997"/>
            <a:chExt cx="2136683" cy="745040"/>
          </a:xfrm>
        </p:grpSpPr>
        <p:sp>
          <p:nvSpPr>
            <p:cNvPr id="229" name="ZoneTexte 228">
              <a:extLst>
                <a:ext uri="{FF2B5EF4-FFF2-40B4-BE49-F238E27FC236}">
                  <a16:creationId xmlns:a16="http://schemas.microsoft.com/office/drawing/2014/main" id="{354FB718-520F-4142-8168-B25E799FD217}"/>
                </a:ext>
              </a:extLst>
            </p:cNvPr>
            <p:cNvSpPr txBox="1"/>
            <p:nvPr/>
          </p:nvSpPr>
          <p:spPr>
            <a:xfrm>
              <a:off x="4965853" y="5233997"/>
              <a:ext cx="1917944" cy="338554"/>
            </a:xfrm>
            <a:prstGeom prst="rect">
              <a:avLst/>
            </a:prstGeom>
            <a:noFill/>
          </p:spPr>
          <p:txBody>
            <a:bodyPr wrap="square" rtlCol="0">
              <a:spAutoFit/>
            </a:bodyPr>
            <a:lstStyle/>
            <a:p>
              <a:r>
                <a:rPr lang="fr-FR" sz="1600" dirty="0">
                  <a:solidFill>
                    <a:srgbClr val="002060"/>
                  </a:solidFill>
                </a:rPr>
                <a:t>Correcteur PI</a:t>
              </a:r>
            </a:p>
          </p:txBody>
        </p:sp>
        <mc:AlternateContent xmlns:mc="http://schemas.openxmlformats.org/markup-compatibility/2006" xmlns:a14="http://schemas.microsoft.com/office/drawing/2010/main">
          <mc:Choice Requires="a14">
            <p:sp>
              <p:nvSpPr>
                <p:cNvPr id="40" name="Rectangle 39">
                  <a:extLst>
                    <a:ext uri="{FF2B5EF4-FFF2-40B4-BE49-F238E27FC236}">
                      <a16:creationId xmlns:a16="http://schemas.microsoft.com/office/drawing/2014/main" id="{882DE0C1-C4BF-4773-AB4F-8C1552329CF5}"/>
                    </a:ext>
                  </a:extLst>
                </p:cNvPr>
                <p:cNvSpPr/>
                <p:nvPr/>
              </p:nvSpPr>
              <p:spPr>
                <a:xfrm>
                  <a:off x="4747114" y="5510062"/>
                  <a:ext cx="1577098" cy="468975"/>
                </a:xfrm>
                <a:prstGeom prst="rect">
                  <a:avLst/>
                </a:prstGeom>
              </p:spPr>
              <p:txBody>
                <a:bodyPr wrap="none">
                  <a:spAutoFit/>
                </a:bodyPr>
                <a:lstStyle/>
                <a:p>
                  <a14:m>
                    <m:oMath xmlns:m="http://schemas.openxmlformats.org/officeDocument/2006/math">
                      <m:r>
                        <a:rPr lang="fr-FR" sz="1600" b="0" i="1" smtClean="0">
                          <a:solidFill>
                            <a:srgbClr val="FF0000"/>
                          </a:solidFill>
                          <a:latin typeface="Cambria Math" panose="02040503050406030204" pitchFamily="18" charset="0"/>
                        </a:rPr>
                        <m:t>𝐻</m:t>
                      </m:r>
                      <m:d>
                        <m:dPr>
                          <m:ctrlPr>
                            <a:rPr lang="fr-FR" sz="1600" b="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𝑝</m:t>
                          </m:r>
                        </m:e>
                      </m:d>
                      <m:r>
                        <a:rPr lang="fr-FR" sz="1600" b="0" i="1" smtClean="0">
                          <a:solidFill>
                            <a:schemeClr val="tx1"/>
                          </a:solidFill>
                          <a:latin typeface="Cambria Math" panose="02040503050406030204" pitchFamily="18" charset="0"/>
                        </a:rPr>
                        <m:t>=</m:t>
                      </m:r>
                      <m:sSub>
                        <m:sSubPr>
                          <m:ctrlPr>
                            <a:rPr lang="fr-FR" sz="1600" i="1">
                              <a:solidFill>
                                <a:schemeClr val="tx1"/>
                              </a:solidFill>
                              <a:latin typeface="Cambria Math" panose="02040503050406030204" pitchFamily="18" charset="0"/>
                            </a:rPr>
                          </m:ctrlPr>
                        </m:sSubPr>
                        <m:e>
                          <m:r>
                            <a:rPr lang="fr-FR" sz="1600" i="1">
                              <a:solidFill>
                                <a:schemeClr val="tx1"/>
                              </a:solidFill>
                              <a:latin typeface="Cambria Math" panose="02040503050406030204" pitchFamily="18" charset="0"/>
                            </a:rPr>
                            <m:t>𝐾</m:t>
                          </m:r>
                        </m:e>
                        <m:sub>
                          <m:r>
                            <a:rPr lang="fr-FR" sz="1600" i="1">
                              <a:solidFill>
                                <a:schemeClr val="tx1"/>
                              </a:solidFill>
                              <a:latin typeface="Cambria Math" panose="02040503050406030204" pitchFamily="18" charset="0"/>
                            </a:rPr>
                            <m:t>𝑝</m:t>
                          </m:r>
                        </m:sub>
                      </m:sSub>
                      <m:r>
                        <a:rPr lang="fr-FR" sz="1600" i="1">
                          <a:solidFill>
                            <a:schemeClr val="tx1"/>
                          </a:solidFill>
                          <a:latin typeface="Cambria Math" panose="02040503050406030204" pitchFamily="18" charset="0"/>
                        </a:rPr>
                        <m:t>+</m:t>
                      </m:r>
                      <m:f>
                        <m:fPr>
                          <m:ctrlPr>
                            <a:rPr lang="fr-FR" sz="1600" i="1">
                              <a:solidFill>
                                <a:schemeClr val="tx1"/>
                              </a:solidFill>
                              <a:latin typeface="Cambria Math" panose="02040503050406030204" pitchFamily="18" charset="0"/>
                            </a:rPr>
                          </m:ctrlPr>
                        </m:fPr>
                        <m:num>
                          <m:sSub>
                            <m:sSubPr>
                              <m:ctrlPr>
                                <a:rPr lang="fr-FR" sz="1600" i="1">
                                  <a:solidFill>
                                    <a:schemeClr val="tx1"/>
                                  </a:solidFill>
                                  <a:latin typeface="Cambria Math" panose="02040503050406030204" pitchFamily="18" charset="0"/>
                                </a:rPr>
                              </m:ctrlPr>
                            </m:sSubPr>
                            <m:e>
                              <m:r>
                                <a:rPr lang="fr-FR" sz="1600" i="1">
                                  <a:solidFill>
                                    <a:schemeClr val="tx1"/>
                                  </a:solidFill>
                                  <a:latin typeface="Cambria Math" panose="02040503050406030204" pitchFamily="18" charset="0"/>
                                </a:rPr>
                                <m:t>𝐾</m:t>
                              </m:r>
                            </m:e>
                            <m:sub>
                              <m:r>
                                <a:rPr lang="fr-FR" sz="1600" i="1">
                                  <a:solidFill>
                                    <a:schemeClr val="tx1"/>
                                  </a:solidFill>
                                  <a:latin typeface="Cambria Math" panose="02040503050406030204" pitchFamily="18" charset="0"/>
                                </a:rPr>
                                <m:t>𝑖</m:t>
                              </m:r>
                            </m:sub>
                          </m:sSub>
                        </m:num>
                        <m:den>
                          <m:r>
                            <a:rPr lang="fr-FR" sz="1600" i="1">
                              <a:solidFill>
                                <a:schemeClr val="tx1"/>
                              </a:solidFill>
                              <a:latin typeface="Cambria Math" panose="02040503050406030204" pitchFamily="18" charset="0"/>
                            </a:rPr>
                            <m:t>𝑝</m:t>
                          </m:r>
                        </m:den>
                      </m:f>
                    </m:oMath>
                  </a14:m>
                  <a:r>
                    <a:rPr lang="fr-FR" sz="1600" dirty="0">
                      <a:solidFill>
                        <a:schemeClr val="tx1"/>
                      </a:solidFill>
                    </a:rPr>
                    <a:t> </a:t>
                  </a:r>
                </a:p>
              </p:txBody>
            </p:sp>
          </mc:Choice>
          <mc:Fallback xmlns="">
            <p:sp>
              <p:nvSpPr>
                <p:cNvPr id="40" name="Rectangle 39">
                  <a:extLst>
                    <a:ext uri="{FF2B5EF4-FFF2-40B4-BE49-F238E27FC236}">
                      <a16:creationId xmlns:a16="http://schemas.microsoft.com/office/drawing/2014/main" id="{882DE0C1-C4BF-4773-AB4F-8C1552329CF5}"/>
                    </a:ext>
                  </a:extLst>
                </p:cNvPr>
                <p:cNvSpPr>
                  <a:spLocks noRot="1" noChangeAspect="1" noMove="1" noResize="1" noEditPoints="1" noAdjustHandles="1" noChangeArrowheads="1" noChangeShapeType="1" noTextEdit="1"/>
                </p:cNvSpPr>
                <p:nvPr/>
              </p:nvSpPr>
              <p:spPr>
                <a:xfrm>
                  <a:off x="4747114" y="5510062"/>
                  <a:ext cx="1577098" cy="468975"/>
                </a:xfrm>
                <a:prstGeom prst="rect">
                  <a:avLst/>
                </a:prstGeom>
                <a:blipFill>
                  <a:blip r:embed="rId3"/>
                  <a:stretch>
                    <a:fillRect b="-1299"/>
                  </a:stretch>
                </a:blipFill>
              </p:spPr>
              <p:txBody>
                <a:bodyPr/>
                <a:lstStyle/>
                <a:p>
                  <a:r>
                    <a:rPr lang="fr-FR">
                      <a:noFill/>
                    </a:rPr>
                    <a:t> </a:t>
                  </a:r>
                </a:p>
              </p:txBody>
            </p:sp>
          </mc:Fallback>
        </mc:AlternateContent>
      </p:grpSp>
      <p:grpSp>
        <p:nvGrpSpPr>
          <p:cNvPr id="5" name="Groupe 4">
            <a:extLst>
              <a:ext uri="{FF2B5EF4-FFF2-40B4-BE49-F238E27FC236}">
                <a16:creationId xmlns:a16="http://schemas.microsoft.com/office/drawing/2014/main" id="{65F76E59-28B2-4829-80F9-0CC859D0618E}"/>
              </a:ext>
            </a:extLst>
          </p:cNvPr>
          <p:cNvGrpSpPr/>
          <p:nvPr/>
        </p:nvGrpSpPr>
        <p:grpSpPr>
          <a:xfrm>
            <a:off x="1040099" y="5233997"/>
            <a:ext cx="2221736" cy="751279"/>
            <a:chOff x="1040099" y="5233997"/>
            <a:chExt cx="2221736" cy="751279"/>
          </a:xfrm>
        </p:grpSpPr>
        <p:sp>
          <p:nvSpPr>
            <p:cNvPr id="283" name="ZoneTexte 282">
              <a:extLst>
                <a:ext uri="{FF2B5EF4-FFF2-40B4-BE49-F238E27FC236}">
                  <a16:creationId xmlns:a16="http://schemas.microsoft.com/office/drawing/2014/main" id="{21D9ABE1-8DAE-4238-92CC-9944879F15F3}"/>
                </a:ext>
              </a:extLst>
            </p:cNvPr>
            <p:cNvSpPr txBox="1"/>
            <p:nvPr/>
          </p:nvSpPr>
          <p:spPr>
            <a:xfrm>
              <a:off x="1040099" y="5233997"/>
              <a:ext cx="2221736" cy="338554"/>
            </a:xfrm>
            <a:prstGeom prst="rect">
              <a:avLst/>
            </a:prstGeom>
            <a:noFill/>
          </p:spPr>
          <p:txBody>
            <a:bodyPr wrap="square" rtlCol="0">
              <a:spAutoFit/>
            </a:bodyPr>
            <a:lstStyle/>
            <a:p>
              <a:r>
                <a:rPr lang="fr-FR" sz="1600" dirty="0">
                  <a:solidFill>
                    <a:srgbClr val="002060"/>
                  </a:solidFill>
                </a:rPr>
                <a:t>Produit de 2 x 1</a:t>
              </a:r>
              <a:r>
                <a:rPr lang="fr-FR" sz="1600" baseline="30000" dirty="0">
                  <a:solidFill>
                    <a:srgbClr val="002060"/>
                  </a:solidFill>
                </a:rPr>
                <a:t>er</a:t>
              </a:r>
              <a:r>
                <a:rPr lang="fr-FR" sz="1600" dirty="0">
                  <a:solidFill>
                    <a:srgbClr val="002060"/>
                  </a:solidFill>
                </a:rPr>
                <a:t> ordre</a:t>
              </a:r>
            </a:p>
          </p:txBody>
        </p:sp>
        <mc:AlternateContent xmlns:mc="http://schemas.openxmlformats.org/markup-compatibility/2006" xmlns:a14="http://schemas.microsoft.com/office/drawing/2010/main">
          <mc:Choice Requires="a14">
            <p:sp>
              <p:nvSpPr>
                <p:cNvPr id="47" name="Rectangle 46">
                  <a:extLst>
                    <a:ext uri="{FF2B5EF4-FFF2-40B4-BE49-F238E27FC236}">
                      <a16:creationId xmlns:a16="http://schemas.microsoft.com/office/drawing/2014/main" id="{D19ECDAB-1CE6-4A60-9919-6F6C698AB66F}"/>
                    </a:ext>
                  </a:extLst>
                </p:cNvPr>
                <p:cNvSpPr/>
                <p:nvPr/>
              </p:nvSpPr>
              <p:spPr>
                <a:xfrm>
                  <a:off x="1125795" y="5511557"/>
                  <a:ext cx="2085314" cy="473719"/>
                </a:xfrm>
                <a:prstGeom prst="rect">
                  <a:avLst/>
                </a:prstGeom>
              </p:spPr>
              <p:txBody>
                <a:bodyPr wrap="none">
                  <a:spAutoFit/>
                </a:bodyPr>
                <a:lstStyle/>
                <a:p>
                  <a14:m>
                    <m:oMath xmlns:m="http://schemas.openxmlformats.org/officeDocument/2006/math">
                      <m:r>
                        <a:rPr lang="fr-FR" sz="1600" b="0" i="1" smtClean="0">
                          <a:solidFill>
                            <a:srgbClr val="FF0000"/>
                          </a:solidFill>
                          <a:latin typeface="Cambria Math" panose="02040503050406030204" pitchFamily="18" charset="0"/>
                        </a:rPr>
                        <m:t>𝐻</m:t>
                      </m:r>
                      <m:d>
                        <m:dPr>
                          <m:ctrlPr>
                            <a:rPr lang="fr-FR" sz="1600" b="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𝑝</m:t>
                          </m:r>
                        </m:e>
                      </m:d>
                      <m:r>
                        <a:rPr lang="fr-FR" sz="1600" b="0" i="1" smtClean="0">
                          <a:latin typeface="Cambria Math" panose="02040503050406030204" pitchFamily="18" charset="0"/>
                        </a:rPr>
                        <m:t>=</m:t>
                      </m:r>
                      <m:f>
                        <m:fPr>
                          <m:ctrlPr>
                            <a:rPr lang="fr-FR" sz="1600" i="1">
                              <a:latin typeface="Cambria Math" panose="02040503050406030204" pitchFamily="18" charset="0"/>
                            </a:rPr>
                          </m:ctrlPr>
                        </m:fPr>
                        <m:num>
                          <m:r>
                            <a:rPr lang="fr-FR" sz="1600" i="1">
                              <a:latin typeface="Cambria Math" panose="02040503050406030204" pitchFamily="18" charset="0"/>
                            </a:rPr>
                            <m:t>𝐾</m:t>
                          </m:r>
                        </m:num>
                        <m:den>
                          <m:r>
                            <a:rPr lang="fr-FR" sz="1600" i="1">
                              <a:latin typeface="Cambria Math" panose="02040503050406030204" pitchFamily="18" charset="0"/>
                            </a:rPr>
                            <m:t>(1+</m:t>
                          </m:r>
                          <m:sSub>
                            <m:sSubPr>
                              <m:ctrlPr>
                                <a:rPr lang="fr-FR" sz="1600" i="1">
                                  <a:latin typeface="Cambria Math" panose="02040503050406030204" pitchFamily="18" charset="0"/>
                                </a:rPr>
                              </m:ctrlPr>
                            </m:sSubPr>
                            <m:e>
                              <m:r>
                                <a:rPr lang="fr-FR" sz="1600" i="1">
                                  <a:latin typeface="Cambria Math" panose="02040503050406030204" pitchFamily="18" charset="0"/>
                                </a:rPr>
                                <m:t>𝜏</m:t>
                              </m:r>
                            </m:e>
                            <m:sub>
                              <m:r>
                                <a:rPr lang="fr-FR" sz="1600" i="1">
                                  <a:latin typeface="Cambria Math" panose="02040503050406030204" pitchFamily="18" charset="0"/>
                                </a:rPr>
                                <m:t>1</m:t>
                              </m:r>
                            </m:sub>
                          </m:sSub>
                          <m:r>
                            <a:rPr lang="fr-FR" sz="1600" i="1">
                              <a:latin typeface="Cambria Math" panose="02040503050406030204" pitchFamily="18" charset="0"/>
                            </a:rPr>
                            <m:t>𝑝</m:t>
                          </m:r>
                          <m:r>
                            <a:rPr lang="fr-FR" sz="1600" i="1">
                              <a:latin typeface="Cambria Math" panose="02040503050406030204" pitchFamily="18" charset="0"/>
                            </a:rPr>
                            <m:t>)(1+</m:t>
                          </m:r>
                          <m:sSub>
                            <m:sSubPr>
                              <m:ctrlPr>
                                <a:rPr lang="fr-FR" sz="1600" i="1">
                                  <a:latin typeface="Cambria Math" panose="02040503050406030204" pitchFamily="18" charset="0"/>
                                </a:rPr>
                              </m:ctrlPr>
                            </m:sSubPr>
                            <m:e>
                              <m:r>
                                <a:rPr lang="fr-FR" sz="1600" i="1">
                                  <a:latin typeface="Cambria Math" panose="02040503050406030204" pitchFamily="18" charset="0"/>
                                </a:rPr>
                                <m:t>𝜏</m:t>
                              </m:r>
                            </m:e>
                            <m:sub>
                              <m:r>
                                <a:rPr lang="fr-FR" sz="1600" i="1">
                                  <a:latin typeface="Cambria Math" panose="02040503050406030204" pitchFamily="18" charset="0"/>
                                </a:rPr>
                                <m:t>2</m:t>
                              </m:r>
                            </m:sub>
                          </m:sSub>
                          <m:r>
                            <a:rPr lang="fr-FR" sz="1600" i="1">
                              <a:latin typeface="Cambria Math" panose="02040503050406030204" pitchFamily="18" charset="0"/>
                            </a:rPr>
                            <m:t>𝑝</m:t>
                          </m:r>
                          <m:r>
                            <a:rPr lang="fr-FR" sz="1600" i="1">
                              <a:latin typeface="Cambria Math" panose="02040503050406030204" pitchFamily="18" charset="0"/>
                            </a:rPr>
                            <m:t>)</m:t>
                          </m:r>
                        </m:den>
                      </m:f>
                    </m:oMath>
                  </a14:m>
                  <a:r>
                    <a:rPr lang="fr-FR" sz="1600" dirty="0"/>
                    <a:t> </a:t>
                  </a:r>
                </a:p>
              </p:txBody>
            </p:sp>
          </mc:Choice>
          <mc:Fallback xmlns="">
            <p:sp>
              <p:nvSpPr>
                <p:cNvPr id="47" name="Rectangle 46">
                  <a:extLst>
                    <a:ext uri="{FF2B5EF4-FFF2-40B4-BE49-F238E27FC236}">
                      <a16:creationId xmlns:a16="http://schemas.microsoft.com/office/drawing/2014/main" id="{D19ECDAB-1CE6-4A60-9919-6F6C698AB66F}"/>
                    </a:ext>
                  </a:extLst>
                </p:cNvPr>
                <p:cNvSpPr>
                  <a:spLocks noRot="1" noChangeAspect="1" noMove="1" noResize="1" noEditPoints="1" noAdjustHandles="1" noChangeArrowheads="1" noChangeShapeType="1" noTextEdit="1"/>
                </p:cNvSpPr>
                <p:nvPr/>
              </p:nvSpPr>
              <p:spPr>
                <a:xfrm>
                  <a:off x="1125795" y="5511557"/>
                  <a:ext cx="2085314" cy="473719"/>
                </a:xfrm>
                <a:prstGeom prst="rect">
                  <a:avLst/>
                </a:prstGeom>
                <a:blipFill>
                  <a:blip r:embed="rId4"/>
                  <a:stretch>
                    <a:fillRect b="-3846"/>
                  </a:stretch>
                </a:blipFill>
              </p:spPr>
              <p:txBody>
                <a:bodyPr/>
                <a:lstStyle/>
                <a:p>
                  <a:r>
                    <a:rPr lang="fr-FR">
                      <a:noFill/>
                    </a:rPr>
                    <a:t> </a:t>
                  </a:r>
                </a:p>
              </p:txBody>
            </p:sp>
          </mc:Fallback>
        </mc:AlternateContent>
      </p:grpSp>
      <p:grpSp>
        <p:nvGrpSpPr>
          <p:cNvPr id="10" name="Groupe 9">
            <a:extLst>
              <a:ext uri="{FF2B5EF4-FFF2-40B4-BE49-F238E27FC236}">
                <a16:creationId xmlns:a16="http://schemas.microsoft.com/office/drawing/2014/main" id="{526985E4-7FB4-4BDD-911B-7B4E760055ED}"/>
              </a:ext>
            </a:extLst>
          </p:cNvPr>
          <p:cNvGrpSpPr/>
          <p:nvPr/>
        </p:nvGrpSpPr>
        <p:grpSpPr>
          <a:xfrm>
            <a:off x="8058609" y="5233997"/>
            <a:ext cx="2673909" cy="770367"/>
            <a:chOff x="8058609" y="5233997"/>
            <a:chExt cx="2673909" cy="770367"/>
          </a:xfrm>
        </p:grpSpPr>
        <p:sp>
          <p:nvSpPr>
            <p:cNvPr id="286" name="ZoneTexte 285">
              <a:extLst>
                <a:ext uri="{FF2B5EF4-FFF2-40B4-BE49-F238E27FC236}">
                  <a16:creationId xmlns:a16="http://schemas.microsoft.com/office/drawing/2014/main" id="{93758284-ED97-4D10-A859-DE7797EB9B22}"/>
                </a:ext>
              </a:extLst>
            </p:cNvPr>
            <p:cNvSpPr txBox="1"/>
            <p:nvPr/>
          </p:nvSpPr>
          <p:spPr>
            <a:xfrm>
              <a:off x="8058609" y="5233997"/>
              <a:ext cx="2673909" cy="338554"/>
            </a:xfrm>
            <a:prstGeom prst="rect">
              <a:avLst/>
            </a:prstGeom>
            <a:noFill/>
          </p:spPr>
          <p:txBody>
            <a:bodyPr wrap="square" rtlCol="0">
              <a:spAutoFit/>
            </a:bodyPr>
            <a:lstStyle/>
            <a:p>
              <a:r>
                <a:rPr lang="fr-FR" sz="1600" dirty="0">
                  <a:solidFill>
                    <a:srgbClr val="002060"/>
                  </a:solidFill>
                </a:rPr>
                <a:t>Correcteur à avance de phase</a:t>
              </a:r>
            </a:p>
          </p:txBody>
        </p:sp>
        <mc:AlternateContent xmlns:mc="http://schemas.openxmlformats.org/markup-compatibility/2006" xmlns:a14="http://schemas.microsoft.com/office/drawing/2010/main">
          <mc:Choice Requires="a14">
            <p:sp>
              <p:nvSpPr>
                <p:cNvPr id="287" name="Rectangle 286">
                  <a:extLst>
                    <a:ext uri="{FF2B5EF4-FFF2-40B4-BE49-F238E27FC236}">
                      <a16:creationId xmlns:a16="http://schemas.microsoft.com/office/drawing/2014/main" id="{EE92D133-3FA0-47A7-A7A0-7708A8DF68A2}"/>
                    </a:ext>
                  </a:extLst>
                </p:cNvPr>
                <p:cNvSpPr/>
                <p:nvPr/>
              </p:nvSpPr>
              <p:spPr>
                <a:xfrm>
                  <a:off x="8105236" y="5510062"/>
                  <a:ext cx="1759328" cy="494302"/>
                </a:xfrm>
                <a:prstGeom prst="rect">
                  <a:avLst/>
                </a:prstGeom>
              </p:spPr>
              <p:txBody>
                <a:bodyPr wrap="none">
                  <a:spAutoFit/>
                </a:bodyPr>
                <a:lstStyle/>
                <a:p>
                  <a14:m>
                    <m:oMath xmlns:m="http://schemas.openxmlformats.org/officeDocument/2006/math">
                      <m:r>
                        <a:rPr lang="fr-FR" sz="1600" b="0" i="1" smtClean="0">
                          <a:solidFill>
                            <a:srgbClr val="FF0000"/>
                          </a:solidFill>
                          <a:latin typeface="Cambria Math" panose="02040503050406030204" pitchFamily="18" charset="0"/>
                        </a:rPr>
                        <m:t>𝐻</m:t>
                      </m:r>
                      <m:d>
                        <m:dPr>
                          <m:ctrlPr>
                            <a:rPr lang="fr-FR" sz="1600" b="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𝑝</m:t>
                          </m:r>
                        </m:e>
                      </m:d>
                      <m:r>
                        <a:rPr lang="fr-FR" sz="1600" b="0" i="1" smtClean="0">
                          <a:solidFill>
                            <a:schemeClr val="tx1"/>
                          </a:solidFill>
                          <a:latin typeface="Cambria Math" panose="02040503050406030204" pitchFamily="18" charset="0"/>
                        </a:rPr>
                        <m:t>=</m:t>
                      </m:r>
                      <m:f>
                        <m:fPr>
                          <m:ctrlPr>
                            <a:rPr lang="fr-FR" sz="1600" i="1">
                              <a:latin typeface="Cambria Math" panose="02040503050406030204" pitchFamily="18" charset="0"/>
                            </a:rPr>
                          </m:ctrlPr>
                        </m:fPr>
                        <m:num>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r>
                            <a:rPr lang="fr-FR" sz="1600" i="1">
                              <a:latin typeface="Cambria Math" panose="02040503050406030204" pitchFamily="18" charset="0"/>
                            </a:rPr>
                            <m:t>(1+</m:t>
                          </m:r>
                          <m:r>
                            <a:rPr lang="fr-FR" sz="1600" i="1">
                              <a:latin typeface="Cambria Math" panose="02040503050406030204" pitchFamily="18" charset="0"/>
                            </a:rPr>
                            <m:t>𝑎</m:t>
                          </m:r>
                          <m:r>
                            <a:rPr lang="fr-FR" sz="1600" i="1">
                              <a:latin typeface="Cambria Math" panose="02040503050406030204" pitchFamily="18" charset="0"/>
                            </a:rPr>
                            <m:t>𝜏</m:t>
                          </m:r>
                          <m:r>
                            <a:rPr lang="fr-FR" sz="1600" i="1">
                              <a:latin typeface="Cambria Math" panose="02040503050406030204" pitchFamily="18" charset="0"/>
                            </a:rPr>
                            <m:t>𝑝</m:t>
                          </m:r>
                          <m:r>
                            <a:rPr lang="fr-FR" sz="1600" i="1">
                              <a:latin typeface="Cambria Math" panose="02040503050406030204" pitchFamily="18" charset="0"/>
                            </a:rPr>
                            <m:t>)</m:t>
                          </m:r>
                        </m:num>
                        <m:den>
                          <m:r>
                            <a:rPr lang="fr-FR" sz="1600" i="1">
                              <a:latin typeface="Cambria Math" panose="02040503050406030204" pitchFamily="18" charset="0"/>
                            </a:rPr>
                            <m:t>1+</m:t>
                          </m:r>
                          <m:r>
                            <a:rPr lang="fr-FR" sz="1600" i="1">
                              <a:latin typeface="Cambria Math" panose="02040503050406030204" pitchFamily="18" charset="0"/>
                            </a:rPr>
                            <m:t>𝜏</m:t>
                          </m:r>
                          <m:r>
                            <a:rPr lang="fr-FR" sz="1600" i="1">
                              <a:latin typeface="Cambria Math" panose="02040503050406030204" pitchFamily="18" charset="0"/>
                            </a:rPr>
                            <m:t>𝑝</m:t>
                          </m:r>
                        </m:den>
                      </m:f>
                    </m:oMath>
                  </a14:m>
                  <a:r>
                    <a:rPr lang="fr-FR" sz="1600" dirty="0">
                      <a:solidFill>
                        <a:schemeClr val="tx1"/>
                      </a:solidFill>
                    </a:rPr>
                    <a:t>  </a:t>
                  </a:r>
                </a:p>
              </p:txBody>
            </p:sp>
          </mc:Choice>
          <mc:Fallback xmlns="">
            <p:sp>
              <p:nvSpPr>
                <p:cNvPr id="287" name="Rectangle 286">
                  <a:extLst>
                    <a:ext uri="{FF2B5EF4-FFF2-40B4-BE49-F238E27FC236}">
                      <a16:creationId xmlns:a16="http://schemas.microsoft.com/office/drawing/2014/main" id="{EE92D133-3FA0-47A7-A7A0-7708A8DF68A2}"/>
                    </a:ext>
                  </a:extLst>
                </p:cNvPr>
                <p:cNvSpPr>
                  <a:spLocks noRot="1" noChangeAspect="1" noMove="1" noResize="1" noEditPoints="1" noAdjustHandles="1" noChangeArrowheads="1" noChangeShapeType="1" noTextEdit="1"/>
                </p:cNvSpPr>
                <p:nvPr/>
              </p:nvSpPr>
              <p:spPr>
                <a:xfrm>
                  <a:off x="8105236" y="5510062"/>
                  <a:ext cx="1759328" cy="494302"/>
                </a:xfrm>
                <a:prstGeom prst="rect">
                  <a:avLst/>
                </a:prstGeom>
                <a:blipFill>
                  <a:blip r:embed="rId5"/>
                  <a:stretch>
                    <a:fillRect b="-1235"/>
                  </a:stretch>
                </a:blipFill>
              </p:spPr>
              <p:txBody>
                <a:bodyPr/>
                <a:lstStyle/>
                <a:p>
                  <a:r>
                    <a:rPr lang="fr-FR">
                      <a:noFill/>
                    </a:rPr>
                    <a:t> </a:t>
                  </a:r>
                </a:p>
              </p:txBody>
            </p:sp>
          </mc:Fallback>
        </mc:AlternateContent>
      </p:grpSp>
      <p:grpSp>
        <p:nvGrpSpPr>
          <p:cNvPr id="3" name="Groupe 2">
            <a:extLst>
              <a:ext uri="{FF2B5EF4-FFF2-40B4-BE49-F238E27FC236}">
                <a16:creationId xmlns:a16="http://schemas.microsoft.com/office/drawing/2014/main" id="{0162F4B9-5E95-485B-9089-3CF95B0E3D8D}"/>
              </a:ext>
            </a:extLst>
          </p:cNvPr>
          <p:cNvGrpSpPr/>
          <p:nvPr/>
        </p:nvGrpSpPr>
        <p:grpSpPr>
          <a:xfrm>
            <a:off x="1125475" y="5882267"/>
            <a:ext cx="2560213" cy="813372"/>
            <a:chOff x="1125475" y="5882267"/>
            <a:chExt cx="2560213" cy="813372"/>
          </a:xfrm>
        </p:grpSpPr>
        <mc:AlternateContent xmlns:mc="http://schemas.openxmlformats.org/markup-compatibility/2006" xmlns:a14="http://schemas.microsoft.com/office/drawing/2010/main">
          <mc:Choice Requires="a14">
            <p:sp>
              <p:nvSpPr>
                <p:cNvPr id="284" name="Rectangle 283">
                  <a:extLst>
                    <a:ext uri="{FF2B5EF4-FFF2-40B4-BE49-F238E27FC236}">
                      <a16:creationId xmlns:a16="http://schemas.microsoft.com/office/drawing/2014/main" id="{47583AD0-51C6-49C0-8D10-6527374F26F9}"/>
                    </a:ext>
                  </a:extLst>
                </p:cNvPr>
                <p:cNvSpPr/>
                <p:nvPr/>
              </p:nvSpPr>
              <p:spPr>
                <a:xfrm>
                  <a:off x="1586715" y="5882267"/>
                  <a:ext cx="2098973" cy="59644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m:t>
                        </m:r>
                        <m:r>
                          <a:rPr lang="fr-FR" sz="1600" i="1" smtClean="0">
                            <a:solidFill>
                              <a:srgbClr val="CC00FF"/>
                            </a:solidFill>
                            <a:latin typeface="Cambria Math" panose="02040503050406030204" pitchFamily="18" charset="0"/>
                          </a:rPr>
                          <m:t>𝐾</m:t>
                        </m:r>
                        <m:f>
                          <m:fPr>
                            <m:ctrlPr>
                              <a:rPr lang="fr-FR" sz="1600" i="1" smtClean="0">
                                <a:solidFill>
                                  <a:srgbClr val="0000FF"/>
                                </a:solidFill>
                                <a:latin typeface="Cambria Math" panose="02040503050406030204" pitchFamily="18" charset="0"/>
                              </a:rPr>
                            </m:ctrlPr>
                          </m:fPr>
                          <m:num>
                            <m:r>
                              <a:rPr lang="fr-FR" sz="1600" b="0" i="1" smtClean="0">
                                <a:solidFill>
                                  <a:srgbClr val="0000FF"/>
                                </a:solidFill>
                                <a:latin typeface="Cambria Math" panose="02040503050406030204" pitchFamily="18" charset="0"/>
                              </a:rPr>
                              <m:t>1</m:t>
                            </m:r>
                          </m:num>
                          <m:den>
                            <m:r>
                              <a:rPr lang="fr-FR" sz="1600" i="1">
                                <a:solidFill>
                                  <a:srgbClr val="0000FF"/>
                                </a:solidFill>
                                <a:latin typeface="Cambria Math" panose="02040503050406030204" pitchFamily="18" charset="0"/>
                              </a:rPr>
                              <m:t>1+</m:t>
                            </m:r>
                            <m:sSub>
                              <m:sSubPr>
                                <m:ctrlPr>
                                  <a:rPr lang="fr-FR" sz="1600" i="1">
                                    <a:solidFill>
                                      <a:srgbClr val="0000FF"/>
                                    </a:solidFill>
                                    <a:latin typeface="Cambria Math" panose="02040503050406030204" pitchFamily="18" charset="0"/>
                                  </a:rPr>
                                </m:ctrlPr>
                              </m:sSubPr>
                              <m:e>
                                <m:r>
                                  <a:rPr lang="fr-FR" sz="1600" i="1">
                                    <a:solidFill>
                                      <a:srgbClr val="0000FF"/>
                                    </a:solidFill>
                                    <a:latin typeface="Cambria Math" panose="02040503050406030204" pitchFamily="18" charset="0"/>
                                  </a:rPr>
                                  <m:t>𝜏</m:t>
                                </m:r>
                              </m:e>
                              <m:sub>
                                <m:r>
                                  <a:rPr lang="fr-FR" sz="1600" i="1">
                                    <a:solidFill>
                                      <a:srgbClr val="0000FF"/>
                                    </a:solidFill>
                                    <a:latin typeface="Cambria Math" panose="02040503050406030204" pitchFamily="18" charset="0"/>
                                  </a:rPr>
                                  <m:t>1</m:t>
                                </m:r>
                              </m:sub>
                            </m:sSub>
                            <m:r>
                              <a:rPr lang="fr-FR" sz="1600" i="1">
                                <a:solidFill>
                                  <a:srgbClr val="0000FF"/>
                                </a:solidFill>
                                <a:latin typeface="Cambria Math" panose="02040503050406030204" pitchFamily="18" charset="0"/>
                              </a:rPr>
                              <m:t>𝑝</m:t>
                            </m:r>
                          </m:den>
                        </m:f>
                        <m:r>
                          <a:rPr lang="fr-FR" sz="1600" i="1" smtClean="0">
                            <a:latin typeface="Cambria Math" panose="02040503050406030204" pitchFamily="18" charset="0"/>
                            <a:ea typeface="Cambria Math" panose="02040503050406030204" pitchFamily="18" charset="0"/>
                          </a:rPr>
                          <m:t>∙</m:t>
                        </m:r>
                        <m:f>
                          <m:fPr>
                            <m:ctrlPr>
                              <a:rPr lang="fr-FR" sz="1600" i="1" smtClean="0">
                                <a:solidFill>
                                  <a:srgbClr val="217214"/>
                                </a:solidFill>
                                <a:latin typeface="Cambria Math" panose="02040503050406030204" pitchFamily="18" charset="0"/>
                              </a:rPr>
                            </m:ctrlPr>
                          </m:fPr>
                          <m:num>
                            <m:r>
                              <a:rPr lang="fr-FR" sz="1600" i="1">
                                <a:solidFill>
                                  <a:srgbClr val="217214"/>
                                </a:solidFill>
                                <a:latin typeface="Cambria Math" panose="02040503050406030204" pitchFamily="18" charset="0"/>
                              </a:rPr>
                              <m:t>1</m:t>
                            </m:r>
                          </m:num>
                          <m:den>
                            <m:r>
                              <a:rPr lang="fr-FR" sz="1600" i="1">
                                <a:solidFill>
                                  <a:srgbClr val="217214"/>
                                </a:solidFill>
                                <a:latin typeface="Cambria Math" panose="02040503050406030204" pitchFamily="18" charset="0"/>
                              </a:rPr>
                              <m:t>1+</m:t>
                            </m:r>
                            <m:sSub>
                              <m:sSubPr>
                                <m:ctrlPr>
                                  <a:rPr lang="fr-FR" sz="1600" i="1">
                                    <a:solidFill>
                                      <a:srgbClr val="217214"/>
                                    </a:solidFill>
                                    <a:latin typeface="Cambria Math" panose="02040503050406030204" pitchFamily="18" charset="0"/>
                                  </a:rPr>
                                </m:ctrlPr>
                              </m:sSubPr>
                              <m:e>
                                <m:r>
                                  <a:rPr lang="fr-FR" sz="1600" i="1">
                                    <a:solidFill>
                                      <a:srgbClr val="217214"/>
                                    </a:solidFill>
                                    <a:latin typeface="Cambria Math" panose="02040503050406030204" pitchFamily="18" charset="0"/>
                                  </a:rPr>
                                  <m:t>𝜏</m:t>
                                </m:r>
                              </m:e>
                              <m:sub>
                                <m:r>
                                  <a:rPr lang="fr-FR" sz="1600" b="0" i="1" smtClean="0">
                                    <a:solidFill>
                                      <a:srgbClr val="217214"/>
                                    </a:solidFill>
                                    <a:latin typeface="Cambria Math" panose="02040503050406030204" pitchFamily="18" charset="0"/>
                                  </a:rPr>
                                  <m:t>2</m:t>
                                </m:r>
                              </m:sub>
                            </m:sSub>
                            <m:r>
                              <a:rPr lang="fr-FR" sz="1600" i="1">
                                <a:solidFill>
                                  <a:srgbClr val="217214"/>
                                </a:solidFill>
                                <a:latin typeface="Cambria Math" panose="02040503050406030204" pitchFamily="18" charset="0"/>
                              </a:rPr>
                              <m:t>𝑝</m:t>
                            </m:r>
                          </m:den>
                        </m:f>
                      </m:oMath>
                    </m:oMathPara>
                  </a14:m>
                  <a:endParaRPr lang="fr-FR" sz="1600" dirty="0"/>
                </a:p>
              </p:txBody>
            </p:sp>
          </mc:Choice>
          <mc:Fallback xmlns="">
            <p:sp>
              <p:nvSpPr>
                <p:cNvPr id="284" name="Rectangle 283">
                  <a:extLst>
                    <a:ext uri="{FF2B5EF4-FFF2-40B4-BE49-F238E27FC236}">
                      <a16:creationId xmlns:a16="http://schemas.microsoft.com/office/drawing/2014/main" id="{47583AD0-51C6-49C0-8D10-6527374F26F9}"/>
                    </a:ext>
                  </a:extLst>
                </p:cNvPr>
                <p:cNvSpPr>
                  <a:spLocks noRot="1" noChangeAspect="1" noMove="1" noResize="1" noEditPoints="1" noAdjustHandles="1" noChangeArrowheads="1" noChangeShapeType="1" noTextEdit="1"/>
                </p:cNvSpPr>
                <p:nvPr/>
              </p:nvSpPr>
              <p:spPr>
                <a:xfrm>
                  <a:off x="1586715" y="5882267"/>
                  <a:ext cx="2098973" cy="596445"/>
                </a:xfrm>
                <a:prstGeom prst="rect">
                  <a:avLst/>
                </a:prstGeom>
                <a:blipFill>
                  <a:blip r:embed="rId6"/>
                  <a:stretch>
                    <a:fillRect/>
                  </a:stretch>
                </a:blipFill>
              </p:spPr>
              <p:txBody>
                <a:bodyPr/>
                <a:lstStyle/>
                <a:p>
                  <a:r>
                    <a:rPr lang="fr-FR">
                      <a:noFill/>
                    </a:rPr>
                    <a:t> </a:t>
                  </a:r>
                </a:p>
              </p:txBody>
            </p:sp>
          </mc:Fallback>
        </mc:AlternateContent>
        <p:sp>
          <p:nvSpPr>
            <p:cNvPr id="2" name="ZoneTexte 1">
              <a:extLst>
                <a:ext uri="{FF2B5EF4-FFF2-40B4-BE49-F238E27FC236}">
                  <a16:creationId xmlns:a16="http://schemas.microsoft.com/office/drawing/2014/main" id="{55EB6C5B-EE12-4948-9E0B-1E33441E29D7}"/>
                </a:ext>
              </a:extLst>
            </p:cNvPr>
            <p:cNvSpPr txBox="1"/>
            <p:nvPr/>
          </p:nvSpPr>
          <p:spPr>
            <a:xfrm>
              <a:off x="1125475" y="6357085"/>
              <a:ext cx="1604350" cy="338554"/>
            </a:xfrm>
            <a:prstGeom prst="rect">
              <a:avLst/>
            </a:prstGeom>
            <a:noFill/>
          </p:spPr>
          <p:txBody>
            <a:bodyPr wrap="none" rtlCol="0">
              <a:spAutoFit/>
            </a:bodyPr>
            <a:lstStyle/>
            <a:p>
              <a:r>
                <a:rPr lang="fr-FR" sz="1600" dirty="0"/>
                <a:t>avec </a:t>
              </a:r>
              <a:r>
                <a:rPr lang="fr-FR" sz="1600" i="1" dirty="0">
                  <a:solidFill>
                    <a:srgbClr val="CC00FF"/>
                  </a:solidFill>
                </a:rPr>
                <a:t>K</a:t>
              </a:r>
              <a:r>
                <a:rPr lang="fr-FR" sz="1600" dirty="0"/>
                <a:t> &lt; 1, </a:t>
              </a:r>
              <a:r>
                <a:rPr lang="el-GR" sz="1600" i="1" dirty="0">
                  <a:solidFill>
                    <a:srgbClr val="0000FF"/>
                  </a:solidFill>
                </a:rPr>
                <a:t>τ</a:t>
              </a:r>
              <a:r>
                <a:rPr lang="fr-FR" sz="1600" baseline="-25000" dirty="0">
                  <a:solidFill>
                    <a:srgbClr val="0000FF"/>
                  </a:solidFill>
                </a:rPr>
                <a:t>1</a:t>
              </a:r>
              <a:r>
                <a:rPr lang="fr-FR" sz="1600" dirty="0"/>
                <a:t> &lt; </a:t>
              </a:r>
              <a:r>
                <a:rPr lang="fr-FR" sz="1600" i="1" dirty="0">
                  <a:solidFill>
                    <a:srgbClr val="217214"/>
                  </a:solidFill>
                </a:rPr>
                <a:t>τ</a:t>
              </a:r>
              <a:r>
                <a:rPr lang="fr-FR" sz="1600" baseline="-25000" dirty="0">
                  <a:solidFill>
                    <a:srgbClr val="217214"/>
                  </a:solidFill>
                </a:rPr>
                <a:t>2</a:t>
              </a:r>
              <a:endParaRPr lang="fr-FR" sz="1600" dirty="0">
                <a:solidFill>
                  <a:srgbClr val="217214"/>
                </a:solidFill>
              </a:endParaRPr>
            </a:p>
          </p:txBody>
        </p:sp>
      </p:grpSp>
      <p:grpSp>
        <p:nvGrpSpPr>
          <p:cNvPr id="7" name="Groupe 6">
            <a:extLst>
              <a:ext uri="{FF2B5EF4-FFF2-40B4-BE49-F238E27FC236}">
                <a16:creationId xmlns:a16="http://schemas.microsoft.com/office/drawing/2014/main" id="{18F79F9B-8DA3-4C32-BB76-BEC903F287BB}"/>
              </a:ext>
            </a:extLst>
          </p:cNvPr>
          <p:cNvGrpSpPr/>
          <p:nvPr/>
        </p:nvGrpSpPr>
        <p:grpSpPr>
          <a:xfrm>
            <a:off x="4674521" y="5814087"/>
            <a:ext cx="2275912" cy="881552"/>
            <a:chOff x="4674521" y="5814087"/>
            <a:chExt cx="2275912" cy="881552"/>
          </a:xfrm>
        </p:grpSpPr>
        <mc:AlternateContent xmlns:mc="http://schemas.openxmlformats.org/markup-compatibility/2006" xmlns:a14="http://schemas.microsoft.com/office/drawing/2010/main">
          <mc:Choice Requires="a14">
            <p:sp>
              <p:nvSpPr>
                <p:cNvPr id="41" name="Rectangle 40">
                  <a:extLst>
                    <a:ext uri="{FF2B5EF4-FFF2-40B4-BE49-F238E27FC236}">
                      <a16:creationId xmlns:a16="http://schemas.microsoft.com/office/drawing/2014/main" id="{8A712881-AAF1-4FB5-ACC1-4FED4957D062}"/>
                    </a:ext>
                  </a:extLst>
                </p:cNvPr>
                <p:cNvSpPr/>
                <p:nvPr/>
              </p:nvSpPr>
              <p:spPr>
                <a:xfrm>
                  <a:off x="5215343" y="5814087"/>
                  <a:ext cx="1735090"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500" b="0" i="1" smtClean="0">
                            <a:solidFill>
                              <a:schemeClr val="tx1"/>
                            </a:solidFill>
                            <a:latin typeface="Cambria Math" panose="02040503050406030204" pitchFamily="18" charset="0"/>
                          </a:rPr>
                          <m:t>=</m:t>
                        </m:r>
                        <m:sSub>
                          <m:sSubPr>
                            <m:ctrlPr>
                              <a:rPr lang="fr-FR" sz="1500" i="1" smtClean="0">
                                <a:solidFill>
                                  <a:srgbClr val="CC00FF"/>
                                </a:solidFill>
                                <a:latin typeface="Cambria Math" panose="02040503050406030204" pitchFamily="18" charset="0"/>
                              </a:rPr>
                            </m:ctrlPr>
                          </m:sSubPr>
                          <m:e>
                            <m:r>
                              <a:rPr lang="fr-FR" sz="1500" i="1">
                                <a:solidFill>
                                  <a:srgbClr val="CC00FF"/>
                                </a:solidFill>
                                <a:latin typeface="Cambria Math" panose="02040503050406030204" pitchFamily="18" charset="0"/>
                              </a:rPr>
                              <m:t>𝐾</m:t>
                            </m:r>
                          </m:e>
                          <m:sub>
                            <m:r>
                              <a:rPr lang="fr-FR" sz="1500" b="0" i="1" smtClean="0">
                                <a:solidFill>
                                  <a:srgbClr val="CC00FF"/>
                                </a:solidFill>
                                <a:latin typeface="Cambria Math" panose="02040503050406030204" pitchFamily="18" charset="0"/>
                              </a:rPr>
                              <m:t>𝑖</m:t>
                            </m:r>
                          </m:sub>
                        </m:sSub>
                        <m:f>
                          <m:fPr>
                            <m:ctrlPr>
                              <a:rPr lang="fr-FR" sz="1500" i="1" smtClean="0">
                                <a:solidFill>
                                  <a:srgbClr val="0000FF"/>
                                </a:solidFill>
                                <a:latin typeface="Cambria Math" panose="02040503050406030204" pitchFamily="18" charset="0"/>
                              </a:rPr>
                            </m:ctrlPr>
                          </m:fPr>
                          <m:num>
                            <m:r>
                              <a:rPr lang="fr-FR" sz="1500" b="0" i="1" smtClean="0">
                                <a:solidFill>
                                  <a:srgbClr val="0000FF"/>
                                </a:solidFill>
                                <a:latin typeface="Cambria Math" panose="02040503050406030204" pitchFamily="18" charset="0"/>
                              </a:rPr>
                              <m:t>1</m:t>
                            </m:r>
                          </m:num>
                          <m:den>
                            <m:r>
                              <a:rPr lang="fr-FR" sz="1500" i="1">
                                <a:solidFill>
                                  <a:srgbClr val="0000FF"/>
                                </a:solidFill>
                                <a:latin typeface="Cambria Math" panose="02040503050406030204" pitchFamily="18" charset="0"/>
                              </a:rPr>
                              <m:t>𝑝</m:t>
                            </m:r>
                          </m:den>
                        </m:f>
                        <m:sSup>
                          <m:sSupPr>
                            <m:ctrlPr>
                              <a:rPr lang="fr-FR" sz="1500" b="0" i="1" smtClean="0">
                                <a:solidFill>
                                  <a:srgbClr val="217214"/>
                                </a:solidFill>
                                <a:latin typeface="Cambria Math" panose="02040503050406030204" pitchFamily="18" charset="0"/>
                              </a:rPr>
                            </m:ctrlPr>
                          </m:sSupPr>
                          <m:e>
                            <m:d>
                              <m:dPr>
                                <m:ctrlPr>
                                  <a:rPr lang="fr-FR" sz="1500" b="0" i="1" smtClean="0">
                                    <a:solidFill>
                                      <a:srgbClr val="217214"/>
                                    </a:solidFill>
                                    <a:latin typeface="Cambria Math" panose="02040503050406030204" pitchFamily="18" charset="0"/>
                                  </a:rPr>
                                </m:ctrlPr>
                              </m:dPr>
                              <m:e>
                                <m:r>
                                  <a:rPr lang="fr-FR" sz="1500" i="1">
                                    <a:solidFill>
                                      <a:srgbClr val="217214"/>
                                    </a:solidFill>
                                    <a:latin typeface="Cambria Math" panose="02040503050406030204" pitchFamily="18" charset="0"/>
                                  </a:rPr>
                                  <m:t>1+</m:t>
                                </m:r>
                                <m:f>
                                  <m:fPr>
                                    <m:ctrlPr>
                                      <a:rPr lang="fr-FR" sz="1500" i="1">
                                        <a:solidFill>
                                          <a:srgbClr val="217214"/>
                                        </a:solidFill>
                                        <a:latin typeface="Cambria Math" panose="02040503050406030204" pitchFamily="18" charset="0"/>
                                      </a:rPr>
                                    </m:ctrlPr>
                                  </m:fPr>
                                  <m:num>
                                    <m:sSub>
                                      <m:sSubPr>
                                        <m:ctrlPr>
                                          <a:rPr lang="fr-FR" sz="1500" i="1">
                                            <a:solidFill>
                                              <a:srgbClr val="217214"/>
                                            </a:solidFill>
                                            <a:latin typeface="Cambria Math" panose="02040503050406030204" pitchFamily="18" charset="0"/>
                                          </a:rPr>
                                        </m:ctrlPr>
                                      </m:sSubPr>
                                      <m:e>
                                        <m:r>
                                          <a:rPr lang="fr-FR" sz="1500" i="1">
                                            <a:solidFill>
                                              <a:srgbClr val="217214"/>
                                            </a:solidFill>
                                            <a:latin typeface="Cambria Math" panose="02040503050406030204" pitchFamily="18" charset="0"/>
                                          </a:rPr>
                                          <m:t>𝐾</m:t>
                                        </m:r>
                                      </m:e>
                                      <m:sub>
                                        <m:r>
                                          <a:rPr lang="fr-FR" sz="1500" i="1">
                                            <a:solidFill>
                                              <a:srgbClr val="217214"/>
                                            </a:solidFill>
                                            <a:latin typeface="Cambria Math" panose="02040503050406030204" pitchFamily="18" charset="0"/>
                                          </a:rPr>
                                          <m:t>𝑝</m:t>
                                        </m:r>
                                      </m:sub>
                                    </m:sSub>
                                  </m:num>
                                  <m:den>
                                    <m:sSub>
                                      <m:sSubPr>
                                        <m:ctrlPr>
                                          <a:rPr lang="fr-FR" sz="1500" i="1">
                                            <a:solidFill>
                                              <a:srgbClr val="217214"/>
                                            </a:solidFill>
                                            <a:latin typeface="Cambria Math" panose="02040503050406030204" pitchFamily="18" charset="0"/>
                                          </a:rPr>
                                        </m:ctrlPr>
                                      </m:sSubPr>
                                      <m:e>
                                        <m:r>
                                          <a:rPr lang="fr-FR" sz="1500" i="1">
                                            <a:solidFill>
                                              <a:srgbClr val="217214"/>
                                            </a:solidFill>
                                            <a:latin typeface="Cambria Math" panose="02040503050406030204" pitchFamily="18" charset="0"/>
                                          </a:rPr>
                                          <m:t>𝐾</m:t>
                                        </m:r>
                                      </m:e>
                                      <m:sub>
                                        <m:r>
                                          <a:rPr lang="fr-FR" sz="1500" i="1">
                                            <a:solidFill>
                                              <a:srgbClr val="217214"/>
                                            </a:solidFill>
                                            <a:latin typeface="Cambria Math" panose="02040503050406030204" pitchFamily="18" charset="0"/>
                                          </a:rPr>
                                          <m:t>𝑖</m:t>
                                        </m:r>
                                      </m:sub>
                                    </m:sSub>
                                  </m:den>
                                </m:f>
                                <m:r>
                                  <a:rPr lang="fr-FR" sz="1500" i="1">
                                    <a:solidFill>
                                      <a:srgbClr val="217214"/>
                                    </a:solidFill>
                                    <a:latin typeface="Cambria Math" panose="02040503050406030204" pitchFamily="18" charset="0"/>
                                  </a:rPr>
                                  <m:t>𝑝</m:t>
                                </m:r>
                              </m:e>
                            </m:d>
                          </m:e>
                          <m:sup>
                            <m:r>
                              <a:rPr lang="fr-FR" sz="1500" b="0" i="1" smtClean="0">
                                <a:solidFill>
                                  <a:srgbClr val="217214"/>
                                </a:solidFill>
                                <a:latin typeface="Cambria Math" panose="02040503050406030204" pitchFamily="18" charset="0"/>
                              </a:rPr>
                              <m:t> </m:t>
                            </m:r>
                          </m:sup>
                        </m:sSup>
                      </m:oMath>
                    </m:oMathPara>
                  </a14:m>
                  <a:endParaRPr lang="fr-FR" sz="1500" dirty="0">
                    <a:solidFill>
                      <a:schemeClr val="tx1"/>
                    </a:solidFill>
                  </a:endParaRPr>
                </a:p>
              </p:txBody>
            </p:sp>
          </mc:Choice>
          <mc:Fallback xmlns="">
            <p:sp>
              <p:nvSpPr>
                <p:cNvPr id="41" name="Rectangle 40">
                  <a:extLst>
                    <a:ext uri="{FF2B5EF4-FFF2-40B4-BE49-F238E27FC236}">
                      <a16:creationId xmlns:a16="http://schemas.microsoft.com/office/drawing/2014/main" id="{8A712881-AAF1-4FB5-ACC1-4FED4957D062}"/>
                    </a:ext>
                  </a:extLst>
                </p:cNvPr>
                <p:cNvSpPr>
                  <a:spLocks noRot="1" noChangeAspect="1" noMove="1" noResize="1" noEditPoints="1" noAdjustHandles="1" noChangeArrowheads="1" noChangeShapeType="1" noTextEdit="1"/>
                </p:cNvSpPr>
                <p:nvPr/>
              </p:nvSpPr>
              <p:spPr>
                <a:xfrm>
                  <a:off x="5215343" y="5814087"/>
                  <a:ext cx="1735090" cy="610936"/>
                </a:xfrm>
                <a:prstGeom prst="rect">
                  <a:avLst/>
                </a:prstGeom>
                <a:blipFill>
                  <a:blip r:embed="rId7"/>
                  <a:stretch>
                    <a:fillRect/>
                  </a:stretch>
                </a:blipFill>
              </p:spPr>
              <p:txBody>
                <a:bodyPr/>
                <a:lstStyle/>
                <a:p>
                  <a:r>
                    <a:rPr lang="fr-FR">
                      <a:noFill/>
                    </a:rPr>
                    <a:t> </a:t>
                  </a:r>
                </a:p>
              </p:txBody>
            </p:sp>
          </mc:Fallback>
        </mc:AlternateContent>
        <p:sp>
          <p:nvSpPr>
            <p:cNvPr id="94" name="ZoneTexte 93">
              <a:extLst>
                <a:ext uri="{FF2B5EF4-FFF2-40B4-BE49-F238E27FC236}">
                  <a16:creationId xmlns:a16="http://schemas.microsoft.com/office/drawing/2014/main" id="{DA3DA81C-2807-4880-89B1-7B09B23E5C29}"/>
                </a:ext>
              </a:extLst>
            </p:cNvPr>
            <p:cNvSpPr txBox="1"/>
            <p:nvPr/>
          </p:nvSpPr>
          <p:spPr>
            <a:xfrm>
              <a:off x="4674521" y="6357085"/>
              <a:ext cx="1044901" cy="338554"/>
            </a:xfrm>
            <a:prstGeom prst="rect">
              <a:avLst/>
            </a:prstGeom>
            <a:noFill/>
          </p:spPr>
          <p:txBody>
            <a:bodyPr wrap="none" rtlCol="0">
              <a:spAutoFit/>
            </a:bodyPr>
            <a:lstStyle/>
            <a:p>
              <a:r>
                <a:rPr lang="fr-FR" sz="1600" dirty="0"/>
                <a:t>avec </a:t>
              </a:r>
              <a:r>
                <a:rPr lang="fr-FR" sz="1600" i="1" dirty="0">
                  <a:solidFill>
                    <a:srgbClr val="CC00FF"/>
                  </a:solidFill>
                </a:rPr>
                <a:t>K</a:t>
              </a:r>
              <a:r>
                <a:rPr lang="fr-FR" sz="1600" i="1" baseline="-25000" dirty="0">
                  <a:solidFill>
                    <a:srgbClr val="CC00FF"/>
                  </a:solidFill>
                </a:rPr>
                <a:t>i</a:t>
              </a:r>
              <a:r>
                <a:rPr lang="fr-FR" sz="1600" dirty="0"/>
                <a:t> &gt; 1</a:t>
              </a:r>
            </a:p>
          </p:txBody>
        </p:sp>
      </p:grpSp>
      <p:grpSp>
        <p:nvGrpSpPr>
          <p:cNvPr id="15" name="Groupe 14">
            <a:extLst>
              <a:ext uri="{FF2B5EF4-FFF2-40B4-BE49-F238E27FC236}">
                <a16:creationId xmlns:a16="http://schemas.microsoft.com/office/drawing/2014/main" id="{47B15FFF-3817-4CFF-B602-D7A5A4137272}"/>
              </a:ext>
            </a:extLst>
          </p:cNvPr>
          <p:cNvGrpSpPr/>
          <p:nvPr/>
        </p:nvGrpSpPr>
        <p:grpSpPr>
          <a:xfrm>
            <a:off x="700197" y="1672566"/>
            <a:ext cx="2908491" cy="1767859"/>
            <a:chOff x="777197" y="1489691"/>
            <a:chExt cx="3138013" cy="1767859"/>
          </a:xfrm>
        </p:grpSpPr>
        <p:cxnSp>
          <p:nvCxnSpPr>
            <p:cNvPr id="4" name="Connecteur droit avec flèche 3">
              <a:extLst>
                <a:ext uri="{FF2B5EF4-FFF2-40B4-BE49-F238E27FC236}">
                  <a16:creationId xmlns:a16="http://schemas.microsoft.com/office/drawing/2014/main" id="{95F9FE07-FBC4-4AC7-A2B1-739551D3AA35}"/>
                </a:ext>
              </a:extLst>
            </p:cNvPr>
            <p:cNvCxnSpPr>
              <a:cxnSpLocks/>
            </p:cNvCxnSpPr>
            <p:nvPr/>
          </p:nvCxnSpPr>
          <p:spPr>
            <a:xfrm>
              <a:off x="777197" y="1489691"/>
              <a:ext cx="313233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Connecteur droit avec flèche 113">
              <a:extLst>
                <a:ext uri="{FF2B5EF4-FFF2-40B4-BE49-F238E27FC236}">
                  <a16:creationId xmlns:a16="http://schemas.microsoft.com/office/drawing/2014/main" id="{DDE00623-1682-48CE-93B7-E933BF0E5540}"/>
                </a:ext>
              </a:extLst>
            </p:cNvPr>
            <p:cNvCxnSpPr>
              <a:cxnSpLocks/>
            </p:cNvCxnSpPr>
            <p:nvPr/>
          </p:nvCxnSpPr>
          <p:spPr>
            <a:xfrm>
              <a:off x="782872" y="3257550"/>
              <a:ext cx="313233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8" name="Connecteur droit avec flèche 7">
            <a:extLst>
              <a:ext uri="{FF2B5EF4-FFF2-40B4-BE49-F238E27FC236}">
                <a16:creationId xmlns:a16="http://schemas.microsoft.com/office/drawing/2014/main" id="{DC082C84-2640-468F-9ACB-8B4E50AC74F9}"/>
              </a:ext>
            </a:extLst>
          </p:cNvPr>
          <p:cNvCxnSpPr/>
          <p:nvPr/>
        </p:nvCxnSpPr>
        <p:spPr>
          <a:xfrm flipV="1">
            <a:off x="886299" y="1140137"/>
            <a:ext cx="0" cy="16668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Connecteur droit avec flèche 120">
            <a:extLst>
              <a:ext uri="{FF2B5EF4-FFF2-40B4-BE49-F238E27FC236}">
                <a16:creationId xmlns:a16="http://schemas.microsoft.com/office/drawing/2014/main" id="{1F902BFD-E995-4A08-99C9-206091A9CF68}"/>
              </a:ext>
            </a:extLst>
          </p:cNvPr>
          <p:cNvCxnSpPr/>
          <p:nvPr/>
        </p:nvCxnSpPr>
        <p:spPr>
          <a:xfrm flipV="1">
            <a:off x="886299" y="2978462"/>
            <a:ext cx="0" cy="16668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722128BA-1FFC-4872-9FCC-105F02B715F5}"/>
              </a:ext>
            </a:extLst>
          </p:cNvPr>
          <p:cNvSpPr txBox="1"/>
          <p:nvPr/>
        </p:nvSpPr>
        <p:spPr>
          <a:xfrm>
            <a:off x="502717" y="811346"/>
            <a:ext cx="460382" cy="338554"/>
          </a:xfrm>
          <a:prstGeom prst="rect">
            <a:avLst/>
          </a:prstGeom>
          <a:noFill/>
        </p:spPr>
        <p:txBody>
          <a:bodyPr wrap="none" rtlCol="0">
            <a:spAutoFit/>
          </a:bodyPr>
          <a:lstStyle/>
          <a:p>
            <a:r>
              <a:rPr lang="fr-FR" sz="1600" dirty="0" err="1"/>
              <a:t>G</a:t>
            </a:r>
            <a:r>
              <a:rPr lang="fr-FR" sz="1600" baseline="-25000" dirty="0" err="1"/>
              <a:t>dB</a:t>
            </a:r>
            <a:endParaRPr lang="fr-FR" sz="1600" dirty="0"/>
          </a:p>
        </p:txBody>
      </p:sp>
      <p:sp>
        <p:nvSpPr>
          <p:cNvPr id="123" name="ZoneTexte 122">
            <a:extLst>
              <a:ext uri="{FF2B5EF4-FFF2-40B4-BE49-F238E27FC236}">
                <a16:creationId xmlns:a16="http://schemas.microsoft.com/office/drawing/2014/main" id="{919124D2-FC16-49DE-BA8E-ED044BAB2ED5}"/>
              </a:ext>
            </a:extLst>
          </p:cNvPr>
          <p:cNvSpPr txBox="1"/>
          <p:nvPr/>
        </p:nvSpPr>
        <p:spPr>
          <a:xfrm>
            <a:off x="626333" y="2774668"/>
            <a:ext cx="317716" cy="338554"/>
          </a:xfrm>
          <a:prstGeom prst="rect">
            <a:avLst/>
          </a:prstGeom>
          <a:noFill/>
        </p:spPr>
        <p:txBody>
          <a:bodyPr wrap="none" rtlCol="0">
            <a:spAutoFit/>
          </a:bodyPr>
          <a:lstStyle/>
          <a:p>
            <a:r>
              <a:rPr lang="fr-FR" sz="1600" i="1" dirty="0"/>
              <a:t>φ</a:t>
            </a:r>
          </a:p>
        </p:txBody>
      </p:sp>
      <p:sp>
        <p:nvSpPr>
          <p:cNvPr id="124" name="ZoneTexte 123">
            <a:extLst>
              <a:ext uri="{FF2B5EF4-FFF2-40B4-BE49-F238E27FC236}">
                <a16:creationId xmlns:a16="http://schemas.microsoft.com/office/drawing/2014/main" id="{ADB44F12-6BE7-4D0E-B4FF-889EFE8EA60D}"/>
              </a:ext>
            </a:extLst>
          </p:cNvPr>
          <p:cNvSpPr txBox="1"/>
          <p:nvPr/>
        </p:nvSpPr>
        <p:spPr>
          <a:xfrm>
            <a:off x="3387023" y="3096493"/>
            <a:ext cx="495649" cy="338554"/>
          </a:xfrm>
          <a:prstGeom prst="rect">
            <a:avLst/>
          </a:prstGeom>
          <a:noFill/>
        </p:spPr>
        <p:txBody>
          <a:bodyPr wrap="none" rtlCol="0">
            <a:spAutoFit/>
          </a:bodyPr>
          <a:lstStyle/>
          <a:p>
            <a:r>
              <a:rPr lang="fr-FR" sz="1600" dirty="0" err="1"/>
              <a:t>ω</a:t>
            </a:r>
            <a:r>
              <a:rPr lang="fr-FR" sz="1600" baseline="-25000" dirty="0" err="1"/>
              <a:t>log</a:t>
            </a:r>
            <a:endParaRPr lang="fr-FR" sz="1600" dirty="0"/>
          </a:p>
        </p:txBody>
      </p:sp>
      <p:grpSp>
        <p:nvGrpSpPr>
          <p:cNvPr id="190" name="Groupe 189">
            <a:extLst>
              <a:ext uri="{FF2B5EF4-FFF2-40B4-BE49-F238E27FC236}">
                <a16:creationId xmlns:a16="http://schemas.microsoft.com/office/drawing/2014/main" id="{6BF1B2A4-F570-4CC0-BF40-1B5D4596D407}"/>
              </a:ext>
            </a:extLst>
          </p:cNvPr>
          <p:cNvGrpSpPr/>
          <p:nvPr/>
        </p:nvGrpSpPr>
        <p:grpSpPr>
          <a:xfrm>
            <a:off x="655320" y="1320846"/>
            <a:ext cx="2788920" cy="2641554"/>
            <a:chOff x="655320" y="1320846"/>
            <a:chExt cx="2788920" cy="2641554"/>
          </a:xfrm>
        </p:grpSpPr>
        <p:sp>
          <p:nvSpPr>
            <p:cNvPr id="20" name="Forme libre : forme 19">
              <a:extLst>
                <a:ext uri="{FF2B5EF4-FFF2-40B4-BE49-F238E27FC236}">
                  <a16:creationId xmlns:a16="http://schemas.microsoft.com/office/drawing/2014/main" id="{F6300856-ABA4-4447-A575-2327F8321A78}"/>
                </a:ext>
              </a:extLst>
            </p:cNvPr>
            <p:cNvSpPr/>
            <p:nvPr/>
          </p:nvSpPr>
          <p:spPr>
            <a:xfrm>
              <a:off x="655320" y="1661160"/>
              <a:ext cx="2385060" cy="716280"/>
            </a:xfrm>
            <a:custGeom>
              <a:avLst/>
              <a:gdLst>
                <a:gd name="connsiteX0" fmla="*/ 0 w 2385060"/>
                <a:gd name="connsiteY0" fmla="*/ 0 h 716280"/>
                <a:gd name="connsiteX1" fmla="*/ 762000 w 2385060"/>
                <a:gd name="connsiteY1" fmla="*/ 0 h 716280"/>
                <a:gd name="connsiteX2" fmla="*/ 2385060 w 2385060"/>
                <a:gd name="connsiteY2" fmla="*/ 716280 h 716280"/>
              </a:gdLst>
              <a:ahLst/>
              <a:cxnLst>
                <a:cxn ang="0">
                  <a:pos x="connsiteX0" y="connsiteY0"/>
                </a:cxn>
                <a:cxn ang="0">
                  <a:pos x="connsiteX1" y="connsiteY1"/>
                </a:cxn>
                <a:cxn ang="0">
                  <a:pos x="connsiteX2" y="connsiteY2"/>
                </a:cxn>
              </a:cxnLst>
              <a:rect l="l" t="t" r="r" b="b"/>
              <a:pathLst>
                <a:path w="2385060" h="716280">
                  <a:moveTo>
                    <a:pt x="0" y="0"/>
                  </a:moveTo>
                  <a:lnTo>
                    <a:pt x="762000" y="0"/>
                  </a:lnTo>
                  <a:lnTo>
                    <a:pt x="2385060" y="716280"/>
                  </a:lnTo>
                </a:path>
              </a:pathLst>
            </a:custGeom>
            <a:noFill/>
            <a:ln w="19050">
              <a:solidFill>
                <a:srgbClr val="16A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0" name="Connecteur droit 169">
              <a:extLst>
                <a:ext uri="{FF2B5EF4-FFF2-40B4-BE49-F238E27FC236}">
                  <a16:creationId xmlns:a16="http://schemas.microsoft.com/office/drawing/2014/main" id="{744962D1-F76E-4E0F-9BA5-3982AF672606}"/>
                </a:ext>
              </a:extLst>
            </p:cNvPr>
            <p:cNvCxnSpPr>
              <a:cxnSpLocks/>
            </p:cNvCxnSpPr>
            <p:nvPr/>
          </p:nvCxnSpPr>
          <p:spPr>
            <a:xfrm>
              <a:off x="1442307" y="1597890"/>
              <a:ext cx="0" cy="18425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Forme libre : forme 31">
              <a:extLst>
                <a:ext uri="{FF2B5EF4-FFF2-40B4-BE49-F238E27FC236}">
                  <a16:creationId xmlns:a16="http://schemas.microsoft.com/office/drawing/2014/main" id="{F1807AED-CD85-4E02-8A4B-BCD9F474A48D}"/>
                </a:ext>
              </a:extLst>
            </p:cNvPr>
            <p:cNvSpPr/>
            <p:nvPr/>
          </p:nvSpPr>
          <p:spPr>
            <a:xfrm>
              <a:off x="716280" y="3429000"/>
              <a:ext cx="2727960" cy="533400"/>
            </a:xfrm>
            <a:custGeom>
              <a:avLst/>
              <a:gdLst>
                <a:gd name="connsiteX0" fmla="*/ 0 w 2727960"/>
                <a:gd name="connsiteY0" fmla="*/ 0 h 533400"/>
                <a:gd name="connsiteX1" fmla="*/ 723900 w 2727960"/>
                <a:gd name="connsiteY1" fmla="*/ 0 h 533400"/>
                <a:gd name="connsiteX2" fmla="*/ 723900 w 2727960"/>
                <a:gd name="connsiteY2" fmla="*/ 533400 h 533400"/>
                <a:gd name="connsiteX3" fmla="*/ 2727960 w 2727960"/>
                <a:gd name="connsiteY3" fmla="*/ 533400 h 533400"/>
              </a:gdLst>
              <a:ahLst/>
              <a:cxnLst>
                <a:cxn ang="0">
                  <a:pos x="connsiteX0" y="connsiteY0"/>
                </a:cxn>
                <a:cxn ang="0">
                  <a:pos x="connsiteX1" y="connsiteY1"/>
                </a:cxn>
                <a:cxn ang="0">
                  <a:pos x="connsiteX2" y="connsiteY2"/>
                </a:cxn>
                <a:cxn ang="0">
                  <a:pos x="connsiteX3" y="connsiteY3"/>
                </a:cxn>
              </a:cxnLst>
              <a:rect l="l" t="t" r="r" b="b"/>
              <a:pathLst>
                <a:path w="2727960" h="533400">
                  <a:moveTo>
                    <a:pt x="0" y="0"/>
                  </a:moveTo>
                  <a:lnTo>
                    <a:pt x="723900" y="0"/>
                  </a:lnTo>
                  <a:lnTo>
                    <a:pt x="723900" y="533400"/>
                  </a:lnTo>
                  <a:lnTo>
                    <a:pt x="2727960" y="533400"/>
                  </a:lnTo>
                </a:path>
              </a:pathLst>
            </a:custGeom>
            <a:noFill/>
            <a:ln w="19050">
              <a:solidFill>
                <a:srgbClr val="16A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a:extLst>
                <a:ext uri="{FF2B5EF4-FFF2-40B4-BE49-F238E27FC236}">
                  <a16:creationId xmlns:a16="http://schemas.microsoft.com/office/drawing/2014/main" id="{980FE9E6-3D63-4BCA-A643-62AAB2B639A9}"/>
                </a:ext>
              </a:extLst>
            </p:cNvPr>
            <p:cNvSpPr txBox="1"/>
            <p:nvPr/>
          </p:nvSpPr>
          <p:spPr>
            <a:xfrm>
              <a:off x="1179726" y="1320846"/>
              <a:ext cx="516488" cy="338554"/>
            </a:xfrm>
            <a:prstGeom prst="rect">
              <a:avLst/>
            </a:prstGeom>
            <a:noFill/>
          </p:spPr>
          <p:txBody>
            <a:bodyPr wrap="none" rtlCol="0">
              <a:spAutoFit/>
            </a:bodyPr>
            <a:lstStyle/>
            <a:p>
              <a:r>
                <a:rPr lang="fr-FR" sz="1600" dirty="0">
                  <a:solidFill>
                    <a:srgbClr val="217214"/>
                  </a:solidFill>
                </a:rPr>
                <a:t>1/</a:t>
              </a:r>
              <a:r>
                <a:rPr lang="el-GR" sz="1600" dirty="0">
                  <a:solidFill>
                    <a:srgbClr val="217214"/>
                  </a:solidFill>
                </a:rPr>
                <a:t>τ</a:t>
              </a:r>
              <a:r>
                <a:rPr lang="fr-FR" sz="1600" baseline="-25000" dirty="0">
                  <a:solidFill>
                    <a:srgbClr val="217214"/>
                  </a:solidFill>
                </a:rPr>
                <a:t>2</a:t>
              </a:r>
              <a:endParaRPr lang="fr-FR" sz="1600" dirty="0">
                <a:solidFill>
                  <a:srgbClr val="217214"/>
                </a:solidFill>
              </a:endParaRPr>
            </a:p>
          </p:txBody>
        </p:sp>
        <p:sp>
          <p:nvSpPr>
            <p:cNvPr id="173" name="ZoneTexte 172">
              <a:extLst>
                <a:ext uri="{FF2B5EF4-FFF2-40B4-BE49-F238E27FC236}">
                  <a16:creationId xmlns:a16="http://schemas.microsoft.com/office/drawing/2014/main" id="{4C2994FA-AF50-4CAB-8AF4-4FAD6964F2E1}"/>
                </a:ext>
              </a:extLst>
            </p:cNvPr>
            <p:cNvSpPr txBox="1"/>
            <p:nvPr/>
          </p:nvSpPr>
          <p:spPr>
            <a:xfrm>
              <a:off x="1179726" y="3111198"/>
              <a:ext cx="516488" cy="338554"/>
            </a:xfrm>
            <a:prstGeom prst="rect">
              <a:avLst/>
            </a:prstGeom>
            <a:noFill/>
          </p:spPr>
          <p:txBody>
            <a:bodyPr wrap="none" rtlCol="0">
              <a:spAutoFit/>
            </a:bodyPr>
            <a:lstStyle/>
            <a:p>
              <a:r>
                <a:rPr lang="fr-FR" sz="1600" dirty="0">
                  <a:solidFill>
                    <a:srgbClr val="217214"/>
                  </a:solidFill>
                </a:rPr>
                <a:t>1/</a:t>
              </a:r>
              <a:r>
                <a:rPr lang="el-GR" sz="1600" dirty="0">
                  <a:solidFill>
                    <a:srgbClr val="217214"/>
                  </a:solidFill>
                </a:rPr>
                <a:t>τ</a:t>
              </a:r>
              <a:r>
                <a:rPr lang="fr-FR" sz="1600" baseline="-25000" dirty="0">
                  <a:solidFill>
                    <a:srgbClr val="217214"/>
                  </a:solidFill>
                </a:rPr>
                <a:t>2</a:t>
              </a:r>
              <a:endParaRPr lang="fr-FR" sz="1600" dirty="0">
                <a:solidFill>
                  <a:srgbClr val="217214"/>
                </a:solidFill>
              </a:endParaRPr>
            </a:p>
          </p:txBody>
        </p:sp>
      </p:grpSp>
      <p:grpSp>
        <p:nvGrpSpPr>
          <p:cNvPr id="89" name="Groupe 88">
            <a:extLst>
              <a:ext uri="{FF2B5EF4-FFF2-40B4-BE49-F238E27FC236}">
                <a16:creationId xmlns:a16="http://schemas.microsoft.com/office/drawing/2014/main" id="{26DAD700-8FC2-4C99-9355-C162434E1D49}"/>
              </a:ext>
            </a:extLst>
          </p:cNvPr>
          <p:cNvGrpSpPr/>
          <p:nvPr/>
        </p:nvGrpSpPr>
        <p:grpSpPr>
          <a:xfrm>
            <a:off x="539157" y="1313448"/>
            <a:ext cx="2882223" cy="3150141"/>
            <a:chOff x="539157" y="1313448"/>
            <a:chExt cx="2882223" cy="3150141"/>
          </a:xfrm>
        </p:grpSpPr>
        <p:sp>
          <p:nvSpPr>
            <p:cNvPr id="22" name="Forme libre : forme 21">
              <a:extLst>
                <a:ext uri="{FF2B5EF4-FFF2-40B4-BE49-F238E27FC236}">
                  <a16:creationId xmlns:a16="http://schemas.microsoft.com/office/drawing/2014/main" id="{ED68BD2B-2DB0-4590-94F0-A8E19A52BAE6}"/>
                </a:ext>
              </a:extLst>
            </p:cNvPr>
            <p:cNvSpPr/>
            <p:nvPr/>
          </p:nvSpPr>
          <p:spPr>
            <a:xfrm>
              <a:off x="711804" y="1668780"/>
              <a:ext cx="2598420" cy="525780"/>
            </a:xfrm>
            <a:custGeom>
              <a:avLst/>
              <a:gdLst>
                <a:gd name="connsiteX0" fmla="*/ 2598420 w 2598420"/>
                <a:gd name="connsiteY0" fmla="*/ 525780 h 525780"/>
                <a:gd name="connsiteX1" fmla="*/ 1402080 w 2598420"/>
                <a:gd name="connsiteY1" fmla="*/ 0 h 525780"/>
                <a:gd name="connsiteX2" fmla="*/ 0 w 2598420"/>
                <a:gd name="connsiteY2" fmla="*/ 0 h 525780"/>
              </a:gdLst>
              <a:ahLst/>
              <a:cxnLst>
                <a:cxn ang="0">
                  <a:pos x="connsiteX0" y="connsiteY0"/>
                </a:cxn>
                <a:cxn ang="0">
                  <a:pos x="connsiteX1" y="connsiteY1"/>
                </a:cxn>
                <a:cxn ang="0">
                  <a:pos x="connsiteX2" y="connsiteY2"/>
                </a:cxn>
              </a:cxnLst>
              <a:rect l="l" t="t" r="r" b="b"/>
              <a:pathLst>
                <a:path w="2598420" h="525780">
                  <a:moveTo>
                    <a:pt x="2598420" y="525780"/>
                  </a:moveTo>
                  <a:lnTo>
                    <a:pt x="1402080" y="0"/>
                  </a:lnTo>
                  <a:lnTo>
                    <a:pt x="0" y="0"/>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25">
              <a:extLst>
                <a:ext uri="{FF2B5EF4-FFF2-40B4-BE49-F238E27FC236}">
                  <a16:creationId xmlns:a16="http://schemas.microsoft.com/office/drawing/2014/main" id="{16E59553-C935-42F9-BA06-5E71239CEA64}"/>
                </a:ext>
              </a:extLst>
            </p:cNvPr>
            <p:cNvCxnSpPr>
              <a:cxnSpLocks/>
            </p:cNvCxnSpPr>
            <p:nvPr/>
          </p:nvCxnSpPr>
          <p:spPr>
            <a:xfrm>
              <a:off x="2120487" y="1597891"/>
              <a:ext cx="0" cy="286569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Forme libre : forme 33">
              <a:extLst>
                <a:ext uri="{FF2B5EF4-FFF2-40B4-BE49-F238E27FC236}">
                  <a16:creationId xmlns:a16="http://schemas.microsoft.com/office/drawing/2014/main" id="{9060F43C-4443-4D4B-937A-47164D2BD314}"/>
                </a:ext>
              </a:extLst>
            </p:cNvPr>
            <p:cNvSpPr/>
            <p:nvPr/>
          </p:nvSpPr>
          <p:spPr>
            <a:xfrm>
              <a:off x="701040" y="3429000"/>
              <a:ext cx="2720340" cy="533400"/>
            </a:xfrm>
            <a:custGeom>
              <a:avLst/>
              <a:gdLst>
                <a:gd name="connsiteX0" fmla="*/ 0 w 2720340"/>
                <a:gd name="connsiteY0" fmla="*/ 0 h 533400"/>
                <a:gd name="connsiteX1" fmla="*/ 1424940 w 2720340"/>
                <a:gd name="connsiteY1" fmla="*/ 0 h 533400"/>
                <a:gd name="connsiteX2" fmla="*/ 1424940 w 2720340"/>
                <a:gd name="connsiteY2" fmla="*/ 533400 h 533400"/>
                <a:gd name="connsiteX3" fmla="*/ 2720340 w 2720340"/>
                <a:gd name="connsiteY3" fmla="*/ 533400 h 533400"/>
              </a:gdLst>
              <a:ahLst/>
              <a:cxnLst>
                <a:cxn ang="0">
                  <a:pos x="connsiteX0" y="connsiteY0"/>
                </a:cxn>
                <a:cxn ang="0">
                  <a:pos x="connsiteX1" y="connsiteY1"/>
                </a:cxn>
                <a:cxn ang="0">
                  <a:pos x="connsiteX2" y="connsiteY2"/>
                </a:cxn>
                <a:cxn ang="0">
                  <a:pos x="connsiteX3" y="connsiteY3"/>
                </a:cxn>
              </a:cxnLst>
              <a:rect l="l" t="t" r="r" b="b"/>
              <a:pathLst>
                <a:path w="2720340" h="533400">
                  <a:moveTo>
                    <a:pt x="0" y="0"/>
                  </a:moveTo>
                  <a:lnTo>
                    <a:pt x="1424940" y="0"/>
                  </a:lnTo>
                  <a:lnTo>
                    <a:pt x="1424940" y="533400"/>
                  </a:lnTo>
                  <a:lnTo>
                    <a:pt x="2720340" y="533400"/>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2" name="ZoneTexte 171">
              <a:extLst>
                <a:ext uri="{FF2B5EF4-FFF2-40B4-BE49-F238E27FC236}">
                  <a16:creationId xmlns:a16="http://schemas.microsoft.com/office/drawing/2014/main" id="{A1A3033C-0E98-4D44-BF75-C20D9DD4046D}"/>
                </a:ext>
              </a:extLst>
            </p:cNvPr>
            <p:cNvSpPr txBox="1"/>
            <p:nvPr/>
          </p:nvSpPr>
          <p:spPr>
            <a:xfrm>
              <a:off x="1862243" y="1313448"/>
              <a:ext cx="516488" cy="338554"/>
            </a:xfrm>
            <a:prstGeom prst="rect">
              <a:avLst/>
            </a:prstGeom>
            <a:noFill/>
          </p:spPr>
          <p:txBody>
            <a:bodyPr wrap="none" rtlCol="0">
              <a:spAutoFit/>
            </a:bodyPr>
            <a:lstStyle/>
            <a:p>
              <a:r>
                <a:rPr lang="fr-FR" sz="1600" dirty="0">
                  <a:solidFill>
                    <a:srgbClr val="0000FF"/>
                  </a:solidFill>
                </a:rPr>
                <a:t>1/</a:t>
              </a:r>
              <a:r>
                <a:rPr lang="el-GR" sz="1600" dirty="0">
                  <a:solidFill>
                    <a:srgbClr val="0000FF"/>
                  </a:solidFill>
                </a:rPr>
                <a:t>τ</a:t>
              </a:r>
              <a:r>
                <a:rPr lang="fr-FR" sz="1600" baseline="-25000" dirty="0">
                  <a:solidFill>
                    <a:srgbClr val="0000FF"/>
                  </a:solidFill>
                </a:rPr>
                <a:t>1</a:t>
              </a:r>
              <a:endParaRPr lang="fr-FR" sz="1600" dirty="0">
                <a:solidFill>
                  <a:srgbClr val="0000FF"/>
                </a:solidFill>
              </a:endParaRPr>
            </a:p>
          </p:txBody>
        </p:sp>
        <p:sp>
          <p:nvSpPr>
            <p:cNvPr id="174" name="ZoneTexte 173">
              <a:extLst>
                <a:ext uri="{FF2B5EF4-FFF2-40B4-BE49-F238E27FC236}">
                  <a16:creationId xmlns:a16="http://schemas.microsoft.com/office/drawing/2014/main" id="{3BE062FC-B3D5-4F8F-B31D-817BA633BE8D}"/>
                </a:ext>
              </a:extLst>
            </p:cNvPr>
            <p:cNvSpPr txBox="1"/>
            <p:nvPr/>
          </p:nvSpPr>
          <p:spPr>
            <a:xfrm>
              <a:off x="1862243" y="3103800"/>
              <a:ext cx="516488" cy="338554"/>
            </a:xfrm>
            <a:prstGeom prst="rect">
              <a:avLst/>
            </a:prstGeom>
            <a:noFill/>
          </p:spPr>
          <p:txBody>
            <a:bodyPr wrap="none" rtlCol="0">
              <a:spAutoFit/>
            </a:bodyPr>
            <a:lstStyle/>
            <a:p>
              <a:r>
                <a:rPr lang="fr-FR" sz="1600" dirty="0">
                  <a:solidFill>
                    <a:srgbClr val="0000FF"/>
                  </a:solidFill>
                </a:rPr>
                <a:t>1/</a:t>
              </a:r>
              <a:r>
                <a:rPr lang="el-GR" sz="1600" dirty="0">
                  <a:solidFill>
                    <a:srgbClr val="0000FF"/>
                  </a:solidFill>
                </a:rPr>
                <a:t>τ</a:t>
              </a:r>
              <a:r>
                <a:rPr lang="fr-FR" sz="1600" baseline="-25000" dirty="0">
                  <a:solidFill>
                    <a:srgbClr val="0000FF"/>
                  </a:solidFill>
                </a:rPr>
                <a:t>1</a:t>
              </a:r>
              <a:endParaRPr lang="fr-FR" sz="1600" dirty="0">
                <a:solidFill>
                  <a:srgbClr val="0000FF"/>
                </a:solidFill>
              </a:endParaRPr>
            </a:p>
          </p:txBody>
        </p:sp>
        <p:cxnSp>
          <p:nvCxnSpPr>
            <p:cNvPr id="60" name="Connecteur droit 59">
              <a:extLst>
                <a:ext uri="{FF2B5EF4-FFF2-40B4-BE49-F238E27FC236}">
                  <a16:creationId xmlns:a16="http://schemas.microsoft.com/office/drawing/2014/main" id="{BA5F50AE-E13A-4073-84C3-7F7E6C7AF6F5}"/>
                </a:ext>
              </a:extLst>
            </p:cNvPr>
            <p:cNvCxnSpPr>
              <a:cxnSpLocks/>
            </p:cNvCxnSpPr>
            <p:nvPr/>
          </p:nvCxnSpPr>
          <p:spPr>
            <a:xfrm>
              <a:off x="807975" y="3959860"/>
              <a:ext cx="1808225"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ZoneTexte 61">
                  <a:extLst>
                    <a:ext uri="{FF2B5EF4-FFF2-40B4-BE49-F238E27FC236}">
                      <a16:creationId xmlns:a16="http://schemas.microsoft.com/office/drawing/2014/main" id="{17513D81-A9CE-4DE2-8293-2D4A67B20E71}"/>
                    </a:ext>
                  </a:extLst>
                </p:cNvPr>
                <p:cNvSpPr txBox="1"/>
                <p:nvPr/>
              </p:nvSpPr>
              <p:spPr>
                <a:xfrm>
                  <a:off x="539157" y="3750379"/>
                  <a:ext cx="396262" cy="418961"/>
                </a:xfrm>
                <a:prstGeom prst="rect">
                  <a:avLst/>
                </a:prstGeom>
                <a:noFill/>
              </p:spPr>
              <p:txBody>
                <a:bodyPr wrap="none" rtlCol="0">
                  <a:spAutoFit/>
                </a:bodyPr>
                <a:lstStyle/>
                <a:p>
                  <a:r>
                    <a:rPr lang="fr-FR" sz="1600" b="0" dirty="0">
                      <a:solidFill>
                        <a:schemeClr val="tx1"/>
                      </a:solidFill>
                    </a:rPr>
                    <a:t>- </a:t>
                  </a:r>
                  <a14:m>
                    <m:oMath xmlns:m="http://schemas.openxmlformats.org/officeDocument/2006/math">
                      <m:f>
                        <m:fPr>
                          <m:ctrlPr>
                            <a:rPr lang="fr-FR" sz="1600" b="0" i="1" smtClean="0">
                              <a:solidFill>
                                <a:schemeClr val="tx1"/>
                              </a:solidFill>
                              <a:latin typeface="Cambria Math" panose="02040503050406030204" pitchFamily="18" charset="0"/>
                            </a:rPr>
                          </m:ctrlPr>
                        </m:fPr>
                        <m:num>
                          <m:r>
                            <a:rPr lang="fr-FR" sz="1600" b="0" i="1" smtClean="0">
                              <a:solidFill>
                                <a:schemeClr val="tx1"/>
                              </a:solidFill>
                              <a:latin typeface="Cambria Math" panose="02040503050406030204" pitchFamily="18" charset="0"/>
                            </a:rPr>
                            <m:t>𝜋</m:t>
                          </m:r>
                        </m:num>
                        <m:den>
                          <m:r>
                            <a:rPr lang="fr-FR" sz="1600" b="0" i="1" smtClean="0">
                              <a:solidFill>
                                <a:schemeClr val="tx1"/>
                              </a:solidFill>
                              <a:latin typeface="Cambria Math" panose="02040503050406030204" pitchFamily="18" charset="0"/>
                            </a:rPr>
                            <m:t>2</m:t>
                          </m:r>
                        </m:den>
                      </m:f>
                    </m:oMath>
                  </a14:m>
                  <a:endParaRPr lang="fr-FR" sz="1600" dirty="0">
                    <a:solidFill>
                      <a:schemeClr val="tx1"/>
                    </a:solidFill>
                  </a:endParaRPr>
                </a:p>
              </p:txBody>
            </p:sp>
          </mc:Choice>
          <mc:Fallback xmlns="">
            <p:sp>
              <p:nvSpPr>
                <p:cNvPr id="62" name="ZoneTexte 61">
                  <a:extLst>
                    <a:ext uri="{FF2B5EF4-FFF2-40B4-BE49-F238E27FC236}">
                      <a16:creationId xmlns:a16="http://schemas.microsoft.com/office/drawing/2014/main" id="{17513D81-A9CE-4DE2-8293-2D4A67B20E71}"/>
                    </a:ext>
                  </a:extLst>
                </p:cNvPr>
                <p:cNvSpPr txBox="1">
                  <a:spLocks noRot="1" noChangeAspect="1" noMove="1" noResize="1" noEditPoints="1" noAdjustHandles="1" noChangeArrowheads="1" noChangeShapeType="1" noTextEdit="1"/>
                </p:cNvSpPr>
                <p:nvPr/>
              </p:nvSpPr>
              <p:spPr>
                <a:xfrm>
                  <a:off x="539157" y="3750379"/>
                  <a:ext cx="396262" cy="418961"/>
                </a:xfrm>
                <a:prstGeom prst="rect">
                  <a:avLst/>
                </a:prstGeom>
                <a:blipFill>
                  <a:blip r:embed="rId9"/>
                  <a:stretch>
                    <a:fillRect l="-7692" b="-5797"/>
                  </a:stretch>
                </a:blipFill>
              </p:spPr>
              <p:txBody>
                <a:bodyPr/>
                <a:lstStyle/>
                <a:p>
                  <a:r>
                    <a:rPr lang="fr-FR">
                      <a:noFill/>
                    </a:rPr>
                    <a:t> </a:t>
                  </a:r>
                </a:p>
              </p:txBody>
            </p:sp>
          </mc:Fallback>
        </mc:AlternateContent>
      </p:grpSp>
      <p:sp>
        <p:nvSpPr>
          <p:cNvPr id="237" name="Rectangle à coins arrondis 66">
            <a:extLst>
              <a:ext uri="{FF2B5EF4-FFF2-40B4-BE49-F238E27FC236}">
                <a16:creationId xmlns:a16="http://schemas.microsoft.com/office/drawing/2014/main" id="{A3C43469-720E-4B87-8C11-82D65CA74CEF}"/>
              </a:ext>
            </a:extLst>
          </p:cNvPr>
          <p:cNvSpPr/>
          <p:nvPr/>
        </p:nvSpPr>
        <p:spPr>
          <a:xfrm>
            <a:off x="1054605" y="636267"/>
            <a:ext cx="2807882" cy="618986"/>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9" name="Rectangle 238">
            <a:extLst>
              <a:ext uri="{FF2B5EF4-FFF2-40B4-BE49-F238E27FC236}">
                <a16:creationId xmlns:a16="http://schemas.microsoft.com/office/drawing/2014/main" id="{D93CA6EF-BBA9-44AC-81A7-AB4D6C041601}"/>
              </a:ext>
            </a:extLst>
          </p:cNvPr>
          <p:cNvSpPr/>
          <p:nvPr/>
        </p:nvSpPr>
        <p:spPr>
          <a:xfrm>
            <a:off x="1118014" y="709680"/>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sp>
        <p:nvSpPr>
          <p:cNvPr id="240" name="ZoneTexte 239">
            <a:extLst>
              <a:ext uri="{FF2B5EF4-FFF2-40B4-BE49-F238E27FC236}">
                <a16:creationId xmlns:a16="http://schemas.microsoft.com/office/drawing/2014/main" id="{76795E75-7437-48F9-8F85-74B1427E196F}"/>
              </a:ext>
            </a:extLst>
          </p:cNvPr>
          <p:cNvSpPr txBox="1"/>
          <p:nvPr/>
        </p:nvSpPr>
        <p:spPr>
          <a:xfrm>
            <a:off x="1336309" y="649345"/>
            <a:ext cx="2495123" cy="338554"/>
          </a:xfrm>
          <a:prstGeom prst="rect">
            <a:avLst/>
          </a:prstGeom>
          <a:noFill/>
        </p:spPr>
        <p:txBody>
          <a:bodyPr wrap="square" rtlCol="0">
            <a:spAutoFit/>
          </a:bodyPr>
          <a:lstStyle/>
          <a:p>
            <a:r>
              <a:rPr lang="fr-FR" sz="1600" dirty="0">
                <a:solidFill>
                  <a:srgbClr val="002060"/>
                </a:solidFill>
              </a:rPr>
              <a:t>superposer tous sauf gain</a:t>
            </a:r>
          </a:p>
        </p:txBody>
      </p:sp>
      <p:sp>
        <p:nvSpPr>
          <p:cNvPr id="243" name="Rectangle 242">
            <a:extLst>
              <a:ext uri="{FF2B5EF4-FFF2-40B4-BE49-F238E27FC236}">
                <a16:creationId xmlns:a16="http://schemas.microsoft.com/office/drawing/2014/main" id="{5783E4B5-A4AD-4101-BFCA-D62D57F2BBEB}"/>
              </a:ext>
            </a:extLst>
          </p:cNvPr>
          <p:cNvSpPr/>
          <p:nvPr/>
        </p:nvSpPr>
        <p:spPr>
          <a:xfrm>
            <a:off x="1119667" y="4540817"/>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3</a:t>
            </a:r>
          </a:p>
        </p:txBody>
      </p:sp>
      <p:sp>
        <p:nvSpPr>
          <p:cNvPr id="244" name="ZoneTexte 243">
            <a:extLst>
              <a:ext uri="{FF2B5EF4-FFF2-40B4-BE49-F238E27FC236}">
                <a16:creationId xmlns:a16="http://schemas.microsoft.com/office/drawing/2014/main" id="{AA42E909-96A8-4977-97ED-750E9F2FADEF}"/>
              </a:ext>
            </a:extLst>
          </p:cNvPr>
          <p:cNvSpPr txBox="1"/>
          <p:nvPr/>
        </p:nvSpPr>
        <p:spPr>
          <a:xfrm>
            <a:off x="1337962" y="4480482"/>
            <a:ext cx="2495123" cy="338554"/>
          </a:xfrm>
          <a:prstGeom prst="rect">
            <a:avLst/>
          </a:prstGeom>
          <a:noFill/>
        </p:spPr>
        <p:txBody>
          <a:bodyPr wrap="square" rtlCol="0">
            <a:spAutoFit/>
          </a:bodyPr>
          <a:lstStyle/>
          <a:p>
            <a:r>
              <a:rPr lang="fr-FR" sz="1600" dirty="0">
                <a:solidFill>
                  <a:srgbClr val="002060"/>
                </a:solidFill>
              </a:rPr>
              <a:t>translater </a:t>
            </a:r>
            <a:r>
              <a:rPr lang="fr-FR" sz="1600" dirty="0" err="1">
                <a:solidFill>
                  <a:srgbClr val="002060"/>
                </a:solidFill>
              </a:rPr>
              <a:t>G</a:t>
            </a:r>
            <a:r>
              <a:rPr lang="fr-FR" sz="1600" baseline="-25000" dirty="0" err="1">
                <a:solidFill>
                  <a:srgbClr val="002060"/>
                </a:solidFill>
              </a:rPr>
              <a:t>dB</a:t>
            </a:r>
            <a:r>
              <a:rPr lang="fr-FR" sz="1600" dirty="0">
                <a:solidFill>
                  <a:srgbClr val="002060"/>
                </a:solidFill>
              </a:rPr>
              <a:t> de 20 log(K)</a:t>
            </a:r>
          </a:p>
        </p:txBody>
      </p:sp>
      <p:cxnSp>
        <p:nvCxnSpPr>
          <p:cNvPr id="87" name="Connecteur droit 86">
            <a:extLst>
              <a:ext uri="{FF2B5EF4-FFF2-40B4-BE49-F238E27FC236}">
                <a16:creationId xmlns:a16="http://schemas.microsoft.com/office/drawing/2014/main" id="{B358F81D-1867-46CA-82B6-7F9BC7F77541}"/>
              </a:ext>
            </a:extLst>
          </p:cNvPr>
          <p:cNvCxnSpPr>
            <a:cxnSpLocks/>
          </p:cNvCxnSpPr>
          <p:nvPr/>
        </p:nvCxnSpPr>
        <p:spPr>
          <a:xfrm>
            <a:off x="4017031" y="585609"/>
            <a:ext cx="0" cy="5913221"/>
          </a:xfrm>
          <a:prstGeom prst="line">
            <a:avLst/>
          </a:prstGeom>
          <a:ln>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9" name="Connecteur droit 248">
            <a:extLst>
              <a:ext uri="{FF2B5EF4-FFF2-40B4-BE49-F238E27FC236}">
                <a16:creationId xmlns:a16="http://schemas.microsoft.com/office/drawing/2014/main" id="{D6DAF120-0721-47AE-8ED6-42D67CA12A7F}"/>
              </a:ext>
            </a:extLst>
          </p:cNvPr>
          <p:cNvCxnSpPr>
            <a:cxnSpLocks/>
          </p:cNvCxnSpPr>
          <p:nvPr/>
        </p:nvCxnSpPr>
        <p:spPr>
          <a:xfrm>
            <a:off x="7605685" y="599906"/>
            <a:ext cx="0" cy="5913221"/>
          </a:xfrm>
          <a:prstGeom prst="line">
            <a:avLst/>
          </a:prstGeom>
          <a:ln>
            <a:solidFill>
              <a:schemeClr val="bg1">
                <a:lumMod val="50000"/>
              </a:schemeClr>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2" name="Connecteur droit 191">
            <a:extLst>
              <a:ext uri="{FF2B5EF4-FFF2-40B4-BE49-F238E27FC236}">
                <a16:creationId xmlns:a16="http://schemas.microsoft.com/office/drawing/2014/main" id="{72ABEF6A-AB79-4C4D-B8B6-354448C30671}"/>
              </a:ext>
            </a:extLst>
          </p:cNvPr>
          <p:cNvCxnSpPr>
            <a:cxnSpLocks/>
          </p:cNvCxnSpPr>
          <p:nvPr/>
        </p:nvCxnSpPr>
        <p:spPr>
          <a:xfrm>
            <a:off x="807975" y="4463589"/>
            <a:ext cx="131251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4" name="ZoneTexte 193">
                <a:extLst>
                  <a:ext uri="{FF2B5EF4-FFF2-40B4-BE49-F238E27FC236}">
                    <a16:creationId xmlns:a16="http://schemas.microsoft.com/office/drawing/2014/main" id="{D997CDC9-F905-421F-A8C7-920BECC93248}"/>
                  </a:ext>
                </a:extLst>
              </p:cNvPr>
              <p:cNvSpPr txBox="1"/>
              <p:nvPr/>
            </p:nvSpPr>
            <p:spPr>
              <a:xfrm>
                <a:off x="539157" y="4254108"/>
                <a:ext cx="419923" cy="338554"/>
              </a:xfrm>
              <a:prstGeom prst="rect">
                <a:avLst/>
              </a:prstGeom>
              <a:noFill/>
            </p:spPr>
            <p:txBody>
              <a:bodyPr wrap="none" rtlCol="0">
                <a:spAutoFit/>
              </a:bodyPr>
              <a:lstStyle/>
              <a:p>
                <a:r>
                  <a:rPr lang="fr-FR" sz="1600" b="0" dirty="0">
                    <a:solidFill>
                      <a:schemeClr val="tx1"/>
                    </a:solidFill>
                  </a:rPr>
                  <a:t>- </a:t>
                </a:r>
                <a14:m>
                  <m:oMath xmlns:m="http://schemas.openxmlformats.org/officeDocument/2006/math">
                    <m:r>
                      <a:rPr lang="fr-FR" sz="1600" b="0" i="1" smtClean="0">
                        <a:solidFill>
                          <a:schemeClr val="tx1"/>
                        </a:solidFill>
                        <a:latin typeface="Cambria Math" panose="02040503050406030204" pitchFamily="18" charset="0"/>
                      </a:rPr>
                      <m:t>𝜋</m:t>
                    </m:r>
                  </m:oMath>
                </a14:m>
                <a:endParaRPr lang="fr-FR" sz="1600" dirty="0">
                  <a:solidFill>
                    <a:schemeClr val="tx1"/>
                  </a:solidFill>
                </a:endParaRPr>
              </a:p>
            </p:txBody>
          </p:sp>
        </mc:Choice>
        <mc:Fallback xmlns="">
          <p:sp>
            <p:nvSpPr>
              <p:cNvPr id="194" name="ZoneTexte 193">
                <a:extLst>
                  <a:ext uri="{FF2B5EF4-FFF2-40B4-BE49-F238E27FC236}">
                    <a16:creationId xmlns:a16="http://schemas.microsoft.com/office/drawing/2014/main" id="{D997CDC9-F905-421F-A8C7-920BECC93248}"/>
                  </a:ext>
                </a:extLst>
              </p:cNvPr>
              <p:cNvSpPr txBox="1">
                <a:spLocks noRot="1" noChangeAspect="1" noMove="1" noResize="1" noEditPoints="1" noAdjustHandles="1" noChangeArrowheads="1" noChangeShapeType="1" noTextEdit="1"/>
              </p:cNvSpPr>
              <p:nvPr/>
            </p:nvSpPr>
            <p:spPr>
              <a:xfrm>
                <a:off x="539157" y="4254108"/>
                <a:ext cx="419923" cy="338554"/>
              </a:xfrm>
              <a:prstGeom prst="rect">
                <a:avLst/>
              </a:prstGeom>
              <a:blipFill>
                <a:blip r:embed="rId10"/>
                <a:stretch>
                  <a:fillRect l="-7246" t="-5455" b="-23636"/>
                </a:stretch>
              </a:blipFill>
            </p:spPr>
            <p:txBody>
              <a:bodyPr/>
              <a:lstStyle/>
              <a:p>
                <a:r>
                  <a:rPr lang="fr-FR">
                    <a:noFill/>
                  </a:rPr>
                  <a:t> </a:t>
                </a:r>
              </a:p>
            </p:txBody>
          </p:sp>
        </mc:Fallback>
      </mc:AlternateContent>
      <p:sp>
        <p:nvSpPr>
          <p:cNvPr id="241" name="Rectangle 240">
            <a:extLst>
              <a:ext uri="{FF2B5EF4-FFF2-40B4-BE49-F238E27FC236}">
                <a16:creationId xmlns:a16="http://schemas.microsoft.com/office/drawing/2014/main" id="{BA86A80F-62C4-4166-B523-3EB0721E8FDB}"/>
              </a:ext>
            </a:extLst>
          </p:cNvPr>
          <p:cNvSpPr/>
          <p:nvPr/>
        </p:nvSpPr>
        <p:spPr>
          <a:xfrm>
            <a:off x="1119667" y="977034"/>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sp>
        <p:nvSpPr>
          <p:cNvPr id="242" name="ZoneTexte 241">
            <a:extLst>
              <a:ext uri="{FF2B5EF4-FFF2-40B4-BE49-F238E27FC236}">
                <a16:creationId xmlns:a16="http://schemas.microsoft.com/office/drawing/2014/main" id="{26DCBFD4-4A57-405C-B229-D4893E90EFED}"/>
              </a:ext>
            </a:extLst>
          </p:cNvPr>
          <p:cNvSpPr txBox="1"/>
          <p:nvPr/>
        </p:nvSpPr>
        <p:spPr>
          <a:xfrm>
            <a:off x="1337962" y="916699"/>
            <a:ext cx="2495123" cy="338554"/>
          </a:xfrm>
          <a:prstGeom prst="rect">
            <a:avLst/>
          </a:prstGeom>
          <a:noFill/>
        </p:spPr>
        <p:txBody>
          <a:bodyPr wrap="square" rtlCol="0">
            <a:spAutoFit/>
          </a:bodyPr>
          <a:lstStyle/>
          <a:p>
            <a:r>
              <a:rPr lang="fr-FR" sz="1600" dirty="0">
                <a:solidFill>
                  <a:srgbClr val="002060"/>
                </a:solidFill>
              </a:rPr>
              <a:t>sommer les Bode (</a:t>
            </a:r>
            <a:r>
              <a:rPr lang="fr-FR" sz="1600" dirty="0" err="1">
                <a:solidFill>
                  <a:srgbClr val="002060"/>
                </a:solidFill>
              </a:rPr>
              <a:t>G</a:t>
            </a:r>
            <a:r>
              <a:rPr lang="fr-FR" sz="1600" baseline="-25000" dirty="0" err="1">
                <a:solidFill>
                  <a:srgbClr val="002060"/>
                </a:solidFill>
              </a:rPr>
              <a:t>dB</a:t>
            </a:r>
            <a:r>
              <a:rPr lang="fr-FR" sz="1600" dirty="0">
                <a:solidFill>
                  <a:srgbClr val="002060"/>
                </a:solidFill>
              </a:rPr>
              <a:t> et </a:t>
            </a:r>
            <a:r>
              <a:rPr lang="el-GR" sz="1600" i="1" dirty="0">
                <a:solidFill>
                  <a:srgbClr val="002060"/>
                </a:solidFill>
              </a:rPr>
              <a:t>φ</a:t>
            </a:r>
            <a:r>
              <a:rPr lang="fr-FR" sz="1600" dirty="0">
                <a:solidFill>
                  <a:srgbClr val="002060"/>
                </a:solidFill>
              </a:rPr>
              <a:t>)</a:t>
            </a:r>
          </a:p>
        </p:txBody>
      </p:sp>
      <p:sp>
        <p:nvSpPr>
          <p:cNvPr id="191" name="Forme libre : forme 190">
            <a:extLst>
              <a:ext uri="{FF2B5EF4-FFF2-40B4-BE49-F238E27FC236}">
                <a16:creationId xmlns:a16="http://schemas.microsoft.com/office/drawing/2014/main" id="{026D5E58-CD29-46CB-AA75-0FEF77124423}"/>
              </a:ext>
            </a:extLst>
          </p:cNvPr>
          <p:cNvSpPr/>
          <p:nvPr/>
        </p:nvSpPr>
        <p:spPr>
          <a:xfrm>
            <a:off x="666750" y="1666875"/>
            <a:ext cx="2400300" cy="1219200"/>
          </a:xfrm>
          <a:custGeom>
            <a:avLst/>
            <a:gdLst>
              <a:gd name="connsiteX0" fmla="*/ 0 w 2400300"/>
              <a:gd name="connsiteY0" fmla="*/ 0 h 1219200"/>
              <a:gd name="connsiteX1" fmla="*/ 781050 w 2400300"/>
              <a:gd name="connsiteY1" fmla="*/ 0 h 1219200"/>
              <a:gd name="connsiteX2" fmla="*/ 1466850 w 2400300"/>
              <a:gd name="connsiteY2" fmla="*/ 304800 h 1219200"/>
              <a:gd name="connsiteX3" fmla="*/ 2400300 w 2400300"/>
              <a:gd name="connsiteY3" fmla="*/ 1219200 h 1219200"/>
            </a:gdLst>
            <a:ahLst/>
            <a:cxnLst>
              <a:cxn ang="0">
                <a:pos x="connsiteX0" y="connsiteY0"/>
              </a:cxn>
              <a:cxn ang="0">
                <a:pos x="connsiteX1" y="connsiteY1"/>
              </a:cxn>
              <a:cxn ang="0">
                <a:pos x="connsiteX2" y="connsiteY2"/>
              </a:cxn>
              <a:cxn ang="0">
                <a:pos x="connsiteX3" y="connsiteY3"/>
              </a:cxn>
            </a:cxnLst>
            <a:rect l="l" t="t" r="r" b="b"/>
            <a:pathLst>
              <a:path w="2400300" h="1219200">
                <a:moveTo>
                  <a:pt x="0" y="0"/>
                </a:moveTo>
                <a:lnTo>
                  <a:pt x="781050" y="0"/>
                </a:lnTo>
                <a:lnTo>
                  <a:pt x="1466850" y="304800"/>
                </a:lnTo>
                <a:lnTo>
                  <a:pt x="2400300" y="121920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3" name="Forme libre : forme 202">
            <a:extLst>
              <a:ext uri="{FF2B5EF4-FFF2-40B4-BE49-F238E27FC236}">
                <a16:creationId xmlns:a16="http://schemas.microsoft.com/office/drawing/2014/main" id="{01497F3C-74F3-4F54-9FFA-3F87DADDC165}"/>
              </a:ext>
            </a:extLst>
          </p:cNvPr>
          <p:cNvSpPr/>
          <p:nvPr/>
        </p:nvSpPr>
        <p:spPr>
          <a:xfrm>
            <a:off x="685800" y="3429000"/>
            <a:ext cx="2733675" cy="1017695"/>
          </a:xfrm>
          <a:custGeom>
            <a:avLst/>
            <a:gdLst>
              <a:gd name="connsiteX0" fmla="*/ 0 w 2733675"/>
              <a:gd name="connsiteY0" fmla="*/ 0 h 1038225"/>
              <a:gd name="connsiteX1" fmla="*/ 752475 w 2733675"/>
              <a:gd name="connsiteY1" fmla="*/ 0 h 1038225"/>
              <a:gd name="connsiteX2" fmla="*/ 752475 w 2733675"/>
              <a:gd name="connsiteY2" fmla="*/ 533400 h 1038225"/>
              <a:gd name="connsiteX3" fmla="*/ 1438275 w 2733675"/>
              <a:gd name="connsiteY3" fmla="*/ 533400 h 1038225"/>
              <a:gd name="connsiteX4" fmla="*/ 1438275 w 2733675"/>
              <a:gd name="connsiteY4" fmla="*/ 1038225 h 1038225"/>
              <a:gd name="connsiteX5" fmla="*/ 2733675 w 2733675"/>
              <a:gd name="connsiteY5" fmla="*/ 1038225 h 1038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33675" h="1038225">
                <a:moveTo>
                  <a:pt x="0" y="0"/>
                </a:moveTo>
                <a:lnTo>
                  <a:pt x="752475" y="0"/>
                </a:lnTo>
                <a:lnTo>
                  <a:pt x="752475" y="533400"/>
                </a:lnTo>
                <a:lnTo>
                  <a:pt x="1438275" y="533400"/>
                </a:lnTo>
                <a:lnTo>
                  <a:pt x="1438275" y="1038225"/>
                </a:lnTo>
                <a:lnTo>
                  <a:pt x="2733675" y="1038225"/>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8" name="Connecteur droit avec flèche 247">
            <a:extLst>
              <a:ext uri="{FF2B5EF4-FFF2-40B4-BE49-F238E27FC236}">
                <a16:creationId xmlns:a16="http://schemas.microsoft.com/office/drawing/2014/main" id="{FBF7017F-5ABD-46AA-A714-E0E183458EBE}"/>
              </a:ext>
            </a:extLst>
          </p:cNvPr>
          <p:cNvCxnSpPr>
            <a:cxnSpLocks/>
          </p:cNvCxnSpPr>
          <p:nvPr/>
        </p:nvCxnSpPr>
        <p:spPr>
          <a:xfrm>
            <a:off x="759378" y="1725698"/>
            <a:ext cx="0" cy="306302"/>
          </a:xfrm>
          <a:prstGeom prst="straightConnector1">
            <a:avLst/>
          </a:prstGeom>
          <a:ln w="19050">
            <a:solidFill>
              <a:srgbClr val="CC00FF"/>
            </a:solidFill>
            <a:tailEnd type="triangle"/>
          </a:ln>
        </p:spPr>
        <p:style>
          <a:lnRef idx="1">
            <a:schemeClr val="accent1"/>
          </a:lnRef>
          <a:fillRef idx="0">
            <a:schemeClr val="accent1"/>
          </a:fillRef>
          <a:effectRef idx="0">
            <a:schemeClr val="accent1"/>
          </a:effectRef>
          <a:fontRef idx="minor">
            <a:schemeClr val="tx1"/>
          </a:fontRef>
        </p:style>
      </p:cxnSp>
      <p:sp>
        <p:nvSpPr>
          <p:cNvPr id="250" name="ZoneTexte 249">
            <a:extLst>
              <a:ext uri="{FF2B5EF4-FFF2-40B4-BE49-F238E27FC236}">
                <a16:creationId xmlns:a16="http://schemas.microsoft.com/office/drawing/2014/main" id="{BF893023-9959-4DCF-A5B9-D54864FB3FA9}"/>
              </a:ext>
            </a:extLst>
          </p:cNvPr>
          <p:cNvSpPr txBox="1"/>
          <p:nvPr/>
        </p:nvSpPr>
        <p:spPr>
          <a:xfrm>
            <a:off x="704960" y="1697984"/>
            <a:ext cx="1223412" cy="338554"/>
          </a:xfrm>
          <a:prstGeom prst="rect">
            <a:avLst/>
          </a:prstGeom>
          <a:noFill/>
        </p:spPr>
        <p:txBody>
          <a:bodyPr wrap="none" rtlCol="0">
            <a:spAutoFit/>
          </a:bodyPr>
          <a:lstStyle/>
          <a:p>
            <a:r>
              <a:rPr lang="fr-FR" sz="1600" dirty="0">
                <a:solidFill>
                  <a:srgbClr val="CC00FF"/>
                </a:solidFill>
              </a:rPr>
              <a:t>20log(K) &lt; 0</a:t>
            </a:r>
          </a:p>
        </p:txBody>
      </p:sp>
      <p:sp>
        <p:nvSpPr>
          <p:cNvPr id="253" name="ZoneTexte 252">
            <a:extLst>
              <a:ext uri="{FF2B5EF4-FFF2-40B4-BE49-F238E27FC236}">
                <a16:creationId xmlns:a16="http://schemas.microsoft.com/office/drawing/2014/main" id="{67945661-889F-465A-B314-0A530DDC1317}"/>
              </a:ext>
            </a:extLst>
          </p:cNvPr>
          <p:cNvSpPr txBox="1"/>
          <p:nvPr/>
        </p:nvSpPr>
        <p:spPr>
          <a:xfrm rot="1378477">
            <a:off x="2422254" y="2053180"/>
            <a:ext cx="1040670" cy="323165"/>
          </a:xfrm>
          <a:prstGeom prst="rect">
            <a:avLst/>
          </a:prstGeom>
          <a:noFill/>
        </p:spPr>
        <p:txBody>
          <a:bodyPr wrap="none" rtlCol="0">
            <a:spAutoFit/>
          </a:bodyPr>
          <a:lstStyle/>
          <a:p>
            <a:r>
              <a:rPr lang="fr-FR" sz="1500" dirty="0">
                <a:solidFill>
                  <a:srgbClr val="16A638"/>
                </a:solidFill>
              </a:rPr>
              <a:t>-20 dB/</a:t>
            </a:r>
            <a:r>
              <a:rPr lang="fr-FR" sz="1500" dirty="0" err="1">
                <a:solidFill>
                  <a:srgbClr val="16A638"/>
                </a:solidFill>
              </a:rPr>
              <a:t>dec</a:t>
            </a:r>
            <a:endParaRPr lang="fr-FR" sz="1500" dirty="0">
              <a:solidFill>
                <a:srgbClr val="16A638"/>
              </a:solidFill>
            </a:endParaRPr>
          </a:p>
        </p:txBody>
      </p:sp>
      <p:sp>
        <p:nvSpPr>
          <p:cNvPr id="261" name="ZoneTexte 260">
            <a:extLst>
              <a:ext uri="{FF2B5EF4-FFF2-40B4-BE49-F238E27FC236}">
                <a16:creationId xmlns:a16="http://schemas.microsoft.com/office/drawing/2014/main" id="{EEEF69BA-B842-4CC9-BF0F-77643346B0A9}"/>
              </a:ext>
            </a:extLst>
          </p:cNvPr>
          <p:cNvSpPr txBox="1"/>
          <p:nvPr/>
        </p:nvSpPr>
        <p:spPr>
          <a:xfrm rot="1378477">
            <a:off x="2678737" y="1853155"/>
            <a:ext cx="1040670" cy="323165"/>
          </a:xfrm>
          <a:prstGeom prst="rect">
            <a:avLst/>
          </a:prstGeom>
          <a:noFill/>
        </p:spPr>
        <p:txBody>
          <a:bodyPr wrap="none" rtlCol="0">
            <a:spAutoFit/>
          </a:bodyPr>
          <a:lstStyle/>
          <a:p>
            <a:r>
              <a:rPr lang="fr-FR" sz="1500" dirty="0">
                <a:solidFill>
                  <a:srgbClr val="0000FF"/>
                </a:solidFill>
              </a:rPr>
              <a:t>-20 dB/</a:t>
            </a:r>
            <a:r>
              <a:rPr lang="fr-FR" sz="1500" dirty="0" err="1">
                <a:solidFill>
                  <a:srgbClr val="0000FF"/>
                </a:solidFill>
              </a:rPr>
              <a:t>dec</a:t>
            </a:r>
            <a:endParaRPr lang="fr-FR" sz="1500" dirty="0">
              <a:solidFill>
                <a:srgbClr val="0000FF"/>
              </a:solidFill>
            </a:endParaRPr>
          </a:p>
        </p:txBody>
      </p:sp>
      <p:sp>
        <p:nvSpPr>
          <p:cNvPr id="262" name="ZoneTexte 261">
            <a:extLst>
              <a:ext uri="{FF2B5EF4-FFF2-40B4-BE49-F238E27FC236}">
                <a16:creationId xmlns:a16="http://schemas.microsoft.com/office/drawing/2014/main" id="{8218D98D-3FD1-4CA7-9E85-FAD1884DF50A}"/>
              </a:ext>
            </a:extLst>
          </p:cNvPr>
          <p:cNvSpPr txBox="1"/>
          <p:nvPr/>
        </p:nvSpPr>
        <p:spPr>
          <a:xfrm rot="2512328">
            <a:off x="2507498" y="2499261"/>
            <a:ext cx="1040670" cy="323165"/>
          </a:xfrm>
          <a:prstGeom prst="rect">
            <a:avLst/>
          </a:prstGeom>
          <a:noFill/>
        </p:spPr>
        <p:txBody>
          <a:bodyPr wrap="none" rtlCol="0">
            <a:spAutoFit/>
          </a:bodyPr>
          <a:lstStyle/>
          <a:p>
            <a:r>
              <a:rPr lang="fr-FR" sz="1500" dirty="0">
                <a:solidFill>
                  <a:srgbClr val="FF0000"/>
                </a:solidFill>
              </a:rPr>
              <a:t>-40 dB/</a:t>
            </a:r>
            <a:r>
              <a:rPr lang="fr-FR" sz="1500" dirty="0" err="1">
                <a:solidFill>
                  <a:srgbClr val="FF0000"/>
                </a:solidFill>
              </a:rPr>
              <a:t>dec</a:t>
            </a:r>
            <a:endParaRPr lang="fr-FR" sz="1500" dirty="0">
              <a:solidFill>
                <a:srgbClr val="FF0000"/>
              </a:solidFill>
            </a:endParaRPr>
          </a:p>
        </p:txBody>
      </p:sp>
      <p:sp>
        <p:nvSpPr>
          <p:cNvPr id="82" name="ZoneTexte 81">
            <a:extLst>
              <a:ext uri="{FF2B5EF4-FFF2-40B4-BE49-F238E27FC236}">
                <a16:creationId xmlns:a16="http://schemas.microsoft.com/office/drawing/2014/main" id="{1C80043E-5A1C-4D90-9966-ABAC1488C0CE}"/>
              </a:ext>
            </a:extLst>
          </p:cNvPr>
          <p:cNvSpPr txBox="1"/>
          <p:nvPr/>
        </p:nvSpPr>
        <p:spPr>
          <a:xfrm>
            <a:off x="3355603" y="1305701"/>
            <a:ext cx="495649" cy="338554"/>
          </a:xfrm>
          <a:prstGeom prst="rect">
            <a:avLst/>
          </a:prstGeom>
          <a:noFill/>
        </p:spPr>
        <p:txBody>
          <a:bodyPr wrap="none" rtlCol="0">
            <a:spAutoFit/>
          </a:bodyPr>
          <a:lstStyle/>
          <a:p>
            <a:r>
              <a:rPr lang="fr-FR" sz="1600" dirty="0" err="1"/>
              <a:t>ω</a:t>
            </a:r>
            <a:r>
              <a:rPr lang="fr-FR" sz="1600" baseline="-25000" dirty="0" err="1"/>
              <a:t>log</a:t>
            </a:r>
            <a:endParaRPr lang="fr-FR" sz="1600" dirty="0"/>
          </a:p>
        </p:txBody>
      </p:sp>
      <p:sp>
        <p:nvSpPr>
          <p:cNvPr id="83" name="Rectangle à coins arrondis 78">
            <a:extLst>
              <a:ext uri="{FF2B5EF4-FFF2-40B4-BE49-F238E27FC236}">
                <a16:creationId xmlns:a16="http://schemas.microsoft.com/office/drawing/2014/main" id="{8924A3CE-80E9-4390-A14F-50FF59CE0BE8}"/>
              </a:ext>
            </a:extLst>
          </p:cNvPr>
          <p:cNvSpPr/>
          <p:nvPr/>
        </p:nvSpPr>
        <p:spPr>
          <a:xfrm>
            <a:off x="4123360" y="585609"/>
            <a:ext cx="3388298" cy="4276579"/>
          </a:xfrm>
          <a:prstGeom prst="roundRect">
            <a:avLst>
              <a:gd name="adj" fmla="val 0"/>
            </a:avLst>
          </a:prstGeom>
          <a:solidFill>
            <a:schemeClr val="bg1"/>
          </a:solidFill>
          <a:ln w="28575">
            <a:solidFill>
              <a:srgbClr val="F99F1B"/>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4" name="Rectangle à coins arrondis 78">
            <a:extLst>
              <a:ext uri="{FF2B5EF4-FFF2-40B4-BE49-F238E27FC236}">
                <a16:creationId xmlns:a16="http://schemas.microsoft.com/office/drawing/2014/main" id="{D6737B1C-E009-41FE-90B3-69D0662045AD}"/>
              </a:ext>
            </a:extLst>
          </p:cNvPr>
          <p:cNvSpPr/>
          <p:nvPr/>
        </p:nvSpPr>
        <p:spPr>
          <a:xfrm>
            <a:off x="7712014" y="585609"/>
            <a:ext cx="3388298" cy="4276579"/>
          </a:xfrm>
          <a:prstGeom prst="roundRect">
            <a:avLst>
              <a:gd name="adj" fmla="val 0"/>
            </a:avLst>
          </a:prstGeom>
          <a:solidFill>
            <a:schemeClr val="bg1"/>
          </a:solidFill>
          <a:ln w="28575">
            <a:solidFill>
              <a:srgbClr val="F99F1B"/>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5" name="Rectangle 84">
            <a:extLst>
              <a:ext uri="{FF2B5EF4-FFF2-40B4-BE49-F238E27FC236}">
                <a16:creationId xmlns:a16="http://schemas.microsoft.com/office/drawing/2014/main" id="{85BC3F37-2D0D-49C7-986D-C3191F0CBCE3}"/>
              </a:ext>
            </a:extLst>
          </p:cNvPr>
          <p:cNvSpPr/>
          <p:nvPr/>
        </p:nvSpPr>
        <p:spPr>
          <a:xfrm>
            <a:off x="4093749" y="556101"/>
            <a:ext cx="4110497" cy="338554"/>
          </a:xfrm>
          <a:prstGeom prst="rect">
            <a:avLst/>
          </a:prstGeom>
        </p:spPr>
        <p:txBody>
          <a:bodyPr wrap="square">
            <a:spAutoFit/>
          </a:bodyPr>
          <a:lstStyle/>
          <a:p>
            <a:r>
              <a:rPr lang="fr-FR" sz="1600" b="1" dirty="0">
                <a:solidFill>
                  <a:srgbClr val="FE6E02"/>
                </a:solidFill>
              </a:rPr>
              <a:t>Q2.</a:t>
            </a:r>
            <a:r>
              <a:rPr lang="fr-FR" altLang="fr-FR" sz="1600" dirty="0">
                <a:solidFill>
                  <a:srgbClr val="002060"/>
                </a:solidFill>
                <a:cs typeface="Arial" panose="020B0604020202020204" pitchFamily="34" charset="0"/>
              </a:rPr>
              <a:t> Représenter le Bode asymptotique</a:t>
            </a:r>
          </a:p>
        </p:txBody>
      </p:sp>
      <p:sp>
        <p:nvSpPr>
          <p:cNvPr id="86" name="Rectangle 85">
            <a:extLst>
              <a:ext uri="{FF2B5EF4-FFF2-40B4-BE49-F238E27FC236}">
                <a16:creationId xmlns:a16="http://schemas.microsoft.com/office/drawing/2014/main" id="{B76E71B0-D5B4-4E61-A8A3-DAD1D4D34C8C}"/>
              </a:ext>
            </a:extLst>
          </p:cNvPr>
          <p:cNvSpPr/>
          <p:nvPr/>
        </p:nvSpPr>
        <p:spPr>
          <a:xfrm>
            <a:off x="7701532" y="555388"/>
            <a:ext cx="3492808" cy="338554"/>
          </a:xfrm>
          <a:prstGeom prst="rect">
            <a:avLst/>
          </a:prstGeom>
        </p:spPr>
        <p:txBody>
          <a:bodyPr wrap="square">
            <a:spAutoFit/>
          </a:bodyPr>
          <a:lstStyle/>
          <a:p>
            <a:r>
              <a:rPr lang="fr-FR" sz="1600" b="1" dirty="0">
                <a:solidFill>
                  <a:srgbClr val="FE6E02"/>
                </a:solidFill>
              </a:rPr>
              <a:t>Q3.</a:t>
            </a:r>
            <a:r>
              <a:rPr lang="fr-FR" altLang="fr-FR" sz="1600" dirty="0">
                <a:solidFill>
                  <a:srgbClr val="002060"/>
                </a:solidFill>
                <a:cs typeface="Arial" panose="020B0604020202020204" pitchFamily="34" charset="0"/>
              </a:rPr>
              <a:t> Représenter le Bode asymptotique</a:t>
            </a:r>
          </a:p>
        </p:txBody>
      </p:sp>
      <p:cxnSp>
        <p:nvCxnSpPr>
          <p:cNvPr id="88" name="Connecteur droit avec flèche 87">
            <a:extLst>
              <a:ext uri="{FF2B5EF4-FFF2-40B4-BE49-F238E27FC236}">
                <a16:creationId xmlns:a16="http://schemas.microsoft.com/office/drawing/2014/main" id="{C2C1F7FE-F4F3-4942-8C9A-9472326D801B}"/>
              </a:ext>
            </a:extLst>
          </p:cNvPr>
          <p:cNvCxnSpPr>
            <a:cxnSpLocks/>
          </p:cNvCxnSpPr>
          <p:nvPr/>
        </p:nvCxnSpPr>
        <p:spPr>
          <a:xfrm>
            <a:off x="4290711" y="1672566"/>
            <a:ext cx="290323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Connecteur droit avec flèche 89">
            <a:extLst>
              <a:ext uri="{FF2B5EF4-FFF2-40B4-BE49-F238E27FC236}">
                <a16:creationId xmlns:a16="http://schemas.microsoft.com/office/drawing/2014/main" id="{6F35E4E1-0D77-4EE1-A16C-9B9ED102B0B5}"/>
              </a:ext>
            </a:extLst>
          </p:cNvPr>
          <p:cNvCxnSpPr>
            <a:cxnSpLocks/>
          </p:cNvCxnSpPr>
          <p:nvPr/>
        </p:nvCxnSpPr>
        <p:spPr>
          <a:xfrm>
            <a:off x="4295971" y="3961917"/>
            <a:ext cx="290323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Connecteur droit avec flèche 91">
            <a:extLst>
              <a:ext uri="{FF2B5EF4-FFF2-40B4-BE49-F238E27FC236}">
                <a16:creationId xmlns:a16="http://schemas.microsoft.com/office/drawing/2014/main" id="{3DC04E88-56B3-4430-BE66-80FD8F0D0FA8}"/>
              </a:ext>
            </a:extLst>
          </p:cNvPr>
          <p:cNvCxnSpPr/>
          <p:nvPr/>
        </p:nvCxnSpPr>
        <p:spPr>
          <a:xfrm flipV="1">
            <a:off x="4476813" y="1140137"/>
            <a:ext cx="0" cy="16668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onnecteur droit avec flèche 92">
            <a:extLst>
              <a:ext uri="{FF2B5EF4-FFF2-40B4-BE49-F238E27FC236}">
                <a16:creationId xmlns:a16="http://schemas.microsoft.com/office/drawing/2014/main" id="{F18EB62D-C090-42B5-B2A7-A4AA1B5876E8}"/>
              </a:ext>
            </a:extLst>
          </p:cNvPr>
          <p:cNvCxnSpPr/>
          <p:nvPr/>
        </p:nvCxnSpPr>
        <p:spPr>
          <a:xfrm flipV="1">
            <a:off x="4476813" y="2978462"/>
            <a:ext cx="0" cy="16668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6" name="ZoneTexte 95">
            <a:extLst>
              <a:ext uri="{FF2B5EF4-FFF2-40B4-BE49-F238E27FC236}">
                <a16:creationId xmlns:a16="http://schemas.microsoft.com/office/drawing/2014/main" id="{B3BA6B2E-DD0A-48C9-A984-2845AD18D775}"/>
              </a:ext>
            </a:extLst>
          </p:cNvPr>
          <p:cNvSpPr txBox="1"/>
          <p:nvPr/>
        </p:nvSpPr>
        <p:spPr>
          <a:xfrm>
            <a:off x="4093231" y="811346"/>
            <a:ext cx="460382" cy="338554"/>
          </a:xfrm>
          <a:prstGeom prst="rect">
            <a:avLst/>
          </a:prstGeom>
          <a:noFill/>
        </p:spPr>
        <p:txBody>
          <a:bodyPr wrap="none" rtlCol="0">
            <a:spAutoFit/>
          </a:bodyPr>
          <a:lstStyle/>
          <a:p>
            <a:r>
              <a:rPr lang="fr-FR" sz="1600" dirty="0" err="1"/>
              <a:t>G</a:t>
            </a:r>
            <a:r>
              <a:rPr lang="fr-FR" sz="1600" baseline="-25000" dirty="0" err="1"/>
              <a:t>dB</a:t>
            </a:r>
            <a:endParaRPr lang="fr-FR" sz="1600" dirty="0"/>
          </a:p>
        </p:txBody>
      </p:sp>
      <p:sp>
        <p:nvSpPr>
          <p:cNvPr id="98" name="ZoneTexte 97">
            <a:extLst>
              <a:ext uri="{FF2B5EF4-FFF2-40B4-BE49-F238E27FC236}">
                <a16:creationId xmlns:a16="http://schemas.microsoft.com/office/drawing/2014/main" id="{BDF11D0E-54A0-4113-A583-A819BA7F767A}"/>
              </a:ext>
            </a:extLst>
          </p:cNvPr>
          <p:cNvSpPr txBox="1"/>
          <p:nvPr/>
        </p:nvSpPr>
        <p:spPr>
          <a:xfrm>
            <a:off x="4216847" y="2774668"/>
            <a:ext cx="317716" cy="338554"/>
          </a:xfrm>
          <a:prstGeom prst="rect">
            <a:avLst/>
          </a:prstGeom>
          <a:noFill/>
        </p:spPr>
        <p:txBody>
          <a:bodyPr wrap="none" rtlCol="0">
            <a:spAutoFit/>
          </a:bodyPr>
          <a:lstStyle/>
          <a:p>
            <a:r>
              <a:rPr lang="fr-FR" sz="1600" i="1" dirty="0"/>
              <a:t>φ</a:t>
            </a:r>
          </a:p>
        </p:txBody>
      </p:sp>
      <p:sp>
        <p:nvSpPr>
          <p:cNvPr id="99" name="ZoneTexte 98">
            <a:extLst>
              <a:ext uri="{FF2B5EF4-FFF2-40B4-BE49-F238E27FC236}">
                <a16:creationId xmlns:a16="http://schemas.microsoft.com/office/drawing/2014/main" id="{695C1D6D-BFD1-4180-9BF9-35A6DD4C6AC2}"/>
              </a:ext>
            </a:extLst>
          </p:cNvPr>
          <p:cNvSpPr txBox="1"/>
          <p:nvPr/>
        </p:nvSpPr>
        <p:spPr>
          <a:xfrm>
            <a:off x="6977537" y="1632549"/>
            <a:ext cx="495649" cy="338554"/>
          </a:xfrm>
          <a:prstGeom prst="rect">
            <a:avLst/>
          </a:prstGeom>
          <a:noFill/>
        </p:spPr>
        <p:txBody>
          <a:bodyPr wrap="none" rtlCol="0">
            <a:spAutoFit/>
          </a:bodyPr>
          <a:lstStyle/>
          <a:p>
            <a:r>
              <a:rPr lang="fr-FR" sz="1600" dirty="0" err="1"/>
              <a:t>ω</a:t>
            </a:r>
            <a:r>
              <a:rPr lang="fr-FR" sz="1600" baseline="-25000" dirty="0" err="1"/>
              <a:t>log</a:t>
            </a:r>
            <a:endParaRPr lang="fr-FR" sz="1600" dirty="0"/>
          </a:p>
        </p:txBody>
      </p:sp>
      <p:sp>
        <p:nvSpPr>
          <p:cNvPr id="100" name="ZoneTexte 99">
            <a:extLst>
              <a:ext uri="{FF2B5EF4-FFF2-40B4-BE49-F238E27FC236}">
                <a16:creationId xmlns:a16="http://schemas.microsoft.com/office/drawing/2014/main" id="{6EF3DFC0-438A-4B3D-88A0-03074EE97368}"/>
              </a:ext>
            </a:extLst>
          </p:cNvPr>
          <p:cNvSpPr txBox="1"/>
          <p:nvPr/>
        </p:nvSpPr>
        <p:spPr>
          <a:xfrm>
            <a:off x="6977537" y="3617985"/>
            <a:ext cx="495649" cy="338554"/>
          </a:xfrm>
          <a:prstGeom prst="rect">
            <a:avLst/>
          </a:prstGeom>
          <a:noFill/>
        </p:spPr>
        <p:txBody>
          <a:bodyPr wrap="none" rtlCol="0">
            <a:spAutoFit/>
          </a:bodyPr>
          <a:lstStyle/>
          <a:p>
            <a:r>
              <a:rPr lang="fr-FR" sz="1600" dirty="0" err="1"/>
              <a:t>ω</a:t>
            </a:r>
            <a:r>
              <a:rPr lang="fr-FR" sz="1600" baseline="-25000" dirty="0" err="1"/>
              <a:t>log</a:t>
            </a:r>
            <a:endParaRPr lang="fr-FR" sz="1600" dirty="0"/>
          </a:p>
        </p:txBody>
      </p:sp>
      <p:cxnSp>
        <p:nvCxnSpPr>
          <p:cNvPr id="101" name="Connecteur droit avec flèche 100">
            <a:extLst>
              <a:ext uri="{FF2B5EF4-FFF2-40B4-BE49-F238E27FC236}">
                <a16:creationId xmlns:a16="http://schemas.microsoft.com/office/drawing/2014/main" id="{183A3402-5E21-48B2-B350-BAC2ABCD25C1}"/>
              </a:ext>
            </a:extLst>
          </p:cNvPr>
          <p:cNvCxnSpPr>
            <a:cxnSpLocks/>
          </p:cNvCxnSpPr>
          <p:nvPr/>
        </p:nvCxnSpPr>
        <p:spPr>
          <a:xfrm>
            <a:off x="7879365" y="1672566"/>
            <a:ext cx="290323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Connecteur droit avec flèche 101">
            <a:extLst>
              <a:ext uri="{FF2B5EF4-FFF2-40B4-BE49-F238E27FC236}">
                <a16:creationId xmlns:a16="http://schemas.microsoft.com/office/drawing/2014/main" id="{202462BB-0FFC-4801-9486-FBC3BCCF1AC9}"/>
              </a:ext>
            </a:extLst>
          </p:cNvPr>
          <p:cNvCxnSpPr/>
          <p:nvPr/>
        </p:nvCxnSpPr>
        <p:spPr>
          <a:xfrm flipV="1">
            <a:off x="8065467" y="1140137"/>
            <a:ext cx="0" cy="16668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ZoneTexte 102">
            <a:extLst>
              <a:ext uri="{FF2B5EF4-FFF2-40B4-BE49-F238E27FC236}">
                <a16:creationId xmlns:a16="http://schemas.microsoft.com/office/drawing/2014/main" id="{FB111872-FFEC-4648-ADF0-51074DB648DE}"/>
              </a:ext>
            </a:extLst>
          </p:cNvPr>
          <p:cNvSpPr txBox="1"/>
          <p:nvPr/>
        </p:nvSpPr>
        <p:spPr>
          <a:xfrm>
            <a:off x="7681885" y="811346"/>
            <a:ext cx="460382" cy="338554"/>
          </a:xfrm>
          <a:prstGeom prst="rect">
            <a:avLst/>
          </a:prstGeom>
          <a:noFill/>
        </p:spPr>
        <p:txBody>
          <a:bodyPr wrap="none" rtlCol="0">
            <a:spAutoFit/>
          </a:bodyPr>
          <a:lstStyle/>
          <a:p>
            <a:r>
              <a:rPr lang="fr-FR" sz="1600" dirty="0" err="1"/>
              <a:t>G</a:t>
            </a:r>
            <a:r>
              <a:rPr lang="fr-FR" sz="1600" baseline="-25000" dirty="0" err="1"/>
              <a:t>dB</a:t>
            </a:r>
            <a:endParaRPr lang="fr-FR" sz="1600" dirty="0"/>
          </a:p>
        </p:txBody>
      </p:sp>
      <p:sp>
        <p:nvSpPr>
          <p:cNvPr id="104" name="ZoneTexte 103">
            <a:extLst>
              <a:ext uri="{FF2B5EF4-FFF2-40B4-BE49-F238E27FC236}">
                <a16:creationId xmlns:a16="http://schemas.microsoft.com/office/drawing/2014/main" id="{724F6319-32B6-4D03-98AA-30CE3D5180C5}"/>
              </a:ext>
            </a:extLst>
          </p:cNvPr>
          <p:cNvSpPr txBox="1"/>
          <p:nvPr/>
        </p:nvSpPr>
        <p:spPr>
          <a:xfrm>
            <a:off x="10566191" y="1632549"/>
            <a:ext cx="495649" cy="338554"/>
          </a:xfrm>
          <a:prstGeom prst="rect">
            <a:avLst/>
          </a:prstGeom>
          <a:noFill/>
        </p:spPr>
        <p:txBody>
          <a:bodyPr wrap="none" rtlCol="0">
            <a:spAutoFit/>
          </a:bodyPr>
          <a:lstStyle/>
          <a:p>
            <a:r>
              <a:rPr lang="fr-FR" sz="1600" dirty="0" err="1"/>
              <a:t>ω</a:t>
            </a:r>
            <a:r>
              <a:rPr lang="fr-FR" sz="1600" baseline="-25000" dirty="0" err="1"/>
              <a:t>log</a:t>
            </a:r>
            <a:endParaRPr lang="fr-FR" sz="1600" dirty="0"/>
          </a:p>
        </p:txBody>
      </p:sp>
      <p:sp>
        <p:nvSpPr>
          <p:cNvPr id="105" name="ZoneTexte 104">
            <a:extLst>
              <a:ext uri="{FF2B5EF4-FFF2-40B4-BE49-F238E27FC236}">
                <a16:creationId xmlns:a16="http://schemas.microsoft.com/office/drawing/2014/main" id="{EC5F06F2-8EC0-4B78-86F9-667AC2316B5F}"/>
              </a:ext>
            </a:extLst>
          </p:cNvPr>
          <p:cNvSpPr txBox="1"/>
          <p:nvPr/>
        </p:nvSpPr>
        <p:spPr>
          <a:xfrm>
            <a:off x="8552437" y="3938364"/>
            <a:ext cx="682517" cy="338554"/>
          </a:xfrm>
          <a:prstGeom prst="rect">
            <a:avLst/>
          </a:prstGeom>
          <a:noFill/>
        </p:spPr>
        <p:txBody>
          <a:bodyPr wrap="square" rtlCol="0">
            <a:spAutoFit/>
          </a:bodyPr>
          <a:lstStyle/>
          <a:p>
            <a:r>
              <a:rPr lang="fr-FR" sz="1600" dirty="0">
                <a:solidFill>
                  <a:srgbClr val="217214"/>
                </a:solidFill>
              </a:rPr>
              <a:t>1/a</a:t>
            </a:r>
            <a:r>
              <a:rPr lang="el-GR" sz="1600" dirty="0">
                <a:solidFill>
                  <a:srgbClr val="217214"/>
                </a:solidFill>
              </a:rPr>
              <a:t>τ</a:t>
            </a:r>
            <a:endParaRPr lang="fr-FR" sz="1600" dirty="0">
              <a:solidFill>
                <a:srgbClr val="217214"/>
              </a:solidFill>
            </a:endParaRPr>
          </a:p>
        </p:txBody>
      </p:sp>
      <p:cxnSp>
        <p:nvCxnSpPr>
          <p:cNvPr id="106" name="Connecteur droit avec flèche 105">
            <a:extLst>
              <a:ext uri="{FF2B5EF4-FFF2-40B4-BE49-F238E27FC236}">
                <a16:creationId xmlns:a16="http://schemas.microsoft.com/office/drawing/2014/main" id="{FA8289E7-C73B-4030-A9C3-763129EBE516}"/>
              </a:ext>
            </a:extLst>
          </p:cNvPr>
          <p:cNvCxnSpPr>
            <a:cxnSpLocks/>
          </p:cNvCxnSpPr>
          <p:nvPr/>
        </p:nvCxnSpPr>
        <p:spPr>
          <a:xfrm>
            <a:off x="7884399" y="3964747"/>
            <a:ext cx="290323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Connecteur droit avec flèche 106">
            <a:extLst>
              <a:ext uri="{FF2B5EF4-FFF2-40B4-BE49-F238E27FC236}">
                <a16:creationId xmlns:a16="http://schemas.microsoft.com/office/drawing/2014/main" id="{EE9AFE94-7A6B-4598-92D3-CAFA3AF071BF}"/>
              </a:ext>
            </a:extLst>
          </p:cNvPr>
          <p:cNvCxnSpPr/>
          <p:nvPr/>
        </p:nvCxnSpPr>
        <p:spPr>
          <a:xfrm flipV="1">
            <a:off x="8065241" y="2981292"/>
            <a:ext cx="0" cy="1666875"/>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ZoneTexte 107">
            <a:extLst>
              <a:ext uri="{FF2B5EF4-FFF2-40B4-BE49-F238E27FC236}">
                <a16:creationId xmlns:a16="http://schemas.microsoft.com/office/drawing/2014/main" id="{B8227C5C-3D56-44F8-B284-AB261B88EF5F}"/>
              </a:ext>
            </a:extLst>
          </p:cNvPr>
          <p:cNvSpPr txBox="1"/>
          <p:nvPr/>
        </p:nvSpPr>
        <p:spPr>
          <a:xfrm>
            <a:off x="7805275" y="2777498"/>
            <a:ext cx="317716" cy="338554"/>
          </a:xfrm>
          <a:prstGeom prst="rect">
            <a:avLst/>
          </a:prstGeom>
          <a:noFill/>
        </p:spPr>
        <p:txBody>
          <a:bodyPr wrap="none" rtlCol="0">
            <a:spAutoFit/>
          </a:bodyPr>
          <a:lstStyle/>
          <a:p>
            <a:r>
              <a:rPr lang="fr-FR" sz="1600" i="1" dirty="0"/>
              <a:t>φ</a:t>
            </a:r>
          </a:p>
        </p:txBody>
      </p:sp>
      <p:sp>
        <p:nvSpPr>
          <p:cNvPr id="109" name="ZoneTexte 108">
            <a:extLst>
              <a:ext uri="{FF2B5EF4-FFF2-40B4-BE49-F238E27FC236}">
                <a16:creationId xmlns:a16="http://schemas.microsoft.com/office/drawing/2014/main" id="{E34E29E5-4FA6-40DA-9571-002460A5B24E}"/>
              </a:ext>
            </a:extLst>
          </p:cNvPr>
          <p:cNvSpPr txBox="1"/>
          <p:nvPr/>
        </p:nvSpPr>
        <p:spPr>
          <a:xfrm>
            <a:off x="10565965" y="3620815"/>
            <a:ext cx="495649" cy="338554"/>
          </a:xfrm>
          <a:prstGeom prst="rect">
            <a:avLst/>
          </a:prstGeom>
          <a:noFill/>
        </p:spPr>
        <p:txBody>
          <a:bodyPr wrap="none" rtlCol="0">
            <a:spAutoFit/>
          </a:bodyPr>
          <a:lstStyle/>
          <a:p>
            <a:r>
              <a:rPr lang="fr-FR" sz="1600" dirty="0" err="1"/>
              <a:t>ω</a:t>
            </a:r>
            <a:r>
              <a:rPr lang="fr-FR" sz="1600" baseline="-25000" dirty="0" err="1"/>
              <a:t>log</a:t>
            </a:r>
            <a:endParaRPr lang="fr-FR" sz="1600" dirty="0"/>
          </a:p>
        </p:txBody>
      </p:sp>
      <p:grpSp>
        <p:nvGrpSpPr>
          <p:cNvPr id="110" name="Groupe 109">
            <a:extLst>
              <a:ext uri="{FF2B5EF4-FFF2-40B4-BE49-F238E27FC236}">
                <a16:creationId xmlns:a16="http://schemas.microsoft.com/office/drawing/2014/main" id="{48770FB0-10D5-41F8-B799-AD9B798688D3}"/>
              </a:ext>
            </a:extLst>
          </p:cNvPr>
          <p:cNvGrpSpPr/>
          <p:nvPr/>
        </p:nvGrpSpPr>
        <p:grpSpPr>
          <a:xfrm>
            <a:off x="4140948" y="952598"/>
            <a:ext cx="3143362" cy="3009802"/>
            <a:chOff x="4140948" y="952598"/>
            <a:chExt cx="3143362" cy="3009802"/>
          </a:xfrm>
        </p:grpSpPr>
        <p:sp>
          <p:nvSpPr>
            <p:cNvPr id="111" name="Forme libre : forme 110">
              <a:extLst>
                <a:ext uri="{FF2B5EF4-FFF2-40B4-BE49-F238E27FC236}">
                  <a16:creationId xmlns:a16="http://schemas.microsoft.com/office/drawing/2014/main" id="{80675F8B-42DC-47B2-AF22-81B00DCB7B31}"/>
                </a:ext>
              </a:extLst>
            </p:cNvPr>
            <p:cNvSpPr/>
            <p:nvPr/>
          </p:nvSpPr>
          <p:spPr>
            <a:xfrm flipV="1">
              <a:off x="4188685" y="952598"/>
              <a:ext cx="3095625" cy="723900"/>
            </a:xfrm>
            <a:custGeom>
              <a:avLst/>
              <a:gdLst>
                <a:gd name="connsiteX0" fmla="*/ 3171825 w 3171825"/>
                <a:gd name="connsiteY0" fmla="*/ 723900 h 723900"/>
                <a:gd name="connsiteX1" fmla="*/ 1543050 w 3171825"/>
                <a:gd name="connsiteY1" fmla="*/ 0 h 723900"/>
                <a:gd name="connsiteX2" fmla="*/ 0 w 3171825"/>
                <a:gd name="connsiteY2" fmla="*/ 0 h 723900"/>
                <a:gd name="connsiteX0" fmla="*/ 3095625 w 3095625"/>
                <a:gd name="connsiteY0" fmla="*/ 723900 h 723900"/>
                <a:gd name="connsiteX1" fmla="*/ 1466850 w 3095625"/>
                <a:gd name="connsiteY1" fmla="*/ 0 h 723900"/>
                <a:gd name="connsiteX2" fmla="*/ 0 w 3095625"/>
                <a:gd name="connsiteY2" fmla="*/ 0 h 723900"/>
              </a:gdLst>
              <a:ahLst/>
              <a:cxnLst>
                <a:cxn ang="0">
                  <a:pos x="connsiteX0" y="connsiteY0"/>
                </a:cxn>
                <a:cxn ang="0">
                  <a:pos x="connsiteX1" y="connsiteY1"/>
                </a:cxn>
                <a:cxn ang="0">
                  <a:pos x="connsiteX2" y="connsiteY2"/>
                </a:cxn>
              </a:cxnLst>
              <a:rect l="l" t="t" r="r" b="b"/>
              <a:pathLst>
                <a:path w="3095625" h="723900">
                  <a:moveTo>
                    <a:pt x="3095625" y="723900"/>
                  </a:moveTo>
                  <a:lnTo>
                    <a:pt x="1466850" y="0"/>
                  </a:lnTo>
                  <a:lnTo>
                    <a:pt x="0" y="0"/>
                  </a:lnTo>
                </a:path>
              </a:pathLst>
            </a:custGeom>
            <a:noFill/>
            <a:ln w="19050">
              <a:solidFill>
                <a:srgbClr val="16A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t>
              </a:r>
            </a:p>
          </p:txBody>
        </p:sp>
        <p:cxnSp>
          <p:nvCxnSpPr>
            <p:cNvPr id="112" name="Connecteur droit 111">
              <a:extLst>
                <a:ext uri="{FF2B5EF4-FFF2-40B4-BE49-F238E27FC236}">
                  <a16:creationId xmlns:a16="http://schemas.microsoft.com/office/drawing/2014/main" id="{BC4DA4BD-068D-44CF-8E24-41AFE9F5B339}"/>
                </a:ext>
              </a:extLst>
            </p:cNvPr>
            <p:cNvCxnSpPr>
              <a:cxnSpLocks/>
            </p:cNvCxnSpPr>
            <p:nvPr/>
          </p:nvCxnSpPr>
          <p:spPr>
            <a:xfrm>
              <a:off x="4409766" y="3443402"/>
              <a:ext cx="1252116"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3" name="ZoneTexte 112">
                  <a:extLst>
                    <a:ext uri="{FF2B5EF4-FFF2-40B4-BE49-F238E27FC236}">
                      <a16:creationId xmlns:a16="http://schemas.microsoft.com/office/drawing/2014/main" id="{28E81562-F3BC-4B9E-A626-051BCE5B5543}"/>
                    </a:ext>
                  </a:extLst>
                </p:cNvPr>
                <p:cNvSpPr txBox="1"/>
                <p:nvPr/>
              </p:nvSpPr>
              <p:spPr>
                <a:xfrm>
                  <a:off x="4140948" y="3233747"/>
                  <a:ext cx="380232" cy="418961"/>
                </a:xfrm>
                <a:prstGeom prst="rect">
                  <a:avLst/>
                </a:prstGeom>
                <a:noFill/>
              </p:spPr>
              <p:txBody>
                <a:bodyPr wrap="none" rtlCol="0">
                  <a:spAutoFit/>
                </a:bodyPr>
                <a:lstStyle/>
                <a:p>
                  <a:r>
                    <a:rPr lang="fr-FR" sz="1600" dirty="0"/>
                    <a:t> </a:t>
                  </a:r>
                  <a:r>
                    <a:rPr lang="fr-FR" sz="1600" b="0" dirty="0">
                      <a:solidFill>
                        <a:schemeClr val="tx1"/>
                      </a:solidFill>
                    </a:rPr>
                    <a:t> </a:t>
                  </a:r>
                  <a14:m>
                    <m:oMath xmlns:m="http://schemas.openxmlformats.org/officeDocument/2006/math">
                      <m:f>
                        <m:fPr>
                          <m:ctrlPr>
                            <a:rPr lang="fr-FR" sz="1600" b="0" i="1" smtClean="0">
                              <a:solidFill>
                                <a:schemeClr val="tx1"/>
                              </a:solidFill>
                              <a:latin typeface="Cambria Math" panose="02040503050406030204" pitchFamily="18" charset="0"/>
                            </a:rPr>
                          </m:ctrlPr>
                        </m:fPr>
                        <m:num>
                          <m:r>
                            <a:rPr lang="fr-FR" sz="1600" b="0" i="1" smtClean="0">
                              <a:solidFill>
                                <a:schemeClr val="tx1"/>
                              </a:solidFill>
                              <a:latin typeface="Cambria Math" panose="02040503050406030204" pitchFamily="18" charset="0"/>
                            </a:rPr>
                            <m:t>𝜋</m:t>
                          </m:r>
                        </m:num>
                        <m:den>
                          <m:r>
                            <a:rPr lang="fr-FR" sz="1600" b="0" i="1" smtClean="0">
                              <a:solidFill>
                                <a:schemeClr val="tx1"/>
                              </a:solidFill>
                              <a:latin typeface="Cambria Math" panose="02040503050406030204" pitchFamily="18" charset="0"/>
                            </a:rPr>
                            <m:t>2</m:t>
                          </m:r>
                        </m:den>
                      </m:f>
                    </m:oMath>
                  </a14:m>
                  <a:endParaRPr lang="fr-FR" sz="1600" dirty="0">
                    <a:solidFill>
                      <a:schemeClr val="tx1"/>
                    </a:solidFill>
                  </a:endParaRPr>
                </a:p>
              </p:txBody>
            </p:sp>
          </mc:Choice>
          <mc:Fallback xmlns="">
            <p:sp>
              <p:nvSpPr>
                <p:cNvPr id="201" name="ZoneTexte 200">
                  <a:extLst>
                    <a:ext uri="{FF2B5EF4-FFF2-40B4-BE49-F238E27FC236}">
                      <a16:creationId xmlns:a16="http://schemas.microsoft.com/office/drawing/2014/main" id="{1E7A52D4-98F5-4B16-BC04-E993C7BBCA45}"/>
                    </a:ext>
                  </a:extLst>
                </p:cNvPr>
                <p:cNvSpPr txBox="1">
                  <a:spLocks noRot="1" noChangeAspect="1" noMove="1" noResize="1" noEditPoints="1" noAdjustHandles="1" noChangeArrowheads="1" noChangeShapeType="1" noTextEdit="1"/>
                </p:cNvSpPr>
                <p:nvPr/>
              </p:nvSpPr>
              <p:spPr>
                <a:xfrm>
                  <a:off x="4140948" y="3233747"/>
                  <a:ext cx="380232" cy="418961"/>
                </a:xfrm>
                <a:prstGeom prst="rect">
                  <a:avLst/>
                </a:prstGeom>
                <a:blipFill>
                  <a:blip r:embed="rId11"/>
                  <a:stretch>
                    <a:fillRect/>
                  </a:stretch>
                </a:blipFill>
              </p:spPr>
              <p:txBody>
                <a:bodyPr/>
                <a:lstStyle/>
                <a:p>
                  <a:r>
                    <a:rPr lang="fr-FR">
                      <a:noFill/>
                    </a:rPr>
                    <a:t> </a:t>
                  </a:r>
                </a:p>
              </p:txBody>
            </p:sp>
          </mc:Fallback>
        </mc:AlternateContent>
        <p:sp>
          <p:nvSpPr>
            <p:cNvPr id="115" name="Forme libre : forme 114">
              <a:extLst>
                <a:ext uri="{FF2B5EF4-FFF2-40B4-BE49-F238E27FC236}">
                  <a16:creationId xmlns:a16="http://schemas.microsoft.com/office/drawing/2014/main" id="{F0FD7CF0-8DC2-477A-800C-08BE9E71775C}"/>
                </a:ext>
              </a:extLst>
            </p:cNvPr>
            <p:cNvSpPr/>
            <p:nvPr/>
          </p:nvSpPr>
          <p:spPr>
            <a:xfrm flipH="1">
              <a:off x="4378505" y="3447732"/>
              <a:ext cx="2720340" cy="514668"/>
            </a:xfrm>
            <a:custGeom>
              <a:avLst/>
              <a:gdLst>
                <a:gd name="connsiteX0" fmla="*/ 0 w 2720340"/>
                <a:gd name="connsiteY0" fmla="*/ 0 h 533400"/>
                <a:gd name="connsiteX1" fmla="*/ 1424940 w 2720340"/>
                <a:gd name="connsiteY1" fmla="*/ 0 h 533400"/>
                <a:gd name="connsiteX2" fmla="*/ 1424940 w 2720340"/>
                <a:gd name="connsiteY2" fmla="*/ 533400 h 533400"/>
                <a:gd name="connsiteX3" fmla="*/ 2720340 w 2720340"/>
                <a:gd name="connsiteY3" fmla="*/ 533400 h 533400"/>
              </a:gdLst>
              <a:ahLst/>
              <a:cxnLst>
                <a:cxn ang="0">
                  <a:pos x="connsiteX0" y="connsiteY0"/>
                </a:cxn>
                <a:cxn ang="0">
                  <a:pos x="connsiteX1" y="connsiteY1"/>
                </a:cxn>
                <a:cxn ang="0">
                  <a:pos x="connsiteX2" y="connsiteY2"/>
                </a:cxn>
                <a:cxn ang="0">
                  <a:pos x="connsiteX3" y="connsiteY3"/>
                </a:cxn>
              </a:cxnLst>
              <a:rect l="l" t="t" r="r" b="b"/>
              <a:pathLst>
                <a:path w="2720340" h="533400">
                  <a:moveTo>
                    <a:pt x="0" y="0"/>
                  </a:moveTo>
                  <a:lnTo>
                    <a:pt x="1424940" y="0"/>
                  </a:lnTo>
                  <a:lnTo>
                    <a:pt x="1424940" y="533400"/>
                  </a:lnTo>
                  <a:lnTo>
                    <a:pt x="2720340" y="533400"/>
                  </a:lnTo>
                </a:path>
              </a:pathLst>
            </a:custGeom>
            <a:noFill/>
            <a:ln w="19050">
              <a:solidFill>
                <a:srgbClr val="16A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16" name="Groupe 115">
            <a:extLst>
              <a:ext uri="{FF2B5EF4-FFF2-40B4-BE49-F238E27FC236}">
                <a16:creationId xmlns:a16="http://schemas.microsoft.com/office/drawing/2014/main" id="{A2B80462-3B6B-4504-92CF-9717A9056523}"/>
              </a:ext>
            </a:extLst>
          </p:cNvPr>
          <p:cNvGrpSpPr/>
          <p:nvPr/>
        </p:nvGrpSpPr>
        <p:grpSpPr>
          <a:xfrm>
            <a:off x="4140948" y="1199825"/>
            <a:ext cx="3079019" cy="3474287"/>
            <a:chOff x="4140948" y="1199825"/>
            <a:chExt cx="3079019" cy="3474287"/>
          </a:xfrm>
        </p:grpSpPr>
        <p:cxnSp>
          <p:nvCxnSpPr>
            <p:cNvPr id="117" name="Connecteur droit 116">
              <a:extLst>
                <a:ext uri="{FF2B5EF4-FFF2-40B4-BE49-F238E27FC236}">
                  <a16:creationId xmlns:a16="http://schemas.microsoft.com/office/drawing/2014/main" id="{CBBA209C-BE61-4D23-A058-490526BAF07B}"/>
                </a:ext>
              </a:extLst>
            </p:cNvPr>
            <p:cNvCxnSpPr>
              <a:cxnSpLocks/>
            </p:cNvCxnSpPr>
            <p:nvPr/>
          </p:nvCxnSpPr>
          <p:spPr>
            <a:xfrm>
              <a:off x="5661882" y="1652002"/>
              <a:ext cx="0" cy="281898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18" name="ZoneTexte 117">
              <a:extLst>
                <a:ext uri="{FF2B5EF4-FFF2-40B4-BE49-F238E27FC236}">
                  <a16:creationId xmlns:a16="http://schemas.microsoft.com/office/drawing/2014/main" id="{5C660130-210C-410C-81B4-5FE2CCB9A7A1}"/>
                </a:ext>
              </a:extLst>
            </p:cNvPr>
            <p:cNvSpPr txBox="1"/>
            <p:nvPr/>
          </p:nvSpPr>
          <p:spPr>
            <a:xfrm>
              <a:off x="5372444" y="1342274"/>
              <a:ext cx="578876" cy="338554"/>
            </a:xfrm>
            <a:prstGeom prst="rect">
              <a:avLst/>
            </a:prstGeom>
            <a:noFill/>
          </p:spPr>
          <p:txBody>
            <a:bodyPr wrap="none" rtlCol="0">
              <a:spAutoFit/>
            </a:bodyPr>
            <a:lstStyle/>
            <a:p>
              <a:r>
                <a:rPr lang="fr-FR" sz="1600" i="1" dirty="0"/>
                <a:t>K</a:t>
              </a:r>
              <a:r>
                <a:rPr lang="fr-FR" sz="1600" i="1" baseline="-25000" dirty="0"/>
                <a:t>i</a:t>
              </a:r>
              <a:r>
                <a:rPr lang="fr-FR" sz="1600" dirty="0"/>
                <a:t>/</a:t>
              </a:r>
              <a:r>
                <a:rPr lang="fr-FR" sz="1600" i="1" dirty="0" err="1"/>
                <a:t>K</a:t>
              </a:r>
              <a:r>
                <a:rPr lang="fr-FR" sz="1600" i="1" baseline="-25000" dirty="0" err="1"/>
                <a:t>p</a:t>
              </a:r>
              <a:endParaRPr lang="fr-FR" sz="1600" i="1" dirty="0"/>
            </a:p>
          </p:txBody>
        </p:sp>
        <p:sp>
          <p:nvSpPr>
            <p:cNvPr id="119" name="ZoneTexte 118">
              <a:extLst>
                <a:ext uri="{FF2B5EF4-FFF2-40B4-BE49-F238E27FC236}">
                  <a16:creationId xmlns:a16="http://schemas.microsoft.com/office/drawing/2014/main" id="{C31CD933-581D-4EFD-AB50-5FB944E3CA92}"/>
                </a:ext>
              </a:extLst>
            </p:cNvPr>
            <p:cNvSpPr txBox="1"/>
            <p:nvPr/>
          </p:nvSpPr>
          <p:spPr>
            <a:xfrm>
              <a:off x="5372444" y="3633456"/>
              <a:ext cx="578876" cy="338554"/>
            </a:xfrm>
            <a:prstGeom prst="rect">
              <a:avLst/>
            </a:prstGeom>
            <a:noFill/>
          </p:spPr>
          <p:txBody>
            <a:bodyPr wrap="none" rtlCol="0">
              <a:spAutoFit/>
            </a:bodyPr>
            <a:lstStyle/>
            <a:p>
              <a:r>
                <a:rPr lang="fr-FR" sz="1600" i="1" dirty="0"/>
                <a:t>K</a:t>
              </a:r>
              <a:r>
                <a:rPr lang="fr-FR" sz="1600" i="1" baseline="-25000" dirty="0"/>
                <a:t>i</a:t>
              </a:r>
              <a:r>
                <a:rPr lang="fr-FR" sz="1600" dirty="0"/>
                <a:t>/</a:t>
              </a:r>
              <a:r>
                <a:rPr lang="fr-FR" sz="1600" i="1" dirty="0" err="1"/>
                <a:t>K</a:t>
              </a:r>
              <a:r>
                <a:rPr lang="fr-FR" sz="1600" i="1" baseline="-25000" dirty="0" err="1"/>
                <a:t>p</a:t>
              </a:r>
              <a:endParaRPr lang="fr-FR" sz="1600" i="1" dirty="0"/>
            </a:p>
          </p:txBody>
        </p:sp>
        <p:sp>
          <p:nvSpPr>
            <p:cNvPr id="120" name="Forme libre : forme 119">
              <a:extLst>
                <a:ext uri="{FF2B5EF4-FFF2-40B4-BE49-F238E27FC236}">
                  <a16:creationId xmlns:a16="http://schemas.microsoft.com/office/drawing/2014/main" id="{EF2170F4-4D1D-4854-9B02-13603E76655F}"/>
                </a:ext>
              </a:extLst>
            </p:cNvPr>
            <p:cNvSpPr/>
            <p:nvPr/>
          </p:nvSpPr>
          <p:spPr>
            <a:xfrm>
              <a:off x="4581542" y="1199825"/>
              <a:ext cx="2638425" cy="1181100"/>
            </a:xfrm>
            <a:custGeom>
              <a:avLst/>
              <a:gdLst>
                <a:gd name="connsiteX0" fmla="*/ 2638425 w 2638425"/>
                <a:gd name="connsiteY0" fmla="*/ 1181100 h 1181100"/>
                <a:gd name="connsiteX1" fmla="*/ 0 w 2638425"/>
                <a:gd name="connsiteY1" fmla="*/ 0 h 1181100"/>
              </a:gdLst>
              <a:ahLst/>
              <a:cxnLst>
                <a:cxn ang="0">
                  <a:pos x="connsiteX0" y="connsiteY0"/>
                </a:cxn>
                <a:cxn ang="0">
                  <a:pos x="connsiteX1" y="connsiteY1"/>
                </a:cxn>
              </a:cxnLst>
              <a:rect l="l" t="t" r="r" b="b"/>
              <a:pathLst>
                <a:path w="2638425" h="1181100">
                  <a:moveTo>
                    <a:pt x="2638425" y="1181100"/>
                  </a:moveTo>
                  <a:lnTo>
                    <a:pt x="0" y="0"/>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125" name="ZoneTexte 124">
                  <a:extLst>
                    <a:ext uri="{FF2B5EF4-FFF2-40B4-BE49-F238E27FC236}">
                      <a16:creationId xmlns:a16="http://schemas.microsoft.com/office/drawing/2014/main" id="{79C2A8E8-D82C-43A6-AD50-D7B21A8BC00F}"/>
                    </a:ext>
                  </a:extLst>
                </p:cNvPr>
                <p:cNvSpPr txBox="1"/>
                <p:nvPr/>
              </p:nvSpPr>
              <p:spPr>
                <a:xfrm>
                  <a:off x="4140948" y="4255151"/>
                  <a:ext cx="396262" cy="418961"/>
                </a:xfrm>
                <a:prstGeom prst="rect">
                  <a:avLst/>
                </a:prstGeom>
                <a:noFill/>
              </p:spPr>
              <p:txBody>
                <a:bodyPr wrap="none" rtlCol="0">
                  <a:spAutoFit/>
                </a:bodyPr>
                <a:lstStyle/>
                <a:p>
                  <a:r>
                    <a:rPr lang="fr-FR" sz="1600" b="0" dirty="0">
                      <a:solidFill>
                        <a:schemeClr val="tx1"/>
                      </a:solidFill>
                    </a:rPr>
                    <a:t>- </a:t>
                  </a:r>
                  <a14:m>
                    <m:oMath xmlns:m="http://schemas.openxmlformats.org/officeDocument/2006/math">
                      <m:f>
                        <m:fPr>
                          <m:ctrlPr>
                            <a:rPr lang="fr-FR" sz="1600" b="0" i="1" smtClean="0">
                              <a:solidFill>
                                <a:schemeClr val="tx1"/>
                              </a:solidFill>
                              <a:latin typeface="Cambria Math" panose="02040503050406030204" pitchFamily="18" charset="0"/>
                            </a:rPr>
                          </m:ctrlPr>
                        </m:fPr>
                        <m:num>
                          <m:r>
                            <a:rPr lang="fr-FR" sz="1600" b="0" i="1" smtClean="0">
                              <a:solidFill>
                                <a:schemeClr val="tx1"/>
                              </a:solidFill>
                              <a:latin typeface="Cambria Math" panose="02040503050406030204" pitchFamily="18" charset="0"/>
                            </a:rPr>
                            <m:t>𝜋</m:t>
                          </m:r>
                        </m:num>
                        <m:den>
                          <m:r>
                            <a:rPr lang="fr-FR" sz="1600" b="0" i="1" smtClean="0">
                              <a:solidFill>
                                <a:schemeClr val="tx1"/>
                              </a:solidFill>
                              <a:latin typeface="Cambria Math" panose="02040503050406030204" pitchFamily="18" charset="0"/>
                            </a:rPr>
                            <m:t>2</m:t>
                          </m:r>
                        </m:den>
                      </m:f>
                    </m:oMath>
                  </a14:m>
                  <a:endParaRPr lang="fr-FR" sz="1600" dirty="0">
                    <a:solidFill>
                      <a:schemeClr val="tx1"/>
                    </a:solidFill>
                  </a:endParaRPr>
                </a:p>
              </p:txBody>
            </p:sp>
          </mc:Choice>
          <mc:Fallback xmlns="">
            <p:sp>
              <p:nvSpPr>
                <p:cNvPr id="199" name="ZoneTexte 198">
                  <a:extLst>
                    <a:ext uri="{FF2B5EF4-FFF2-40B4-BE49-F238E27FC236}">
                      <a16:creationId xmlns:a16="http://schemas.microsoft.com/office/drawing/2014/main" id="{DDD3343F-F281-4005-9465-E2ADFB987260}"/>
                    </a:ext>
                  </a:extLst>
                </p:cNvPr>
                <p:cNvSpPr txBox="1">
                  <a:spLocks noRot="1" noChangeAspect="1" noMove="1" noResize="1" noEditPoints="1" noAdjustHandles="1" noChangeArrowheads="1" noChangeShapeType="1" noTextEdit="1"/>
                </p:cNvSpPr>
                <p:nvPr/>
              </p:nvSpPr>
              <p:spPr>
                <a:xfrm>
                  <a:off x="4140948" y="4255151"/>
                  <a:ext cx="396262" cy="418961"/>
                </a:xfrm>
                <a:prstGeom prst="rect">
                  <a:avLst/>
                </a:prstGeom>
                <a:blipFill>
                  <a:blip r:embed="rId12"/>
                  <a:stretch>
                    <a:fillRect l="-7692" b="-5797"/>
                  </a:stretch>
                </a:blipFill>
              </p:spPr>
              <p:txBody>
                <a:bodyPr/>
                <a:lstStyle/>
                <a:p>
                  <a:r>
                    <a:rPr lang="fr-FR">
                      <a:noFill/>
                    </a:rPr>
                    <a:t> </a:t>
                  </a:r>
                </a:p>
              </p:txBody>
            </p:sp>
          </mc:Fallback>
        </mc:AlternateContent>
        <p:sp>
          <p:nvSpPr>
            <p:cNvPr id="126" name="Forme libre : forme 125">
              <a:extLst>
                <a:ext uri="{FF2B5EF4-FFF2-40B4-BE49-F238E27FC236}">
                  <a16:creationId xmlns:a16="http://schemas.microsoft.com/office/drawing/2014/main" id="{6B3E176B-C9FC-4153-90F5-F0D1C72C2B4A}"/>
                </a:ext>
              </a:extLst>
            </p:cNvPr>
            <p:cNvSpPr/>
            <p:nvPr/>
          </p:nvSpPr>
          <p:spPr>
            <a:xfrm>
              <a:off x="4476750" y="4467225"/>
              <a:ext cx="2657475" cy="0"/>
            </a:xfrm>
            <a:custGeom>
              <a:avLst/>
              <a:gdLst>
                <a:gd name="connsiteX0" fmla="*/ 0 w 2657475"/>
                <a:gd name="connsiteY0" fmla="*/ 0 h 0"/>
                <a:gd name="connsiteX1" fmla="*/ 2657475 w 2657475"/>
                <a:gd name="connsiteY1" fmla="*/ 0 h 0"/>
              </a:gdLst>
              <a:ahLst/>
              <a:cxnLst>
                <a:cxn ang="0">
                  <a:pos x="connsiteX0" y="connsiteY0"/>
                </a:cxn>
                <a:cxn ang="0">
                  <a:pos x="connsiteX1" y="connsiteY1"/>
                </a:cxn>
              </a:cxnLst>
              <a:rect l="l" t="t" r="r" b="b"/>
              <a:pathLst>
                <a:path w="2657475">
                  <a:moveTo>
                    <a:pt x="0" y="0"/>
                  </a:moveTo>
                  <a:lnTo>
                    <a:pt x="2657475" y="0"/>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27" name="Groupe 126">
            <a:extLst>
              <a:ext uri="{FF2B5EF4-FFF2-40B4-BE49-F238E27FC236}">
                <a16:creationId xmlns:a16="http://schemas.microsoft.com/office/drawing/2014/main" id="{125D7EDF-86BE-4D94-8293-94311DD5385C}"/>
              </a:ext>
            </a:extLst>
          </p:cNvPr>
          <p:cNvGrpSpPr/>
          <p:nvPr/>
        </p:nvGrpSpPr>
        <p:grpSpPr>
          <a:xfrm>
            <a:off x="7729376" y="787400"/>
            <a:ext cx="3026031" cy="3184610"/>
            <a:chOff x="7729376" y="787400"/>
            <a:chExt cx="3026031" cy="3184610"/>
          </a:xfrm>
        </p:grpSpPr>
        <p:cxnSp>
          <p:nvCxnSpPr>
            <p:cNvPr id="128" name="Connecteur droit 127">
              <a:extLst>
                <a:ext uri="{FF2B5EF4-FFF2-40B4-BE49-F238E27FC236}">
                  <a16:creationId xmlns:a16="http://schemas.microsoft.com/office/drawing/2014/main" id="{1CB61332-AF36-4D34-999F-5C442786F20D}"/>
                </a:ext>
              </a:extLst>
            </p:cNvPr>
            <p:cNvCxnSpPr>
              <a:cxnSpLocks/>
            </p:cNvCxnSpPr>
            <p:nvPr/>
          </p:nvCxnSpPr>
          <p:spPr>
            <a:xfrm>
              <a:off x="8808421" y="1680828"/>
              <a:ext cx="0" cy="229118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9" name="ZoneTexte 128">
              <a:extLst>
                <a:ext uri="{FF2B5EF4-FFF2-40B4-BE49-F238E27FC236}">
                  <a16:creationId xmlns:a16="http://schemas.microsoft.com/office/drawing/2014/main" id="{5445DC40-28C7-4F77-9F31-CF14B057CE76}"/>
                </a:ext>
              </a:extLst>
            </p:cNvPr>
            <p:cNvSpPr txBox="1"/>
            <p:nvPr/>
          </p:nvSpPr>
          <p:spPr>
            <a:xfrm>
              <a:off x="8542912" y="1320846"/>
              <a:ext cx="644045" cy="338554"/>
            </a:xfrm>
            <a:prstGeom prst="rect">
              <a:avLst/>
            </a:prstGeom>
            <a:noFill/>
          </p:spPr>
          <p:txBody>
            <a:bodyPr wrap="square" rtlCol="0">
              <a:spAutoFit/>
            </a:bodyPr>
            <a:lstStyle/>
            <a:p>
              <a:r>
                <a:rPr lang="fr-FR" sz="1600" dirty="0">
                  <a:solidFill>
                    <a:srgbClr val="217214"/>
                  </a:solidFill>
                </a:rPr>
                <a:t>1/a</a:t>
              </a:r>
              <a:r>
                <a:rPr lang="el-GR" sz="1600" dirty="0">
                  <a:solidFill>
                    <a:srgbClr val="217214"/>
                  </a:solidFill>
                </a:rPr>
                <a:t>τ</a:t>
              </a:r>
              <a:endParaRPr lang="fr-FR" sz="1600" dirty="0">
                <a:solidFill>
                  <a:srgbClr val="217214"/>
                </a:solidFill>
              </a:endParaRPr>
            </a:p>
          </p:txBody>
        </p:sp>
        <p:cxnSp>
          <p:nvCxnSpPr>
            <p:cNvPr id="130" name="Connecteur droit 129">
              <a:extLst>
                <a:ext uri="{FF2B5EF4-FFF2-40B4-BE49-F238E27FC236}">
                  <a16:creationId xmlns:a16="http://schemas.microsoft.com/office/drawing/2014/main" id="{526E1472-281E-431B-B766-380F3CD84872}"/>
                </a:ext>
              </a:extLst>
            </p:cNvPr>
            <p:cNvCxnSpPr>
              <a:cxnSpLocks/>
            </p:cNvCxnSpPr>
            <p:nvPr/>
          </p:nvCxnSpPr>
          <p:spPr>
            <a:xfrm>
              <a:off x="7998194" y="3446232"/>
              <a:ext cx="2048593"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1" name="ZoneTexte 130">
                  <a:extLst>
                    <a:ext uri="{FF2B5EF4-FFF2-40B4-BE49-F238E27FC236}">
                      <a16:creationId xmlns:a16="http://schemas.microsoft.com/office/drawing/2014/main" id="{92EC8932-CB17-4614-85F6-F41EC549FC01}"/>
                    </a:ext>
                  </a:extLst>
                </p:cNvPr>
                <p:cNvSpPr txBox="1"/>
                <p:nvPr/>
              </p:nvSpPr>
              <p:spPr>
                <a:xfrm>
                  <a:off x="7729376" y="3236577"/>
                  <a:ext cx="380232" cy="418961"/>
                </a:xfrm>
                <a:prstGeom prst="rect">
                  <a:avLst/>
                </a:prstGeom>
                <a:noFill/>
              </p:spPr>
              <p:txBody>
                <a:bodyPr wrap="none" rtlCol="0">
                  <a:spAutoFit/>
                </a:bodyPr>
                <a:lstStyle/>
                <a:p>
                  <a:r>
                    <a:rPr lang="fr-FR" sz="1600" dirty="0"/>
                    <a:t> </a:t>
                  </a:r>
                  <a:r>
                    <a:rPr lang="fr-FR" sz="1600" b="0" dirty="0">
                      <a:solidFill>
                        <a:schemeClr val="tx1"/>
                      </a:solidFill>
                    </a:rPr>
                    <a:t> </a:t>
                  </a:r>
                  <a14:m>
                    <m:oMath xmlns:m="http://schemas.openxmlformats.org/officeDocument/2006/math">
                      <m:f>
                        <m:fPr>
                          <m:ctrlPr>
                            <a:rPr lang="fr-FR" sz="1600" b="0" i="1" smtClean="0">
                              <a:solidFill>
                                <a:schemeClr val="tx1"/>
                              </a:solidFill>
                              <a:latin typeface="Cambria Math" panose="02040503050406030204" pitchFamily="18" charset="0"/>
                            </a:rPr>
                          </m:ctrlPr>
                        </m:fPr>
                        <m:num>
                          <m:r>
                            <a:rPr lang="fr-FR" sz="1600" b="0" i="1" smtClean="0">
                              <a:solidFill>
                                <a:schemeClr val="tx1"/>
                              </a:solidFill>
                              <a:latin typeface="Cambria Math" panose="02040503050406030204" pitchFamily="18" charset="0"/>
                            </a:rPr>
                            <m:t>𝜋</m:t>
                          </m:r>
                        </m:num>
                        <m:den>
                          <m:r>
                            <a:rPr lang="fr-FR" sz="1600" b="0" i="1" smtClean="0">
                              <a:solidFill>
                                <a:schemeClr val="tx1"/>
                              </a:solidFill>
                              <a:latin typeface="Cambria Math" panose="02040503050406030204" pitchFamily="18" charset="0"/>
                            </a:rPr>
                            <m:t>2</m:t>
                          </m:r>
                        </m:den>
                      </m:f>
                    </m:oMath>
                  </a14:m>
                  <a:endParaRPr lang="fr-FR" sz="1600" dirty="0">
                    <a:solidFill>
                      <a:schemeClr val="tx1"/>
                    </a:solidFill>
                  </a:endParaRPr>
                </a:p>
              </p:txBody>
            </p:sp>
          </mc:Choice>
          <mc:Fallback xmlns="">
            <p:sp>
              <p:nvSpPr>
                <p:cNvPr id="233" name="ZoneTexte 232">
                  <a:extLst>
                    <a:ext uri="{FF2B5EF4-FFF2-40B4-BE49-F238E27FC236}">
                      <a16:creationId xmlns:a16="http://schemas.microsoft.com/office/drawing/2014/main" id="{2D56E0F9-A33E-4691-9617-3605F2025EC9}"/>
                    </a:ext>
                  </a:extLst>
                </p:cNvPr>
                <p:cNvSpPr txBox="1">
                  <a:spLocks noRot="1" noChangeAspect="1" noMove="1" noResize="1" noEditPoints="1" noAdjustHandles="1" noChangeArrowheads="1" noChangeShapeType="1" noTextEdit="1"/>
                </p:cNvSpPr>
                <p:nvPr/>
              </p:nvSpPr>
              <p:spPr>
                <a:xfrm>
                  <a:off x="7729376" y="3236577"/>
                  <a:ext cx="380232" cy="418961"/>
                </a:xfrm>
                <a:prstGeom prst="rect">
                  <a:avLst/>
                </a:prstGeom>
                <a:blipFill>
                  <a:blip r:embed="rId13"/>
                  <a:stretch>
                    <a:fillRect/>
                  </a:stretch>
                </a:blipFill>
              </p:spPr>
              <p:txBody>
                <a:bodyPr/>
                <a:lstStyle/>
                <a:p>
                  <a:r>
                    <a:rPr lang="fr-FR">
                      <a:noFill/>
                    </a:rPr>
                    <a:t> </a:t>
                  </a:r>
                </a:p>
              </p:txBody>
            </p:sp>
          </mc:Fallback>
        </mc:AlternateContent>
        <p:sp>
          <p:nvSpPr>
            <p:cNvPr id="132" name="Forme libre : forme 131">
              <a:extLst>
                <a:ext uri="{FF2B5EF4-FFF2-40B4-BE49-F238E27FC236}">
                  <a16:creationId xmlns:a16="http://schemas.microsoft.com/office/drawing/2014/main" id="{ACAEE624-A5D3-4032-92B7-6C85C21D1519}"/>
                </a:ext>
              </a:extLst>
            </p:cNvPr>
            <p:cNvSpPr/>
            <p:nvPr/>
          </p:nvSpPr>
          <p:spPr>
            <a:xfrm>
              <a:off x="7824247" y="787400"/>
              <a:ext cx="2931160" cy="889000"/>
            </a:xfrm>
            <a:custGeom>
              <a:avLst/>
              <a:gdLst>
                <a:gd name="connsiteX0" fmla="*/ 0 w 3136900"/>
                <a:gd name="connsiteY0" fmla="*/ 889000 h 889000"/>
                <a:gd name="connsiteX1" fmla="*/ 1181100 w 3136900"/>
                <a:gd name="connsiteY1" fmla="*/ 889000 h 889000"/>
                <a:gd name="connsiteX2" fmla="*/ 3136900 w 3136900"/>
                <a:gd name="connsiteY2" fmla="*/ 0 h 889000"/>
                <a:gd name="connsiteX0" fmla="*/ 0 w 2931160"/>
                <a:gd name="connsiteY0" fmla="*/ 889000 h 889000"/>
                <a:gd name="connsiteX1" fmla="*/ 975360 w 2931160"/>
                <a:gd name="connsiteY1" fmla="*/ 889000 h 889000"/>
                <a:gd name="connsiteX2" fmla="*/ 2931160 w 2931160"/>
                <a:gd name="connsiteY2" fmla="*/ 0 h 889000"/>
              </a:gdLst>
              <a:ahLst/>
              <a:cxnLst>
                <a:cxn ang="0">
                  <a:pos x="connsiteX0" y="connsiteY0"/>
                </a:cxn>
                <a:cxn ang="0">
                  <a:pos x="connsiteX1" y="connsiteY1"/>
                </a:cxn>
                <a:cxn ang="0">
                  <a:pos x="connsiteX2" y="connsiteY2"/>
                </a:cxn>
              </a:cxnLst>
              <a:rect l="l" t="t" r="r" b="b"/>
              <a:pathLst>
                <a:path w="2931160" h="889000">
                  <a:moveTo>
                    <a:pt x="0" y="889000"/>
                  </a:moveTo>
                  <a:lnTo>
                    <a:pt x="975360" y="889000"/>
                  </a:lnTo>
                  <a:lnTo>
                    <a:pt x="2931160" y="0"/>
                  </a:lnTo>
                </a:path>
              </a:pathLst>
            </a:custGeom>
            <a:noFill/>
            <a:ln w="19050">
              <a:solidFill>
                <a:srgbClr val="16A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Forme libre : forme 132">
              <a:extLst>
                <a:ext uri="{FF2B5EF4-FFF2-40B4-BE49-F238E27FC236}">
                  <a16:creationId xmlns:a16="http://schemas.microsoft.com/office/drawing/2014/main" id="{723F0BD4-A317-4FAC-86A7-5D602FD07158}"/>
                </a:ext>
              </a:extLst>
            </p:cNvPr>
            <p:cNvSpPr/>
            <p:nvPr/>
          </p:nvSpPr>
          <p:spPr>
            <a:xfrm>
              <a:off x="7894320" y="3451860"/>
              <a:ext cx="2781300" cy="510540"/>
            </a:xfrm>
            <a:custGeom>
              <a:avLst/>
              <a:gdLst>
                <a:gd name="connsiteX0" fmla="*/ 0 w 2781300"/>
                <a:gd name="connsiteY0" fmla="*/ 510540 h 510540"/>
                <a:gd name="connsiteX1" fmla="*/ 914400 w 2781300"/>
                <a:gd name="connsiteY1" fmla="*/ 510540 h 510540"/>
                <a:gd name="connsiteX2" fmla="*/ 914400 w 2781300"/>
                <a:gd name="connsiteY2" fmla="*/ 0 h 510540"/>
                <a:gd name="connsiteX3" fmla="*/ 2781300 w 2781300"/>
                <a:gd name="connsiteY3" fmla="*/ 0 h 510540"/>
              </a:gdLst>
              <a:ahLst/>
              <a:cxnLst>
                <a:cxn ang="0">
                  <a:pos x="connsiteX0" y="connsiteY0"/>
                </a:cxn>
                <a:cxn ang="0">
                  <a:pos x="connsiteX1" y="connsiteY1"/>
                </a:cxn>
                <a:cxn ang="0">
                  <a:pos x="connsiteX2" y="connsiteY2"/>
                </a:cxn>
                <a:cxn ang="0">
                  <a:pos x="connsiteX3" y="connsiteY3"/>
                </a:cxn>
              </a:cxnLst>
              <a:rect l="l" t="t" r="r" b="b"/>
              <a:pathLst>
                <a:path w="2781300" h="510540">
                  <a:moveTo>
                    <a:pt x="0" y="510540"/>
                  </a:moveTo>
                  <a:lnTo>
                    <a:pt x="914400" y="510540"/>
                  </a:lnTo>
                  <a:lnTo>
                    <a:pt x="914400" y="0"/>
                  </a:lnTo>
                  <a:lnTo>
                    <a:pt x="2781300" y="0"/>
                  </a:lnTo>
                </a:path>
              </a:pathLst>
            </a:custGeom>
            <a:noFill/>
            <a:ln w="19050">
              <a:solidFill>
                <a:srgbClr val="16A6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34" name="Groupe 133">
            <a:extLst>
              <a:ext uri="{FF2B5EF4-FFF2-40B4-BE49-F238E27FC236}">
                <a16:creationId xmlns:a16="http://schemas.microsoft.com/office/drawing/2014/main" id="{0A9EAE85-E67D-466E-8F95-DE7D0C3672DC}"/>
              </a:ext>
            </a:extLst>
          </p:cNvPr>
          <p:cNvGrpSpPr/>
          <p:nvPr/>
        </p:nvGrpSpPr>
        <p:grpSpPr>
          <a:xfrm>
            <a:off x="7729376" y="1140137"/>
            <a:ext cx="3076845" cy="3536805"/>
            <a:chOff x="7729376" y="1140137"/>
            <a:chExt cx="3076845" cy="3536805"/>
          </a:xfrm>
        </p:grpSpPr>
        <p:sp>
          <p:nvSpPr>
            <p:cNvPr id="135" name="ZoneTexte 134">
              <a:extLst>
                <a:ext uri="{FF2B5EF4-FFF2-40B4-BE49-F238E27FC236}">
                  <a16:creationId xmlns:a16="http://schemas.microsoft.com/office/drawing/2014/main" id="{69E1D923-70C1-4C54-A352-BE73352EE844}"/>
                </a:ext>
              </a:extLst>
            </p:cNvPr>
            <p:cNvSpPr txBox="1"/>
            <p:nvPr/>
          </p:nvSpPr>
          <p:spPr>
            <a:xfrm>
              <a:off x="9823237" y="1313448"/>
              <a:ext cx="516488" cy="338554"/>
            </a:xfrm>
            <a:prstGeom prst="rect">
              <a:avLst/>
            </a:prstGeom>
            <a:noFill/>
          </p:spPr>
          <p:txBody>
            <a:bodyPr wrap="square" rtlCol="0">
              <a:spAutoFit/>
            </a:bodyPr>
            <a:lstStyle/>
            <a:p>
              <a:r>
                <a:rPr lang="fr-FR" sz="1600" dirty="0">
                  <a:solidFill>
                    <a:srgbClr val="0000FF"/>
                  </a:solidFill>
                </a:rPr>
                <a:t>1/</a:t>
              </a:r>
              <a:r>
                <a:rPr lang="el-GR" sz="1600" dirty="0">
                  <a:solidFill>
                    <a:srgbClr val="0000FF"/>
                  </a:solidFill>
                </a:rPr>
                <a:t>τ</a:t>
              </a:r>
              <a:endParaRPr lang="fr-FR" sz="1600" dirty="0">
                <a:solidFill>
                  <a:srgbClr val="0000FF"/>
                </a:solidFill>
              </a:endParaRPr>
            </a:p>
          </p:txBody>
        </p:sp>
        <p:sp>
          <p:nvSpPr>
            <p:cNvPr id="136" name="ZoneTexte 135">
              <a:extLst>
                <a:ext uri="{FF2B5EF4-FFF2-40B4-BE49-F238E27FC236}">
                  <a16:creationId xmlns:a16="http://schemas.microsoft.com/office/drawing/2014/main" id="{D4B066A1-0FFB-4C7E-8484-EB3B9121CC19}"/>
                </a:ext>
              </a:extLst>
            </p:cNvPr>
            <p:cNvSpPr txBox="1"/>
            <p:nvPr/>
          </p:nvSpPr>
          <p:spPr>
            <a:xfrm>
              <a:off x="9823237" y="3930966"/>
              <a:ext cx="516488" cy="338554"/>
            </a:xfrm>
            <a:prstGeom prst="rect">
              <a:avLst/>
            </a:prstGeom>
            <a:noFill/>
          </p:spPr>
          <p:txBody>
            <a:bodyPr wrap="square" rtlCol="0">
              <a:spAutoFit/>
            </a:bodyPr>
            <a:lstStyle/>
            <a:p>
              <a:r>
                <a:rPr lang="fr-FR" sz="1600" dirty="0">
                  <a:solidFill>
                    <a:srgbClr val="0000FF"/>
                  </a:solidFill>
                </a:rPr>
                <a:t>1/</a:t>
              </a:r>
              <a:r>
                <a:rPr lang="el-GR" sz="1600" dirty="0">
                  <a:solidFill>
                    <a:srgbClr val="0000FF"/>
                  </a:solidFill>
                </a:rPr>
                <a:t>τ</a:t>
              </a:r>
              <a:endParaRPr lang="fr-FR" sz="1600" dirty="0">
                <a:solidFill>
                  <a:srgbClr val="0000FF"/>
                </a:solidFill>
              </a:endParaRPr>
            </a:p>
          </p:txBody>
        </p:sp>
        <p:cxnSp>
          <p:nvCxnSpPr>
            <p:cNvPr id="137" name="Connecteur droit 136">
              <a:extLst>
                <a:ext uri="{FF2B5EF4-FFF2-40B4-BE49-F238E27FC236}">
                  <a16:creationId xmlns:a16="http://schemas.microsoft.com/office/drawing/2014/main" id="{4B71FC19-AB96-4EBE-9AA6-A893AC3A2473}"/>
                </a:ext>
              </a:extLst>
            </p:cNvPr>
            <p:cNvCxnSpPr>
              <a:cxnSpLocks/>
            </p:cNvCxnSpPr>
            <p:nvPr/>
          </p:nvCxnSpPr>
          <p:spPr>
            <a:xfrm>
              <a:off x="10046787" y="1140137"/>
              <a:ext cx="0" cy="332345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8" name="Connecteur droit 137">
              <a:extLst>
                <a:ext uri="{FF2B5EF4-FFF2-40B4-BE49-F238E27FC236}">
                  <a16:creationId xmlns:a16="http://schemas.microsoft.com/office/drawing/2014/main" id="{2D6237AB-7E35-4D65-A410-DD5CDC243271}"/>
                </a:ext>
              </a:extLst>
            </p:cNvPr>
            <p:cNvCxnSpPr>
              <a:cxnSpLocks/>
            </p:cNvCxnSpPr>
            <p:nvPr/>
          </p:nvCxnSpPr>
          <p:spPr>
            <a:xfrm>
              <a:off x="7998194" y="4466500"/>
              <a:ext cx="2048593"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9" name="ZoneTexte 138">
                  <a:extLst>
                    <a:ext uri="{FF2B5EF4-FFF2-40B4-BE49-F238E27FC236}">
                      <a16:creationId xmlns:a16="http://schemas.microsoft.com/office/drawing/2014/main" id="{467043AC-1DA5-45BC-B049-4A7C19B0D5C0}"/>
                    </a:ext>
                  </a:extLst>
                </p:cNvPr>
                <p:cNvSpPr txBox="1"/>
                <p:nvPr/>
              </p:nvSpPr>
              <p:spPr>
                <a:xfrm>
                  <a:off x="7729376" y="4257981"/>
                  <a:ext cx="396262" cy="418961"/>
                </a:xfrm>
                <a:prstGeom prst="rect">
                  <a:avLst/>
                </a:prstGeom>
                <a:noFill/>
              </p:spPr>
              <p:txBody>
                <a:bodyPr wrap="none" rtlCol="0">
                  <a:spAutoFit/>
                </a:bodyPr>
                <a:lstStyle/>
                <a:p>
                  <a:r>
                    <a:rPr lang="fr-FR" sz="1600" b="0" dirty="0">
                      <a:solidFill>
                        <a:schemeClr val="tx1"/>
                      </a:solidFill>
                    </a:rPr>
                    <a:t>- </a:t>
                  </a:r>
                  <a14:m>
                    <m:oMath xmlns:m="http://schemas.openxmlformats.org/officeDocument/2006/math">
                      <m:f>
                        <m:fPr>
                          <m:ctrlPr>
                            <a:rPr lang="fr-FR" sz="1600" b="0" i="1" smtClean="0">
                              <a:solidFill>
                                <a:schemeClr val="tx1"/>
                              </a:solidFill>
                              <a:latin typeface="Cambria Math" panose="02040503050406030204" pitchFamily="18" charset="0"/>
                            </a:rPr>
                          </m:ctrlPr>
                        </m:fPr>
                        <m:num>
                          <m:r>
                            <a:rPr lang="fr-FR" sz="1600" b="0" i="1" smtClean="0">
                              <a:solidFill>
                                <a:schemeClr val="tx1"/>
                              </a:solidFill>
                              <a:latin typeface="Cambria Math" panose="02040503050406030204" pitchFamily="18" charset="0"/>
                            </a:rPr>
                            <m:t>𝜋</m:t>
                          </m:r>
                        </m:num>
                        <m:den>
                          <m:r>
                            <a:rPr lang="fr-FR" sz="1600" b="0" i="1" smtClean="0">
                              <a:solidFill>
                                <a:schemeClr val="tx1"/>
                              </a:solidFill>
                              <a:latin typeface="Cambria Math" panose="02040503050406030204" pitchFamily="18" charset="0"/>
                            </a:rPr>
                            <m:t>2</m:t>
                          </m:r>
                        </m:den>
                      </m:f>
                    </m:oMath>
                  </a14:m>
                  <a:endParaRPr lang="fr-FR" sz="1600" dirty="0">
                    <a:solidFill>
                      <a:schemeClr val="tx1"/>
                    </a:solidFill>
                  </a:endParaRPr>
                </a:p>
              </p:txBody>
            </p:sp>
          </mc:Choice>
          <mc:Fallback xmlns="">
            <p:sp>
              <p:nvSpPr>
                <p:cNvPr id="234" name="ZoneTexte 233">
                  <a:extLst>
                    <a:ext uri="{FF2B5EF4-FFF2-40B4-BE49-F238E27FC236}">
                      <a16:creationId xmlns:a16="http://schemas.microsoft.com/office/drawing/2014/main" id="{A0319F2C-0F36-4301-96F3-31165F0B4505}"/>
                    </a:ext>
                  </a:extLst>
                </p:cNvPr>
                <p:cNvSpPr txBox="1">
                  <a:spLocks noRot="1" noChangeAspect="1" noMove="1" noResize="1" noEditPoints="1" noAdjustHandles="1" noChangeArrowheads="1" noChangeShapeType="1" noTextEdit="1"/>
                </p:cNvSpPr>
                <p:nvPr/>
              </p:nvSpPr>
              <p:spPr>
                <a:xfrm>
                  <a:off x="7729376" y="4257981"/>
                  <a:ext cx="396262" cy="418961"/>
                </a:xfrm>
                <a:prstGeom prst="rect">
                  <a:avLst/>
                </a:prstGeom>
                <a:blipFill>
                  <a:blip r:embed="rId14"/>
                  <a:stretch>
                    <a:fillRect l="-9231" b="-5797"/>
                  </a:stretch>
                </a:blipFill>
              </p:spPr>
              <p:txBody>
                <a:bodyPr/>
                <a:lstStyle/>
                <a:p>
                  <a:r>
                    <a:rPr lang="fr-FR">
                      <a:noFill/>
                    </a:rPr>
                    <a:t> </a:t>
                  </a:r>
                </a:p>
              </p:txBody>
            </p:sp>
          </mc:Fallback>
        </mc:AlternateContent>
        <p:sp>
          <p:nvSpPr>
            <p:cNvPr id="140" name="Forme libre : forme 139">
              <a:extLst>
                <a:ext uri="{FF2B5EF4-FFF2-40B4-BE49-F238E27FC236}">
                  <a16:creationId xmlns:a16="http://schemas.microsoft.com/office/drawing/2014/main" id="{96684731-483B-44A5-96F1-5178ABFFCA4D}"/>
                </a:ext>
              </a:extLst>
            </p:cNvPr>
            <p:cNvSpPr/>
            <p:nvPr/>
          </p:nvSpPr>
          <p:spPr>
            <a:xfrm>
              <a:off x="7872521" y="1676400"/>
              <a:ext cx="2933700" cy="355600"/>
            </a:xfrm>
            <a:custGeom>
              <a:avLst/>
              <a:gdLst>
                <a:gd name="connsiteX0" fmla="*/ 2933700 w 2933700"/>
                <a:gd name="connsiteY0" fmla="*/ 355600 h 355600"/>
                <a:gd name="connsiteX1" fmla="*/ 2159000 w 2933700"/>
                <a:gd name="connsiteY1" fmla="*/ 0 h 355600"/>
                <a:gd name="connsiteX2" fmla="*/ 0 w 2933700"/>
                <a:gd name="connsiteY2" fmla="*/ 0 h 355600"/>
              </a:gdLst>
              <a:ahLst/>
              <a:cxnLst>
                <a:cxn ang="0">
                  <a:pos x="connsiteX0" y="connsiteY0"/>
                </a:cxn>
                <a:cxn ang="0">
                  <a:pos x="connsiteX1" y="connsiteY1"/>
                </a:cxn>
                <a:cxn ang="0">
                  <a:pos x="connsiteX2" y="connsiteY2"/>
                </a:cxn>
              </a:cxnLst>
              <a:rect l="l" t="t" r="r" b="b"/>
              <a:pathLst>
                <a:path w="2933700" h="355600">
                  <a:moveTo>
                    <a:pt x="2933700" y="355600"/>
                  </a:moveTo>
                  <a:lnTo>
                    <a:pt x="2159000" y="0"/>
                  </a:lnTo>
                  <a:lnTo>
                    <a:pt x="0" y="0"/>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Forme libre : forme 140">
              <a:extLst>
                <a:ext uri="{FF2B5EF4-FFF2-40B4-BE49-F238E27FC236}">
                  <a16:creationId xmlns:a16="http://schemas.microsoft.com/office/drawing/2014/main" id="{43D1B2E3-107E-4FC0-B2ED-27FD56ECEB49}"/>
                </a:ext>
              </a:extLst>
            </p:cNvPr>
            <p:cNvSpPr/>
            <p:nvPr/>
          </p:nvSpPr>
          <p:spPr>
            <a:xfrm>
              <a:off x="7909560" y="3962400"/>
              <a:ext cx="2880360" cy="502920"/>
            </a:xfrm>
            <a:custGeom>
              <a:avLst/>
              <a:gdLst>
                <a:gd name="connsiteX0" fmla="*/ 0 w 2880360"/>
                <a:gd name="connsiteY0" fmla="*/ 0 h 502920"/>
                <a:gd name="connsiteX1" fmla="*/ 2141220 w 2880360"/>
                <a:gd name="connsiteY1" fmla="*/ 0 h 502920"/>
                <a:gd name="connsiteX2" fmla="*/ 2141220 w 2880360"/>
                <a:gd name="connsiteY2" fmla="*/ 502920 h 502920"/>
                <a:gd name="connsiteX3" fmla="*/ 2880360 w 2880360"/>
                <a:gd name="connsiteY3" fmla="*/ 502920 h 502920"/>
              </a:gdLst>
              <a:ahLst/>
              <a:cxnLst>
                <a:cxn ang="0">
                  <a:pos x="connsiteX0" y="connsiteY0"/>
                </a:cxn>
                <a:cxn ang="0">
                  <a:pos x="connsiteX1" y="connsiteY1"/>
                </a:cxn>
                <a:cxn ang="0">
                  <a:pos x="connsiteX2" y="connsiteY2"/>
                </a:cxn>
                <a:cxn ang="0">
                  <a:pos x="connsiteX3" y="connsiteY3"/>
                </a:cxn>
              </a:cxnLst>
              <a:rect l="l" t="t" r="r" b="b"/>
              <a:pathLst>
                <a:path w="2880360" h="502920">
                  <a:moveTo>
                    <a:pt x="0" y="0"/>
                  </a:moveTo>
                  <a:lnTo>
                    <a:pt x="2141220" y="0"/>
                  </a:lnTo>
                  <a:lnTo>
                    <a:pt x="2141220" y="502920"/>
                  </a:lnTo>
                  <a:lnTo>
                    <a:pt x="2880360" y="502920"/>
                  </a:lnTo>
                </a:path>
              </a:pathLst>
            </a:cu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42" name="Forme libre : forme 141">
            <a:extLst>
              <a:ext uri="{FF2B5EF4-FFF2-40B4-BE49-F238E27FC236}">
                <a16:creationId xmlns:a16="http://schemas.microsoft.com/office/drawing/2014/main" id="{0CCAC5F4-C67D-4D6D-A1E8-99068458F0D3}"/>
              </a:ext>
            </a:extLst>
          </p:cNvPr>
          <p:cNvSpPr/>
          <p:nvPr/>
        </p:nvSpPr>
        <p:spPr>
          <a:xfrm>
            <a:off x="4488180" y="1165860"/>
            <a:ext cx="2598420" cy="510540"/>
          </a:xfrm>
          <a:custGeom>
            <a:avLst/>
            <a:gdLst>
              <a:gd name="connsiteX0" fmla="*/ 0 w 2575560"/>
              <a:gd name="connsiteY0" fmla="*/ 0 h 533400"/>
              <a:gd name="connsiteX1" fmla="*/ 1158240 w 2575560"/>
              <a:gd name="connsiteY1" fmla="*/ 533400 h 533400"/>
              <a:gd name="connsiteX2" fmla="*/ 2575560 w 2575560"/>
              <a:gd name="connsiteY2" fmla="*/ 533400 h 533400"/>
              <a:gd name="connsiteX0" fmla="*/ 0 w 2598420"/>
              <a:gd name="connsiteY0" fmla="*/ 0 h 510540"/>
              <a:gd name="connsiteX1" fmla="*/ 1181100 w 2598420"/>
              <a:gd name="connsiteY1" fmla="*/ 510540 h 510540"/>
              <a:gd name="connsiteX2" fmla="*/ 2598420 w 2598420"/>
              <a:gd name="connsiteY2" fmla="*/ 510540 h 510540"/>
            </a:gdLst>
            <a:ahLst/>
            <a:cxnLst>
              <a:cxn ang="0">
                <a:pos x="connsiteX0" y="connsiteY0"/>
              </a:cxn>
              <a:cxn ang="0">
                <a:pos x="connsiteX1" y="connsiteY1"/>
              </a:cxn>
              <a:cxn ang="0">
                <a:pos x="connsiteX2" y="connsiteY2"/>
              </a:cxn>
            </a:cxnLst>
            <a:rect l="l" t="t" r="r" b="b"/>
            <a:pathLst>
              <a:path w="2598420" h="510540">
                <a:moveTo>
                  <a:pt x="0" y="0"/>
                </a:moveTo>
                <a:lnTo>
                  <a:pt x="1181100" y="510540"/>
                </a:lnTo>
                <a:lnTo>
                  <a:pt x="2598420" y="51054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ZoneTexte 142">
            <a:extLst>
              <a:ext uri="{FF2B5EF4-FFF2-40B4-BE49-F238E27FC236}">
                <a16:creationId xmlns:a16="http://schemas.microsoft.com/office/drawing/2014/main" id="{0B759FF3-CE9D-4133-A526-A59CDF30E5E7}"/>
              </a:ext>
            </a:extLst>
          </p:cNvPr>
          <p:cNvSpPr txBox="1"/>
          <p:nvPr/>
        </p:nvSpPr>
        <p:spPr>
          <a:xfrm rot="1378477">
            <a:off x="6346730" y="1935148"/>
            <a:ext cx="1040670" cy="323165"/>
          </a:xfrm>
          <a:prstGeom prst="rect">
            <a:avLst/>
          </a:prstGeom>
          <a:noFill/>
        </p:spPr>
        <p:txBody>
          <a:bodyPr wrap="none" rtlCol="0">
            <a:spAutoFit/>
          </a:bodyPr>
          <a:lstStyle/>
          <a:p>
            <a:r>
              <a:rPr lang="fr-FR" sz="1500" dirty="0">
                <a:solidFill>
                  <a:srgbClr val="0000FF"/>
                </a:solidFill>
              </a:rPr>
              <a:t>-20 dB/</a:t>
            </a:r>
            <a:r>
              <a:rPr lang="fr-FR" sz="1500" dirty="0" err="1">
                <a:solidFill>
                  <a:srgbClr val="0000FF"/>
                </a:solidFill>
              </a:rPr>
              <a:t>dec</a:t>
            </a:r>
            <a:endParaRPr lang="fr-FR" sz="1500" dirty="0">
              <a:solidFill>
                <a:srgbClr val="0000FF"/>
              </a:solidFill>
            </a:endParaRPr>
          </a:p>
        </p:txBody>
      </p:sp>
      <p:sp>
        <p:nvSpPr>
          <p:cNvPr id="144" name="ZoneTexte 143">
            <a:extLst>
              <a:ext uri="{FF2B5EF4-FFF2-40B4-BE49-F238E27FC236}">
                <a16:creationId xmlns:a16="http://schemas.microsoft.com/office/drawing/2014/main" id="{00C6C8AF-F9F8-4F45-AFA5-66C2B53F1797}"/>
              </a:ext>
            </a:extLst>
          </p:cNvPr>
          <p:cNvSpPr txBox="1"/>
          <p:nvPr/>
        </p:nvSpPr>
        <p:spPr>
          <a:xfrm rot="20146118">
            <a:off x="6218911" y="892999"/>
            <a:ext cx="1077539" cy="323165"/>
          </a:xfrm>
          <a:prstGeom prst="rect">
            <a:avLst/>
          </a:prstGeom>
          <a:noFill/>
        </p:spPr>
        <p:txBody>
          <a:bodyPr wrap="none" rtlCol="0">
            <a:spAutoFit/>
          </a:bodyPr>
          <a:lstStyle/>
          <a:p>
            <a:r>
              <a:rPr lang="fr-FR" sz="1500" dirty="0">
                <a:solidFill>
                  <a:srgbClr val="16A638"/>
                </a:solidFill>
              </a:rPr>
              <a:t>+20 dB/</a:t>
            </a:r>
            <a:r>
              <a:rPr lang="fr-FR" sz="1500" dirty="0" err="1">
                <a:solidFill>
                  <a:srgbClr val="16A638"/>
                </a:solidFill>
              </a:rPr>
              <a:t>dec</a:t>
            </a:r>
            <a:endParaRPr lang="fr-FR" sz="1500" dirty="0">
              <a:solidFill>
                <a:srgbClr val="16A638"/>
              </a:solidFill>
            </a:endParaRPr>
          </a:p>
        </p:txBody>
      </p:sp>
      <p:sp>
        <p:nvSpPr>
          <p:cNvPr id="145" name="ZoneTexte 144">
            <a:extLst>
              <a:ext uri="{FF2B5EF4-FFF2-40B4-BE49-F238E27FC236}">
                <a16:creationId xmlns:a16="http://schemas.microsoft.com/office/drawing/2014/main" id="{FE87C54B-8049-4865-A26C-CEF99904036C}"/>
              </a:ext>
            </a:extLst>
          </p:cNvPr>
          <p:cNvSpPr txBox="1"/>
          <p:nvPr/>
        </p:nvSpPr>
        <p:spPr>
          <a:xfrm>
            <a:off x="6265239" y="1389330"/>
            <a:ext cx="883575" cy="338554"/>
          </a:xfrm>
          <a:prstGeom prst="rect">
            <a:avLst/>
          </a:prstGeom>
          <a:noFill/>
        </p:spPr>
        <p:txBody>
          <a:bodyPr wrap="none" rtlCol="0">
            <a:spAutoFit/>
          </a:bodyPr>
          <a:lstStyle/>
          <a:p>
            <a:r>
              <a:rPr lang="fr-FR" sz="1600" dirty="0">
                <a:solidFill>
                  <a:srgbClr val="FF0000"/>
                </a:solidFill>
              </a:rPr>
              <a:t>0dB/</a:t>
            </a:r>
            <a:r>
              <a:rPr lang="fr-FR" sz="1600" dirty="0" err="1">
                <a:solidFill>
                  <a:srgbClr val="FF0000"/>
                </a:solidFill>
              </a:rPr>
              <a:t>dec</a:t>
            </a:r>
            <a:endParaRPr lang="fr-FR" sz="1600" dirty="0">
              <a:solidFill>
                <a:srgbClr val="FF0000"/>
              </a:solidFill>
            </a:endParaRPr>
          </a:p>
        </p:txBody>
      </p:sp>
      <p:sp>
        <p:nvSpPr>
          <p:cNvPr id="146" name="Forme libre : forme 145">
            <a:extLst>
              <a:ext uri="{FF2B5EF4-FFF2-40B4-BE49-F238E27FC236}">
                <a16:creationId xmlns:a16="http://schemas.microsoft.com/office/drawing/2014/main" id="{F2774B90-B361-44AA-93BA-4BACA1CEF33E}"/>
              </a:ext>
            </a:extLst>
          </p:cNvPr>
          <p:cNvSpPr/>
          <p:nvPr/>
        </p:nvSpPr>
        <p:spPr>
          <a:xfrm>
            <a:off x="4450080" y="3970020"/>
            <a:ext cx="2598420" cy="495300"/>
          </a:xfrm>
          <a:custGeom>
            <a:avLst/>
            <a:gdLst>
              <a:gd name="connsiteX0" fmla="*/ 0 w 2598420"/>
              <a:gd name="connsiteY0" fmla="*/ 495300 h 495300"/>
              <a:gd name="connsiteX1" fmla="*/ 1219200 w 2598420"/>
              <a:gd name="connsiteY1" fmla="*/ 495300 h 495300"/>
              <a:gd name="connsiteX2" fmla="*/ 1219200 w 2598420"/>
              <a:gd name="connsiteY2" fmla="*/ 0 h 495300"/>
              <a:gd name="connsiteX3" fmla="*/ 2598420 w 2598420"/>
              <a:gd name="connsiteY3" fmla="*/ 0 h 495300"/>
            </a:gdLst>
            <a:ahLst/>
            <a:cxnLst>
              <a:cxn ang="0">
                <a:pos x="connsiteX0" y="connsiteY0"/>
              </a:cxn>
              <a:cxn ang="0">
                <a:pos x="connsiteX1" y="connsiteY1"/>
              </a:cxn>
              <a:cxn ang="0">
                <a:pos x="connsiteX2" y="connsiteY2"/>
              </a:cxn>
              <a:cxn ang="0">
                <a:pos x="connsiteX3" y="connsiteY3"/>
              </a:cxn>
            </a:cxnLst>
            <a:rect l="l" t="t" r="r" b="b"/>
            <a:pathLst>
              <a:path w="2598420" h="495300">
                <a:moveTo>
                  <a:pt x="0" y="495300"/>
                </a:moveTo>
                <a:lnTo>
                  <a:pt x="1219200" y="495300"/>
                </a:lnTo>
                <a:lnTo>
                  <a:pt x="1219200" y="0"/>
                </a:lnTo>
                <a:lnTo>
                  <a:pt x="2598420"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7" name="Connecteur droit avec flèche 146">
            <a:extLst>
              <a:ext uri="{FF2B5EF4-FFF2-40B4-BE49-F238E27FC236}">
                <a16:creationId xmlns:a16="http://schemas.microsoft.com/office/drawing/2014/main" id="{1D47EC2B-43CC-4922-A926-32284C1CEA35}"/>
              </a:ext>
            </a:extLst>
          </p:cNvPr>
          <p:cNvCxnSpPr>
            <a:cxnSpLocks/>
          </p:cNvCxnSpPr>
          <p:nvPr/>
        </p:nvCxnSpPr>
        <p:spPr>
          <a:xfrm flipV="1">
            <a:off x="6495680" y="1375041"/>
            <a:ext cx="0" cy="277858"/>
          </a:xfrm>
          <a:prstGeom prst="straightConnector1">
            <a:avLst/>
          </a:prstGeom>
          <a:ln w="19050">
            <a:solidFill>
              <a:srgbClr val="CC00FF"/>
            </a:solidFill>
            <a:tailEnd type="triangle"/>
          </a:ln>
        </p:spPr>
        <p:style>
          <a:lnRef idx="1">
            <a:schemeClr val="accent1"/>
          </a:lnRef>
          <a:fillRef idx="0">
            <a:schemeClr val="accent1"/>
          </a:fillRef>
          <a:effectRef idx="0">
            <a:schemeClr val="accent1"/>
          </a:effectRef>
          <a:fontRef idx="minor">
            <a:schemeClr val="tx1"/>
          </a:fontRef>
        </p:style>
      </p:cxnSp>
      <p:sp>
        <p:nvSpPr>
          <p:cNvPr id="149" name="Forme libre : forme 148">
            <a:extLst>
              <a:ext uri="{FF2B5EF4-FFF2-40B4-BE49-F238E27FC236}">
                <a16:creationId xmlns:a16="http://schemas.microsoft.com/office/drawing/2014/main" id="{0F3B0D68-E178-4D62-A18A-4434BB4E62E0}"/>
              </a:ext>
            </a:extLst>
          </p:cNvPr>
          <p:cNvSpPr/>
          <p:nvPr/>
        </p:nvSpPr>
        <p:spPr>
          <a:xfrm>
            <a:off x="7816850" y="1670050"/>
            <a:ext cx="996950" cy="0"/>
          </a:xfrm>
          <a:custGeom>
            <a:avLst/>
            <a:gdLst>
              <a:gd name="connsiteX0" fmla="*/ 0 w 996950"/>
              <a:gd name="connsiteY0" fmla="*/ 0 h 0"/>
              <a:gd name="connsiteX1" fmla="*/ 996950 w 996950"/>
              <a:gd name="connsiteY1" fmla="*/ 0 h 0"/>
            </a:gdLst>
            <a:ahLst/>
            <a:cxnLst>
              <a:cxn ang="0">
                <a:pos x="connsiteX0" y="connsiteY0"/>
              </a:cxn>
              <a:cxn ang="0">
                <a:pos x="connsiteX1" y="connsiteY1"/>
              </a:cxn>
            </a:cxnLst>
            <a:rect l="l" t="t" r="r" b="b"/>
            <a:pathLst>
              <a:path w="996950">
                <a:moveTo>
                  <a:pt x="0" y="0"/>
                </a:moveTo>
                <a:lnTo>
                  <a:pt x="99695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ZoneTexte 150">
            <a:extLst>
              <a:ext uri="{FF2B5EF4-FFF2-40B4-BE49-F238E27FC236}">
                <a16:creationId xmlns:a16="http://schemas.microsoft.com/office/drawing/2014/main" id="{CD99A650-B470-46BC-A258-0EE95CA2C585}"/>
              </a:ext>
            </a:extLst>
          </p:cNvPr>
          <p:cNvSpPr txBox="1"/>
          <p:nvPr/>
        </p:nvSpPr>
        <p:spPr>
          <a:xfrm rot="1378477">
            <a:off x="10067976" y="1902740"/>
            <a:ext cx="1040670" cy="323165"/>
          </a:xfrm>
          <a:prstGeom prst="rect">
            <a:avLst/>
          </a:prstGeom>
          <a:noFill/>
        </p:spPr>
        <p:txBody>
          <a:bodyPr wrap="none" rtlCol="0">
            <a:spAutoFit/>
          </a:bodyPr>
          <a:lstStyle/>
          <a:p>
            <a:r>
              <a:rPr lang="fr-FR" sz="1500" dirty="0">
                <a:solidFill>
                  <a:srgbClr val="0000FF"/>
                </a:solidFill>
              </a:rPr>
              <a:t>-20 dB/</a:t>
            </a:r>
            <a:r>
              <a:rPr lang="fr-FR" sz="1500" dirty="0" err="1">
                <a:solidFill>
                  <a:srgbClr val="0000FF"/>
                </a:solidFill>
              </a:rPr>
              <a:t>dec</a:t>
            </a:r>
            <a:endParaRPr lang="fr-FR" sz="1500" dirty="0">
              <a:solidFill>
                <a:srgbClr val="0000FF"/>
              </a:solidFill>
            </a:endParaRPr>
          </a:p>
        </p:txBody>
      </p:sp>
      <p:sp>
        <p:nvSpPr>
          <p:cNvPr id="161" name="ZoneTexte 160">
            <a:extLst>
              <a:ext uri="{FF2B5EF4-FFF2-40B4-BE49-F238E27FC236}">
                <a16:creationId xmlns:a16="http://schemas.microsoft.com/office/drawing/2014/main" id="{C91004B7-AAC9-48B5-B26A-812BD64D183D}"/>
              </a:ext>
            </a:extLst>
          </p:cNvPr>
          <p:cNvSpPr txBox="1"/>
          <p:nvPr/>
        </p:nvSpPr>
        <p:spPr>
          <a:xfrm rot="20146118">
            <a:off x="9485009" y="847614"/>
            <a:ext cx="1077539" cy="323165"/>
          </a:xfrm>
          <a:prstGeom prst="rect">
            <a:avLst/>
          </a:prstGeom>
          <a:noFill/>
        </p:spPr>
        <p:txBody>
          <a:bodyPr wrap="none" rtlCol="0">
            <a:spAutoFit/>
          </a:bodyPr>
          <a:lstStyle/>
          <a:p>
            <a:r>
              <a:rPr lang="fr-FR" sz="1500" dirty="0">
                <a:solidFill>
                  <a:srgbClr val="16A638"/>
                </a:solidFill>
              </a:rPr>
              <a:t>+20 dB/</a:t>
            </a:r>
            <a:r>
              <a:rPr lang="fr-FR" sz="1500" dirty="0" err="1">
                <a:solidFill>
                  <a:srgbClr val="16A638"/>
                </a:solidFill>
              </a:rPr>
              <a:t>dec</a:t>
            </a:r>
            <a:endParaRPr lang="fr-FR" sz="1500" dirty="0">
              <a:solidFill>
                <a:srgbClr val="16A638"/>
              </a:solidFill>
            </a:endParaRPr>
          </a:p>
        </p:txBody>
      </p:sp>
      <p:sp>
        <p:nvSpPr>
          <p:cNvPr id="163" name="Forme libre : forme 162">
            <a:extLst>
              <a:ext uri="{FF2B5EF4-FFF2-40B4-BE49-F238E27FC236}">
                <a16:creationId xmlns:a16="http://schemas.microsoft.com/office/drawing/2014/main" id="{A16DEFCA-2416-406F-B69D-3785A08C4DF8}"/>
              </a:ext>
            </a:extLst>
          </p:cNvPr>
          <p:cNvSpPr/>
          <p:nvPr/>
        </p:nvSpPr>
        <p:spPr>
          <a:xfrm>
            <a:off x="7804150" y="1670050"/>
            <a:ext cx="1009650" cy="0"/>
          </a:xfrm>
          <a:custGeom>
            <a:avLst/>
            <a:gdLst>
              <a:gd name="connsiteX0" fmla="*/ 0 w 1009650"/>
              <a:gd name="connsiteY0" fmla="*/ 0 h 0"/>
              <a:gd name="connsiteX1" fmla="*/ 1009650 w 1009650"/>
              <a:gd name="connsiteY1" fmla="*/ 0 h 0"/>
            </a:gdLst>
            <a:ahLst/>
            <a:cxnLst>
              <a:cxn ang="0">
                <a:pos x="connsiteX0" y="connsiteY0"/>
              </a:cxn>
              <a:cxn ang="0">
                <a:pos x="connsiteX1" y="connsiteY1"/>
              </a:cxn>
            </a:cxnLst>
            <a:rect l="l" t="t" r="r" b="b"/>
            <a:pathLst>
              <a:path w="1009650">
                <a:moveTo>
                  <a:pt x="0" y="0"/>
                </a:moveTo>
                <a:lnTo>
                  <a:pt x="100965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Forme libre : forme 164">
            <a:extLst>
              <a:ext uri="{FF2B5EF4-FFF2-40B4-BE49-F238E27FC236}">
                <a16:creationId xmlns:a16="http://schemas.microsoft.com/office/drawing/2014/main" id="{75F0C0D6-F608-4CA1-8D73-9CFDA9EDC3E2}"/>
              </a:ext>
            </a:extLst>
          </p:cNvPr>
          <p:cNvSpPr/>
          <p:nvPr/>
        </p:nvSpPr>
        <p:spPr>
          <a:xfrm>
            <a:off x="7791450" y="1104900"/>
            <a:ext cx="3225800" cy="565150"/>
          </a:xfrm>
          <a:custGeom>
            <a:avLst/>
            <a:gdLst>
              <a:gd name="connsiteX0" fmla="*/ 0 w 3225800"/>
              <a:gd name="connsiteY0" fmla="*/ 565150 h 565150"/>
              <a:gd name="connsiteX1" fmla="*/ 1028700 w 3225800"/>
              <a:gd name="connsiteY1" fmla="*/ 565150 h 565150"/>
              <a:gd name="connsiteX2" fmla="*/ 2260600 w 3225800"/>
              <a:gd name="connsiteY2" fmla="*/ 0 h 565150"/>
              <a:gd name="connsiteX3" fmla="*/ 3225800 w 3225800"/>
              <a:gd name="connsiteY3" fmla="*/ 0 h 565150"/>
            </a:gdLst>
            <a:ahLst/>
            <a:cxnLst>
              <a:cxn ang="0">
                <a:pos x="connsiteX0" y="connsiteY0"/>
              </a:cxn>
              <a:cxn ang="0">
                <a:pos x="connsiteX1" y="connsiteY1"/>
              </a:cxn>
              <a:cxn ang="0">
                <a:pos x="connsiteX2" y="connsiteY2"/>
              </a:cxn>
              <a:cxn ang="0">
                <a:pos x="connsiteX3" y="connsiteY3"/>
              </a:cxn>
            </a:cxnLst>
            <a:rect l="l" t="t" r="r" b="b"/>
            <a:pathLst>
              <a:path w="3225800" h="565150">
                <a:moveTo>
                  <a:pt x="0" y="565150"/>
                </a:moveTo>
                <a:lnTo>
                  <a:pt x="1028700" y="565150"/>
                </a:lnTo>
                <a:lnTo>
                  <a:pt x="2260600" y="0"/>
                </a:lnTo>
                <a:lnTo>
                  <a:pt x="3225800" y="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ZoneTexte 166">
            <a:extLst>
              <a:ext uri="{FF2B5EF4-FFF2-40B4-BE49-F238E27FC236}">
                <a16:creationId xmlns:a16="http://schemas.microsoft.com/office/drawing/2014/main" id="{03276F0F-E2C0-47B0-BC25-81AA0A664510}"/>
              </a:ext>
            </a:extLst>
          </p:cNvPr>
          <p:cNvSpPr txBox="1"/>
          <p:nvPr/>
        </p:nvSpPr>
        <p:spPr>
          <a:xfrm>
            <a:off x="10234228" y="1057516"/>
            <a:ext cx="883575" cy="338554"/>
          </a:xfrm>
          <a:prstGeom prst="rect">
            <a:avLst/>
          </a:prstGeom>
          <a:noFill/>
        </p:spPr>
        <p:txBody>
          <a:bodyPr wrap="none" rtlCol="0">
            <a:spAutoFit/>
          </a:bodyPr>
          <a:lstStyle/>
          <a:p>
            <a:r>
              <a:rPr lang="fr-FR" sz="1600" dirty="0">
                <a:solidFill>
                  <a:srgbClr val="FF0000"/>
                </a:solidFill>
              </a:rPr>
              <a:t>0dB/</a:t>
            </a:r>
            <a:r>
              <a:rPr lang="fr-FR" sz="1600" dirty="0" err="1">
                <a:solidFill>
                  <a:srgbClr val="FF0000"/>
                </a:solidFill>
              </a:rPr>
              <a:t>dec</a:t>
            </a:r>
            <a:endParaRPr lang="fr-FR" sz="1600" dirty="0">
              <a:solidFill>
                <a:srgbClr val="FF0000"/>
              </a:solidFill>
            </a:endParaRPr>
          </a:p>
        </p:txBody>
      </p:sp>
      <p:sp>
        <p:nvSpPr>
          <p:cNvPr id="169" name="Forme libre : forme 168">
            <a:extLst>
              <a:ext uri="{FF2B5EF4-FFF2-40B4-BE49-F238E27FC236}">
                <a16:creationId xmlns:a16="http://schemas.microsoft.com/office/drawing/2014/main" id="{FFAD034D-CCB8-4F47-A448-F62ABBA73919}"/>
              </a:ext>
            </a:extLst>
          </p:cNvPr>
          <p:cNvSpPr/>
          <p:nvPr/>
        </p:nvSpPr>
        <p:spPr>
          <a:xfrm>
            <a:off x="7874000" y="3454400"/>
            <a:ext cx="2806700" cy="508000"/>
          </a:xfrm>
          <a:custGeom>
            <a:avLst/>
            <a:gdLst>
              <a:gd name="connsiteX0" fmla="*/ 0 w 2806700"/>
              <a:gd name="connsiteY0" fmla="*/ 508000 h 508000"/>
              <a:gd name="connsiteX1" fmla="*/ 933450 w 2806700"/>
              <a:gd name="connsiteY1" fmla="*/ 508000 h 508000"/>
              <a:gd name="connsiteX2" fmla="*/ 933450 w 2806700"/>
              <a:gd name="connsiteY2" fmla="*/ 0 h 508000"/>
              <a:gd name="connsiteX3" fmla="*/ 2178050 w 2806700"/>
              <a:gd name="connsiteY3" fmla="*/ 0 h 508000"/>
              <a:gd name="connsiteX4" fmla="*/ 2178050 w 2806700"/>
              <a:gd name="connsiteY4" fmla="*/ 508000 h 508000"/>
              <a:gd name="connsiteX5" fmla="*/ 2806700 w 2806700"/>
              <a:gd name="connsiteY5" fmla="*/ 50800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6700" h="508000">
                <a:moveTo>
                  <a:pt x="0" y="508000"/>
                </a:moveTo>
                <a:lnTo>
                  <a:pt x="933450" y="508000"/>
                </a:lnTo>
                <a:lnTo>
                  <a:pt x="933450" y="0"/>
                </a:lnTo>
                <a:lnTo>
                  <a:pt x="2178050" y="0"/>
                </a:lnTo>
                <a:lnTo>
                  <a:pt x="2178050" y="508000"/>
                </a:lnTo>
                <a:lnTo>
                  <a:pt x="2806700" y="508000"/>
                </a:ln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1" name="Connecteur droit avec flèche 170">
            <a:extLst>
              <a:ext uri="{FF2B5EF4-FFF2-40B4-BE49-F238E27FC236}">
                <a16:creationId xmlns:a16="http://schemas.microsoft.com/office/drawing/2014/main" id="{1C76788C-C06C-42EC-AB1F-B96BD5735CDF}"/>
              </a:ext>
            </a:extLst>
          </p:cNvPr>
          <p:cNvCxnSpPr>
            <a:cxnSpLocks/>
          </p:cNvCxnSpPr>
          <p:nvPr/>
        </p:nvCxnSpPr>
        <p:spPr>
          <a:xfrm>
            <a:off x="8196685" y="1724907"/>
            <a:ext cx="0" cy="371823"/>
          </a:xfrm>
          <a:prstGeom prst="straightConnector1">
            <a:avLst/>
          </a:prstGeom>
          <a:ln w="19050">
            <a:solidFill>
              <a:srgbClr val="CC00FF"/>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5" name="ZoneTexte 174">
                <a:extLst>
                  <a:ext uri="{FF2B5EF4-FFF2-40B4-BE49-F238E27FC236}">
                    <a16:creationId xmlns:a16="http://schemas.microsoft.com/office/drawing/2014/main" id="{A5898EAB-44D7-476C-B1A4-1F2E66E744E7}"/>
                  </a:ext>
                </a:extLst>
              </p:cNvPr>
              <p:cNvSpPr txBox="1"/>
              <p:nvPr/>
            </p:nvSpPr>
            <p:spPr>
              <a:xfrm>
                <a:off x="8184595" y="1754710"/>
                <a:ext cx="1300677" cy="357534"/>
              </a:xfrm>
              <a:prstGeom prst="rect">
                <a:avLst/>
              </a:prstGeom>
              <a:noFill/>
            </p:spPr>
            <p:txBody>
              <a:bodyPr wrap="none" rtlCol="0">
                <a:spAutoFit/>
              </a:bodyPr>
              <a:lstStyle/>
              <a:p>
                <a:r>
                  <a:rPr lang="fr-FR" sz="1600" dirty="0">
                    <a:solidFill>
                      <a:srgbClr val="CC00FF"/>
                    </a:solidFill>
                  </a:rPr>
                  <a:t>20log(</a:t>
                </a:r>
                <a14:m>
                  <m:oMath xmlns:m="http://schemas.openxmlformats.org/officeDocument/2006/math">
                    <m:sSub>
                      <m:sSubPr>
                        <m:ctrlPr>
                          <a:rPr lang="fr-FR" sz="1600" i="1" dirty="0">
                            <a:solidFill>
                              <a:srgbClr val="CC00FF"/>
                            </a:solidFill>
                            <a:latin typeface="Cambria Math" panose="02040503050406030204" pitchFamily="18" charset="0"/>
                          </a:rPr>
                        </m:ctrlPr>
                      </m:sSubPr>
                      <m:e>
                        <m:r>
                          <a:rPr lang="fr-FR" sz="1600" i="1" dirty="0">
                            <a:solidFill>
                              <a:srgbClr val="CC00FF"/>
                            </a:solidFill>
                            <a:latin typeface="Cambria Math" panose="02040503050406030204" pitchFamily="18" charset="0"/>
                          </a:rPr>
                          <m:t>𝐾</m:t>
                        </m:r>
                      </m:e>
                      <m:sub>
                        <m:r>
                          <a:rPr lang="fr-FR" sz="1600" b="0" i="1" dirty="0" smtClean="0">
                            <a:solidFill>
                              <a:srgbClr val="CC00FF"/>
                            </a:solidFill>
                            <a:latin typeface="Cambria Math" panose="02040503050406030204" pitchFamily="18" charset="0"/>
                          </a:rPr>
                          <m:t>𝑝</m:t>
                        </m:r>
                      </m:sub>
                    </m:sSub>
                  </m:oMath>
                </a14:m>
                <a:r>
                  <a:rPr lang="fr-FR" sz="1600" dirty="0">
                    <a:solidFill>
                      <a:srgbClr val="CC00FF"/>
                    </a:solidFill>
                  </a:rPr>
                  <a:t>) &lt; 0</a:t>
                </a:r>
              </a:p>
            </p:txBody>
          </p:sp>
        </mc:Choice>
        <mc:Fallback xmlns="">
          <p:sp>
            <p:nvSpPr>
              <p:cNvPr id="175" name="ZoneTexte 174">
                <a:extLst>
                  <a:ext uri="{FF2B5EF4-FFF2-40B4-BE49-F238E27FC236}">
                    <a16:creationId xmlns:a16="http://schemas.microsoft.com/office/drawing/2014/main" id="{A5898EAB-44D7-476C-B1A4-1F2E66E744E7}"/>
                  </a:ext>
                </a:extLst>
              </p:cNvPr>
              <p:cNvSpPr txBox="1">
                <a:spLocks noRot="1" noChangeAspect="1" noMove="1" noResize="1" noEditPoints="1" noAdjustHandles="1" noChangeArrowheads="1" noChangeShapeType="1" noTextEdit="1"/>
              </p:cNvSpPr>
              <p:nvPr/>
            </p:nvSpPr>
            <p:spPr>
              <a:xfrm>
                <a:off x="8184595" y="1754710"/>
                <a:ext cx="1300677" cy="357534"/>
              </a:xfrm>
              <a:prstGeom prst="rect">
                <a:avLst/>
              </a:prstGeom>
              <a:blipFill>
                <a:blip r:embed="rId15"/>
                <a:stretch>
                  <a:fillRect l="-2817" t="-3448" r="-1878" b="-18966"/>
                </a:stretch>
              </a:blipFill>
            </p:spPr>
            <p:txBody>
              <a:bodyPr/>
              <a:lstStyle/>
              <a:p>
                <a:r>
                  <a:rPr lang="fr-FR">
                    <a:noFill/>
                  </a:rPr>
                  <a:t> </a:t>
                </a:r>
              </a:p>
            </p:txBody>
          </p:sp>
        </mc:Fallback>
      </mc:AlternateContent>
      <p:grpSp>
        <p:nvGrpSpPr>
          <p:cNvPr id="11" name="Groupe 10">
            <a:extLst>
              <a:ext uri="{FF2B5EF4-FFF2-40B4-BE49-F238E27FC236}">
                <a16:creationId xmlns:a16="http://schemas.microsoft.com/office/drawing/2014/main" id="{00BE767D-D53E-4386-B5FF-C95B6920B079}"/>
              </a:ext>
            </a:extLst>
          </p:cNvPr>
          <p:cNvGrpSpPr/>
          <p:nvPr/>
        </p:nvGrpSpPr>
        <p:grpSpPr>
          <a:xfrm>
            <a:off x="8057722" y="5927225"/>
            <a:ext cx="2595287" cy="796550"/>
            <a:chOff x="8057722" y="5927225"/>
            <a:chExt cx="2595287" cy="796550"/>
          </a:xfrm>
        </p:grpSpPr>
        <mc:AlternateContent xmlns:mc="http://schemas.openxmlformats.org/markup-compatibility/2006" xmlns:a14="http://schemas.microsoft.com/office/drawing/2010/main">
          <mc:Choice Requires="a14">
            <p:sp>
              <p:nvSpPr>
                <p:cNvPr id="288" name="Rectangle 287">
                  <a:extLst>
                    <a:ext uri="{FF2B5EF4-FFF2-40B4-BE49-F238E27FC236}">
                      <a16:creationId xmlns:a16="http://schemas.microsoft.com/office/drawing/2014/main" id="{6A19B622-BF4A-450F-912A-613493485F4B}"/>
                    </a:ext>
                  </a:extLst>
                </p:cNvPr>
                <p:cNvSpPr/>
                <p:nvPr/>
              </p:nvSpPr>
              <p:spPr>
                <a:xfrm>
                  <a:off x="8573465" y="5927225"/>
                  <a:ext cx="2079544" cy="5648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500" b="0" i="1" smtClean="0">
                            <a:solidFill>
                              <a:schemeClr val="tx1"/>
                            </a:solidFill>
                            <a:latin typeface="Cambria Math" panose="02040503050406030204" pitchFamily="18" charset="0"/>
                          </a:rPr>
                          <m:t>=</m:t>
                        </m:r>
                        <m:sSub>
                          <m:sSubPr>
                            <m:ctrlPr>
                              <a:rPr lang="fr-FR" sz="1500" i="1" smtClean="0">
                                <a:solidFill>
                                  <a:srgbClr val="CC00FF"/>
                                </a:solidFill>
                                <a:latin typeface="Cambria Math" panose="02040503050406030204" pitchFamily="18" charset="0"/>
                              </a:rPr>
                            </m:ctrlPr>
                          </m:sSubPr>
                          <m:e>
                            <m:r>
                              <a:rPr lang="fr-FR" sz="1500" i="1">
                                <a:solidFill>
                                  <a:srgbClr val="CC00FF"/>
                                </a:solidFill>
                                <a:latin typeface="Cambria Math" panose="02040503050406030204" pitchFamily="18" charset="0"/>
                              </a:rPr>
                              <m:t>𝐾</m:t>
                            </m:r>
                          </m:e>
                          <m:sub>
                            <m:r>
                              <a:rPr lang="fr-FR" sz="1500" b="0" i="1" smtClean="0">
                                <a:solidFill>
                                  <a:srgbClr val="CC00FF"/>
                                </a:solidFill>
                                <a:latin typeface="Cambria Math" panose="02040503050406030204" pitchFamily="18" charset="0"/>
                              </a:rPr>
                              <m:t>𝑝</m:t>
                            </m:r>
                          </m:sub>
                        </m:sSub>
                        <m:f>
                          <m:fPr>
                            <m:ctrlPr>
                              <a:rPr lang="fr-FR" sz="1500" i="1" smtClean="0">
                                <a:solidFill>
                                  <a:srgbClr val="0000FF"/>
                                </a:solidFill>
                                <a:latin typeface="Cambria Math" panose="02040503050406030204" pitchFamily="18" charset="0"/>
                              </a:rPr>
                            </m:ctrlPr>
                          </m:fPr>
                          <m:num>
                            <m:r>
                              <a:rPr lang="fr-FR" sz="1500" i="1">
                                <a:solidFill>
                                  <a:srgbClr val="0000FF"/>
                                </a:solidFill>
                                <a:latin typeface="Cambria Math" panose="02040503050406030204" pitchFamily="18" charset="0"/>
                              </a:rPr>
                              <m:t>1</m:t>
                            </m:r>
                          </m:num>
                          <m:den>
                            <m:r>
                              <a:rPr lang="fr-FR" sz="1500" i="1">
                                <a:solidFill>
                                  <a:srgbClr val="0000FF"/>
                                </a:solidFill>
                                <a:latin typeface="Cambria Math" panose="02040503050406030204" pitchFamily="18" charset="0"/>
                              </a:rPr>
                              <m:t>1+</m:t>
                            </m:r>
                            <m:r>
                              <a:rPr lang="fr-FR" sz="1500" b="0" i="1" smtClean="0">
                                <a:solidFill>
                                  <a:srgbClr val="0000FF"/>
                                </a:solidFill>
                                <a:latin typeface="Cambria Math" panose="02040503050406030204" pitchFamily="18" charset="0"/>
                              </a:rPr>
                              <m:t>𝜏</m:t>
                            </m:r>
                            <m:r>
                              <a:rPr lang="fr-FR" sz="1500" i="1">
                                <a:solidFill>
                                  <a:srgbClr val="0000FF"/>
                                </a:solidFill>
                                <a:latin typeface="Cambria Math" panose="02040503050406030204" pitchFamily="18" charset="0"/>
                              </a:rPr>
                              <m:t>𝑝</m:t>
                            </m:r>
                          </m:den>
                        </m:f>
                        <m:sSup>
                          <m:sSupPr>
                            <m:ctrlPr>
                              <a:rPr lang="fr-FR" sz="1500" b="0" i="1" smtClean="0">
                                <a:solidFill>
                                  <a:schemeClr val="tx1"/>
                                </a:solidFill>
                                <a:latin typeface="Cambria Math" panose="02040503050406030204" pitchFamily="18" charset="0"/>
                              </a:rPr>
                            </m:ctrlPr>
                          </m:sSupPr>
                          <m:e>
                            <m:d>
                              <m:dPr>
                                <m:ctrlPr>
                                  <a:rPr lang="fr-FR" sz="1500" i="1" smtClean="0">
                                    <a:solidFill>
                                      <a:srgbClr val="217214"/>
                                    </a:solidFill>
                                    <a:latin typeface="Cambria Math" panose="02040503050406030204" pitchFamily="18" charset="0"/>
                                  </a:rPr>
                                </m:ctrlPr>
                              </m:dPr>
                              <m:e>
                                <m:r>
                                  <a:rPr lang="fr-FR" sz="1500" i="1">
                                    <a:solidFill>
                                      <a:srgbClr val="217214"/>
                                    </a:solidFill>
                                    <a:latin typeface="Cambria Math" panose="02040503050406030204" pitchFamily="18" charset="0"/>
                                  </a:rPr>
                                  <m:t>1+</m:t>
                                </m:r>
                                <m:r>
                                  <a:rPr lang="fr-FR" sz="1500" i="1">
                                    <a:solidFill>
                                      <a:srgbClr val="217214"/>
                                    </a:solidFill>
                                    <a:latin typeface="Cambria Math" panose="02040503050406030204" pitchFamily="18" charset="0"/>
                                  </a:rPr>
                                  <m:t>𝑎</m:t>
                                </m:r>
                                <m:r>
                                  <a:rPr lang="fr-FR" sz="1500" i="1">
                                    <a:solidFill>
                                      <a:srgbClr val="217214"/>
                                    </a:solidFill>
                                    <a:latin typeface="Cambria Math" panose="02040503050406030204" pitchFamily="18" charset="0"/>
                                  </a:rPr>
                                  <m:t>𝜏</m:t>
                                </m:r>
                                <m:r>
                                  <a:rPr lang="fr-FR" sz="1500" i="1">
                                    <a:solidFill>
                                      <a:srgbClr val="217214"/>
                                    </a:solidFill>
                                    <a:latin typeface="Cambria Math" panose="02040503050406030204" pitchFamily="18" charset="0"/>
                                  </a:rPr>
                                  <m:t>𝑝</m:t>
                                </m:r>
                              </m:e>
                            </m:d>
                          </m:e>
                          <m:sup>
                            <m:r>
                              <a:rPr lang="fr-FR" sz="1500" b="0" i="1" smtClean="0">
                                <a:solidFill>
                                  <a:srgbClr val="217214"/>
                                </a:solidFill>
                                <a:latin typeface="Cambria Math" panose="02040503050406030204" pitchFamily="18" charset="0"/>
                              </a:rPr>
                              <m:t> </m:t>
                            </m:r>
                          </m:sup>
                        </m:sSup>
                      </m:oMath>
                    </m:oMathPara>
                  </a14:m>
                  <a:endParaRPr lang="fr-FR" sz="1500" dirty="0">
                    <a:solidFill>
                      <a:schemeClr val="tx1"/>
                    </a:solidFill>
                  </a:endParaRPr>
                </a:p>
              </p:txBody>
            </p:sp>
          </mc:Choice>
          <mc:Fallback xmlns="">
            <p:sp>
              <p:nvSpPr>
                <p:cNvPr id="288" name="Rectangle 287">
                  <a:extLst>
                    <a:ext uri="{FF2B5EF4-FFF2-40B4-BE49-F238E27FC236}">
                      <a16:creationId xmlns:a16="http://schemas.microsoft.com/office/drawing/2014/main" id="{6A19B622-BF4A-450F-912A-613493485F4B}"/>
                    </a:ext>
                  </a:extLst>
                </p:cNvPr>
                <p:cNvSpPr>
                  <a:spLocks noRot="1" noChangeAspect="1" noMove="1" noResize="1" noEditPoints="1" noAdjustHandles="1" noChangeArrowheads="1" noChangeShapeType="1" noTextEdit="1"/>
                </p:cNvSpPr>
                <p:nvPr/>
              </p:nvSpPr>
              <p:spPr>
                <a:xfrm>
                  <a:off x="8573465" y="5927225"/>
                  <a:ext cx="2079544" cy="564898"/>
                </a:xfrm>
                <a:prstGeom prst="rect">
                  <a:avLst/>
                </a:prstGeom>
                <a:blipFill>
                  <a:blip r:embed="rId8"/>
                  <a:stretch>
                    <a:fillRect b="-3226"/>
                  </a:stretch>
                </a:blipFill>
              </p:spPr>
              <p:txBody>
                <a:bodyPr/>
                <a:lstStyle/>
                <a:p>
                  <a:r>
                    <a:rPr lang="fr-FR">
                      <a:noFill/>
                    </a:rPr>
                    <a:t> </a:t>
                  </a:r>
                </a:p>
              </p:txBody>
            </p:sp>
          </mc:Fallback>
        </mc:AlternateContent>
        <p:sp>
          <p:nvSpPr>
            <p:cNvPr id="95" name="ZoneTexte 94">
              <a:extLst>
                <a:ext uri="{FF2B5EF4-FFF2-40B4-BE49-F238E27FC236}">
                  <a16:creationId xmlns:a16="http://schemas.microsoft.com/office/drawing/2014/main" id="{96AEA59E-2DFB-47A8-85A0-A836563FE570}"/>
                </a:ext>
              </a:extLst>
            </p:cNvPr>
            <p:cNvSpPr txBox="1"/>
            <p:nvPr/>
          </p:nvSpPr>
          <p:spPr>
            <a:xfrm>
              <a:off x="8057722" y="6385221"/>
              <a:ext cx="1584986" cy="338554"/>
            </a:xfrm>
            <a:prstGeom prst="rect">
              <a:avLst/>
            </a:prstGeom>
            <a:noFill/>
          </p:spPr>
          <p:txBody>
            <a:bodyPr wrap="none" rtlCol="0">
              <a:spAutoFit/>
            </a:bodyPr>
            <a:lstStyle/>
            <a:p>
              <a:r>
                <a:rPr lang="fr-FR" sz="1600" dirty="0"/>
                <a:t>avec </a:t>
              </a:r>
              <a:r>
                <a:rPr lang="fr-FR" sz="1600" i="1" dirty="0" err="1">
                  <a:solidFill>
                    <a:srgbClr val="CC00FF"/>
                  </a:solidFill>
                </a:rPr>
                <a:t>K</a:t>
              </a:r>
              <a:r>
                <a:rPr lang="fr-FR" sz="1600" i="1" baseline="-25000" dirty="0" err="1">
                  <a:solidFill>
                    <a:srgbClr val="CC00FF"/>
                  </a:solidFill>
                </a:rPr>
                <a:t>p</a:t>
              </a:r>
              <a:r>
                <a:rPr lang="fr-FR" sz="1600" dirty="0"/>
                <a:t> &lt;</a:t>
              </a:r>
              <a:r>
                <a:rPr lang="fr-FR" sz="1600" dirty="0" smtClean="0"/>
                <a:t> </a:t>
              </a:r>
              <a:r>
                <a:rPr lang="fr-FR" sz="1600" dirty="0"/>
                <a:t>1, </a:t>
              </a:r>
              <a:r>
                <a:rPr lang="fr-FR" sz="1600" i="1" dirty="0"/>
                <a:t>a</a:t>
              </a:r>
              <a:r>
                <a:rPr lang="fr-FR" sz="1600" dirty="0"/>
                <a:t> &gt; 1</a:t>
              </a:r>
            </a:p>
          </p:txBody>
        </p:sp>
      </p:grpSp>
      <p:grpSp>
        <p:nvGrpSpPr>
          <p:cNvPr id="176" name="Groupe 175">
            <a:extLst>
              <a:ext uri="{FF2B5EF4-FFF2-40B4-BE49-F238E27FC236}">
                <a16:creationId xmlns:a16="http://schemas.microsoft.com/office/drawing/2014/main" id="{C221D096-9F2C-4A2E-82C9-FC531664BCAD}"/>
              </a:ext>
            </a:extLst>
          </p:cNvPr>
          <p:cNvGrpSpPr/>
          <p:nvPr/>
        </p:nvGrpSpPr>
        <p:grpSpPr>
          <a:xfrm>
            <a:off x="502717" y="4958499"/>
            <a:ext cx="10955288" cy="1772353"/>
            <a:chOff x="502717" y="4947793"/>
            <a:chExt cx="10955288" cy="1772353"/>
          </a:xfrm>
        </p:grpSpPr>
        <p:sp>
          <p:nvSpPr>
            <p:cNvPr id="177" name="Rectangle à coins arrondis 78">
              <a:extLst>
                <a:ext uri="{FF2B5EF4-FFF2-40B4-BE49-F238E27FC236}">
                  <a16:creationId xmlns:a16="http://schemas.microsoft.com/office/drawing/2014/main" id="{EE2E9F81-7767-4CFE-B618-A3F8F5609D61}"/>
                </a:ext>
              </a:extLst>
            </p:cNvPr>
            <p:cNvSpPr/>
            <p:nvPr/>
          </p:nvSpPr>
          <p:spPr>
            <a:xfrm>
              <a:off x="532845" y="4950748"/>
              <a:ext cx="10567467" cy="1753973"/>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178" name="Rectangle 177">
                  <a:extLst>
                    <a:ext uri="{FF2B5EF4-FFF2-40B4-BE49-F238E27FC236}">
                      <a16:creationId xmlns:a16="http://schemas.microsoft.com/office/drawing/2014/main" id="{CCE189C9-6EDE-41A2-99C2-3AF9E7258818}"/>
                    </a:ext>
                  </a:extLst>
                </p:cNvPr>
                <p:cNvSpPr/>
                <p:nvPr/>
              </p:nvSpPr>
              <p:spPr>
                <a:xfrm>
                  <a:off x="5215343" y="5814087"/>
                  <a:ext cx="2159053" cy="8804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500" b="0" i="1" smtClean="0">
                            <a:solidFill>
                              <a:schemeClr val="tx1"/>
                            </a:solidFill>
                            <a:latin typeface="Cambria Math" panose="02040503050406030204" pitchFamily="18" charset="0"/>
                          </a:rPr>
                          <m:t>=</m:t>
                        </m:r>
                        <m:sSub>
                          <m:sSubPr>
                            <m:ctrlPr>
                              <a:rPr lang="fr-FR" sz="1500" i="1" smtClean="0">
                                <a:solidFill>
                                  <a:srgbClr val="CC00FF"/>
                                </a:solidFill>
                                <a:latin typeface="Cambria Math" panose="02040503050406030204" pitchFamily="18" charset="0"/>
                              </a:rPr>
                            </m:ctrlPr>
                          </m:sSubPr>
                          <m:e>
                            <m:r>
                              <a:rPr lang="fr-FR" sz="1500" i="1">
                                <a:solidFill>
                                  <a:srgbClr val="CC00FF"/>
                                </a:solidFill>
                                <a:latin typeface="Cambria Math" panose="02040503050406030204" pitchFamily="18" charset="0"/>
                              </a:rPr>
                              <m:t>𝐾</m:t>
                            </m:r>
                          </m:e>
                          <m:sub>
                            <m:r>
                              <a:rPr lang="fr-FR" sz="1500" b="0" i="1" smtClean="0">
                                <a:solidFill>
                                  <a:srgbClr val="CC00FF"/>
                                </a:solidFill>
                                <a:latin typeface="Cambria Math" panose="02040503050406030204" pitchFamily="18" charset="0"/>
                              </a:rPr>
                              <m:t>𝑝</m:t>
                            </m:r>
                          </m:sub>
                        </m:sSub>
                        <m:f>
                          <m:fPr>
                            <m:ctrlPr>
                              <a:rPr lang="fr-FR" sz="1500" i="1" smtClean="0">
                                <a:solidFill>
                                  <a:srgbClr val="0000FF"/>
                                </a:solidFill>
                                <a:latin typeface="Cambria Math" panose="02040503050406030204" pitchFamily="18" charset="0"/>
                              </a:rPr>
                            </m:ctrlPr>
                          </m:fPr>
                          <m:num>
                            <m:r>
                              <a:rPr lang="fr-FR" sz="1500" b="0" i="1" smtClean="0">
                                <a:solidFill>
                                  <a:srgbClr val="0000FF"/>
                                </a:solidFill>
                                <a:latin typeface="Cambria Math" panose="02040503050406030204" pitchFamily="18" charset="0"/>
                              </a:rPr>
                              <m:t>1</m:t>
                            </m:r>
                          </m:num>
                          <m:den>
                            <m:f>
                              <m:fPr>
                                <m:ctrlPr>
                                  <a:rPr lang="fr-FR" sz="1500" i="1">
                                    <a:solidFill>
                                      <a:srgbClr val="0000FF"/>
                                    </a:solidFill>
                                    <a:latin typeface="Cambria Math" panose="02040503050406030204" pitchFamily="18" charset="0"/>
                                  </a:rPr>
                                </m:ctrlPr>
                              </m:fPr>
                              <m:num>
                                <m:sSub>
                                  <m:sSubPr>
                                    <m:ctrlPr>
                                      <a:rPr lang="fr-FR" sz="1500" i="1">
                                        <a:solidFill>
                                          <a:srgbClr val="0000FF"/>
                                        </a:solidFill>
                                        <a:latin typeface="Cambria Math" panose="02040503050406030204" pitchFamily="18" charset="0"/>
                                      </a:rPr>
                                    </m:ctrlPr>
                                  </m:sSubPr>
                                  <m:e>
                                    <m:r>
                                      <a:rPr lang="fr-FR" sz="1500" i="1">
                                        <a:solidFill>
                                          <a:srgbClr val="0000FF"/>
                                        </a:solidFill>
                                        <a:latin typeface="Cambria Math" panose="02040503050406030204" pitchFamily="18" charset="0"/>
                                      </a:rPr>
                                      <m:t>𝐾</m:t>
                                    </m:r>
                                  </m:e>
                                  <m:sub>
                                    <m:r>
                                      <a:rPr lang="fr-FR" sz="1500" i="1">
                                        <a:solidFill>
                                          <a:srgbClr val="0000FF"/>
                                        </a:solidFill>
                                        <a:latin typeface="Cambria Math" panose="02040503050406030204" pitchFamily="18" charset="0"/>
                                      </a:rPr>
                                      <m:t>𝑝</m:t>
                                    </m:r>
                                  </m:sub>
                                </m:sSub>
                              </m:num>
                              <m:den>
                                <m:sSub>
                                  <m:sSubPr>
                                    <m:ctrlPr>
                                      <a:rPr lang="fr-FR" sz="1500" i="1">
                                        <a:solidFill>
                                          <a:srgbClr val="0000FF"/>
                                        </a:solidFill>
                                        <a:latin typeface="Cambria Math" panose="02040503050406030204" pitchFamily="18" charset="0"/>
                                      </a:rPr>
                                    </m:ctrlPr>
                                  </m:sSubPr>
                                  <m:e>
                                    <m:r>
                                      <a:rPr lang="fr-FR" sz="1500" i="1">
                                        <a:solidFill>
                                          <a:srgbClr val="0000FF"/>
                                        </a:solidFill>
                                        <a:latin typeface="Cambria Math" panose="02040503050406030204" pitchFamily="18" charset="0"/>
                                      </a:rPr>
                                      <m:t>𝐾</m:t>
                                    </m:r>
                                  </m:e>
                                  <m:sub>
                                    <m:r>
                                      <a:rPr lang="fr-FR" sz="1500" i="1">
                                        <a:solidFill>
                                          <a:srgbClr val="0000FF"/>
                                        </a:solidFill>
                                        <a:latin typeface="Cambria Math" panose="02040503050406030204" pitchFamily="18" charset="0"/>
                                      </a:rPr>
                                      <m:t>𝑖</m:t>
                                    </m:r>
                                  </m:sub>
                                </m:sSub>
                              </m:den>
                            </m:f>
                            <m:r>
                              <a:rPr lang="fr-FR" sz="1500" i="1">
                                <a:solidFill>
                                  <a:srgbClr val="0000FF"/>
                                </a:solidFill>
                                <a:latin typeface="Cambria Math" panose="02040503050406030204" pitchFamily="18" charset="0"/>
                              </a:rPr>
                              <m:t>𝑝</m:t>
                            </m:r>
                          </m:den>
                        </m:f>
                        <m:sSup>
                          <m:sSupPr>
                            <m:ctrlPr>
                              <a:rPr lang="fr-FR" sz="1500" b="0" i="1" smtClean="0">
                                <a:solidFill>
                                  <a:srgbClr val="217214"/>
                                </a:solidFill>
                                <a:latin typeface="Cambria Math" panose="02040503050406030204" pitchFamily="18" charset="0"/>
                              </a:rPr>
                            </m:ctrlPr>
                          </m:sSupPr>
                          <m:e>
                            <m:d>
                              <m:dPr>
                                <m:ctrlPr>
                                  <a:rPr lang="fr-FR" sz="1500" i="1" smtClean="0">
                                    <a:solidFill>
                                      <a:srgbClr val="217214"/>
                                    </a:solidFill>
                                    <a:latin typeface="Cambria Math" panose="02040503050406030204" pitchFamily="18" charset="0"/>
                                  </a:rPr>
                                </m:ctrlPr>
                              </m:dPr>
                              <m:e>
                                <m:f>
                                  <m:fPr>
                                    <m:ctrlPr>
                                      <a:rPr lang="fr-FR" sz="1500" i="1">
                                        <a:solidFill>
                                          <a:srgbClr val="217214"/>
                                        </a:solidFill>
                                        <a:latin typeface="Cambria Math" panose="02040503050406030204" pitchFamily="18" charset="0"/>
                                      </a:rPr>
                                    </m:ctrlPr>
                                  </m:fPr>
                                  <m:num>
                                    <m:r>
                                      <a:rPr lang="fr-FR" sz="1500" i="1">
                                        <a:solidFill>
                                          <a:srgbClr val="217214"/>
                                        </a:solidFill>
                                        <a:latin typeface="Cambria Math" panose="02040503050406030204" pitchFamily="18" charset="0"/>
                                      </a:rPr>
                                      <m:t>1</m:t>
                                    </m:r>
                                  </m:num>
                                  <m:den>
                                    <m:r>
                                      <a:rPr lang="fr-FR" sz="1500" i="1">
                                        <a:solidFill>
                                          <a:srgbClr val="217214"/>
                                        </a:solidFill>
                                        <a:latin typeface="Cambria Math" panose="02040503050406030204" pitchFamily="18" charset="0"/>
                                      </a:rPr>
                                      <m:t>1+</m:t>
                                    </m:r>
                                    <m:f>
                                      <m:fPr>
                                        <m:ctrlPr>
                                          <a:rPr lang="fr-FR" sz="1500" i="1">
                                            <a:solidFill>
                                              <a:srgbClr val="217214"/>
                                            </a:solidFill>
                                            <a:latin typeface="Cambria Math" panose="02040503050406030204" pitchFamily="18" charset="0"/>
                                          </a:rPr>
                                        </m:ctrlPr>
                                      </m:fPr>
                                      <m:num>
                                        <m:sSub>
                                          <m:sSubPr>
                                            <m:ctrlPr>
                                              <a:rPr lang="fr-FR" sz="1500" i="1">
                                                <a:solidFill>
                                                  <a:srgbClr val="217214"/>
                                                </a:solidFill>
                                                <a:latin typeface="Cambria Math" panose="02040503050406030204" pitchFamily="18" charset="0"/>
                                              </a:rPr>
                                            </m:ctrlPr>
                                          </m:sSubPr>
                                          <m:e>
                                            <m:r>
                                              <a:rPr lang="fr-FR" sz="1500" i="1">
                                                <a:solidFill>
                                                  <a:srgbClr val="217214"/>
                                                </a:solidFill>
                                                <a:latin typeface="Cambria Math" panose="02040503050406030204" pitchFamily="18" charset="0"/>
                                              </a:rPr>
                                              <m:t>𝐾</m:t>
                                            </m:r>
                                          </m:e>
                                          <m:sub>
                                            <m:r>
                                              <a:rPr lang="fr-FR" sz="1500" i="1">
                                                <a:solidFill>
                                                  <a:srgbClr val="217214"/>
                                                </a:solidFill>
                                                <a:latin typeface="Cambria Math" panose="02040503050406030204" pitchFamily="18" charset="0"/>
                                              </a:rPr>
                                              <m:t>𝑝</m:t>
                                            </m:r>
                                          </m:sub>
                                        </m:sSub>
                                      </m:num>
                                      <m:den>
                                        <m:sSub>
                                          <m:sSubPr>
                                            <m:ctrlPr>
                                              <a:rPr lang="fr-FR" sz="1500" i="1">
                                                <a:solidFill>
                                                  <a:srgbClr val="217214"/>
                                                </a:solidFill>
                                                <a:latin typeface="Cambria Math" panose="02040503050406030204" pitchFamily="18" charset="0"/>
                                              </a:rPr>
                                            </m:ctrlPr>
                                          </m:sSubPr>
                                          <m:e>
                                            <m:r>
                                              <a:rPr lang="fr-FR" sz="1500" i="1">
                                                <a:solidFill>
                                                  <a:srgbClr val="217214"/>
                                                </a:solidFill>
                                                <a:latin typeface="Cambria Math" panose="02040503050406030204" pitchFamily="18" charset="0"/>
                                              </a:rPr>
                                              <m:t>𝐾</m:t>
                                            </m:r>
                                          </m:e>
                                          <m:sub>
                                            <m:r>
                                              <a:rPr lang="fr-FR" sz="1500" i="1">
                                                <a:solidFill>
                                                  <a:srgbClr val="217214"/>
                                                </a:solidFill>
                                                <a:latin typeface="Cambria Math" panose="02040503050406030204" pitchFamily="18" charset="0"/>
                                              </a:rPr>
                                              <m:t>𝑖</m:t>
                                            </m:r>
                                          </m:sub>
                                        </m:sSub>
                                      </m:den>
                                    </m:f>
                                    <m:r>
                                      <a:rPr lang="fr-FR" sz="1500" i="1">
                                        <a:solidFill>
                                          <a:srgbClr val="217214"/>
                                        </a:solidFill>
                                        <a:latin typeface="Cambria Math" panose="02040503050406030204" pitchFamily="18" charset="0"/>
                                      </a:rPr>
                                      <m:t>𝑝</m:t>
                                    </m:r>
                                  </m:den>
                                </m:f>
                              </m:e>
                            </m:d>
                          </m:e>
                          <m:sup>
                            <m:r>
                              <a:rPr lang="fr-FR" sz="1500" b="0" i="1" smtClean="0">
                                <a:solidFill>
                                  <a:srgbClr val="217214"/>
                                </a:solidFill>
                                <a:latin typeface="Cambria Math" panose="02040503050406030204" pitchFamily="18" charset="0"/>
                              </a:rPr>
                              <m:t>−1</m:t>
                            </m:r>
                          </m:sup>
                        </m:sSup>
                      </m:oMath>
                    </m:oMathPara>
                  </a14:m>
                  <a:endParaRPr lang="fr-FR" sz="1500" dirty="0">
                    <a:solidFill>
                      <a:schemeClr val="tx1"/>
                    </a:solidFill>
                  </a:endParaRPr>
                </a:p>
              </p:txBody>
            </p:sp>
          </mc:Choice>
          <mc:Fallback xmlns="">
            <p:sp>
              <p:nvSpPr>
                <p:cNvPr id="178" name="Rectangle 177">
                  <a:extLst>
                    <a:ext uri="{FF2B5EF4-FFF2-40B4-BE49-F238E27FC236}">
                      <a16:creationId xmlns:a16="http://schemas.microsoft.com/office/drawing/2014/main" id="{CCE189C9-6EDE-41A2-99C2-3AF9E7258818}"/>
                    </a:ext>
                  </a:extLst>
                </p:cNvPr>
                <p:cNvSpPr>
                  <a:spLocks noRot="1" noChangeAspect="1" noMove="1" noResize="1" noEditPoints="1" noAdjustHandles="1" noChangeArrowheads="1" noChangeShapeType="1" noTextEdit="1"/>
                </p:cNvSpPr>
                <p:nvPr/>
              </p:nvSpPr>
              <p:spPr>
                <a:xfrm>
                  <a:off x="5215343" y="5814087"/>
                  <a:ext cx="2159053" cy="880497"/>
                </a:xfrm>
                <a:prstGeom prst="rect">
                  <a:avLst/>
                </a:prstGeom>
                <a:blipFill>
                  <a:blip r:embed="rId16"/>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79" name="Rectangle 178">
                  <a:extLst>
                    <a:ext uri="{FF2B5EF4-FFF2-40B4-BE49-F238E27FC236}">
                      <a16:creationId xmlns:a16="http://schemas.microsoft.com/office/drawing/2014/main" id="{73EE22CA-6D73-4986-BC23-EC70BE62E636}"/>
                    </a:ext>
                  </a:extLst>
                </p:cNvPr>
                <p:cNvSpPr/>
                <p:nvPr/>
              </p:nvSpPr>
              <p:spPr>
                <a:xfrm>
                  <a:off x="1586715" y="5882267"/>
                  <a:ext cx="2098973" cy="59644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600" b="0" i="1" smtClean="0">
                            <a:latin typeface="Cambria Math" panose="02040503050406030204" pitchFamily="18" charset="0"/>
                          </a:rPr>
                          <m:t>=</m:t>
                        </m:r>
                        <m:r>
                          <a:rPr lang="fr-FR" sz="1600" i="1" smtClean="0">
                            <a:solidFill>
                              <a:srgbClr val="CC00FF"/>
                            </a:solidFill>
                            <a:latin typeface="Cambria Math" panose="02040503050406030204" pitchFamily="18" charset="0"/>
                          </a:rPr>
                          <m:t>𝐾</m:t>
                        </m:r>
                        <m:f>
                          <m:fPr>
                            <m:ctrlPr>
                              <a:rPr lang="fr-FR" sz="1600" i="1" smtClean="0">
                                <a:solidFill>
                                  <a:srgbClr val="0000FF"/>
                                </a:solidFill>
                                <a:latin typeface="Cambria Math" panose="02040503050406030204" pitchFamily="18" charset="0"/>
                              </a:rPr>
                            </m:ctrlPr>
                          </m:fPr>
                          <m:num>
                            <m:r>
                              <a:rPr lang="fr-FR" sz="1600" b="0" i="1" smtClean="0">
                                <a:solidFill>
                                  <a:srgbClr val="0000FF"/>
                                </a:solidFill>
                                <a:latin typeface="Cambria Math" panose="02040503050406030204" pitchFamily="18" charset="0"/>
                              </a:rPr>
                              <m:t>1</m:t>
                            </m:r>
                          </m:num>
                          <m:den>
                            <m:r>
                              <a:rPr lang="fr-FR" sz="1600" i="1">
                                <a:solidFill>
                                  <a:srgbClr val="0000FF"/>
                                </a:solidFill>
                                <a:latin typeface="Cambria Math" panose="02040503050406030204" pitchFamily="18" charset="0"/>
                              </a:rPr>
                              <m:t>1+</m:t>
                            </m:r>
                            <m:sSub>
                              <m:sSubPr>
                                <m:ctrlPr>
                                  <a:rPr lang="fr-FR" sz="1600" i="1">
                                    <a:solidFill>
                                      <a:srgbClr val="0000FF"/>
                                    </a:solidFill>
                                    <a:latin typeface="Cambria Math" panose="02040503050406030204" pitchFamily="18" charset="0"/>
                                  </a:rPr>
                                </m:ctrlPr>
                              </m:sSubPr>
                              <m:e>
                                <m:r>
                                  <a:rPr lang="fr-FR" sz="1600" i="1">
                                    <a:solidFill>
                                      <a:srgbClr val="0000FF"/>
                                    </a:solidFill>
                                    <a:latin typeface="Cambria Math" panose="02040503050406030204" pitchFamily="18" charset="0"/>
                                  </a:rPr>
                                  <m:t>𝜏</m:t>
                                </m:r>
                              </m:e>
                              <m:sub>
                                <m:r>
                                  <a:rPr lang="fr-FR" sz="1600" i="1">
                                    <a:solidFill>
                                      <a:srgbClr val="0000FF"/>
                                    </a:solidFill>
                                    <a:latin typeface="Cambria Math" panose="02040503050406030204" pitchFamily="18" charset="0"/>
                                  </a:rPr>
                                  <m:t>1</m:t>
                                </m:r>
                              </m:sub>
                            </m:sSub>
                            <m:r>
                              <a:rPr lang="fr-FR" sz="1600" i="1">
                                <a:solidFill>
                                  <a:srgbClr val="0000FF"/>
                                </a:solidFill>
                                <a:latin typeface="Cambria Math" panose="02040503050406030204" pitchFamily="18" charset="0"/>
                              </a:rPr>
                              <m:t>𝑝</m:t>
                            </m:r>
                          </m:den>
                        </m:f>
                        <m:r>
                          <a:rPr lang="fr-FR" sz="1600" i="1" smtClean="0">
                            <a:latin typeface="Cambria Math" panose="02040503050406030204" pitchFamily="18" charset="0"/>
                            <a:ea typeface="Cambria Math" panose="02040503050406030204" pitchFamily="18" charset="0"/>
                          </a:rPr>
                          <m:t>∙</m:t>
                        </m:r>
                        <m:f>
                          <m:fPr>
                            <m:ctrlPr>
                              <a:rPr lang="fr-FR" sz="1600" i="1" smtClean="0">
                                <a:solidFill>
                                  <a:srgbClr val="217214"/>
                                </a:solidFill>
                                <a:latin typeface="Cambria Math" panose="02040503050406030204" pitchFamily="18" charset="0"/>
                              </a:rPr>
                            </m:ctrlPr>
                          </m:fPr>
                          <m:num>
                            <m:r>
                              <a:rPr lang="fr-FR" sz="1600" i="1">
                                <a:solidFill>
                                  <a:srgbClr val="217214"/>
                                </a:solidFill>
                                <a:latin typeface="Cambria Math" panose="02040503050406030204" pitchFamily="18" charset="0"/>
                              </a:rPr>
                              <m:t>1</m:t>
                            </m:r>
                          </m:num>
                          <m:den>
                            <m:r>
                              <a:rPr lang="fr-FR" sz="1600" i="1">
                                <a:solidFill>
                                  <a:srgbClr val="217214"/>
                                </a:solidFill>
                                <a:latin typeface="Cambria Math" panose="02040503050406030204" pitchFamily="18" charset="0"/>
                              </a:rPr>
                              <m:t>1+</m:t>
                            </m:r>
                            <m:sSub>
                              <m:sSubPr>
                                <m:ctrlPr>
                                  <a:rPr lang="fr-FR" sz="1600" i="1">
                                    <a:solidFill>
                                      <a:srgbClr val="217214"/>
                                    </a:solidFill>
                                    <a:latin typeface="Cambria Math" panose="02040503050406030204" pitchFamily="18" charset="0"/>
                                  </a:rPr>
                                </m:ctrlPr>
                              </m:sSubPr>
                              <m:e>
                                <m:r>
                                  <a:rPr lang="fr-FR" sz="1600" i="1">
                                    <a:solidFill>
                                      <a:srgbClr val="217214"/>
                                    </a:solidFill>
                                    <a:latin typeface="Cambria Math" panose="02040503050406030204" pitchFamily="18" charset="0"/>
                                  </a:rPr>
                                  <m:t>𝜏</m:t>
                                </m:r>
                              </m:e>
                              <m:sub>
                                <m:r>
                                  <a:rPr lang="fr-FR" sz="1600" b="0" i="1" smtClean="0">
                                    <a:solidFill>
                                      <a:srgbClr val="217214"/>
                                    </a:solidFill>
                                    <a:latin typeface="Cambria Math" panose="02040503050406030204" pitchFamily="18" charset="0"/>
                                  </a:rPr>
                                  <m:t>2</m:t>
                                </m:r>
                              </m:sub>
                            </m:sSub>
                            <m:r>
                              <a:rPr lang="fr-FR" sz="1600" i="1">
                                <a:solidFill>
                                  <a:srgbClr val="217214"/>
                                </a:solidFill>
                                <a:latin typeface="Cambria Math" panose="02040503050406030204" pitchFamily="18" charset="0"/>
                              </a:rPr>
                              <m:t>𝑝</m:t>
                            </m:r>
                          </m:den>
                        </m:f>
                      </m:oMath>
                    </m:oMathPara>
                  </a14:m>
                  <a:endParaRPr lang="fr-FR" sz="1600" dirty="0"/>
                </a:p>
              </p:txBody>
            </p:sp>
          </mc:Choice>
          <mc:Fallback xmlns="">
            <p:sp>
              <p:nvSpPr>
                <p:cNvPr id="179" name="Rectangle 178">
                  <a:extLst>
                    <a:ext uri="{FF2B5EF4-FFF2-40B4-BE49-F238E27FC236}">
                      <a16:creationId xmlns:a16="http://schemas.microsoft.com/office/drawing/2014/main" id="{73EE22CA-6D73-4986-BC23-EC70BE62E636}"/>
                    </a:ext>
                  </a:extLst>
                </p:cNvPr>
                <p:cNvSpPr>
                  <a:spLocks noRot="1" noChangeAspect="1" noMove="1" noResize="1" noEditPoints="1" noAdjustHandles="1" noChangeArrowheads="1" noChangeShapeType="1" noTextEdit="1"/>
                </p:cNvSpPr>
                <p:nvPr/>
              </p:nvSpPr>
              <p:spPr>
                <a:xfrm>
                  <a:off x="1586715" y="5882267"/>
                  <a:ext cx="2098973" cy="596445"/>
                </a:xfrm>
                <a:prstGeom prst="rect">
                  <a:avLst/>
                </a:prstGeom>
                <a:blipFill>
                  <a:blip r:embed="rId17"/>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80" name="Rectangle 179">
                  <a:extLst>
                    <a:ext uri="{FF2B5EF4-FFF2-40B4-BE49-F238E27FC236}">
                      <a16:creationId xmlns:a16="http://schemas.microsoft.com/office/drawing/2014/main" id="{35475C9A-F7D5-4AE4-BDFD-01BE2155D0E6}"/>
                    </a:ext>
                  </a:extLst>
                </p:cNvPr>
                <p:cNvSpPr/>
                <p:nvPr/>
              </p:nvSpPr>
              <p:spPr>
                <a:xfrm>
                  <a:off x="8573465" y="5842817"/>
                  <a:ext cx="2238370" cy="6560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500" b="0" i="1" smtClean="0">
                            <a:solidFill>
                              <a:schemeClr val="tx1"/>
                            </a:solidFill>
                            <a:latin typeface="Cambria Math" panose="02040503050406030204" pitchFamily="18" charset="0"/>
                          </a:rPr>
                          <m:t>=</m:t>
                        </m:r>
                        <m:sSub>
                          <m:sSubPr>
                            <m:ctrlPr>
                              <a:rPr lang="fr-FR" sz="1500" i="1" smtClean="0">
                                <a:solidFill>
                                  <a:srgbClr val="CC00FF"/>
                                </a:solidFill>
                                <a:latin typeface="Cambria Math" panose="02040503050406030204" pitchFamily="18" charset="0"/>
                              </a:rPr>
                            </m:ctrlPr>
                          </m:sSubPr>
                          <m:e>
                            <m:r>
                              <a:rPr lang="fr-FR" sz="1500" i="1">
                                <a:solidFill>
                                  <a:srgbClr val="CC00FF"/>
                                </a:solidFill>
                                <a:latin typeface="Cambria Math" panose="02040503050406030204" pitchFamily="18" charset="0"/>
                              </a:rPr>
                              <m:t>𝐾</m:t>
                            </m:r>
                          </m:e>
                          <m:sub>
                            <m:r>
                              <a:rPr lang="fr-FR" sz="1500" b="0" i="1" smtClean="0">
                                <a:solidFill>
                                  <a:srgbClr val="CC00FF"/>
                                </a:solidFill>
                                <a:latin typeface="Cambria Math" panose="02040503050406030204" pitchFamily="18" charset="0"/>
                              </a:rPr>
                              <m:t>𝑝</m:t>
                            </m:r>
                          </m:sub>
                        </m:sSub>
                        <m:f>
                          <m:fPr>
                            <m:ctrlPr>
                              <a:rPr lang="fr-FR" sz="1500" i="1" smtClean="0">
                                <a:solidFill>
                                  <a:srgbClr val="0000FF"/>
                                </a:solidFill>
                                <a:latin typeface="Cambria Math" panose="02040503050406030204" pitchFamily="18" charset="0"/>
                              </a:rPr>
                            </m:ctrlPr>
                          </m:fPr>
                          <m:num>
                            <m:r>
                              <a:rPr lang="fr-FR" sz="1500" i="1">
                                <a:solidFill>
                                  <a:srgbClr val="0000FF"/>
                                </a:solidFill>
                                <a:latin typeface="Cambria Math" panose="02040503050406030204" pitchFamily="18" charset="0"/>
                              </a:rPr>
                              <m:t>1</m:t>
                            </m:r>
                          </m:num>
                          <m:den>
                            <m:r>
                              <a:rPr lang="fr-FR" sz="1500" i="1">
                                <a:solidFill>
                                  <a:srgbClr val="0000FF"/>
                                </a:solidFill>
                                <a:latin typeface="Cambria Math" panose="02040503050406030204" pitchFamily="18" charset="0"/>
                              </a:rPr>
                              <m:t>1+</m:t>
                            </m:r>
                            <m:r>
                              <a:rPr lang="fr-FR" sz="1500" b="0" i="1" smtClean="0">
                                <a:solidFill>
                                  <a:srgbClr val="0000FF"/>
                                </a:solidFill>
                                <a:latin typeface="Cambria Math" panose="02040503050406030204" pitchFamily="18" charset="0"/>
                              </a:rPr>
                              <m:t>𝜏</m:t>
                            </m:r>
                            <m:r>
                              <a:rPr lang="fr-FR" sz="1500" i="1">
                                <a:solidFill>
                                  <a:srgbClr val="0000FF"/>
                                </a:solidFill>
                                <a:latin typeface="Cambria Math" panose="02040503050406030204" pitchFamily="18" charset="0"/>
                              </a:rPr>
                              <m:t>𝑝</m:t>
                            </m:r>
                          </m:den>
                        </m:f>
                        <m:sSup>
                          <m:sSupPr>
                            <m:ctrlPr>
                              <a:rPr lang="fr-FR" sz="1500" b="0" i="1" smtClean="0">
                                <a:solidFill>
                                  <a:schemeClr val="tx1"/>
                                </a:solidFill>
                                <a:latin typeface="Cambria Math" panose="02040503050406030204" pitchFamily="18" charset="0"/>
                              </a:rPr>
                            </m:ctrlPr>
                          </m:sSupPr>
                          <m:e>
                            <m:d>
                              <m:dPr>
                                <m:ctrlPr>
                                  <a:rPr lang="fr-FR" sz="1500" i="1" smtClean="0">
                                    <a:solidFill>
                                      <a:srgbClr val="217214"/>
                                    </a:solidFill>
                                    <a:latin typeface="Cambria Math" panose="02040503050406030204" pitchFamily="18" charset="0"/>
                                  </a:rPr>
                                </m:ctrlPr>
                              </m:dPr>
                              <m:e>
                                <m:f>
                                  <m:fPr>
                                    <m:ctrlPr>
                                      <a:rPr lang="fr-FR" sz="1500" i="1">
                                        <a:solidFill>
                                          <a:srgbClr val="217214"/>
                                        </a:solidFill>
                                        <a:latin typeface="Cambria Math" panose="02040503050406030204" pitchFamily="18" charset="0"/>
                                      </a:rPr>
                                    </m:ctrlPr>
                                  </m:fPr>
                                  <m:num>
                                    <m:r>
                                      <a:rPr lang="fr-FR" sz="1500" i="1">
                                        <a:solidFill>
                                          <a:srgbClr val="217214"/>
                                        </a:solidFill>
                                        <a:latin typeface="Cambria Math" panose="02040503050406030204" pitchFamily="18" charset="0"/>
                                      </a:rPr>
                                      <m:t>1</m:t>
                                    </m:r>
                                  </m:num>
                                  <m:den>
                                    <m:r>
                                      <a:rPr lang="fr-FR" sz="1500" i="1">
                                        <a:solidFill>
                                          <a:srgbClr val="217214"/>
                                        </a:solidFill>
                                        <a:latin typeface="Cambria Math" panose="02040503050406030204" pitchFamily="18" charset="0"/>
                                      </a:rPr>
                                      <m:t>1+</m:t>
                                    </m:r>
                                    <m:r>
                                      <a:rPr lang="fr-FR" sz="1500" b="0" i="1" smtClean="0">
                                        <a:solidFill>
                                          <a:srgbClr val="217214"/>
                                        </a:solidFill>
                                        <a:latin typeface="Cambria Math" panose="02040503050406030204" pitchFamily="18" charset="0"/>
                                      </a:rPr>
                                      <m:t>𝑎</m:t>
                                    </m:r>
                                    <m:r>
                                      <a:rPr lang="fr-FR" sz="1500" i="1">
                                        <a:solidFill>
                                          <a:srgbClr val="217214"/>
                                        </a:solidFill>
                                        <a:latin typeface="Cambria Math" panose="02040503050406030204" pitchFamily="18" charset="0"/>
                                      </a:rPr>
                                      <m:t>𝜏</m:t>
                                    </m:r>
                                    <m:r>
                                      <a:rPr lang="fr-FR" sz="1500" i="1">
                                        <a:solidFill>
                                          <a:srgbClr val="217214"/>
                                        </a:solidFill>
                                        <a:latin typeface="Cambria Math" panose="02040503050406030204" pitchFamily="18" charset="0"/>
                                      </a:rPr>
                                      <m:t>𝑝</m:t>
                                    </m:r>
                                  </m:den>
                                </m:f>
                              </m:e>
                            </m:d>
                          </m:e>
                          <m:sup>
                            <m:r>
                              <a:rPr lang="fr-FR" sz="1500" b="0" i="1" smtClean="0">
                                <a:solidFill>
                                  <a:schemeClr val="tx1"/>
                                </a:solidFill>
                                <a:latin typeface="Cambria Math" panose="02040503050406030204" pitchFamily="18" charset="0"/>
                              </a:rPr>
                              <m:t>−1</m:t>
                            </m:r>
                          </m:sup>
                        </m:sSup>
                      </m:oMath>
                    </m:oMathPara>
                  </a14:m>
                  <a:endParaRPr lang="fr-FR" sz="1500" dirty="0">
                    <a:solidFill>
                      <a:schemeClr val="tx1"/>
                    </a:solidFill>
                  </a:endParaRPr>
                </a:p>
              </p:txBody>
            </p:sp>
          </mc:Choice>
          <mc:Fallback xmlns="">
            <p:sp>
              <p:nvSpPr>
                <p:cNvPr id="180" name="Rectangle 179">
                  <a:extLst>
                    <a:ext uri="{FF2B5EF4-FFF2-40B4-BE49-F238E27FC236}">
                      <a16:creationId xmlns:a16="http://schemas.microsoft.com/office/drawing/2014/main" id="{35475C9A-F7D5-4AE4-BDFD-01BE2155D0E6}"/>
                    </a:ext>
                  </a:extLst>
                </p:cNvPr>
                <p:cNvSpPr>
                  <a:spLocks noRot="1" noChangeAspect="1" noMove="1" noResize="1" noEditPoints="1" noAdjustHandles="1" noChangeArrowheads="1" noChangeShapeType="1" noTextEdit="1"/>
                </p:cNvSpPr>
                <p:nvPr/>
              </p:nvSpPr>
              <p:spPr>
                <a:xfrm>
                  <a:off x="8573465" y="5842817"/>
                  <a:ext cx="2238370" cy="656013"/>
                </a:xfrm>
                <a:prstGeom prst="rect">
                  <a:avLst/>
                </a:prstGeom>
                <a:blipFill>
                  <a:blip r:embed="rId18"/>
                  <a:stretch>
                    <a:fillRect/>
                  </a:stretch>
                </a:blipFill>
              </p:spPr>
              <p:txBody>
                <a:bodyPr/>
                <a:lstStyle/>
                <a:p>
                  <a:r>
                    <a:rPr lang="fr-FR">
                      <a:noFill/>
                    </a:rPr>
                    <a:t> </a:t>
                  </a:r>
                </a:p>
              </p:txBody>
            </p:sp>
          </mc:Fallback>
        </mc:AlternateContent>
        <p:sp>
          <p:nvSpPr>
            <p:cNvPr id="181" name="ZoneTexte 180">
              <a:extLst>
                <a:ext uri="{FF2B5EF4-FFF2-40B4-BE49-F238E27FC236}">
                  <a16:creationId xmlns:a16="http://schemas.microsoft.com/office/drawing/2014/main" id="{0ED2DDD3-27AA-41EB-9087-D76E0D6BC77F}"/>
                </a:ext>
              </a:extLst>
            </p:cNvPr>
            <p:cNvSpPr txBox="1"/>
            <p:nvPr/>
          </p:nvSpPr>
          <p:spPr>
            <a:xfrm>
              <a:off x="1125475" y="6357085"/>
              <a:ext cx="1604350" cy="338554"/>
            </a:xfrm>
            <a:prstGeom prst="rect">
              <a:avLst/>
            </a:prstGeom>
            <a:noFill/>
          </p:spPr>
          <p:txBody>
            <a:bodyPr wrap="none" rtlCol="0">
              <a:spAutoFit/>
            </a:bodyPr>
            <a:lstStyle/>
            <a:p>
              <a:r>
                <a:rPr lang="fr-FR" sz="1600" dirty="0"/>
                <a:t>avec </a:t>
              </a:r>
              <a:r>
                <a:rPr lang="fr-FR" sz="1600" i="1" dirty="0">
                  <a:solidFill>
                    <a:srgbClr val="CC00FF"/>
                  </a:solidFill>
                </a:rPr>
                <a:t>K</a:t>
              </a:r>
              <a:r>
                <a:rPr lang="fr-FR" sz="1600" dirty="0"/>
                <a:t> &lt; 1, </a:t>
              </a:r>
              <a:r>
                <a:rPr lang="el-GR" sz="1600" i="1" dirty="0">
                  <a:solidFill>
                    <a:srgbClr val="0000FF"/>
                  </a:solidFill>
                </a:rPr>
                <a:t>τ</a:t>
              </a:r>
              <a:r>
                <a:rPr lang="fr-FR" sz="1600" baseline="-25000" dirty="0">
                  <a:solidFill>
                    <a:srgbClr val="0000FF"/>
                  </a:solidFill>
                </a:rPr>
                <a:t>1</a:t>
              </a:r>
              <a:r>
                <a:rPr lang="fr-FR" sz="1600" dirty="0"/>
                <a:t> &lt; </a:t>
              </a:r>
              <a:r>
                <a:rPr lang="fr-FR" sz="1600" i="1" dirty="0">
                  <a:solidFill>
                    <a:srgbClr val="217214"/>
                  </a:solidFill>
                </a:rPr>
                <a:t>τ</a:t>
              </a:r>
              <a:r>
                <a:rPr lang="fr-FR" sz="1600" baseline="-25000" dirty="0">
                  <a:solidFill>
                    <a:srgbClr val="217214"/>
                  </a:solidFill>
                </a:rPr>
                <a:t>2</a:t>
              </a:r>
              <a:endParaRPr lang="fr-FR" sz="1600" dirty="0">
                <a:solidFill>
                  <a:srgbClr val="217214"/>
                </a:solidFill>
              </a:endParaRPr>
            </a:p>
          </p:txBody>
        </p:sp>
        <p:sp>
          <p:nvSpPr>
            <p:cNvPr id="182" name="ZoneTexte 181">
              <a:extLst>
                <a:ext uri="{FF2B5EF4-FFF2-40B4-BE49-F238E27FC236}">
                  <a16:creationId xmlns:a16="http://schemas.microsoft.com/office/drawing/2014/main" id="{B2B1E5BA-4DA0-41E3-A087-5BD6303E759F}"/>
                </a:ext>
              </a:extLst>
            </p:cNvPr>
            <p:cNvSpPr txBox="1"/>
            <p:nvPr/>
          </p:nvSpPr>
          <p:spPr>
            <a:xfrm>
              <a:off x="4674521" y="6357085"/>
              <a:ext cx="1081643" cy="338554"/>
            </a:xfrm>
            <a:prstGeom prst="rect">
              <a:avLst/>
            </a:prstGeom>
            <a:noFill/>
          </p:spPr>
          <p:txBody>
            <a:bodyPr wrap="none" rtlCol="0">
              <a:spAutoFit/>
            </a:bodyPr>
            <a:lstStyle/>
            <a:p>
              <a:r>
                <a:rPr lang="fr-FR" sz="1600" dirty="0"/>
                <a:t>avec </a:t>
              </a:r>
              <a:r>
                <a:rPr lang="fr-FR" sz="1600" i="1" dirty="0" err="1">
                  <a:solidFill>
                    <a:srgbClr val="CC00FF"/>
                  </a:solidFill>
                </a:rPr>
                <a:t>K</a:t>
              </a:r>
              <a:r>
                <a:rPr lang="fr-FR" sz="1600" i="1" baseline="-25000" dirty="0" err="1">
                  <a:solidFill>
                    <a:srgbClr val="CC00FF"/>
                  </a:solidFill>
                </a:rPr>
                <a:t>p</a:t>
              </a:r>
              <a:r>
                <a:rPr lang="fr-FR" sz="1600" dirty="0"/>
                <a:t> &gt; 1</a:t>
              </a:r>
            </a:p>
          </p:txBody>
        </p:sp>
        <p:sp>
          <p:nvSpPr>
            <p:cNvPr id="183" name="ZoneTexte 182">
              <a:extLst>
                <a:ext uri="{FF2B5EF4-FFF2-40B4-BE49-F238E27FC236}">
                  <a16:creationId xmlns:a16="http://schemas.microsoft.com/office/drawing/2014/main" id="{4179FBDC-CB81-4963-BA3A-027F1C138685}"/>
                </a:ext>
              </a:extLst>
            </p:cNvPr>
            <p:cNvSpPr txBox="1"/>
            <p:nvPr/>
          </p:nvSpPr>
          <p:spPr>
            <a:xfrm>
              <a:off x="8057722" y="6357085"/>
              <a:ext cx="1584986" cy="338554"/>
            </a:xfrm>
            <a:prstGeom prst="rect">
              <a:avLst/>
            </a:prstGeom>
            <a:noFill/>
          </p:spPr>
          <p:txBody>
            <a:bodyPr wrap="none" rtlCol="0">
              <a:spAutoFit/>
            </a:bodyPr>
            <a:lstStyle/>
            <a:p>
              <a:r>
                <a:rPr lang="fr-FR" sz="1600" dirty="0"/>
                <a:t>avec </a:t>
              </a:r>
              <a:r>
                <a:rPr lang="fr-FR" sz="1600" i="1" dirty="0" err="1">
                  <a:solidFill>
                    <a:srgbClr val="CC00FF"/>
                  </a:solidFill>
                </a:rPr>
                <a:t>K</a:t>
              </a:r>
              <a:r>
                <a:rPr lang="fr-FR" sz="1600" i="1" baseline="-25000" dirty="0" err="1">
                  <a:solidFill>
                    <a:srgbClr val="CC00FF"/>
                  </a:solidFill>
                </a:rPr>
                <a:t>p</a:t>
              </a:r>
              <a:r>
                <a:rPr lang="fr-FR" sz="1600" dirty="0"/>
                <a:t> &gt; 1, </a:t>
              </a:r>
              <a:r>
                <a:rPr lang="fr-FR" sz="1600" i="1" dirty="0"/>
                <a:t>a</a:t>
              </a:r>
              <a:r>
                <a:rPr lang="fr-FR" sz="1600" dirty="0"/>
                <a:t> &gt; 1</a:t>
              </a:r>
            </a:p>
          </p:txBody>
        </p:sp>
        <p:sp>
          <p:nvSpPr>
            <p:cNvPr id="184" name="Rectangle 183">
              <a:extLst>
                <a:ext uri="{FF2B5EF4-FFF2-40B4-BE49-F238E27FC236}">
                  <a16:creationId xmlns:a16="http://schemas.microsoft.com/office/drawing/2014/main" id="{2DA6799E-AC74-441D-BBF4-9A623B111A5B}"/>
                </a:ext>
              </a:extLst>
            </p:cNvPr>
            <p:cNvSpPr/>
            <p:nvPr/>
          </p:nvSpPr>
          <p:spPr>
            <a:xfrm>
              <a:off x="532845" y="4954822"/>
              <a:ext cx="1185261" cy="369332"/>
            </a:xfrm>
            <a:prstGeom prst="rect">
              <a:avLst/>
            </a:prstGeom>
          </p:spPr>
          <p:txBody>
            <a:bodyPr wrap="none">
              <a:spAutoFit/>
            </a:bodyPr>
            <a:lstStyle/>
            <a:p>
              <a:r>
                <a:rPr lang="fr-FR" dirty="0">
                  <a:solidFill>
                    <a:srgbClr val="217214"/>
                  </a:solidFill>
                </a:rPr>
                <a:t>Exemples :</a:t>
              </a:r>
            </a:p>
          </p:txBody>
        </p:sp>
        <p:sp>
          <p:nvSpPr>
            <p:cNvPr id="185" name="ZoneTexte 184">
              <a:extLst>
                <a:ext uri="{FF2B5EF4-FFF2-40B4-BE49-F238E27FC236}">
                  <a16:creationId xmlns:a16="http://schemas.microsoft.com/office/drawing/2014/main" id="{31E54F4F-8EE0-465C-8DFB-58D364CC8244}"/>
                </a:ext>
              </a:extLst>
            </p:cNvPr>
            <p:cNvSpPr txBox="1"/>
            <p:nvPr/>
          </p:nvSpPr>
          <p:spPr>
            <a:xfrm>
              <a:off x="4965853" y="5233997"/>
              <a:ext cx="1917944" cy="338554"/>
            </a:xfrm>
            <a:prstGeom prst="rect">
              <a:avLst/>
            </a:prstGeom>
            <a:noFill/>
          </p:spPr>
          <p:txBody>
            <a:bodyPr wrap="square" rtlCol="0">
              <a:spAutoFit/>
            </a:bodyPr>
            <a:lstStyle/>
            <a:p>
              <a:r>
                <a:rPr lang="fr-FR" sz="1600" dirty="0">
                  <a:solidFill>
                    <a:srgbClr val="002060"/>
                  </a:solidFill>
                </a:rPr>
                <a:t>Correcteur PI</a:t>
              </a:r>
            </a:p>
          </p:txBody>
        </p:sp>
        <mc:AlternateContent xmlns:mc="http://schemas.openxmlformats.org/markup-compatibility/2006" xmlns:a14="http://schemas.microsoft.com/office/drawing/2010/main">
          <mc:Choice Requires="a14">
            <p:sp>
              <p:nvSpPr>
                <p:cNvPr id="186" name="Rectangle 185">
                  <a:extLst>
                    <a:ext uri="{FF2B5EF4-FFF2-40B4-BE49-F238E27FC236}">
                      <a16:creationId xmlns:a16="http://schemas.microsoft.com/office/drawing/2014/main" id="{E0BA5EF2-3CEF-4B83-8A63-CC9B7A5310EE}"/>
                    </a:ext>
                  </a:extLst>
                </p:cNvPr>
                <p:cNvSpPr/>
                <p:nvPr/>
              </p:nvSpPr>
              <p:spPr>
                <a:xfrm>
                  <a:off x="4747114" y="5510062"/>
                  <a:ext cx="1577098" cy="468975"/>
                </a:xfrm>
                <a:prstGeom prst="rect">
                  <a:avLst/>
                </a:prstGeom>
              </p:spPr>
              <p:txBody>
                <a:bodyPr wrap="none">
                  <a:spAutoFit/>
                </a:bodyPr>
                <a:lstStyle/>
                <a:p>
                  <a14:m>
                    <m:oMath xmlns:m="http://schemas.openxmlformats.org/officeDocument/2006/math">
                      <m:r>
                        <a:rPr lang="fr-FR" sz="1600" b="0" i="1" smtClean="0">
                          <a:solidFill>
                            <a:srgbClr val="FF0000"/>
                          </a:solidFill>
                          <a:latin typeface="Cambria Math" panose="02040503050406030204" pitchFamily="18" charset="0"/>
                        </a:rPr>
                        <m:t>𝐻</m:t>
                      </m:r>
                      <m:d>
                        <m:dPr>
                          <m:ctrlPr>
                            <a:rPr lang="fr-FR" sz="1600" b="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𝑝</m:t>
                          </m:r>
                        </m:e>
                      </m:d>
                      <m:r>
                        <a:rPr lang="fr-FR" sz="1600" b="0" i="1" smtClean="0">
                          <a:solidFill>
                            <a:schemeClr val="tx1"/>
                          </a:solidFill>
                          <a:latin typeface="Cambria Math" panose="02040503050406030204" pitchFamily="18" charset="0"/>
                        </a:rPr>
                        <m:t>=</m:t>
                      </m:r>
                      <m:sSub>
                        <m:sSubPr>
                          <m:ctrlPr>
                            <a:rPr lang="fr-FR" sz="1600" i="1">
                              <a:solidFill>
                                <a:schemeClr val="tx1"/>
                              </a:solidFill>
                              <a:latin typeface="Cambria Math" panose="02040503050406030204" pitchFamily="18" charset="0"/>
                            </a:rPr>
                          </m:ctrlPr>
                        </m:sSubPr>
                        <m:e>
                          <m:r>
                            <a:rPr lang="fr-FR" sz="1600" i="1">
                              <a:solidFill>
                                <a:schemeClr val="tx1"/>
                              </a:solidFill>
                              <a:latin typeface="Cambria Math" panose="02040503050406030204" pitchFamily="18" charset="0"/>
                            </a:rPr>
                            <m:t>𝐾</m:t>
                          </m:r>
                        </m:e>
                        <m:sub>
                          <m:r>
                            <a:rPr lang="fr-FR" sz="1600" i="1">
                              <a:solidFill>
                                <a:schemeClr val="tx1"/>
                              </a:solidFill>
                              <a:latin typeface="Cambria Math" panose="02040503050406030204" pitchFamily="18" charset="0"/>
                            </a:rPr>
                            <m:t>𝑝</m:t>
                          </m:r>
                        </m:sub>
                      </m:sSub>
                      <m:r>
                        <a:rPr lang="fr-FR" sz="1600" i="1">
                          <a:solidFill>
                            <a:schemeClr val="tx1"/>
                          </a:solidFill>
                          <a:latin typeface="Cambria Math" panose="02040503050406030204" pitchFamily="18" charset="0"/>
                        </a:rPr>
                        <m:t>+</m:t>
                      </m:r>
                      <m:f>
                        <m:fPr>
                          <m:ctrlPr>
                            <a:rPr lang="fr-FR" sz="1600" i="1">
                              <a:solidFill>
                                <a:schemeClr val="tx1"/>
                              </a:solidFill>
                              <a:latin typeface="Cambria Math" panose="02040503050406030204" pitchFamily="18" charset="0"/>
                            </a:rPr>
                          </m:ctrlPr>
                        </m:fPr>
                        <m:num>
                          <m:sSub>
                            <m:sSubPr>
                              <m:ctrlPr>
                                <a:rPr lang="fr-FR" sz="1600" i="1">
                                  <a:solidFill>
                                    <a:schemeClr val="tx1"/>
                                  </a:solidFill>
                                  <a:latin typeface="Cambria Math" panose="02040503050406030204" pitchFamily="18" charset="0"/>
                                </a:rPr>
                              </m:ctrlPr>
                            </m:sSubPr>
                            <m:e>
                              <m:r>
                                <a:rPr lang="fr-FR" sz="1600" i="1">
                                  <a:solidFill>
                                    <a:schemeClr val="tx1"/>
                                  </a:solidFill>
                                  <a:latin typeface="Cambria Math" panose="02040503050406030204" pitchFamily="18" charset="0"/>
                                </a:rPr>
                                <m:t>𝐾</m:t>
                              </m:r>
                            </m:e>
                            <m:sub>
                              <m:r>
                                <a:rPr lang="fr-FR" sz="1600" i="1">
                                  <a:solidFill>
                                    <a:schemeClr val="tx1"/>
                                  </a:solidFill>
                                  <a:latin typeface="Cambria Math" panose="02040503050406030204" pitchFamily="18" charset="0"/>
                                </a:rPr>
                                <m:t>𝑖</m:t>
                              </m:r>
                            </m:sub>
                          </m:sSub>
                        </m:num>
                        <m:den>
                          <m:r>
                            <a:rPr lang="fr-FR" sz="1600" i="1">
                              <a:solidFill>
                                <a:schemeClr val="tx1"/>
                              </a:solidFill>
                              <a:latin typeface="Cambria Math" panose="02040503050406030204" pitchFamily="18" charset="0"/>
                            </a:rPr>
                            <m:t>𝑝</m:t>
                          </m:r>
                        </m:den>
                      </m:f>
                    </m:oMath>
                  </a14:m>
                  <a:r>
                    <a:rPr lang="fr-FR" sz="1600" dirty="0">
                      <a:solidFill>
                        <a:schemeClr val="tx1"/>
                      </a:solidFill>
                    </a:rPr>
                    <a:t> </a:t>
                  </a:r>
                </a:p>
              </p:txBody>
            </p:sp>
          </mc:Choice>
          <mc:Fallback xmlns="">
            <p:sp>
              <p:nvSpPr>
                <p:cNvPr id="186" name="Rectangle 185">
                  <a:extLst>
                    <a:ext uri="{FF2B5EF4-FFF2-40B4-BE49-F238E27FC236}">
                      <a16:creationId xmlns:a16="http://schemas.microsoft.com/office/drawing/2014/main" id="{E0BA5EF2-3CEF-4B83-8A63-CC9B7A5310EE}"/>
                    </a:ext>
                  </a:extLst>
                </p:cNvPr>
                <p:cNvSpPr>
                  <a:spLocks noRot="1" noChangeAspect="1" noMove="1" noResize="1" noEditPoints="1" noAdjustHandles="1" noChangeArrowheads="1" noChangeShapeType="1" noTextEdit="1"/>
                </p:cNvSpPr>
                <p:nvPr/>
              </p:nvSpPr>
              <p:spPr>
                <a:xfrm>
                  <a:off x="4747114" y="5510062"/>
                  <a:ext cx="1577098" cy="468975"/>
                </a:xfrm>
                <a:prstGeom prst="rect">
                  <a:avLst/>
                </a:prstGeom>
                <a:blipFill>
                  <a:blip r:embed="rId19"/>
                  <a:stretch>
                    <a:fillRect b="-1299"/>
                  </a:stretch>
                </a:blipFill>
              </p:spPr>
              <p:txBody>
                <a:bodyPr/>
                <a:lstStyle/>
                <a:p>
                  <a:r>
                    <a:rPr lang="fr-FR">
                      <a:noFill/>
                    </a:rPr>
                    <a:t> </a:t>
                  </a:r>
                </a:p>
              </p:txBody>
            </p:sp>
          </mc:Fallback>
        </mc:AlternateContent>
        <p:sp>
          <p:nvSpPr>
            <p:cNvPr id="187" name="ZoneTexte 186">
              <a:extLst>
                <a:ext uri="{FF2B5EF4-FFF2-40B4-BE49-F238E27FC236}">
                  <a16:creationId xmlns:a16="http://schemas.microsoft.com/office/drawing/2014/main" id="{238BFB0C-7A74-484F-BFDA-3A1F1A8C1826}"/>
                </a:ext>
              </a:extLst>
            </p:cNvPr>
            <p:cNvSpPr txBox="1"/>
            <p:nvPr/>
          </p:nvSpPr>
          <p:spPr>
            <a:xfrm>
              <a:off x="1040099" y="5233997"/>
              <a:ext cx="2221736" cy="338554"/>
            </a:xfrm>
            <a:prstGeom prst="rect">
              <a:avLst/>
            </a:prstGeom>
            <a:noFill/>
          </p:spPr>
          <p:txBody>
            <a:bodyPr wrap="square" rtlCol="0">
              <a:spAutoFit/>
            </a:bodyPr>
            <a:lstStyle/>
            <a:p>
              <a:r>
                <a:rPr lang="fr-FR" sz="1600" dirty="0">
                  <a:solidFill>
                    <a:srgbClr val="002060"/>
                  </a:solidFill>
                </a:rPr>
                <a:t>Produit de 2 x 1</a:t>
              </a:r>
              <a:r>
                <a:rPr lang="fr-FR" sz="1600" baseline="30000" dirty="0">
                  <a:solidFill>
                    <a:srgbClr val="002060"/>
                  </a:solidFill>
                </a:rPr>
                <a:t>er</a:t>
              </a:r>
              <a:r>
                <a:rPr lang="fr-FR" sz="1600" dirty="0">
                  <a:solidFill>
                    <a:srgbClr val="002060"/>
                  </a:solidFill>
                </a:rPr>
                <a:t> ordre</a:t>
              </a:r>
            </a:p>
          </p:txBody>
        </p:sp>
        <mc:AlternateContent xmlns:mc="http://schemas.openxmlformats.org/markup-compatibility/2006" xmlns:a14="http://schemas.microsoft.com/office/drawing/2010/main">
          <mc:Choice Requires="a14">
            <p:sp>
              <p:nvSpPr>
                <p:cNvPr id="188" name="Rectangle 187">
                  <a:extLst>
                    <a:ext uri="{FF2B5EF4-FFF2-40B4-BE49-F238E27FC236}">
                      <a16:creationId xmlns:a16="http://schemas.microsoft.com/office/drawing/2014/main" id="{41C601D6-D637-4E58-8295-FC8499A6B7B5}"/>
                    </a:ext>
                  </a:extLst>
                </p:cNvPr>
                <p:cNvSpPr/>
                <p:nvPr/>
              </p:nvSpPr>
              <p:spPr>
                <a:xfrm>
                  <a:off x="1125795" y="5511557"/>
                  <a:ext cx="2085314" cy="473719"/>
                </a:xfrm>
                <a:prstGeom prst="rect">
                  <a:avLst/>
                </a:prstGeom>
              </p:spPr>
              <p:txBody>
                <a:bodyPr wrap="none">
                  <a:spAutoFit/>
                </a:bodyPr>
                <a:lstStyle/>
                <a:p>
                  <a14:m>
                    <m:oMath xmlns:m="http://schemas.openxmlformats.org/officeDocument/2006/math">
                      <m:r>
                        <a:rPr lang="fr-FR" sz="1600" b="0" i="1" smtClean="0">
                          <a:solidFill>
                            <a:srgbClr val="FF0000"/>
                          </a:solidFill>
                          <a:latin typeface="Cambria Math" panose="02040503050406030204" pitchFamily="18" charset="0"/>
                        </a:rPr>
                        <m:t>𝐻</m:t>
                      </m:r>
                      <m:d>
                        <m:dPr>
                          <m:ctrlPr>
                            <a:rPr lang="fr-FR" sz="1600" b="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𝑝</m:t>
                          </m:r>
                        </m:e>
                      </m:d>
                      <m:r>
                        <a:rPr lang="fr-FR" sz="1600" b="0" i="1" smtClean="0">
                          <a:latin typeface="Cambria Math" panose="02040503050406030204" pitchFamily="18" charset="0"/>
                        </a:rPr>
                        <m:t>=</m:t>
                      </m:r>
                      <m:f>
                        <m:fPr>
                          <m:ctrlPr>
                            <a:rPr lang="fr-FR" sz="1600" i="1">
                              <a:latin typeface="Cambria Math" panose="02040503050406030204" pitchFamily="18" charset="0"/>
                            </a:rPr>
                          </m:ctrlPr>
                        </m:fPr>
                        <m:num>
                          <m:r>
                            <a:rPr lang="fr-FR" sz="1600" i="1">
                              <a:latin typeface="Cambria Math" panose="02040503050406030204" pitchFamily="18" charset="0"/>
                            </a:rPr>
                            <m:t>𝐾</m:t>
                          </m:r>
                        </m:num>
                        <m:den>
                          <m:r>
                            <a:rPr lang="fr-FR" sz="1600" i="1">
                              <a:latin typeface="Cambria Math" panose="02040503050406030204" pitchFamily="18" charset="0"/>
                            </a:rPr>
                            <m:t>(1+</m:t>
                          </m:r>
                          <m:sSub>
                            <m:sSubPr>
                              <m:ctrlPr>
                                <a:rPr lang="fr-FR" sz="1600" i="1">
                                  <a:latin typeface="Cambria Math" panose="02040503050406030204" pitchFamily="18" charset="0"/>
                                </a:rPr>
                              </m:ctrlPr>
                            </m:sSubPr>
                            <m:e>
                              <m:r>
                                <a:rPr lang="fr-FR" sz="1600" i="1">
                                  <a:latin typeface="Cambria Math" panose="02040503050406030204" pitchFamily="18" charset="0"/>
                                </a:rPr>
                                <m:t>𝜏</m:t>
                              </m:r>
                            </m:e>
                            <m:sub>
                              <m:r>
                                <a:rPr lang="fr-FR" sz="1600" i="1">
                                  <a:latin typeface="Cambria Math" panose="02040503050406030204" pitchFamily="18" charset="0"/>
                                </a:rPr>
                                <m:t>1</m:t>
                              </m:r>
                            </m:sub>
                          </m:sSub>
                          <m:r>
                            <a:rPr lang="fr-FR" sz="1600" i="1">
                              <a:latin typeface="Cambria Math" panose="02040503050406030204" pitchFamily="18" charset="0"/>
                            </a:rPr>
                            <m:t>𝑝</m:t>
                          </m:r>
                          <m:r>
                            <a:rPr lang="fr-FR" sz="1600" i="1">
                              <a:latin typeface="Cambria Math" panose="02040503050406030204" pitchFamily="18" charset="0"/>
                            </a:rPr>
                            <m:t>)(1+</m:t>
                          </m:r>
                          <m:sSub>
                            <m:sSubPr>
                              <m:ctrlPr>
                                <a:rPr lang="fr-FR" sz="1600" i="1">
                                  <a:latin typeface="Cambria Math" panose="02040503050406030204" pitchFamily="18" charset="0"/>
                                </a:rPr>
                              </m:ctrlPr>
                            </m:sSubPr>
                            <m:e>
                              <m:r>
                                <a:rPr lang="fr-FR" sz="1600" i="1">
                                  <a:latin typeface="Cambria Math" panose="02040503050406030204" pitchFamily="18" charset="0"/>
                                </a:rPr>
                                <m:t>𝜏</m:t>
                              </m:r>
                            </m:e>
                            <m:sub>
                              <m:r>
                                <a:rPr lang="fr-FR" sz="1600" i="1">
                                  <a:latin typeface="Cambria Math" panose="02040503050406030204" pitchFamily="18" charset="0"/>
                                </a:rPr>
                                <m:t>2</m:t>
                              </m:r>
                            </m:sub>
                          </m:sSub>
                          <m:r>
                            <a:rPr lang="fr-FR" sz="1600" i="1">
                              <a:latin typeface="Cambria Math" panose="02040503050406030204" pitchFamily="18" charset="0"/>
                            </a:rPr>
                            <m:t>𝑝</m:t>
                          </m:r>
                          <m:r>
                            <a:rPr lang="fr-FR" sz="1600" i="1">
                              <a:latin typeface="Cambria Math" panose="02040503050406030204" pitchFamily="18" charset="0"/>
                            </a:rPr>
                            <m:t>)</m:t>
                          </m:r>
                        </m:den>
                      </m:f>
                    </m:oMath>
                  </a14:m>
                  <a:r>
                    <a:rPr lang="fr-FR" sz="1600" dirty="0"/>
                    <a:t> </a:t>
                  </a:r>
                </a:p>
              </p:txBody>
            </p:sp>
          </mc:Choice>
          <mc:Fallback xmlns="">
            <p:sp>
              <p:nvSpPr>
                <p:cNvPr id="188" name="Rectangle 187">
                  <a:extLst>
                    <a:ext uri="{FF2B5EF4-FFF2-40B4-BE49-F238E27FC236}">
                      <a16:creationId xmlns:a16="http://schemas.microsoft.com/office/drawing/2014/main" id="{41C601D6-D637-4E58-8295-FC8499A6B7B5}"/>
                    </a:ext>
                  </a:extLst>
                </p:cNvPr>
                <p:cNvSpPr>
                  <a:spLocks noRot="1" noChangeAspect="1" noMove="1" noResize="1" noEditPoints="1" noAdjustHandles="1" noChangeArrowheads="1" noChangeShapeType="1" noTextEdit="1"/>
                </p:cNvSpPr>
                <p:nvPr/>
              </p:nvSpPr>
              <p:spPr>
                <a:xfrm>
                  <a:off x="1125795" y="5511557"/>
                  <a:ext cx="2085314" cy="473719"/>
                </a:xfrm>
                <a:prstGeom prst="rect">
                  <a:avLst/>
                </a:prstGeom>
                <a:blipFill>
                  <a:blip r:embed="rId20"/>
                  <a:stretch>
                    <a:fillRect b="-3846"/>
                  </a:stretch>
                </a:blipFill>
              </p:spPr>
              <p:txBody>
                <a:bodyPr/>
                <a:lstStyle/>
                <a:p>
                  <a:r>
                    <a:rPr lang="fr-FR">
                      <a:noFill/>
                    </a:rPr>
                    <a:t> </a:t>
                  </a:r>
                </a:p>
              </p:txBody>
            </p:sp>
          </mc:Fallback>
        </mc:AlternateContent>
        <p:sp>
          <p:nvSpPr>
            <p:cNvPr id="189" name="ZoneTexte 188">
              <a:extLst>
                <a:ext uri="{FF2B5EF4-FFF2-40B4-BE49-F238E27FC236}">
                  <a16:creationId xmlns:a16="http://schemas.microsoft.com/office/drawing/2014/main" id="{72B15F56-4791-4207-865F-792D1B0A2FB2}"/>
                </a:ext>
              </a:extLst>
            </p:cNvPr>
            <p:cNvSpPr txBox="1"/>
            <p:nvPr/>
          </p:nvSpPr>
          <p:spPr>
            <a:xfrm>
              <a:off x="8058609" y="5233997"/>
              <a:ext cx="2673909" cy="338554"/>
            </a:xfrm>
            <a:prstGeom prst="rect">
              <a:avLst/>
            </a:prstGeom>
            <a:noFill/>
          </p:spPr>
          <p:txBody>
            <a:bodyPr wrap="square" rtlCol="0">
              <a:spAutoFit/>
            </a:bodyPr>
            <a:lstStyle/>
            <a:p>
              <a:r>
                <a:rPr lang="fr-FR" sz="1600" dirty="0">
                  <a:solidFill>
                    <a:srgbClr val="002060"/>
                  </a:solidFill>
                </a:rPr>
                <a:t>Correcteur à avance de phase</a:t>
              </a:r>
            </a:p>
          </p:txBody>
        </p:sp>
        <mc:AlternateContent xmlns:mc="http://schemas.openxmlformats.org/markup-compatibility/2006" xmlns:a14="http://schemas.microsoft.com/office/drawing/2010/main">
          <mc:Choice Requires="a14">
            <p:sp>
              <p:nvSpPr>
                <p:cNvPr id="193" name="Rectangle 192">
                  <a:extLst>
                    <a:ext uri="{FF2B5EF4-FFF2-40B4-BE49-F238E27FC236}">
                      <a16:creationId xmlns:a16="http://schemas.microsoft.com/office/drawing/2014/main" id="{0FC62C3D-7F58-41D5-B836-6099B2BC576D}"/>
                    </a:ext>
                  </a:extLst>
                </p:cNvPr>
                <p:cNvSpPr/>
                <p:nvPr/>
              </p:nvSpPr>
              <p:spPr>
                <a:xfrm>
                  <a:off x="8105236" y="5510062"/>
                  <a:ext cx="1759328" cy="494302"/>
                </a:xfrm>
                <a:prstGeom prst="rect">
                  <a:avLst/>
                </a:prstGeom>
              </p:spPr>
              <p:txBody>
                <a:bodyPr wrap="none">
                  <a:spAutoFit/>
                </a:bodyPr>
                <a:lstStyle/>
                <a:p>
                  <a14:m>
                    <m:oMath xmlns:m="http://schemas.openxmlformats.org/officeDocument/2006/math">
                      <m:r>
                        <a:rPr lang="fr-FR" sz="1600" b="0" i="1" smtClean="0">
                          <a:solidFill>
                            <a:srgbClr val="FF0000"/>
                          </a:solidFill>
                          <a:latin typeface="Cambria Math" panose="02040503050406030204" pitchFamily="18" charset="0"/>
                        </a:rPr>
                        <m:t>𝐻</m:t>
                      </m:r>
                      <m:d>
                        <m:dPr>
                          <m:ctrlPr>
                            <a:rPr lang="fr-FR" sz="1600" b="0" i="1" smtClean="0">
                              <a:solidFill>
                                <a:srgbClr val="FF0000"/>
                              </a:solidFill>
                              <a:latin typeface="Cambria Math" panose="02040503050406030204" pitchFamily="18" charset="0"/>
                            </a:rPr>
                          </m:ctrlPr>
                        </m:dPr>
                        <m:e>
                          <m:r>
                            <a:rPr lang="fr-FR" sz="1600" b="0" i="1" smtClean="0">
                              <a:solidFill>
                                <a:srgbClr val="FF0000"/>
                              </a:solidFill>
                              <a:latin typeface="Cambria Math" panose="02040503050406030204" pitchFamily="18" charset="0"/>
                            </a:rPr>
                            <m:t>𝑝</m:t>
                          </m:r>
                        </m:e>
                      </m:d>
                      <m:r>
                        <a:rPr lang="fr-FR" sz="1600" b="0" i="1" smtClean="0">
                          <a:solidFill>
                            <a:schemeClr val="tx1"/>
                          </a:solidFill>
                          <a:latin typeface="Cambria Math" panose="02040503050406030204" pitchFamily="18" charset="0"/>
                        </a:rPr>
                        <m:t>=</m:t>
                      </m:r>
                      <m:f>
                        <m:fPr>
                          <m:ctrlPr>
                            <a:rPr lang="fr-FR" sz="1600" i="1">
                              <a:latin typeface="Cambria Math" panose="02040503050406030204" pitchFamily="18" charset="0"/>
                            </a:rPr>
                          </m:ctrlPr>
                        </m:fPr>
                        <m:num>
                          <m:sSub>
                            <m:sSubPr>
                              <m:ctrlPr>
                                <a:rPr lang="fr-FR" sz="1600" i="1">
                                  <a:latin typeface="Cambria Math" panose="02040503050406030204" pitchFamily="18" charset="0"/>
                                </a:rPr>
                              </m:ctrlPr>
                            </m:sSubPr>
                            <m:e>
                              <m:r>
                                <a:rPr lang="fr-FR" sz="1600" i="1">
                                  <a:latin typeface="Cambria Math" panose="02040503050406030204" pitchFamily="18" charset="0"/>
                                </a:rPr>
                                <m:t>𝐾</m:t>
                              </m:r>
                            </m:e>
                            <m:sub>
                              <m:r>
                                <a:rPr lang="fr-FR" sz="1600" i="1">
                                  <a:latin typeface="Cambria Math" panose="02040503050406030204" pitchFamily="18" charset="0"/>
                                </a:rPr>
                                <m:t>𝑝</m:t>
                              </m:r>
                            </m:sub>
                          </m:sSub>
                          <m:r>
                            <a:rPr lang="fr-FR" sz="1600" i="1">
                              <a:latin typeface="Cambria Math" panose="02040503050406030204" pitchFamily="18" charset="0"/>
                            </a:rPr>
                            <m:t>(1+</m:t>
                          </m:r>
                          <m:r>
                            <a:rPr lang="fr-FR" sz="1600" i="1">
                              <a:latin typeface="Cambria Math" panose="02040503050406030204" pitchFamily="18" charset="0"/>
                            </a:rPr>
                            <m:t>𝑎</m:t>
                          </m:r>
                          <m:r>
                            <a:rPr lang="fr-FR" sz="1600" i="1">
                              <a:latin typeface="Cambria Math" panose="02040503050406030204" pitchFamily="18" charset="0"/>
                            </a:rPr>
                            <m:t>𝜏</m:t>
                          </m:r>
                          <m:r>
                            <a:rPr lang="fr-FR" sz="1600" i="1">
                              <a:latin typeface="Cambria Math" panose="02040503050406030204" pitchFamily="18" charset="0"/>
                            </a:rPr>
                            <m:t>𝑝</m:t>
                          </m:r>
                          <m:r>
                            <a:rPr lang="fr-FR" sz="1600" i="1">
                              <a:latin typeface="Cambria Math" panose="02040503050406030204" pitchFamily="18" charset="0"/>
                            </a:rPr>
                            <m:t>)</m:t>
                          </m:r>
                        </m:num>
                        <m:den>
                          <m:r>
                            <a:rPr lang="fr-FR" sz="1600" i="1">
                              <a:latin typeface="Cambria Math" panose="02040503050406030204" pitchFamily="18" charset="0"/>
                            </a:rPr>
                            <m:t>1+</m:t>
                          </m:r>
                          <m:r>
                            <a:rPr lang="fr-FR" sz="1600" i="1">
                              <a:latin typeface="Cambria Math" panose="02040503050406030204" pitchFamily="18" charset="0"/>
                            </a:rPr>
                            <m:t>𝜏</m:t>
                          </m:r>
                          <m:r>
                            <a:rPr lang="fr-FR" sz="1600" i="1">
                              <a:latin typeface="Cambria Math" panose="02040503050406030204" pitchFamily="18" charset="0"/>
                            </a:rPr>
                            <m:t>𝑝</m:t>
                          </m:r>
                        </m:den>
                      </m:f>
                    </m:oMath>
                  </a14:m>
                  <a:r>
                    <a:rPr lang="fr-FR" sz="1600" dirty="0">
                      <a:solidFill>
                        <a:schemeClr val="tx1"/>
                      </a:solidFill>
                    </a:rPr>
                    <a:t>  </a:t>
                  </a:r>
                </a:p>
              </p:txBody>
            </p:sp>
          </mc:Choice>
          <mc:Fallback xmlns="">
            <p:sp>
              <p:nvSpPr>
                <p:cNvPr id="193" name="Rectangle 192">
                  <a:extLst>
                    <a:ext uri="{FF2B5EF4-FFF2-40B4-BE49-F238E27FC236}">
                      <a16:creationId xmlns:a16="http://schemas.microsoft.com/office/drawing/2014/main" id="{0FC62C3D-7F58-41D5-B836-6099B2BC576D}"/>
                    </a:ext>
                  </a:extLst>
                </p:cNvPr>
                <p:cNvSpPr>
                  <a:spLocks noRot="1" noChangeAspect="1" noMove="1" noResize="1" noEditPoints="1" noAdjustHandles="1" noChangeArrowheads="1" noChangeShapeType="1" noTextEdit="1"/>
                </p:cNvSpPr>
                <p:nvPr/>
              </p:nvSpPr>
              <p:spPr>
                <a:xfrm>
                  <a:off x="8105236" y="5510062"/>
                  <a:ext cx="1759328" cy="494302"/>
                </a:xfrm>
                <a:prstGeom prst="rect">
                  <a:avLst/>
                </a:prstGeom>
                <a:blipFill>
                  <a:blip r:embed="rId21"/>
                  <a:stretch>
                    <a:fillRect b="-1235"/>
                  </a:stretch>
                </a:blipFill>
              </p:spPr>
              <p:txBody>
                <a:bodyPr/>
                <a:lstStyle/>
                <a:p>
                  <a:r>
                    <a:rPr lang="fr-FR">
                      <a:noFill/>
                    </a:rPr>
                    <a:t> </a:t>
                  </a:r>
                </a:p>
              </p:txBody>
            </p:sp>
          </mc:Fallback>
        </mc:AlternateContent>
        <p:sp>
          <p:nvSpPr>
            <p:cNvPr id="195" name="Rectangle à coins arrondis 66">
              <a:extLst>
                <a:ext uri="{FF2B5EF4-FFF2-40B4-BE49-F238E27FC236}">
                  <a16:creationId xmlns:a16="http://schemas.microsoft.com/office/drawing/2014/main" id="{75DD3406-5D79-4BAF-99B6-5F1FA2926031}"/>
                </a:ext>
              </a:extLst>
            </p:cNvPr>
            <p:cNvSpPr/>
            <p:nvPr/>
          </p:nvSpPr>
          <p:spPr>
            <a:xfrm>
              <a:off x="532845" y="4947793"/>
              <a:ext cx="10567467" cy="1772353"/>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6" name="Rectangle 195">
              <a:extLst>
                <a:ext uri="{FF2B5EF4-FFF2-40B4-BE49-F238E27FC236}">
                  <a16:creationId xmlns:a16="http://schemas.microsoft.com/office/drawing/2014/main" id="{7EEDE32B-2FA9-45A4-8A38-0148929FE5E7}"/>
                </a:ext>
              </a:extLst>
            </p:cNvPr>
            <p:cNvSpPr/>
            <p:nvPr/>
          </p:nvSpPr>
          <p:spPr>
            <a:xfrm>
              <a:off x="502717" y="4952301"/>
              <a:ext cx="6155697" cy="338554"/>
            </a:xfrm>
            <a:prstGeom prst="rect">
              <a:avLst/>
            </a:prstGeom>
          </p:spPr>
          <p:txBody>
            <a:bodyPr wrap="square">
              <a:spAutoFit/>
            </a:bodyPr>
            <a:lstStyle/>
            <a:p>
              <a:r>
                <a:rPr lang="fr-FR" sz="1600" dirty="0">
                  <a:solidFill>
                    <a:srgbClr val="CC00CC"/>
                  </a:solidFill>
                </a:rPr>
                <a:t>Remarque pratique pour vérifier son diagramme asymptotique</a:t>
              </a:r>
              <a:endParaRPr lang="fr-FR" sz="1600" b="1" dirty="0">
                <a:solidFill>
                  <a:srgbClr val="333399"/>
                </a:solidFill>
              </a:endParaRPr>
            </a:p>
          </p:txBody>
        </p:sp>
        <mc:AlternateContent xmlns:mc="http://schemas.openxmlformats.org/markup-compatibility/2006" xmlns:a14="http://schemas.microsoft.com/office/drawing/2010/main">
          <mc:Choice Requires="a14">
            <p:sp>
              <p:nvSpPr>
                <p:cNvPr id="197" name="ZoneTexte 196">
                  <a:extLst>
                    <a:ext uri="{FF2B5EF4-FFF2-40B4-BE49-F238E27FC236}">
                      <a16:creationId xmlns:a16="http://schemas.microsoft.com/office/drawing/2014/main" id="{02DD676A-0876-4CDF-A263-8C5FB8D75495}"/>
                    </a:ext>
                  </a:extLst>
                </p:cNvPr>
                <p:cNvSpPr txBox="1"/>
                <p:nvPr/>
              </p:nvSpPr>
              <p:spPr>
                <a:xfrm>
                  <a:off x="737776" y="5193934"/>
                  <a:ext cx="10279474" cy="665182"/>
                </a:xfrm>
                <a:prstGeom prst="rect">
                  <a:avLst/>
                </a:prstGeom>
                <a:noFill/>
              </p:spPr>
              <p:txBody>
                <a:bodyPr wrap="square" rtlCol="0">
                  <a:spAutoFit/>
                </a:bodyPr>
                <a:lstStyle/>
                <a:p>
                  <a:r>
                    <a:rPr lang="fr-FR" sz="1600" dirty="0">
                      <a:solidFill>
                        <a:srgbClr val="002060"/>
                      </a:solidFill>
                    </a:rPr>
                    <a:t>Il est intéressant de constater que </a:t>
                  </a:r>
                </a:p>
                <a:p>
                  <a:pPr algn="ctr"/>
                  <a:r>
                    <a:rPr lang="fr-FR" sz="1600" dirty="0">
                      <a:solidFill>
                        <a:srgbClr val="002060"/>
                      </a:solidFill>
                    </a:rPr>
                    <a:t>[le système a une asymptote de phase à </a:t>
                  </a:r>
                  <a14:m>
                    <m:oMath xmlns:m="http://schemas.openxmlformats.org/officeDocument/2006/math">
                      <m:r>
                        <a:rPr lang="fr-FR" sz="1600" b="0" i="1" smtClean="0">
                          <a:solidFill>
                            <a:srgbClr val="002060"/>
                          </a:solidFill>
                          <a:latin typeface="Cambria Math" panose="02040503050406030204" pitchFamily="18" charset="0"/>
                        </a:rPr>
                        <m:t>𝑘</m:t>
                      </m:r>
                      <m:f>
                        <m:fPr>
                          <m:ctrlPr>
                            <a:rPr lang="fr-FR" sz="1600" b="0" i="1" smtClean="0">
                              <a:solidFill>
                                <a:srgbClr val="002060"/>
                              </a:solidFill>
                              <a:latin typeface="Cambria Math" panose="02040503050406030204" pitchFamily="18" charset="0"/>
                            </a:rPr>
                          </m:ctrlPr>
                        </m:fPr>
                        <m:num>
                          <m:r>
                            <a:rPr lang="fr-FR" sz="1600" b="0" i="1" smtClean="0">
                              <a:solidFill>
                                <a:srgbClr val="002060"/>
                              </a:solidFill>
                              <a:latin typeface="Cambria Math" panose="02040503050406030204" pitchFamily="18" charset="0"/>
                            </a:rPr>
                            <m:t>𝜋</m:t>
                          </m:r>
                        </m:num>
                        <m:den>
                          <m:r>
                            <a:rPr lang="fr-FR" sz="1600" b="0" i="1" smtClean="0">
                              <a:solidFill>
                                <a:srgbClr val="002060"/>
                              </a:solidFill>
                              <a:latin typeface="Cambria Math" panose="02040503050406030204" pitchFamily="18" charset="0"/>
                            </a:rPr>
                            <m:t>2</m:t>
                          </m:r>
                        </m:den>
                      </m:f>
                    </m:oMath>
                  </a14:m>
                  <a:r>
                    <a:rPr lang="fr-FR" sz="1600" dirty="0">
                      <a:solidFill>
                        <a:srgbClr val="002060"/>
                      </a:solidFill>
                    </a:rPr>
                    <a:t> (</a:t>
                  </a:r>
                  <a14:m>
                    <m:oMath xmlns:m="http://schemas.openxmlformats.org/officeDocument/2006/math">
                      <m:r>
                        <a:rPr lang="fr-FR" sz="1600" b="0" i="1" dirty="0" smtClean="0">
                          <a:solidFill>
                            <a:srgbClr val="002060"/>
                          </a:solidFill>
                          <a:latin typeface="Cambria Math" panose="02040503050406030204" pitchFamily="18" charset="0"/>
                        </a:rPr>
                        <m:t>𝑘</m:t>
                      </m:r>
                      <m:r>
                        <a:rPr lang="fr-FR" sz="1600" b="0" i="1" dirty="0" smtClean="0">
                          <a:solidFill>
                            <a:srgbClr val="002060"/>
                          </a:solidFill>
                          <a:latin typeface="Cambria Math" panose="02040503050406030204" pitchFamily="18" charset="0"/>
                          <a:ea typeface="Cambria Math" panose="02040503050406030204" pitchFamily="18" charset="0"/>
                        </a:rPr>
                        <m:t>∈</m:t>
                      </m:r>
                    </m:oMath>
                  </a14:m>
                  <a:r>
                    <a:rPr lang="fr-FR" sz="1600" dirty="0">
                      <a:solidFill>
                        <a:srgbClr val="002060"/>
                      </a:solidFill>
                    </a:rPr>
                    <a:t>ℤ)] </a:t>
                  </a:r>
                  <a:r>
                    <a:rPr lang="fr-FR" sz="1600" u="sng" dirty="0" err="1">
                      <a:solidFill>
                        <a:srgbClr val="002060"/>
                      </a:solidFill>
                    </a:rPr>
                    <a:t>ssi</a:t>
                  </a:r>
                  <a:r>
                    <a:rPr lang="fr-FR" sz="1600" dirty="0">
                      <a:solidFill>
                        <a:srgbClr val="002060"/>
                      </a:solidFill>
                    </a:rPr>
                    <a:t> [son asymptote en </a:t>
                  </a:r>
                  <a:r>
                    <a:rPr lang="fr-FR" sz="1600" dirty="0" err="1">
                      <a:solidFill>
                        <a:srgbClr val="002060"/>
                      </a:solidFill>
                    </a:rPr>
                    <a:t>G</a:t>
                  </a:r>
                  <a:r>
                    <a:rPr lang="fr-FR" sz="1600" baseline="-25000" dirty="0" err="1">
                      <a:solidFill>
                        <a:srgbClr val="002060"/>
                      </a:solidFill>
                    </a:rPr>
                    <a:t>dB</a:t>
                  </a:r>
                  <a:r>
                    <a:rPr lang="fr-FR" sz="1600" dirty="0">
                      <a:solidFill>
                        <a:srgbClr val="002060"/>
                      </a:solidFill>
                    </a:rPr>
                    <a:t> a une pente de pente </a:t>
                  </a:r>
                  <a14:m>
                    <m:oMath xmlns:m="http://schemas.openxmlformats.org/officeDocument/2006/math">
                      <m:r>
                        <a:rPr lang="fr-FR" sz="1600" b="0" i="0" smtClean="0">
                          <a:solidFill>
                            <a:srgbClr val="002060"/>
                          </a:solidFill>
                          <a:latin typeface="Cambria Math" panose="02040503050406030204" pitchFamily="18" charset="0"/>
                        </a:rPr>
                        <m:t>20</m:t>
                      </m:r>
                      <m:r>
                        <a:rPr lang="fr-FR" sz="1600" b="0" i="1" smtClean="0">
                          <a:solidFill>
                            <a:srgbClr val="002060"/>
                          </a:solidFill>
                          <a:latin typeface="Cambria Math" panose="02040503050406030204" pitchFamily="18" charset="0"/>
                          <a:ea typeface="Cambria Math" panose="02040503050406030204" pitchFamily="18" charset="0"/>
                        </a:rPr>
                        <m:t>∙</m:t>
                      </m:r>
                      <m:r>
                        <a:rPr lang="fr-FR" sz="1600" i="1">
                          <a:solidFill>
                            <a:srgbClr val="002060"/>
                          </a:solidFill>
                          <a:latin typeface="Cambria Math" panose="02040503050406030204" pitchFamily="18" charset="0"/>
                        </a:rPr>
                        <m:t>𝑘</m:t>
                      </m:r>
                    </m:oMath>
                  </a14:m>
                  <a:r>
                    <a:rPr lang="fr-FR" sz="1600" dirty="0">
                      <a:solidFill>
                        <a:srgbClr val="002060"/>
                      </a:solidFill>
                    </a:rPr>
                    <a:t> dB/décade]</a:t>
                  </a:r>
                </a:p>
              </p:txBody>
            </p:sp>
          </mc:Choice>
          <mc:Fallback xmlns="">
            <p:sp>
              <p:nvSpPr>
                <p:cNvPr id="197" name="ZoneTexte 196">
                  <a:extLst>
                    <a:ext uri="{FF2B5EF4-FFF2-40B4-BE49-F238E27FC236}">
                      <a16:creationId xmlns:a16="http://schemas.microsoft.com/office/drawing/2014/main" id="{02DD676A-0876-4CDF-A263-8C5FB8D75495}"/>
                    </a:ext>
                  </a:extLst>
                </p:cNvPr>
                <p:cNvSpPr txBox="1">
                  <a:spLocks noRot="1" noChangeAspect="1" noMove="1" noResize="1" noEditPoints="1" noAdjustHandles="1" noChangeArrowheads="1" noChangeShapeType="1" noTextEdit="1"/>
                </p:cNvSpPr>
                <p:nvPr/>
              </p:nvSpPr>
              <p:spPr>
                <a:xfrm>
                  <a:off x="737776" y="5193934"/>
                  <a:ext cx="10279474" cy="665182"/>
                </a:xfrm>
                <a:prstGeom prst="rect">
                  <a:avLst/>
                </a:prstGeom>
                <a:blipFill>
                  <a:blip r:embed="rId22"/>
                  <a:stretch>
                    <a:fillRect l="-297" t="-2752" b="-3670"/>
                  </a:stretch>
                </a:blipFill>
              </p:spPr>
              <p:txBody>
                <a:bodyPr/>
                <a:lstStyle/>
                <a:p>
                  <a:r>
                    <a:rPr lang="fr-FR">
                      <a:noFill/>
                    </a:rPr>
                    <a:t> </a:t>
                  </a:r>
                </a:p>
              </p:txBody>
            </p:sp>
          </mc:Fallback>
        </mc:AlternateContent>
        <p:grpSp>
          <p:nvGrpSpPr>
            <p:cNvPr id="198" name="Groupe 197">
              <a:extLst>
                <a:ext uri="{FF2B5EF4-FFF2-40B4-BE49-F238E27FC236}">
                  <a16:creationId xmlns:a16="http://schemas.microsoft.com/office/drawing/2014/main" id="{A84E7B3E-FFEF-448D-AD6D-9F2996671C45}"/>
                </a:ext>
              </a:extLst>
            </p:cNvPr>
            <p:cNvGrpSpPr/>
            <p:nvPr/>
          </p:nvGrpSpPr>
          <p:grpSpPr>
            <a:xfrm>
              <a:off x="1537993" y="5838088"/>
              <a:ext cx="9920012" cy="852071"/>
              <a:chOff x="807975" y="5838088"/>
              <a:chExt cx="9920012" cy="852071"/>
            </a:xfrm>
          </p:grpSpPr>
          <p:sp>
            <p:nvSpPr>
              <p:cNvPr id="199" name="Rectangle à coins arrondis 78">
                <a:extLst>
                  <a:ext uri="{FF2B5EF4-FFF2-40B4-BE49-F238E27FC236}">
                    <a16:creationId xmlns:a16="http://schemas.microsoft.com/office/drawing/2014/main" id="{BA240BD0-4227-41F7-8460-D4B75847312A}"/>
                  </a:ext>
                </a:extLst>
              </p:cNvPr>
              <p:cNvSpPr/>
              <p:nvPr/>
            </p:nvSpPr>
            <p:spPr>
              <a:xfrm>
                <a:off x="807975" y="5846079"/>
                <a:ext cx="8743432" cy="781830"/>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200" name="Groupe 199">
                <a:extLst>
                  <a:ext uri="{FF2B5EF4-FFF2-40B4-BE49-F238E27FC236}">
                    <a16:creationId xmlns:a16="http://schemas.microsoft.com/office/drawing/2014/main" id="{6903EA0A-3E42-4B1D-840E-D60BF8387483}"/>
                  </a:ext>
                </a:extLst>
              </p:cNvPr>
              <p:cNvGrpSpPr/>
              <p:nvPr/>
            </p:nvGrpSpPr>
            <p:grpSpPr>
              <a:xfrm>
                <a:off x="899798" y="5838088"/>
                <a:ext cx="9828189" cy="852071"/>
                <a:chOff x="899798" y="5838088"/>
                <a:chExt cx="9828189" cy="852071"/>
              </a:xfrm>
            </p:grpSpPr>
            <p:sp>
              <p:nvSpPr>
                <p:cNvPr id="201" name="ZoneTexte 200">
                  <a:extLst>
                    <a:ext uri="{FF2B5EF4-FFF2-40B4-BE49-F238E27FC236}">
                      <a16:creationId xmlns:a16="http://schemas.microsoft.com/office/drawing/2014/main" id="{2F0F5BCB-3737-4815-A096-FB6AD9B3F00C}"/>
                    </a:ext>
                  </a:extLst>
                </p:cNvPr>
                <p:cNvSpPr txBox="1"/>
                <p:nvPr/>
              </p:nvSpPr>
              <p:spPr>
                <a:xfrm>
                  <a:off x="899798" y="5842453"/>
                  <a:ext cx="9828189" cy="338554"/>
                </a:xfrm>
                <a:prstGeom prst="rect">
                  <a:avLst/>
                </a:prstGeom>
                <a:noFill/>
              </p:spPr>
              <p:txBody>
                <a:bodyPr wrap="square" rtlCol="0">
                  <a:spAutoFit/>
                </a:bodyPr>
                <a:lstStyle/>
                <a:p>
                  <a:r>
                    <a:rPr lang="fr-FR" sz="1600" dirty="0">
                      <a:solidFill>
                        <a:srgbClr val="002060"/>
                      </a:solidFill>
                    </a:rPr>
                    <a:t>Notamment :</a:t>
                  </a:r>
                </a:p>
              </p:txBody>
            </p:sp>
            <mc:AlternateContent xmlns:mc="http://schemas.openxmlformats.org/markup-compatibility/2006" xmlns:a14="http://schemas.microsoft.com/office/drawing/2010/main">
              <mc:Choice Requires="a14">
                <p:sp>
                  <p:nvSpPr>
                    <p:cNvPr id="202" name="ZoneTexte 201">
                      <a:extLst>
                        <a:ext uri="{FF2B5EF4-FFF2-40B4-BE49-F238E27FC236}">
                          <a16:creationId xmlns:a16="http://schemas.microsoft.com/office/drawing/2014/main" id="{53A5CBB9-8E63-4BDF-A8B2-930CBEE9622B}"/>
                        </a:ext>
                      </a:extLst>
                    </p:cNvPr>
                    <p:cNvSpPr txBox="1"/>
                    <p:nvPr/>
                  </p:nvSpPr>
                  <p:spPr>
                    <a:xfrm>
                      <a:off x="2266191" y="5838088"/>
                      <a:ext cx="5434744" cy="410818"/>
                    </a:xfrm>
                    <a:prstGeom prst="rect">
                      <a:avLst/>
                    </a:prstGeom>
                    <a:noFill/>
                  </p:spPr>
                  <p:txBody>
                    <a:bodyPr wrap="square" rtlCol="0">
                      <a:spAutoFit/>
                    </a:bodyPr>
                    <a:lstStyle/>
                    <a:p>
                      <a14:m>
                        <m:oMath xmlns:m="http://schemas.openxmlformats.org/officeDocument/2006/math">
                          <m:r>
                            <a:rPr lang="fr-FR" sz="1600" b="0" i="1" smtClean="0">
                              <a:solidFill>
                                <a:srgbClr val="002060"/>
                              </a:solidFill>
                              <a:latin typeface="Cambria Math" panose="02040503050406030204" pitchFamily="18" charset="0"/>
                            </a:rPr>
                            <m:t>𝜑</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b="0" i="1" smtClean="0">
                              <a:solidFill>
                                <a:srgbClr val="002060"/>
                              </a:solidFill>
                              <a:latin typeface="Cambria Math" panose="02040503050406030204" pitchFamily="18" charset="0"/>
                            </a:rPr>
                            <m:t>=0         </m:t>
                          </m:r>
                          <m:groupChr>
                            <m:groupChrPr>
                              <m:chr m:val="⇔"/>
                              <m:pos m:val="top"/>
                              <m:ctrlPr>
                                <a:rPr lang="fr-FR" sz="1600" b="0" i="1" smtClean="0">
                                  <a:solidFill>
                                    <a:srgbClr val="002060"/>
                                  </a:solidFill>
                                  <a:latin typeface="Cambria Math" panose="02040503050406030204" pitchFamily="18" charset="0"/>
                                </a:rPr>
                              </m:ctrlPr>
                            </m:groupChrPr>
                            <m:e/>
                          </m:groupChr>
                        </m:oMath>
                      </a14:m>
                      <a:r>
                        <a:rPr lang="fr-FR" sz="1600" dirty="0">
                          <a:solidFill>
                            <a:srgbClr val="002060"/>
                          </a:solidFill>
                        </a:rPr>
                        <a:t> pente </a:t>
                      </a:r>
                      <a:r>
                        <a:rPr lang="fr-FR" sz="1600" dirty="0" err="1">
                          <a:solidFill>
                            <a:srgbClr val="002060"/>
                          </a:solidFill>
                        </a:rPr>
                        <a:t>G</a:t>
                      </a:r>
                      <a:r>
                        <a:rPr lang="fr-FR" sz="1600" baseline="-25000" dirty="0" err="1">
                          <a:solidFill>
                            <a:srgbClr val="002060"/>
                          </a:solidFill>
                        </a:rPr>
                        <a:t>dB</a:t>
                      </a:r>
                      <a:r>
                        <a:rPr lang="fr-FR" sz="1600" dirty="0">
                          <a:solidFill>
                            <a:srgbClr val="002060"/>
                          </a:solidFill>
                        </a:rPr>
                        <a:t> = 0 (constante)</a:t>
                      </a:r>
                    </a:p>
                  </p:txBody>
                </p:sp>
              </mc:Choice>
              <mc:Fallback xmlns="">
                <p:sp>
                  <p:nvSpPr>
                    <p:cNvPr id="134" name="ZoneTexte 133">
                      <a:extLst>
                        <a:ext uri="{FF2B5EF4-FFF2-40B4-BE49-F238E27FC236}">
                          <a16:creationId xmlns:a16="http://schemas.microsoft.com/office/drawing/2014/main" id="{87A7612D-27A5-4170-A9FD-DC5F2605FE04}"/>
                        </a:ext>
                      </a:extLst>
                    </p:cNvPr>
                    <p:cNvSpPr txBox="1">
                      <a:spLocks noRot="1" noChangeAspect="1" noMove="1" noResize="1" noEditPoints="1" noAdjustHandles="1" noChangeArrowheads="1" noChangeShapeType="1" noTextEdit="1"/>
                    </p:cNvSpPr>
                    <p:nvPr/>
                  </p:nvSpPr>
                  <p:spPr>
                    <a:xfrm>
                      <a:off x="2266191" y="5838088"/>
                      <a:ext cx="5434744" cy="410818"/>
                    </a:xfrm>
                    <a:prstGeom prst="rect">
                      <a:avLst/>
                    </a:prstGeom>
                    <a:blipFill>
                      <a:blip r:embed="rId23"/>
                      <a:stretch>
                        <a:fillRect t="-31343" b="-4776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04" name="ZoneTexte 203">
                      <a:extLst>
                        <a:ext uri="{FF2B5EF4-FFF2-40B4-BE49-F238E27FC236}">
                          <a16:creationId xmlns:a16="http://schemas.microsoft.com/office/drawing/2014/main" id="{CD180237-8416-47E4-B760-32CF1A31F870}"/>
                        </a:ext>
                      </a:extLst>
                    </p:cNvPr>
                    <p:cNvSpPr txBox="1"/>
                    <p:nvPr/>
                  </p:nvSpPr>
                  <p:spPr>
                    <a:xfrm>
                      <a:off x="2247141" y="6057886"/>
                      <a:ext cx="5349217" cy="410818"/>
                    </a:xfrm>
                    <a:prstGeom prst="rect">
                      <a:avLst/>
                    </a:prstGeom>
                    <a:noFill/>
                  </p:spPr>
                  <p:txBody>
                    <a:bodyPr wrap="square" rtlCol="0">
                      <a:spAutoFit/>
                    </a:bodyPr>
                    <a:lstStyle/>
                    <a:p>
                      <a14:m>
                        <m:oMath xmlns:m="http://schemas.openxmlformats.org/officeDocument/2006/math">
                          <m:r>
                            <a:rPr lang="fr-FR" sz="1600" b="0" i="1" smtClean="0">
                              <a:solidFill>
                                <a:srgbClr val="002060"/>
                              </a:solidFill>
                              <a:latin typeface="Cambria Math" panose="02040503050406030204" pitchFamily="18" charset="0"/>
                            </a:rPr>
                            <m:t>𝜑</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𝜋</m:t>
                          </m:r>
                          <m:r>
                            <a:rPr lang="fr-FR" sz="1600" b="0" i="1" smtClean="0">
                              <a:solidFill>
                                <a:srgbClr val="002060"/>
                              </a:solidFill>
                              <a:latin typeface="Cambria Math" panose="02040503050406030204" pitchFamily="18" charset="0"/>
                            </a:rPr>
                            <m:t>/2 </m:t>
                          </m:r>
                          <m:groupChr>
                            <m:groupChrPr>
                              <m:chr m:val="⇔"/>
                              <m:pos m:val="top"/>
                              <m:ctrlPr>
                                <a:rPr lang="fr-FR" sz="1600" b="0" i="1" smtClean="0">
                                  <a:solidFill>
                                    <a:srgbClr val="002060"/>
                                  </a:solidFill>
                                  <a:latin typeface="Cambria Math" panose="02040503050406030204" pitchFamily="18" charset="0"/>
                                </a:rPr>
                              </m:ctrlPr>
                            </m:groupChrPr>
                            <m:e/>
                          </m:groupChr>
                        </m:oMath>
                      </a14:m>
                      <a:r>
                        <a:rPr lang="fr-FR" sz="1600" dirty="0">
                          <a:solidFill>
                            <a:srgbClr val="002060"/>
                          </a:solidFill>
                        </a:rPr>
                        <a:t> pente </a:t>
                      </a:r>
                      <a:r>
                        <a:rPr lang="fr-FR" sz="1600" dirty="0" err="1">
                          <a:solidFill>
                            <a:srgbClr val="002060"/>
                          </a:solidFill>
                        </a:rPr>
                        <a:t>G</a:t>
                      </a:r>
                      <a:r>
                        <a:rPr lang="fr-FR" sz="1600" baseline="-25000" dirty="0" err="1">
                          <a:solidFill>
                            <a:srgbClr val="002060"/>
                          </a:solidFill>
                        </a:rPr>
                        <a:t>dB</a:t>
                      </a:r>
                      <a:r>
                        <a:rPr lang="fr-FR" sz="1600" dirty="0">
                          <a:solidFill>
                            <a:srgbClr val="002060"/>
                          </a:solidFill>
                        </a:rPr>
                        <a:t> = -20 dB/décade</a:t>
                      </a:r>
                    </a:p>
                  </p:txBody>
                </p:sp>
              </mc:Choice>
              <mc:Fallback xmlns="">
                <p:sp>
                  <p:nvSpPr>
                    <p:cNvPr id="135" name="ZoneTexte 134">
                      <a:extLst>
                        <a:ext uri="{FF2B5EF4-FFF2-40B4-BE49-F238E27FC236}">
                          <a16:creationId xmlns:a16="http://schemas.microsoft.com/office/drawing/2014/main" id="{6CB5AFEC-0117-408E-835D-AA78CA1B7487}"/>
                        </a:ext>
                      </a:extLst>
                    </p:cNvPr>
                    <p:cNvSpPr txBox="1">
                      <a:spLocks noRot="1" noChangeAspect="1" noMove="1" noResize="1" noEditPoints="1" noAdjustHandles="1" noChangeArrowheads="1" noChangeShapeType="1" noTextEdit="1"/>
                    </p:cNvSpPr>
                    <p:nvPr/>
                  </p:nvSpPr>
                  <p:spPr>
                    <a:xfrm>
                      <a:off x="2247141" y="6057886"/>
                      <a:ext cx="5349217" cy="410818"/>
                    </a:xfrm>
                    <a:prstGeom prst="rect">
                      <a:avLst/>
                    </a:prstGeom>
                    <a:blipFill>
                      <a:blip r:embed="rId24"/>
                      <a:stretch>
                        <a:fillRect t="-31343" b="-4776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05" name="ZoneTexte 204">
                      <a:extLst>
                        <a:ext uri="{FF2B5EF4-FFF2-40B4-BE49-F238E27FC236}">
                          <a16:creationId xmlns:a16="http://schemas.microsoft.com/office/drawing/2014/main" id="{8D929808-421F-44AC-90D6-6457304F668E}"/>
                        </a:ext>
                      </a:extLst>
                    </p:cNvPr>
                    <p:cNvSpPr txBox="1"/>
                    <p:nvPr/>
                  </p:nvSpPr>
                  <p:spPr>
                    <a:xfrm>
                      <a:off x="2247141" y="6279341"/>
                      <a:ext cx="5349217" cy="410818"/>
                    </a:xfrm>
                    <a:prstGeom prst="rect">
                      <a:avLst/>
                    </a:prstGeom>
                    <a:noFill/>
                  </p:spPr>
                  <p:txBody>
                    <a:bodyPr wrap="square" rtlCol="0">
                      <a:spAutoFit/>
                    </a:bodyPr>
                    <a:lstStyle/>
                    <a:p>
                      <a14:m>
                        <m:oMath xmlns:m="http://schemas.openxmlformats.org/officeDocument/2006/math">
                          <m:r>
                            <a:rPr lang="fr-FR" sz="1600" b="0" i="1" smtClean="0">
                              <a:solidFill>
                                <a:srgbClr val="002060"/>
                              </a:solidFill>
                              <a:latin typeface="Cambria Math" panose="02040503050406030204" pitchFamily="18" charset="0"/>
                            </a:rPr>
                            <m:t>𝜑</m:t>
                          </m:r>
                          <m:d>
                            <m:dPr>
                              <m:ctrlPr>
                                <a:rPr lang="fr-FR" sz="1600" b="0" i="1" smtClean="0">
                                  <a:solidFill>
                                    <a:srgbClr val="002060"/>
                                  </a:solidFill>
                                  <a:latin typeface="Cambria Math" panose="02040503050406030204" pitchFamily="18" charset="0"/>
                                </a:rPr>
                              </m:ctrlPr>
                            </m:dPr>
                            <m:e>
                              <m:r>
                                <a:rPr lang="fr-FR" sz="1600" b="0" i="1" smtClean="0">
                                  <a:solidFill>
                                    <a:srgbClr val="002060"/>
                                  </a:solidFill>
                                  <a:latin typeface="Cambria Math" panose="02040503050406030204" pitchFamily="18" charset="0"/>
                                </a:rPr>
                                <m:t>𝜔</m:t>
                              </m:r>
                            </m:e>
                          </m:d>
                          <m:r>
                            <a:rPr lang="fr-FR" sz="1600" b="0" i="1" smtClean="0">
                              <a:solidFill>
                                <a:srgbClr val="002060"/>
                              </a:solidFill>
                              <a:latin typeface="Cambria Math" panose="02040503050406030204" pitchFamily="18" charset="0"/>
                            </a:rPr>
                            <m:t>=−</m:t>
                          </m:r>
                          <m:r>
                            <a:rPr lang="fr-FR" sz="1600" b="0" i="1" smtClean="0">
                              <a:solidFill>
                                <a:srgbClr val="002060"/>
                              </a:solidFill>
                              <a:latin typeface="Cambria Math" panose="02040503050406030204" pitchFamily="18" charset="0"/>
                            </a:rPr>
                            <m:t>𝜋</m:t>
                          </m:r>
                          <m:r>
                            <a:rPr lang="fr-FR" sz="1600" b="0" i="1" smtClean="0">
                              <a:solidFill>
                                <a:srgbClr val="002060"/>
                              </a:solidFill>
                              <a:latin typeface="Cambria Math" panose="02040503050406030204" pitchFamily="18" charset="0"/>
                            </a:rPr>
                            <m:t>      </m:t>
                          </m:r>
                          <m:groupChr>
                            <m:groupChrPr>
                              <m:chr m:val="⇔"/>
                              <m:pos m:val="top"/>
                              <m:ctrlPr>
                                <a:rPr lang="fr-FR" sz="1600" b="0" i="1" smtClean="0">
                                  <a:solidFill>
                                    <a:srgbClr val="002060"/>
                                  </a:solidFill>
                                  <a:latin typeface="Cambria Math" panose="02040503050406030204" pitchFamily="18" charset="0"/>
                                </a:rPr>
                              </m:ctrlPr>
                            </m:groupChrPr>
                            <m:e/>
                          </m:groupChr>
                        </m:oMath>
                      </a14:m>
                      <a:r>
                        <a:rPr lang="fr-FR" sz="1600" dirty="0">
                          <a:solidFill>
                            <a:srgbClr val="002060"/>
                          </a:solidFill>
                        </a:rPr>
                        <a:t> pente </a:t>
                      </a:r>
                      <a:r>
                        <a:rPr lang="fr-FR" sz="1600" dirty="0" err="1">
                          <a:solidFill>
                            <a:srgbClr val="002060"/>
                          </a:solidFill>
                        </a:rPr>
                        <a:t>G</a:t>
                      </a:r>
                      <a:r>
                        <a:rPr lang="fr-FR" sz="1600" baseline="-25000" dirty="0" err="1">
                          <a:solidFill>
                            <a:srgbClr val="002060"/>
                          </a:solidFill>
                        </a:rPr>
                        <a:t>dB</a:t>
                      </a:r>
                      <a:r>
                        <a:rPr lang="fr-FR" sz="1600" dirty="0">
                          <a:solidFill>
                            <a:srgbClr val="002060"/>
                          </a:solidFill>
                        </a:rPr>
                        <a:t> = -40 dB/décade</a:t>
                      </a:r>
                    </a:p>
                  </p:txBody>
                </p:sp>
              </mc:Choice>
              <mc:Fallback xmlns="">
                <p:sp>
                  <p:nvSpPr>
                    <p:cNvPr id="136" name="ZoneTexte 135">
                      <a:extLst>
                        <a:ext uri="{FF2B5EF4-FFF2-40B4-BE49-F238E27FC236}">
                          <a16:creationId xmlns:a16="http://schemas.microsoft.com/office/drawing/2014/main" id="{3258D6FE-2505-4BA7-BC8D-81BF25B8BA82}"/>
                        </a:ext>
                      </a:extLst>
                    </p:cNvPr>
                    <p:cNvSpPr txBox="1">
                      <a:spLocks noRot="1" noChangeAspect="1" noMove="1" noResize="1" noEditPoints="1" noAdjustHandles="1" noChangeArrowheads="1" noChangeShapeType="1" noTextEdit="1"/>
                    </p:cNvSpPr>
                    <p:nvPr/>
                  </p:nvSpPr>
                  <p:spPr>
                    <a:xfrm>
                      <a:off x="2247141" y="6279341"/>
                      <a:ext cx="5349217" cy="410818"/>
                    </a:xfrm>
                    <a:prstGeom prst="rect">
                      <a:avLst/>
                    </a:prstGeom>
                    <a:blipFill>
                      <a:blip r:embed="rId25"/>
                      <a:stretch>
                        <a:fillRect t="-31343" b="-47761"/>
                      </a:stretch>
                    </a:blipFill>
                  </p:spPr>
                  <p:txBody>
                    <a:bodyPr/>
                    <a:lstStyle/>
                    <a:p>
                      <a:r>
                        <a:rPr lang="fr-FR">
                          <a:noFill/>
                        </a:rPr>
                        <a:t> </a:t>
                      </a:r>
                    </a:p>
                  </p:txBody>
                </p:sp>
              </mc:Fallback>
            </mc:AlternateContent>
            <p:sp>
              <p:nvSpPr>
                <p:cNvPr id="206" name="Accolade fermante 205">
                  <a:extLst>
                    <a:ext uri="{FF2B5EF4-FFF2-40B4-BE49-F238E27FC236}">
                      <a16:creationId xmlns:a16="http://schemas.microsoft.com/office/drawing/2014/main" id="{CEAD2BD6-478F-4FCE-8BAE-AC1A0A039A35}"/>
                    </a:ext>
                  </a:extLst>
                </p:cNvPr>
                <p:cNvSpPr/>
                <p:nvPr/>
              </p:nvSpPr>
              <p:spPr>
                <a:xfrm>
                  <a:off x="6152433" y="5896440"/>
                  <a:ext cx="115896" cy="673590"/>
                </a:xfrm>
                <a:prstGeom prst="rightBrace">
                  <a:avLst>
                    <a:gd name="adj1" fmla="val 36995"/>
                    <a:gd name="adj2" fmla="val 50000"/>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7" name="ZoneTexte 206">
                  <a:extLst>
                    <a:ext uri="{FF2B5EF4-FFF2-40B4-BE49-F238E27FC236}">
                      <a16:creationId xmlns:a16="http://schemas.microsoft.com/office/drawing/2014/main" id="{0F0DA2F5-D568-4D85-AD12-539F67E92495}"/>
                    </a:ext>
                  </a:extLst>
                </p:cNvPr>
                <p:cNvSpPr txBox="1"/>
                <p:nvPr/>
              </p:nvSpPr>
              <p:spPr>
                <a:xfrm>
                  <a:off x="6439054" y="5940262"/>
                  <a:ext cx="3838739" cy="584775"/>
                </a:xfrm>
                <a:prstGeom prst="rect">
                  <a:avLst/>
                </a:prstGeom>
                <a:noFill/>
              </p:spPr>
              <p:txBody>
                <a:bodyPr wrap="square" rtlCol="0">
                  <a:spAutoFit/>
                </a:bodyPr>
                <a:lstStyle/>
                <a:p>
                  <a:r>
                    <a:rPr lang="fr-FR" sz="1600" b="1" dirty="0">
                      <a:solidFill>
                        <a:srgbClr val="FF0000"/>
                      </a:solidFill>
                    </a:rPr>
                    <a:t>ATTENTION </a:t>
                  </a:r>
                  <a:r>
                    <a:rPr lang="fr-FR" sz="1600" dirty="0">
                      <a:solidFill>
                        <a:srgbClr val="FF0000"/>
                      </a:solidFill>
                    </a:rPr>
                    <a:t>: raisonnement valide </a:t>
                  </a:r>
                  <a:r>
                    <a:rPr lang="fr-FR" sz="1600" b="1" dirty="0">
                      <a:solidFill>
                        <a:srgbClr val="FF0000"/>
                      </a:solidFill>
                    </a:rPr>
                    <a:t>uniquement</a:t>
                  </a:r>
                  <a:r>
                    <a:rPr lang="fr-FR" sz="1600" dirty="0">
                      <a:solidFill>
                        <a:srgbClr val="FF0000"/>
                      </a:solidFill>
                    </a:rPr>
                    <a:t> pour les asymptotes !</a:t>
                  </a:r>
                </a:p>
              </p:txBody>
            </p:sp>
          </p:grpSp>
        </p:grpSp>
      </p:grpSp>
      <mc:AlternateContent xmlns:mc="http://schemas.openxmlformats.org/markup-compatibility/2006" xmlns:a14="http://schemas.microsoft.com/office/drawing/2010/main">
        <mc:Choice Requires="a14">
          <p:sp>
            <p:nvSpPr>
              <p:cNvPr id="208" name="ZoneTexte 207">
                <a:extLst>
                  <a:ext uri="{FF2B5EF4-FFF2-40B4-BE49-F238E27FC236}">
                    <a16:creationId xmlns:a16="http://schemas.microsoft.com/office/drawing/2014/main" id="{857AE2E7-B4F4-4B95-A9A2-127D391EE328}"/>
                  </a:ext>
                </a:extLst>
              </p:cNvPr>
              <p:cNvSpPr txBox="1"/>
              <p:nvPr/>
            </p:nvSpPr>
            <p:spPr>
              <a:xfrm>
                <a:off x="6452907" y="1314889"/>
                <a:ext cx="1215846" cy="338554"/>
              </a:xfrm>
              <a:prstGeom prst="rect">
                <a:avLst/>
              </a:prstGeom>
              <a:noFill/>
            </p:spPr>
            <p:txBody>
              <a:bodyPr wrap="none" rtlCol="0">
                <a:spAutoFit/>
              </a:bodyPr>
              <a:lstStyle/>
              <a:p>
                <a:r>
                  <a:rPr lang="fr-FR" sz="1600" dirty="0">
                    <a:solidFill>
                      <a:srgbClr val="CC00FF"/>
                    </a:solidFill>
                  </a:rPr>
                  <a:t>20log(</a:t>
                </a:r>
                <a14:m>
                  <m:oMath xmlns:m="http://schemas.openxmlformats.org/officeDocument/2006/math">
                    <m:sSub>
                      <m:sSubPr>
                        <m:ctrlPr>
                          <a:rPr lang="fr-FR" sz="1600" i="1" dirty="0" smtClean="0">
                            <a:solidFill>
                              <a:srgbClr val="CC00FF"/>
                            </a:solidFill>
                            <a:latin typeface="Cambria Math" panose="02040503050406030204" pitchFamily="18" charset="0"/>
                          </a:rPr>
                        </m:ctrlPr>
                      </m:sSubPr>
                      <m:e>
                        <m:r>
                          <a:rPr lang="fr-FR" sz="1600" b="0" i="1" dirty="0" smtClean="0">
                            <a:solidFill>
                              <a:srgbClr val="CC00FF"/>
                            </a:solidFill>
                            <a:latin typeface="Cambria Math" panose="02040503050406030204" pitchFamily="18" charset="0"/>
                          </a:rPr>
                          <m:t>𝐾</m:t>
                        </m:r>
                      </m:e>
                      <m:sub>
                        <m:r>
                          <a:rPr lang="fr-FR" sz="1600" b="0" i="1" dirty="0" smtClean="0">
                            <a:solidFill>
                              <a:srgbClr val="CC00FF"/>
                            </a:solidFill>
                            <a:latin typeface="Cambria Math" panose="02040503050406030204" pitchFamily="18" charset="0"/>
                          </a:rPr>
                          <m:t>𝑖</m:t>
                        </m:r>
                      </m:sub>
                    </m:sSub>
                  </m:oMath>
                </a14:m>
                <a:r>
                  <a:rPr lang="fr-FR" sz="1600" dirty="0">
                    <a:solidFill>
                      <a:srgbClr val="CC00FF"/>
                    </a:solidFill>
                  </a:rPr>
                  <a:t>) &gt;0</a:t>
                </a:r>
              </a:p>
            </p:txBody>
          </p:sp>
        </mc:Choice>
        <mc:Fallback xmlns="">
          <p:sp>
            <p:nvSpPr>
              <p:cNvPr id="208" name="ZoneTexte 207">
                <a:extLst>
                  <a:ext uri="{FF2B5EF4-FFF2-40B4-BE49-F238E27FC236}">
                    <a16:creationId xmlns:a16="http://schemas.microsoft.com/office/drawing/2014/main" id="{857AE2E7-B4F4-4B95-A9A2-127D391EE328}"/>
                  </a:ext>
                </a:extLst>
              </p:cNvPr>
              <p:cNvSpPr txBox="1">
                <a:spLocks noRot="1" noChangeAspect="1" noMove="1" noResize="1" noEditPoints="1" noAdjustHandles="1" noChangeArrowheads="1" noChangeShapeType="1" noTextEdit="1"/>
              </p:cNvSpPr>
              <p:nvPr/>
            </p:nvSpPr>
            <p:spPr>
              <a:xfrm>
                <a:off x="6452907" y="1314889"/>
                <a:ext cx="1215846" cy="338554"/>
              </a:xfrm>
              <a:prstGeom prst="rect">
                <a:avLst/>
              </a:prstGeom>
              <a:blipFill>
                <a:blip r:embed="rId26"/>
                <a:stretch>
                  <a:fillRect l="-3015" t="-5455" r="-1508" b="-23636"/>
                </a:stretch>
              </a:blipFill>
            </p:spPr>
            <p:txBody>
              <a:bodyPr/>
              <a:lstStyle/>
              <a:p>
                <a:r>
                  <a:rPr lang="fr-FR">
                    <a:noFill/>
                  </a:rPr>
                  <a:t> </a:t>
                </a:r>
              </a:p>
            </p:txBody>
          </p:sp>
        </mc:Fallback>
      </mc:AlternateContent>
    </p:spTree>
    <p:extLst>
      <p:ext uri="{BB962C8B-B14F-4D97-AF65-F5344CB8AC3E}">
        <p14:creationId xmlns:p14="http://schemas.microsoft.com/office/powerpoint/2010/main" val="118926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9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45"/>
                                        </p:tgtEl>
                                        <p:attrNameLst>
                                          <p:attrName>style.visibility</p:attrName>
                                        </p:attrNameLst>
                                      </p:cBhvr>
                                      <p:to>
                                        <p:strVal val="visible"/>
                                      </p:to>
                                    </p:set>
                                  </p:childTnLst>
                                </p:cTn>
                              </p:par>
                            </p:childTnLst>
                          </p:cTn>
                        </p:par>
                        <p:par>
                          <p:cTn id="55" fill="hold">
                            <p:stCondLst>
                              <p:cond delay="0"/>
                            </p:stCondLst>
                            <p:childTnLst>
                              <p:par>
                                <p:cTn id="56" presetID="42" presetClass="path" presetSubtype="0" accel="50000" decel="50000" fill="hold" grpId="1" nodeType="afterEffect">
                                  <p:stCondLst>
                                    <p:cond delay="500"/>
                                  </p:stCondLst>
                                  <p:childTnLst>
                                    <p:animMotion origin="layout" path="M 5E-6 -4.44444E-6 L 5E-6 0.05834 " pathEditMode="relative" rAng="0" ptsTypes="AA">
                                      <p:cBhvr>
                                        <p:cTn id="57" dur="1000" fill="hold"/>
                                        <p:tgtEl>
                                          <p:spTgt spid="191"/>
                                        </p:tgtEl>
                                        <p:attrNameLst>
                                          <p:attrName>ppt_x</p:attrName>
                                          <p:attrName>ppt_y</p:attrName>
                                        </p:attrNameLst>
                                      </p:cBhvr>
                                      <p:rCtr x="0" y="2917"/>
                                    </p:animMotion>
                                  </p:childTnLst>
                                </p:cTn>
                              </p:par>
                              <p:par>
                                <p:cTn id="58" presetID="42" presetClass="path" presetSubtype="0" accel="50000" decel="50000" fill="hold" grpId="1" nodeType="withEffect">
                                  <p:stCondLst>
                                    <p:cond delay="500"/>
                                  </p:stCondLst>
                                  <p:childTnLst>
                                    <p:animMotion origin="layout" path="M 2.70833E-6 -2.96296E-6 L 2.70833E-6 0.05394 " pathEditMode="relative" rAng="0" ptsTypes="AA">
                                      <p:cBhvr>
                                        <p:cTn id="59" dur="1000" fill="hold"/>
                                        <p:tgtEl>
                                          <p:spTgt spid="262"/>
                                        </p:tgtEl>
                                        <p:attrNameLst>
                                          <p:attrName>ppt_x</p:attrName>
                                          <p:attrName>ppt_y</p:attrName>
                                        </p:attrNameLst>
                                      </p:cBhvr>
                                      <p:rCtr x="0" y="2685"/>
                                    </p:animMotion>
                                  </p:childTnLst>
                                </p:cTn>
                              </p:par>
                            </p:childTnLst>
                          </p:cTn>
                        </p:par>
                        <p:par>
                          <p:cTn id="60" fill="hold">
                            <p:stCondLst>
                              <p:cond delay="1500"/>
                            </p:stCondLst>
                            <p:childTnLst>
                              <p:par>
                                <p:cTn id="61" presetID="1" presetClass="entr" presetSubtype="0" fill="hold" nodeType="afterEffect">
                                  <p:stCondLst>
                                    <p:cond delay="0"/>
                                  </p:stCondLst>
                                  <p:childTnLst>
                                    <p:set>
                                      <p:cBhvr>
                                        <p:cTn id="62" dur="1" fill="hold">
                                          <p:stCondLst>
                                            <p:cond delay="0"/>
                                          </p:stCondLst>
                                        </p:cTn>
                                        <p:tgtEl>
                                          <p:spTgt spid="248"/>
                                        </p:tgtEl>
                                        <p:attrNameLst>
                                          <p:attrName>style.visibility</p:attrName>
                                        </p:attrNameLst>
                                      </p:cBhvr>
                                      <p:to>
                                        <p:strVal val="visible"/>
                                      </p:to>
                                    </p:set>
                                  </p:childTnLst>
                                </p:cTn>
                              </p:par>
                            </p:childTnLst>
                          </p:cTn>
                        </p:par>
                        <p:par>
                          <p:cTn id="63" fill="hold">
                            <p:stCondLst>
                              <p:cond delay="1500"/>
                            </p:stCondLst>
                            <p:childTnLst>
                              <p:par>
                                <p:cTn id="64" presetID="1" presetClass="entr" presetSubtype="0" fill="hold" grpId="0" nodeType="afterEffect">
                                  <p:stCondLst>
                                    <p:cond delay="0"/>
                                  </p:stCondLst>
                                  <p:childTnLst>
                                    <p:set>
                                      <p:cBhvr>
                                        <p:cTn id="65" dur="1" fill="hold">
                                          <p:stCondLst>
                                            <p:cond delay="0"/>
                                          </p:stCondLst>
                                        </p:cTn>
                                        <p:tgtEl>
                                          <p:spTgt spid="250"/>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6"/>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nodeType="clickEffect">
                                  <p:stCondLst>
                                    <p:cond delay="0"/>
                                  </p:stCondLst>
                                  <p:childTnLst>
                                    <p:set>
                                      <p:cBhvr>
                                        <p:cTn id="73" dur="1" fill="hold">
                                          <p:stCondLst>
                                            <p:cond delay="0"/>
                                          </p:stCondLst>
                                        </p:cTn>
                                        <p:tgtEl>
                                          <p:spTgt spid="7"/>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143"/>
                                        </p:tgtEl>
                                        <p:attrNameLst>
                                          <p:attrName>style.visibility</p:attrName>
                                        </p:attrNameLst>
                                      </p:cBhvr>
                                      <p:to>
                                        <p:strVal val="visible"/>
                                      </p:to>
                                    </p:set>
                                  </p:childTnLst>
                                </p:cTn>
                              </p:par>
                              <p:par>
                                <p:cTn id="78" presetID="1" presetClass="entr" presetSubtype="0" fill="hold" nodeType="withEffect">
                                  <p:stCondLst>
                                    <p:cond delay="0"/>
                                  </p:stCondLst>
                                  <p:childTnLst>
                                    <p:set>
                                      <p:cBhvr>
                                        <p:cTn id="79" dur="1" fill="hold">
                                          <p:stCondLst>
                                            <p:cond delay="0"/>
                                          </p:stCondLst>
                                        </p:cTn>
                                        <p:tgtEl>
                                          <p:spTgt spid="116"/>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44"/>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11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145"/>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142"/>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46"/>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42" presetClass="path" presetSubtype="0" accel="50000" decel="50000" fill="hold" grpId="1" nodeType="clickEffect">
                                  <p:stCondLst>
                                    <p:cond delay="0"/>
                                  </p:stCondLst>
                                  <p:childTnLst>
                                    <p:animMotion origin="layout" path="M -2.08333E-7 -3.33333E-6 L -2.08333E-7 -0.05301 " pathEditMode="relative" rAng="0" ptsTypes="AA">
                                      <p:cBhvr>
                                        <p:cTn id="97" dur="1000" fill="hold"/>
                                        <p:tgtEl>
                                          <p:spTgt spid="145"/>
                                        </p:tgtEl>
                                        <p:attrNameLst>
                                          <p:attrName>ppt_x</p:attrName>
                                          <p:attrName>ppt_y</p:attrName>
                                        </p:attrNameLst>
                                      </p:cBhvr>
                                      <p:rCtr x="0" y="-2662"/>
                                    </p:animMotion>
                                  </p:childTnLst>
                                </p:cTn>
                              </p:par>
                              <p:par>
                                <p:cTn id="98" presetID="42" presetClass="path" presetSubtype="0" accel="50000" decel="50000" fill="hold" grpId="1" nodeType="withEffect">
                                  <p:stCondLst>
                                    <p:cond delay="0"/>
                                  </p:stCondLst>
                                  <p:childTnLst>
                                    <p:animMotion origin="layout" path="M 6.25E-7 4.07407E-6 L 6.25E-7 -0.05047 " pathEditMode="relative" rAng="0" ptsTypes="AA">
                                      <p:cBhvr>
                                        <p:cTn id="99" dur="1000" fill="hold"/>
                                        <p:tgtEl>
                                          <p:spTgt spid="142"/>
                                        </p:tgtEl>
                                        <p:attrNameLst>
                                          <p:attrName>ppt_x</p:attrName>
                                          <p:attrName>ppt_y</p:attrName>
                                        </p:attrNameLst>
                                      </p:cBhvr>
                                      <p:rCtr x="0" y="-2523"/>
                                    </p:animMotion>
                                  </p:childTnLst>
                                </p:cTn>
                              </p:par>
                            </p:childTnLst>
                          </p:cTn>
                        </p:par>
                        <p:par>
                          <p:cTn id="100" fill="hold">
                            <p:stCondLst>
                              <p:cond delay="1000"/>
                            </p:stCondLst>
                            <p:childTnLst>
                              <p:par>
                                <p:cTn id="101" presetID="1" presetClass="exit" presetSubtype="0" fill="hold" grpId="1" nodeType="afterEffect">
                                  <p:stCondLst>
                                    <p:cond delay="0"/>
                                  </p:stCondLst>
                                  <p:childTnLst>
                                    <p:set>
                                      <p:cBhvr>
                                        <p:cTn id="102" dur="1" fill="hold">
                                          <p:stCondLst>
                                            <p:cond delay="0"/>
                                          </p:stCondLst>
                                        </p:cTn>
                                        <p:tgtEl>
                                          <p:spTgt spid="144"/>
                                        </p:tgtEl>
                                        <p:attrNameLst>
                                          <p:attrName>style.visibility</p:attrName>
                                        </p:attrNameLst>
                                      </p:cBhvr>
                                      <p:to>
                                        <p:strVal val="hidden"/>
                                      </p:to>
                                    </p:set>
                                  </p:childTnLst>
                                </p:cTn>
                              </p:par>
                            </p:childTnLst>
                          </p:cTn>
                        </p:par>
                        <p:par>
                          <p:cTn id="103" fill="hold">
                            <p:stCondLst>
                              <p:cond delay="1000"/>
                            </p:stCondLst>
                            <p:childTnLst>
                              <p:par>
                                <p:cTn id="104" presetID="1" presetClass="entr" presetSubtype="0" fill="hold" nodeType="afterEffect">
                                  <p:stCondLst>
                                    <p:cond delay="0"/>
                                  </p:stCondLst>
                                  <p:childTnLst>
                                    <p:set>
                                      <p:cBhvr>
                                        <p:cTn id="105" dur="1" fill="hold">
                                          <p:stCondLst>
                                            <p:cond delay="0"/>
                                          </p:stCondLst>
                                        </p:cTn>
                                        <p:tgtEl>
                                          <p:spTgt spid="147"/>
                                        </p:tgtEl>
                                        <p:attrNameLst>
                                          <p:attrName>style.visibility</p:attrName>
                                        </p:attrNameLst>
                                      </p:cBhvr>
                                      <p:to>
                                        <p:strVal val="visible"/>
                                      </p:to>
                                    </p:set>
                                  </p:childTnLst>
                                </p:cTn>
                              </p:par>
                            </p:childTnLst>
                          </p:cTn>
                        </p:par>
                        <p:par>
                          <p:cTn id="106" fill="hold">
                            <p:stCondLst>
                              <p:cond delay="1000"/>
                            </p:stCondLst>
                            <p:childTnLst>
                              <p:par>
                                <p:cTn id="107" presetID="1" presetClass="entr" presetSubtype="0" fill="hold" grpId="0" nodeType="afterEffect">
                                  <p:stCondLst>
                                    <p:cond delay="0"/>
                                  </p:stCondLst>
                                  <p:childTnLst>
                                    <p:set>
                                      <p:cBhvr>
                                        <p:cTn id="108" dur="1" fill="hold">
                                          <p:stCondLst>
                                            <p:cond delay="0"/>
                                          </p:stCondLst>
                                        </p:cTn>
                                        <p:tgtEl>
                                          <p:spTgt spid="208"/>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10"/>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1"/>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134"/>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51"/>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61"/>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127"/>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67"/>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65"/>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69"/>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42" presetClass="path" presetSubtype="0" accel="50000" decel="50000" fill="hold" grpId="1" nodeType="clickEffect">
                                  <p:stCondLst>
                                    <p:cond delay="0"/>
                                  </p:stCondLst>
                                  <p:childTnLst>
                                    <p:animMotion origin="layout" path="M -1.04167E-6 -3.7037E-6 L -1.04167E-6 0.07292 " pathEditMode="relative" rAng="0" ptsTypes="AA">
                                      <p:cBhvr>
                                        <p:cTn id="140" dur="1000" fill="hold"/>
                                        <p:tgtEl>
                                          <p:spTgt spid="167"/>
                                        </p:tgtEl>
                                        <p:attrNameLst>
                                          <p:attrName>ppt_x</p:attrName>
                                          <p:attrName>ppt_y</p:attrName>
                                        </p:attrNameLst>
                                      </p:cBhvr>
                                      <p:rCtr x="0" y="3634"/>
                                    </p:animMotion>
                                  </p:childTnLst>
                                </p:cTn>
                              </p:par>
                              <p:par>
                                <p:cTn id="141" presetID="42" presetClass="path" presetSubtype="0" accel="50000" decel="50000" fill="hold" grpId="1" nodeType="withEffect">
                                  <p:stCondLst>
                                    <p:cond delay="0"/>
                                  </p:stCondLst>
                                  <p:childTnLst>
                                    <p:animMotion origin="layout" path="M -4.16667E-6 -4.81481E-6 L -4.16667E-6 0.07176 " pathEditMode="relative" rAng="0" ptsTypes="AA">
                                      <p:cBhvr>
                                        <p:cTn id="142" dur="1000" fill="hold"/>
                                        <p:tgtEl>
                                          <p:spTgt spid="165"/>
                                        </p:tgtEl>
                                        <p:attrNameLst>
                                          <p:attrName>ppt_x</p:attrName>
                                          <p:attrName>ppt_y</p:attrName>
                                        </p:attrNameLst>
                                      </p:cBhvr>
                                      <p:rCtr x="0" y="3588"/>
                                    </p:animMotion>
                                  </p:childTnLst>
                                </p:cTn>
                              </p:par>
                            </p:childTnLst>
                          </p:cTn>
                        </p:par>
                        <p:par>
                          <p:cTn id="143" fill="hold">
                            <p:stCondLst>
                              <p:cond delay="1000"/>
                            </p:stCondLst>
                            <p:childTnLst>
                              <p:par>
                                <p:cTn id="144" presetID="1" presetClass="entr" presetSubtype="0" fill="hold" nodeType="afterEffect">
                                  <p:stCondLst>
                                    <p:cond delay="0"/>
                                  </p:stCondLst>
                                  <p:childTnLst>
                                    <p:set>
                                      <p:cBhvr>
                                        <p:cTn id="145" dur="1" fill="hold">
                                          <p:stCondLst>
                                            <p:cond delay="0"/>
                                          </p:stCondLst>
                                        </p:cTn>
                                        <p:tgtEl>
                                          <p:spTgt spid="171"/>
                                        </p:tgtEl>
                                        <p:attrNameLst>
                                          <p:attrName>style.visibility</p:attrName>
                                        </p:attrNameLst>
                                      </p:cBhvr>
                                      <p:to>
                                        <p:strVal val="visible"/>
                                      </p:to>
                                    </p:set>
                                  </p:childTnLst>
                                </p:cTn>
                              </p:par>
                            </p:childTnLst>
                          </p:cTn>
                        </p:par>
                        <p:par>
                          <p:cTn id="146" fill="hold">
                            <p:stCondLst>
                              <p:cond delay="1000"/>
                            </p:stCondLst>
                            <p:childTnLst>
                              <p:par>
                                <p:cTn id="147" presetID="1" presetClass="entr" presetSubtype="0" fill="hold" grpId="0" nodeType="afterEffect">
                                  <p:stCondLst>
                                    <p:cond delay="0"/>
                                  </p:stCondLst>
                                  <p:childTnLst>
                                    <p:set>
                                      <p:cBhvr>
                                        <p:cTn id="148" dur="1" fill="hold">
                                          <p:stCondLst>
                                            <p:cond delay="0"/>
                                          </p:stCondLst>
                                        </p:cTn>
                                        <p:tgtEl>
                                          <p:spTgt spid="175"/>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 grpId="0" animBg="1"/>
      <p:bldP spid="237" grpId="0" animBg="1"/>
      <p:bldP spid="239" grpId="0" animBg="1"/>
      <p:bldP spid="240" grpId="0"/>
      <p:bldP spid="243" grpId="0" animBg="1"/>
      <p:bldP spid="244" grpId="0"/>
      <p:bldP spid="194" grpId="0"/>
      <p:bldP spid="241" grpId="0" animBg="1"/>
      <p:bldP spid="242" grpId="0"/>
      <p:bldP spid="191" grpId="0" animBg="1"/>
      <p:bldP spid="191" grpId="1" animBg="1"/>
      <p:bldP spid="203" grpId="0" animBg="1"/>
      <p:bldP spid="250" grpId="0"/>
      <p:bldP spid="253" grpId="0"/>
      <p:bldP spid="261" grpId="0"/>
      <p:bldP spid="262" grpId="0"/>
      <p:bldP spid="262" grpId="1"/>
      <p:bldP spid="142" grpId="0" animBg="1"/>
      <p:bldP spid="142" grpId="1" animBg="1"/>
      <p:bldP spid="143" grpId="0"/>
      <p:bldP spid="144" grpId="0"/>
      <p:bldP spid="144" grpId="1"/>
      <p:bldP spid="145" grpId="0"/>
      <p:bldP spid="145" grpId="1"/>
      <p:bldP spid="146" grpId="0" animBg="1"/>
      <p:bldP spid="151" grpId="0"/>
      <p:bldP spid="161" grpId="0"/>
      <p:bldP spid="165" grpId="0" animBg="1"/>
      <p:bldP spid="165" grpId="1" animBg="1"/>
      <p:bldP spid="167" grpId="0"/>
      <p:bldP spid="167" grpId="1"/>
      <p:bldP spid="169" grpId="0" animBg="1"/>
      <p:bldP spid="175" grpId="0"/>
      <p:bldP spid="208"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que diapo" id="{6BAFAF78-FD06-4B3C-B64B-EBAA15AD831D}" vid="{E5C661AA-DDE9-4009-B7FE-5A2E414D985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7977</TotalTime>
  <Words>1098</Words>
  <Application>Microsoft Office PowerPoint</Application>
  <PresentationFormat>Grand écran</PresentationFormat>
  <Paragraphs>309</Paragraphs>
  <Slides>6</Slides>
  <Notes>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Arial</vt:lpstr>
      <vt:lpstr>Calibri</vt:lpstr>
      <vt:lpstr>Calibri Light</vt:lpstr>
      <vt:lpstr>Cambria Math</vt:lpstr>
      <vt:lpstr>MV Boli</vt:lpstr>
      <vt:lpstr>Segoe UI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oaltet</dc:creator>
  <cp:lastModifiedBy>oaltet4</cp:lastModifiedBy>
  <cp:revision>1186</cp:revision>
  <dcterms:created xsi:type="dcterms:W3CDTF">2017-01-11T07:43:59Z</dcterms:created>
  <dcterms:modified xsi:type="dcterms:W3CDTF">2020-11-12T08:34:21Z</dcterms:modified>
</cp:coreProperties>
</file>