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3" r:id="rId2"/>
    <p:sldId id="267" r:id="rId3"/>
    <p:sldId id="268" r:id="rId4"/>
    <p:sldId id="277" r:id="rId5"/>
    <p:sldId id="278" r:id="rId6"/>
    <p:sldId id="279" r:id="rId7"/>
    <p:sldId id="285" r:id="rId8"/>
    <p:sldId id="269" r:id="rId9"/>
    <p:sldId id="280" r:id="rId10"/>
    <p:sldId id="281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CC2E5"/>
    <a:srgbClr val="050046"/>
    <a:srgbClr val="002060"/>
    <a:srgbClr val="33F3FF"/>
    <a:srgbClr val="FFFFFF"/>
    <a:srgbClr val="BDBAFE"/>
    <a:srgbClr val="003296"/>
    <a:srgbClr val="7F7F7F"/>
    <a:srgbClr val="A9A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87074" autoAdjust="0"/>
  </p:normalViewPr>
  <p:slideViewPr>
    <p:cSldViewPr snapToGrid="0">
      <p:cViewPr varScale="1">
        <p:scale>
          <a:sx n="64" d="100"/>
          <a:sy n="64" d="100"/>
        </p:scale>
        <p:origin x="97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CF060-E5EC-417F-9C3E-54AD1EC03CA0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3609D-DE50-444D-958B-F62CB9E62A7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437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5E123-41BE-4365-B68E-FFE8843AAC6A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1AB3C-28CE-4CDA-B0F2-DECF99163A3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58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Mais avant de commencer à réfléchir à comment répondre pour atteindre notre objectif, il s’est agit de structurer une vision des différents éléments intervenant dans le processus d’apprentissage.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1AB3C-28CE-4CDA-B0F2-DECF99163A3E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441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Mais avant de commencer à réfléchir à comment répondre pour atteindre notre objectif, il s’est agit de structurer une vision des différents éléments intervenant dans le processus d’apprentissage.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1AB3C-28CE-4CDA-B0F2-DECF99163A3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441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Mais avant de commencer à réfléchir à comment répondre pour atteindre notre objectif, il s’est agit de structurer une vision des différents éléments intervenant dans le processus d’apprentissage.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1AB3C-28CE-4CDA-B0F2-DECF99163A3E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871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Mais avant de commencer à réfléchir à comment répondre pour atteindre notre objectif, il s’est agit de structurer une vision des différents éléments intervenant dans le processus d’apprentissage.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1AB3C-28CE-4CDA-B0F2-DECF99163A3E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705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Mais avant de commencer à réfléchir à comment répondre pour atteindre notre objectif, il s’est agit de structurer une vision des différents éléments intervenant dans le processus d’apprentissage.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1AB3C-28CE-4CDA-B0F2-DECF99163A3E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050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Mais avant de commencer à réfléchir à comment répondre pour atteindre notre objectif, il s’est agit de structurer une vision des différents éléments intervenant dans le processus d’apprentissage.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1AB3C-28CE-4CDA-B0F2-DECF99163A3E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956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Mais avant de commencer à réfléchir à comment répondre pour atteindre notre objectif, il s’est agit de structurer une vision des différents éléments intervenant dans le processus d’apprentissage.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1AB3C-28CE-4CDA-B0F2-DECF99163A3E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857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Mais avant de commencer à réfléchir à comment répondre pour atteindre notre objectif, il s’est agit de structurer une vision des différents éléments intervenant dans le processus d’apprentissage.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1AB3C-28CE-4CDA-B0F2-DECF99163A3E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521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Mais avant de commencer à réfléchir à comment répondre pour atteindre notre objectif, il s’est agit de structurer une vision des différents éléments intervenant dans le processus d’apprentissage.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1AB3C-28CE-4CDA-B0F2-DECF99163A3E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84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006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FF1D6-701A-4ED6-BA9B-B0B681B0643E}" type="datetimeFigureOut">
              <a:rPr lang="fr-FR" smtClean="0"/>
              <a:pPr/>
              <a:t>18/06/2020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EB7011-E3E1-485B-9A85-E81936B3B6E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49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FF1D6-701A-4ED6-BA9B-B0B681B0643E}" type="datetimeFigureOut">
              <a:rPr lang="fr-FR" smtClean="0"/>
              <a:pPr/>
              <a:t>18/06/2020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EB7011-E3E1-485B-9A85-E81936B3B6E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934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 userDrawn="1"/>
        </p:nvSpPr>
        <p:spPr>
          <a:xfrm>
            <a:off x="781127" y="28396"/>
            <a:ext cx="4469299" cy="383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16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Principe Fondamental de la Statique</a:t>
            </a:r>
          </a:p>
        </p:txBody>
      </p:sp>
    </p:spTree>
    <p:extLst>
      <p:ext uri="{BB962C8B-B14F-4D97-AF65-F5344CB8AC3E}">
        <p14:creationId xmlns:p14="http://schemas.microsoft.com/office/powerpoint/2010/main" val="107257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FF1D6-701A-4ED6-BA9B-B0B681B0643E}" type="datetimeFigureOut">
              <a:rPr lang="fr-FR" smtClean="0"/>
              <a:pPr/>
              <a:t>18/06/2020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EB7011-E3E1-485B-9A85-E81936B3B6E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69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FF1D6-701A-4ED6-BA9B-B0B681B0643E}" type="datetimeFigureOut">
              <a:rPr lang="fr-FR" smtClean="0"/>
              <a:pPr/>
              <a:t>18/06/2020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EB7011-E3E1-485B-9A85-E81936B3B6E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292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FF1D6-701A-4ED6-BA9B-B0B681B0643E}" type="datetimeFigureOut">
              <a:rPr lang="fr-FR" smtClean="0"/>
              <a:pPr/>
              <a:t>18/06/2020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EB7011-E3E1-485B-9A85-E81936B3B6E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988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FF1D6-701A-4ED6-BA9B-B0B681B0643E}" type="datetimeFigureOut">
              <a:rPr lang="fr-FR" smtClean="0"/>
              <a:pPr/>
              <a:t>18/06/2020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EB7011-E3E1-485B-9A85-E81936B3B6E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148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FF1D6-701A-4ED6-BA9B-B0B681B0643E}" type="datetimeFigureOut">
              <a:rPr lang="fr-FR" smtClean="0"/>
              <a:pPr/>
              <a:t>18/06/2020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EB7011-E3E1-485B-9A85-E81936B3B6E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483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FF1D6-701A-4ED6-BA9B-B0B681B0643E}" type="datetimeFigureOut">
              <a:rPr lang="fr-FR" smtClean="0"/>
              <a:pPr/>
              <a:t>18/06/2020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EB7011-E3E1-485B-9A85-E81936B3B6E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705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AFF1D6-701A-4ED6-BA9B-B0B681B0643E}" type="datetimeFigureOut">
              <a:rPr lang="fr-FR" smtClean="0"/>
              <a:pPr/>
              <a:t>18/06/2020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CEB7011-E3E1-485B-9A85-E81936B3B6E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374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rme libre 17"/>
          <p:cNvSpPr/>
          <p:nvPr userDrawn="1"/>
        </p:nvSpPr>
        <p:spPr>
          <a:xfrm>
            <a:off x="33689" y="0"/>
            <a:ext cx="11185852" cy="419980"/>
          </a:xfrm>
          <a:custGeom>
            <a:avLst/>
            <a:gdLst>
              <a:gd name="connsiteX0" fmla="*/ 0 w 11185852"/>
              <a:gd name="connsiteY0" fmla="*/ 0 h 419980"/>
              <a:gd name="connsiteX1" fmla="*/ 11185852 w 11185852"/>
              <a:gd name="connsiteY1" fmla="*/ 0 h 419980"/>
              <a:gd name="connsiteX2" fmla="*/ 10765872 w 11185852"/>
              <a:gd name="connsiteY2" fmla="*/ 419980 h 419980"/>
              <a:gd name="connsiteX3" fmla="*/ 0 w 11185852"/>
              <a:gd name="connsiteY3" fmla="*/ 419980 h 419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85852" h="419980">
                <a:moveTo>
                  <a:pt x="0" y="0"/>
                </a:moveTo>
                <a:lnTo>
                  <a:pt x="11185852" y="0"/>
                </a:lnTo>
                <a:lnTo>
                  <a:pt x="10765872" y="419980"/>
                </a:lnTo>
                <a:lnTo>
                  <a:pt x="0" y="419980"/>
                </a:lnTo>
                <a:close/>
              </a:path>
            </a:pathLst>
          </a:custGeom>
          <a:gradFill flip="none" rotWithShape="1">
            <a:gsLst>
              <a:gs pos="9000">
                <a:srgbClr val="00B0F0"/>
              </a:gs>
              <a:gs pos="0">
                <a:srgbClr val="003E54"/>
              </a:gs>
              <a:gs pos="100000">
                <a:schemeClr val="bg1"/>
              </a:gs>
              <a:gs pos="93000">
                <a:srgbClr val="00B0F0"/>
              </a:gs>
            </a:gsLst>
            <a:lin ang="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 extrusionH="19050">
            <a:bevelT w="203200"/>
            <a:bevelB w="69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 userDrawn="1"/>
        </p:nvSpPr>
        <p:spPr>
          <a:xfrm>
            <a:off x="1" y="-377371"/>
            <a:ext cx="344966" cy="7235371"/>
          </a:xfrm>
          <a:prstGeom prst="rect">
            <a:avLst/>
          </a:prstGeom>
          <a:gradFill flip="none" rotWithShape="1">
            <a:gsLst>
              <a:gs pos="0">
                <a:srgbClr val="33F3FF"/>
              </a:gs>
              <a:gs pos="20000">
                <a:srgbClr val="050046"/>
              </a:gs>
            </a:gsLst>
            <a:lin ang="13500000" scaled="1"/>
            <a:tileRect/>
          </a:gradFill>
          <a:ln>
            <a:noFill/>
          </a:ln>
          <a:effectLst>
            <a:outerShdw blurRad="50800" dist="127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841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>
            <a:spLocks noChangeArrowheads="1"/>
          </p:cNvSpPr>
          <p:nvPr userDrawn="1"/>
        </p:nvSpPr>
        <p:spPr bwMode="auto">
          <a:xfrm rot="16200000">
            <a:off x="-3256001" y="3228946"/>
            <a:ext cx="6858002" cy="40011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fr-FR" altLang="fr-FR" sz="2000" b="1" i="0" kern="1200" spc="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</a:t>
            </a:r>
            <a:r>
              <a:rPr lang="fr-FR" altLang="fr-FR" sz="1800" b="0" i="0" kern="1200" spc="600" dirty="0">
                <a:solidFill>
                  <a:srgbClr val="9CC2E5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TATIQUE</a:t>
            </a:r>
            <a:r>
              <a:rPr lang="fr-FR" altLang="fr-FR" sz="2000" b="0" i="0" kern="1200" spc="600" dirty="0">
                <a:solidFill>
                  <a:srgbClr val="9CC2E5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r>
              <a:rPr lang="fr-FR" altLang="fr-FR" sz="1800" b="0" i="0" kern="1200" spc="600" dirty="0">
                <a:solidFill>
                  <a:srgbClr val="9CC2E5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DU</a:t>
            </a:r>
            <a:r>
              <a:rPr lang="fr-FR" altLang="fr-FR" sz="2000" b="0" i="0" kern="1200" spc="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r>
              <a:rPr lang="fr-FR" altLang="fr-FR" sz="2000" b="1" i="0" kern="1200" spc="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</a:t>
            </a:r>
            <a:r>
              <a:rPr lang="fr-FR" altLang="fr-FR" sz="1800" b="0" i="0" kern="1200" spc="600" dirty="0">
                <a:solidFill>
                  <a:srgbClr val="9CC2E5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OLIDE</a:t>
            </a:r>
            <a:endParaRPr lang="fr-FR" altLang="fr-FR" sz="1200" b="0" i="0" kern="1200" spc="600" dirty="0">
              <a:solidFill>
                <a:srgbClr val="9CC2E5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Forme libre 4"/>
          <p:cNvSpPr/>
          <p:nvPr userDrawn="1"/>
        </p:nvSpPr>
        <p:spPr>
          <a:xfrm>
            <a:off x="11928746" y="6599011"/>
            <a:ext cx="327910" cy="285750"/>
          </a:xfrm>
          <a:custGeom>
            <a:avLst/>
            <a:gdLst>
              <a:gd name="connsiteX0" fmla="*/ 885372 w 1016000"/>
              <a:gd name="connsiteY0" fmla="*/ 0 h 885372"/>
              <a:gd name="connsiteX1" fmla="*/ 0 w 1016000"/>
              <a:gd name="connsiteY1" fmla="*/ 885372 h 885372"/>
              <a:gd name="connsiteX2" fmla="*/ 1016000 w 1016000"/>
              <a:gd name="connsiteY2" fmla="*/ 885372 h 885372"/>
              <a:gd name="connsiteX3" fmla="*/ 885372 w 1016000"/>
              <a:gd name="connsiteY3" fmla="*/ 0 h 88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6000" h="885372">
                <a:moveTo>
                  <a:pt x="885372" y="0"/>
                </a:moveTo>
                <a:lnTo>
                  <a:pt x="0" y="885372"/>
                </a:lnTo>
                <a:lnTo>
                  <a:pt x="1016000" y="885372"/>
                </a:lnTo>
                <a:lnTo>
                  <a:pt x="885372" y="0"/>
                </a:lnTo>
                <a:close/>
              </a:path>
            </a:pathLst>
          </a:custGeom>
          <a:gradFill flip="none" rotWithShape="1">
            <a:gsLst>
              <a:gs pos="40000">
                <a:srgbClr val="00B0F0"/>
              </a:gs>
              <a:gs pos="10000">
                <a:srgbClr val="003E54"/>
              </a:gs>
              <a:gs pos="100000">
                <a:schemeClr val="bg1"/>
              </a:gs>
              <a:gs pos="6900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5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0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12" Type="http://schemas.openxmlformats.org/officeDocument/2006/relationships/image" Target="../media/image7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50.png"/><Relationship Id="rId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14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7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0.png"/><Relationship Id="rId5" Type="http://schemas.openxmlformats.org/officeDocument/2006/relationships/image" Target="../media/image19.png"/><Relationship Id="rId10" Type="http://schemas.openxmlformats.org/officeDocument/2006/relationships/image" Target="../media/image50.png"/><Relationship Id="rId4" Type="http://schemas.openxmlformats.org/officeDocument/2006/relationships/image" Target="../media/image18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25.png"/><Relationship Id="rId3" Type="http://schemas.openxmlformats.org/officeDocument/2006/relationships/image" Target="../media/image22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3.png"/><Relationship Id="rId5" Type="http://schemas.openxmlformats.org/officeDocument/2006/relationships/image" Target="../media/image220.png"/><Relationship Id="rId15" Type="http://schemas.openxmlformats.org/officeDocument/2006/relationships/image" Target="../media/image29.png"/><Relationship Id="rId10" Type="http://schemas.openxmlformats.org/officeDocument/2006/relationships/image" Target="../media/image28.png"/><Relationship Id="rId4" Type="http://schemas.openxmlformats.org/officeDocument/2006/relationships/image" Target="../media/image210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-285750" y="-476250"/>
            <a:ext cx="13087350" cy="7715250"/>
            <a:chOff x="-285750" y="-476250"/>
            <a:chExt cx="13087350" cy="7715250"/>
          </a:xfrm>
        </p:grpSpPr>
        <p:sp>
          <p:nvSpPr>
            <p:cNvPr id="3" name="Rectangle 2"/>
            <p:cNvSpPr/>
            <p:nvPr/>
          </p:nvSpPr>
          <p:spPr>
            <a:xfrm>
              <a:off x="-285750" y="-476250"/>
              <a:ext cx="13087350" cy="77152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-174171" y="829737"/>
              <a:ext cx="12758057" cy="461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Forme libre 17"/>
            <p:cNvSpPr/>
            <p:nvPr/>
          </p:nvSpPr>
          <p:spPr>
            <a:xfrm>
              <a:off x="11928746" y="6599011"/>
              <a:ext cx="327910" cy="285750"/>
            </a:xfrm>
            <a:custGeom>
              <a:avLst/>
              <a:gdLst>
                <a:gd name="connsiteX0" fmla="*/ 885372 w 1016000"/>
                <a:gd name="connsiteY0" fmla="*/ 0 h 885372"/>
                <a:gd name="connsiteX1" fmla="*/ 0 w 1016000"/>
                <a:gd name="connsiteY1" fmla="*/ 885372 h 885372"/>
                <a:gd name="connsiteX2" fmla="*/ 1016000 w 1016000"/>
                <a:gd name="connsiteY2" fmla="*/ 885372 h 885372"/>
                <a:gd name="connsiteX3" fmla="*/ 885372 w 1016000"/>
                <a:gd name="connsiteY3" fmla="*/ 0 h 885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6000" h="885372">
                  <a:moveTo>
                    <a:pt x="885372" y="0"/>
                  </a:moveTo>
                  <a:lnTo>
                    <a:pt x="0" y="885372"/>
                  </a:lnTo>
                  <a:lnTo>
                    <a:pt x="1016000" y="885372"/>
                  </a:lnTo>
                  <a:lnTo>
                    <a:pt x="885372" y="0"/>
                  </a:lnTo>
                  <a:close/>
                </a:path>
              </a:pathLst>
            </a:custGeom>
            <a:gradFill flip="none" rotWithShape="1">
              <a:gsLst>
                <a:gs pos="40000">
                  <a:srgbClr val="00B0F0"/>
                </a:gs>
                <a:gs pos="10000">
                  <a:srgbClr val="003E54"/>
                </a:gs>
                <a:gs pos="100000">
                  <a:schemeClr val="bg1"/>
                </a:gs>
                <a:gs pos="69000">
                  <a:srgbClr val="00B0F0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69335" y="6507371"/>
              <a:ext cx="11822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chemeClr val="bg1">
                      <a:lumMod val="65000"/>
                    </a:schemeClr>
                  </a:solidFill>
                </a:rPr>
                <a:t>CPGE – Lycée Fabert – METZ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686287" y="138181"/>
              <a:ext cx="967276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2700" b="1" dirty="0">
                  <a:solidFill>
                    <a:srgbClr val="003296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S</a:t>
              </a:r>
              <a:r>
                <a:rPr lang="fr-FR" sz="2700" b="1" dirty="0">
                  <a:solidFill>
                    <a:srgbClr val="5BC0F3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ciences</a:t>
              </a:r>
              <a:r>
                <a:rPr lang="fr-FR" sz="2700" b="1" dirty="0">
                  <a:solidFill>
                    <a:srgbClr val="9CC2E5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fr-FR" sz="2700" b="1" dirty="0">
                  <a:solidFill>
                    <a:srgbClr val="003296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I</a:t>
              </a:r>
              <a:r>
                <a:rPr lang="fr-FR" sz="2700" b="1" dirty="0">
                  <a:solidFill>
                    <a:srgbClr val="5BC0F3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ndustrielles pour l’</a:t>
              </a:r>
              <a:r>
                <a:rPr lang="fr-FR" sz="2700" b="1" dirty="0">
                  <a:solidFill>
                    <a:srgbClr val="003296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I</a:t>
              </a:r>
              <a:r>
                <a:rPr lang="fr-FR" sz="2700" b="1" dirty="0">
                  <a:solidFill>
                    <a:srgbClr val="5BC0F3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ngénieur</a:t>
              </a:r>
              <a:r>
                <a:rPr lang="fr-FR" sz="2700" b="1" dirty="0">
                  <a:solidFill>
                    <a:srgbClr val="505A78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endParaRPr lang="fr-FR" sz="2700" b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" y="-377371"/>
              <a:ext cx="344966" cy="7235371"/>
            </a:xfrm>
            <a:prstGeom prst="rect">
              <a:avLst/>
            </a:prstGeom>
            <a:gradFill flip="none" rotWithShape="1">
              <a:gsLst>
                <a:gs pos="0">
                  <a:srgbClr val="33F3FF"/>
                </a:gs>
                <a:gs pos="20000">
                  <a:srgbClr val="050046"/>
                </a:gs>
              </a:gsLst>
              <a:lin ang="13500000" scaled="1"/>
              <a:tileRect/>
            </a:gradFill>
            <a:ln>
              <a:noFill/>
            </a:ln>
            <a:effectLst>
              <a:outerShdw blurRad="50800" dist="127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841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>
              <a:spLocks noChangeArrowheads="1"/>
            </p:cNvSpPr>
            <p:nvPr/>
          </p:nvSpPr>
          <p:spPr bwMode="auto">
            <a:xfrm rot="16200000">
              <a:off x="-3256001" y="3244335"/>
              <a:ext cx="6858002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fr-FR" altLang="fr-FR" sz="1800" b="1" i="0" spc="600" dirty="0">
                  <a:solidFill>
                    <a:schemeClr val="bg1"/>
                  </a:solidFill>
                  <a:effectLst/>
                  <a:latin typeface="+mn-lt"/>
                </a:rPr>
                <a:t>S</a:t>
              </a:r>
              <a:r>
                <a:rPr lang="fr-FR" altLang="fr-FR" sz="1600" b="0" i="0" spc="600" dirty="0">
                  <a:solidFill>
                    <a:srgbClr val="9CC2E5"/>
                  </a:solidFill>
                  <a:effectLst/>
                  <a:latin typeface="+mn-lt"/>
                </a:rPr>
                <a:t>TATIQUE</a:t>
              </a:r>
              <a:r>
                <a:rPr lang="fr-FR" altLang="fr-FR" sz="1800" b="0" i="0" spc="600" dirty="0">
                  <a:solidFill>
                    <a:srgbClr val="9CC2E5"/>
                  </a:solidFill>
                  <a:effectLst/>
                  <a:latin typeface="+mn-lt"/>
                </a:rPr>
                <a:t> </a:t>
              </a:r>
              <a:r>
                <a:rPr lang="fr-FR" altLang="fr-FR" sz="1600" b="0" i="0" spc="600" dirty="0">
                  <a:solidFill>
                    <a:srgbClr val="9CC2E5"/>
                  </a:solidFill>
                  <a:effectLst/>
                  <a:latin typeface="+mn-lt"/>
                </a:rPr>
                <a:t>DU</a:t>
              </a:r>
              <a:r>
                <a:rPr lang="fr-FR" altLang="fr-FR" sz="1800" b="0" i="0" spc="600" dirty="0">
                  <a:solidFill>
                    <a:schemeClr val="tx1"/>
                  </a:solidFill>
                  <a:effectLst/>
                  <a:latin typeface="+mn-lt"/>
                </a:rPr>
                <a:t> </a:t>
              </a:r>
              <a:r>
                <a:rPr lang="fr-FR" altLang="fr-FR" sz="1800" b="1" i="0" spc="600" dirty="0">
                  <a:solidFill>
                    <a:schemeClr val="bg1"/>
                  </a:solidFill>
                  <a:effectLst/>
                  <a:latin typeface="+mn-lt"/>
                </a:rPr>
                <a:t>S</a:t>
              </a:r>
              <a:r>
                <a:rPr lang="fr-FR" altLang="fr-FR" sz="1600" b="0" i="0" spc="600" dirty="0">
                  <a:solidFill>
                    <a:srgbClr val="9CC2E5"/>
                  </a:solidFill>
                  <a:effectLst/>
                  <a:latin typeface="+mn-lt"/>
                </a:rPr>
                <a:t>OLIDE</a:t>
              </a:r>
              <a:endParaRPr lang="fr-FR" altLang="fr-FR" sz="1100" b="0" i="0" spc="600" dirty="0">
                <a:solidFill>
                  <a:srgbClr val="9CC2E5"/>
                </a:solidFill>
                <a:effectLst/>
                <a:latin typeface="+mn-lt"/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357667" y="859233"/>
            <a:ext cx="11834333" cy="430887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2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</a:t>
            </a:r>
            <a:r>
              <a:rPr lang="fr-FR" spc="300" dirty="0">
                <a:solidFill>
                  <a:srgbClr val="7F7F7F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TRUCTURATION</a:t>
            </a:r>
            <a:r>
              <a:rPr lang="fr-FR" sz="2200" spc="300" dirty="0">
                <a:solidFill>
                  <a:srgbClr val="7F7F7F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: </a:t>
            </a:r>
            <a:r>
              <a:rPr lang="fr-FR" sz="2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</a:t>
            </a:r>
            <a:r>
              <a:rPr lang="fr-FR" sz="2200" spc="3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rincipe </a:t>
            </a:r>
            <a:r>
              <a:rPr lang="fr-FR" sz="2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</a:t>
            </a:r>
            <a:r>
              <a:rPr lang="fr-FR" sz="2200" spc="3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ondamental de la </a:t>
            </a:r>
            <a:r>
              <a:rPr lang="fr-FR" sz="2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</a:t>
            </a:r>
            <a:r>
              <a:rPr lang="fr-FR" sz="2200" spc="3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tatique</a:t>
            </a:r>
            <a:endParaRPr lang="fr-FR" sz="2200" spc="300" dirty="0">
              <a:solidFill>
                <a:srgbClr val="7F7F7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-11667" y="0"/>
            <a:ext cx="12203667" cy="6884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715986" y="1505952"/>
            <a:ext cx="11265069" cy="40934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002060"/>
                </a:solidFill>
              </a:rPr>
              <a:t>Thème et compétences abordées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>
              <a:solidFill>
                <a:srgbClr val="002060"/>
              </a:solidFill>
            </a:endParaRPr>
          </a:p>
          <a:p>
            <a:endParaRPr lang="fr-FR" sz="2000" dirty="0">
              <a:solidFill>
                <a:srgbClr val="002060"/>
              </a:solidFill>
            </a:endParaRPr>
          </a:p>
          <a:p>
            <a:endParaRPr lang="fr-FR" sz="20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002060"/>
                </a:solidFill>
              </a:rPr>
              <a:t>Objectif(s) 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000" dirty="0">
              <a:solidFill>
                <a:srgbClr val="002060"/>
              </a:solidFill>
            </a:endParaRP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002060"/>
                </a:solidFill>
              </a:rPr>
              <a:t>Mettre en œuvre le Principe Fondamental de la Statique </a:t>
            </a:r>
          </a:p>
        </p:txBody>
      </p:sp>
      <p:pic>
        <p:nvPicPr>
          <p:cNvPr id="26" name="Picture 2" descr="Afficher l'image d'origine">
            <a:extLst>
              <a:ext uri="{FF2B5EF4-FFF2-40B4-BE49-F238E27FC236}">
                <a16:creationId xmlns:a16="http://schemas.microsoft.com/office/drawing/2014/main" id="{3D8C01D2-0BBD-4FD3-8BB7-3AA42B1B5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86" y="176344"/>
            <a:ext cx="1080000" cy="3756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6EE19405-FB8A-4E60-A8BF-DAD088242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617126"/>
              </p:ext>
            </p:extLst>
          </p:nvPr>
        </p:nvGraphicFramePr>
        <p:xfrm>
          <a:off x="1810657" y="2320195"/>
          <a:ext cx="8788400" cy="1754505"/>
        </p:xfrm>
        <a:graphic>
          <a:graphicData uri="http://schemas.openxmlformats.org/drawingml/2006/table">
            <a:tbl>
              <a:tblPr/>
              <a:tblGrid>
                <a:gridCol w="1295111">
                  <a:extLst>
                    <a:ext uri="{9D8B030D-6E8A-4147-A177-3AD203B41FA5}">
                      <a16:colId xmlns:a16="http://schemas.microsoft.com/office/drawing/2014/main" val="3085195954"/>
                    </a:ext>
                  </a:extLst>
                </a:gridCol>
                <a:gridCol w="7493289">
                  <a:extLst>
                    <a:ext uri="{9D8B030D-6E8A-4147-A177-3AD203B41FA5}">
                      <a16:colId xmlns:a16="http://schemas.microsoft.com/office/drawing/2014/main" val="58621591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Thème(s) 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Statique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34469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Compétences 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5748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F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Associer un modèle à une action mécanique et au contact entre deux solides, à l'aide d'un torseur d'action mécanique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0691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F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Appliquer le principe fondamental de la statique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6001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D6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Proposer une démarche d'ordonnancement (analytique ou graphique) pour déterminer une action motrice ou résistante, ou des inconnues de liaison dans un cas statique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9A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40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490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>
            <a:extLst>
              <a:ext uri="{FF2B5EF4-FFF2-40B4-BE49-F238E27FC236}">
                <a16:creationId xmlns:a16="http://schemas.microsoft.com/office/drawing/2014/main" id="{8EB6E45B-A5BA-4504-A4E5-AEC298F688BF}"/>
              </a:ext>
            </a:extLst>
          </p:cNvPr>
          <p:cNvGrpSpPr/>
          <p:nvPr/>
        </p:nvGrpSpPr>
        <p:grpSpPr>
          <a:xfrm>
            <a:off x="638468" y="757090"/>
            <a:ext cx="11248731" cy="1109809"/>
            <a:chOff x="589868" y="1211594"/>
            <a:chExt cx="11324040" cy="513287"/>
          </a:xfrm>
        </p:grpSpPr>
        <p:sp>
          <p:nvSpPr>
            <p:cNvPr id="8" name="Rectangle à coins arrondis 66">
              <a:extLst>
                <a:ext uri="{FF2B5EF4-FFF2-40B4-BE49-F238E27FC236}">
                  <a16:creationId xmlns:a16="http://schemas.microsoft.com/office/drawing/2014/main" id="{140E4055-7306-4C8A-87FA-5FCD4238BB91}"/>
                </a:ext>
              </a:extLst>
            </p:cNvPr>
            <p:cNvSpPr/>
            <p:nvPr/>
          </p:nvSpPr>
          <p:spPr>
            <a:xfrm>
              <a:off x="589868" y="1227314"/>
              <a:ext cx="11324040" cy="49756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CC00CC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1337820-D04B-471E-8D3C-83EE9AF87EBD}"/>
                </a:ext>
              </a:extLst>
            </p:cNvPr>
            <p:cNvSpPr/>
            <p:nvPr/>
          </p:nvSpPr>
          <p:spPr>
            <a:xfrm>
              <a:off x="589869" y="1211594"/>
              <a:ext cx="7089698" cy="1708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CC00CC"/>
                  </a:solidFill>
                </a:rPr>
                <a:t>Démarche de résolution d’un problème de statique par ordonnancement </a:t>
              </a:r>
            </a:p>
          </p:txBody>
        </p:sp>
      </p:grpSp>
      <p:sp>
        <p:nvSpPr>
          <p:cNvPr id="6" name="ZoneTexte 5">
            <a:extLst>
              <a:ext uri="{FF2B5EF4-FFF2-40B4-BE49-F238E27FC236}">
                <a16:creationId xmlns:a16="http://schemas.microsoft.com/office/drawing/2014/main" id="{DFB6104C-384B-450C-996E-2CF79894FF71}"/>
              </a:ext>
            </a:extLst>
          </p:cNvPr>
          <p:cNvSpPr txBox="1"/>
          <p:nvPr/>
        </p:nvSpPr>
        <p:spPr>
          <a:xfrm>
            <a:off x="4803507" y="70168"/>
            <a:ext cx="5899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>
                <a:solidFill>
                  <a:srgbClr val="0016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Résolution d’un problème de statique : Ordonnancement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27EE60-AFAF-4677-A880-6BC00DB8390B}"/>
              </a:ext>
            </a:extLst>
          </p:cNvPr>
          <p:cNvSpPr/>
          <p:nvPr/>
        </p:nvSpPr>
        <p:spPr>
          <a:xfrm>
            <a:off x="1069041" y="1184497"/>
            <a:ext cx="216000" cy="216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5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0A994B9-9BA4-4042-9A52-0BCC3088241B}"/>
              </a:ext>
            </a:extLst>
          </p:cNvPr>
          <p:cNvSpPr txBox="1"/>
          <p:nvPr/>
        </p:nvSpPr>
        <p:spPr>
          <a:xfrm>
            <a:off x="1285040" y="1125969"/>
            <a:ext cx="1050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/>
              <a:t>Choix de la succession d’isolements de solides soumis à des actions mécaniques dont le nombres d’inconnues statiques est inférieur ou égal à 6 permettant d’exprimer la relation entre l’action mécanique recherchée et l’action mécanique connue.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4B8B7372-444D-4C3B-8AF7-D07FADC70814}"/>
              </a:ext>
            </a:extLst>
          </p:cNvPr>
          <p:cNvGrpSpPr/>
          <p:nvPr/>
        </p:nvGrpSpPr>
        <p:grpSpPr>
          <a:xfrm>
            <a:off x="638468" y="1973189"/>
            <a:ext cx="11248731" cy="2293927"/>
            <a:chOff x="638468" y="1973189"/>
            <a:chExt cx="11248731" cy="2293927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7C279385-69C2-4FB0-A152-011E3B61D829}"/>
                </a:ext>
              </a:extLst>
            </p:cNvPr>
            <p:cNvGrpSpPr/>
            <p:nvPr/>
          </p:nvGrpSpPr>
          <p:grpSpPr>
            <a:xfrm>
              <a:off x="638468" y="1973189"/>
              <a:ext cx="11248731" cy="2293926"/>
              <a:chOff x="589868" y="1211594"/>
              <a:chExt cx="11324040" cy="1060942"/>
            </a:xfrm>
          </p:grpSpPr>
          <p:sp>
            <p:nvSpPr>
              <p:cNvPr id="15" name="Rectangle à coins arrondis 66">
                <a:extLst>
                  <a:ext uri="{FF2B5EF4-FFF2-40B4-BE49-F238E27FC236}">
                    <a16:creationId xmlns:a16="http://schemas.microsoft.com/office/drawing/2014/main" id="{EED93E69-93E7-4DB5-9015-2F5D900D1A7E}"/>
                  </a:ext>
                </a:extLst>
              </p:cNvPr>
              <p:cNvSpPr/>
              <p:nvPr/>
            </p:nvSpPr>
            <p:spPr>
              <a:xfrm>
                <a:off x="589868" y="1227314"/>
                <a:ext cx="11324040" cy="1045222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28575">
                <a:solidFill>
                  <a:srgbClr val="CC00CC"/>
                </a:solidFill>
              </a:ln>
              <a:effectLst>
                <a:outerShdw blurRad="508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FF91CBB-ABD6-44DE-AF4F-1BE23069E719}"/>
                  </a:ext>
                </a:extLst>
              </p:cNvPr>
              <p:cNvSpPr/>
              <p:nvPr/>
            </p:nvSpPr>
            <p:spPr>
              <a:xfrm>
                <a:off x="589869" y="1211594"/>
                <a:ext cx="8692738" cy="1708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solidFill>
                      <a:srgbClr val="CC00CC"/>
                    </a:solidFill>
                  </a:rPr>
                  <a:t>Complément méthodologique : choix du point d’écriture du théorème du moment statique</a:t>
                </a:r>
              </a:p>
            </p:txBody>
          </p:sp>
        </p:grpSp>
        <p:sp>
          <p:nvSpPr>
            <p:cNvPr id="17" name="Organigramme : Alternative 16">
              <a:extLst>
                <a:ext uri="{FF2B5EF4-FFF2-40B4-BE49-F238E27FC236}">
                  <a16:creationId xmlns:a16="http://schemas.microsoft.com/office/drawing/2014/main" id="{EB9D00E1-7B02-4141-9104-B6522BFFF580}"/>
                </a:ext>
              </a:extLst>
            </p:cNvPr>
            <p:cNvSpPr/>
            <p:nvPr/>
          </p:nvSpPr>
          <p:spPr>
            <a:xfrm>
              <a:off x="5394351" y="2343631"/>
              <a:ext cx="1701800" cy="386128"/>
            </a:xfrm>
            <a:prstGeom prst="flowChartAlternateProcess">
              <a:avLst/>
            </a:prstGeom>
            <a:solidFill>
              <a:srgbClr val="CC00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/>
                  </a:solidFill>
                </a:rPr>
                <a:t>2 cas majeurs</a:t>
              </a:r>
            </a:p>
          </p:txBody>
        </p:sp>
        <p:sp>
          <p:nvSpPr>
            <p:cNvPr id="18" name="Rectangle à coins arrondis 19">
              <a:extLst>
                <a:ext uri="{FF2B5EF4-FFF2-40B4-BE49-F238E27FC236}">
                  <a16:creationId xmlns:a16="http://schemas.microsoft.com/office/drawing/2014/main" id="{494ABA6E-49AD-4140-A5C4-9710BB135221}"/>
                </a:ext>
              </a:extLst>
            </p:cNvPr>
            <p:cNvSpPr/>
            <p:nvPr/>
          </p:nvSpPr>
          <p:spPr>
            <a:xfrm>
              <a:off x="1676400" y="2830839"/>
              <a:ext cx="3322515" cy="422811"/>
            </a:xfrm>
            <a:prstGeom prst="roundRect">
              <a:avLst/>
            </a:prstGeom>
            <a:solidFill>
              <a:srgbClr val="3333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chemeClr val="bg1"/>
                  </a:solidFill>
                </a:rPr>
                <a:t>Système présentant une symétrique </a:t>
              </a:r>
            </a:p>
          </p:txBody>
        </p:sp>
        <p:sp>
          <p:nvSpPr>
            <p:cNvPr id="19" name="Rectangle à coins arrondis 20">
              <a:extLst>
                <a:ext uri="{FF2B5EF4-FFF2-40B4-BE49-F238E27FC236}">
                  <a16:creationId xmlns:a16="http://schemas.microsoft.com/office/drawing/2014/main" id="{81A5A0F9-793C-4B12-9B4E-DCB9C3D3D37F}"/>
                </a:ext>
              </a:extLst>
            </p:cNvPr>
            <p:cNvSpPr/>
            <p:nvPr/>
          </p:nvSpPr>
          <p:spPr>
            <a:xfrm>
              <a:off x="7528141" y="2830839"/>
              <a:ext cx="3174720" cy="422811"/>
            </a:xfrm>
            <a:prstGeom prst="roundRect">
              <a:avLst/>
            </a:prstGeom>
            <a:solidFill>
              <a:srgbClr val="3333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/>
                <a:t>Système quelconque</a:t>
              </a:r>
            </a:p>
          </p:txBody>
        </p:sp>
        <p:cxnSp>
          <p:nvCxnSpPr>
            <p:cNvPr id="20" name="Connecteur droit avec flèche 19">
              <a:extLst>
                <a:ext uri="{FF2B5EF4-FFF2-40B4-BE49-F238E27FC236}">
                  <a16:creationId xmlns:a16="http://schemas.microsoft.com/office/drawing/2014/main" id="{4E0C7777-4FB1-4A58-90BC-44CE48231D86}"/>
                </a:ext>
              </a:extLst>
            </p:cNvPr>
            <p:cNvCxnSpPr>
              <a:cxnSpLocks/>
              <a:stCxn id="17" idx="1"/>
              <a:endCxn id="18" idx="0"/>
            </p:cNvCxnSpPr>
            <p:nvPr/>
          </p:nvCxnSpPr>
          <p:spPr>
            <a:xfrm flipH="1">
              <a:off x="3337658" y="2536695"/>
              <a:ext cx="2056693" cy="2941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052D7A67-7C07-4C0E-B02E-640110A896D5}"/>
                </a:ext>
              </a:extLst>
            </p:cNvPr>
            <p:cNvCxnSpPr>
              <a:cxnSpLocks/>
              <a:stCxn id="17" idx="3"/>
              <a:endCxn id="19" idx="0"/>
            </p:cNvCxnSpPr>
            <p:nvPr/>
          </p:nvCxnSpPr>
          <p:spPr>
            <a:xfrm>
              <a:off x="7096151" y="2536695"/>
              <a:ext cx="2019350" cy="2941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8CC3F616-8DA1-4CFE-8725-C186E0FECA6E}"/>
                </a:ext>
              </a:extLst>
            </p:cNvPr>
            <p:cNvSpPr txBox="1"/>
            <p:nvPr/>
          </p:nvSpPr>
          <p:spPr>
            <a:xfrm>
              <a:off x="1676400" y="3253650"/>
              <a:ext cx="33225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Le PFS est écrit au centre de symétrie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8FFBD3C2-0025-4170-9D41-5D81ED07DC09}"/>
                </a:ext>
              </a:extLst>
            </p:cNvPr>
            <p:cNvSpPr txBox="1"/>
            <p:nvPr/>
          </p:nvSpPr>
          <p:spPr>
            <a:xfrm>
              <a:off x="7528140" y="3298399"/>
              <a:ext cx="317472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/>
                <a:t>Le PFS est écrit au point de la liaison possédant le plus d’inconnues statiques 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81614BC5-DAA9-4E73-BF30-925C47A58F67}"/>
                </a:ext>
              </a:extLst>
            </p:cNvPr>
            <p:cNvSpPr txBox="1"/>
            <p:nvPr/>
          </p:nvSpPr>
          <p:spPr>
            <a:xfrm>
              <a:off x="777902" y="3682341"/>
              <a:ext cx="52349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720725" algn="l"/>
                </a:tabLst>
              </a:pPr>
              <a:r>
                <a:rPr lang="fr-FR" sz="1600" i="1" dirty="0"/>
                <a:t>Rappel :</a:t>
              </a:r>
              <a:r>
                <a:rPr lang="fr-FR" sz="1600" dirty="0"/>
                <a:t> l’écriture du théorème de la résultante statique est 	indépendante du point d’écriture choisi.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8252D023-8EC7-4942-8E52-324BCE2D8D7A}"/>
                </a:ext>
              </a:extLst>
            </p:cNvPr>
            <p:cNvSpPr txBox="1"/>
            <p:nvPr/>
          </p:nvSpPr>
          <p:spPr>
            <a:xfrm>
              <a:off x="5652654" y="2784763"/>
              <a:ext cx="65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fr-FR" dirty="0"/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7BE1364A-E00C-46A2-9A37-88B13CE32FA5}"/>
              </a:ext>
            </a:extLst>
          </p:cNvPr>
          <p:cNvGrpSpPr/>
          <p:nvPr/>
        </p:nvGrpSpPr>
        <p:grpSpPr>
          <a:xfrm>
            <a:off x="638468" y="4361127"/>
            <a:ext cx="11248731" cy="2293926"/>
            <a:chOff x="638468" y="4361127"/>
            <a:chExt cx="11248731" cy="2293926"/>
          </a:xfrm>
        </p:grpSpPr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id="{C0D1ED1A-5534-4979-953E-A90308DA04B8}"/>
                </a:ext>
              </a:extLst>
            </p:cNvPr>
            <p:cNvGrpSpPr/>
            <p:nvPr/>
          </p:nvGrpSpPr>
          <p:grpSpPr>
            <a:xfrm>
              <a:off x="638468" y="4361127"/>
              <a:ext cx="11248731" cy="2293926"/>
              <a:chOff x="589868" y="1211594"/>
              <a:chExt cx="11324040" cy="1060942"/>
            </a:xfrm>
          </p:grpSpPr>
          <p:sp>
            <p:nvSpPr>
              <p:cNvPr id="31" name="Rectangle à coins arrondis 66">
                <a:extLst>
                  <a:ext uri="{FF2B5EF4-FFF2-40B4-BE49-F238E27FC236}">
                    <a16:creationId xmlns:a16="http://schemas.microsoft.com/office/drawing/2014/main" id="{BE069F28-A035-4340-893F-73ADD1B162ED}"/>
                  </a:ext>
                </a:extLst>
              </p:cNvPr>
              <p:cNvSpPr/>
              <p:nvPr/>
            </p:nvSpPr>
            <p:spPr>
              <a:xfrm>
                <a:off x="589868" y="1227314"/>
                <a:ext cx="11324040" cy="1045222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28575">
                <a:solidFill>
                  <a:srgbClr val="CC00CC"/>
                </a:solidFill>
              </a:ln>
              <a:effectLst>
                <a:outerShdw blurRad="508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EF20E3C-EC97-4546-9EA7-B4EB3B246873}"/>
                  </a:ext>
                </a:extLst>
              </p:cNvPr>
              <p:cNvSpPr/>
              <p:nvPr/>
            </p:nvSpPr>
            <p:spPr>
              <a:xfrm>
                <a:off x="589869" y="1211594"/>
                <a:ext cx="5861666" cy="1708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solidFill>
                      <a:srgbClr val="CC00CC"/>
                    </a:solidFill>
                  </a:rPr>
                  <a:t>Complément méthodologique : choix du théorème à écrire</a:t>
                </a:r>
              </a:p>
            </p:txBody>
          </p:sp>
        </p:grpSp>
        <p:sp>
          <p:nvSpPr>
            <p:cNvPr id="41" name="Organigramme : Alternative 40">
              <a:extLst>
                <a:ext uri="{FF2B5EF4-FFF2-40B4-BE49-F238E27FC236}">
                  <a16:creationId xmlns:a16="http://schemas.microsoft.com/office/drawing/2014/main" id="{9AE34388-1170-4C16-AF30-0045C8FFA583}"/>
                </a:ext>
              </a:extLst>
            </p:cNvPr>
            <p:cNvSpPr/>
            <p:nvPr/>
          </p:nvSpPr>
          <p:spPr>
            <a:xfrm>
              <a:off x="1069041" y="4871146"/>
              <a:ext cx="5667226" cy="395060"/>
            </a:xfrm>
            <a:prstGeom prst="flowChartAlternateProcess">
              <a:avLst/>
            </a:prstGeom>
            <a:solidFill>
              <a:srgbClr val="CC00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chemeClr val="bg1"/>
                  </a:solidFill>
                </a:rPr>
                <a:t>Relation recherchée fait intervenir un couple ou un moment</a:t>
              </a:r>
            </a:p>
          </p:txBody>
        </p:sp>
        <p:sp>
          <p:nvSpPr>
            <p:cNvPr id="42" name="Rectangle à coins arrondis 19">
              <a:extLst>
                <a:ext uri="{FF2B5EF4-FFF2-40B4-BE49-F238E27FC236}">
                  <a16:creationId xmlns:a16="http://schemas.microsoft.com/office/drawing/2014/main" id="{3BC3BB8A-0C5B-49D9-A244-4D24400A89E4}"/>
                </a:ext>
              </a:extLst>
            </p:cNvPr>
            <p:cNvSpPr/>
            <p:nvPr/>
          </p:nvSpPr>
          <p:spPr>
            <a:xfrm>
              <a:off x="7509662" y="4884528"/>
              <a:ext cx="4045031" cy="422811"/>
            </a:xfrm>
            <a:prstGeom prst="roundRect">
              <a:avLst/>
            </a:prstGeom>
            <a:solidFill>
              <a:srgbClr val="3333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chemeClr val="bg1"/>
                  </a:solidFill>
                </a:rPr>
                <a:t>Théorème du moment statique uniquement</a:t>
              </a:r>
            </a:p>
          </p:txBody>
        </p:sp>
        <p:sp>
          <p:nvSpPr>
            <p:cNvPr id="51" name="Organigramme : Alternative 50">
              <a:extLst>
                <a:ext uri="{FF2B5EF4-FFF2-40B4-BE49-F238E27FC236}">
                  <a16:creationId xmlns:a16="http://schemas.microsoft.com/office/drawing/2014/main" id="{44E2336B-B3F8-4B52-AE86-7023D70F116C}"/>
                </a:ext>
              </a:extLst>
            </p:cNvPr>
            <p:cNvSpPr/>
            <p:nvPr/>
          </p:nvSpPr>
          <p:spPr>
            <a:xfrm>
              <a:off x="1069041" y="5852043"/>
              <a:ext cx="5268087" cy="368781"/>
            </a:xfrm>
            <a:prstGeom prst="flowChartAlternateProcess">
              <a:avLst/>
            </a:prstGeom>
            <a:solidFill>
              <a:srgbClr val="CC00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chemeClr val="bg1"/>
                  </a:solidFill>
                </a:rPr>
                <a:t>Relation recherchée fait intervenir un effort </a:t>
              </a:r>
            </a:p>
          </p:txBody>
        </p:sp>
        <p:sp>
          <p:nvSpPr>
            <p:cNvPr id="53" name="Rectangle à coins arrondis 19">
              <a:extLst>
                <a:ext uri="{FF2B5EF4-FFF2-40B4-BE49-F238E27FC236}">
                  <a16:creationId xmlns:a16="http://schemas.microsoft.com/office/drawing/2014/main" id="{B8595455-DB94-430F-B101-7A1AAAECE529}"/>
                </a:ext>
              </a:extLst>
            </p:cNvPr>
            <p:cNvSpPr/>
            <p:nvPr/>
          </p:nvSpPr>
          <p:spPr>
            <a:xfrm>
              <a:off x="7528139" y="5520793"/>
              <a:ext cx="4045031" cy="422811"/>
            </a:xfrm>
            <a:prstGeom prst="roundRect">
              <a:avLst/>
            </a:prstGeom>
            <a:solidFill>
              <a:srgbClr val="3333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chemeClr val="bg1"/>
                  </a:solidFill>
                </a:rPr>
                <a:t>Théorème de la résultante statique</a:t>
              </a:r>
            </a:p>
          </p:txBody>
        </p:sp>
        <p:sp>
          <p:nvSpPr>
            <p:cNvPr id="54" name="Rectangle à coins arrondis 19">
              <a:extLst>
                <a:ext uri="{FF2B5EF4-FFF2-40B4-BE49-F238E27FC236}">
                  <a16:creationId xmlns:a16="http://schemas.microsoft.com/office/drawing/2014/main" id="{B5C55F13-E5BF-44C7-9A26-E44520891978}"/>
                </a:ext>
              </a:extLst>
            </p:cNvPr>
            <p:cNvSpPr/>
            <p:nvPr/>
          </p:nvSpPr>
          <p:spPr>
            <a:xfrm>
              <a:off x="7528140" y="6082277"/>
              <a:ext cx="4045031" cy="422811"/>
            </a:xfrm>
            <a:prstGeom prst="roundRect">
              <a:avLst/>
            </a:prstGeom>
            <a:solidFill>
              <a:srgbClr val="3333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chemeClr val="bg1"/>
                  </a:solidFill>
                </a:rPr>
                <a:t>Théorème du moment statique</a:t>
              </a:r>
            </a:p>
          </p:txBody>
        </p:sp>
        <p:cxnSp>
          <p:nvCxnSpPr>
            <p:cNvPr id="56" name="Connecteur droit avec flèche 55">
              <a:extLst>
                <a:ext uri="{FF2B5EF4-FFF2-40B4-BE49-F238E27FC236}">
                  <a16:creationId xmlns:a16="http://schemas.microsoft.com/office/drawing/2014/main" id="{E2E9E171-6504-49BF-922D-8378ADBCFC77}"/>
                </a:ext>
              </a:extLst>
            </p:cNvPr>
            <p:cNvCxnSpPr>
              <a:stCxn id="51" idx="3"/>
            </p:cNvCxnSpPr>
            <p:nvPr/>
          </p:nvCxnSpPr>
          <p:spPr>
            <a:xfrm flipV="1">
              <a:off x="6337128" y="5749640"/>
              <a:ext cx="1172534" cy="2867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>
              <a:extLst>
                <a:ext uri="{FF2B5EF4-FFF2-40B4-BE49-F238E27FC236}">
                  <a16:creationId xmlns:a16="http://schemas.microsoft.com/office/drawing/2014/main" id="{269965BE-5CC6-46F5-B910-5259922A4435}"/>
                </a:ext>
              </a:extLst>
            </p:cNvPr>
            <p:cNvCxnSpPr>
              <a:endCxn id="54" idx="1"/>
            </p:cNvCxnSpPr>
            <p:nvPr/>
          </p:nvCxnSpPr>
          <p:spPr>
            <a:xfrm>
              <a:off x="6337128" y="6082277"/>
              <a:ext cx="1191012" cy="2114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ABEC167A-40F1-4AF4-9065-89F85D8FDED3}"/>
                </a:ext>
              </a:extLst>
            </p:cNvPr>
            <p:cNvSpPr txBox="1"/>
            <p:nvPr/>
          </p:nvSpPr>
          <p:spPr>
            <a:xfrm>
              <a:off x="7980218" y="4991722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fr-FR" dirty="0"/>
            </a:p>
          </p:txBody>
        </p:sp>
        <p:cxnSp>
          <p:nvCxnSpPr>
            <p:cNvPr id="62" name="Connecteur droit avec flèche 61">
              <a:extLst>
                <a:ext uri="{FF2B5EF4-FFF2-40B4-BE49-F238E27FC236}">
                  <a16:creationId xmlns:a16="http://schemas.microsoft.com/office/drawing/2014/main" id="{89875FC7-3B11-478D-9321-894C6109C0BA}"/>
                </a:ext>
              </a:extLst>
            </p:cNvPr>
            <p:cNvCxnSpPr>
              <a:stCxn id="41" idx="3"/>
              <a:endCxn id="42" idx="1"/>
            </p:cNvCxnSpPr>
            <p:nvPr/>
          </p:nvCxnSpPr>
          <p:spPr>
            <a:xfrm>
              <a:off x="6736267" y="5068676"/>
              <a:ext cx="77339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ZoneTexte 32">
            <a:extLst>
              <a:ext uri="{FF2B5EF4-FFF2-40B4-BE49-F238E27FC236}">
                <a16:creationId xmlns:a16="http://schemas.microsoft.com/office/drawing/2014/main" id="{1E88FCF9-F34B-4393-86E8-6EC28E1C905E}"/>
              </a:ext>
            </a:extLst>
          </p:cNvPr>
          <p:cNvSpPr txBox="1"/>
          <p:nvPr/>
        </p:nvSpPr>
        <p:spPr>
          <a:xfrm>
            <a:off x="-64294" y="6064514"/>
            <a:ext cx="46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2942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-64294" y="6064514"/>
            <a:ext cx="46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</a:p>
        </p:txBody>
      </p:sp>
      <p:grpSp>
        <p:nvGrpSpPr>
          <p:cNvPr id="73" name="Groupe 72"/>
          <p:cNvGrpSpPr/>
          <p:nvPr/>
        </p:nvGrpSpPr>
        <p:grpSpPr>
          <a:xfrm>
            <a:off x="502448" y="3401670"/>
            <a:ext cx="11410857" cy="1858555"/>
            <a:chOff x="589869" y="1310444"/>
            <a:chExt cx="11310764" cy="1858555"/>
          </a:xfrm>
        </p:grpSpPr>
        <p:sp>
          <p:nvSpPr>
            <p:cNvPr id="67" name="Rectangle à coins arrondis 66"/>
            <p:cNvSpPr/>
            <p:nvPr/>
          </p:nvSpPr>
          <p:spPr>
            <a:xfrm>
              <a:off x="589869" y="1310444"/>
              <a:ext cx="11310764" cy="185855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CC00CC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1040731" y="1661176"/>
              <a:ext cx="1084734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600" dirty="0"/>
                <a:t>La statique est la partie de la partie de la mécanique qui permet d’étudier le comportement de systèmes matériels </a:t>
              </a:r>
              <a:r>
                <a:rPr lang="fr-FR" sz="1600" b="1" dirty="0"/>
                <a:t>au repos </a:t>
              </a:r>
              <a:r>
                <a:rPr lang="fr-FR" sz="1600" dirty="0"/>
                <a:t>(vitesse nulle) ou en </a:t>
              </a:r>
              <a:r>
                <a:rPr lang="fr-FR" sz="1600" b="1" dirty="0"/>
                <a:t>mouvement uniforme </a:t>
              </a:r>
              <a:r>
                <a:rPr lang="fr-FR" sz="1600" dirty="0"/>
                <a:t>(vitesse constante).</a:t>
              </a:r>
            </a:p>
            <a:p>
              <a:pPr algn="just"/>
              <a:r>
                <a:rPr lang="fr-FR" sz="1600" dirty="0"/>
                <a:t> </a:t>
              </a:r>
            </a:p>
            <a:p>
              <a:pPr algn="just"/>
              <a:endParaRPr lang="fr-FR" sz="16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9869" y="1336289"/>
              <a:ext cx="11123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CC00CC"/>
                  </a:solidFill>
                </a:rPr>
                <a:t>Définition</a:t>
              </a:r>
              <a:endParaRPr lang="fr-FR" b="1" dirty="0">
                <a:solidFill>
                  <a:srgbClr val="333399"/>
                </a:solidFill>
              </a:endParaRPr>
            </a:p>
          </p:txBody>
        </p:sp>
      </p:grpSp>
      <p:grpSp>
        <p:nvGrpSpPr>
          <p:cNvPr id="87" name="Groupe 86"/>
          <p:cNvGrpSpPr/>
          <p:nvPr/>
        </p:nvGrpSpPr>
        <p:grpSpPr>
          <a:xfrm>
            <a:off x="6884626" y="864869"/>
            <a:ext cx="5016007" cy="2054973"/>
            <a:chOff x="8331916" y="2780664"/>
            <a:chExt cx="3656137" cy="2532124"/>
          </a:xfrm>
        </p:grpSpPr>
        <p:sp>
          <p:nvSpPr>
            <p:cNvPr id="79" name="Rectangle à coins arrondis 78"/>
            <p:cNvSpPr/>
            <p:nvPr/>
          </p:nvSpPr>
          <p:spPr>
            <a:xfrm>
              <a:off x="8336122" y="2816204"/>
              <a:ext cx="3651931" cy="2496584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4F9707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8331916" y="2780664"/>
              <a:ext cx="17537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217214"/>
                  </a:solidFill>
                </a:rPr>
                <a:t>Chaîne d’énergie</a:t>
              </a:r>
              <a:endParaRPr lang="fr-FR" b="1" dirty="0">
                <a:solidFill>
                  <a:srgbClr val="217214"/>
                </a:solidFill>
              </a:endParaRPr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7013556" y="1423827"/>
            <a:ext cx="4698832" cy="1268267"/>
            <a:chOff x="901700" y="2909287"/>
            <a:chExt cx="6324600" cy="1726236"/>
          </a:xfrm>
        </p:grpSpPr>
        <p:sp>
          <p:nvSpPr>
            <p:cNvPr id="32" name="Rectangle 31"/>
            <p:cNvSpPr/>
            <p:nvPr/>
          </p:nvSpPr>
          <p:spPr>
            <a:xfrm>
              <a:off x="1085689" y="3251200"/>
              <a:ext cx="6140611" cy="10160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5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269678" y="3553904"/>
              <a:ext cx="1080000" cy="43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>
                  <a:solidFill>
                    <a:schemeClr val="tx1"/>
                  </a:solidFill>
                </a:rPr>
                <a:t>ALIMENTER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56007" y="3553904"/>
              <a:ext cx="1080000" cy="43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>
                  <a:solidFill>
                    <a:schemeClr val="tx1"/>
                  </a:solidFill>
                </a:rPr>
                <a:t>DISTRIBUER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845963" y="3553904"/>
              <a:ext cx="1080000" cy="43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>
                  <a:solidFill>
                    <a:schemeClr val="tx1"/>
                  </a:solidFill>
                </a:rPr>
                <a:t>CONVERTIR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144114" y="3553904"/>
              <a:ext cx="1296000" cy="432000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>
                  <a:solidFill>
                    <a:schemeClr val="tx1"/>
                  </a:solidFill>
                </a:rPr>
                <a:t>TRANSMETTRE</a:t>
              </a:r>
            </a:p>
          </p:txBody>
        </p:sp>
        <p:cxnSp>
          <p:nvCxnSpPr>
            <p:cNvPr id="37" name="Connecteur droit avec flèche 36"/>
            <p:cNvCxnSpPr>
              <a:stCxn id="33" idx="3"/>
              <a:endCxn id="34" idx="1"/>
            </p:cNvCxnSpPr>
            <p:nvPr/>
          </p:nvCxnSpPr>
          <p:spPr>
            <a:xfrm>
              <a:off x="2349678" y="3769904"/>
              <a:ext cx="20632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>
              <a:stCxn id="34" idx="3"/>
              <a:endCxn id="35" idx="1"/>
            </p:cNvCxnSpPr>
            <p:nvPr/>
          </p:nvCxnSpPr>
          <p:spPr>
            <a:xfrm>
              <a:off x="3636007" y="3769904"/>
              <a:ext cx="20995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droit avec flèche 38"/>
            <p:cNvCxnSpPr>
              <a:stCxn id="35" idx="3"/>
              <a:endCxn id="36" idx="1"/>
            </p:cNvCxnSpPr>
            <p:nvPr/>
          </p:nvCxnSpPr>
          <p:spPr>
            <a:xfrm>
              <a:off x="4925963" y="3769904"/>
              <a:ext cx="2181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droit avec flèche 39"/>
            <p:cNvCxnSpPr>
              <a:endCxn id="33" idx="1"/>
            </p:cNvCxnSpPr>
            <p:nvPr/>
          </p:nvCxnSpPr>
          <p:spPr>
            <a:xfrm>
              <a:off x="901700" y="3769904"/>
              <a:ext cx="36797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6644604" y="3132681"/>
              <a:ext cx="447293" cy="12744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wordArtVert" rtlCol="0" anchor="ctr"/>
            <a:lstStyle/>
            <a:p>
              <a:pPr algn="ctr"/>
              <a:r>
                <a:rPr lang="fr-FR" sz="600" dirty="0">
                  <a:solidFill>
                    <a:schemeClr val="tx1"/>
                  </a:solidFill>
                </a:rPr>
                <a:t>Action</a:t>
              </a:r>
            </a:p>
          </p:txBody>
        </p:sp>
        <p:cxnSp>
          <p:nvCxnSpPr>
            <p:cNvPr id="42" name="Connecteur droit avec flèche 41"/>
            <p:cNvCxnSpPr>
              <a:stCxn id="36" idx="3"/>
              <a:endCxn id="41" idx="1"/>
            </p:cNvCxnSpPr>
            <p:nvPr/>
          </p:nvCxnSpPr>
          <p:spPr>
            <a:xfrm>
              <a:off x="6440114" y="3769904"/>
              <a:ext cx="20449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/>
            <p:nvPr/>
          </p:nvCxnSpPr>
          <p:spPr>
            <a:xfrm>
              <a:off x="3096007" y="2976282"/>
              <a:ext cx="0" cy="57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ZoneTexte 43"/>
            <p:cNvSpPr txBox="1"/>
            <p:nvPr/>
          </p:nvSpPr>
          <p:spPr>
            <a:xfrm>
              <a:off x="1066284" y="4004557"/>
              <a:ext cx="2360756" cy="3560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b="1" dirty="0"/>
                <a:t>Chaîne d’énergie</a:t>
              </a:r>
            </a:p>
          </p:txBody>
        </p:sp>
        <p:sp>
          <p:nvSpPr>
            <p:cNvPr id="45" name="Flèche vers le bas 44"/>
            <p:cNvSpPr/>
            <p:nvPr/>
          </p:nvSpPr>
          <p:spPr>
            <a:xfrm>
              <a:off x="6813712" y="2909287"/>
              <a:ext cx="109076" cy="21600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Flèche vers le bas 45"/>
            <p:cNvSpPr/>
            <p:nvPr/>
          </p:nvSpPr>
          <p:spPr>
            <a:xfrm>
              <a:off x="6813712" y="4419523"/>
              <a:ext cx="109076" cy="21600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077DE7F2-D93C-4D2E-9EAA-520038285B29}"/>
              </a:ext>
            </a:extLst>
          </p:cNvPr>
          <p:cNvGrpSpPr/>
          <p:nvPr/>
        </p:nvGrpSpPr>
        <p:grpSpPr>
          <a:xfrm>
            <a:off x="502448" y="5515361"/>
            <a:ext cx="11410857" cy="955637"/>
            <a:chOff x="589869" y="1211594"/>
            <a:chExt cx="11310764" cy="955637"/>
          </a:xfrm>
        </p:grpSpPr>
        <p:sp>
          <p:nvSpPr>
            <p:cNvPr id="48" name="Rectangle à coins arrondis 66">
              <a:extLst>
                <a:ext uri="{FF2B5EF4-FFF2-40B4-BE49-F238E27FC236}">
                  <a16:creationId xmlns:a16="http://schemas.microsoft.com/office/drawing/2014/main" id="{6AB3B2E5-ECFB-47C1-97D1-12FC79B52C0D}"/>
                </a:ext>
              </a:extLst>
            </p:cNvPr>
            <p:cNvSpPr/>
            <p:nvPr/>
          </p:nvSpPr>
          <p:spPr>
            <a:xfrm>
              <a:off x="589869" y="1227314"/>
              <a:ext cx="11310764" cy="93991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CC00CC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F65CBBF6-681B-467F-8B5F-CCB5D637AC00}"/>
                </a:ext>
              </a:extLst>
            </p:cNvPr>
            <p:cNvSpPr txBox="1"/>
            <p:nvPr/>
          </p:nvSpPr>
          <p:spPr>
            <a:xfrm>
              <a:off x="1040731" y="1539776"/>
              <a:ext cx="108473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600" dirty="0"/>
                <a:t>La statique est un cas particulier de la dynamique qui est dédiée à l’étude des systèmes matériels dont  le mouvement est quelconque MAIS la démarche de résolution est identique d’où l’importance de cette démarche.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46DDFBF-8937-4E7A-AC21-65C21F8657D4}"/>
                </a:ext>
              </a:extLst>
            </p:cNvPr>
            <p:cNvSpPr/>
            <p:nvPr/>
          </p:nvSpPr>
          <p:spPr>
            <a:xfrm>
              <a:off x="589869" y="1211594"/>
              <a:ext cx="15114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CC00CC"/>
                  </a:solidFill>
                </a:rPr>
                <a:t>Cas particulier</a:t>
              </a:r>
              <a:endParaRPr lang="fr-FR" b="1" dirty="0">
                <a:solidFill>
                  <a:srgbClr val="33339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149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e 25"/>
          <p:cNvGrpSpPr/>
          <p:nvPr/>
        </p:nvGrpSpPr>
        <p:grpSpPr>
          <a:xfrm>
            <a:off x="589869" y="3777622"/>
            <a:ext cx="11338895" cy="2831652"/>
            <a:chOff x="589869" y="1211594"/>
            <a:chExt cx="11310763" cy="2831652"/>
          </a:xfrm>
        </p:grpSpPr>
        <p:sp>
          <p:nvSpPr>
            <p:cNvPr id="27" name="Rectangle à coins arrondis 26"/>
            <p:cNvSpPr/>
            <p:nvPr/>
          </p:nvSpPr>
          <p:spPr>
            <a:xfrm>
              <a:off x="589869" y="1227314"/>
              <a:ext cx="11310763" cy="2815932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CC00CC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89869" y="1211594"/>
              <a:ext cx="42531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CC00CC"/>
                  </a:solidFill>
                </a:rPr>
                <a:t>Expression vectorielle du PFS  </a:t>
              </a:r>
            </a:p>
          </p:txBody>
        </p:sp>
      </p:grpSp>
      <p:sp>
        <p:nvSpPr>
          <p:cNvPr id="33" name="ZoneTexte 32">
            <a:extLst>
              <a:ext uri="{FF2B5EF4-FFF2-40B4-BE49-F238E27FC236}">
                <a16:creationId xmlns:a16="http://schemas.microsoft.com/office/drawing/2014/main" id="{9A7FD7D0-11E8-40CB-A554-10FD300727A7}"/>
              </a:ext>
            </a:extLst>
          </p:cNvPr>
          <p:cNvSpPr txBox="1"/>
          <p:nvPr/>
        </p:nvSpPr>
        <p:spPr>
          <a:xfrm>
            <a:off x="4803507" y="70168"/>
            <a:ext cx="5899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>
                <a:solidFill>
                  <a:srgbClr val="0016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Énoncé du Principe Fondamental de la Statique</a:t>
            </a:r>
          </a:p>
        </p:txBody>
      </p:sp>
      <p:sp>
        <p:nvSpPr>
          <p:cNvPr id="37" name="Organigramme : Alternative 36">
            <a:extLst>
              <a:ext uri="{FF2B5EF4-FFF2-40B4-BE49-F238E27FC236}">
                <a16:creationId xmlns:a16="http://schemas.microsoft.com/office/drawing/2014/main" id="{BCE67B93-A80A-491B-88D6-51FF0A8ACD00}"/>
              </a:ext>
            </a:extLst>
          </p:cNvPr>
          <p:cNvSpPr/>
          <p:nvPr/>
        </p:nvSpPr>
        <p:spPr>
          <a:xfrm>
            <a:off x="4634332" y="4124901"/>
            <a:ext cx="2696258" cy="503305"/>
          </a:xfrm>
          <a:prstGeom prst="flowChartAlternateProcess">
            <a:avLst/>
          </a:prstGeom>
          <a:solidFill>
            <a:srgbClr val="CC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PFS sous forme </a:t>
            </a:r>
            <a:r>
              <a:rPr lang="fr-FR" dirty="0" err="1">
                <a:solidFill>
                  <a:schemeClr val="bg1"/>
                </a:solidFill>
              </a:rPr>
              <a:t>torsorielle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2" name="Rectangle à coins arrondis 19">
            <a:extLst>
              <a:ext uri="{FF2B5EF4-FFF2-40B4-BE49-F238E27FC236}">
                <a16:creationId xmlns:a16="http://schemas.microsoft.com/office/drawing/2014/main" id="{269C8910-7828-4825-A097-AAED568F2D62}"/>
              </a:ext>
            </a:extLst>
          </p:cNvPr>
          <p:cNvSpPr/>
          <p:nvPr/>
        </p:nvSpPr>
        <p:spPr>
          <a:xfrm>
            <a:off x="2591336" y="4984189"/>
            <a:ext cx="3168000" cy="509159"/>
          </a:xfrm>
          <a:prstGeom prst="roundRect">
            <a:avLst/>
          </a:prstGeom>
          <a:solidFill>
            <a:srgbClr val="33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Théorème de la résultante statique</a:t>
            </a:r>
          </a:p>
        </p:txBody>
      </p:sp>
      <p:sp>
        <p:nvSpPr>
          <p:cNvPr id="43" name="Rectangle à coins arrondis 20">
            <a:extLst>
              <a:ext uri="{FF2B5EF4-FFF2-40B4-BE49-F238E27FC236}">
                <a16:creationId xmlns:a16="http://schemas.microsoft.com/office/drawing/2014/main" id="{4EA22CA6-F3E9-45E6-B0E9-6CD3DEEA1899}"/>
              </a:ext>
            </a:extLst>
          </p:cNvPr>
          <p:cNvSpPr/>
          <p:nvPr/>
        </p:nvSpPr>
        <p:spPr>
          <a:xfrm>
            <a:off x="6710291" y="4984189"/>
            <a:ext cx="2808000" cy="509159"/>
          </a:xfrm>
          <a:prstGeom prst="roundRect">
            <a:avLst/>
          </a:prstGeom>
          <a:solidFill>
            <a:srgbClr val="33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Théorème du moment statique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D7552CA3-655F-4E49-80E6-05AB99894B41}"/>
              </a:ext>
            </a:extLst>
          </p:cNvPr>
          <p:cNvCxnSpPr/>
          <p:nvPr/>
        </p:nvCxnSpPr>
        <p:spPr>
          <a:xfrm flipH="1">
            <a:off x="3920837" y="4392679"/>
            <a:ext cx="713495" cy="59151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18293456-9812-448D-B30A-0BC0F9527A00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7330590" y="4378824"/>
            <a:ext cx="783701" cy="60536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e 1">
            <a:extLst>
              <a:ext uri="{FF2B5EF4-FFF2-40B4-BE49-F238E27FC236}">
                <a16:creationId xmlns:a16="http://schemas.microsoft.com/office/drawing/2014/main" id="{2D01FC7E-84C3-443E-A291-71204BDE67D9}"/>
              </a:ext>
            </a:extLst>
          </p:cNvPr>
          <p:cNvGrpSpPr/>
          <p:nvPr/>
        </p:nvGrpSpPr>
        <p:grpSpPr>
          <a:xfrm>
            <a:off x="589869" y="921093"/>
            <a:ext cx="11338896" cy="2697904"/>
            <a:chOff x="589869" y="921093"/>
            <a:chExt cx="11338896" cy="2697904"/>
          </a:xfrm>
        </p:grpSpPr>
        <p:grpSp>
          <p:nvGrpSpPr>
            <p:cNvPr id="73" name="Groupe 72"/>
            <p:cNvGrpSpPr/>
            <p:nvPr/>
          </p:nvGrpSpPr>
          <p:grpSpPr>
            <a:xfrm>
              <a:off x="589869" y="921093"/>
              <a:ext cx="11338896" cy="2697904"/>
              <a:chOff x="589869" y="1211594"/>
              <a:chExt cx="11310764" cy="2697904"/>
            </a:xfrm>
          </p:grpSpPr>
          <p:sp>
            <p:nvSpPr>
              <p:cNvPr id="67" name="Rectangle à coins arrondis 66"/>
              <p:cNvSpPr/>
              <p:nvPr/>
            </p:nvSpPr>
            <p:spPr>
              <a:xfrm>
                <a:off x="589869" y="1227313"/>
                <a:ext cx="11310763" cy="2682185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28575">
                <a:solidFill>
                  <a:srgbClr val="CC00CC"/>
                </a:solidFill>
              </a:ln>
              <a:effectLst>
                <a:outerShdw blurRad="508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ZoneTexte 64"/>
              <p:cNvSpPr txBox="1"/>
              <p:nvPr/>
            </p:nvSpPr>
            <p:spPr>
              <a:xfrm>
                <a:off x="927376" y="1623197"/>
                <a:ext cx="1097325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1600" dirty="0"/>
                  <a:t>Un système matériel S est en équilibre par rapport à un repère R si la somme des torseurs des actions mécaniques extérieures s’appliquant sur S est égale au torseur nul :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89869" y="1211594"/>
                <a:ext cx="50491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solidFill>
                      <a:srgbClr val="CC00CC"/>
                    </a:solidFill>
                  </a:rPr>
                  <a:t>Principe Fondamental de la Statique</a:t>
                </a: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ZoneTexte 35">
                  <a:extLst>
                    <a:ext uri="{FF2B5EF4-FFF2-40B4-BE49-F238E27FC236}">
                      <a16:creationId xmlns:a16="http://schemas.microsoft.com/office/drawing/2014/main" id="{738D028C-6F31-4FAF-82F5-C0C08D1F7BB8}"/>
                    </a:ext>
                  </a:extLst>
                </p:cNvPr>
                <p:cNvSpPr txBox="1"/>
                <p:nvPr/>
              </p:nvSpPr>
              <p:spPr>
                <a:xfrm>
                  <a:off x="928214" y="1969326"/>
                  <a:ext cx="7709948" cy="11904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600" dirty="0"/>
                    <a:t>Expression mathématique sous forme </a:t>
                  </a:r>
                  <a:r>
                    <a:rPr lang="fr-FR" sz="1600" dirty="0" err="1"/>
                    <a:t>torsorielle</a:t>
                  </a:r>
                  <a:r>
                    <a:rPr lang="fr-FR" sz="1600" dirty="0"/>
                    <a:t> du PFS au point P :</a:t>
                  </a:r>
                </a:p>
                <a:p>
                  <a:endParaRPr lang="fr-FR" sz="6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i="1">
                                            <a:latin typeface="Cambria Math" panose="02040503050406030204" pitchFamily="18" charset="0"/>
                                          </a:rPr>
                                          <m:t>𝞃</m:t>
                                        </m:r>
                                      </m:e>
                                      <m:sub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𝐸𝑥𝑡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/</m:t>
                                        </m:r>
                                        <m: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b>
                            </m:sSub>
                          </m:e>
                        </m:nary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fr-F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  <m:t>𝑅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  <m:t>𝐸𝑥𝑡</m:t>
                                                </m:r>
                                                <m: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  <m:t>/</m:t>
                                                </m:r>
                                                <m: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  <m:t>𝑆</m:t>
                                                </m:r>
                                              </m:sub>
                                            </m:sSub>
                                          </m:e>
                                        </m:acc>
                                      </m:e>
                                      <m:e>
                                        <m:acc>
                                          <m:accPr>
                                            <m:chr m:val="⃗"/>
                                            <m:ctrlPr>
                                              <a:rPr lang="fr-FR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  <m:t>𝑀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  <m:t>𝑃</m:t>
                                                </m:r>
                                                <m: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  <m:t> </m:t>
                                                </m:r>
                                                <m: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  <m:t>𝐸𝑥𝑡</m:t>
                                                </m:r>
                                                <m: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  <m:t>/</m:t>
                                                </m:r>
                                                <m:r>
                                                  <a:rPr lang="fr-FR" i="1">
                                                    <a:latin typeface="Cambria Math" panose="02040503050406030204" pitchFamily="18" charset="0"/>
                                                  </a:rPr>
                                                  <m:t>𝑆</m:t>
                                                </m:r>
                                              </m:sub>
                                            </m:sSub>
                                          </m:e>
                                        </m:acc>
                                      </m:e>
                                    </m:eqArr>
                                  </m:e>
                                </m:d>
                              </m:e>
                              <m:sub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b>
                            </m:sSub>
                          </m:e>
                        </m:nary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</m:sSub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36" name="ZoneTexte 35">
                  <a:extLst>
                    <a:ext uri="{FF2B5EF4-FFF2-40B4-BE49-F238E27FC236}">
                      <a16:creationId xmlns:a16="http://schemas.microsoft.com/office/drawing/2014/main" id="{738D028C-6F31-4FAF-82F5-C0C08D1F7B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214" y="1969326"/>
                  <a:ext cx="7709948" cy="1190454"/>
                </a:xfrm>
                <a:prstGeom prst="rect">
                  <a:avLst/>
                </a:prstGeom>
                <a:blipFill>
                  <a:blip r:embed="rId3"/>
                  <a:stretch>
                    <a:fillRect l="-395" t="-1538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923CAF37-AAAB-4DB3-9156-9ACAF9702CFB}"/>
                </a:ext>
              </a:extLst>
            </p:cNvPr>
            <p:cNvSpPr txBox="1"/>
            <p:nvPr/>
          </p:nvSpPr>
          <p:spPr>
            <a:xfrm>
              <a:off x="928214" y="3134245"/>
              <a:ext cx="110005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600" dirty="0"/>
                <a:t>L’écriture de la somme des torseurs d’actions mécaniques </a:t>
              </a:r>
              <a:r>
                <a:rPr lang="fr-FR" sz="1600" b="1" dirty="0"/>
                <a:t>IMPOSE</a:t>
              </a:r>
              <a:r>
                <a:rPr lang="fr-FR" sz="1600" dirty="0"/>
                <a:t> que chacun des torseurs soit écrit au </a:t>
              </a:r>
              <a:r>
                <a:rPr lang="fr-FR" sz="1600" b="1" dirty="0"/>
                <a:t>même point P</a:t>
              </a:r>
              <a:r>
                <a:rPr lang="fr-FR" sz="1600" dirty="0"/>
                <a:t>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3E707C5F-AB80-4777-B179-75D4E4C62247}"/>
                  </a:ext>
                </a:extLst>
              </p:cNvPr>
              <p:cNvSpPr txBox="1"/>
              <p:nvPr/>
            </p:nvSpPr>
            <p:spPr>
              <a:xfrm>
                <a:off x="3291498" y="5843570"/>
                <a:ext cx="1361270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𝐸𝑥𝑡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</m:acc>
                          <m:r>
                            <m:rPr>
                              <m:nor/>
                            </m:rPr>
                            <a:rPr lang="fr-F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dirty="0"/>
                            <m:t>=</m:t>
                          </m:r>
                          <m:acc>
                            <m:accPr>
                              <m:chr m:val="⃗"/>
                              <m:ctrlPr>
                                <a:rPr lang="fr-FR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fr-FR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3E707C5F-AB80-4777-B179-75D4E4C62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498" y="5843570"/>
                <a:ext cx="1361270" cy="6707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ZoneTexte 48">
                <a:extLst>
                  <a:ext uri="{FF2B5EF4-FFF2-40B4-BE49-F238E27FC236}">
                    <a16:creationId xmlns:a16="http://schemas.microsoft.com/office/drawing/2014/main" id="{70B9B56C-3E32-47C4-93C2-BCB478689234}"/>
                  </a:ext>
                </a:extLst>
              </p:cNvPr>
              <p:cNvSpPr txBox="1"/>
              <p:nvPr/>
            </p:nvSpPr>
            <p:spPr>
              <a:xfrm>
                <a:off x="7410162" y="5829055"/>
                <a:ext cx="1552797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𝐸𝑥𝑡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</m:acc>
                          <m:r>
                            <m:rPr>
                              <m:nor/>
                            </m:rPr>
                            <a:rPr lang="fr-FR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dirty="0"/>
                            <m:t>=</m:t>
                          </m:r>
                          <m:r>
                            <m:rPr>
                              <m:nor/>
                            </m:rPr>
                            <a:rPr lang="fr-FR" b="0" i="0" dirty="0" smtClean="0"/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fr-FR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9" name="ZoneTexte 48">
                <a:extLst>
                  <a:ext uri="{FF2B5EF4-FFF2-40B4-BE49-F238E27FC236}">
                    <a16:creationId xmlns:a16="http://schemas.microsoft.com/office/drawing/2014/main" id="{70B9B56C-3E32-47C4-93C2-BCB478689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162" y="5829055"/>
                <a:ext cx="1552797" cy="6707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ZoneTexte 49">
            <a:extLst>
              <a:ext uri="{FF2B5EF4-FFF2-40B4-BE49-F238E27FC236}">
                <a16:creationId xmlns:a16="http://schemas.microsoft.com/office/drawing/2014/main" id="{635CE152-4258-41F0-9144-FF49119A7D51}"/>
              </a:ext>
            </a:extLst>
          </p:cNvPr>
          <p:cNvSpPr txBox="1"/>
          <p:nvPr/>
        </p:nvSpPr>
        <p:spPr>
          <a:xfrm>
            <a:off x="-64294" y="6064514"/>
            <a:ext cx="46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A9A44B10-1C7E-41F9-B24B-E114E8A0AD74}"/>
              </a:ext>
            </a:extLst>
          </p:cNvPr>
          <p:cNvSpPr txBox="1"/>
          <p:nvPr/>
        </p:nvSpPr>
        <p:spPr>
          <a:xfrm>
            <a:off x="6937230" y="5491924"/>
            <a:ext cx="22216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écrit au </a:t>
            </a:r>
            <a:r>
              <a:rPr lang="fr-FR" sz="1600" b="1" dirty="0"/>
              <a:t>point P</a:t>
            </a:r>
            <a:endParaRPr lang="fr-FR" sz="1600" dirty="0"/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2CCB6BBF-75C1-4CA1-8C38-A254765D217C}"/>
              </a:ext>
            </a:extLst>
          </p:cNvPr>
          <p:cNvSpPr txBox="1"/>
          <p:nvPr/>
        </p:nvSpPr>
        <p:spPr>
          <a:xfrm>
            <a:off x="2578867" y="5489304"/>
            <a:ext cx="26617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indépendant du </a:t>
            </a:r>
            <a:r>
              <a:rPr lang="fr-FR" sz="1600" b="1" dirty="0"/>
              <a:t>point P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38186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2" grpId="0" animBg="1"/>
      <p:bldP spid="43" grpId="0" animBg="1"/>
      <p:bldP spid="9" grpId="0"/>
      <p:bldP spid="49" grpId="0"/>
      <p:bldP spid="51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e 86"/>
          <p:cNvGrpSpPr/>
          <p:nvPr/>
        </p:nvGrpSpPr>
        <p:grpSpPr>
          <a:xfrm>
            <a:off x="8215070" y="744171"/>
            <a:ext cx="3705693" cy="5892155"/>
            <a:chOff x="8641039" y="2794342"/>
            <a:chExt cx="2818617" cy="2776477"/>
          </a:xfrm>
        </p:grpSpPr>
        <p:sp>
          <p:nvSpPr>
            <p:cNvPr id="79" name="Rectangle à coins arrondis 78"/>
            <p:cNvSpPr/>
            <p:nvPr/>
          </p:nvSpPr>
          <p:spPr>
            <a:xfrm>
              <a:off x="8641039" y="2816204"/>
              <a:ext cx="2818617" cy="275461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4F9707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8663117" y="2794342"/>
              <a:ext cx="1493950" cy="1740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217214"/>
                  </a:solidFill>
                </a:rPr>
                <a:t>PFS sur aile d’avion</a:t>
              </a:r>
              <a:endParaRPr lang="fr-FR" b="1" dirty="0">
                <a:solidFill>
                  <a:srgbClr val="217214"/>
                </a:solidFill>
              </a:endParaRP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5E912298-30DA-46F9-9C2D-10202AAD7B0F}"/>
              </a:ext>
            </a:extLst>
          </p:cNvPr>
          <p:cNvGrpSpPr/>
          <p:nvPr/>
        </p:nvGrpSpPr>
        <p:grpSpPr>
          <a:xfrm>
            <a:off x="10270756" y="5511420"/>
            <a:ext cx="1071335" cy="537308"/>
            <a:chOff x="9890211" y="5962611"/>
            <a:chExt cx="1071335" cy="537308"/>
          </a:xfrm>
        </p:grpSpPr>
        <p:cxnSp>
          <p:nvCxnSpPr>
            <p:cNvPr id="46" name="Connecteur droit avec flèche 45">
              <a:extLst>
                <a:ext uri="{FF2B5EF4-FFF2-40B4-BE49-F238E27FC236}">
                  <a16:creationId xmlns:a16="http://schemas.microsoft.com/office/drawing/2014/main" id="{3D585AB9-BA11-48E6-8270-397DBEE3FAB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221029" y="5962611"/>
              <a:ext cx="17954" cy="537308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ZoneTexte 46">
                  <a:extLst>
                    <a:ext uri="{FF2B5EF4-FFF2-40B4-BE49-F238E27FC236}">
                      <a16:creationId xmlns:a16="http://schemas.microsoft.com/office/drawing/2014/main" id="{112C71C3-E7E6-4CBE-90CF-50625EFE9D0A}"/>
                    </a:ext>
                  </a:extLst>
                </p:cNvPr>
                <p:cNvSpPr txBox="1"/>
                <p:nvPr/>
              </p:nvSpPr>
              <p:spPr>
                <a:xfrm>
                  <a:off x="9890211" y="6089367"/>
                  <a:ext cx="1071335" cy="4029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b="1" i="1" smtClean="0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b="1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1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fr-FR" b="1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fr-FR" b="1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47" name="ZoneTexte 46">
                  <a:extLst>
                    <a:ext uri="{FF2B5EF4-FFF2-40B4-BE49-F238E27FC236}">
                      <a16:creationId xmlns:a16="http://schemas.microsoft.com/office/drawing/2014/main" id="{112C71C3-E7E6-4CBE-90CF-50625EFE9D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90211" y="6089367"/>
                  <a:ext cx="1071335" cy="40293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2D499FD3-AE98-4F73-A161-8EF11111D372}"/>
              </a:ext>
            </a:extLst>
          </p:cNvPr>
          <p:cNvGrpSpPr/>
          <p:nvPr/>
        </p:nvGrpSpPr>
        <p:grpSpPr>
          <a:xfrm>
            <a:off x="10906504" y="4566721"/>
            <a:ext cx="1071335" cy="577079"/>
            <a:chOff x="10793100" y="5841353"/>
            <a:chExt cx="1071335" cy="577079"/>
          </a:xfrm>
        </p:grpSpPr>
        <p:cxnSp>
          <p:nvCxnSpPr>
            <p:cNvPr id="49" name="Connecteur droit avec flèche 48">
              <a:extLst>
                <a:ext uri="{FF2B5EF4-FFF2-40B4-BE49-F238E27FC236}">
                  <a16:creationId xmlns:a16="http://schemas.microsoft.com/office/drawing/2014/main" id="{FE0C54FA-406F-4A41-8630-EDA8310EFA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85358" y="6275511"/>
              <a:ext cx="489130" cy="142921"/>
            </a:xfrm>
            <a:prstGeom prst="straightConnector1">
              <a:avLst/>
            </a:prstGeom>
            <a:ln w="2857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ZoneTexte 50">
                  <a:extLst>
                    <a:ext uri="{FF2B5EF4-FFF2-40B4-BE49-F238E27FC236}">
                      <a16:creationId xmlns:a16="http://schemas.microsoft.com/office/drawing/2014/main" id="{FAD0E57F-2C9A-406D-BCCE-0FE164BC5F79}"/>
                    </a:ext>
                  </a:extLst>
                </p:cNvPr>
                <p:cNvSpPr txBox="1"/>
                <p:nvPr/>
              </p:nvSpPr>
              <p:spPr>
                <a:xfrm>
                  <a:off x="10793100" y="5841353"/>
                  <a:ext cx="1071335" cy="4341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b="1" i="1" smtClean="0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b="1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1" i="1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fr-FR" b="1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𝑨𝒊𝒓</m:t>
                                </m:r>
                                <m:r>
                                  <a:rPr lang="fr-FR" b="1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fr-FR" b="1" i="1" smtClean="0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𝑨𝒊𝒍𝒆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fr-FR" b="1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1" name="ZoneTexte 50">
                  <a:extLst>
                    <a:ext uri="{FF2B5EF4-FFF2-40B4-BE49-F238E27FC236}">
                      <a16:creationId xmlns:a16="http://schemas.microsoft.com/office/drawing/2014/main" id="{FAD0E57F-2C9A-406D-BCCE-0FE164BC5F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93100" y="5841353"/>
                  <a:ext cx="1071335" cy="434158"/>
                </a:xfrm>
                <a:prstGeom prst="rect">
                  <a:avLst/>
                </a:prstGeom>
                <a:blipFill>
                  <a:blip r:embed="rId4"/>
                  <a:stretch>
                    <a:fillRect b="-84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E2BBF0D3-D071-4655-BA54-0ED268C00BBC}"/>
              </a:ext>
            </a:extLst>
          </p:cNvPr>
          <p:cNvGrpSpPr/>
          <p:nvPr/>
        </p:nvGrpSpPr>
        <p:grpSpPr>
          <a:xfrm>
            <a:off x="9254462" y="4892569"/>
            <a:ext cx="1041354" cy="461665"/>
            <a:chOff x="8707058" y="5851673"/>
            <a:chExt cx="1041354" cy="461665"/>
          </a:xfrm>
        </p:grpSpPr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AEE6B34A-52C2-4DDB-B20D-98915F316528}"/>
                </a:ext>
              </a:extLst>
            </p:cNvPr>
            <p:cNvSpPr txBox="1"/>
            <p:nvPr/>
          </p:nvSpPr>
          <p:spPr>
            <a:xfrm>
              <a:off x="8707058" y="5851673"/>
              <a:ext cx="10413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>
                      <a:lumMod val="50000"/>
                    </a:schemeClr>
                  </a:solidFill>
                </a:rPr>
                <a:t>Encastrement en O</a:t>
              </a:r>
            </a:p>
          </p:txBody>
        </p: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0097EBF1-3D99-42B8-8BC4-1A9142CDAB4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81360" y="6092032"/>
              <a:ext cx="900000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e 72"/>
          <p:cNvGrpSpPr/>
          <p:nvPr/>
        </p:nvGrpSpPr>
        <p:grpSpPr>
          <a:xfrm>
            <a:off x="589869" y="768693"/>
            <a:ext cx="7422017" cy="5867633"/>
            <a:chOff x="589869" y="1211594"/>
            <a:chExt cx="11747243" cy="5867633"/>
          </a:xfrm>
        </p:grpSpPr>
        <p:sp>
          <p:nvSpPr>
            <p:cNvPr id="67" name="Rectangle à coins arrondis 66"/>
            <p:cNvSpPr/>
            <p:nvPr/>
          </p:nvSpPr>
          <p:spPr>
            <a:xfrm>
              <a:off x="589869" y="1227312"/>
              <a:ext cx="11747243" cy="5851915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CC00CC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1069041" y="1623197"/>
              <a:ext cx="10831592" cy="1415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600" dirty="0"/>
                <a:t>Soit un avion de ligne. </a:t>
              </a:r>
            </a:p>
            <a:p>
              <a:pPr algn="just"/>
              <a:r>
                <a:rPr lang="fr-FR" sz="1600" dirty="0"/>
                <a:t>Lors de la conception de cet avion, il est nécessaire de dimensionner la liaison entre la carlingue de l’avion et l’aile.</a:t>
              </a:r>
            </a:p>
            <a:p>
              <a:pPr algn="just"/>
              <a:endParaRPr lang="fr-FR" sz="600" dirty="0"/>
            </a:p>
            <a:p>
              <a:pPr algn="just"/>
              <a:r>
                <a:rPr lang="fr-FR" sz="1600" dirty="0"/>
                <a:t>La démarche d’écriture du PFS est basée sur le </a:t>
              </a:r>
              <a:r>
                <a:rPr lang="fr-FR" sz="1600" b="1" dirty="0"/>
                <a:t>graphe de liaisons </a:t>
              </a:r>
              <a:r>
                <a:rPr lang="fr-FR" sz="1600" dirty="0"/>
                <a:t>sur lequel doivent </a:t>
              </a:r>
              <a:r>
                <a:rPr lang="fr-FR" sz="1600" b="1" dirty="0"/>
                <a:t>ABSOLUMENT</a:t>
              </a:r>
              <a:r>
                <a:rPr lang="fr-FR" sz="1600" dirty="0"/>
                <a:t> apparaître les </a:t>
              </a:r>
              <a:r>
                <a:rPr lang="fr-FR" sz="1600" b="1" dirty="0"/>
                <a:t>actions extérieures</a:t>
              </a:r>
              <a:r>
                <a:rPr lang="fr-FR" sz="1600" dirty="0"/>
                <a:t>.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9869" y="1211594"/>
              <a:ext cx="81951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CC00CC"/>
                  </a:solidFill>
                </a:rPr>
                <a:t>Démarche d’écriture du Principe Fondamental de la Statique</a:t>
              </a:r>
            </a:p>
          </p:txBody>
        </p:sp>
      </p:grpSp>
      <p:sp>
        <p:nvSpPr>
          <p:cNvPr id="33" name="ZoneTexte 32">
            <a:extLst>
              <a:ext uri="{FF2B5EF4-FFF2-40B4-BE49-F238E27FC236}">
                <a16:creationId xmlns:a16="http://schemas.microsoft.com/office/drawing/2014/main" id="{9A7FD7D0-11E8-40CB-A554-10FD300727A7}"/>
              </a:ext>
            </a:extLst>
          </p:cNvPr>
          <p:cNvSpPr txBox="1"/>
          <p:nvPr/>
        </p:nvSpPr>
        <p:spPr>
          <a:xfrm>
            <a:off x="4803507" y="70168"/>
            <a:ext cx="5899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>
                <a:solidFill>
                  <a:srgbClr val="0016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Écriture du Principe Fondamental de la Statique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635CE152-4258-41F0-9144-FF49119A7D51}"/>
              </a:ext>
            </a:extLst>
          </p:cNvPr>
          <p:cNvSpPr txBox="1"/>
          <p:nvPr/>
        </p:nvSpPr>
        <p:spPr>
          <a:xfrm>
            <a:off x="-64294" y="6064514"/>
            <a:ext cx="46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31533C5-84D0-431A-80DA-B3A72FC0E22F}"/>
              </a:ext>
            </a:extLst>
          </p:cNvPr>
          <p:cNvSpPr/>
          <p:nvPr/>
        </p:nvSpPr>
        <p:spPr>
          <a:xfrm>
            <a:off x="8377839" y="4798036"/>
            <a:ext cx="933628" cy="7200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Avion</a:t>
            </a: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2B4CCEB4-16B2-4EEB-B87D-5C0AB7D51775}"/>
              </a:ext>
            </a:extLst>
          </p:cNvPr>
          <p:cNvSpPr/>
          <p:nvPr/>
        </p:nvSpPr>
        <p:spPr>
          <a:xfrm>
            <a:off x="10234866" y="4783800"/>
            <a:ext cx="718175" cy="72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Aile</a:t>
            </a:r>
          </a:p>
        </p:txBody>
      </p: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27D8C8E4-5341-4998-9BEA-A43A18EEB20B}"/>
              </a:ext>
            </a:extLst>
          </p:cNvPr>
          <p:cNvGrpSpPr/>
          <p:nvPr/>
        </p:nvGrpSpPr>
        <p:grpSpPr>
          <a:xfrm>
            <a:off x="1069041" y="2642712"/>
            <a:ext cx="9892505" cy="2861087"/>
            <a:chOff x="1069041" y="3023712"/>
            <a:chExt cx="9892505" cy="2861087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5719989-29BB-48A6-9EDE-46EBBCB6420D}"/>
                </a:ext>
              </a:extLst>
            </p:cNvPr>
            <p:cNvSpPr/>
            <p:nvPr/>
          </p:nvSpPr>
          <p:spPr>
            <a:xfrm>
              <a:off x="1069041" y="3082240"/>
              <a:ext cx="216000" cy="216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/>
                <a:t>1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FEDC9B2-C012-457B-A030-2E48F39FCC8C}"/>
                </a:ext>
              </a:extLst>
            </p:cNvPr>
            <p:cNvSpPr txBox="1"/>
            <p:nvPr/>
          </p:nvSpPr>
          <p:spPr>
            <a:xfrm>
              <a:off x="1285041" y="3023712"/>
              <a:ext cx="32877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Définition de la frontière d’isolement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4F4D341-AB4B-4164-B835-CC818B906879}"/>
                </a:ext>
              </a:extLst>
            </p:cNvPr>
            <p:cNvSpPr txBox="1"/>
            <p:nvPr/>
          </p:nvSpPr>
          <p:spPr>
            <a:xfrm>
              <a:off x="1355057" y="3349656"/>
              <a:ext cx="50318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À partir de l’analyse du graphe des liaisons, l’aile est isolée.</a:t>
              </a: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B4A7A6F9-6B03-4E29-A400-480CE8E715A4}"/>
                </a:ext>
              </a:extLst>
            </p:cNvPr>
            <p:cNvSpPr/>
            <p:nvPr/>
          </p:nvSpPr>
          <p:spPr>
            <a:xfrm>
              <a:off x="10241546" y="5164799"/>
              <a:ext cx="720000" cy="72000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DD70E081-2105-4657-BAAD-B5E6B918CC0C}"/>
              </a:ext>
            </a:extLst>
          </p:cNvPr>
          <p:cNvGrpSpPr/>
          <p:nvPr/>
        </p:nvGrpSpPr>
        <p:grpSpPr>
          <a:xfrm>
            <a:off x="1069041" y="3322929"/>
            <a:ext cx="6061843" cy="338554"/>
            <a:chOff x="1069041" y="3322929"/>
            <a:chExt cx="6061843" cy="338554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89EAF04-595F-4BC0-9F56-CABB8BC9870B}"/>
                </a:ext>
              </a:extLst>
            </p:cNvPr>
            <p:cNvSpPr/>
            <p:nvPr/>
          </p:nvSpPr>
          <p:spPr>
            <a:xfrm>
              <a:off x="1069041" y="3378801"/>
              <a:ext cx="216000" cy="216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/>
                <a:t>2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D194AF33-B541-4FD7-A0AC-F4830336DDA8}"/>
                </a:ext>
              </a:extLst>
            </p:cNvPr>
            <p:cNvSpPr txBox="1"/>
            <p:nvPr/>
          </p:nvSpPr>
          <p:spPr>
            <a:xfrm>
              <a:off x="1285041" y="3322929"/>
              <a:ext cx="5845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Inventaire des actions mécaniques appliquées au système isolé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EB028B0F-2E97-42CB-9093-E977CFFDB5D2}"/>
              </a:ext>
            </a:extLst>
          </p:cNvPr>
          <p:cNvGrpSpPr/>
          <p:nvPr/>
        </p:nvGrpSpPr>
        <p:grpSpPr>
          <a:xfrm>
            <a:off x="1434578" y="4251341"/>
            <a:ext cx="9907513" cy="1797387"/>
            <a:chOff x="1434578" y="4251341"/>
            <a:chExt cx="9907513" cy="1797387"/>
          </a:xfrm>
        </p:grpSpPr>
        <p:cxnSp>
          <p:nvCxnSpPr>
            <p:cNvPr id="16" name="Connecteur droit avec flèche 15">
              <a:extLst>
                <a:ext uri="{FF2B5EF4-FFF2-40B4-BE49-F238E27FC236}">
                  <a16:creationId xmlns:a16="http://schemas.microsoft.com/office/drawing/2014/main" id="{AF77CE89-1435-4BDA-8D4D-7FE13D5942C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601574" y="5511420"/>
              <a:ext cx="17954" cy="537308"/>
            </a:xfrm>
            <a:prstGeom prst="straightConnector1">
              <a:avLst/>
            </a:prstGeom>
            <a:ln w="28575">
              <a:solidFill>
                <a:srgbClr val="00CC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ZoneTexte 53">
                  <a:extLst>
                    <a:ext uri="{FF2B5EF4-FFF2-40B4-BE49-F238E27FC236}">
                      <a16:creationId xmlns:a16="http://schemas.microsoft.com/office/drawing/2014/main" id="{D5746B96-D699-41F2-9748-E1F58BF08D12}"/>
                    </a:ext>
                  </a:extLst>
                </p:cNvPr>
                <p:cNvSpPr txBox="1"/>
                <p:nvPr/>
              </p:nvSpPr>
              <p:spPr>
                <a:xfrm>
                  <a:off x="10270756" y="5638176"/>
                  <a:ext cx="1071335" cy="4029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b="1" i="1" smtClean="0">
                                <a:solidFill>
                                  <a:srgbClr val="00CC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b="1" i="1" smtClean="0">
                                    <a:solidFill>
                                      <a:srgbClr val="00CC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1" i="1" smtClean="0">
                                    <a:solidFill>
                                      <a:srgbClr val="00CC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  <m:sub>
                                <m:r>
                                  <a:rPr lang="fr-FR" b="1" i="1" smtClean="0">
                                    <a:solidFill>
                                      <a:srgbClr val="00CC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fr-FR" b="1" dirty="0">
                    <a:solidFill>
                      <a:srgbClr val="00CC0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ZoneTexte 53">
                  <a:extLst>
                    <a:ext uri="{FF2B5EF4-FFF2-40B4-BE49-F238E27FC236}">
                      <a16:creationId xmlns:a16="http://schemas.microsoft.com/office/drawing/2014/main" id="{D5746B96-D699-41F2-9748-E1F58BF08D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70756" y="5638176"/>
                  <a:ext cx="1071335" cy="40293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ZoneTexte 69">
                  <a:extLst>
                    <a:ext uri="{FF2B5EF4-FFF2-40B4-BE49-F238E27FC236}">
                      <a16:creationId xmlns:a16="http://schemas.microsoft.com/office/drawing/2014/main" id="{6CBA6B1D-07D5-47E3-983D-33EE3E90D710}"/>
                    </a:ext>
                  </a:extLst>
                </p:cNvPr>
                <p:cNvSpPr txBox="1"/>
                <p:nvPr/>
              </p:nvSpPr>
              <p:spPr>
                <a:xfrm>
                  <a:off x="1434578" y="4251341"/>
                  <a:ext cx="6169572" cy="8278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600" dirty="0"/>
                    <a:t>• en G pesanteur : </a:t>
                  </a:r>
                  <a14:m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latin typeface="Cambria Math" panose="02040503050406030204" pitchFamily="18" charset="0"/>
                                </a:rPr>
                                <m:t>𝞃</m:t>
                              </m:r>
                            </m:e>
                            <m: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𝑃𝑒𝑠𝑎𝑛𝑡𝑒𝑢𝑟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𝐴𝑖𝑙𝑒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𝑃</m:t>
                                        </m:r>
                                      </m:e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sub>
                              <m: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b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a14:m>
                  <a:r>
                    <a:rPr lang="fr-FR" sz="1600" dirty="0"/>
                    <a:t>connu ;</a:t>
                  </a:r>
                </a:p>
              </p:txBody>
            </p:sp>
          </mc:Choice>
          <mc:Fallback xmlns="">
            <p:sp>
              <p:nvSpPr>
                <p:cNvPr id="70" name="ZoneTexte 69">
                  <a:extLst>
                    <a:ext uri="{FF2B5EF4-FFF2-40B4-BE49-F238E27FC236}">
                      <a16:creationId xmlns:a16="http://schemas.microsoft.com/office/drawing/2014/main" id="{6CBA6B1D-07D5-47E3-983D-33EE3E90D7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4578" y="4251341"/>
                  <a:ext cx="6169572" cy="827855"/>
                </a:xfrm>
                <a:prstGeom prst="rect">
                  <a:avLst/>
                </a:prstGeom>
                <a:blipFill>
                  <a:blip r:embed="rId6"/>
                  <a:stretch>
                    <a:fillRect l="-49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8AE5086B-73D2-43A0-BB39-F00C29E1442A}"/>
              </a:ext>
            </a:extLst>
          </p:cNvPr>
          <p:cNvGrpSpPr/>
          <p:nvPr/>
        </p:nvGrpSpPr>
        <p:grpSpPr>
          <a:xfrm>
            <a:off x="1434577" y="4566721"/>
            <a:ext cx="10543262" cy="1246213"/>
            <a:chOff x="1434577" y="4566721"/>
            <a:chExt cx="10543262" cy="1246213"/>
          </a:xfrm>
        </p:grpSpPr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CAA98432-5259-4D95-A276-A64D67171C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98762" y="5000879"/>
              <a:ext cx="489130" cy="142921"/>
            </a:xfrm>
            <a:prstGeom prst="straightConnector1">
              <a:avLst/>
            </a:prstGeom>
            <a:ln w="28575">
              <a:solidFill>
                <a:srgbClr val="00CC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ZoneTexte 12">
                  <a:extLst>
                    <a:ext uri="{FF2B5EF4-FFF2-40B4-BE49-F238E27FC236}">
                      <a16:creationId xmlns:a16="http://schemas.microsoft.com/office/drawing/2014/main" id="{F6756FBF-34FB-4034-ADE1-E30B93909A90}"/>
                    </a:ext>
                  </a:extLst>
                </p:cNvPr>
                <p:cNvSpPr txBox="1"/>
                <p:nvPr/>
              </p:nvSpPr>
              <p:spPr>
                <a:xfrm>
                  <a:off x="10906504" y="4566721"/>
                  <a:ext cx="1071335" cy="4341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b="1" i="1" smtClean="0">
                                <a:solidFill>
                                  <a:srgbClr val="00CC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b="1" i="1" smtClean="0">
                                    <a:solidFill>
                                      <a:srgbClr val="00CC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b="1" i="1">
                                    <a:solidFill>
                                      <a:srgbClr val="00CC00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fr-FR" b="1" i="1" smtClean="0">
                                    <a:solidFill>
                                      <a:srgbClr val="00CC00"/>
                                    </a:solidFill>
                                    <a:latin typeface="Cambria Math" panose="02040503050406030204" pitchFamily="18" charset="0"/>
                                  </a:rPr>
                                  <m:t>𝑨𝒊𝒓</m:t>
                                </m:r>
                                <m:r>
                                  <a:rPr lang="fr-FR" b="1" i="1" smtClean="0">
                                    <a:solidFill>
                                      <a:srgbClr val="00CC00"/>
                                    </a:solidFill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fr-FR" b="1" i="1" smtClean="0">
                                    <a:solidFill>
                                      <a:srgbClr val="00CC00"/>
                                    </a:solidFill>
                                    <a:latin typeface="Cambria Math" panose="02040503050406030204" pitchFamily="18" charset="0"/>
                                  </a:rPr>
                                  <m:t>𝑨𝒊𝒍𝒆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fr-FR" b="1" dirty="0">
                    <a:solidFill>
                      <a:srgbClr val="00CC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ZoneTexte 12">
                  <a:extLst>
                    <a:ext uri="{FF2B5EF4-FFF2-40B4-BE49-F238E27FC236}">
                      <a16:creationId xmlns:a16="http://schemas.microsoft.com/office/drawing/2014/main" id="{F6756FBF-34FB-4034-ADE1-E30B93909A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06504" y="4566721"/>
                  <a:ext cx="1071335" cy="434158"/>
                </a:xfrm>
                <a:prstGeom prst="rect">
                  <a:avLst/>
                </a:prstGeom>
                <a:blipFill>
                  <a:blip r:embed="rId7"/>
                  <a:stretch>
                    <a:fillRect b="-845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ZoneTexte 70">
                  <a:extLst>
                    <a:ext uri="{FF2B5EF4-FFF2-40B4-BE49-F238E27FC236}">
                      <a16:creationId xmlns:a16="http://schemas.microsoft.com/office/drawing/2014/main" id="{5DF21855-A09E-48FA-801E-39C5B87CD038}"/>
                    </a:ext>
                  </a:extLst>
                </p:cNvPr>
                <p:cNvSpPr txBox="1"/>
                <p:nvPr/>
              </p:nvSpPr>
              <p:spPr>
                <a:xfrm>
                  <a:off x="1434577" y="4970524"/>
                  <a:ext cx="6464671" cy="8424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600" dirty="0"/>
                    <a:t>• en A action de l’air sur l’aile : </a:t>
                  </a:r>
                  <a14:m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latin typeface="Cambria Math" panose="02040503050406030204" pitchFamily="18" charset="0"/>
                                </a:rPr>
                                <m:t>𝞃</m:t>
                              </m:r>
                            </m:e>
                            <m: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𝐴𝑖𝑟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𝐴𝑖𝑙𝑒</m:t>
                              </m:r>
                            </m:sub>
                          </m:sSub>
                        </m:e>
                      </m:d>
                    </m:oMath>
                  </a14:m>
                  <a:r>
                    <a:rPr lang="fr-FR" sz="1600" dirty="0"/>
                    <a:t> =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a14:m>
                  <a:r>
                    <a:rPr lang="fr-FR" sz="1600" dirty="0"/>
                    <a:t>connu.</a:t>
                  </a:r>
                </a:p>
              </p:txBody>
            </p:sp>
          </mc:Choice>
          <mc:Fallback xmlns="">
            <p:sp>
              <p:nvSpPr>
                <p:cNvPr id="71" name="ZoneTexte 70">
                  <a:extLst>
                    <a:ext uri="{FF2B5EF4-FFF2-40B4-BE49-F238E27FC236}">
                      <a16:creationId xmlns:a16="http://schemas.microsoft.com/office/drawing/2014/main" id="{5DF21855-A09E-48FA-801E-39C5B87CD0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4577" y="4970524"/>
                  <a:ext cx="6464671" cy="842410"/>
                </a:xfrm>
                <a:prstGeom prst="rect">
                  <a:avLst/>
                </a:prstGeom>
                <a:blipFill>
                  <a:blip r:embed="rId8"/>
                  <a:stretch>
                    <a:fillRect l="-47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95952A0-4299-405A-A31A-C70B0D91B945}"/>
              </a:ext>
            </a:extLst>
          </p:cNvPr>
          <p:cNvGrpSpPr/>
          <p:nvPr/>
        </p:nvGrpSpPr>
        <p:grpSpPr>
          <a:xfrm>
            <a:off x="1069041" y="5748297"/>
            <a:ext cx="6061843" cy="744001"/>
            <a:chOff x="1069041" y="5748297"/>
            <a:chExt cx="6061843" cy="744001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EF41E86A-DBB1-4D61-B148-B1BA12639DB9}"/>
                </a:ext>
              </a:extLst>
            </p:cNvPr>
            <p:cNvGrpSpPr/>
            <p:nvPr/>
          </p:nvGrpSpPr>
          <p:grpSpPr>
            <a:xfrm>
              <a:off x="1069041" y="5748297"/>
              <a:ext cx="6061843" cy="338554"/>
              <a:chOff x="1069041" y="5637457"/>
              <a:chExt cx="6061843" cy="338554"/>
            </a:xfrm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CEA43873-9A2D-4902-8E0A-BB2D55653C27}"/>
                  </a:ext>
                </a:extLst>
              </p:cNvPr>
              <p:cNvSpPr/>
              <p:nvPr/>
            </p:nvSpPr>
            <p:spPr>
              <a:xfrm>
                <a:off x="1069041" y="5687190"/>
                <a:ext cx="216000" cy="21600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00" dirty="0"/>
                  <a:t>3</a:t>
                </a:r>
              </a:p>
            </p:txBody>
          </p:sp>
          <p:sp>
            <p:nvSpPr>
              <p:cNvPr id="74" name="ZoneTexte 73">
                <a:extLst>
                  <a:ext uri="{FF2B5EF4-FFF2-40B4-BE49-F238E27FC236}">
                    <a16:creationId xmlns:a16="http://schemas.microsoft.com/office/drawing/2014/main" id="{9E4BD5B5-DB48-48F6-AE60-C914BB01B34C}"/>
                  </a:ext>
                </a:extLst>
              </p:cNvPr>
              <p:cNvSpPr txBox="1"/>
              <p:nvPr/>
            </p:nvSpPr>
            <p:spPr>
              <a:xfrm>
                <a:off x="1285041" y="5637457"/>
                <a:ext cx="58458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dirty="0"/>
                  <a:t>Écriture du PFS sous forme </a:t>
                </a:r>
                <a:r>
                  <a:rPr lang="fr-FR" sz="1600" dirty="0" err="1"/>
                  <a:t>torsorielle</a:t>
                </a:r>
                <a:r>
                  <a:rPr lang="fr-FR" sz="1600" dirty="0"/>
                  <a:t> au point O  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55BF9AC5-B445-43EE-8392-5D56AF05C1A5}"/>
                    </a:ext>
                  </a:extLst>
                </p:cNvPr>
                <p:cNvSpPr/>
                <p:nvPr/>
              </p:nvSpPr>
              <p:spPr>
                <a:xfrm>
                  <a:off x="1999566" y="6082506"/>
                  <a:ext cx="4416791" cy="40979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fr-F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  <m:t>𝞃</m:t>
                                  </m:r>
                                </m:e>
                                <m:sub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𝐴𝑣𝑖𝑜𝑛</m:t>
                                  </m:r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𝐴𝑖𝑙𝑒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a14:m>
                  <a:r>
                    <a:rPr lang="fr-FR" sz="1600" dirty="0"/>
                    <a:t>+ </a:t>
                  </a:r>
                  <a14:m>
                    <m:oMath xmlns:m="http://schemas.openxmlformats.org/officeDocument/2006/math">
                      <m:r>
                        <a:rPr lang="fr-FR" sz="160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  <m:t>𝞃</m:t>
                                  </m:r>
                                </m:e>
                                <m:sub>
                                  <m:r>
                                    <a:rPr lang="fr-FR" sz="1600" b="0" i="1" smtClean="0">
                                      <a:latin typeface="Cambria Math" panose="02040503050406030204" pitchFamily="18" charset="0"/>
                                    </a:rPr>
                                    <m:t>𝑃𝑒𝑠𝑎𝑛𝑡𝑒𝑢𝑟</m:t>
                                  </m:r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𝐴𝑖𝑙𝑒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a14:m>
                  <a:r>
                    <a:rPr lang="fr-FR" sz="1600" dirty="0"/>
                    <a:t>+ </a:t>
                  </a:r>
                  <a14:m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fr-FR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latin typeface="Cambria Math" panose="02040503050406030204" pitchFamily="18" charset="0"/>
                                </a:rPr>
                                <m:t>𝞃</m:t>
                              </m:r>
                            </m:e>
                            <m: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𝐴𝑖𝑟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𝐴𝑖𝑙𝑒</m:t>
                              </m:r>
                            </m:sub>
                          </m:sSub>
                        </m:e>
                      </m:d>
                    </m:oMath>
                  </a14:m>
                  <a:r>
                    <a:rPr lang="fr-FR" sz="1600" dirty="0"/>
                    <a:t>= </a:t>
                  </a:r>
                  <a14:m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a14:m>
                  <a:endParaRPr lang="fr-FR" sz="1600" dirty="0"/>
                </a:p>
              </p:txBody>
            </p:sp>
          </mc:Choice>
          <mc:Fallback xmlns="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55BF9AC5-B445-43EE-8392-5D56AF05C1A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9566" y="6082506"/>
                  <a:ext cx="4416791" cy="409792"/>
                </a:xfrm>
                <a:prstGeom prst="rect">
                  <a:avLst/>
                </a:prstGeom>
                <a:blipFill>
                  <a:blip r:embed="rId9"/>
                  <a:stretch>
                    <a:fillRect b="-597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2FF9CB87-03B2-40AD-9815-CDDA06D026FB}"/>
                  </a:ext>
                </a:extLst>
              </p:cNvPr>
              <p:cNvSpPr txBox="1"/>
              <p:nvPr/>
            </p:nvSpPr>
            <p:spPr>
              <a:xfrm>
                <a:off x="8330512" y="3668601"/>
                <a:ext cx="347845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𝑂𝐺</m:t>
                          </m:r>
                        </m:e>
                      </m:acc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fr-FR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2FF9CB87-03B2-40AD-9815-CDDA06D02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512" y="3668601"/>
                <a:ext cx="3478453" cy="312458"/>
              </a:xfrm>
              <a:prstGeom prst="rect">
                <a:avLst/>
              </a:prstGeom>
              <a:blipFill>
                <a:blip r:embed="rId10"/>
                <a:stretch>
                  <a:fillRect t="-31373" r="-8070" b="-235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7583FEB9-12D5-4D40-91C5-1073CE51FEC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086" y="1167306"/>
            <a:ext cx="3477879" cy="2437309"/>
          </a:xfrm>
          <a:prstGeom prst="rect">
            <a:avLst/>
          </a:prstGeom>
        </p:spPr>
      </p:pic>
      <p:grpSp>
        <p:nvGrpSpPr>
          <p:cNvPr id="10" name="Groupe 9">
            <a:extLst>
              <a:ext uri="{FF2B5EF4-FFF2-40B4-BE49-F238E27FC236}">
                <a16:creationId xmlns:a16="http://schemas.microsoft.com/office/drawing/2014/main" id="{2C0CED6E-D679-4E86-93C7-BF5CCBF642D5}"/>
              </a:ext>
            </a:extLst>
          </p:cNvPr>
          <p:cNvGrpSpPr/>
          <p:nvPr/>
        </p:nvGrpSpPr>
        <p:grpSpPr>
          <a:xfrm>
            <a:off x="1427402" y="3557342"/>
            <a:ext cx="8868414" cy="1796893"/>
            <a:chOff x="1427402" y="3557342"/>
            <a:chExt cx="8868414" cy="17968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ZoneTexte 55">
                  <a:extLst>
                    <a:ext uri="{FF2B5EF4-FFF2-40B4-BE49-F238E27FC236}">
                      <a16:creationId xmlns:a16="http://schemas.microsoft.com/office/drawing/2014/main" id="{5367B8C8-94CE-4707-8A16-6C387F2B7FE3}"/>
                    </a:ext>
                  </a:extLst>
                </p:cNvPr>
                <p:cNvSpPr txBox="1"/>
                <p:nvPr/>
              </p:nvSpPr>
              <p:spPr>
                <a:xfrm>
                  <a:off x="1427402" y="3557342"/>
                  <a:ext cx="5853550" cy="7925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600" dirty="0"/>
                    <a:t>• en O liaison encastrement :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  <m:t>𝞃</m:t>
                                  </m:r>
                                </m:e>
                                <m:sub>
                                  <m:r>
                                    <a:rPr lang="fr-FR" sz="1600" b="0" i="1" smtClean="0">
                                      <a:latin typeface="Cambria Math" panose="02040503050406030204" pitchFamily="18" charset="0"/>
                                    </a:rPr>
                                    <m:t>𝐴𝑣𝑖𝑜𝑛</m:t>
                                  </m:r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fr-FR" sz="1600" b="0" i="1" smtClean="0">
                                      <a:latin typeface="Cambria Math" panose="02040503050406030204" pitchFamily="18" charset="0"/>
                                    </a:rPr>
                                    <m:t>𝐴𝑖𝑙𝑒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fr-FR" sz="1600" b="0" i="0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a14:m>
                  <a:r>
                    <a:rPr lang="fr-FR" sz="1600" dirty="0"/>
                    <a:t>;</a:t>
                  </a:r>
                </a:p>
              </p:txBody>
            </p:sp>
          </mc:Choice>
          <mc:Fallback xmlns="">
            <p:sp>
              <p:nvSpPr>
                <p:cNvPr id="56" name="ZoneTexte 55">
                  <a:extLst>
                    <a:ext uri="{FF2B5EF4-FFF2-40B4-BE49-F238E27FC236}">
                      <a16:creationId xmlns:a16="http://schemas.microsoft.com/office/drawing/2014/main" id="{5367B8C8-94CE-4707-8A16-6C387F2B7FE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7402" y="3557342"/>
                  <a:ext cx="5853550" cy="792525"/>
                </a:xfrm>
                <a:prstGeom prst="rect">
                  <a:avLst/>
                </a:prstGeom>
                <a:blipFill>
                  <a:blip r:embed="rId12"/>
                  <a:stretch>
                    <a:fillRect l="-521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A1385E6E-EC4F-42D9-97F8-DEB3D718D3CD}"/>
                </a:ext>
              </a:extLst>
            </p:cNvPr>
            <p:cNvGrpSpPr/>
            <p:nvPr/>
          </p:nvGrpSpPr>
          <p:grpSpPr>
            <a:xfrm>
              <a:off x="9254462" y="4892570"/>
              <a:ext cx="1041354" cy="461665"/>
              <a:chOff x="9254462" y="4892570"/>
              <a:chExt cx="1041354" cy="461665"/>
            </a:xfrm>
          </p:grpSpPr>
          <p:sp>
            <p:nvSpPr>
              <p:cNvPr id="59" name="ZoneTexte 58">
                <a:extLst>
                  <a:ext uri="{FF2B5EF4-FFF2-40B4-BE49-F238E27FC236}">
                    <a16:creationId xmlns:a16="http://schemas.microsoft.com/office/drawing/2014/main" id="{D156E4E0-F18D-4DD0-8ACE-3C4017976382}"/>
                  </a:ext>
                </a:extLst>
              </p:cNvPr>
              <p:cNvSpPr txBox="1"/>
              <p:nvPr/>
            </p:nvSpPr>
            <p:spPr>
              <a:xfrm>
                <a:off x="9254462" y="4892570"/>
                <a:ext cx="10413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00CC00"/>
                    </a:solidFill>
                  </a:rPr>
                  <a:t>Encastrement en O</a:t>
                </a:r>
              </a:p>
            </p:txBody>
          </p: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D17FA994-2D7B-4897-882C-CFB32BFBF9B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328764" y="5132929"/>
                <a:ext cx="900000" cy="0"/>
              </a:xfrm>
              <a:prstGeom prst="line">
                <a:avLst/>
              </a:prstGeom>
              <a:ln w="285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7860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e 72"/>
          <p:cNvGrpSpPr/>
          <p:nvPr/>
        </p:nvGrpSpPr>
        <p:grpSpPr>
          <a:xfrm>
            <a:off x="589869" y="768693"/>
            <a:ext cx="7422017" cy="5746407"/>
            <a:chOff x="589869" y="1211594"/>
            <a:chExt cx="11747243" cy="5746407"/>
          </a:xfrm>
        </p:grpSpPr>
        <p:sp>
          <p:nvSpPr>
            <p:cNvPr id="67" name="Rectangle à coins arrondis 66"/>
            <p:cNvSpPr/>
            <p:nvPr/>
          </p:nvSpPr>
          <p:spPr>
            <a:xfrm>
              <a:off x="589869" y="1227313"/>
              <a:ext cx="11747243" cy="573068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CC00CC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9869" y="1211594"/>
              <a:ext cx="81951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CC00CC"/>
                  </a:solidFill>
                </a:rPr>
                <a:t>Démarche d’écriture du Principe Fondamental de la Statique</a:t>
              </a:r>
            </a:p>
          </p:txBody>
        </p:sp>
      </p:grpSp>
      <p:grpSp>
        <p:nvGrpSpPr>
          <p:cNvPr id="87" name="Groupe 86"/>
          <p:cNvGrpSpPr/>
          <p:nvPr/>
        </p:nvGrpSpPr>
        <p:grpSpPr>
          <a:xfrm>
            <a:off x="8215070" y="744171"/>
            <a:ext cx="3705693" cy="5770930"/>
            <a:chOff x="8641039" y="2794342"/>
            <a:chExt cx="2818617" cy="2719354"/>
          </a:xfrm>
        </p:grpSpPr>
        <p:sp>
          <p:nvSpPr>
            <p:cNvPr id="79" name="Rectangle à coins arrondis 78"/>
            <p:cNvSpPr/>
            <p:nvPr/>
          </p:nvSpPr>
          <p:spPr>
            <a:xfrm>
              <a:off x="8641039" y="2816204"/>
              <a:ext cx="2818617" cy="2697492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4F9707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8663117" y="2794342"/>
              <a:ext cx="1493950" cy="1740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217214"/>
                  </a:solidFill>
                </a:rPr>
                <a:t>PFS sur aile d’avion</a:t>
              </a:r>
              <a:endParaRPr lang="fr-FR" b="1" dirty="0">
                <a:solidFill>
                  <a:srgbClr val="217214"/>
                </a:solidFill>
              </a:endParaRPr>
            </a:p>
          </p:txBody>
        </p:sp>
      </p:grpSp>
      <p:sp>
        <p:nvSpPr>
          <p:cNvPr id="50" name="ZoneTexte 49">
            <a:extLst>
              <a:ext uri="{FF2B5EF4-FFF2-40B4-BE49-F238E27FC236}">
                <a16:creationId xmlns:a16="http://schemas.microsoft.com/office/drawing/2014/main" id="{635CE152-4258-41F0-9144-FF49119A7D51}"/>
              </a:ext>
            </a:extLst>
          </p:cNvPr>
          <p:cNvSpPr txBox="1"/>
          <p:nvPr/>
        </p:nvSpPr>
        <p:spPr>
          <a:xfrm>
            <a:off x="-64294" y="6064514"/>
            <a:ext cx="46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89EAF04-595F-4BC0-9F56-CABB8BC9870B}"/>
              </a:ext>
            </a:extLst>
          </p:cNvPr>
          <p:cNvSpPr/>
          <p:nvPr/>
        </p:nvSpPr>
        <p:spPr>
          <a:xfrm>
            <a:off x="1069041" y="1270601"/>
            <a:ext cx="216000" cy="216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4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D194AF33-B541-4FD7-A0AC-F4830336DDA8}"/>
              </a:ext>
            </a:extLst>
          </p:cNvPr>
          <p:cNvSpPr txBox="1"/>
          <p:nvPr/>
        </p:nvSpPr>
        <p:spPr>
          <a:xfrm>
            <a:off x="1285041" y="1214729"/>
            <a:ext cx="5845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Expression des torseurs au point 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ZoneTexte 70">
                <a:extLst>
                  <a:ext uri="{FF2B5EF4-FFF2-40B4-BE49-F238E27FC236}">
                    <a16:creationId xmlns:a16="http://schemas.microsoft.com/office/drawing/2014/main" id="{5DF21855-A09E-48FA-801E-39C5B87CD038}"/>
                  </a:ext>
                </a:extLst>
              </p:cNvPr>
              <p:cNvSpPr txBox="1"/>
              <p:nvPr/>
            </p:nvSpPr>
            <p:spPr>
              <a:xfrm>
                <a:off x="1538901" y="3486354"/>
                <a:ext cx="6451438" cy="1920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dirty="0"/>
                  <a:t>• Action de l’air sur l’aile : </a:t>
                </a:r>
              </a:p>
              <a:p>
                <a:endParaRPr lang="fr-FR" sz="600" dirty="0"/>
              </a:p>
              <a:p>
                <a:pPr>
                  <a:tabLst>
                    <a:tab pos="90488" algn="l"/>
                  </a:tabLst>
                </a:pPr>
                <a:r>
                  <a:rPr lang="fr-FR" sz="1600" dirty="0"/>
                  <a:t>	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𝐴𝑖𝑟</m:t>
                            </m:r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𝐴𝑖𝑙𝑒</m:t>
                            </m:r>
                          </m:sub>
                        </m:sSub>
                      </m:e>
                    </m:acc>
                    <m:r>
                      <a:rPr lang="fr-FR" sz="160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𝐴𝑖𝑟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𝐴𝑖𝑙𝑒</m:t>
                            </m:r>
                          </m:sub>
                        </m:sSub>
                      </m:e>
                    </m:acc>
                    <m:r>
                      <a:rPr lang="fr-FR" sz="160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sz="1600"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fr-FR" sz="1600" i="1">
                        <a:latin typeface="Cambria Math" panose="02040503050406030204" pitchFamily="18" charset="0"/>
                      </a:rPr>
                      <m:t>˄</m:t>
                    </m:r>
                    <m:d>
                      <m:d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acc>
                      </m:e>
                    </m:d>
                  </m:oMath>
                </a14:m>
                <a:endParaRPr lang="fr-FR" sz="1600" i="1" dirty="0">
                  <a:latin typeface="Cambria Math" panose="02040503050406030204" pitchFamily="18" charset="0"/>
                </a:endParaRPr>
              </a:p>
              <a:p>
                <a:pPr>
                  <a:tabLst>
                    <a:tab pos="90488" algn="l"/>
                  </a:tabLst>
                </a:pPr>
                <a:r>
                  <a:rPr lang="fr-FR" sz="1600" dirty="0"/>
                  <a:t>	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𝐴𝑖𝑟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𝐴𝑖𝑙𝑒</m:t>
                            </m:r>
                          </m:sub>
                        </m:sSub>
                      </m:e>
                    </m:acc>
                    <m:r>
                      <a:rPr lang="fr-FR" sz="16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  <m:r>
                      <a:rPr lang="fr-FR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fr-FR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acc>
                      </m:e>
                    </m:d>
                  </m:oMath>
                </a14:m>
                <a:r>
                  <a:rPr lang="fr-FR" sz="1600" dirty="0"/>
                  <a:t> </a:t>
                </a:r>
                <a14:m>
                  <m:oMath xmlns:m="http://schemas.openxmlformats.org/officeDocument/2006/math">
                    <m:r>
                      <a:rPr lang="fr-FR" sz="1600" i="1">
                        <a:latin typeface="Cambria Math" panose="02040503050406030204" pitchFamily="18" charset="0"/>
                      </a:rPr>
                      <m:t>˄</m:t>
                    </m:r>
                    <m:d>
                      <m:d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acc>
                      </m:e>
                    </m:d>
                    <m:r>
                      <a:rPr lang="fr-FR" sz="16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acc>
                      <m:accPr>
                        <m:chr m:val="⃗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fr-FR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acc>
                      <m:accPr>
                        <m:chr m:val="⃗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fr-FR" sz="16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fr-FR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acc>
                      <m:accPr>
                        <m:chr m:val="⃗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fr-FR" sz="1600" i="1" dirty="0">
                  <a:latin typeface="Cambria Math" panose="02040503050406030204" pitchFamily="18" charset="0"/>
                </a:endParaRPr>
              </a:p>
              <a:p>
                <a:pPr>
                  <a:tabLst>
                    <a:tab pos="360363" algn="l"/>
                  </a:tabLst>
                </a:pPr>
                <a:endParaRPr lang="fr-FR" sz="8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i="1">
                                <a:latin typeface="Cambria Math" panose="02040503050406030204" pitchFamily="18" charset="0"/>
                              </a:rPr>
                              <m:t>𝞃</m:t>
                            </m:r>
                          </m:e>
                          <m:sub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𝐴𝑖𝑟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𝐴𝑖𝑙𝑒</m:t>
                            </m:r>
                          </m:sub>
                        </m:sSub>
                      </m:e>
                    </m:d>
                    <m:r>
                      <a:rPr lang="fr-FR" sz="1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fr-FR" sz="16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r>
                                    <m:rPr>
                                      <m:nor/>
                                    </m:rPr>
                                    <a:rPr lang="fr-FR" sz="1600" dirty="0"/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fr-FR" sz="16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1" name="ZoneTexte 70">
                <a:extLst>
                  <a:ext uri="{FF2B5EF4-FFF2-40B4-BE49-F238E27FC236}">
                    <a16:creationId xmlns:a16="http://schemas.microsoft.com/office/drawing/2014/main" id="{5DF21855-A09E-48FA-801E-39C5B87CD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901" y="3486354"/>
                <a:ext cx="6451438" cy="1920654"/>
              </a:xfrm>
              <a:prstGeom prst="rect">
                <a:avLst/>
              </a:prstGeom>
              <a:blipFill>
                <a:blip r:embed="rId3"/>
                <a:stretch>
                  <a:fillRect l="-472" t="-952" r="-29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ZoneTexte 33">
            <a:extLst>
              <a:ext uri="{FF2B5EF4-FFF2-40B4-BE49-F238E27FC236}">
                <a16:creationId xmlns:a16="http://schemas.microsoft.com/office/drawing/2014/main" id="{62871E50-773B-4A42-9A8D-11C6E25A8369}"/>
              </a:ext>
            </a:extLst>
          </p:cNvPr>
          <p:cNvSpPr txBox="1"/>
          <p:nvPr/>
        </p:nvSpPr>
        <p:spPr>
          <a:xfrm>
            <a:off x="1434578" y="1581600"/>
            <a:ext cx="644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/>
              <a:t>Pour pouvoir additionner des torseurs, il est nécessaire qu’ils soient écrits au même point à l’aide des champs de torseurs.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7B15BC3A-8504-4515-BDF8-45C90C0CCDB7}"/>
              </a:ext>
            </a:extLst>
          </p:cNvPr>
          <p:cNvGrpSpPr/>
          <p:nvPr/>
        </p:nvGrpSpPr>
        <p:grpSpPr>
          <a:xfrm>
            <a:off x="1537548" y="2148391"/>
            <a:ext cx="6312180" cy="1475355"/>
            <a:chOff x="1537548" y="2148391"/>
            <a:chExt cx="6312180" cy="14753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ZoneTexte 69">
                  <a:extLst>
                    <a:ext uri="{FF2B5EF4-FFF2-40B4-BE49-F238E27FC236}">
                      <a16:creationId xmlns:a16="http://schemas.microsoft.com/office/drawing/2014/main" id="{6CBA6B1D-07D5-47E3-983D-33EE3E90D710}"/>
                    </a:ext>
                  </a:extLst>
                </p:cNvPr>
                <p:cNvSpPr txBox="1"/>
                <p:nvPr/>
              </p:nvSpPr>
              <p:spPr>
                <a:xfrm>
                  <a:off x="1537548" y="2148391"/>
                  <a:ext cx="6312180" cy="637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600" dirty="0"/>
                    <a:t>• Pesanteur :</a:t>
                  </a:r>
                </a:p>
                <a:p>
                  <a:r>
                    <a:rPr lang="fr-FR" sz="1600" b="0" dirty="0"/>
                    <a:t>         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</m:acc>
                            </m:sub>
                          </m:sSub>
                        </m:e>
                      </m:acc>
                      <m:r>
                        <a:rPr lang="fr-FR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</m:acc>
                            </m:sub>
                          </m:sSub>
                        </m:e>
                      </m:acc>
                      <m:r>
                        <a:rPr lang="fr-FR" sz="1600" b="0" i="0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fr-FR" sz="1600" smtClean="0">
                              <a:latin typeface="Cambria Math" panose="02040503050406030204" pitchFamily="18" charset="0"/>
                            </a:rPr>
                            <m:t>OG</m:t>
                          </m:r>
                        </m:e>
                      </m:acc>
                      <m:r>
                        <a:rPr lang="fr-FR" sz="1600" b="0" i="1" smtClean="0">
                          <a:latin typeface="Cambria Math" panose="02040503050406030204" pitchFamily="18" charset="0"/>
                        </a:rPr>
                        <m:t>˄</m:t>
                      </m:r>
                      <m:d>
                        <m:d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acc>
                            <m:accPr>
                              <m:chr m:val="⃗"/>
                              <m:ctrlP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e>
                      </m:d>
                      <m:r>
                        <a:rPr lang="fr-F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acc>
                      <m:r>
                        <a:rPr lang="fr-FR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  <m:acc>
                            <m:accPr>
                              <m:chr m:val="⃗"/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e>
                      </m:d>
                    </m:oMath>
                  </a14:m>
                  <a:r>
                    <a:rPr lang="fr-FR" sz="1600" dirty="0"/>
                    <a:t> </a:t>
                  </a:r>
                  <a14:m>
                    <m:oMath xmlns:m="http://schemas.openxmlformats.org/officeDocument/2006/math">
                      <m:r>
                        <a:rPr lang="fr-FR" sz="1600" i="1">
                          <a:latin typeface="Cambria Math" panose="02040503050406030204" pitchFamily="18" charset="0"/>
                        </a:rPr>
                        <m:t>˄</m:t>
                      </m:r>
                      <m:d>
                        <m:dPr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acc>
                            <m:accPr>
                              <m:chr m:val="⃗"/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e>
                      </m:d>
                      <m:r>
                        <a:rPr lang="fr-FR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16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fr-FR" sz="1600" i="1">
                          <a:latin typeface="Cambria Math" panose="02040503050406030204" pitchFamily="18" charset="0"/>
                        </a:rPr>
                        <m:t>𝑃</m:t>
                      </m:r>
                      <m:acc>
                        <m:accPr>
                          <m:chr m:val="⃗"/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a14:m>
                  <a:r>
                    <a:rPr lang="fr-FR" sz="1600" dirty="0"/>
                    <a:t> ;</a:t>
                  </a:r>
                </a:p>
              </p:txBody>
            </p:sp>
          </mc:Choice>
          <mc:Fallback xmlns="">
            <p:sp>
              <p:nvSpPr>
                <p:cNvPr id="70" name="ZoneTexte 69">
                  <a:extLst>
                    <a:ext uri="{FF2B5EF4-FFF2-40B4-BE49-F238E27FC236}">
                      <a16:creationId xmlns:a16="http://schemas.microsoft.com/office/drawing/2014/main" id="{6CBA6B1D-07D5-47E3-983D-33EE3E90D7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7548" y="2148391"/>
                  <a:ext cx="6312180" cy="637739"/>
                </a:xfrm>
                <a:prstGeom prst="rect">
                  <a:avLst/>
                </a:prstGeom>
                <a:blipFill>
                  <a:blip r:embed="rId4"/>
                  <a:stretch>
                    <a:fillRect l="-483" t="-2857" r="-1931" b="-952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EF43FA12-88A9-4F32-A139-60DB40219BE7}"/>
                    </a:ext>
                  </a:extLst>
                </p:cNvPr>
                <p:cNvSpPr/>
                <p:nvPr/>
              </p:nvSpPr>
              <p:spPr>
                <a:xfrm>
                  <a:off x="2728313" y="2788966"/>
                  <a:ext cx="3352328" cy="83478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lang="fr-FR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i="1">
                                    <a:latin typeface="Cambria Math" panose="02040503050406030204" pitchFamily="18" charset="0"/>
                                  </a:rPr>
                                  <m:t>𝞃</m:t>
                                </m:r>
                              </m:e>
                              <m:sub>
                                <m:r>
                                  <a:rPr lang="fr-FR" sz="1600" i="1">
                                    <a:latin typeface="Cambria Math" panose="02040503050406030204" pitchFamily="18" charset="0"/>
                                  </a:rPr>
                                  <m:t>𝑃𝑒𝑠𝑎𝑛𝑡𝑒𝑢𝑟</m:t>
                                </m:r>
                                <m:r>
                                  <a:rPr lang="fr-FR" sz="1600" i="1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fr-FR" sz="1600" i="1">
                                    <a:latin typeface="Cambria Math" panose="02040503050406030204" pitchFamily="18" charset="0"/>
                                  </a:rPr>
                                  <m:t>𝐴𝑖𝑙𝑒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fr-FR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2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fr-FR" sz="16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fr-FR" sz="16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fr-FR" sz="16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fr-FR" sz="1600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fr-FR" sz="1600" i="1">
                                                  <a:latin typeface="Cambria Math" panose="02040503050406030204" pitchFamily="18" charset="0"/>
                                                </a:rPr>
                                                <m:t>𝐺</m:t>
                                              </m:r>
                                            </m:sub>
                                          </m:sSub>
                                          <m:r>
                                            <a:rPr lang="fr-FR" sz="1600" i="1">
                                              <a:latin typeface="Cambria Math" panose="02040503050406030204" pitchFamily="18" charset="0"/>
                                            </a:rPr>
                                            <m:t>𝑃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fr-FR" sz="16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e>
                                          <m:r>
                                            <a:rPr lang="fr-FR" sz="16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fr-FR" sz="16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fr-FR" sz="1600" i="1">
                                              <a:latin typeface="Cambria Math" panose="02040503050406030204" pitchFamily="18" charset="0"/>
                                            </a:rPr>
                                            <m:t>𝑃</m:t>
                                          </m:r>
                                        </m:e>
                                        <m:e>
                                          <m:r>
                                            <a:rPr lang="fr-FR" sz="16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sub>
                                <m:r>
                                  <a:rPr lang="fr-FR" sz="16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fr-FR" sz="1600" i="1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fr-FR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e>
                          <m:sub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oMath>
                    </m:oMathPara>
                  </a14:m>
                  <a:endParaRPr lang="fr-FR" sz="1600" dirty="0"/>
                </a:p>
              </p:txBody>
            </p:sp>
          </mc:Choice>
          <mc:Fallback xmlns=""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EF43FA12-88A9-4F32-A139-60DB40219BE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28313" y="2788966"/>
                  <a:ext cx="3352328" cy="83478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EB2D351D-1E3A-409A-9AC5-081DB4481FC0}"/>
                  </a:ext>
                </a:extLst>
              </p:cNvPr>
              <p:cNvSpPr txBox="1"/>
              <p:nvPr/>
            </p:nvSpPr>
            <p:spPr>
              <a:xfrm>
                <a:off x="1537547" y="5309747"/>
                <a:ext cx="6408059" cy="1038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dirty="0"/>
                  <a:t>• en O liaison encastrement : </a:t>
                </a:r>
                <a:endParaRPr lang="fr-FR" sz="1600" i="1" dirty="0">
                  <a:latin typeface="Cambria Math" panose="02040503050406030204" pitchFamily="18" charset="0"/>
                </a:endParaRPr>
              </a:p>
              <a:p>
                <a:r>
                  <a:rPr lang="fr-FR" sz="1600" i="1" dirty="0">
                    <a:latin typeface="Cambria Math" panose="02040503050406030204" pitchFamily="18" charset="0"/>
                  </a:rPr>
                  <a:t>	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1600" i="1">
                                    <a:latin typeface="Cambria Math" panose="02040503050406030204" pitchFamily="18" charset="0"/>
                                  </a:rPr>
                                  <m:t>𝞃</m:t>
                                </m:r>
                              </m:e>
                              <m:sub>
                                <m:r>
                                  <a:rPr lang="fr-FR" sz="1600" b="0" i="1" smtClean="0">
                                    <a:latin typeface="Cambria Math" panose="02040503050406030204" pitchFamily="18" charset="0"/>
                                  </a:rPr>
                                  <m:t>𝐴𝑣𝑖𝑜𝑛</m:t>
                                </m:r>
                                <m:r>
                                  <a:rPr lang="fr-FR" sz="1600" i="1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fr-FR" sz="1600" b="0" i="1" smtClean="0">
                                    <a:latin typeface="Cambria Math" panose="02040503050406030204" pitchFamily="18" charset="0"/>
                                  </a:rPr>
                                  <m:t>𝐴𝑖𝑙𝑒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,   </m:t>
                        </m:r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fr-FR" sz="1600" b="0" i="0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fr-FR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fr-FR" sz="16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,   </m:t>
                        </m:r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fr-FR" sz="16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fr-FR" sz="1600" dirty="0"/>
              </a:p>
            </p:txBody>
          </p:sp>
        </mc:Choice>
        <mc:Fallback xmlns="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EB2D351D-1E3A-409A-9AC5-081DB4481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547" y="5309747"/>
                <a:ext cx="6408059" cy="1038746"/>
              </a:xfrm>
              <a:prstGeom prst="rect">
                <a:avLst/>
              </a:prstGeom>
              <a:blipFill>
                <a:blip r:embed="rId6"/>
                <a:stretch>
                  <a:fillRect l="-476" t="-17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3B648CBF-78D8-4AC7-92E6-E9BEC37FE752}"/>
                  </a:ext>
                </a:extLst>
              </p:cNvPr>
              <p:cNvSpPr txBox="1"/>
              <p:nvPr/>
            </p:nvSpPr>
            <p:spPr>
              <a:xfrm>
                <a:off x="8330512" y="3668601"/>
                <a:ext cx="347845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𝑂𝐺</m:t>
                          </m:r>
                        </m:e>
                      </m:acc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fr-FR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7" name="ZoneTexte 46">
                <a:extLst>
                  <a:ext uri="{FF2B5EF4-FFF2-40B4-BE49-F238E27FC236}">
                    <a16:creationId xmlns:a16="http://schemas.microsoft.com/office/drawing/2014/main" id="{3B648CBF-78D8-4AC7-92E6-E9BEC37FE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512" y="3668601"/>
                <a:ext cx="3478453" cy="312458"/>
              </a:xfrm>
              <a:prstGeom prst="rect">
                <a:avLst/>
              </a:prstGeom>
              <a:blipFill>
                <a:blip r:embed="rId9"/>
                <a:stretch>
                  <a:fillRect t="-31373" r="-8070" b="-235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8" name="Image 47">
            <a:extLst>
              <a:ext uri="{FF2B5EF4-FFF2-40B4-BE49-F238E27FC236}">
                <a16:creationId xmlns:a16="http://schemas.microsoft.com/office/drawing/2014/main" id="{ECFC22EC-C8A7-49D5-88A3-17690FDC50E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086" y="1167306"/>
            <a:ext cx="3477879" cy="2437309"/>
          </a:xfrm>
          <a:prstGeom prst="rect">
            <a:avLst/>
          </a:prstGeom>
        </p:spPr>
      </p:pic>
      <p:sp>
        <p:nvSpPr>
          <p:cNvPr id="49" name="ZoneTexte 48">
            <a:extLst>
              <a:ext uri="{FF2B5EF4-FFF2-40B4-BE49-F238E27FC236}">
                <a16:creationId xmlns:a16="http://schemas.microsoft.com/office/drawing/2014/main" id="{3331DDE1-231F-43A4-A7AF-9B9BAA9677E8}"/>
              </a:ext>
            </a:extLst>
          </p:cNvPr>
          <p:cNvSpPr txBox="1"/>
          <p:nvPr/>
        </p:nvSpPr>
        <p:spPr>
          <a:xfrm>
            <a:off x="4803507" y="70168"/>
            <a:ext cx="5899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>
                <a:solidFill>
                  <a:srgbClr val="0016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Écriture du Principe Fondamental de la Statique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6433398A-DD2B-4CF6-8A41-9EC3E7B47724}"/>
              </a:ext>
            </a:extLst>
          </p:cNvPr>
          <p:cNvGrpSpPr/>
          <p:nvPr/>
        </p:nvGrpSpPr>
        <p:grpSpPr>
          <a:xfrm>
            <a:off x="8377839" y="4566721"/>
            <a:ext cx="3600000" cy="1482007"/>
            <a:chOff x="8377839" y="4566721"/>
            <a:chExt cx="3600000" cy="1482007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1EA97671-B25D-444F-840C-646690516BB1}"/>
                </a:ext>
              </a:extLst>
            </p:cNvPr>
            <p:cNvSpPr/>
            <p:nvPr/>
          </p:nvSpPr>
          <p:spPr>
            <a:xfrm>
              <a:off x="8377839" y="4798036"/>
              <a:ext cx="933628" cy="720000"/>
            </a:xfrm>
            <a:prstGeom prst="ellips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chemeClr val="tx1"/>
                  </a:solidFill>
                </a:rPr>
                <a:t>Avion</a:t>
              </a: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63C593A2-8107-430C-B632-D8CCCBD88386}"/>
                </a:ext>
              </a:extLst>
            </p:cNvPr>
            <p:cNvSpPr/>
            <p:nvPr/>
          </p:nvSpPr>
          <p:spPr>
            <a:xfrm>
              <a:off x="10234866" y="4783800"/>
              <a:ext cx="718175" cy="72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chemeClr val="tx1"/>
                  </a:solidFill>
                </a:rPr>
                <a:t>Aile</a:t>
              </a:r>
            </a:p>
          </p:txBody>
        </p: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A8BE7409-40C9-4177-BC88-2E5705050F36}"/>
                </a:ext>
              </a:extLst>
            </p:cNvPr>
            <p:cNvGrpSpPr/>
            <p:nvPr/>
          </p:nvGrpSpPr>
          <p:grpSpPr>
            <a:xfrm>
              <a:off x="10270756" y="5511420"/>
              <a:ext cx="1071335" cy="537308"/>
              <a:chOff x="10270756" y="5511420"/>
              <a:chExt cx="1071335" cy="537308"/>
            </a:xfrm>
          </p:grpSpPr>
          <p:cxnSp>
            <p:nvCxnSpPr>
              <p:cNvPr id="54" name="Connecteur droit avec flèche 53">
                <a:extLst>
                  <a:ext uri="{FF2B5EF4-FFF2-40B4-BE49-F238E27FC236}">
                    <a16:creationId xmlns:a16="http://schemas.microsoft.com/office/drawing/2014/main" id="{E3D93087-167F-4D76-ABB4-2B8A1D14263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01574" y="5511420"/>
                <a:ext cx="17954" cy="537308"/>
              </a:xfrm>
              <a:prstGeom prst="straightConnector1">
                <a:avLst/>
              </a:prstGeom>
              <a:ln w="28575">
                <a:solidFill>
                  <a:srgbClr val="00CC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ZoneTexte 54">
                    <a:extLst>
                      <a:ext uri="{FF2B5EF4-FFF2-40B4-BE49-F238E27FC236}">
                        <a16:creationId xmlns:a16="http://schemas.microsoft.com/office/drawing/2014/main" id="{BC0465EE-A14C-442D-BF37-40B364C9D3B9}"/>
                      </a:ext>
                    </a:extLst>
                  </p:cNvPr>
                  <p:cNvSpPr txBox="1"/>
                  <p:nvPr/>
                </p:nvSpPr>
                <p:spPr>
                  <a:xfrm>
                    <a:off x="10270756" y="5638176"/>
                    <a:ext cx="1071335" cy="4029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fr-FR" b="0" i="1" smtClean="0">
                                  <a:solidFill>
                                    <a:srgbClr val="00CC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b="0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fr-FR" dirty="0">
                      <a:solidFill>
                        <a:srgbClr val="00CC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" name="ZoneTexte 54">
                    <a:extLst>
                      <a:ext uri="{FF2B5EF4-FFF2-40B4-BE49-F238E27FC236}">
                        <a16:creationId xmlns:a16="http://schemas.microsoft.com/office/drawing/2014/main" id="{BC0465EE-A14C-442D-BF37-40B364C9D3B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270756" y="5638176"/>
                    <a:ext cx="1071335" cy="402931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6F9F9495-6ECC-4379-A0F9-A5E7231C28E5}"/>
                </a:ext>
              </a:extLst>
            </p:cNvPr>
            <p:cNvGrpSpPr/>
            <p:nvPr/>
          </p:nvGrpSpPr>
          <p:grpSpPr>
            <a:xfrm>
              <a:off x="10906504" y="4566721"/>
              <a:ext cx="1071335" cy="577079"/>
              <a:chOff x="10906504" y="4566721"/>
              <a:chExt cx="1071335" cy="577079"/>
            </a:xfrm>
          </p:grpSpPr>
          <p:cxnSp>
            <p:nvCxnSpPr>
              <p:cNvPr id="52" name="Connecteur droit avec flèche 51">
                <a:extLst>
                  <a:ext uri="{FF2B5EF4-FFF2-40B4-BE49-F238E27FC236}">
                    <a16:creationId xmlns:a16="http://schemas.microsoft.com/office/drawing/2014/main" id="{02DE8B43-2614-4626-94D6-290AE07B24C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998762" y="5000879"/>
                <a:ext cx="489130" cy="142921"/>
              </a:xfrm>
              <a:prstGeom prst="straightConnector1">
                <a:avLst/>
              </a:prstGeom>
              <a:ln w="28575">
                <a:solidFill>
                  <a:srgbClr val="00CC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ZoneTexte 52">
                    <a:extLst>
                      <a:ext uri="{FF2B5EF4-FFF2-40B4-BE49-F238E27FC236}">
                        <a16:creationId xmlns:a16="http://schemas.microsoft.com/office/drawing/2014/main" id="{BBDFA83F-5380-4A99-A721-3878B7EB0423}"/>
                      </a:ext>
                    </a:extLst>
                  </p:cNvPr>
                  <p:cNvSpPr txBox="1"/>
                  <p:nvPr/>
                </p:nvSpPr>
                <p:spPr>
                  <a:xfrm>
                    <a:off x="10906504" y="4566721"/>
                    <a:ext cx="1071335" cy="43415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fr-FR" b="1" i="1" smtClean="0">
                                  <a:solidFill>
                                    <a:srgbClr val="00CC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𝑨𝒊𝒓</m:t>
                                  </m:r>
                                  <m:r>
                                    <a:rPr lang="fr-FR" b="1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fr-FR" b="1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𝑨𝒊𝒍𝒆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fr-FR" b="1" dirty="0">
                      <a:solidFill>
                        <a:srgbClr val="00CC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3" name="ZoneTexte 52">
                    <a:extLst>
                      <a:ext uri="{FF2B5EF4-FFF2-40B4-BE49-F238E27FC236}">
                        <a16:creationId xmlns:a16="http://schemas.microsoft.com/office/drawing/2014/main" id="{BBDFA83F-5380-4A99-A721-3878B7EB042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06504" y="4566721"/>
                    <a:ext cx="1071335" cy="434158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b="-8451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18EFE56B-A4BF-47B6-A1C9-390636541268}"/>
                </a:ext>
              </a:extLst>
            </p:cNvPr>
            <p:cNvGrpSpPr/>
            <p:nvPr/>
          </p:nvGrpSpPr>
          <p:grpSpPr>
            <a:xfrm>
              <a:off x="9254462" y="4892570"/>
              <a:ext cx="1041354" cy="461665"/>
              <a:chOff x="9254462" y="4892570"/>
              <a:chExt cx="1041354" cy="461665"/>
            </a:xfrm>
          </p:grpSpPr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C0B1FBB3-5AA5-4033-B719-71ADB9CEC6E0}"/>
                  </a:ext>
                </a:extLst>
              </p:cNvPr>
              <p:cNvSpPr txBox="1"/>
              <p:nvPr/>
            </p:nvSpPr>
            <p:spPr>
              <a:xfrm>
                <a:off x="9254462" y="4892570"/>
                <a:ext cx="10413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00CC00"/>
                    </a:solidFill>
                  </a:rPr>
                  <a:t>Encastrement en O</a:t>
                </a:r>
              </a:p>
            </p:txBody>
          </p:sp>
          <p:cxnSp>
            <p:nvCxnSpPr>
              <p:cNvPr id="51" name="Connecteur droit 50">
                <a:extLst>
                  <a:ext uri="{FF2B5EF4-FFF2-40B4-BE49-F238E27FC236}">
                    <a16:creationId xmlns:a16="http://schemas.microsoft.com/office/drawing/2014/main" id="{4FEBB85D-DF58-4806-9BEA-5235ACEE115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328764" y="5132929"/>
                <a:ext cx="900000" cy="0"/>
              </a:xfrm>
              <a:prstGeom prst="line">
                <a:avLst/>
              </a:prstGeom>
              <a:ln w="285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4A66F50B-997C-4EB1-8EF7-233DB7988038}"/>
                </a:ext>
              </a:extLst>
            </p:cNvPr>
            <p:cNvSpPr/>
            <p:nvPr/>
          </p:nvSpPr>
          <p:spPr>
            <a:xfrm>
              <a:off x="10241546" y="4783799"/>
              <a:ext cx="720000" cy="72000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87726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e 72"/>
          <p:cNvGrpSpPr/>
          <p:nvPr/>
        </p:nvGrpSpPr>
        <p:grpSpPr>
          <a:xfrm>
            <a:off x="589869" y="768693"/>
            <a:ext cx="7422017" cy="5746407"/>
            <a:chOff x="589869" y="1211594"/>
            <a:chExt cx="11747243" cy="5746407"/>
          </a:xfrm>
        </p:grpSpPr>
        <p:sp>
          <p:nvSpPr>
            <p:cNvPr id="67" name="Rectangle à coins arrondis 66"/>
            <p:cNvSpPr/>
            <p:nvPr/>
          </p:nvSpPr>
          <p:spPr>
            <a:xfrm>
              <a:off x="589869" y="1227313"/>
              <a:ext cx="11747243" cy="5730688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CC00CC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9869" y="1211594"/>
              <a:ext cx="81951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CC00CC"/>
                  </a:solidFill>
                </a:rPr>
                <a:t>Démarche d’écriture du Principe Fondamental de la Statique</a:t>
              </a:r>
            </a:p>
          </p:txBody>
        </p:sp>
      </p:grpSp>
      <p:grpSp>
        <p:nvGrpSpPr>
          <p:cNvPr id="87" name="Groupe 86"/>
          <p:cNvGrpSpPr/>
          <p:nvPr/>
        </p:nvGrpSpPr>
        <p:grpSpPr>
          <a:xfrm>
            <a:off x="8215070" y="744171"/>
            <a:ext cx="3705693" cy="5770930"/>
            <a:chOff x="8641039" y="2794342"/>
            <a:chExt cx="2818617" cy="2719354"/>
          </a:xfrm>
        </p:grpSpPr>
        <p:sp>
          <p:nvSpPr>
            <p:cNvPr id="79" name="Rectangle à coins arrondis 78"/>
            <p:cNvSpPr/>
            <p:nvPr/>
          </p:nvSpPr>
          <p:spPr>
            <a:xfrm>
              <a:off x="8641039" y="2816204"/>
              <a:ext cx="2818617" cy="2697492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4F9707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8663117" y="2794342"/>
              <a:ext cx="1493950" cy="1740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217214"/>
                  </a:solidFill>
                </a:rPr>
                <a:t>PFS sur aile d’avion</a:t>
              </a:r>
              <a:endParaRPr lang="fr-FR" b="1" dirty="0">
                <a:solidFill>
                  <a:srgbClr val="217214"/>
                </a:solidFill>
              </a:endParaRPr>
            </a:p>
          </p:txBody>
        </p:sp>
      </p:grpSp>
      <p:sp>
        <p:nvSpPr>
          <p:cNvPr id="50" name="ZoneTexte 49">
            <a:extLst>
              <a:ext uri="{FF2B5EF4-FFF2-40B4-BE49-F238E27FC236}">
                <a16:creationId xmlns:a16="http://schemas.microsoft.com/office/drawing/2014/main" id="{635CE152-4258-41F0-9144-FF49119A7D51}"/>
              </a:ext>
            </a:extLst>
          </p:cNvPr>
          <p:cNvSpPr txBox="1"/>
          <p:nvPr/>
        </p:nvSpPr>
        <p:spPr>
          <a:xfrm>
            <a:off x="-64294" y="6064514"/>
            <a:ext cx="46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D3D9434-93EA-4E92-A436-427353BD9D8C}"/>
              </a:ext>
            </a:extLst>
          </p:cNvPr>
          <p:cNvGrpSpPr/>
          <p:nvPr/>
        </p:nvGrpSpPr>
        <p:grpSpPr>
          <a:xfrm>
            <a:off x="1069041" y="1214729"/>
            <a:ext cx="6061843" cy="338554"/>
            <a:chOff x="1069041" y="1214729"/>
            <a:chExt cx="6061843" cy="338554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89EAF04-595F-4BC0-9F56-CABB8BC9870B}"/>
                </a:ext>
              </a:extLst>
            </p:cNvPr>
            <p:cNvSpPr/>
            <p:nvPr/>
          </p:nvSpPr>
          <p:spPr>
            <a:xfrm>
              <a:off x="1069041" y="1270601"/>
              <a:ext cx="216000" cy="216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/>
                <a:t>5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D194AF33-B541-4FD7-A0AC-F4830336DDA8}"/>
                </a:ext>
              </a:extLst>
            </p:cNvPr>
            <p:cNvSpPr txBox="1"/>
            <p:nvPr/>
          </p:nvSpPr>
          <p:spPr>
            <a:xfrm>
              <a:off x="1285041" y="1214729"/>
              <a:ext cx="5845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Écriture du PFS au point O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ZoneTexte 55">
                <a:extLst>
                  <a:ext uri="{FF2B5EF4-FFF2-40B4-BE49-F238E27FC236}">
                    <a16:creationId xmlns:a16="http://schemas.microsoft.com/office/drawing/2014/main" id="{5367B8C8-94CE-4707-8A16-6C387F2B7FE3}"/>
                  </a:ext>
                </a:extLst>
              </p:cNvPr>
              <p:cNvSpPr txBox="1"/>
              <p:nvPr/>
            </p:nvSpPr>
            <p:spPr>
              <a:xfrm>
                <a:off x="1514355" y="1504203"/>
                <a:ext cx="5853550" cy="847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fr-FR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fr-FR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sub>
                                    </m:sSub>
                                    <m:r>
                                      <m:rPr>
                                        <m:nor/>
                                      </m:rPr>
                                      <a:rPr lang="fr-FR" sz="1600" dirty="0"/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fr-FR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𝐺</m:t>
                                        </m:r>
                                      </m:sub>
                                    </m:sSub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fr-FR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fr-FR" sz="1600" dirty="0"/>
              </a:p>
            </p:txBody>
          </p:sp>
        </mc:Choice>
        <mc:Fallback xmlns="">
          <p:sp>
            <p:nvSpPr>
              <p:cNvPr id="56" name="ZoneTexte 55">
                <a:extLst>
                  <a:ext uri="{FF2B5EF4-FFF2-40B4-BE49-F238E27FC236}">
                    <a16:creationId xmlns:a16="http://schemas.microsoft.com/office/drawing/2014/main" id="{5367B8C8-94CE-4707-8A16-6C387F2B7F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355" y="1504203"/>
                <a:ext cx="5853550" cy="8479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62871E50-773B-4A42-9A8D-11C6E25A8369}"/>
                  </a:ext>
                </a:extLst>
              </p:cNvPr>
              <p:cNvSpPr txBox="1"/>
              <p:nvPr/>
            </p:nvSpPr>
            <p:spPr>
              <a:xfrm>
                <a:off x="986898" y="2680708"/>
                <a:ext cx="6442128" cy="878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1600" dirty="0"/>
                  <a:t>Théorème de la résultante statique : </a:t>
                </a:r>
                <a14:m>
                  <m:oMath xmlns:m="http://schemas.openxmlformats.org/officeDocument/2006/math">
                    <m:r>
                      <a:rPr lang="fr-FR" sz="1600" b="0" i="0" smtClean="0">
                        <a:latin typeface="Cambria Math" panose="02040503050406030204" pitchFamily="18" charset="0"/>
                      </a:rPr>
                      <m:t>    </m:t>
                    </m:r>
                    <m:d>
                      <m:dPr>
                        <m:begChr m:val="{"/>
                        <m:endChr m:val=""/>
                        <m:ctrlPr>
                          <a:rPr lang="fr-FR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+0=0</m:t>
                              </m:r>
                            </m:e>
                          </m:mr>
                          <m:m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+0+0=0</m:t>
                              </m:r>
                            </m:e>
                          </m:mr>
                          <m:m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fr-FR" sz="1600" dirty="0"/>
              </a:p>
            </p:txBody>
          </p:sp>
        </mc:Choice>
        <mc:Fallback xmlns=""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62871E50-773B-4A42-9A8D-11C6E25A83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898" y="2680708"/>
                <a:ext cx="6442128" cy="878446"/>
              </a:xfrm>
              <a:prstGeom prst="rect">
                <a:avLst/>
              </a:prstGeom>
              <a:blipFill>
                <a:blip r:embed="rId4"/>
                <a:stretch>
                  <a:fillRect l="-56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e 3">
            <a:extLst>
              <a:ext uri="{FF2B5EF4-FFF2-40B4-BE49-F238E27FC236}">
                <a16:creationId xmlns:a16="http://schemas.microsoft.com/office/drawing/2014/main" id="{EE3B9375-7C32-4495-8F97-189C4B742F02}"/>
              </a:ext>
            </a:extLst>
          </p:cNvPr>
          <p:cNvGrpSpPr/>
          <p:nvPr/>
        </p:nvGrpSpPr>
        <p:grpSpPr>
          <a:xfrm>
            <a:off x="1069041" y="2361153"/>
            <a:ext cx="6061843" cy="338554"/>
            <a:chOff x="1069041" y="2361153"/>
            <a:chExt cx="6061843" cy="338554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CEA43873-9A2D-4902-8E0A-BB2D55653C27}"/>
                </a:ext>
              </a:extLst>
            </p:cNvPr>
            <p:cNvSpPr/>
            <p:nvPr/>
          </p:nvSpPr>
          <p:spPr>
            <a:xfrm>
              <a:off x="1069041" y="2422430"/>
              <a:ext cx="216000" cy="216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/>
                <a:t>6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C97AE05C-0BB0-45E4-A0EF-64C9E234FF16}"/>
                </a:ext>
              </a:extLst>
            </p:cNvPr>
            <p:cNvSpPr txBox="1"/>
            <p:nvPr/>
          </p:nvSpPr>
          <p:spPr>
            <a:xfrm>
              <a:off x="1285041" y="2361153"/>
              <a:ext cx="5845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Expression des théorèmes généraux </a:t>
              </a: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F2B78FB6-FD1D-4643-90D6-12CF592C81ED}"/>
              </a:ext>
            </a:extLst>
          </p:cNvPr>
          <p:cNvGrpSpPr/>
          <p:nvPr/>
        </p:nvGrpSpPr>
        <p:grpSpPr>
          <a:xfrm>
            <a:off x="1069041" y="4534726"/>
            <a:ext cx="6061843" cy="1799082"/>
            <a:chOff x="1069041" y="4534726"/>
            <a:chExt cx="6061843" cy="179908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2241C3C-BA23-4A50-A588-C83A591466D7}"/>
                </a:ext>
              </a:extLst>
            </p:cNvPr>
            <p:cNvSpPr/>
            <p:nvPr/>
          </p:nvSpPr>
          <p:spPr>
            <a:xfrm>
              <a:off x="1069041" y="4596003"/>
              <a:ext cx="216000" cy="216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/>
                <a:t>7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ZoneTexte 38">
                  <a:extLst>
                    <a:ext uri="{FF2B5EF4-FFF2-40B4-BE49-F238E27FC236}">
                      <a16:creationId xmlns:a16="http://schemas.microsoft.com/office/drawing/2014/main" id="{7B08B8F1-8DC8-4451-91AD-7B02CA60A9E5}"/>
                    </a:ext>
                  </a:extLst>
                </p:cNvPr>
                <p:cNvSpPr txBox="1"/>
                <p:nvPr/>
              </p:nvSpPr>
              <p:spPr>
                <a:xfrm>
                  <a:off x="1285041" y="4534726"/>
                  <a:ext cx="5845843" cy="17990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600" dirty="0"/>
                    <a:t>Résolution et expression des inconnues statiques</a:t>
                  </a:r>
                </a:p>
                <a:p>
                  <a:r>
                    <a:rPr lang="fr-FR" sz="1600" dirty="0"/>
                    <a:t>	</a:t>
                  </a:r>
                  <a14:m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sz="16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fr-FR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  <m:r>
                                  <a:rPr lang="fr-FR" sz="1600" b="0" i="1" smtClean="0">
                                    <a:latin typeface="Cambria Math" panose="02040503050406030204" pitchFamily="18" charset="0"/>
                                  </a:rPr>
                                  <m:t>                   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sz="1600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  <m:r>
                                  <a:rPr lang="fr-FR" sz="1600" i="1">
                                    <a:latin typeface="Cambria Math" panose="02040503050406030204" pitchFamily="18" charset="0"/>
                                  </a:rPr>
                                  <m:t>=0                    </m:t>
                                </m: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  <m:r>
                                      <a:rPr lang="fr-FR" sz="1600" b="0" i="1" smtClean="0">
                                        <a:latin typeface="Cambria Math" panose="02040503050406030204" pitchFamily="18" charset="0"/>
                                      </a:rPr>
                                      <m:t>=−</m:t>
                                    </m:r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sub>
                                    </m:sSub>
                                    <m:r>
                                      <a:rPr lang="fr-FR" sz="16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fr-FR" sz="1600" b="0" i="1" smtClean="0">
                                        <a:latin typeface="Cambria Math" panose="02040503050406030204" pitchFamily="18" charset="0"/>
                                      </a:rPr>
                                      <m:t>        </m:t>
                                    </m:r>
                                  </m:e>
                                  <m:e>
                                    <m:r>
                                      <a:rPr lang="fr-FR" sz="1600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  <m:r>
                                      <a:rPr lang="fr-FR" sz="1600" b="0" i="1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sub>
                                    </m:sSub>
                                    <m:r>
                                      <a:rPr lang="fr-FR" sz="16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𝐺</m:t>
                                        </m:r>
                                      </m:sub>
                                    </m:sSub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e>
                                    <m:r>
                                      <a:rPr lang="fr-FR" sz="1600" b="0" i="1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r>
                                      <a:rPr lang="fr-FR" sz="1600" b="0" i="1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sub>
                                    </m:sSub>
                                    <m:r>
                                      <m:rPr>
                                        <m:nor/>
                                      </m:rPr>
                                      <a:rPr lang="fr-FR" sz="1600" dirty="0"/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  <m:r>
                                      <a:rPr lang="fr-FR" sz="1600" b="0" i="1" smtClean="0">
                                        <a:latin typeface="Cambria Math" panose="02040503050406030204" pitchFamily="18" charset="0"/>
                                      </a:rPr>
                                      <m:t>                </m:t>
                                    </m:r>
                                  </m:e>
                                  <m:e>
                                    <m:r>
                                      <a:rPr lang="fr-FR" sz="16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  <m:r>
                                      <a:rPr lang="fr-FR" sz="1600" b="0" i="1" smtClean="0">
                                        <a:latin typeface="Cambria Math" panose="02040503050406030204" pitchFamily="18" charset="0"/>
                                      </a:rPr>
                                      <m:t>=−</m:t>
                                    </m:r>
                                    <m:sSub>
                                      <m:sSubPr>
                                        <m:ctrlP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16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fr-FR" sz="1600" i="1" smtClean="0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sub>
                                    </m:sSub>
                                    <m:r>
                                      <a:rPr lang="fr-FR" sz="1600" b="0" i="1" smtClean="0">
                                        <a:latin typeface="Cambria Math" panose="02040503050406030204" pitchFamily="18" charset="0"/>
                                      </a:rPr>
                                      <m:t>                 </m:t>
                                    </m:r>
                                  </m:e>
                                </m:eqArr>
                              </m:e>
                            </m:mr>
                          </m:m>
                        </m:e>
                      </m:d>
                    </m:oMath>
                  </a14:m>
                  <a:r>
                    <a:rPr lang="fr-FR" sz="1600" dirty="0"/>
                    <a:t>  </a:t>
                  </a:r>
                </a:p>
              </p:txBody>
            </p:sp>
          </mc:Choice>
          <mc:Fallback xmlns="">
            <p:sp>
              <p:nvSpPr>
                <p:cNvPr id="39" name="ZoneTexte 38">
                  <a:extLst>
                    <a:ext uri="{FF2B5EF4-FFF2-40B4-BE49-F238E27FC236}">
                      <a16:creationId xmlns:a16="http://schemas.microsoft.com/office/drawing/2014/main" id="{7B08B8F1-8DC8-4451-91AD-7B02CA60A9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5041" y="4534726"/>
                  <a:ext cx="5845843" cy="1799082"/>
                </a:xfrm>
                <a:prstGeom prst="rect">
                  <a:avLst/>
                </a:prstGeom>
                <a:blipFill>
                  <a:blip r:embed="rId5"/>
                  <a:stretch>
                    <a:fillRect l="-626" t="-101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0F1875A9-D461-485E-8D71-6C57215C9C2F}"/>
              </a:ext>
            </a:extLst>
          </p:cNvPr>
          <p:cNvSpPr txBox="1"/>
          <p:nvPr/>
        </p:nvSpPr>
        <p:spPr>
          <a:xfrm>
            <a:off x="4350327" y="5016799"/>
            <a:ext cx="35351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b="1" dirty="0">
                <a:solidFill>
                  <a:schemeClr val="accent1">
                    <a:lumMod val="75000"/>
                  </a:schemeClr>
                </a:solidFill>
              </a:rPr>
              <a:t>Les valeurs numériques associées aux différentes composantes de la liaison entre la carlingue et l’aile permettront de choisir et dimensionner la liaison encastrement.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69B2B13C-2BD6-4D2F-9D90-56C337A15396}"/>
                  </a:ext>
                </a:extLst>
              </p:cNvPr>
              <p:cNvSpPr txBox="1"/>
              <p:nvPr/>
            </p:nvSpPr>
            <p:spPr>
              <a:xfrm>
                <a:off x="8330512" y="3668601"/>
                <a:ext cx="347845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𝑂𝐺</m:t>
                          </m:r>
                        </m:e>
                      </m:acc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fr-FR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69B2B13C-2BD6-4D2F-9D90-56C337A153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512" y="3668601"/>
                <a:ext cx="3478453" cy="312458"/>
              </a:xfrm>
              <a:prstGeom prst="rect">
                <a:avLst/>
              </a:prstGeom>
              <a:blipFill>
                <a:blip r:embed="rId8"/>
                <a:stretch>
                  <a:fillRect t="-31373" r="-8070" b="-235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2" name="Image 51">
            <a:extLst>
              <a:ext uri="{FF2B5EF4-FFF2-40B4-BE49-F238E27FC236}">
                <a16:creationId xmlns:a16="http://schemas.microsoft.com/office/drawing/2014/main" id="{CCD46185-98E7-45DC-8F42-032FC7347D4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086" y="1167306"/>
            <a:ext cx="3477879" cy="2437309"/>
          </a:xfrm>
          <a:prstGeom prst="rect">
            <a:avLst/>
          </a:prstGeom>
        </p:spPr>
      </p:pic>
      <p:sp>
        <p:nvSpPr>
          <p:cNvPr id="58" name="ZoneTexte 57">
            <a:extLst>
              <a:ext uri="{FF2B5EF4-FFF2-40B4-BE49-F238E27FC236}">
                <a16:creationId xmlns:a16="http://schemas.microsoft.com/office/drawing/2014/main" id="{3B287A5E-4436-41AD-9C9E-1C0581005EFE}"/>
              </a:ext>
            </a:extLst>
          </p:cNvPr>
          <p:cNvSpPr txBox="1"/>
          <p:nvPr/>
        </p:nvSpPr>
        <p:spPr>
          <a:xfrm>
            <a:off x="4803507" y="70168"/>
            <a:ext cx="5899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>
                <a:solidFill>
                  <a:srgbClr val="0016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Écriture du Principe Fondamental de la Statique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B73A5F12-ADDE-4669-9136-E0AF97B6E249}"/>
              </a:ext>
            </a:extLst>
          </p:cNvPr>
          <p:cNvGrpSpPr/>
          <p:nvPr/>
        </p:nvGrpSpPr>
        <p:grpSpPr>
          <a:xfrm>
            <a:off x="8377839" y="4566721"/>
            <a:ext cx="3600000" cy="1482007"/>
            <a:chOff x="8377839" y="4566721"/>
            <a:chExt cx="3600000" cy="1482007"/>
          </a:xfrm>
        </p:grpSpPr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5B472F21-20DA-47C6-B39E-6F7AD9197C8A}"/>
                </a:ext>
              </a:extLst>
            </p:cNvPr>
            <p:cNvSpPr/>
            <p:nvPr/>
          </p:nvSpPr>
          <p:spPr>
            <a:xfrm>
              <a:off x="8377839" y="4798036"/>
              <a:ext cx="933628" cy="720000"/>
            </a:xfrm>
            <a:prstGeom prst="ellips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chemeClr val="tx1"/>
                  </a:solidFill>
                </a:rPr>
                <a:t>Avion</a:t>
              </a: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C5961930-C60F-4D81-9C62-AC37B70B2A28}"/>
                </a:ext>
              </a:extLst>
            </p:cNvPr>
            <p:cNvSpPr/>
            <p:nvPr/>
          </p:nvSpPr>
          <p:spPr>
            <a:xfrm>
              <a:off x="10234866" y="4783800"/>
              <a:ext cx="718175" cy="72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chemeClr val="tx1"/>
                  </a:solidFill>
                </a:rPr>
                <a:t>Aile</a:t>
              </a:r>
            </a:p>
          </p:txBody>
        </p: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0CEB4AF9-6843-42F8-8161-D58DAA168280}"/>
                </a:ext>
              </a:extLst>
            </p:cNvPr>
            <p:cNvGrpSpPr/>
            <p:nvPr/>
          </p:nvGrpSpPr>
          <p:grpSpPr>
            <a:xfrm>
              <a:off x="10270756" y="5511420"/>
              <a:ext cx="1071335" cy="537308"/>
              <a:chOff x="10270756" y="5511420"/>
              <a:chExt cx="1071335" cy="537308"/>
            </a:xfrm>
          </p:grpSpPr>
          <p:cxnSp>
            <p:nvCxnSpPr>
              <p:cNvPr id="59" name="Connecteur droit avec flèche 58">
                <a:extLst>
                  <a:ext uri="{FF2B5EF4-FFF2-40B4-BE49-F238E27FC236}">
                    <a16:creationId xmlns:a16="http://schemas.microsoft.com/office/drawing/2014/main" id="{B4C463A0-E056-49EA-AE32-1B7D2E337F9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01574" y="5511420"/>
                <a:ext cx="17954" cy="537308"/>
              </a:xfrm>
              <a:prstGeom prst="straightConnector1">
                <a:avLst/>
              </a:prstGeom>
              <a:ln w="28575">
                <a:solidFill>
                  <a:srgbClr val="00CC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ZoneTexte 59">
                    <a:extLst>
                      <a:ext uri="{FF2B5EF4-FFF2-40B4-BE49-F238E27FC236}">
                        <a16:creationId xmlns:a16="http://schemas.microsoft.com/office/drawing/2014/main" id="{77293A90-C991-46E4-BD7C-20F03AD22548}"/>
                      </a:ext>
                    </a:extLst>
                  </p:cNvPr>
                  <p:cNvSpPr txBox="1"/>
                  <p:nvPr/>
                </p:nvSpPr>
                <p:spPr>
                  <a:xfrm>
                    <a:off x="10270756" y="5638176"/>
                    <a:ext cx="1071335" cy="4029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fr-FR" b="0" i="1" smtClean="0">
                                  <a:solidFill>
                                    <a:srgbClr val="00CC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b="0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fr-FR" dirty="0">
                      <a:solidFill>
                        <a:srgbClr val="00CC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" name="ZoneTexte 59">
                    <a:extLst>
                      <a:ext uri="{FF2B5EF4-FFF2-40B4-BE49-F238E27FC236}">
                        <a16:creationId xmlns:a16="http://schemas.microsoft.com/office/drawing/2014/main" id="{77293A90-C991-46E4-BD7C-20F03AD2254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270756" y="5638176"/>
                    <a:ext cx="1071335" cy="402931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C7D21E50-0870-45DB-BE0D-13DCB4407214}"/>
                </a:ext>
              </a:extLst>
            </p:cNvPr>
            <p:cNvGrpSpPr/>
            <p:nvPr/>
          </p:nvGrpSpPr>
          <p:grpSpPr>
            <a:xfrm>
              <a:off x="10906504" y="4566721"/>
              <a:ext cx="1071335" cy="577079"/>
              <a:chOff x="10906504" y="4566721"/>
              <a:chExt cx="1071335" cy="577079"/>
            </a:xfrm>
          </p:grpSpPr>
          <p:cxnSp>
            <p:nvCxnSpPr>
              <p:cNvPr id="55" name="Connecteur droit avec flèche 54">
                <a:extLst>
                  <a:ext uri="{FF2B5EF4-FFF2-40B4-BE49-F238E27FC236}">
                    <a16:creationId xmlns:a16="http://schemas.microsoft.com/office/drawing/2014/main" id="{77DB8556-9343-4CA8-95D2-4F763061E56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998762" y="5000879"/>
                <a:ext cx="489130" cy="142921"/>
              </a:xfrm>
              <a:prstGeom prst="straightConnector1">
                <a:avLst/>
              </a:prstGeom>
              <a:ln w="28575">
                <a:solidFill>
                  <a:srgbClr val="00CC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ZoneTexte 56">
                    <a:extLst>
                      <a:ext uri="{FF2B5EF4-FFF2-40B4-BE49-F238E27FC236}">
                        <a16:creationId xmlns:a16="http://schemas.microsoft.com/office/drawing/2014/main" id="{17C7F1E2-BCC4-4CF9-A3EC-066AF7CCCF3F}"/>
                      </a:ext>
                    </a:extLst>
                  </p:cNvPr>
                  <p:cNvSpPr txBox="1"/>
                  <p:nvPr/>
                </p:nvSpPr>
                <p:spPr>
                  <a:xfrm>
                    <a:off x="10906504" y="4566721"/>
                    <a:ext cx="1071335" cy="43415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fr-FR" b="1" i="1" smtClean="0">
                                  <a:solidFill>
                                    <a:srgbClr val="00CC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𝑨𝒊𝒓</m:t>
                                  </m:r>
                                  <m:r>
                                    <a:rPr lang="fr-FR" b="1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fr-FR" b="1" i="1" smtClean="0">
                                      <a:solidFill>
                                        <a:srgbClr val="00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𝑨𝒊𝒍𝒆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fr-FR" b="1" dirty="0">
                      <a:solidFill>
                        <a:srgbClr val="00CC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7" name="ZoneTexte 56">
                    <a:extLst>
                      <a:ext uri="{FF2B5EF4-FFF2-40B4-BE49-F238E27FC236}">
                        <a16:creationId xmlns:a16="http://schemas.microsoft.com/office/drawing/2014/main" id="{17C7F1E2-BCC4-4CF9-A3EC-066AF7CCCF3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06504" y="4566721"/>
                    <a:ext cx="1071335" cy="434158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b="-8451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F356B976-E87B-4BD3-9938-7DC41778F5DF}"/>
                </a:ext>
              </a:extLst>
            </p:cNvPr>
            <p:cNvGrpSpPr/>
            <p:nvPr/>
          </p:nvGrpSpPr>
          <p:grpSpPr>
            <a:xfrm>
              <a:off x="9254462" y="4892570"/>
              <a:ext cx="1041354" cy="461665"/>
              <a:chOff x="9254462" y="4892570"/>
              <a:chExt cx="1041354" cy="461665"/>
            </a:xfrm>
          </p:grpSpPr>
          <p:sp>
            <p:nvSpPr>
              <p:cNvPr id="53" name="ZoneTexte 52">
                <a:extLst>
                  <a:ext uri="{FF2B5EF4-FFF2-40B4-BE49-F238E27FC236}">
                    <a16:creationId xmlns:a16="http://schemas.microsoft.com/office/drawing/2014/main" id="{AFE6D21C-F893-43D8-A6FE-2CB99DAB2C5C}"/>
                  </a:ext>
                </a:extLst>
              </p:cNvPr>
              <p:cNvSpPr txBox="1"/>
              <p:nvPr/>
            </p:nvSpPr>
            <p:spPr>
              <a:xfrm>
                <a:off x="9254462" y="4892570"/>
                <a:ext cx="10413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00CC00"/>
                    </a:solidFill>
                  </a:rPr>
                  <a:t>Encastrement en O</a:t>
                </a:r>
              </a:p>
            </p:txBody>
          </p: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id="{DCB010FA-8848-4CE9-9E44-0B02776154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328764" y="5132929"/>
                <a:ext cx="900000" cy="0"/>
              </a:xfrm>
              <a:prstGeom prst="line">
                <a:avLst/>
              </a:prstGeom>
              <a:ln w="285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A286F91C-7E46-4836-848C-A2B19D61BAFD}"/>
                </a:ext>
              </a:extLst>
            </p:cNvPr>
            <p:cNvSpPr/>
            <p:nvPr/>
          </p:nvSpPr>
          <p:spPr>
            <a:xfrm>
              <a:off x="10241546" y="4783799"/>
              <a:ext cx="720000" cy="72000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93AA199-CDE5-4C91-8BA4-D6FCAF64C5E3}"/>
                  </a:ext>
                </a:extLst>
              </p:cNvPr>
              <p:cNvSpPr/>
              <p:nvPr/>
            </p:nvSpPr>
            <p:spPr>
              <a:xfrm>
                <a:off x="986898" y="3601432"/>
                <a:ext cx="5257465" cy="8784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600" dirty="0"/>
                  <a:t>Théorème du moment statique en O : </a:t>
                </a:r>
                <a14:m>
                  <m:oMath xmlns:m="http://schemas.openxmlformats.org/officeDocument/2006/math">
                    <m:r>
                      <a:rPr lang="fr-FR" sz="160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mr>
                          <m:m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fr-FR" sz="1600" dirty="0"/>
                                <m:t> </m:t>
                              </m:r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+0=0</m:t>
                              </m:r>
                            </m:e>
                          </m:mr>
                          <m:mr>
                            <m:e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fr-FR" sz="1600" i="1">
                                  <a:latin typeface="Cambria Math" panose="02040503050406030204" pitchFamily="18" charset="0"/>
                                </a:rPr>
                                <m:t>+0=0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fr-FR" sz="16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93AA199-CDE5-4C91-8BA4-D6FCAF64C5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898" y="3601432"/>
                <a:ext cx="5257465" cy="878446"/>
              </a:xfrm>
              <a:prstGeom prst="rect">
                <a:avLst/>
              </a:prstGeom>
              <a:blipFill>
                <a:blip r:embed="rId12"/>
                <a:stretch>
                  <a:fillRect l="-6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60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e 72"/>
          <p:cNvGrpSpPr/>
          <p:nvPr/>
        </p:nvGrpSpPr>
        <p:grpSpPr>
          <a:xfrm>
            <a:off x="589869" y="754393"/>
            <a:ext cx="11310764" cy="5859563"/>
            <a:chOff x="589869" y="1211594"/>
            <a:chExt cx="11310764" cy="2710048"/>
          </a:xfrm>
        </p:grpSpPr>
        <p:sp>
          <p:nvSpPr>
            <p:cNvPr id="67" name="Rectangle à coins arrondis 66"/>
            <p:cNvSpPr/>
            <p:nvPr/>
          </p:nvSpPr>
          <p:spPr>
            <a:xfrm>
              <a:off x="589869" y="1227313"/>
              <a:ext cx="11310764" cy="2694329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CC00CC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9869" y="1211594"/>
              <a:ext cx="3832011" cy="1708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CC00CC"/>
                  </a:solidFill>
                </a:rPr>
                <a:t>Résolution d’un problème de statique</a:t>
              </a:r>
            </a:p>
          </p:txBody>
        </p:sp>
      </p:grpSp>
      <p:sp>
        <p:nvSpPr>
          <p:cNvPr id="19" name="Organigramme : Alternative 18"/>
          <p:cNvSpPr/>
          <p:nvPr/>
        </p:nvSpPr>
        <p:spPr>
          <a:xfrm>
            <a:off x="4653217" y="1763928"/>
            <a:ext cx="2836068" cy="409954"/>
          </a:xfrm>
          <a:prstGeom prst="flowChartAlternateProcess">
            <a:avLst/>
          </a:prstGeom>
          <a:solidFill>
            <a:srgbClr val="CC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 problématiques possibles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162984C-8DD0-42D1-A32C-481C95C4F4B5}"/>
              </a:ext>
            </a:extLst>
          </p:cNvPr>
          <p:cNvSpPr txBox="1"/>
          <p:nvPr/>
        </p:nvSpPr>
        <p:spPr>
          <a:xfrm>
            <a:off x="4803507" y="70168"/>
            <a:ext cx="5899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>
                <a:solidFill>
                  <a:srgbClr val="0016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Résolution d’un problème de statique : Ordonnancement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A590068-24B3-4393-A7F9-257AFD7D8BCB}"/>
              </a:ext>
            </a:extLst>
          </p:cNvPr>
          <p:cNvSpPr txBox="1"/>
          <p:nvPr/>
        </p:nvSpPr>
        <p:spPr>
          <a:xfrm>
            <a:off x="892613" y="1182427"/>
            <a:ext cx="108144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La résolution d’un problème de statique permet de répondre à deux types de problématiques :</a:t>
            </a: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9B5F1778-4A9C-4767-B8F9-6EEC1768946C}"/>
              </a:ext>
            </a:extLst>
          </p:cNvPr>
          <p:cNvGrpSpPr/>
          <p:nvPr/>
        </p:nvGrpSpPr>
        <p:grpSpPr>
          <a:xfrm>
            <a:off x="1676400" y="1968905"/>
            <a:ext cx="3143271" cy="3611118"/>
            <a:chOff x="1714500" y="1968905"/>
            <a:chExt cx="3143271" cy="3611118"/>
          </a:xfrm>
        </p:grpSpPr>
        <p:sp>
          <p:nvSpPr>
            <p:cNvPr id="20" name="Rectangle à coins arrondis 19"/>
            <p:cNvSpPr/>
            <p:nvPr/>
          </p:nvSpPr>
          <p:spPr>
            <a:xfrm>
              <a:off x="1714500" y="2419354"/>
              <a:ext cx="3132000" cy="422811"/>
            </a:xfrm>
            <a:prstGeom prst="roundRect">
              <a:avLst/>
            </a:prstGeom>
            <a:solidFill>
              <a:srgbClr val="3333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>
                  <a:solidFill>
                    <a:schemeClr val="bg1"/>
                  </a:solidFill>
                </a:rPr>
                <a:t>Problématique n°1</a:t>
              </a:r>
            </a:p>
          </p:txBody>
        </p:sp>
        <p:cxnSp>
          <p:nvCxnSpPr>
            <p:cNvPr id="3" name="Connecteur droit avec flèche 2">
              <a:extLst>
                <a:ext uri="{FF2B5EF4-FFF2-40B4-BE49-F238E27FC236}">
                  <a16:creationId xmlns:a16="http://schemas.microsoft.com/office/drawing/2014/main" id="{2719F86B-90C8-42EA-A665-B5069F4995E3}"/>
                </a:ext>
              </a:extLst>
            </p:cNvPr>
            <p:cNvCxnSpPr>
              <a:cxnSpLocks/>
              <a:stCxn id="19" idx="1"/>
              <a:endCxn id="20" idx="0"/>
            </p:cNvCxnSpPr>
            <p:nvPr/>
          </p:nvCxnSpPr>
          <p:spPr>
            <a:xfrm flipH="1">
              <a:off x="3280500" y="1968905"/>
              <a:ext cx="1410817" cy="4504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0347A8-B90D-4E43-8681-845AA02BCCC2}"/>
                </a:ext>
              </a:extLst>
            </p:cNvPr>
            <p:cNvSpPr/>
            <p:nvPr/>
          </p:nvSpPr>
          <p:spPr>
            <a:xfrm>
              <a:off x="1714500" y="2906964"/>
              <a:ext cx="314327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altLang="fr-FR" sz="1600" b="1" dirty="0"/>
                <a:t>Dimensionner les liaisons afin de pouvoir résister aux actions mécaniques extérieures</a:t>
              </a:r>
              <a:endParaRPr lang="fr-FR" sz="1600" dirty="0"/>
            </a:p>
          </p:txBody>
        </p:sp>
        <p:sp>
          <p:nvSpPr>
            <p:cNvPr id="22" name="Flèche : bas 21">
              <a:extLst>
                <a:ext uri="{FF2B5EF4-FFF2-40B4-BE49-F238E27FC236}">
                  <a16:creationId xmlns:a16="http://schemas.microsoft.com/office/drawing/2014/main" id="{8C9A4C2F-D54F-4BAC-82AE-1121079A244B}"/>
                </a:ext>
              </a:extLst>
            </p:cNvPr>
            <p:cNvSpPr/>
            <p:nvPr/>
          </p:nvSpPr>
          <p:spPr>
            <a:xfrm>
              <a:off x="3217000" y="3725900"/>
              <a:ext cx="127000" cy="45474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E97FC909-FFFA-4BDC-8EB5-70FA9AB4DC17}"/>
                </a:ext>
              </a:extLst>
            </p:cNvPr>
            <p:cNvSpPr txBox="1"/>
            <p:nvPr/>
          </p:nvSpPr>
          <p:spPr>
            <a:xfrm>
              <a:off x="1714501" y="4256584"/>
              <a:ext cx="314327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600" dirty="0"/>
                <a:t>Détermination des inconnues de liaison en fonction des actions mécaniques extérieures et des actions mécaniques générées par les actionneurs </a:t>
              </a:r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0EE1857A-28A4-48A7-A048-4D5405D6CA67}"/>
              </a:ext>
            </a:extLst>
          </p:cNvPr>
          <p:cNvGrpSpPr/>
          <p:nvPr/>
        </p:nvGrpSpPr>
        <p:grpSpPr>
          <a:xfrm>
            <a:off x="7325551" y="1968905"/>
            <a:ext cx="3143270" cy="3364897"/>
            <a:chOff x="7363651" y="1968905"/>
            <a:chExt cx="3143270" cy="3364897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7374921" y="2419354"/>
              <a:ext cx="3132000" cy="422811"/>
            </a:xfrm>
            <a:prstGeom prst="roundRect">
              <a:avLst/>
            </a:prstGeom>
            <a:solidFill>
              <a:srgbClr val="3333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/>
                <a:t>Problématique n°2</a:t>
              </a:r>
            </a:p>
          </p:txBody>
        </p:sp>
        <p:cxnSp>
          <p:nvCxnSpPr>
            <p:cNvPr id="8" name="Connecteur droit avec flèche 7">
              <a:extLst>
                <a:ext uri="{FF2B5EF4-FFF2-40B4-BE49-F238E27FC236}">
                  <a16:creationId xmlns:a16="http://schemas.microsoft.com/office/drawing/2014/main" id="{FB4A1220-B96C-4E96-8E26-5B0D72AB807A}"/>
                </a:ext>
              </a:extLst>
            </p:cNvPr>
            <p:cNvCxnSpPr>
              <a:cxnSpLocks/>
              <a:stCxn id="19" idx="3"/>
              <a:endCxn id="21" idx="0"/>
            </p:cNvCxnSpPr>
            <p:nvPr/>
          </p:nvCxnSpPr>
          <p:spPr>
            <a:xfrm>
              <a:off x="7527385" y="1968905"/>
              <a:ext cx="1413536" cy="4504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5BA0C3F-9167-4181-84E5-C0E79EF1B4EE}"/>
                </a:ext>
              </a:extLst>
            </p:cNvPr>
            <p:cNvSpPr/>
            <p:nvPr/>
          </p:nvSpPr>
          <p:spPr>
            <a:xfrm>
              <a:off x="7374921" y="2906963"/>
              <a:ext cx="3132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altLang="fr-FR" sz="1600" b="1" dirty="0"/>
                <a:t>Dimensionner les actionneurs afin d’obtenir le comportement statique attendu</a:t>
              </a:r>
              <a:endParaRPr lang="fr-FR" sz="1600" dirty="0"/>
            </a:p>
          </p:txBody>
        </p:sp>
        <p:sp>
          <p:nvSpPr>
            <p:cNvPr id="28" name="Flèche : bas 27">
              <a:extLst>
                <a:ext uri="{FF2B5EF4-FFF2-40B4-BE49-F238E27FC236}">
                  <a16:creationId xmlns:a16="http://schemas.microsoft.com/office/drawing/2014/main" id="{4A646CC4-6D29-43AC-88E4-10AB7278F01B}"/>
                </a:ext>
              </a:extLst>
            </p:cNvPr>
            <p:cNvSpPr/>
            <p:nvPr/>
          </p:nvSpPr>
          <p:spPr>
            <a:xfrm>
              <a:off x="9009087" y="3725900"/>
              <a:ext cx="127000" cy="45474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5D61FD02-8F77-4350-9727-ED6BD16ECB06}"/>
                </a:ext>
              </a:extLst>
            </p:cNvPr>
            <p:cNvSpPr txBox="1"/>
            <p:nvPr/>
          </p:nvSpPr>
          <p:spPr>
            <a:xfrm>
              <a:off x="7363651" y="4256584"/>
              <a:ext cx="314327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600" dirty="0"/>
                <a:t>Détermination des actions mécaniques générées par les actionneurs en fonction des actions extérieures  </a:t>
              </a:r>
            </a:p>
          </p:txBody>
        </p:sp>
      </p:grpSp>
      <p:sp>
        <p:nvSpPr>
          <p:cNvPr id="45" name="ZoneTexte 44">
            <a:extLst>
              <a:ext uri="{FF2B5EF4-FFF2-40B4-BE49-F238E27FC236}">
                <a16:creationId xmlns:a16="http://schemas.microsoft.com/office/drawing/2014/main" id="{823D83D7-B27C-49F7-96D3-AC3BA266E8C5}"/>
              </a:ext>
            </a:extLst>
          </p:cNvPr>
          <p:cNvSpPr txBox="1"/>
          <p:nvPr/>
        </p:nvSpPr>
        <p:spPr>
          <a:xfrm>
            <a:off x="-64294" y="6064514"/>
            <a:ext cx="46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8554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e 72"/>
          <p:cNvGrpSpPr/>
          <p:nvPr/>
        </p:nvGrpSpPr>
        <p:grpSpPr>
          <a:xfrm>
            <a:off x="589869" y="754393"/>
            <a:ext cx="11310764" cy="5859563"/>
            <a:chOff x="589869" y="1211594"/>
            <a:chExt cx="11310764" cy="2710048"/>
          </a:xfrm>
        </p:grpSpPr>
        <p:sp>
          <p:nvSpPr>
            <p:cNvPr id="67" name="Rectangle à coins arrondis 66"/>
            <p:cNvSpPr/>
            <p:nvPr/>
          </p:nvSpPr>
          <p:spPr>
            <a:xfrm>
              <a:off x="589869" y="1227313"/>
              <a:ext cx="11310764" cy="2694329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CC00CC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9869" y="1211594"/>
              <a:ext cx="3832011" cy="1708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CC00CC"/>
                  </a:solidFill>
                </a:rPr>
                <a:t>Résolution d’un problème de statique</a:t>
              </a:r>
            </a:p>
          </p:txBody>
        </p: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id="{ADBAE4A6-7412-4C6E-8256-9983A3768AFA}"/>
              </a:ext>
            </a:extLst>
          </p:cNvPr>
          <p:cNvSpPr txBox="1"/>
          <p:nvPr/>
        </p:nvSpPr>
        <p:spPr>
          <a:xfrm>
            <a:off x="892613" y="3077712"/>
            <a:ext cx="1081447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b="1" dirty="0"/>
              <a:t>Méthode directe : </a:t>
            </a:r>
          </a:p>
          <a:p>
            <a:pPr algn="just"/>
            <a:endParaRPr lang="fr-FR" sz="600" b="1" dirty="0"/>
          </a:p>
          <a:p>
            <a:pPr algn="just"/>
            <a:r>
              <a:rPr lang="fr-FR" sz="1600" dirty="0"/>
              <a:t>Isolement de chacune des pièces séparément + écriture des 6 équations scalaires (3 si problème plan) associées au PFS et résolution du système d’équations constitué des 6 x n (3 x n si problème plan) où n est le nombre de pièces du mécanisme hors bâti.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-64294" y="6244625"/>
            <a:ext cx="46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Organigramme : Alternative 18"/>
          <p:cNvSpPr/>
          <p:nvPr/>
        </p:nvSpPr>
        <p:spPr>
          <a:xfrm>
            <a:off x="5394351" y="1726965"/>
            <a:ext cx="1701800" cy="558800"/>
          </a:xfrm>
          <a:prstGeom prst="flowChartAlternateProcess">
            <a:avLst/>
          </a:prstGeom>
          <a:solidFill>
            <a:srgbClr val="CC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2 méthodes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584981" y="2499353"/>
            <a:ext cx="2413934" cy="422811"/>
          </a:xfrm>
          <a:prstGeom prst="roundRect">
            <a:avLst/>
          </a:prstGeom>
          <a:solidFill>
            <a:srgbClr val="33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Méthode directe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7528141" y="2499353"/>
            <a:ext cx="2878601" cy="422811"/>
          </a:xfrm>
          <a:prstGeom prst="roundRect">
            <a:avLst/>
          </a:prstGeom>
          <a:solidFill>
            <a:srgbClr val="33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Méthode par ordonnancement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162984C-8DD0-42D1-A32C-481C95C4F4B5}"/>
              </a:ext>
            </a:extLst>
          </p:cNvPr>
          <p:cNvSpPr txBox="1"/>
          <p:nvPr/>
        </p:nvSpPr>
        <p:spPr>
          <a:xfrm>
            <a:off x="4803507" y="70168"/>
            <a:ext cx="5899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>
                <a:solidFill>
                  <a:srgbClr val="0016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Résolution d’un problème de statique : Ordonnancement</a:t>
            </a: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2719F86B-90C8-42EA-A665-B5069F4995E3}"/>
              </a:ext>
            </a:extLst>
          </p:cNvPr>
          <p:cNvCxnSpPr>
            <a:cxnSpLocks/>
            <a:stCxn id="19" idx="1"/>
            <a:endCxn id="20" idx="0"/>
          </p:cNvCxnSpPr>
          <p:nvPr/>
        </p:nvCxnSpPr>
        <p:spPr>
          <a:xfrm flipH="1">
            <a:off x="3791948" y="2006365"/>
            <a:ext cx="1602403" cy="492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CA590068-24B3-4393-A7F9-257AFD7D8BCB}"/>
              </a:ext>
            </a:extLst>
          </p:cNvPr>
          <p:cNvSpPr txBox="1"/>
          <p:nvPr/>
        </p:nvSpPr>
        <p:spPr>
          <a:xfrm>
            <a:off x="892613" y="1182427"/>
            <a:ext cx="108144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Pour répondre aux problématiques énoncées précédemment, deux méthodes de résolution sont envisageables :  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FB4A1220-B96C-4E96-8E26-5B0D72AB807A}"/>
              </a:ext>
            </a:extLst>
          </p:cNvPr>
          <p:cNvCxnSpPr>
            <a:cxnSpLocks/>
            <a:stCxn id="19" idx="3"/>
            <a:endCxn id="21" idx="0"/>
          </p:cNvCxnSpPr>
          <p:nvPr/>
        </p:nvCxnSpPr>
        <p:spPr>
          <a:xfrm>
            <a:off x="7096151" y="2006365"/>
            <a:ext cx="1871291" cy="492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697A691D-2166-46FF-91DA-A1AF11258A2E}"/>
              </a:ext>
            </a:extLst>
          </p:cNvPr>
          <p:cNvSpPr/>
          <p:nvPr/>
        </p:nvSpPr>
        <p:spPr>
          <a:xfrm>
            <a:off x="892612" y="5093339"/>
            <a:ext cx="10814478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600" b="1" dirty="0"/>
              <a:t>Méthode par ordonnancement : </a:t>
            </a:r>
          </a:p>
          <a:p>
            <a:pPr algn="just"/>
            <a:endParaRPr lang="fr-FR" sz="700" i="1" dirty="0"/>
          </a:p>
          <a:p>
            <a:pPr algn="just"/>
            <a:r>
              <a:rPr lang="fr-FR" sz="1600" i="1" dirty="0"/>
              <a:t>Définition d’un ordonnancement :</a:t>
            </a:r>
          </a:p>
          <a:p>
            <a:pPr algn="just"/>
            <a:r>
              <a:rPr lang="fr-FR" sz="1600" dirty="0"/>
              <a:t>Succession d’isolements et d’écriture de PFS organisée et réfléchie permettant de déterminer des actions mécaniques en minimisant les efforts et en optimisant les chances de réussite.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CD56E92F-865F-4F5A-86E0-406EC6125B70}"/>
              </a:ext>
            </a:extLst>
          </p:cNvPr>
          <p:cNvGrpSpPr/>
          <p:nvPr/>
        </p:nvGrpSpPr>
        <p:grpSpPr>
          <a:xfrm>
            <a:off x="892612" y="4200478"/>
            <a:ext cx="10092887" cy="338554"/>
            <a:chOff x="892612" y="4366734"/>
            <a:chExt cx="10092887" cy="338554"/>
          </a:xfrm>
        </p:grpSpPr>
        <p:pic>
          <p:nvPicPr>
            <p:cNvPr id="33" name="Image 54">
              <a:extLst>
                <a:ext uri="{FF2B5EF4-FFF2-40B4-BE49-F238E27FC236}">
                  <a16:creationId xmlns:a16="http://schemas.microsoft.com/office/drawing/2014/main" id="{904F6826-83B7-402F-9E8F-4096AE6CB5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6386" y="4372085"/>
              <a:ext cx="388189" cy="32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Image 54">
              <a:extLst>
                <a:ext uri="{FF2B5EF4-FFF2-40B4-BE49-F238E27FC236}">
                  <a16:creationId xmlns:a16="http://schemas.microsoft.com/office/drawing/2014/main" id="{ACB60BD3-245F-4F08-B19C-566D72AFD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51813" y="4372085"/>
              <a:ext cx="388189" cy="32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FAACC55-F688-4A67-B25B-B1476ABD0FA7}"/>
                </a:ext>
              </a:extLst>
            </p:cNvPr>
            <p:cNvSpPr/>
            <p:nvPr/>
          </p:nvSpPr>
          <p:spPr>
            <a:xfrm>
              <a:off x="892612" y="4366734"/>
              <a:ext cx="100928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sz="1600" b="1" dirty="0"/>
                <a:t>Méthode basique, chronophage et souvent qui n’aboutit pas :                    à éviter absolument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E0C350F6-FA62-498D-932E-241ABF58BCE6}"/>
              </a:ext>
            </a:extLst>
          </p:cNvPr>
          <p:cNvSpPr txBox="1"/>
          <p:nvPr/>
        </p:nvSpPr>
        <p:spPr>
          <a:xfrm>
            <a:off x="892613" y="4710545"/>
            <a:ext cx="9810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Cette démarche peut être utilisée quand on souhaite déterminer l’ensemble des inconnues de liaison.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ABFDF43-16DA-4934-8DD9-C54E19669B33}"/>
              </a:ext>
            </a:extLst>
          </p:cNvPr>
          <p:cNvSpPr txBox="1"/>
          <p:nvPr/>
        </p:nvSpPr>
        <p:spPr>
          <a:xfrm>
            <a:off x="-64294" y="6064514"/>
            <a:ext cx="46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72190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C69D2364-5864-48B1-9E81-D047C988B6EB}"/>
              </a:ext>
            </a:extLst>
          </p:cNvPr>
          <p:cNvGrpSpPr/>
          <p:nvPr/>
        </p:nvGrpSpPr>
        <p:grpSpPr>
          <a:xfrm>
            <a:off x="8215070" y="3339932"/>
            <a:ext cx="3705693" cy="2340432"/>
            <a:chOff x="8215070" y="3339932"/>
            <a:chExt cx="3705693" cy="2340432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B2E5EF4A-51BD-4450-9626-2CFD555EA033}"/>
                </a:ext>
              </a:extLst>
            </p:cNvPr>
            <p:cNvGrpSpPr/>
            <p:nvPr/>
          </p:nvGrpSpPr>
          <p:grpSpPr>
            <a:xfrm>
              <a:off x="8215070" y="3339932"/>
              <a:ext cx="3705693" cy="2340432"/>
              <a:chOff x="8641039" y="3794374"/>
              <a:chExt cx="2818617" cy="1102849"/>
            </a:xfrm>
          </p:grpSpPr>
          <p:sp>
            <p:nvSpPr>
              <p:cNvPr id="30" name="Rectangle à coins arrondis 78">
                <a:extLst>
                  <a:ext uri="{FF2B5EF4-FFF2-40B4-BE49-F238E27FC236}">
                    <a16:creationId xmlns:a16="http://schemas.microsoft.com/office/drawing/2014/main" id="{383D47A5-F252-4BD8-912B-7F5032008CB1}"/>
                  </a:ext>
                </a:extLst>
              </p:cNvPr>
              <p:cNvSpPr/>
              <p:nvPr/>
            </p:nvSpPr>
            <p:spPr>
              <a:xfrm>
                <a:off x="8641039" y="3803456"/>
                <a:ext cx="2818617" cy="1093767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28575">
                <a:solidFill>
                  <a:srgbClr val="4F9707"/>
                </a:solidFill>
              </a:ln>
              <a:effectLst>
                <a:outerShdw blurRad="508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F5AD98A-51BF-42FD-8976-EFCB56927BBD}"/>
                  </a:ext>
                </a:extLst>
              </p:cNvPr>
              <p:cNvSpPr/>
              <p:nvPr/>
            </p:nvSpPr>
            <p:spPr>
              <a:xfrm>
                <a:off x="8641039" y="3794374"/>
                <a:ext cx="2318374" cy="1740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b="1" dirty="0">
                    <a:solidFill>
                      <a:srgbClr val="217214"/>
                    </a:solidFill>
                  </a:rPr>
                  <a:t>Solide soumis à deux glisseurs</a:t>
                </a:r>
              </a:p>
            </p:txBody>
          </p:sp>
        </p:grpSp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6C5A48B4-1944-4977-8EDA-5F358BEEFA83}"/>
                </a:ext>
              </a:extLst>
            </p:cNvPr>
            <p:cNvGrpSpPr/>
            <p:nvPr/>
          </p:nvGrpSpPr>
          <p:grpSpPr>
            <a:xfrm>
              <a:off x="9246902" y="4022194"/>
              <a:ext cx="1619998" cy="1175806"/>
              <a:chOff x="9246902" y="4276194"/>
              <a:chExt cx="1619998" cy="1175806"/>
            </a:xfrm>
          </p:grpSpPr>
          <p:grpSp>
            <p:nvGrpSpPr>
              <p:cNvPr id="138" name="Groupe 137">
                <a:extLst>
                  <a:ext uri="{FF2B5EF4-FFF2-40B4-BE49-F238E27FC236}">
                    <a16:creationId xmlns:a16="http://schemas.microsoft.com/office/drawing/2014/main" id="{B55517B9-06F2-42D6-A592-99D423CA36B8}"/>
                  </a:ext>
                </a:extLst>
              </p:cNvPr>
              <p:cNvGrpSpPr/>
              <p:nvPr/>
            </p:nvGrpSpPr>
            <p:grpSpPr>
              <a:xfrm>
                <a:off x="9246902" y="4276194"/>
                <a:ext cx="1619998" cy="1175806"/>
                <a:chOff x="9246902" y="4276194"/>
                <a:chExt cx="1619998" cy="1175806"/>
              </a:xfrm>
            </p:grpSpPr>
            <p:cxnSp>
              <p:nvCxnSpPr>
                <p:cNvPr id="61" name="Connecteur droit 60">
                  <a:extLst>
                    <a:ext uri="{FF2B5EF4-FFF2-40B4-BE49-F238E27FC236}">
                      <a16:creationId xmlns:a16="http://schemas.microsoft.com/office/drawing/2014/main" id="{6B06543A-A673-43A8-8F6F-9E3292C328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300902" y="4425293"/>
                  <a:ext cx="1328110" cy="70557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8829530B-61A3-4C31-8951-F137249DD5BD}"/>
                    </a:ext>
                  </a:extLst>
                </p:cNvPr>
                <p:cNvSpPr/>
                <p:nvPr/>
              </p:nvSpPr>
              <p:spPr>
                <a:xfrm>
                  <a:off x="9584080" y="4276194"/>
                  <a:ext cx="28886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fr-FR" sz="1600" dirty="0"/>
                    <a:t>3</a:t>
                  </a:r>
                </a:p>
              </p:txBody>
            </p:sp>
            <p:cxnSp>
              <p:nvCxnSpPr>
                <p:cNvPr id="66" name="Connecteur droit 65">
                  <a:extLst>
                    <a:ext uri="{FF2B5EF4-FFF2-40B4-BE49-F238E27FC236}">
                      <a16:creationId xmlns:a16="http://schemas.microsoft.com/office/drawing/2014/main" id="{72D50616-8674-41D3-9689-DE9619A6E1CD}"/>
                    </a:ext>
                  </a:extLst>
                </p:cNvPr>
                <p:cNvCxnSpPr/>
                <p:nvPr/>
              </p:nvCxnSpPr>
              <p:spPr>
                <a:xfrm>
                  <a:off x="9638366" y="4556692"/>
                  <a:ext cx="163036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Connecteur droit 70">
                  <a:extLst>
                    <a:ext uri="{FF2B5EF4-FFF2-40B4-BE49-F238E27FC236}">
                      <a16:creationId xmlns:a16="http://schemas.microsoft.com/office/drawing/2014/main" id="{EFBD8997-5719-4E5E-9B54-AD12A94AB71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01402" y="4556692"/>
                  <a:ext cx="304254" cy="151199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0" name="ZoneTexte 79">
                  <a:extLst>
                    <a:ext uri="{FF2B5EF4-FFF2-40B4-BE49-F238E27FC236}">
                      <a16:creationId xmlns:a16="http://schemas.microsoft.com/office/drawing/2014/main" id="{639974F4-6AC5-4FB6-9298-6611DF0A8A13}"/>
                    </a:ext>
                  </a:extLst>
                </p:cNvPr>
                <p:cNvSpPr txBox="1"/>
                <p:nvPr/>
              </p:nvSpPr>
              <p:spPr>
                <a:xfrm>
                  <a:off x="10549184" y="4387921"/>
                  <a:ext cx="3177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B</a:t>
                  </a:r>
                </a:p>
              </p:txBody>
            </p:sp>
            <p:sp>
              <p:nvSpPr>
                <p:cNvPr id="79" name="ZoneTexte 78">
                  <a:extLst>
                    <a:ext uri="{FF2B5EF4-FFF2-40B4-BE49-F238E27FC236}">
                      <a16:creationId xmlns:a16="http://schemas.microsoft.com/office/drawing/2014/main" id="{C3DD2F14-AF8F-4030-85FA-94B6AA02A638}"/>
                    </a:ext>
                  </a:extLst>
                </p:cNvPr>
                <p:cNvSpPr txBox="1"/>
                <p:nvPr/>
              </p:nvSpPr>
              <p:spPr>
                <a:xfrm>
                  <a:off x="9246902" y="5082668"/>
                  <a:ext cx="3177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A</a:t>
                  </a:r>
                </a:p>
              </p:txBody>
            </p:sp>
            <p:sp>
              <p:nvSpPr>
                <p:cNvPr id="69" name="Ellipse 68">
                  <a:extLst>
                    <a:ext uri="{FF2B5EF4-FFF2-40B4-BE49-F238E27FC236}">
                      <a16:creationId xmlns:a16="http://schemas.microsoft.com/office/drawing/2014/main" id="{43875D35-4189-4D00-883F-3AF85F8044A0}"/>
                    </a:ext>
                  </a:extLst>
                </p:cNvPr>
                <p:cNvSpPr/>
                <p:nvPr/>
              </p:nvSpPr>
              <p:spPr>
                <a:xfrm>
                  <a:off x="10536828" y="4395188"/>
                  <a:ext cx="108000" cy="108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2" name="Ellipse 61">
                <a:extLst>
                  <a:ext uri="{FF2B5EF4-FFF2-40B4-BE49-F238E27FC236}">
                    <a16:creationId xmlns:a16="http://schemas.microsoft.com/office/drawing/2014/main" id="{80FCB31F-43D7-4EFF-B431-DF9B554E7C54}"/>
                  </a:ext>
                </a:extLst>
              </p:cNvPr>
              <p:cNvSpPr/>
              <p:nvPr/>
            </p:nvSpPr>
            <p:spPr>
              <a:xfrm>
                <a:off x="9246902" y="5074522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73" name="Groupe 72"/>
          <p:cNvGrpSpPr/>
          <p:nvPr/>
        </p:nvGrpSpPr>
        <p:grpSpPr>
          <a:xfrm>
            <a:off x="638469" y="757092"/>
            <a:ext cx="7488000" cy="5976607"/>
            <a:chOff x="589869" y="1211594"/>
            <a:chExt cx="7538131" cy="2764181"/>
          </a:xfrm>
        </p:grpSpPr>
        <p:sp>
          <p:nvSpPr>
            <p:cNvPr id="67" name="Rectangle à coins arrondis 66"/>
            <p:cNvSpPr/>
            <p:nvPr/>
          </p:nvSpPr>
          <p:spPr>
            <a:xfrm>
              <a:off x="589869" y="1227314"/>
              <a:ext cx="7538131" cy="2748461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rgbClr val="CC00CC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9869" y="1211594"/>
              <a:ext cx="7089698" cy="1708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CC00CC"/>
                  </a:solidFill>
                </a:rPr>
                <a:t>Démarche de résolution d’un problème de statique par ordonnancement 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9162984C-8DD0-42D1-A32C-481C95C4F4B5}"/>
              </a:ext>
            </a:extLst>
          </p:cNvPr>
          <p:cNvSpPr txBox="1"/>
          <p:nvPr/>
        </p:nvSpPr>
        <p:spPr>
          <a:xfrm>
            <a:off x="4803507" y="70168"/>
            <a:ext cx="5899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>
                <a:solidFill>
                  <a:srgbClr val="00164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Résolution d’un problème de statique : Ordonnancement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FF0C9E4-2D60-4185-A74E-90EFC8122AA8}"/>
              </a:ext>
            </a:extLst>
          </p:cNvPr>
          <p:cNvGrpSpPr/>
          <p:nvPr/>
        </p:nvGrpSpPr>
        <p:grpSpPr>
          <a:xfrm>
            <a:off x="1069041" y="3218004"/>
            <a:ext cx="7058960" cy="584775"/>
            <a:chOff x="1069041" y="2434233"/>
            <a:chExt cx="7058960" cy="58477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D844DE-E91E-4270-80DE-EA8B335C3A67}"/>
                </a:ext>
              </a:extLst>
            </p:cNvPr>
            <p:cNvSpPr/>
            <p:nvPr/>
          </p:nvSpPr>
          <p:spPr>
            <a:xfrm>
              <a:off x="1069041" y="2495510"/>
              <a:ext cx="216000" cy="216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/>
                <a:t>4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9BC8961A-2125-4C93-B6BB-B9852BD99F29}"/>
                </a:ext>
              </a:extLst>
            </p:cNvPr>
            <p:cNvSpPr txBox="1"/>
            <p:nvPr/>
          </p:nvSpPr>
          <p:spPr>
            <a:xfrm>
              <a:off x="1285041" y="2434233"/>
              <a:ext cx="68429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Identification, sur le graphe des liaisons, des solides ou ensemble de solides soumis à </a:t>
              </a:r>
              <a:r>
                <a:rPr lang="fr-FR" sz="1600" b="1" dirty="0"/>
                <a:t>deux glisseurs</a:t>
              </a:r>
              <a:r>
                <a:rPr lang="fr-FR" sz="1600" dirty="0"/>
                <a:t> et résolution afin de diminuer le nombre d’inconnues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6E1411C1-7431-4B85-ABE1-1A81CC3D4619}"/>
              </a:ext>
            </a:extLst>
          </p:cNvPr>
          <p:cNvGrpSpPr/>
          <p:nvPr/>
        </p:nvGrpSpPr>
        <p:grpSpPr>
          <a:xfrm>
            <a:off x="1300657" y="3362143"/>
            <a:ext cx="10524213" cy="2029007"/>
            <a:chOff x="1300657" y="3362143"/>
            <a:chExt cx="10524213" cy="2029007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D30194A8-4942-4E66-ACD9-1F38BFC727F6}"/>
                </a:ext>
              </a:extLst>
            </p:cNvPr>
            <p:cNvGrpSpPr/>
            <p:nvPr/>
          </p:nvGrpSpPr>
          <p:grpSpPr>
            <a:xfrm>
              <a:off x="1300657" y="3362143"/>
              <a:ext cx="10524213" cy="2029007"/>
              <a:chOff x="1300657" y="3362143"/>
              <a:chExt cx="10524213" cy="202900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3" name="ZoneTexte 122">
                    <a:extLst>
                      <a:ext uri="{FF2B5EF4-FFF2-40B4-BE49-F238E27FC236}">
                        <a16:creationId xmlns:a16="http://schemas.microsoft.com/office/drawing/2014/main" id="{AA203CDA-4386-44A0-81BE-C95180AE4BCB}"/>
                      </a:ext>
                    </a:extLst>
                  </p:cNvPr>
                  <p:cNvSpPr txBox="1"/>
                  <p:nvPr/>
                </p:nvSpPr>
                <p:spPr>
                  <a:xfrm>
                    <a:off x="11468619" y="3362143"/>
                    <a:ext cx="356251" cy="24622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fr-FR" sz="1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sz="1600" b="0" i="1" smtClean="0">
                                      <a:latin typeface="Cambria Math" panose="02040503050406030204" pitchFamily="18" charset="0"/>
                                    </a:rPr>
                                    <m:t>𝐴𝐵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fr-FR" sz="1600" dirty="0"/>
                  </a:p>
                </p:txBody>
              </p:sp>
            </mc:Choice>
            <mc:Fallback xmlns="">
              <p:sp>
                <p:nvSpPr>
                  <p:cNvPr id="123" name="ZoneTexte 122">
                    <a:extLst>
                      <a:ext uri="{FF2B5EF4-FFF2-40B4-BE49-F238E27FC236}">
                        <a16:creationId xmlns:a16="http://schemas.microsoft.com/office/drawing/2014/main" id="{AA203CDA-4386-44A0-81BE-C95180AE4BC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468619" y="3362143"/>
                    <a:ext cx="356251" cy="246221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6780" r="-1695" b="-15000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90" name="Groupe 89">
                <a:extLst>
                  <a:ext uri="{FF2B5EF4-FFF2-40B4-BE49-F238E27FC236}">
                    <a16:creationId xmlns:a16="http://schemas.microsoft.com/office/drawing/2014/main" id="{072B8486-BCF2-49A7-98CF-120AD5E480DA}"/>
                  </a:ext>
                </a:extLst>
              </p:cNvPr>
              <p:cNvGrpSpPr/>
              <p:nvPr/>
            </p:nvGrpSpPr>
            <p:grpSpPr>
              <a:xfrm>
                <a:off x="1300657" y="3640138"/>
                <a:ext cx="10308019" cy="1751012"/>
                <a:chOff x="1300657" y="3005138"/>
                <a:chExt cx="10308019" cy="1751012"/>
              </a:xfrm>
            </p:grpSpPr>
            <p:cxnSp>
              <p:nvCxnSpPr>
                <p:cNvPr id="82" name="Connecteur droit 81">
                  <a:extLst>
                    <a:ext uri="{FF2B5EF4-FFF2-40B4-BE49-F238E27FC236}">
                      <a16:creationId xmlns:a16="http://schemas.microsoft.com/office/drawing/2014/main" id="{C24315F4-F537-4E1A-913B-DA309A94D8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8353425" y="3005138"/>
                  <a:ext cx="3255251" cy="1751012"/>
                </a:xfrm>
                <a:prstGeom prst="line">
                  <a:avLst/>
                </a:prstGeom>
                <a:ln>
                  <a:prstDash val="lgDashDot"/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C074E0B3-B473-42F0-BD42-1671D8ECC48E}"/>
                    </a:ext>
                  </a:extLst>
                </p:cNvPr>
                <p:cNvSpPr/>
                <p:nvPr/>
              </p:nvSpPr>
              <p:spPr>
                <a:xfrm>
                  <a:off x="1300657" y="3152818"/>
                  <a:ext cx="6681001" cy="58477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fr-FR" sz="1600" dirty="0"/>
                    <a:t>Les résultantes des deux glisseurs sont : </a:t>
                  </a:r>
                </a:p>
                <a:p>
                  <a:r>
                    <a:rPr lang="fr-FR" sz="1600" dirty="0"/>
                    <a:t>	- portées par la droite passant les points d’application des glisseurs ; </a:t>
                  </a:r>
                </a:p>
              </p:txBody>
            </p:sp>
          </p:grpSp>
        </p:grp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DAB9E500-978E-4082-AC6C-9BFCA6133A42}"/>
                </a:ext>
              </a:extLst>
            </p:cNvPr>
            <p:cNvSpPr txBox="1"/>
            <p:nvPr/>
          </p:nvSpPr>
          <p:spPr>
            <a:xfrm>
              <a:off x="8221249" y="4670707"/>
              <a:ext cx="13110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>
                      <a:lumMod val="75000"/>
                    </a:schemeClr>
                  </a:solidFill>
                </a:rPr>
                <a:t>droite (AB)</a:t>
              </a:r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833A07C3-06D9-41F8-B1C0-B807310411F3}"/>
              </a:ext>
            </a:extLst>
          </p:cNvPr>
          <p:cNvGrpSpPr/>
          <p:nvPr/>
        </p:nvGrpSpPr>
        <p:grpSpPr>
          <a:xfrm>
            <a:off x="2224841" y="3779627"/>
            <a:ext cx="9142014" cy="1516273"/>
            <a:chOff x="2224841" y="3932027"/>
            <a:chExt cx="9142014" cy="1516273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1EBF87C2-2ABA-4E76-B1D6-EB085D789BCC}"/>
                </a:ext>
              </a:extLst>
            </p:cNvPr>
            <p:cNvSpPr/>
            <p:nvPr/>
          </p:nvSpPr>
          <p:spPr>
            <a:xfrm>
              <a:off x="2224841" y="4469343"/>
              <a:ext cx="119295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600" dirty="0"/>
                <a:t>- opposées ;</a:t>
              </a:r>
            </a:p>
          </p:txBody>
        </p:sp>
        <p:cxnSp>
          <p:nvCxnSpPr>
            <p:cNvPr id="78" name="Connecteur droit avec flèche 77">
              <a:extLst>
                <a:ext uri="{FF2B5EF4-FFF2-40B4-BE49-F238E27FC236}">
                  <a16:creationId xmlns:a16="http://schemas.microsoft.com/office/drawing/2014/main" id="{B5B0266B-5D99-489B-81C9-798F60F271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24875" y="5037206"/>
              <a:ext cx="776027" cy="41109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avec flèche 92">
              <a:extLst>
                <a:ext uri="{FF2B5EF4-FFF2-40B4-BE49-F238E27FC236}">
                  <a16:creationId xmlns:a16="http://schemas.microsoft.com/office/drawing/2014/main" id="{0EADB8D7-E1D0-4F2D-9BD2-7367E672017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10590828" y="3932027"/>
              <a:ext cx="776027" cy="41109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e 106">
            <a:extLst>
              <a:ext uri="{FF2B5EF4-FFF2-40B4-BE49-F238E27FC236}">
                <a16:creationId xmlns:a16="http://schemas.microsoft.com/office/drawing/2014/main" id="{331FBE2F-90E3-456C-9B73-939C7555A3F8}"/>
              </a:ext>
            </a:extLst>
          </p:cNvPr>
          <p:cNvGrpSpPr/>
          <p:nvPr/>
        </p:nvGrpSpPr>
        <p:grpSpPr>
          <a:xfrm>
            <a:off x="2224841" y="3916136"/>
            <a:ext cx="9428230" cy="1665387"/>
            <a:chOff x="2224841" y="3509736"/>
            <a:chExt cx="9428230" cy="1665387"/>
          </a:xfrm>
        </p:grpSpPr>
        <p:grpSp>
          <p:nvGrpSpPr>
            <p:cNvPr id="106" name="Groupe 105">
              <a:extLst>
                <a:ext uri="{FF2B5EF4-FFF2-40B4-BE49-F238E27FC236}">
                  <a16:creationId xmlns:a16="http://schemas.microsoft.com/office/drawing/2014/main" id="{8DE65137-2CFE-4569-9090-3DE3FC6AD301}"/>
                </a:ext>
              </a:extLst>
            </p:cNvPr>
            <p:cNvGrpSpPr/>
            <p:nvPr/>
          </p:nvGrpSpPr>
          <p:grpSpPr>
            <a:xfrm>
              <a:off x="2224841" y="3509736"/>
              <a:ext cx="8774968" cy="1665387"/>
              <a:chOff x="2224841" y="3509736"/>
              <a:chExt cx="8774968" cy="1665387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582F8AF1-4B3A-403B-9C48-89199F2F9D04}"/>
                  </a:ext>
                </a:extLst>
              </p:cNvPr>
              <p:cNvSpPr/>
              <p:nvPr/>
            </p:nvSpPr>
            <p:spPr>
              <a:xfrm>
                <a:off x="2224841" y="4169370"/>
                <a:ext cx="567251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1600" dirty="0"/>
                  <a:t>- de norme égale. 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5" name="ZoneTexte 84">
                    <a:extLst>
                      <a:ext uri="{FF2B5EF4-FFF2-40B4-BE49-F238E27FC236}">
                        <a16:creationId xmlns:a16="http://schemas.microsoft.com/office/drawing/2014/main" id="{FB996AE8-4E55-4322-8B33-E0A2D48B8D84}"/>
                      </a:ext>
                    </a:extLst>
                  </p:cNvPr>
                  <p:cNvSpPr txBox="1"/>
                  <p:nvPr/>
                </p:nvSpPr>
                <p:spPr>
                  <a:xfrm>
                    <a:off x="8623521" y="4864525"/>
                    <a:ext cx="401520" cy="31059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fr-F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fr-FR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03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fr-F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5" name="ZoneTexte 84">
                    <a:extLst>
                      <a:ext uri="{FF2B5EF4-FFF2-40B4-BE49-F238E27FC236}">
                        <a16:creationId xmlns:a16="http://schemas.microsoft.com/office/drawing/2014/main" id="{FB996AE8-4E55-4322-8B33-E0A2D48B8D8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23521" y="4864525"/>
                    <a:ext cx="401520" cy="31059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15385" r="-4615" b="-13725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00" name="Groupe 99">
                <a:extLst>
                  <a:ext uri="{FF2B5EF4-FFF2-40B4-BE49-F238E27FC236}">
                    <a16:creationId xmlns:a16="http://schemas.microsoft.com/office/drawing/2014/main" id="{A49584E2-0C50-4B0E-83AF-5A8B909EE8A3}"/>
                  </a:ext>
                </a:extLst>
              </p:cNvPr>
              <p:cNvGrpSpPr/>
              <p:nvPr/>
            </p:nvGrpSpPr>
            <p:grpSpPr>
              <a:xfrm>
                <a:off x="8876113" y="4591050"/>
                <a:ext cx="79631" cy="171603"/>
                <a:chOff x="8876113" y="4591050"/>
                <a:chExt cx="79631" cy="171603"/>
              </a:xfrm>
            </p:grpSpPr>
            <p:cxnSp>
              <p:nvCxnSpPr>
                <p:cNvPr id="97" name="Connecteur droit 96">
                  <a:extLst>
                    <a:ext uri="{FF2B5EF4-FFF2-40B4-BE49-F238E27FC236}">
                      <a16:creationId xmlns:a16="http://schemas.microsoft.com/office/drawing/2014/main" id="{A23D72D8-AEE5-463C-BD50-DA0C2BF57A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76113" y="4602168"/>
                  <a:ext cx="48812" cy="160485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5"/>
                </a:lnRef>
                <a:fillRef idx="0">
                  <a:schemeClr val="accent5"/>
                </a:fillRef>
                <a:effectRef idx="1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Connecteur droit 98">
                  <a:extLst>
                    <a:ext uri="{FF2B5EF4-FFF2-40B4-BE49-F238E27FC236}">
                      <a16:creationId xmlns:a16="http://schemas.microsoft.com/office/drawing/2014/main" id="{21407284-75E1-4F2D-B88A-F4074A9D72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06932" y="4591050"/>
                  <a:ext cx="48812" cy="160485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5"/>
                </a:lnRef>
                <a:fillRef idx="0">
                  <a:schemeClr val="accent5"/>
                </a:fillRef>
                <a:effectRef idx="1">
                  <a:schemeClr val="accent5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1" name="Groupe 100">
                <a:extLst>
                  <a:ext uri="{FF2B5EF4-FFF2-40B4-BE49-F238E27FC236}">
                    <a16:creationId xmlns:a16="http://schemas.microsoft.com/office/drawing/2014/main" id="{9F8C11BE-4F3E-47F2-A863-443AC13F74EE}"/>
                  </a:ext>
                </a:extLst>
              </p:cNvPr>
              <p:cNvGrpSpPr/>
              <p:nvPr/>
            </p:nvGrpSpPr>
            <p:grpSpPr>
              <a:xfrm>
                <a:off x="10920178" y="3509736"/>
                <a:ext cx="79631" cy="170010"/>
                <a:chOff x="8571308" y="4765689"/>
                <a:chExt cx="79631" cy="170010"/>
              </a:xfrm>
            </p:grpSpPr>
            <p:cxnSp>
              <p:nvCxnSpPr>
                <p:cNvPr id="102" name="Connecteur droit 101">
                  <a:extLst>
                    <a:ext uri="{FF2B5EF4-FFF2-40B4-BE49-F238E27FC236}">
                      <a16:creationId xmlns:a16="http://schemas.microsoft.com/office/drawing/2014/main" id="{3620D509-AEA9-4AAD-9BEB-4B02AAF297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571308" y="4775214"/>
                  <a:ext cx="48812" cy="160485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5"/>
                </a:lnRef>
                <a:fillRef idx="0">
                  <a:schemeClr val="accent5"/>
                </a:fillRef>
                <a:effectRef idx="1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Connecteur droit 102">
                  <a:extLst>
                    <a:ext uri="{FF2B5EF4-FFF2-40B4-BE49-F238E27FC236}">
                      <a16:creationId xmlns:a16="http://schemas.microsoft.com/office/drawing/2014/main" id="{48882133-51C0-4289-9BA6-DC58086186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02127" y="4765689"/>
                  <a:ext cx="48812" cy="160485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5"/>
                </a:lnRef>
                <a:fillRef idx="0">
                  <a:schemeClr val="accent5"/>
                </a:fillRef>
                <a:effectRef idx="1">
                  <a:schemeClr val="accent5"/>
                </a:effectRef>
                <a:fontRef idx="minor">
                  <a:schemeClr val="tx1"/>
                </a:fontRef>
              </p:style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434E9D8C-8698-43F2-B1FC-9E8EECB91CC0}"/>
                    </a:ext>
                  </a:extLst>
                </p:cNvPr>
                <p:cNvSpPr/>
                <p:nvPr/>
              </p:nvSpPr>
              <p:spPr>
                <a:xfrm>
                  <a:off x="11066885" y="3569908"/>
                  <a:ext cx="586186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fr-FR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fr-F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434E9D8C-8698-43F2-B1FC-9E8EECB91CC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66885" y="3569908"/>
                  <a:ext cx="586186" cy="40293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ZoneTexte 112">
                <a:extLst>
                  <a:ext uri="{FF2B5EF4-FFF2-40B4-BE49-F238E27FC236}">
                    <a16:creationId xmlns:a16="http://schemas.microsoft.com/office/drawing/2014/main" id="{8A5A39DE-DBBD-40B2-8D93-F702735406F5}"/>
                  </a:ext>
                </a:extLst>
              </p:cNvPr>
              <p:cNvSpPr txBox="1"/>
              <p:nvPr/>
            </p:nvSpPr>
            <p:spPr>
              <a:xfrm>
                <a:off x="1300657" y="4881056"/>
                <a:ext cx="5845843" cy="3684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i="1" dirty="0"/>
                  <a:t>Traduction mathématique </a:t>
                </a:r>
                <a:r>
                  <a:rPr lang="fr-FR" sz="1600" dirty="0"/>
                  <a:t>: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23</m:t>
                            </m:r>
                          </m:sub>
                        </m:sSub>
                      </m:e>
                    </m:acc>
                    <m:r>
                      <a:rPr lang="fr-FR" sz="1600" b="0" i="1" smtClean="0">
                        <a:latin typeface="Cambria Math" panose="02040503050406030204" pitchFamily="18" charset="0"/>
                      </a:rPr>
                      <m:t>=−</m:t>
                    </m:r>
                    <m:acc>
                      <m:accPr>
                        <m:chr m:val="⃗"/>
                        <m:ctrlPr>
                          <a:rPr lang="fr-FR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03</m:t>
                            </m:r>
                          </m:sub>
                        </m:sSub>
                      </m:e>
                    </m:acc>
                    <m:r>
                      <a:rPr lang="fr-FR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16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fr-FR" sz="1600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sz="1600" i="1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sub>
                        </m:sSub>
                      </m:e>
                    </m:acc>
                  </m:oMath>
                </a14:m>
                <a:endParaRPr lang="fr-FR" sz="1600" dirty="0"/>
              </a:p>
            </p:txBody>
          </p:sp>
        </mc:Choice>
        <mc:Fallback xmlns="">
          <p:sp>
            <p:nvSpPr>
              <p:cNvPr id="113" name="ZoneTexte 112">
                <a:extLst>
                  <a:ext uri="{FF2B5EF4-FFF2-40B4-BE49-F238E27FC236}">
                    <a16:creationId xmlns:a16="http://schemas.microsoft.com/office/drawing/2014/main" id="{8A5A39DE-DBBD-40B2-8D93-F702735406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657" y="4881056"/>
                <a:ext cx="5845843" cy="368499"/>
              </a:xfrm>
              <a:prstGeom prst="rect">
                <a:avLst/>
              </a:prstGeom>
              <a:blipFill>
                <a:blip r:embed="rId8"/>
                <a:stretch>
                  <a:fillRect l="-521" b="-2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Rectangle 136">
            <a:extLst>
              <a:ext uri="{FF2B5EF4-FFF2-40B4-BE49-F238E27FC236}">
                <a16:creationId xmlns:a16="http://schemas.microsoft.com/office/drawing/2014/main" id="{8E90DD52-50CD-432C-A642-912007EEEDF1}"/>
              </a:ext>
            </a:extLst>
          </p:cNvPr>
          <p:cNvSpPr/>
          <p:nvPr/>
        </p:nvSpPr>
        <p:spPr>
          <a:xfrm>
            <a:off x="1300657" y="2874925"/>
            <a:ext cx="6681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/>
              <a:t>Problème soluble si nb équations ≥ nb inconnues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91232766-FB91-4AB4-9AAF-7148631B09B5}"/>
              </a:ext>
            </a:extLst>
          </p:cNvPr>
          <p:cNvGrpSpPr/>
          <p:nvPr/>
        </p:nvGrpSpPr>
        <p:grpSpPr>
          <a:xfrm>
            <a:off x="5256825" y="4937428"/>
            <a:ext cx="2042940" cy="350227"/>
            <a:chOff x="5256825" y="4937428"/>
            <a:chExt cx="2042940" cy="350227"/>
          </a:xfrm>
        </p:grpSpPr>
        <p:sp>
          <p:nvSpPr>
            <p:cNvPr id="149" name="Ellipse 148">
              <a:extLst>
                <a:ext uri="{FF2B5EF4-FFF2-40B4-BE49-F238E27FC236}">
                  <a16:creationId xmlns:a16="http://schemas.microsoft.com/office/drawing/2014/main" id="{68130CB5-16F2-413C-8D20-228577663A1F}"/>
                </a:ext>
              </a:extLst>
            </p:cNvPr>
            <p:cNvSpPr/>
            <p:nvPr/>
          </p:nvSpPr>
          <p:spPr>
            <a:xfrm>
              <a:off x="5256825" y="4937428"/>
              <a:ext cx="394675" cy="350227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51" name="Connecteur droit avec flèche 150">
              <a:extLst>
                <a:ext uri="{FF2B5EF4-FFF2-40B4-BE49-F238E27FC236}">
                  <a16:creationId xmlns:a16="http://schemas.microsoft.com/office/drawing/2014/main" id="{545A4F4D-2422-4544-BF3E-7BB746494C9A}"/>
                </a:ext>
              </a:extLst>
            </p:cNvPr>
            <p:cNvCxnSpPr>
              <a:stCxn id="149" idx="6"/>
            </p:cNvCxnSpPr>
            <p:nvPr/>
          </p:nvCxnSpPr>
          <p:spPr>
            <a:xfrm flipV="1">
              <a:off x="5651500" y="5112541"/>
              <a:ext cx="206661" cy="1"/>
            </a:xfrm>
            <a:prstGeom prst="straightConnector1">
              <a:avLst/>
            </a:prstGeom>
            <a:ln w="19050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491FEC1F-D5E4-4456-A605-23B95F217E29}"/>
                </a:ext>
              </a:extLst>
            </p:cNvPr>
            <p:cNvSpPr txBox="1"/>
            <p:nvPr/>
          </p:nvSpPr>
          <p:spPr>
            <a:xfrm>
              <a:off x="5792500" y="4958652"/>
              <a:ext cx="15072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>
                  <a:solidFill>
                    <a:schemeClr val="accent1">
                      <a:lumMod val="75000"/>
                    </a:schemeClr>
                  </a:solidFill>
                </a:rPr>
                <a:t>Direction connue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49C83366-803A-4204-824A-1FB79F0D4D57}"/>
              </a:ext>
            </a:extLst>
          </p:cNvPr>
          <p:cNvGrpSpPr/>
          <p:nvPr/>
        </p:nvGrpSpPr>
        <p:grpSpPr>
          <a:xfrm>
            <a:off x="4803507" y="4937428"/>
            <a:ext cx="3035358" cy="788663"/>
            <a:chOff x="4803507" y="4937428"/>
            <a:chExt cx="3035358" cy="788663"/>
          </a:xfrm>
        </p:grpSpPr>
        <p:sp>
          <p:nvSpPr>
            <p:cNvPr id="141" name="Ellipse 140">
              <a:extLst>
                <a:ext uri="{FF2B5EF4-FFF2-40B4-BE49-F238E27FC236}">
                  <a16:creationId xmlns:a16="http://schemas.microsoft.com/office/drawing/2014/main" id="{AD918E49-B2A6-433E-9CE0-DAD2F99FB212}"/>
                </a:ext>
              </a:extLst>
            </p:cNvPr>
            <p:cNvSpPr/>
            <p:nvPr/>
          </p:nvSpPr>
          <p:spPr>
            <a:xfrm>
              <a:off x="5095877" y="4937428"/>
              <a:ext cx="180000" cy="35022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5" name="Connecteur droit 144">
              <a:extLst>
                <a:ext uri="{FF2B5EF4-FFF2-40B4-BE49-F238E27FC236}">
                  <a16:creationId xmlns:a16="http://schemas.microsoft.com/office/drawing/2014/main" id="{3D4D465B-93ED-4DF5-918B-212F30D044A9}"/>
                </a:ext>
              </a:extLst>
            </p:cNvPr>
            <p:cNvCxnSpPr>
              <a:cxnSpLocks/>
              <a:stCxn id="141" idx="4"/>
            </p:cNvCxnSpPr>
            <p:nvPr/>
          </p:nvCxnSpPr>
          <p:spPr>
            <a:xfrm>
              <a:off x="5185877" y="5287655"/>
              <a:ext cx="0" cy="192268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4B10FC65-4066-482A-A5B2-A67FEC5B2E3A}"/>
                </a:ext>
              </a:extLst>
            </p:cNvPr>
            <p:cNvSpPr txBox="1"/>
            <p:nvPr/>
          </p:nvSpPr>
          <p:spPr>
            <a:xfrm>
              <a:off x="4803507" y="5418314"/>
              <a:ext cx="30353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FF0000"/>
                  </a:solidFill>
                </a:rPr>
                <a:t>Seule inconnue restante : la norme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92B5D0E0-E9F2-4B6E-84C8-1090D34A1014}"/>
                  </a:ext>
                </a:extLst>
              </p:cNvPr>
              <p:cNvSpPr/>
              <p:nvPr/>
            </p:nvSpPr>
            <p:spPr>
              <a:xfrm>
                <a:off x="1285041" y="5591028"/>
                <a:ext cx="6681001" cy="11969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1600" dirty="0"/>
                  <a:t>Donc le torseur de la liaison rotule 23, par exemple, devient :</a:t>
                </a:r>
              </a:p>
              <a:p>
                <a:r>
                  <a:rPr lang="fr-FR" sz="16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fr-FR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fr-FR" sz="16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23</m:t>
                                      </m:r>
                                    </m:sub>
                                  </m:sSub>
                                </m:e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23</m:t>
                                      </m:r>
                                    </m:sub>
                                  </m:sSub>
                                </m:e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fr-FR" sz="1600" i="1">
                                          <a:latin typeface="Cambria Math" panose="02040503050406030204" pitchFamily="18" charset="0"/>
                                        </a:rPr>
                                        <m:t>23</m:t>
                                      </m:r>
                                    </m:sub>
                                  </m:sSub>
                                </m:e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fr-FR" sz="16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fr-FR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fr-FR" sz="16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fr-FR" sz="16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b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fr-FR" sz="16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fr-FR" sz="1600" b="0" i="1" smtClean="0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sub>
                        </m:sSub>
                      </m:sub>
                    </m:sSub>
                  </m:oMath>
                </a14:m>
                <a:endParaRPr lang="fr-FR" sz="1600" dirty="0"/>
              </a:p>
            </p:txBody>
          </p:sp>
        </mc:Choice>
        <mc:Fallback xmlns=""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92B5D0E0-E9F2-4B6E-84C8-1090D34A1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041" y="5591028"/>
                <a:ext cx="6681001" cy="1196994"/>
              </a:xfrm>
              <a:prstGeom prst="rect">
                <a:avLst/>
              </a:prstGeom>
              <a:blipFill>
                <a:blip r:embed="rId10"/>
                <a:stretch>
                  <a:fillRect l="-547" t="-152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e 5">
            <a:extLst>
              <a:ext uri="{FF2B5EF4-FFF2-40B4-BE49-F238E27FC236}">
                <a16:creationId xmlns:a16="http://schemas.microsoft.com/office/drawing/2014/main" id="{3D520862-3E09-404E-85D5-F952718FF0E3}"/>
              </a:ext>
            </a:extLst>
          </p:cNvPr>
          <p:cNvGrpSpPr/>
          <p:nvPr/>
        </p:nvGrpSpPr>
        <p:grpSpPr>
          <a:xfrm>
            <a:off x="1069041" y="757092"/>
            <a:ext cx="10851721" cy="2515102"/>
            <a:chOff x="1069041" y="757092"/>
            <a:chExt cx="10851721" cy="2515102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0E789CFF-1718-4A3C-AE69-FD2078667BF5}"/>
                </a:ext>
              </a:extLst>
            </p:cNvPr>
            <p:cNvGrpSpPr/>
            <p:nvPr/>
          </p:nvGrpSpPr>
          <p:grpSpPr>
            <a:xfrm>
              <a:off x="1069041" y="757092"/>
              <a:ext cx="10851721" cy="2515102"/>
              <a:chOff x="1069041" y="757092"/>
              <a:chExt cx="10851721" cy="2515102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E4D19FE-EE71-42DF-9569-427055E34102}"/>
                  </a:ext>
                </a:extLst>
              </p:cNvPr>
              <p:cNvSpPr/>
              <p:nvPr/>
            </p:nvSpPr>
            <p:spPr>
              <a:xfrm>
                <a:off x="1069041" y="1184497"/>
                <a:ext cx="216000" cy="21600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00" dirty="0"/>
                  <a:t>1</a:t>
                </a:r>
              </a:p>
            </p:txBody>
          </p:sp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AE1FCA17-6EB9-4744-9EB5-5637AB6C8827}"/>
                  </a:ext>
                </a:extLst>
              </p:cNvPr>
              <p:cNvSpPr txBox="1"/>
              <p:nvPr/>
            </p:nvSpPr>
            <p:spPr>
              <a:xfrm>
                <a:off x="1285041" y="1125969"/>
                <a:ext cx="680850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dirty="0"/>
                  <a:t>Construire le graphe de liaisons du système, Faire apparaître les caractéristiques spécifiques à chacun des liaisons (point, axe) </a:t>
                </a:r>
              </a:p>
            </p:txBody>
          </p:sp>
          <p:grpSp>
            <p:nvGrpSpPr>
              <p:cNvPr id="32" name="Groupe 31">
                <a:extLst>
                  <a:ext uri="{FF2B5EF4-FFF2-40B4-BE49-F238E27FC236}">
                    <a16:creationId xmlns:a16="http://schemas.microsoft.com/office/drawing/2014/main" id="{99268FB6-F7FA-4CA3-AC9A-CACABCF2FEA4}"/>
                  </a:ext>
                </a:extLst>
              </p:cNvPr>
              <p:cNvGrpSpPr/>
              <p:nvPr/>
            </p:nvGrpSpPr>
            <p:grpSpPr>
              <a:xfrm>
                <a:off x="8202369" y="757092"/>
                <a:ext cx="3718393" cy="2515102"/>
                <a:chOff x="8631379" y="3790196"/>
                <a:chExt cx="2828277" cy="1065882"/>
              </a:xfrm>
            </p:grpSpPr>
            <p:sp>
              <p:nvSpPr>
                <p:cNvPr id="33" name="Rectangle à coins arrondis 78">
                  <a:extLst>
                    <a:ext uri="{FF2B5EF4-FFF2-40B4-BE49-F238E27FC236}">
                      <a16:creationId xmlns:a16="http://schemas.microsoft.com/office/drawing/2014/main" id="{B69DD6C5-3BF1-4C72-B006-5BAD2074804B}"/>
                    </a:ext>
                  </a:extLst>
                </p:cNvPr>
                <p:cNvSpPr/>
                <p:nvPr/>
              </p:nvSpPr>
              <p:spPr>
                <a:xfrm>
                  <a:off x="8641039" y="3803456"/>
                  <a:ext cx="2818617" cy="1052622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bg1"/>
                </a:solidFill>
                <a:ln w="28575">
                  <a:solidFill>
                    <a:srgbClr val="4F9707"/>
                  </a:solidFill>
                </a:ln>
                <a:effectLst>
                  <a:outerShdw blurRad="50800" dist="254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835CE1B5-62DE-4576-BBC3-DB6757B11ADD}"/>
                    </a:ext>
                  </a:extLst>
                </p:cNvPr>
                <p:cNvSpPr/>
                <p:nvPr/>
              </p:nvSpPr>
              <p:spPr>
                <a:xfrm>
                  <a:off x="8631379" y="3790196"/>
                  <a:ext cx="1476589" cy="17403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fr-FR" b="1" dirty="0">
                      <a:solidFill>
                        <a:srgbClr val="217214"/>
                      </a:solidFill>
                    </a:rPr>
                    <a:t>Graphe de liaisons</a:t>
                  </a:r>
                </a:p>
              </p:txBody>
            </p:sp>
          </p:grpSp>
        </p:grp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A6215D63-114C-4DE0-9E87-C93846451B66}"/>
                </a:ext>
              </a:extLst>
            </p:cNvPr>
            <p:cNvGrpSpPr/>
            <p:nvPr/>
          </p:nvGrpSpPr>
          <p:grpSpPr>
            <a:xfrm>
              <a:off x="8739297" y="1145869"/>
              <a:ext cx="2720664" cy="1936995"/>
              <a:chOff x="8739297" y="1145869"/>
              <a:chExt cx="2720664" cy="1936995"/>
            </a:xfrm>
          </p:grpSpPr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A830E069-5E31-4810-AF81-FC2FD6A1BBE7}"/>
                  </a:ext>
                </a:extLst>
              </p:cNvPr>
              <p:cNvSpPr/>
              <p:nvPr/>
            </p:nvSpPr>
            <p:spPr>
              <a:xfrm>
                <a:off x="8773041" y="1755280"/>
                <a:ext cx="504000" cy="504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2F4E4FEB-9D0C-4839-8AE5-62BFAEF1C93D}"/>
                  </a:ext>
                </a:extLst>
              </p:cNvPr>
              <p:cNvSpPr/>
              <p:nvPr/>
            </p:nvSpPr>
            <p:spPr>
              <a:xfrm>
                <a:off x="9815916" y="1145869"/>
                <a:ext cx="504000" cy="504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" name="Ellipse 35">
                <a:extLst>
                  <a:ext uri="{FF2B5EF4-FFF2-40B4-BE49-F238E27FC236}">
                    <a16:creationId xmlns:a16="http://schemas.microsoft.com/office/drawing/2014/main" id="{209FA989-B7E3-4A9F-85BB-31235F3BAC19}"/>
                  </a:ext>
                </a:extLst>
              </p:cNvPr>
              <p:cNvSpPr/>
              <p:nvPr/>
            </p:nvSpPr>
            <p:spPr>
              <a:xfrm>
                <a:off x="10812740" y="1755267"/>
                <a:ext cx="504000" cy="504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7" name="Ellipse 36">
                <a:extLst>
                  <a:ext uri="{FF2B5EF4-FFF2-40B4-BE49-F238E27FC236}">
                    <a16:creationId xmlns:a16="http://schemas.microsoft.com/office/drawing/2014/main" id="{A880F888-34C8-40DA-8BE6-8FAE1B9CB52E}"/>
                  </a:ext>
                </a:extLst>
              </p:cNvPr>
              <p:cNvSpPr/>
              <p:nvPr/>
            </p:nvSpPr>
            <p:spPr>
              <a:xfrm>
                <a:off x="9815916" y="2578864"/>
                <a:ext cx="504000" cy="504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4275EE9A-BCCB-431A-AA29-9418DA6DFF5A}"/>
                  </a:ext>
                </a:extLst>
              </p:cNvPr>
              <p:cNvCxnSpPr>
                <a:stCxn id="5" idx="7"/>
                <a:endCxn id="35" idx="2"/>
              </p:cNvCxnSpPr>
              <p:nvPr/>
            </p:nvCxnSpPr>
            <p:spPr>
              <a:xfrm flipV="1">
                <a:off x="9203232" y="1397869"/>
                <a:ext cx="612684" cy="43122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A1B6C1CB-3C41-4B81-A388-96342E714BF6}"/>
                  </a:ext>
                </a:extLst>
              </p:cNvPr>
              <p:cNvCxnSpPr>
                <a:cxnSpLocks/>
                <a:stCxn id="35" idx="6"/>
                <a:endCxn id="36" idx="1"/>
              </p:cNvCxnSpPr>
              <p:nvPr/>
            </p:nvCxnSpPr>
            <p:spPr>
              <a:xfrm>
                <a:off x="10319916" y="1397869"/>
                <a:ext cx="566633" cy="43120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necteur droit 39">
                <a:extLst>
                  <a:ext uri="{FF2B5EF4-FFF2-40B4-BE49-F238E27FC236}">
                    <a16:creationId xmlns:a16="http://schemas.microsoft.com/office/drawing/2014/main" id="{055BE0B3-7EC3-4CEF-B629-633B19309EBD}"/>
                  </a:ext>
                </a:extLst>
              </p:cNvPr>
              <p:cNvCxnSpPr>
                <a:stCxn id="5" idx="5"/>
                <a:endCxn id="37" idx="2"/>
              </p:cNvCxnSpPr>
              <p:nvPr/>
            </p:nvCxnSpPr>
            <p:spPr>
              <a:xfrm>
                <a:off x="9203232" y="2185471"/>
                <a:ext cx="612684" cy="64539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necteur droit 41">
                <a:extLst>
                  <a:ext uri="{FF2B5EF4-FFF2-40B4-BE49-F238E27FC236}">
                    <a16:creationId xmlns:a16="http://schemas.microsoft.com/office/drawing/2014/main" id="{6CE3EF6E-AE87-449B-9253-3EFD8D615552}"/>
                  </a:ext>
                </a:extLst>
              </p:cNvPr>
              <p:cNvCxnSpPr>
                <a:stCxn id="37" idx="6"/>
                <a:endCxn id="36" idx="3"/>
              </p:cNvCxnSpPr>
              <p:nvPr/>
            </p:nvCxnSpPr>
            <p:spPr>
              <a:xfrm flipV="1">
                <a:off x="10319916" y="2185458"/>
                <a:ext cx="566633" cy="64540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ZoneTexte 58">
                <a:extLst>
                  <a:ext uri="{FF2B5EF4-FFF2-40B4-BE49-F238E27FC236}">
                    <a16:creationId xmlns:a16="http://schemas.microsoft.com/office/drawing/2014/main" id="{39B1CBA6-676C-4859-BDB6-7D72C653AC57}"/>
                  </a:ext>
                </a:extLst>
              </p:cNvPr>
              <p:cNvSpPr txBox="1"/>
              <p:nvPr/>
            </p:nvSpPr>
            <p:spPr>
              <a:xfrm>
                <a:off x="8739297" y="2477765"/>
                <a:ext cx="9135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/>
                  <a:t>Rotule (A)</a:t>
                </a:r>
              </a:p>
            </p:txBody>
          </p:sp>
          <p:sp>
            <p:nvSpPr>
              <p:cNvPr id="63" name="ZoneTexte 62">
                <a:extLst>
                  <a:ext uri="{FF2B5EF4-FFF2-40B4-BE49-F238E27FC236}">
                    <a16:creationId xmlns:a16="http://schemas.microsoft.com/office/drawing/2014/main" id="{F5CC5C3E-5A38-4789-B7BB-399CD7986385}"/>
                  </a:ext>
                </a:extLst>
              </p:cNvPr>
              <p:cNvSpPr txBox="1"/>
              <p:nvPr/>
            </p:nvSpPr>
            <p:spPr>
              <a:xfrm>
                <a:off x="10552790" y="2484568"/>
                <a:ext cx="907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/>
                  <a:t>Rotule (B)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3" name="ZoneTexte 132">
                    <a:extLst>
                      <a:ext uri="{FF2B5EF4-FFF2-40B4-BE49-F238E27FC236}">
                        <a16:creationId xmlns:a16="http://schemas.microsoft.com/office/drawing/2014/main" id="{69A16BD5-BB87-4D48-BCDF-50BAAB3A0F5D}"/>
                      </a:ext>
                    </a:extLst>
                  </p:cNvPr>
                  <p:cNvSpPr txBox="1"/>
                  <p:nvPr/>
                </p:nvSpPr>
                <p:spPr>
                  <a:xfrm>
                    <a:off x="9346235" y="1639231"/>
                    <a:ext cx="862352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sz="1200" dirty="0"/>
                      <a:t>Pivot (A,</a:t>
                    </a:r>
                    <a14:m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sz="12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1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fr-FR" sz="1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a14:m>
                    <a:endParaRPr lang="fr-FR" sz="1200" dirty="0"/>
                  </a:p>
                </p:txBody>
              </p:sp>
            </mc:Choice>
            <mc:Fallback xmlns="">
              <p:sp>
                <p:nvSpPr>
                  <p:cNvPr id="133" name="ZoneTexte 132">
                    <a:extLst>
                      <a:ext uri="{FF2B5EF4-FFF2-40B4-BE49-F238E27FC236}">
                        <a16:creationId xmlns:a16="http://schemas.microsoft.com/office/drawing/2014/main" id="{69A16BD5-BB87-4D48-BCDF-50BAAB3A0F5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46235" y="1639231"/>
                    <a:ext cx="862352" cy="276999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t="-2222" r="-9155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5" name="ZoneTexte 134">
                    <a:extLst>
                      <a:ext uri="{FF2B5EF4-FFF2-40B4-BE49-F238E27FC236}">
                        <a16:creationId xmlns:a16="http://schemas.microsoft.com/office/drawing/2014/main" id="{3607104F-4692-46AC-97D5-CE4A5526625A}"/>
                      </a:ext>
                    </a:extLst>
                  </p:cNvPr>
                  <p:cNvSpPr txBox="1"/>
                  <p:nvPr/>
                </p:nvSpPr>
                <p:spPr>
                  <a:xfrm>
                    <a:off x="10425921" y="1169341"/>
                    <a:ext cx="852669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sz="1200" dirty="0"/>
                      <a:t>Pivot (B,</a:t>
                    </a:r>
                    <a14:m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sz="1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12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fr-FR" sz="1200" i="1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a14:m>
                    <a:endParaRPr lang="fr-FR" sz="1200" dirty="0"/>
                  </a:p>
                </p:txBody>
              </p:sp>
            </mc:Choice>
            <mc:Fallback xmlns="">
              <p:sp>
                <p:nvSpPr>
                  <p:cNvPr id="135" name="ZoneTexte 134">
                    <a:extLst>
                      <a:ext uri="{FF2B5EF4-FFF2-40B4-BE49-F238E27FC236}">
                        <a16:creationId xmlns:a16="http://schemas.microsoft.com/office/drawing/2014/main" id="{3607104F-4692-46AC-97D5-CE4A5526625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25921" y="1169341"/>
                    <a:ext cx="852669" cy="276999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t="-2222" r="-10714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48E5B6AE-34AF-46A8-B17D-984319BAD9A7}"/>
              </a:ext>
            </a:extLst>
          </p:cNvPr>
          <p:cNvGrpSpPr/>
          <p:nvPr/>
        </p:nvGrpSpPr>
        <p:grpSpPr>
          <a:xfrm>
            <a:off x="1069041" y="1079939"/>
            <a:ext cx="10777543" cy="1444271"/>
            <a:chOff x="1069041" y="1079939"/>
            <a:chExt cx="10777543" cy="1444271"/>
          </a:xfrm>
        </p:grpSpPr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09E4E88-4D95-4D5A-97D1-BF750C7CDE40}"/>
                </a:ext>
              </a:extLst>
            </p:cNvPr>
            <p:cNvSpPr txBox="1"/>
            <p:nvPr/>
          </p:nvSpPr>
          <p:spPr>
            <a:xfrm>
              <a:off x="1285042" y="1693213"/>
              <a:ext cx="67662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Faire apparaître les </a:t>
              </a:r>
              <a:r>
                <a:rPr lang="fr-FR" sz="1600" b="1" dirty="0"/>
                <a:t>actions mécaniques extérieures et intérieures</a:t>
              </a:r>
              <a:r>
                <a:rPr lang="fr-FR" sz="1600" dirty="0"/>
                <a:t> appliquées au système </a:t>
              </a:r>
            </a:p>
            <a:p>
              <a:r>
                <a:rPr lang="fr-FR" sz="1600" i="1" dirty="0"/>
                <a:t>Exemples :</a:t>
              </a:r>
              <a:r>
                <a:rPr lang="fr-FR" sz="1600" dirty="0"/>
                <a:t> pesanteur, ressort, amortisseur, moteur, vérin, …  </a:t>
              </a:r>
            </a:p>
          </p:txBody>
        </p:sp>
        <p:cxnSp>
          <p:nvCxnSpPr>
            <p:cNvPr id="48" name="Connecteur droit avec flèche 47">
              <a:extLst>
                <a:ext uri="{FF2B5EF4-FFF2-40B4-BE49-F238E27FC236}">
                  <a16:creationId xmlns:a16="http://schemas.microsoft.com/office/drawing/2014/main" id="{F5BF4072-89ED-426C-B5A9-C78DA0E3AEE0}"/>
                </a:ext>
              </a:extLst>
            </p:cNvPr>
            <p:cNvCxnSpPr>
              <a:cxnSpLocks/>
              <a:endCxn id="36" idx="7"/>
            </p:cNvCxnSpPr>
            <p:nvPr/>
          </p:nvCxnSpPr>
          <p:spPr>
            <a:xfrm flipH="1">
              <a:off x="11242931" y="1515323"/>
              <a:ext cx="365744" cy="313753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Arc 49">
              <a:extLst>
                <a:ext uri="{FF2B5EF4-FFF2-40B4-BE49-F238E27FC236}">
                  <a16:creationId xmlns:a16="http://schemas.microsoft.com/office/drawing/2014/main" id="{62361E75-C329-46C1-B9D1-9D918AD7A224}"/>
                </a:ext>
              </a:extLst>
            </p:cNvPr>
            <p:cNvSpPr/>
            <p:nvPr/>
          </p:nvSpPr>
          <p:spPr>
            <a:xfrm rot="17139187">
              <a:off x="9071801" y="1317530"/>
              <a:ext cx="1155663" cy="1211968"/>
            </a:xfrm>
            <a:prstGeom prst="arc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4" name="Arc 53">
              <a:extLst>
                <a:ext uri="{FF2B5EF4-FFF2-40B4-BE49-F238E27FC236}">
                  <a16:creationId xmlns:a16="http://schemas.microsoft.com/office/drawing/2014/main" id="{DCAFD029-F04A-4E40-BC9A-5408098C35DD}"/>
                </a:ext>
              </a:extLst>
            </p:cNvPr>
            <p:cNvSpPr/>
            <p:nvPr/>
          </p:nvSpPr>
          <p:spPr>
            <a:xfrm rot="10138392">
              <a:off x="10127175" y="1079939"/>
              <a:ext cx="1212178" cy="895129"/>
            </a:xfrm>
            <a:prstGeom prst="arc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ZoneTexte 109">
                  <a:extLst>
                    <a:ext uri="{FF2B5EF4-FFF2-40B4-BE49-F238E27FC236}">
                      <a16:creationId xmlns:a16="http://schemas.microsoft.com/office/drawing/2014/main" id="{33D35D42-747F-4B21-ABEE-29B0CBE1EEFB}"/>
                    </a:ext>
                  </a:extLst>
                </p:cNvPr>
                <p:cNvSpPr txBox="1"/>
                <p:nvPr/>
              </p:nvSpPr>
              <p:spPr>
                <a:xfrm>
                  <a:off x="9044403" y="1102562"/>
                  <a:ext cx="279692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fr-FR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fr-F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0" name="ZoneTexte 109">
                  <a:extLst>
                    <a:ext uri="{FF2B5EF4-FFF2-40B4-BE49-F238E27FC236}">
                      <a16:creationId xmlns:a16="http://schemas.microsoft.com/office/drawing/2014/main" id="{33D35D42-747F-4B21-ABEE-29B0CBE1EE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44403" y="1102562"/>
                  <a:ext cx="279692" cy="246221"/>
                </a:xfrm>
                <a:prstGeom prst="rect">
                  <a:avLst/>
                </a:prstGeom>
                <a:blipFill>
                  <a:blip r:embed="rId13"/>
                  <a:stretch>
                    <a:fillRect l="-10870" r="-2174" b="-1500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ZoneTexte 110">
                  <a:extLst>
                    <a:ext uri="{FF2B5EF4-FFF2-40B4-BE49-F238E27FC236}">
                      <a16:creationId xmlns:a16="http://schemas.microsoft.com/office/drawing/2014/main" id="{1041EE11-344C-465B-8DFB-CEF95BAB9022}"/>
                    </a:ext>
                  </a:extLst>
                </p:cNvPr>
                <p:cNvSpPr txBox="1"/>
                <p:nvPr/>
              </p:nvSpPr>
              <p:spPr>
                <a:xfrm>
                  <a:off x="11434869" y="1203084"/>
                  <a:ext cx="411715" cy="2761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fr-FR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𝐸𝑥𝑡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fr-F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1" name="ZoneTexte 110">
                  <a:extLst>
                    <a:ext uri="{FF2B5EF4-FFF2-40B4-BE49-F238E27FC236}">
                      <a16:creationId xmlns:a16="http://schemas.microsoft.com/office/drawing/2014/main" id="{1041EE11-344C-465B-8DFB-CEF95BAB90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34869" y="1203084"/>
                  <a:ext cx="411715" cy="276166"/>
                </a:xfrm>
                <a:prstGeom prst="rect">
                  <a:avLst/>
                </a:prstGeom>
                <a:blipFill>
                  <a:blip r:embed="rId14"/>
                  <a:stretch>
                    <a:fillRect l="-11940" r="-2985" b="-10870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ZoneTexte 111">
                  <a:extLst>
                    <a:ext uri="{FF2B5EF4-FFF2-40B4-BE49-F238E27FC236}">
                      <a16:creationId xmlns:a16="http://schemas.microsoft.com/office/drawing/2014/main" id="{97830AB5-3408-4B48-B791-85104BEDBE9F}"/>
                    </a:ext>
                  </a:extLst>
                </p:cNvPr>
                <p:cNvSpPr txBox="1"/>
                <p:nvPr/>
              </p:nvSpPr>
              <p:spPr>
                <a:xfrm>
                  <a:off x="9928251" y="1899947"/>
                  <a:ext cx="384464" cy="2761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fr-FR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𝐼𝑛𝑡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fr-F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2" name="ZoneTexte 111">
                  <a:extLst>
                    <a:ext uri="{FF2B5EF4-FFF2-40B4-BE49-F238E27FC236}">
                      <a16:creationId xmlns:a16="http://schemas.microsoft.com/office/drawing/2014/main" id="{97830AB5-3408-4B48-B791-85104BEDBE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8251" y="1899947"/>
                  <a:ext cx="384464" cy="276166"/>
                </a:xfrm>
                <a:prstGeom prst="rect">
                  <a:avLst/>
                </a:prstGeom>
                <a:blipFill>
                  <a:blip r:embed="rId15"/>
                  <a:stretch>
                    <a:fillRect l="-12698" r="-1587" b="-133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13C1A459-1224-4462-A901-CF1564E03EAC}"/>
                </a:ext>
              </a:extLst>
            </p:cNvPr>
            <p:cNvSpPr/>
            <p:nvPr/>
          </p:nvSpPr>
          <p:spPr>
            <a:xfrm>
              <a:off x="1069041" y="1768160"/>
              <a:ext cx="216000" cy="216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/>
                <a:t>2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46CE922E-E6A7-4DDE-B90C-B2145DA55E34}"/>
              </a:ext>
            </a:extLst>
          </p:cNvPr>
          <p:cNvGrpSpPr/>
          <p:nvPr/>
        </p:nvGrpSpPr>
        <p:grpSpPr>
          <a:xfrm>
            <a:off x="1069041" y="1278644"/>
            <a:ext cx="11122959" cy="1704224"/>
            <a:chOff x="1069041" y="1278644"/>
            <a:chExt cx="11122959" cy="1704224"/>
          </a:xfrm>
        </p:grpSpPr>
        <p:grpSp>
          <p:nvGrpSpPr>
            <p:cNvPr id="125" name="Groupe 124">
              <a:extLst>
                <a:ext uri="{FF2B5EF4-FFF2-40B4-BE49-F238E27FC236}">
                  <a16:creationId xmlns:a16="http://schemas.microsoft.com/office/drawing/2014/main" id="{2AC66EAC-C2D6-4BF1-8807-7F9C8704DE39}"/>
                </a:ext>
              </a:extLst>
            </p:cNvPr>
            <p:cNvGrpSpPr/>
            <p:nvPr/>
          </p:nvGrpSpPr>
          <p:grpSpPr>
            <a:xfrm>
              <a:off x="1069041" y="2546007"/>
              <a:ext cx="7058960" cy="338554"/>
              <a:chOff x="1069041" y="2434233"/>
              <a:chExt cx="7058960" cy="338554"/>
            </a:xfrm>
          </p:grpSpPr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6E8AA397-B8C1-4177-85C8-D4630E7431A6}"/>
                  </a:ext>
                </a:extLst>
              </p:cNvPr>
              <p:cNvSpPr/>
              <p:nvPr/>
            </p:nvSpPr>
            <p:spPr>
              <a:xfrm>
                <a:off x="1069041" y="2495510"/>
                <a:ext cx="216000" cy="21600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00" dirty="0"/>
                  <a:t>3</a:t>
                </a:r>
              </a:p>
            </p:txBody>
          </p:sp>
          <p:sp>
            <p:nvSpPr>
              <p:cNvPr id="127" name="ZoneTexte 126">
                <a:extLst>
                  <a:ext uri="{FF2B5EF4-FFF2-40B4-BE49-F238E27FC236}">
                    <a16:creationId xmlns:a16="http://schemas.microsoft.com/office/drawing/2014/main" id="{67A43220-AA20-4CBA-B5B4-01D8FEFD5EB9}"/>
                  </a:ext>
                </a:extLst>
              </p:cNvPr>
              <p:cNvSpPr txBox="1"/>
              <p:nvPr/>
            </p:nvSpPr>
            <p:spPr>
              <a:xfrm>
                <a:off x="1285041" y="2434233"/>
                <a:ext cx="684296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dirty="0"/>
                  <a:t>Inventaire des inconnues et vérification de la solvabilité du problème posé</a:t>
                </a:r>
              </a:p>
            </p:txBody>
          </p:sp>
        </p:grp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7F2365BB-B7F3-4E15-80C9-9F0A21B1B22E}"/>
                </a:ext>
              </a:extLst>
            </p:cNvPr>
            <p:cNvSpPr txBox="1"/>
            <p:nvPr/>
          </p:nvSpPr>
          <p:spPr>
            <a:xfrm>
              <a:off x="8876366" y="2675091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3 </a:t>
              </a:r>
              <a:r>
                <a:rPr lang="fr-FR" sz="1400" dirty="0" err="1">
                  <a:solidFill>
                    <a:srgbClr val="FF0000"/>
                  </a:solidFill>
                </a:rPr>
                <a:t>inc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8FE04AE8-D555-4387-B500-6C8AE72B5230}"/>
                </a:ext>
              </a:extLst>
            </p:cNvPr>
            <p:cNvSpPr txBox="1"/>
            <p:nvPr/>
          </p:nvSpPr>
          <p:spPr>
            <a:xfrm>
              <a:off x="10721945" y="2649889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3 </a:t>
              </a:r>
              <a:r>
                <a:rPr lang="fr-FR" sz="1400" dirty="0" err="1">
                  <a:solidFill>
                    <a:srgbClr val="FF0000"/>
                  </a:solidFill>
                </a:rPr>
                <a:t>inc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AD6F1D0A-5204-4F47-9DC5-0467BB0D4005}"/>
                </a:ext>
              </a:extLst>
            </p:cNvPr>
            <p:cNvSpPr txBox="1"/>
            <p:nvPr/>
          </p:nvSpPr>
          <p:spPr>
            <a:xfrm>
              <a:off x="11430000" y="1543422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1 </a:t>
              </a:r>
              <a:r>
                <a:rPr lang="fr-FR" sz="1400" dirty="0" err="1">
                  <a:solidFill>
                    <a:srgbClr val="FF0000"/>
                  </a:solidFill>
                </a:rPr>
                <a:t>inc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90DC9FEC-FC74-4CFC-AB8B-05E2E3832107}"/>
                </a:ext>
              </a:extLst>
            </p:cNvPr>
            <p:cNvSpPr txBox="1"/>
            <p:nvPr/>
          </p:nvSpPr>
          <p:spPr>
            <a:xfrm>
              <a:off x="8790558" y="1278644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0 </a:t>
              </a:r>
              <a:r>
                <a:rPr lang="fr-FR" sz="1400" dirty="0" err="1">
                  <a:solidFill>
                    <a:srgbClr val="FF0000"/>
                  </a:solidFill>
                </a:rPr>
                <a:t>inc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  <p:sp>
          <p:nvSpPr>
            <p:cNvPr id="132" name="ZoneTexte 131">
              <a:extLst>
                <a:ext uri="{FF2B5EF4-FFF2-40B4-BE49-F238E27FC236}">
                  <a16:creationId xmlns:a16="http://schemas.microsoft.com/office/drawing/2014/main" id="{7E613319-1B45-425B-8F42-84CB9BE325BD}"/>
                </a:ext>
              </a:extLst>
            </p:cNvPr>
            <p:cNvSpPr txBox="1"/>
            <p:nvPr/>
          </p:nvSpPr>
          <p:spPr>
            <a:xfrm>
              <a:off x="9837131" y="2126843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1 </a:t>
              </a:r>
              <a:r>
                <a:rPr lang="fr-FR" sz="1400" dirty="0" err="1">
                  <a:solidFill>
                    <a:srgbClr val="FF0000"/>
                  </a:solidFill>
                </a:rPr>
                <a:t>inc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  <p:sp>
          <p:nvSpPr>
            <p:cNvPr id="134" name="ZoneTexte 133">
              <a:extLst>
                <a:ext uri="{FF2B5EF4-FFF2-40B4-BE49-F238E27FC236}">
                  <a16:creationId xmlns:a16="http://schemas.microsoft.com/office/drawing/2014/main" id="{294327F8-90E8-4F5E-B437-D94BCD34F51E}"/>
                </a:ext>
              </a:extLst>
            </p:cNvPr>
            <p:cNvSpPr txBox="1"/>
            <p:nvPr/>
          </p:nvSpPr>
          <p:spPr>
            <a:xfrm>
              <a:off x="9387530" y="1789980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5 </a:t>
              </a:r>
              <a:r>
                <a:rPr lang="fr-FR" sz="1400" dirty="0" err="1">
                  <a:solidFill>
                    <a:srgbClr val="FF0000"/>
                  </a:solidFill>
                </a:rPr>
                <a:t>inc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E2767717-EEB5-45A4-A1D6-EC85669F4439}"/>
                </a:ext>
              </a:extLst>
            </p:cNvPr>
            <p:cNvSpPr txBox="1"/>
            <p:nvPr/>
          </p:nvSpPr>
          <p:spPr>
            <a:xfrm>
              <a:off x="10562466" y="1329615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rgbClr val="FF0000"/>
                  </a:solidFill>
                </a:rPr>
                <a:t>5 </a:t>
              </a:r>
              <a:r>
                <a:rPr lang="fr-FR" sz="1400" dirty="0" err="1">
                  <a:solidFill>
                    <a:srgbClr val="FF0000"/>
                  </a:solidFill>
                </a:rPr>
                <a:t>inc</a:t>
              </a:r>
              <a:endParaRPr lang="fr-FR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Ellipse 11">
            <a:extLst>
              <a:ext uri="{FF2B5EF4-FFF2-40B4-BE49-F238E27FC236}">
                <a16:creationId xmlns:a16="http://schemas.microsoft.com/office/drawing/2014/main" id="{6B6958CF-D45C-45E6-9F51-D81E874F0CDD}"/>
              </a:ext>
            </a:extLst>
          </p:cNvPr>
          <p:cNvSpPr/>
          <p:nvPr/>
        </p:nvSpPr>
        <p:spPr>
          <a:xfrm>
            <a:off x="9811731" y="2578864"/>
            <a:ext cx="504000" cy="504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C521E0A1-C256-4F68-8105-7C1CE6A8890D}"/>
              </a:ext>
            </a:extLst>
          </p:cNvPr>
          <p:cNvGrpSpPr/>
          <p:nvPr/>
        </p:nvGrpSpPr>
        <p:grpSpPr>
          <a:xfrm>
            <a:off x="4706521" y="2617847"/>
            <a:ext cx="6777424" cy="4009092"/>
            <a:chOff x="4706521" y="2617847"/>
            <a:chExt cx="6777424" cy="4009092"/>
          </a:xfrm>
        </p:grpSpPr>
        <p:grpSp>
          <p:nvGrpSpPr>
            <p:cNvPr id="159" name="Groupe 158">
              <a:extLst>
                <a:ext uri="{FF2B5EF4-FFF2-40B4-BE49-F238E27FC236}">
                  <a16:creationId xmlns:a16="http://schemas.microsoft.com/office/drawing/2014/main" id="{E24AB980-EBCE-4C2E-A448-3AE21F452526}"/>
                </a:ext>
              </a:extLst>
            </p:cNvPr>
            <p:cNvGrpSpPr/>
            <p:nvPr/>
          </p:nvGrpSpPr>
          <p:grpSpPr>
            <a:xfrm>
              <a:off x="4706521" y="2865764"/>
              <a:ext cx="6777424" cy="3761175"/>
              <a:chOff x="4706521" y="2865764"/>
              <a:chExt cx="6777424" cy="3761175"/>
            </a:xfrm>
          </p:grpSpPr>
          <p:sp>
            <p:nvSpPr>
              <p:cNvPr id="155" name="Flèche : droite à entaille 154">
                <a:extLst>
                  <a:ext uri="{FF2B5EF4-FFF2-40B4-BE49-F238E27FC236}">
                    <a16:creationId xmlns:a16="http://schemas.microsoft.com/office/drawing/2014/main" id="{6F48E22A-FD72-4613-A651-36DAE5A52976}"/>
                  </a:ext>
                </a:extLst>
              </p:cNvPr>
              <p:cNvSpPr/>
              <p:nvPr/>
            </p:nvSpPr>
            <p:spPr>
              <a:xfrm>
                <a:off x="4706521" y="6153420"/>
                <a:ext cx="566356" cy="236675"/>
              </a:xfrm>
              <a:prstGeom prst="notch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E943C898-13D3-4EDF-B974-2175D59B0E93}"/>
                  </a:ext>
                </a:extLst>
              </p:cNvPr>
              <p:cNvSpPr txBox="1"/>
              <p:nvPr/>
            </p:nvSpPr>
            <p:spPr>
              <a:xfrm>
                <a:off x="5374287" y="6042164"/>
                <a:ext cx="25536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dirty="0"/>
                  <a:t>2 inconnues de moins dans le bilan</a:t>
                </a:r>
              </a:p>
            </p:txBody>
          </p:sp>
          <p:sp>
            <p:nvSpPr>
              <p:cNvPr id="157" name="ZoneTexte 156">
                <a:extLst>
                  <a:ext uri="{FF2B5EF4-FFF2-40B4-BE49-F238E27FC236}">
                    <a16:creationId xmlns:a16="http://schemas.microsoft.com/office/drawing/2014/main" id="{1A10C98D-8916-4CEE-B567-84404A841376}"/>
                  </a:ext>
                </a:extLst>
              </p:cNvPr>
              <p:cNvSpPr txBox="1"/>
              <p:nvPr/>
            </p:nvSpPr>
            <p:spPr>
              <a:xfrm>
                <a:off x="8876366" y="2877903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solidFill>
                      <a:schemeClr val="accent1">
                        <a:lumMod val="75000"/>
                      </a:schemeClr>
                    </a:solidFill>
                  </a:rPr>
                  <a:t>1 </a:t>
                </a:r>
                <a:r>
                  <a:rPr lang="fr-FR" sz="14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inc</a:t>
                </a:r>
                <a:endParaRPr lang="fr-FR" sz="14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58" name="ZoneTexte 157">
                <a:extLst>
                  <a:ext uri="{FF2B5EF4-FFF2-40B4-BE49-F238E27FC236}">
                    <a16:creationId xmlns:a16="http://schemas.microsoft.com/office/drawing/2014/main" id="{BA978A63-155D-47A9-ACDE-C02441CE2D48}"/>
                  </a:ext>
                </a:extLst>
              </p:cNvPr>
              <p:cNvSpPr txBox="1"/>
              <p:nvPr/>
            </p:nvSpPr>
            <p:spPr>
              <a:xfrm>
                <a:off x="10721945" y="2865764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solidFill>
                      <a:schemeClr val="accent1">
                        <a:lumMod val="75000"/>
                      </a:schemeClr>
                    </a:solidFill>
                  </a:rPr>
                  <a:t>1 </a:t>
                </a:r>
                <a:r>
                  <a:rPr lang="fr-FR" sz="1400" b="1" dirty="0" err="1">
                    <a:solidFill>
                      <a:schemeClr val="accent1">
                        <a:lumMod val="75000"/>
                      </a:schemeClr>
                    </a:solidFill>
                  </a:rPr>
                  <a:t>inc</a:t>
                </a:r>
                <a:endParaRPr lang="fr-FR" sz="14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36A590-7967-48E4-907E-85EA28426C16}"/>
                </a:ext>
              </a:extLst>
            </p:cNvPr>
            <p:cNvSpPr txBox="1"/>
            <p:nvPr/>
          </p:nvSpPr>
          <p:spPr>
            <a:xfrm>
              <a:off x="8990669" y="2645213"/>
              <a:ext cx="495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>
                      <a:lumMod val="75000"/>
                    </a:schemeClr>
                  </a:solidFill>
                </a:rPr>
                <a:t>X</a:t>
              </a: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BF7E8A7E-7966-4745-AF2D-6F36A10AB940}"/>
                </a:ext>
              </a:extLst>
            </p:cNvPr>
            <p:cNvSpPr txBox="1"/>
            <p:nvPr/>
          </p:nvSpPr>
          <p:spPr>
            <a:xfrm>
              <a:off x="10871555" y="2617847"/>
              <a:ext cx="495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1">
                      <a:lumMod val="75000"/>
                    </a:schemeClr>
                  </a:solidFill>
                </a:rPr>
                <a:t>X</a:t>
              </a:r>
            </a:p>
          </p:txBody>
        </p:sp>
      </p:grpSp>
      <p:sp>
        <p:nvSpPr>
          <p:cNvPr id="109" name="ZoneTexte 108">
            <a:extLst>
              <a:ext uri="{FF2B5EF4-FFF2-40B4-BE49-F238E27FC236}">
                <a16:creationId xmlns:a16="http://schemas.microsoft.com/office/drawing/2014/main" id="{8804B414-17D1-44A4-9BB6-759F21EAC917}"/>
              </a:ext>
            </a:extLst>
          </p:cNvPr>
          <p:cNvSpPr txBox="1"/>
          <p:nvPr/>
        </p:nvSpPr>
        <p:spPr>
          <a:xfrm>
            <a:off x="-64294" y="6064514"/>
            <a:ext cx="461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0B3A2B92-E980-4137-B7CE-C84D47659C5A}"/>
                  </a:ext>
                </a:extLst>
              </p:cNvPr>
              <p:cNvSpPr txBox="1"/>
              <p:nvPr/>
            </p:nvSpPr>
            <p:spPr>
              <a:xfrm>
                <a:off x="1284381" y="3785298"/>
                <a:ext cx="6663773" cy="206697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r-FR" sz="1600" b="1" i="1" dirty="0"/>
                  <a:t>Rappel :</a:t>
                </a:r>
              </a:p>
              <a:p>
                <a:endParaRPr lang="fr-FR" sz="600" dirty="0"/>
              </a:p>
              <a:p>
                <a:pPr algn="just"/>
                <a:r>
                  <a:rPr lang="fr-FR" sz="1600" i="1" dirty="0"/>
                  <a:t>Un glisseur est un torseur dont le moment est nul au point d’écriture de l’action mécanique :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r-FR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fr-FR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e>
                              <m: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e>
                              <m:r>
                                <a:rPr lang="fr-FR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sz="1600" i="1" dirty="0"/>
                  <a:t> .</a:t>
                </a:r>
              </a:p>
              <a:p>
                <a:pPr algn="just"/>
                <a:r>
                  <a:rPr lang="fr-FR" sz="1600" i="1" dirty="0"/>
                  <a:t>Ce type de torseur permet de modéliser les actions mécaniques associées à une liaison ponctuelle, une liaison rotule dans l’espace ou encore une liaison pivot dans le plan dont l’axe de la pivot est normal au plan d’étude.</a:t>
                </a:r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0B3A2B92-E980-4137-B7CE-C84D47659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381" y="3785298"/>
                <a:ext cx="6663773" cy="2066976"/>
              </a:xfrm>
              <a:prstGeom prst="rect">
                <a:avLst/>
              </a:prstGeom>
              <a:blipFill>
                <a:blip r:embed="rId16"/>
                <a:stretch>
                  <a:fillRect l="-549" t="-885" r="-457" b="-29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747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37" grpId="0"/>
      <p:bldP spid="154" grpId="0"/>
      <p:bldP spid="12" grpId="0" animBg="1"/>
      <p:bldP spid="16" grpId="0" animBg="1"/>
      <p:bldP spid="16" grpId="1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que diapo" id="{6BAFAF78-FD06-4B3C-B64B-EBAA15AD831D}" vid="{E5C661AA-DDE9-4009-B7FE-5A2E414D985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7223</TotalTime>
  <Words>1704</Words>
  <Application>Microsoft Office PowerPoint</Application>
  <PresentationFormat>Grand écran</PresentationFormat>
  <Paragraphs>250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Segoe UI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oaltet</dc:creator>
  <cp:lastModifiedBy>ALTET Olivier</cp:lastModifiedBy>
  <cp:revision>999</cp:revision>
  <dcterms:created xsi:type="dcterms:W3CDTF">2017-01-11T07:43:59Z</dcterms:created>
  <dcterms:modified xsi:type="dcterms:W3CDTF">2020-06-18T09:28:16Z</dcterms:modified>
</cp:coreProperties>
</file>