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6" r:id="rId3"/>
    <p:sldId id="267" r:id="rId4"/>
    <p:sldId id="268" r:id="rId5"/>
    <p:sldId id="257" r:id="rId6"/>
    <p:sldId id="269" r:id="rId7"/>
    <p:sldId id="270" r:id="rId8"/>
    <p:sldId id="271" r:id="rId9"/>
    <p:sldId id="272" r:id="rId10"/>
    <p:sldId id="273" r:id="rId11"/>
    <p:sldId id="274" r:id="rId12"/>
    <p:sldId id="275" r:id="rId13"/>
    <p:sldId id="276" r:id="rId14"/>
    <p:sldId id="277" r:id="rId15"/>
    <p:sldId id="278" r:id="rId16"/>
    <p:sldId id="279"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a:srgbClr val="FF9933"/>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95" autoAdjust="0"/>
    <p:restoredTop sz="94660"/>
  </p:normalViewPr>
  <p:slideViewPr>
    <p:cSldViewPr snapToGrid="0">
      <p:cViewPr varScale="1">
        <p:scale>
          <a:sx n="79" d="100"/>
          <a:sy n="79" d="100"/>
        </p:scale>
        <p:origin x="-24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5.wmf"/><Relationship Id="rId1" Type="http://schemas.openxmlformats.org/officeDocument/2006/relationships/image" Target="../media/image4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6FD31B-91CD-4DBD-BCBC-55D466B22998}" type="datetimeFigureOut">
              <a:rPr lang="fr-FR" smtClean="0"/>
              <a:t>06/03/2018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5187A2-03E7-457E-86E1-D90A7FF73718}" type="slidenum">
              <a:rPr lang="fr-FR" smtClean="0"/>
              <a:t>‹N°›</a:t>
            </a:fld>
            <a:endParaRPr lang="fr-FR"/>
          </a:p>
        </p:txBody>
      </p:sp>
    </p:spTree>
    <p:extLst>
      <p:ext uri="{BB962C8B-B14F-4D97-AF65-F5344CB8AC3E}">
        <p14:creationId xmlns:p14="http://schemas.microsoft.com/office/powerpoint/2010/main" val="3192974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ZoneTexte 6"/>
          <p:cNvSpPr txBox="1"/>
          <p:nvPr userDrawn="1"/>
        </p:nvSpPr>
        <p:spPr>
          <a:xfrm>
            <a:off x="12700" y="1130363"/>
            <a:ext cx="1060450" cy="338554"/>
          </a:xfrm>
          <a:prstGeom prst="rect">
            <a:avLst/>
          </a:prstGeom>
          <a:noFill/>
        </p:spPr>
        <p:txBody>
          <a:bodyPr wrap="square" lIns="36000" rIns="36000" rtlCol="0">
            <a:spAutoFit/>
          </a:bodyPr>
          <a:lstStyle/>
          <a:p>
            <a:pPr algn="ctr"/>
            <a:r>
              <a:rPr lang="fr-FR" sz="1600" b="1" dirty="0" smtClean="0">
                <a:solidFill>
                  <a:srgbClr val="0000FF"/>
                </a:solidFill>
                <a:effectLst>
                  <a:outerShdw blurRad="38100" dist="38100" dir="2700000" algn="tl">
                    <a:srgbClr val="000000">
                      <a:alpha val="43137"/>
                    </a:srgbClr>
                  </a:outerShdw>
                </a:effectLst>
              </a:rPr>
              <a:t>Généralités</a:t>
            </a:r>
            <a:endParaRPr lang="fr-FR" sz="1600" b="1" dirty="0">
              <a:solidFill>
                <a:srgbClr val="0000FF"/>
              </a:solidFill>
              <a:effectLst>
                <a:outerShdw blurRad="38100" dist="38100" dir="2700000" algn="tl">
                  <a:srgbClr val="000000">
                    <a:alpha val="43137"/>
                  </a:srgbClr>
                </a:outerShdw>
              </a:effectLst>
            </a:endParaRPr>
          </a:p>
        </p:txBody>
      </p:sp>
      <p:sp>
        <p:nvSpPr>
          <p:cNvPr id="8" name="ZoneTexte 7"/>
          <p:cNvSpPr txBox="1"/>
          <p:nvPr userDrawn="1"/>
        </p:nvSpPr>
        <p:spPr>
          <a:xfrm>
            <a:off x="0" y="3527783"/>
            <a:ext cx="1060450" cy="584775"/>
          </a:xfrm>
          <a:prstGeom prst="rect">
            <a:avLst/>
          </a:prstGeom>
          <a:noFill/>
        </p:spPr>
        <p:txBody>
          <a:bodyPr wrap="square" lIns="36000" rIns="36000" rtlCol="0">
            <a:spAutoFit/>
          </a:bodyPr>
          <a:lstStyle/>
          <a:p>
            <a:pPr algn="ctr"/>
            <a:r>
              <a:rPr lang="fr-FR" sz="1600" b="1" dirty="0" smtClean="0">
                <a:solidFill>
                  <a:srgbClr val="0000FF"/>
                </a:solidFill>
                <a:effectLst>
                  <a:outerShdw blurRad="38100" dist="38100" dir="2700000" algn="tl">
                    <a:srgbClr val="000000">
                      <a:alpha val="43137"/>
                    </a:srgbClr>
                  </a:outerShdw>
                </a:effectLst>
              </a:rPr>
              <a:t>Correction Dérivée</a:t>
            </a:r>
            <a:endParaRPr lang="fr-FR" sz="1600" b="1" dirty="0">
              <a:solidFill>
                <a:srgbClr val="0000FF"/>
              </a:solidFill>
              <a:effectLst>
                <a:outerShdw blurRad="38100" dist="38100" dir="2700000" algn="tl">
                  <a:srgbClr val="000000">
                    <a:alpha val="43137"/>
                  </a:srgbClr>
                </a:outerShdw>
              </a:effectLst>
            </a:endParaRPr>
          </a:p>
        </p:txBody>
      </p:sp>
      <p:sp>
        <p:nvSpPr>
          <p:cNvPr id="9" name="ZoneTexte 8"/>
          <p:cNvSpPr txBox="1"/>
          <p:nvPr userDrawn="1"/>
        </p:nvSpPr>
        <p:spPr>
          <a:xfrm>
            <a:off x="12700" y="2687058"/>
            <a:ext cx="1060450" cy="830997"/>
          </a:xfrm>
          <a:prstGeom prst="rect">
            <a:avLst/>
          </a:prstGeom>
          <a:noFill/>
        </p:spPr>
        <p:txBody>
          <a:bodyPr wrap="square" lIns="36000" rIns="36000"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solidFill>
                  <a:srgbClr val="0000FF"/>
                </a:solidFill>
                <a:effectLst>
                  <a:outerShdw blurRad="38100" dist="38100" dir="2700000" algn="tl">
                    <a:srgbClr val="000000">
                      <a:alpha val="43137"/>
                    </a:srgbClr>
                  </a:outerShdw>
                </a:effectLst>
              </a:rPr>
              <a:t>Correction Intégrale</a:t>
            </a:r>
          </a:p>
          <a:p>
            <a:pPr algn="ctr"/>
            <a:endParaRPr lang="fr-FR" sz="1600" b="1" dirty="0">
              <a:solidFill>
                <a:srgbClr val="0000FF"/>
              </a:solidFill>
              <a:effectLst>
                <a:outerShdw blurRad="38100" dist="38100" dir="2700000" algn="tl">
                  <a:srgbClr val="000000">
                    <a:alpha val="43137"/>
                  </a:srgbClr>
                </a:outerShdw>
              </a:effectLst>
            </a:endParaRPr>
          </a:p>
        </p:txBody>
      </p:sp>
      <p:sp>
        <p:nvSpPr>
          <p:cNvPr id="10" name="ZoneTexte 9"/>
          <p:cNvSpPr txBox="1"/>
          <p:nvPr userDrawn="1"/>
        </p:nvSpPr>
        <p:spPr>
          <a:xfrm>
            <a:off x="0" y="1786395"/>
            <a:ext cx="1060450" cy="584775"/>
          </a:xfrm>
          <a:prstGeom prst="rect">
            <a:avLst/>
          </a:prstGeom>
          <a:noFill/>
        </p:spPr>
        <p:txBody>
          <a:bodyPr wrap="square" lIns="36000" rIns="36000" rtlCol="0">
            <a:spAutoFit/>
          </a:bodyPr>
          <a:lstStyle/>
          <a:p>
            <a:pPr algn="ctr"/>
            <a:r>
              <a:rPr lang="fr-FR" sz="1600" b="1" dirty="0" smtClean="0">
                <a:solidFill>
                  <a:srgbClr val="0000FF"/>
                </a:solidFill>
                <a:effectLst>
                  <a:outerShdw blurRad="38100" dist="38100" dir="2700000" algn="tl">
                    <a:srgbClr val="000000">
                      <a:alpha val="43137"/>
                    </a:srgbClr>
                  </a:outerShdw>
                </a:effectLst>
              </a:rPr>
              <a:t>Correction Proportion.</a:t>
            </a:r>
            <a:endParaRPr lang="fr-FR" sz="1600" b="1" dirty="0">
              <a:solidFill>
                <a:srgbClr val="0000FF"/>
              </a:solidFill>
              <a:effectLst>
                <a:outerShdw blurRad="38100" dist="38100" dir="2700000" algn="tl">
                  <a:srgbClr val="000000">
                    <a:alpha val="43137"/>
                  </a:srgbClr>
                </a:outerShdw>
              </a:effectLst>
            </a:endParaRPr>
          </a:p>
        </p:txBody>
      </p:sp>
      <p:sp>
        <p:nvSpPr>
          <p:cNvPr id="12" name="Rectangle 11"/>
          <p:cNvSpPr/>
          <p:nvPr userDrawn="1"/>
        </p:nvSpPr>
        <p:spPr>
          <a:xfrm>
            <a:off x="2322049" y="106501"/>
            <a:ext cx="5581977" cy="584775"/>
          </a:xfrm>
          <a:prstGeom prst="rect">
            <a:avLst/>
          </a:prstGeom>
          <a:noFill/>
        </p:spPr>
        <p:txBody>
          <a:bodyPr wrap="none" lIns="91440" tIns="45720" rIns="91440" bIns="45720">
            <a:spAutoFit/>
          </a:bodyPr>
          <a:lstStyle/>
          <a:p>
            <a:pPr algn="ctr"/>
            <a:r>
              <a:rPr lang="fr-FR" sz="3200" b="0" i="0" cap="none" spc="0" dirty="0" smtClean="0">
                <a:ln w="10160">
                  <a:solidFill>
                    <a:srgbClr val="FF3300"/>
                  </a:solidFill>
                  <a:prstDash val="solid"/>
                </a:ln>
                <a:solidFill>
                  <a:srgbClr val="0000FF"/>
                </a:solidFill>
                <a:effectLst>
                  <a:outerShdw blurRad="38100" dist="32000" dir="5400000" algn="tl">
                    <a:srgbClr val="000000">
                      <a:alpha val="30000"/>
                    </a:srgbClr>
                  </a:outerShdw>
                </a:effectLst>
                <a:latin typeface="Times New Roman" pitchFamily="18" charset="0"/>
                <a:cs typeface="Times New Roman" pitchFamily="18" charset="0"/>
              </a:rPr>
              <a:t>Correction des systèmes asservis</a:t>
            </a:r>
            <a:endParaRPr lang="fr-FR" sz="3200" b="0" i="0" cap="none" spc="0" dirty="0">
              <a:ln w="10160">
                <a:solidFill>
                  <a:srgbClr val="FF3300"/>
                </a:solidFill>
                <a:prstDash val="solid"/>
              </a:ln>
              <a:solidFill>
                <a:srgbClr val="0000FF"/>
              </a:solidFill>
              <a:effectLst>
                <a:outerShdw blurRad="38100" dist="32000" dir="5400000" algn="tl">
                  <a:srgbClr val="000000">
                    <a:alpha val="30000"/>
                  </a:srgbClr>
                </a:outerShdw>
              </a:effectLst>
              <a:latin typeface="Times New Roman" pitchFamily="18" charset="0"/>
              <a:cs typeface="Times New Roman" pitchFamily="18" charset="0"/>
            </a:endParaRPr>
          </a:p>
        </p:txBody>
      </p:sp>
      <p:sp>
        <p:nvSpPr>
          <p:cNvPr id="11" name="ZoneTexte 10"/>
          <p:cNvSpPr txBox="1"/>
          <p:nvPr userDrawn="1"/>
        </p:nvSpPr>
        <p:spPr>
          <a:xfrm>
            <a:off x="0" y="5143615"/>
            <a:ext cx="1060450" cy="584775"/>
          </a:xfrm>
          <a:prstGeom prst="rect">
            <a:avLst/>
          </a:prstGeom>
          <a:noFill/>
        </p:spPr>
        <p:txBody>
          <a:bodyPr wrap="square" lIns="36000" rIns="36000" rtlCol="0">
            <a:spAutoFit/>
          </a:bodyPr>
          <a:lstStyle/>
          <a:p>
            <a:pPr algn="ctr"/>
            <a:r>
              <a:rPr lang="fr-FR" sz="1600" b="1" dirty="0" smtClean="0">
                <a:solidFill>
                  <a:srgbClr val="0000FF"/>
                </a:solidFill>
                <a:effectLst>
                  <a:outerShdw blurRad="38100" dist="38100" dir="2700000" algn="tl">
                    <a:srgbClr val="000000">
                      <a:alpha val="43137"/>
                    </a:srgbClr>
                  </a:outerShdw>
                </a:effectLst>
              </a:rPr>
              <a:t>Retours dérivés</a:t>
            </a:r>
            <a:endParaRPr lang="fr-FR" sz="1600" b="1" dirty="0">
              <a:solidFill>
                <a:srgbClr val="0000FF"/>
              </a:solidFill>
              <a:effectLst>
                <a:outerShdw blurRad="38100" dist="38100" dir="2700000" algn="tl">
                  <a:srgbClr val="000000">
                    <a:alpha val="43137"/>
                  </a:srgbClr>
                </a:outerShdw>
              </a:effectLst>
            </a:endParaRPr>
          </a:p>
        </p:txBody>
      </p:sp>
      <p:sp>
        <p:nvSpPr>
          <p:cNvPr id="13" name="ZoneTexte 12"/>
          <p:cNvSpPr txBox="1"/>
          <p:nvPr userDrawn="1"/>
        </p:nvSpPr>
        <p:spPr>
          <a:xfrm>
            <a:off x="9728" y="4370357"/>
            <a:ext cx="1060450" cy="584775"/>
          </a:xfrm>
          <a:prstGeom prst="rect">
            <a:avLst/>
          </a:prstGeom>
          <a:noFill/>
        </p:spPr>
        <p:txBody>
          <a:bodyPr wrap="square" lIns="36000" rIns="36000" rtlCol="0">
            <a:spAutoFit/>
          </a:bodyPr>
          <a:lstStyle/>
          <a:p>
            <a:pPr algn="ctr"/>
            <a:r>
              <a:rPr lang="fr-FR" sz="1600" b="1" dirty="0" smtClean="0">
                <a:solidFill>
                  <a:srgbClr val="0000FF"/>
                </a:solidFill>
                <a:effectLst>
                  <a:outerShdw blurRad="38100" dist="38100" dir="2700000" algn="tl">
                    <a:srgbClr val="000000">
                      <a:alpha val="43137"/>
                    </a:srgbClr>
                  </a:outerShdw>
                </a:effectLst>
              </a:rPr>
              <a:t>Correction P.I.D.</a:t>
            </a:r>
            <a:endParaRPr lang="fr-FR" sz="1600" b="1" dirty="0">
              <a:solidFill>
                <a:srgbClr val="0000FF"/>
              </a:solidFill>
              <a:effectLst>
                <a:outerShdw blurRad="38100" dist="38100" dir="2700000" algn="tl">
                  <a:srgbClr val="000000">
                    <a:alpha val="43137"/>
                  </a:srgbClr>
                </a:outerShdw>
              </a:effectLst>
            </a:endParaRPr>
          </a:p>
        </p:txBody>
      </p:sp>
      <p:sp>
        <p:nvSpPr>
          <p:cNvPr id="14" name="ZoneTexte 13"/>
          <p:cNvSpPr txBox="1"/>
          <p:nvPr userDrawn="1"/>
        </p:nvSpPr>
        <p:spPr>
          <a:xfrm>
            <a:off x="12700" y="5928102"/>
            <a:ext cx="1060450" cy="307777"/>
          </a:xfrm>
          <a:prstGeom prst="rect">
            <a:avLst/>
          </a:prstGeom>
          <a:noFill/>
        </p:spPr>
        <p:txBody>
          <a:bodyPr wrap="square" lIns="36000" rIns="36000" rtlCol="0">
            <a:spAutoFit/>
          </a:bodyPr>
          <a:lstStyle/>
          <a:p>
            <a:pPr algn="ctr"/>
            <a:r>
              <a:rPr lang="fr-FR" sz="1400" b="1" dirty="0" smtClean="0">
                <a:solidFill>
                  <a:srgbClr val="0000FF"/>
                </a:solidFill>
                <a:effectLst>
                  <a:outerShdw blurRad="38100" dist="38100" dir="2700000" algn="tl">
                    <a:srgbClr val="000000">
                      <a:alpha val="43137"/>
                    </a:srgbClr>
                  </a:outerShdw>
                </a:effectLst>
              </a:rPr>
              <a:t>Perturbation</a:t>
            </a:r>
            <a:endParaRPr lang="fr-FR" sz="1400" b="1"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94998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793" t="7111" r="10965" b="8660"/>
          <a:stretch/>
        </p:blipFill>
        <p:spPr bwMode="auto">
          <a:xfrm>
            <a:off x="0" y="0"/>
            <a:ext cx="915398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9"/>
          <p:cNvSpPr txBox="1">
            <a:spLocks noChangeArrowheads="1"/>
          </p:cNvSpPr>
          <p:nvPr userDrawn="1"/>
        </p:nvSpPr>
        <p:spPr bwMode="auto">
          <a:xfrm>
            <a:off x="155562" y="6583363"/>
            <a:ext cx="790601" cy="215444"/>
          </a:xfrm>
          <a:prstGeom prst="rect">
            <a:avLst/>
          </a:prstGeom>
          <a:noFill/>
          <a:ln w="9525">
            <a:noFill/>
            <a:miter lim="800000"/>
            <a:headEnd/>
            <a:tailEnd/>
          </a:ln>
          <a:effectLst/>
        </p:spPr>
        <p:txBody>
          <a:bodyPr wrap="none">
            <a:spAutoFit/>
          </a:bodyPr>
          <a:lstStyle/>
          <a:p>
            <a:pPr algn="ctr">
              <a:defRPr/>
            </a:pPr>
            <a:r>
              <a:rPr lang="fr-FR" sz="800" i="0" dirty="0"/>
              <a:t>Le </a:t>
            </a:r>
            <a:fld id="{B1BC130F-489F-45DD-9DD4-4D79FE4EAA29}" type="datetime1">
              <a:rPr lang="fr-FR" sz="800" i="0"/>
              <a:pPr algn="ctr">
                <a:defRPr/>
              </a:pPr>
              <a:t>06/03/2018</a:t>
            </a:fld>
            <a:endParaRPr lang="fr-FR" sz="800" i="0" dirty="0"/>
          </a:p>
        </p:txBody>
      </p:sp>
      <p:sp>
        <p:nvSpPr>
          <p:cNvPr id="4" name="Text Box 10"/>
          <p:cNvSpPr txBox="1">
            <a:spLocks noChangeArrowheads="1"/>
          </p:cNvSpPr>
          <p:nvPr userDrawn="1"/>
        </p:nvSpPr>
        <p:spPr bwMode="auto">
          <a:xfrm>
            <a:off x="1143000" y="6591300"/>
            <a:ext cx="7532688" cy="215444"/>
          </a:xfrm>
          <a:prstGeom prst="rect">
            <a:avLst/>
          </a:prstGeom>
          <a:noFill/>
          <a:ln w="9525">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r>
              <a:rPr lang="fr-FR" sz="800" dirty="0" smtClean="0">
                <a:latin typeface="+mn-lt"/>
                <a:cs typeface="Times New Roman" pitchFamily="18" charset="0"/>
              </a:rPr>
              <a:t>Cyril CHERON</a:t>
            </a:r>
            <a:endParaRPr lang="fr-FR" sz="800" dirty="0">
              <a:latin typeface="+mn-lt"/>
              <a:cs typeface="Times New Roman" pitchFamily="18" charset="0"/>
            </a:endParaRPr>
          </a:p>
        </p:txBody>
      </p:sp>
      <p:sp>
        <p:nvSpPr>
          <p:cNvPr id="5" name="Text Box 11"/>
          <p:cNvSpPr txBox="1">
            <a:spLocks noChangeArrowheads="1"/>
          </p:cNvSpPr>
          <p:nvPr userDrawn="1"/>
        </p:nvSpPr>
        <p:spPr bwMode="auto">
          <a:xfrm>
            <a:off x="8643938" y="6567488"/>
            <a:ext cx="357790" cy="215444"/>
          </a:xfrm>
          <a:prstGeom prst="rect">
            <a:avLst/>
          </a:prstGeom>
          <a:noFill/>
          <a:ln w="9525">
            <a:noFill/>
            <a:miter lim="800000"/>
            <a:headEnd/>
            <a:tailEnd/>
          </a:ln>
          <a:effectLst/>
        </p:spPr>
        <p:txBody>
          <a:bodyPr wrap="none">
            <a:spAutoFit/>
          </a:bodyPr>
          <a:lstStyle/>
          <a:p>
            <a:pPr>
              <a:defRPr/>
            </a:pPr>
            <a:fld id="{9E9CC295-5C18-4C95-A30D-2909091AE94A}" type="slidenum">
              <a:rPr lang="fr-FR" sz="800" b="1"/>
              <a:pPr>
                <a:defRPr/>
              </a:pPr>
              <a:t>‹N°›</a:t>
            </a:fld>
            <a:endParaRPr lang="fr-FR" sz="800" b="1" dirty="0"/>
          </a:p>
        </p:txBody>
      </p:sp>
      <p:sp>
        <p:nvSpPr>
          <p:cNvPr id="6" name="ZoneTexte 5"/>
          <p:cNvSpPr txBox="1"/>
          <p:nvPr userDrawn="1"/>
        </p:nvSpPr>
        <p:spPr>
          <a:xfrm>
            <a:off x="155561" y="-14684"/>
            <a:ext cx="790601" cy="246221"/>
          </a:xfrm>
          <a:prstGeom prst="rect">
            <a:avLst/>
          </a:prstGeom>
          <a:noFill/>
        </p:spPr>
        <p:txBody>
          <a:bodyPr wrap="square" rtlCol="0">
            <a:spAutoFit/>
          </a:bodyPr>
          <a:lstStyle/>
          <a:p>
            <a:pPr algn="ctr"/>
            <a:r>
              <a:rPr lang="fr-FR" sz="1000" b="0" dirty="0" smtClean="0">
                <a:latin typeface="Times New Roman" pitchFamily="18" charset="0"/>
                <a:ea typeface="Microsoft Himalaya" pitchFamily="2" charset="0"/>
                <a:cs typeface="Times New Roman" pitchFamily="18" charset="0"/>
              </a:rPr>
              <a:t>MP</a:t>
            </a:r>
            <a:endParaRPr lang="fr-FR" sz="1000" b="0" dirty="0">
              <a:latin typeface="Times New Roman" pitchFamily="18" charset="0"/>
              <a:ea typeface="Microsoft Himalaya" pitchFamily="2" charset="0"/>
              <a:cs typeface="Times New Roman" pitchFamily="18" charset="0"/>
            </a:endParaRPr>
          </a:p>
        </p:txBody>
      </p:sp>
    </p:spTree>
    <p:extLst>
      <p:ext uri="{BB962C8B-B14F-4D97-AF65-F5344CB8AC3E}">
        <p14:creationId xmlns:p14="http://schemas.microsoft.com/office/powerpoint/2010/main" val="856151159"/>
      </p:ext>
    </p:extLst>
  </p:cSld>
  <p:clrMap bg1="lt1" tx1="dk1" bg2="lt2" tx2="dk2" accent1="accent1" accent2="accent2" accent3="accent3" accent4="accent4" accent5="accent5" accent6="accent6" hlink="hlink" folHlink="folHlink"/>
  <p:sldLayoutIdLst>
    <p:sldLayoutId id="2147483649"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28.wmf"/><Relationship Id="rId5" Type="http://schemas.openxmlformats.org/officeDocument/2006/relationships/oleObject" Target="../embeddings/oleObject21.bin"/><Relationship Id="rId4" Type="http://schemas.openxmlformats.org/officeDocument/2006/relationships/image" Target="../media/image27.wmf"/></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33.wmf"/></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37.wmf"/><Relationship Id="rId11" Type="http://schemas.openxmlformats.org/officeDocument/2006/relationships/image" Target="../media/image40.png"/><Relationship Id="rId5" Type="http://schemas.openxmlformats.org/officeDocument/2006/relationships/oleObject" Target="../embeddings/oleObject25.bin"/><Relationship Id="rId10" Type="http://schemas.openxmlformats.org/officeDocument/2006/relationships/image" Target="../media/image39.wmf"/><Relationship Id="rId4" Type="http://schemas.openxmlformats.org/officeDocument/2006/relationships/image" Target="../media/image36.wmf"/><Relationship Id="rId9" Type="http://schemas.openxmlformats.org/officeDocument/2006/relationships/oleObject" Target="../embeddings/oleObject27.bin"/></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2.wmf"/><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oleObject" Target="../embeddings/oleObject29.bin"/><Relationship Id="rId5" Type="http://schemas.openxmlformats.org/officeDocument/2006/relationships/image" Target="../media/image41.wmf"/><Relationship Id="rId4" Type="http://schemas.openxmlformats.org/officeDocument/2006/relationships/oleObject" Target="../embeddings/oleObject28.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image" Target="../media/image46.png"/><Relationship Id="rId7" Type="http://schemas.openxmlformats.org/officeDocument/2006/relationships/image" Target="../media/image45.wmf"/><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oleObject" Target="../embeddings/oleObject31.bin"/><Relationship Id="rId5" Type="http://schemas.openxmlformats.org/officeDocument/2006/relationships/image" Target="../media/image44.wmf"/><Relationship Id="rId4" Type="http://schemas.openxmlformats.org/officeDocument/2006/relationships/oleObject" Target="../embeddings/oleObject30.bin"/><Relationship Id="rId9" Type="http://schemas.openxmlformats.org/officeDocument/2006/relationships/image" Target="../media/image41.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8.jpeg"/><Relationship Id="rId7" Type="http://schemas.openxmlformats.org/officeDocument/2006/relationships/image" Target="../media/image6.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wmf"/><Relationship Id="rId4" Type="http://schemas.openxmlformats.org/officeDocument/2006/relationships/oleObject" Target="../embeddings/oleObject2.bin"/><Relationship Id="rId9" Type="http://schemas.openxmlformats.org/officeDocument/2006/relationships/image" Target="../media/image7.wmf"/></Relationships>
</file>

<file path=ppt/slides/_rels/slide5.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0.wmf"/><Relationship Id="rId5" Type="http://schemas.openxmlformats.org/officeDocument/2006/relationships/oleObject" Target="../embeddings/oleObject6.bin"/><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16.jpeg"/><Relationship Id="rId7" Type="http://schemas.openxmlformats.org/officeDocument/2006/relationships/oleObject" Target="../embeddings/oleObject9.bin"/><Relationship Id="rId12" Type="http://schemas.openxmlformats.org/officeDocument/2006/relationships/image" Target="../media/image15.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17.jpeg"/><Relationship Id="rId11" Type="http://schemas.openxmlformats.org/officeDocument/2006/relationships/oleObject" Target="../embeddings/oleObject11.bin"/><Relationship Id="rId5" Type="http://schemas.openxmlformats.org/officeDocument/2006/relationships/image" Target="../media/image12.wmf"/><Relationship Id="rId10" Type="http://schemas.openxmlformats.org/officeDocument/2006/relationships/image" Target="../media/image14.wmf"/><Relationship Id="rId4" Type="http://schemas.openxmlformats.org/officeDocument/2006/relationships/oleObject" Target="../embeddings/oleObject8.bin"/><Relationship Id="rId9" Type="http://schemas.openxmlformats.org/officeDocument/2006/relationships/oleObject" Target="../embeddings/oleObject10.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19.wmf"/><Relationship Id="rId5" Type="http://schemas.openxmlformats.org/officeDocument/2006/relationships/oleObject" Target="../embeddings/oleObject13.bin"/><Relationship Id="rId4" Type="http://schemas.openxmlformats.org/officeDocument/2006/relationships/image" Target="../media/image18.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24.wmf"/><Relationship Id="rId3" Type="http://schemas.openxmlformats.org/officeDocument/2006/relationships/image" Target="../media/image26.png"/><Relationship Id="rId7" Type="http://schemas.openxmlformats.org/officeDocument/2006/relationships/image" Target="../media/image21.wmf"/><Relationship Id="rId12"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oleObject15.bin"/><Relationship Id="rId11" Type="http://schemas.openxmlformats.org/officeDocument/2006/relationships/image" Target="../media/image23.wmf"/><Relationship Id="rId5" Type="http://schemas.openxmlformats.org/officeDocument/2006/relationships/image" Target="../media/image20.wmf"/><Relationship Id="rId15" Type="http://schemas.openxmlformats.org/officeDocument/2006/relationships/image" Target="../media/image25.w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22.wmf"/><Relationship Id="rId14" Type="http://schemas.openxmlformats.org/officeDocument/2006/relationships/oleObject" Target="../embeddings/oleObject1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64"/>
          <p:cNvSpPr>
            <a:spLocks noChangeArrowheads="1" noChangeShapeType="1" noTextEdit="1"/>
          </p:cNvSpPr>
          <p:nvPr/>
        </p:nvSpPr>
        <p:spPr bwMode="auto">
          <a:xfrm>
            <a:off x="2124075" y="1755777"/>
            <a:ext cx="6400800" cy="3873500"/>
          </a:xfrm>
          <a:prstGeom prst="rect">
            <a:avLst/>
          </a:prstGeom>
        </p:spPr>
        <p:txBody>
          <a:bodyPr wrap="none" fromWordArt="1">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80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Correction</a:t>
            </a:r>
          </a:p>
          <a:p>
            <a:pPr algn="ctr"/>
            <a:r>
              <a:rPr lang="fr-FR" sz="80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Des Systèmes </a:t>
            </a:r>
          </a:p>
          <a:p>
            <a:pPr algn="ctr"/>
            <a:r>
              <a:rPr lang="fr-FR" sz="80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Asservis</a:t>
            </a:r>
            <a:endParaRPr lang="fr-FR" sz="80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endParaRPr>
          </a:p>
        </p:txBody>
      </p:sp>
    </p:spTree>
    <p:extLst>
      <p:ext uri="{BB962C8B-B14F-4D97-AF65-F5344CB8AC3E}">
        <p14:creationId xmlns:p14="http://schemas.microsoft.com/office/powerpoint/2010/main" val="114788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8"/>
          <p:cNvSpPr txBox="1">
            <a:spLocks noChangeArrowheads="1"/>
          </p:cNvSpPr>
          <p:nvPr/>
        </p:nvSpPr>
        <p:spPr bwMode="auto">
          <a:xfrm>
            <a:off x="0" y="3552095"/>
            <a:ext cx="1098551" cy="584775"/>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spAutoFit/>
          </a:bodyPr>
          <a:lstStyle/>
          <a:p>
            <a:pPr algn="ctr"/>
            <a:r>
              <a:rPr lang="fr-FR" sz="1600" b="1" dirty="0" smtClean="0">
                <a:solidFill>
                  <a:schemeClr val="bg1"/>
                </a:solidFill>
                <a:effectLst>
                  <a:outerShdw blurRad="38100" dist="38100" dir="2700000" algn="tl">
                    <a:srgbClr val="000000"/>
                  </a:outerShdw>
                </a:effectLst>
              </a:rPr>
              <a:t>Correction Dérivée</a:t>
            </a:r>
            <a:endParaRPr lang="fr-FR" sz="1600" b="1" dirty="0">
              <a:solidFill>
                <a:schemeClr val="bg1"/>
              </a:solidFill>
              <a:effectLst>
                <a:outerShdw blurRad="38100" dist="38100" dir="2700000" algn="tl">
                  <a:srgbClr val="000000"/>
                </a:outerShdw>
              </a:effectLst>
            </a:endParaRPr>
          </a:p>
        </p:txBody>
      </p:sp>
      <p:sp>
        <p:nvSpPr>
          <p:cNvPr id="8" name="Text Box 65"/>
          <p:cNvSpPr txBox="1">
            <a:spLocks noChangeArrowheads="1"/>
          </p:cNvSpPr>
          <p:nvPr/>
        </p:nvSpPr>
        <p:spPr bwMode="auto">
          <a:xfrm>
            <a:off x="3265837" y="943432"/>
            <a:ext cx="3708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FR" altLang="fr-FR" sz="2000" b="1" dirty="0"/>
              <a:t>Correction </a:t>
            </a:r>
            <a:r>
              <a:rPr lang="fr-FR" altLang="fr-FR" sz="2000" b="1" dirty="0" smtClean="0"/>
              <a:t>Dérivée</a:t>
            </a:r>
            <a:endParaRPr lang="fr-FR" altLang="fr-FR" sz="2000" b="1" dirty="0"/>
          </a:p>
        </p:txBody>
      </p:sp>
      <p:sp>
        <p:nvSpPr>
          <p:cNvPr id="9" name="Text Box 36"/>
          <p:cNvSpPr txBox="1">
            <a:spLocks noChangeArrowheads="1"/>
          </p:cNvSpPr>
          <p:nvPr/>
        </p:nvSpPr>
        <p:spPr bwMode="auto">
          <a:xfrm>
            <a:off x="1187450" y="1362075"/>
            <a:ext cx="795655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fr-FR" altLang="fr-FR" sz="1800"/>
              <a:t>Quand on diminue le gain de la BO pour stabiliser le système, on diminue la rapidité et la précision en général. Pour améliorer la stabilité, on peut aussi augmenter la phase donc ajouter un correcteur à phase positive (action dérivée). Un dérivateur pur n'étant pas physiquement réalisable, on utilise un correcteur à avance de phase :</a:t>
            </a:r>
          </a:p>
        </p:txBody>
      </p:sp>
      <p:grpSp>
        <p:nvGrpSpPr>
          <p:cNvPr id="10" name="Group 40"/>
          <p:cNvGrpSpPr>
            <a:grpSpLocks/>
          </p:cNvGrpSpPr>
          <p:nvPr/>
        </p:nvGrpSpPr>
        <p:grpSpPr bwMode="auto">
          <a:xfrm>
            <a:off x="6156325" y="2603058"/>
            <a:ext cx="2654300" cy="727075"/>
            <a:chOff x="3878" y="1661"/>
            <a:chExt cx="1672" cy="458"/>
          </a:xfrm>
        </p:grpSpPr>
        <p:graphicFrame>
          <p:nvGraphicFramePr>
            <p:cNvPr id="11" name="Object 37"/>
            <p:cNvGraphicFramePr>
              <a:graphicFrameLocks noChangeAspect="1"/>
            </p:cNvGraphicFramePr>
            <p:nvPr/>
          </p:nvGraphicFramePr>
          <p:xfrm>
            <a:off x="3878" y="1661"/>
            <a:ext cx="1179" cy="458"/>
          </p:xfrm>
          <a:graphic>
            <a:graphicData uri="http://schemas.openxmlformats.org/presentationml/2006/ole">
              <mc:AlternateContent xmlns:mc="http://schemas.openxmlformats.org/markup-compatibility/2006">
                <mc:Choice xmlns:v="urn:schemas-microsoft-com:vml" Requires="v">
                  <p:oleObj spid="_x0000_s53274" name="Equation" r:id="rId3" imgW="1104900" imgH="431800" progId="Equation.3">
                    <p:embed/>
                  </p:oleObj>
                </mc:Choice>
                <mc:Fallback>
                  <p:oleObj name="Equation" r:id="rId3" imgW="11049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8" y="1661"/>
                          <a:ext cx="1179" cy="45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 Box 39"/>
            <p:cNvSpPr txBox="1">
              <a:spLocks noChangeArrowheads="1"/>
            </p:cNvSpPr>
            <p:nvPr/>
          </p:nvSpPr>
          <p:spPr bwMode="auto">
            <a:xfrm>
              <a:off x="5121" y="1888"/>
              <a:ext cx="42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altLang="fr-FR" i="1"/>
                <a:t>a &lt; 1</a:t>
              </a:r>
            </a:p>
          </p:txBody>
        </p:sp>
      </p:grpSp>
      <p:grpSp>
        <p:nvGrpSpPr>
          <p:cNvPr id="13" name="Group 89"/>
          <p:cNvGrpSpPr>
            <a:grpSpLocks/>
          </p:cNvGrpSpPr>
          <p:nvPr/>
        </p:nvGrpSpPr>
        <p:grpSpPr bwMode="auto">
          <a:xfrm>
            <a:off x="1635125" y="2476058"/>
            <a:ext cx="2720975" cy="3287712"/>
            <a:chOff x="961" y="1586"/>
            <a:chExt cx="1714" cy="2071"/>
          </a:xfrm>
        </p:grpSpPr>
        <p:sp>
          <p:nvSpPr>
            <p:cNvPr id="14" name="Line 45"/>
            <p:cNvSpPr>
              <a:spLocks noChangeShapeType="1"/>
            </p:cNvSpPr>
            <p:nvPr/>
          </p:nvSpPr>
          <p:spPr bwMode="auto">
            <a:xfrm>
              <a:off x="1137" y="1616"/>
              <a:ext cx="1" cy="1105"/>
            </a:xfrm>
            <a:prstGeom prst="line">
              <a:avLst/>
            </a:prstGeom>
            <a:noFill/>
            <a:ln w="6350">
              <a:solidFill>
                <a:srgbClr val="000000"/>
              </a:solidFill>
              <a:round/>
              <a:headEnd type="arrow"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5" name="Line 46"/>
            <p:cNvSpPr>
              <a:spLocks noChangeShapeType="1"/>
            </p:cNvSpPr>
            <p:nvPr/>
          </p:nvSpPr>
          <p:spPr bwMode="auto">
            <a:xfrm>
              <a:off x="961" y="2414"/>
              <a:ext cx="1676" cy="0"/>
            </a:xfrm>
            <a:prstGeom prst="line">
              <a:avLst/>
            </a:prstGeom>
            <a:noFill/>
            <a:ln w="6350">
              <a:solidFill>
                <a:srgbClr val="000000"/>
              </a:solidFill>
              <a:round/>
              <a:headEnd type="none" w="sm" len="sm"/>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6" name="Rectangle 47"/>
            <p:cNvSpPr>
              <a:spLocks noChangeArrowheads="1"/>
            </p:cNvSpPr>
            <p:nvPr/>
          </p:nvSpPr>
          <p:spPr bwMode="auto">
            <a:xfrm>
              <a:off x="1164" y="1586"/>
              <a:ext cx="170" cy="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altLang="fr-FR" sz="1400"/>
                <a:t>G</a:t>
              </a:r>
              <a:r>
                <a:rPr lang="fr-FR" altLang="fr-FR" sz="1400" baseline="-25000"/>
                <a:t>dB</a:t>
              </a:r>
              <a:r>
                <a:rPr lang="fr-FR" altLang="fr-FR" sz="1400"/>
                <a:t> </a:t>
              </a:r>
            </a:p>
          </p:txBody>
        </p:sp>
        <p:sp>
          <p:nvSpPr>
            <p:cNvPr id="17" name="Rectangle 48"/>
            <p:cNvSpPr>
              <a:spLocks noChangeArrowheads="1"/>
            </p:cNvSpPr>
            <p:nvPr/>
          </p:nvSpPr>
          <p:spPr bwMode="auto">
            <a:xfrm>
              <a:off x="2562" y="2272"/>
              <a:ext cx="113" cy="1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altLang="fr-FR" sz="1400">
                  <a:sym typeface="Symbol" pitchFamily="18" charset="2"/>
                </a:rPr>
                <a:t></a:t>
              </a:r>
              <a:endParaRPr lang="fr-FR" altLang="fr-FR" sz="1400"/>
            </a:p>
          </p:txBody>
        </p:sp>
        <p:sp>
          <p:nvSpPr>
            <p:cNvPr id="18" name="Line 49"/>
            <p:cNvSpPr>
              <a:spLocks noChangeShapeType="1"/>
            </p:cNvSpPr>
            <p:nvPr/>
          </p:nvSpPr>
          <p:spPr bwMode="auto">
            <a:xfrm>
              <a:off x="1139" y="2853"/>
              <a:ext cx="1" cy="804"/>
            </a:xfrm>
            <a:prstGeom prst="line">
              <a:avLst/>
            </a:prstGeom>
            <a:noFill/>
            <a:ln w="6350">
              <a:solidFill>
                <a:srgbClr val="000000"/>
              </a:solidFill>
              <a:round/>
              <a:headEnd type="arrow"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9" name="Line 50"/>
            <p:cNvSpPr>
              <a:spLocks noChangeShapeType="1"/>
            </p:cNvSpPr>
            <p:nvPr/>
          </p:nvSpPr>
          <p:spPr bwMode="auto">
            <a:xfrm>
              <a:off x="993" y="3475"/>
              <a:ext cx="1640" cy="0"/>
            </a:xfrm>
            <a:prstGeom prst="line">
              <a:avLst/>
            </a:prstGeom>
            <a:noFill/>
            <a:ln w="6350">
              <a:solidFill>
                <a:srgbClr val="000000"/>
              </a:solidFill>
              <a:round/>
              <a:headEnd type="none" w="sm" len="sm"/>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20" name="Rectangle 51"/>
            <p:cNvSpPr>
              <a:spLocks noChangeArrowheads="1"/>
            </p:cNvSpPr>
            <p:nvPr/>
          </p:nvSpPr>
          <p:spPr bwMode="auto">
            <a:xfrm>
              <a:off x="2527" y="3330"/>
              <a:ext cx="146" cy="1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altLang="fr-FR" sz="1400"/>
                <a:t> </a:t>
              </a:r>
              <a:r>
                <a:rPr lang="fr-FR" altLang="fr-FR" sz="1400">
                  <a:sym typeface="Symbol" pitchFamily="18" charset="2"/>
                </a:rPr>
                <a:t></a:t>
              </a:r>
              <a:endParaRPr lang="fr-FR" altLang="fr-FR" sz="1400"/>
            </a:p>
          </p:txBody>
        </p:sp>
        <p:sp>
          <p:nvSpPr>
            <p:cNvPr id="21" name="Rectangle 52"/>
            <p:cNvSpPr>
              <a:spLocks noChangeArrowheads="1"/>
            </p:cNvSpPr>
            <p:nvPr/>
          </p:nvSpPr>
          <p:spPr bwMode="auto">
            <a:xfrm>
              <a:off x="1170" y="2806"/>
              <a:ext cx="103" cy="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altLang="fr-FR" sz="1400">
                  <a:sym typeface="Symbol" pitchFamily="18" charset="2"/>
                </a:rPr>
                <a:t></a:t>
              </a:r>
              <a:r>
                <a:rPr lang="fr-FR" altLang="fr-FR" sz="1400"/>
                <a:t> </a:t>
              </a:r>
            </a:p>
          </p:txBody>
        </p:sp>
      </p:grpSp>
      <p:grpSp>
        <p:nvGrpSpPr>
          <p:cNvPr id="22" name="Group 88"/>
          <p:cNvGrpSpPr>
            <a:grpSpLocks/>
          </p:cNvGrpSpPr>
          <p:nvPr/>
        </p:nvGrpSpPr>
        <p:grpSpPr bwMode="auto">
          <a:xfrm>
            <a:off x="1349375" y="3258695"/>
            <a:ext cx="3094038" cy="2179638"/>
            <a:chOff x="781" y="2079"/>
            <a:chExt cx="1949" cy="1373"/>
          </a:xfrm>
        </p:grpSpPr>
        <p:sp>
          <p:nvSpPr>
            <p:cNvPr id="23" name="Freeform 76"/>
            <p:cNvSpPr>
              <a:spLocks/>
            </p:cNvSpPr>
            <p:nvPr/>
          </p:nvSpPr>
          <p:spPr bwMode="auto">
            <a:xfrm>
              <a:off x="781" y="2320"/>
              <a:ext cx="983" cy="253"/>
            </a:xfrm>
            <a:custGeom>
              <a:avLst/>
              <a:gdLst>
                <a:gd name="T0" fmla="*/ 0 w 1830"/>
                <a:gd name="T1" fmla="*/ 11 h 470"/>
                <a:gd name="T2" fmla="*/ 14 w 1830"/>
                <a:gd name="T3" fmla="*/ 11 h 470"/>
                <a:gd name="T4" fmla="*/ 28 w 1830"/>
                <a:gd name="T5" fmla="*/ 9 h 470"/>
                <a:gd name="T6" fmla="*/ 44 w 1830"/>
                <a:gd name="T7" fmla="*/ 0 h 4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30" h="470">
                  <a:moveTo>
                    <a:pt x="0" y="460"/>
                  </a:moveTo>
                  <a:cubicBezTo>
                    <a:pt x="197" y="465"/>
                    <a:pt x="395" y="470"/>
                    <a:pt x="590" y="450"/>
                  </a:cubicBezTo>
                  <a:cubicBezTo>
                    <a:pt x="785" y="430"/>
                    <a:pt x="963" y="415"/>
                    <a:pt x="1170" y="340"/>
                  </a:cubicBezTo>
                  <a:cubicBezTo>
                    <a:pt x="1377" y="265"/>
                    <a:pt x="1603" y="132"/>
                    <a:pt x="1830" y="0"/>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4" name="Freeform 77"/>
            <p:cNvSpPr>
              <a:spLocks/>
            </p:cNvSpPr>
            <p:nvPr/>
          </p:nvSpPr>
          <p:spPr bwMode="auto">
            <a:xfrm flipH="1" flipV="1">
              <a:off x="1747" y="2079"/>
              <a:ext cx="983" cy="252"/>
            </a:xfrm>
            <a:custGeom>
              <a:avLst/>
              <a:gdLst>
                <a:gd name="T0" fmla="*/ 0 w 1830"/>
                <a:gd name="T1" fmla="*/ 11 h 470"/>
                <a:gd name="T2" fmla="*/ 14 w 1830"/>
                <a:gd name="T3" fmla="*/ 11 h 470"/>
                <a:gd name="T4" fmla="*/ 28 w 1830"/>
                <a:gd name="T5" fmla="*/ 8 h 470"/>
                <a:gd name="T6" fmla="*/ 44 w 1830"/>
                <a:gd name="T7" fmla="*/ 0 h 4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30" h="470">
                  <a:moveTo>
                    <a:pt x="0" y="460"/>
                  </a:moveTo>
                  <a:cubicBezTo>
                    <a:pt x="197" y="465"/>
                    <a:pt x="395" y="470"/>
                    <a:pt x="590" y="450"/>
                  </a:cubicBezTo>
                  <a:cubicBezTo>
                    <a:pt x="785" y="430"/>
                    <a:pt x="963" y="415"/>
                    <a:pt x="1170" y="340"/>
                  </a:cubicBezTo>
                  <a:cubicBezTo>
                    <a:pt x="1377" y="265"/>
                    <a:pt x="1603" y="132"/>
                    <a:pt x="1830" y="0"/>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5" name="Freeform 83"/>
            <p:cNvSpPr>
              <a:spLocks/>
            </p:cNvSpPr>
            <p:nvPr/>
          </p:nvSpPr>
          <p:spPr bwMode="auto">
            <a:xfrm>
              <a:off x="914" y="3147"/>
              <a:ext cx="843" cy="305"/>
            </a:xfrm>
            <a:custGeom>
              <a:avLst/>
              <a:gdLst>
                <a:gd name="T0" fmla="*/ 0 w 1570"/>
                <a:gd name="T1" fmla="*/ 13 h 568"/>
                <a:gd name="T2" fmla="*/ 12 w 1570"/>
                <a:gd name="T3" fmla="*/ 13 h 568"/>
                <a:gd name="T4" fmla="*/ 18 w 1570"/>
                <a:gd name="T5" fmla="*/ 12 h 568"/>
                <a:gd name="T6" fmla="*/ 26 w 1570"/>
                <a:gd name="T7" fmla="*/ 9 h 568"/>
                <a:gd name="T8" fmla="*/ 32 w 1570"/>
                <a:gd name="T9" fmla="*/ 3 h 568"/>
                <a:gd name="T10" fmla="*/ 36 w 1570"/>
                <a:gd name="T11" fmla="*/ 1 h 568"/>
                <a:gd name="T12" fmla="*/ 38 w 1570"/>
                <a:gd name="T13" fmla="*/ 1 h 5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70" h="568">
                  <a:moveTo>
                    <a:pt x="0" y="568"/>
                  </a:moveTo>
                  <a:cubicBezTo>
                    <a:pt x="184" y="563"/>
                    <a:pt x="368" y="558"/>
                    <a:pt x="490" y="548"/>
                  </a:cubicBezTo>
                  <a:cubicBezTo>
                    <a:pt x="612" y="538"/>
                    <a:pt x="630" y="535"/>
                    <a:pt x="730" y="508"/>
                  </a:cubicBezTo>
                  <a:cubicBezTo>
                    <a:pt x="830" y="481"/>
                    <a:pt x="990" y="451"/>
                    <a:pt x="1090" y="388"/>
                  </a:cubicBezTo>
                  <a:cubicBezTo>
                    <a:pt x="1190" y="325"/>
                    <a:pt x="1263" y="190"/>
                    <a:pt x="1330" y="128"/>
                  </a:cubicBezTo>
                  <a:cubicBezTo>
                    <a:pt x="1397" y="66"/>
                    <a:pt x="1450" y="36"/>
                    <a:pt x="1490" y="18"/>
                  </a:cubicBezTo>
                  <a:cubicBezTo>
                    <a:pt x="1530" y="0"/>
                    <a:pt x="1553" y="18"/>
                    <a:pt x="1570" y="1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6" name="Freeform 84"/>
            <p:cNvSpPr>
              <a:spLocks/>
            </p:cNvSpPr>
            <p:nvPr/>
          </p:nvSpPr>
          <p:spPr bwMode="auto">
            <a:xfrm flipH="1">
              <a:off x="1747" y="3143"/>
              <a:ext cx="843" cy="306"/>
            </a:xfrm>
            <a:custGeom>
              <a:avLst/>
              <a:gdLst>
                <a:gd name="T0" fmla="*/ 0 w 1570"/>
                <a:gd name="T1" fmla="*/ 14 h 568"/>
                <a:gd name="T2" fmla="*/ 12 w 1570"/>
                <a:gd name="T3" fmla="*/ 13 h 568"/>
                <a:gd name="T4" fmla="*/ 18 w 1570"/>
                <a:gd name="T5" fmla="*/ 12 h 568"/>
                <a:gd name="T6" fmla="*/ 26 w 1570"/>
                <a:gd name="T7" fmla="*/ 10 h 568"/>
                <a:gd name="T8" fmla="*/ 32 w 1570"/>
                <a:gd name="T9" fmla="*/ 3 h 568"/>
                <a:gd name="T10" fmla="*/ 36 w 1570"/>
                <a:gd name="T11" fmla="*/ 1 h 568"/>
                <a:gd name="T12" fmla="*/ 38 w 1570"/>
                <a:gd name="T13" fmla="*/ 1 h 5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70" h="568">
                  <a:moveTo>
                    <a:pt x="0" y="568"/>
                  </a:moveTo>
                  <a:cubicBezTo>
                    <a:pt x="184" y="563"/>
                    <a:pt x="368" y="558"/>
                    <a:pt x="490" y="548"/>
                  </a:cubicBezTo>
                  <a:cubicBezTo>
                    <a:pt x="612" y="538"/>
                    <a:pt x="630" y="535"/>
                    <a:pt x="730" y="508"/>
                  </a:cubicBezTo>
                  <a:cubicBezTo>
                    <a:pt x="830" y="481"/>
                    <a:pt x="990" y="451"/>
                    <a:pt x="1090" y="388"/>
                  </a:cubicBezTo>
                  <a:cubicBezTo>
                    <a:pt x="1190" y="325"/>
                    <a:pt x="1263" y="190"/>
                    <a:pt x="1330" y="128"/>
                  </a:cubicBezTo>
                  <a:cubicBezTo>
                    <a:pt x="1397" y="66"/>
                    <a:pt x="1450" y="36"/>
                    <a:pt x="1490" y="18"/>
                  </a:cubicBezTo>
                  <a:cubicBezTo>
                    <a:pt x="1530" y="0"/>
                    <a:pt x="1553" y="18"/>
                    <a:pt x="1570" y="1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27" name="Group 99"/>
          <p:cNvGrpSpPr>
            <a:grpSpLocks/>
          </p:cNvGrpSpPr>
          <p:nvPr/>
        </p:nvGrpSpPr>
        <p:grpSpPr bwMode="auto">
          <a:xfrm>
            <a:off x="1573213" y="3630170"/>
            <a:ext cx="1660525" cy="2058988"/>
            <a:chOff x="922" y="2313"/>
            <a:chExt cx="1046" cy="1297"/>
          </a:xfrm>
        </p:grpSpPr>
        <p:grpSp>
          <p:nvGrpSpPr>
            <p:cNvPr id="28" name="Group 90"/>
            <p:cNvGrpSpPr>
              <a:grpSpLocks/>
            </p:cNvGrpSpPr>
            <p:nvPr/>
          </p:nvGrpSpPr>
          <p:grpSpPr bwMode="auto">
            <a:xfrm>
              <a:off x="922" y="2313"/>
              <a:ext cx="1046" cy="1297"/>
              <a:chOff x="922" y="2313"/>
              <a:chExt cx="1046" cy="1297"/>
            </a:xfrm>
          </p:grpSpPr>
          <p:sp>
            <p:nvSpPr>
              <p:cNvPr id="30" name="Rectangle 60"/>
              <p:cNvSpPr>
                <a:spLocks noChangeArrowheads="1"/>
              </p:cNvSpPr>
              <p:nvPr/>
            </p:nvSpPr>
            <p:spPr bwMode="auto">
              <a:xfrm>
                <a:off x="1667" y="3491"/>
                <a:ext cx="301" cy="1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altLang="fr-FR" sz="1400">
                    <a:solidFill>
                      <a:srgbClr val="FF0000"/>
                    </a:solidFill>
                  </a:rPr>
                  <a:t>1/</a:t>
                </a:r>
                <a:r>
                  <a:rPr lang="fr-FR" altLang="fr-FR" sz="1400">
                    <a:solidFill>
                      <a:srgbClr val="FF0000"/>
                    </a:solidFill>
                    <a:sym typeface="Symbol" pitchFamily="18" charset="2"/>
                  </a:rPr>
                  <a:t></a:t>
                </a:r>
                <a:r>
                  <a:rPr lang="fr-FR" altLang="fr-FR" sz="1400">
                    <a:solidFill>
                      <a:srgbClr val="FF0000"/>
                    </a:solidFill>
                  </a:rPr>
                  <a:t>  a</a:t>
                </a:r>
                <a:endParaRPr lang="fr-FR" altLang="fr-FR" sz="1400"/>
              </a:p>
            </p:txBody>
          </p:sp>
          <p:sp>
            <p:nvSpPr>
              <p:cNvPr id="31" name="Line 82"/>
              <p:cNvSpPr>
                <a:spLocks noChangeShapeType="1"/>
              </p:cNvSpPr>
              <p:nvPr/>
            </p:nvSpPr>
            <p:spPr bwMode="auto">
              <a:xfrm flipV="1">
                <a:off x="1752" y="2313"/>
                <a:ext cx="0" cy="1148"/>
              </a:xfrm>
              <a:prstGeom prst="line">
                <a:avLst/>
              </a:prstGeom>
              <a:noFill/>
              <a:ln w="635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sp>
            <p:nvSpPr>
              <p:cNvPr id="32" name="Line 85"/>
              <p:cNvSpPr>
                <a:spLocks noChangeShapeType="1"/>
              </p:cNvSpPr>
              <p:nvPr/>
            </p:nvSpPr>
            <p:spPr bwMode="auto">
              <a:xfrm rot="5400000" flipV="1">
                <a:off x="1450" y="2849"/>
                <a:ext cx="0" cy="600"/>
              </a:xfrm>
              <a:prstGeom prst="line">
                <a:avLst/>
              </a:prstGeom>
              <a:noFill/>
              <a:ln w="635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sp>
            <p:nvSpPr>
              <p:cNvPr id="33" name="Rectangle 86"/>
              <p:cNvSpPr>
                <a:spLocks noChangeArrowheads="1"/>
              </p:cNvSpPr>
              <p:nvPr/>
            </p:nvSpPr>
            <p:spPr bwMode="auto">
              <a:xfrm>
                <a:off x="922" y="3048"/>
                <a:ext cx="301" cy="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altLang="fr-FR" sz="1400">
                    <a:solidFill>
                      <a:srgbClr val="FF0000"/>
                    </a:solidFill>
                    <a:sym typeface="Symbol" pitchFamily="18" charset="2"/>
                  </a:rPr>
                  <a:t></a:t>
                </a:r>
                <a:r>
                  <a:rPr lang="fr-FR" altLang="fr-FR" sz="1400" baseline="-25000">
                    <a:solidFill>
                      <a:srgbClr val="FF0000"/>
                    </a:solidFill>
                  </a:rPr>
                  <a:t>maxi</a:t>
                </a:r>
                <a:endParaRPr lang="fr-FR" altLang="fr-FR" sz="1400">
                  <a:solidFill>
                    <a:srgbClr val="FF0000"/>
                  </a:solidFill>
                </a:endParaRPr>
              </a:p>
            </p:txBody>
          </p:sp>
        </p:grpSp>
        <p:sp>
          <p:nvSpPr>
            <p:cNvPr id="29" name="Freeform 81"/>
            <p:cNvSpPr>
              <a:spLocks/>
            </p:cNvSpPr>
            <p:nvPr/>
          </p:nvSpPr>
          <p:spPr bwMode="auto">
            <a:xfrm>
              <a:off x="1832" y="3521"/>
              <a:ext cx="91" cy="83"/>
            </a:xfrm>
            <a:custGeom>
              <a:avLst/>
              <a:gdLst>
                <a:gd name="T0" fmla="*/ 0 w 270"/>
                <a:gd name="T1" fmla="*/ 0 h 270"/>
                <a:gd name="T2" fmla="*/ 0 w 270"/>
                <a:gd name="T3" fmla="*/ 0 h 270"/>
                <a:gd name="T4" fmla="*/ 0 w 270"/>
                <a:gd name="T5" fmla="*/ 0 h 270"/>
                <a:gd name="T6" fmla="*/ 0 w 270"/>
                <a:gd name="T7" fmla="*/ 0 h 2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0" h="270">
                  <a:moveTo>
                    <a:pt x="0" y="80"/>
                  </a:moveTo>
                  <a:lnTo>
                    <a:pt x="40" y="270"/>
                  </a:lnTo>
                  <a:lnTo>
                    <a:pt x="60" y="0"/>
                  </a:lnTo>
                  <a:lnTo>
                    <a:pt x="270" y="0"/>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34" name="Group 98"/>
          <p:cNvGrpSpPr>
            <a:grpSpLocks/>
          </p:cNvGrpSpPr>
          <p:nvPr/>
        </p:nvGrpSpPr>
        <p:grpSpPr bwMode="auto">
          <a:xfrm>
            <a:off x="1257300" y="3014220"/>
            <a:ext cx="3046413" cy="2473325"/>
            <a:chOff x="723" y="1925"/>
            <a:chExt cx="1919" cy="1558"/>
          </a:xfrm>
        </p:grpSpPr>
        <p:sp>
          <p:nvSpPr>
            <p:cNvPr id="35" name="Rectangle 54"/>
            <p:cNvSpPr>
              <a:spLocks noChangeArrowheads="1"/>
            </p:cNvSpPr>
            <p:nvPr/>
          </p:nvSpPr>
          <p:spPr bwMode="auto">
            <a:xfrm>
              <a:off x="723" y="2432"/>
              <a:ext cx="395" cy="1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altLang="fr-FR" sz="1400">
                  <a:solidFill>
                    <a:srgbClr val="FF0000"/>
                  </a:solidFill>
                </a:rPr>
                <a:t>20 log K</a:t>
              </a:r>
            </a:p>
          </p:txBody>
        </p:sp>
        <p:sp>
          <p:nvSpPr>
            <p:cNvPr id="36" name="Rectangle 55"/>
            <p:cNvSpPr>
              <a:spLocks noChangeArrowheads="1"/>
            </p:cNvSpPr>
            <p:nvPr/>
          </p:nvSpPr>
          <p:spPr bwMode="auto">
            <a:xfrm>
              <a:off x="2097" y="2292"/>
              <a:ext cx="221" cy="1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altLang="fr-FR" sz="1400">
                  <a:solidFill>
                    <a:srgbClr val="FF0000"/>
                  </a:solidFill>
                </a:rPr>
                <a:t>1/a</a:t>
              </a:r>
              <a:r>
                <a:rPr lang="fr-FR" altLang="fr-FR" sz="1400">
                  <a:solidFill>
                    <a:srgbClr val="FF0000"/>
                  </a:solidFill>
                  <a:sym typeface="Symbol" pitchFamily="18" charset="2"/>
                </a:rPr>
                <a:t></a:t>
              </a:r>
              <a:endParaRPr lang="fr-FR" altLang="fr-FR" sz="1400">
                <a:solidFill>
                  <a:srgbClr val="FF0000"/>
                </a:solidFill>
              </a:endParaRPr>
            </a:p>
          </p:txBody>
        </p:sp>
        <p:sp>
          <p:nvSpPr>
            <p:cNvPr id="37" name="Rectangle 59"/>
            <p:cNvSpPr>
              <a:spLocks noChangeArrowheads="1"/>
            </p:cNvSpPr>
            <p:nvPr/>
          </p:nvSpPr>
          <p:spPr bwMode="auto">
            <a:xfrm>
              <a:off x="967" y="2990"/>
              <a:ext cx="162" cy="1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altLang="fr-FR" sz="1400">
                  <a:solidFill>
                    <a:srgbClr val="FF0000"/>
                  </a:solidFill>
                </a:rPr>
                <a:t>90°</a:t>
              </a:r>
            </a:p>
          </p:txBody>
        </p:sp>
        <p:sp>
          <p:nvSpPr>
            <p:cNvPr id="38" name="Rectangle 63"/>
            <p:cNvSpPr>
              <a:spLocks noChangeArrowheads="1"/>
            </p:cNvSpPr>
            <p:nvPr/>
          </p:nvSpPr>
          <p:spPr bwMode="auto">
            <a:xfrm>
              <a:off x="1364" y="2282"/>
              <a:ext cx="178" cy="1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altLang="fr-FR" sz="1400">
                  <a:solidFill>
                    <a:srgbClr val="FF0000"/>
                  </a:solidFill>
                </a:rPr>
                <a:t>1/</a:t>
              </a:r>
              <a:r>
                <a:rPr lang="fr-FR" altLang="fr-FR" sz="1400">
                  <a:solidFill>
                    <a:srgbClr val="FF0000"/>
                  </a:solidFill>
                  <a:sym typeface="Symbol" pitchFamily="18" charset="2"/>
                </a:rPr>
                <a:t></a:t>
              </a:r>
              <a:endParaRPr lang="fr-FR" altLang="fr-FR" sz="1400">
                <a:solidFill>
                  <a:srgbClr val="FF0000"/>
                </a:solidFill>
              </a:endParaRPr>
            </a:p>
          </p:txBody>
        </p:sp>
        <p:sp>
          <p:nvSpPr>
            <p:cNvPr id="39" name="Line 64"/>
            <p:cNvSpPr>
              <a:spLocks noChangeShapeType="1"/>
            </p:cNvSpPr>
            <p:nvPr/>
          </p:nvSpPr>
          <p:spPr bwMode="auto">
            <a:xfrm flipV="1">
              <a:off x="1429" y="2049"/>
              <a:ext cx="661" cy="539"/>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40" name="Line 65"/>
            <p:cNvSpPr>
              <a:spLocks noChangeShapeType="1"/>
            </p:cNvSpPr>
            <p:nvPr/>
          </p:nvSpPr>
          <p:spPr bwMode="auto">
            <a:xfrm>
              <a:off x="2094" y="2050"/>
              <a:ext cx="548"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1" name="Line 66"/>
            <p:cNvSpPr>
              <a:spLocks noChangeShapeType="1"/>
            </p:cNvSpPr>
            <p:nvPr/>
          </p:nvSpPr>
          <p:spPr bwMode="auto">
            <a:xfrm flipV="1">
              <a:off x="1430" y="2399"/>
              <a:ext cx="0" cy="1073"/>
            </a:xfrm>
            <a:prstGeom prst="line">
              <a:avLst/>
            </a:prstGeom>
            <a:noFill/>
            <a:ln w="635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sp>
          <p:nvSpPr>
            <p:cNvPr id="42" name="Line 68"/>
            <p:cNvSpPr>
              <a:spLocks noChangeShapeType="1"/>
            </p:cNvSpPr>
            <p:nvPr/>
          </p:nvSpPr>
          <p:spPr bwMode="auto">
            <a:xfrm>
              <a:off x="1429" y="3067"/>
              <a:ext cx="0" cy="416"/>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43" name="Line 69"/>
            <p:cNvSpPr>
              <a:spLocks noChangeShapeType="1"/>
            </p:cNvSpPr>
            <p:nvPr/>
          </p:nvSpPr>
          <p:spPr bwMode="auto">
            <a:xfrm>
              <a:off x="1440" y="3072"/>
              <a:ext cx="651"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4" name="Line 70"/>
            <p:cNvSpPr>
              <a:spLocks noChangeShapeType="1"/>
            </p:cNvSpPr>
            <p:nvPr/>
          </p:nvSpPr>
          <p:spPr bwMode="auto">
            <a:xfrm flipH="1">
              <a:off x="882" y="3466"/>
              <a:ext cx="543"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5" name="Rectangle 72"/>
            <p:cNvSpPr>
              <a:spLocks noChangeArrowheads="1"/>
            </p:cNvSpPr>
            <p:nvPr/>
          </p:nvSpPr>
          <p:spPr bwMode="auto">
            <a:xfrm>
              <a:off x="1160" y="1925"/>
              <a:ext cx="562" cy="1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altLang="fr-FR" sz="1400">
                  <a:solidFill>
                    <a:srgbClr val="FF0000"/>
                  </a:solidFill>
                </a:rPr>
                <a:t>20 log (K/a)</a:t>
              </a:r>
            </a:p>
          </p:txBody>
        </p:sp>
        <p:sp>
          <p:nvSpPr>
            <p:cNvPr id="46" name="Line 73"/>
            <p:cNvSpPr>
              <a:spLocks noChangeShapeType="1"/>
            </p:cNvSpPr>
            <p:nvPr/>
          </p:nvSpPr>
          <p:spPr bwMode="auto">
            <a:xfrm>
              <a:off x="790" y="2581"/>
              <a:ext cx="639"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7" name="Line 74"/>
            <p:cNvSpPr>
              <a:spLocks noChangeShapeType="1"/>
            </p:cNvSpPr>
            <p:nvPr/>
          </p:nvSpPr>
          <p:spPr bwMode="auto">
            <a:xfrm flipV="1">
              <a:off x="2095" y="2039"/>
              <a:ext cx="0" cy="1444"/>
            </a:xfrm>
            <a:prstGeom prst="line">
              <a:avLst/>
            </a:prstGeom>
            <a:noFill/>
            <a:ln w="635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sp>
          <p:nvSpPr>
            <p:cNvPr id="48" name="Line 75"/>
            <p:cNvSpPr>
              <a:spLocks noChangeShapeType="1"/>
            </p:cNvSpPr>
            <p:nvPr/>
          </p:nvSpPr>
          <p:spPr bwMode="auto">
            <a:xfrm rot="5400000" flipV="1">
              <a:off x="1628" y="1557"/>
              <a:ext cx="0" cy="986"/>
            </a:xfrm>
            <a:prstGeom prst="line">
              <a:avLst/>
            </a:prstGeom>
            <a:noFill/>
            <a:ln w="635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sp>
          <p:nvSpPr>
            <p:cNvPr id="49" name="Line 80"/>
            <p:cNvSpPr>
              <a:spLocks noChangeShapeType="1"/>
            </p:cNvSpPr>
            <p:nvPr/>
          </p:nvSpPr>
          <p:spPr bwMode="auto">
            <a:xfrm>
              <a:off x="2095" y="3065"/>
              <a:ext cx="0" cy="416"/>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50" name="Line 87"/>
            <p:cNvSpPr>
              <a:spLocks noChangeShapeType="1"/>
            </p:cNvSpPr>
            <p:nvPr/>
          </p:nvSpPr>
          <p:spPr bwMode="auto">
            <a:xfrm>
              <a:off x="2095" y="3472"/>
              <a:ext cx="484"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51" name="Text Box 92"/>
          <p:cNvSpPr txBox="1">
            <a:spLocks noChangeArrowheads="1"/>
          </p:cNvSpPr>
          <p:nvPr/>
        </p:nvSpPr>
        <p:spPr bwMode="auto">
          <a:xfrm>
            <a:off x="4356100" y="3844483"/>
            <a:ext cx="338455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altLang="fr-FR" sz="1800">
                <a:sym typeface="Symbol" pitchFamily="18" charset="2"/>
              </a:rPr>
              <a:t></a:t>
            </a:r>
            <a:r>
              <a:rPr lang="fr-FR" altLang="fr-FR" sz="1800" baseline="-25000"/>
              <a:t>maxi</a:t>
            </a:r>
            <a:r>
              <a:rPr lang="fr-FR" altLang="fr-FR" sz="1800"/>
              <a:t>  pour </a:t>
            </a:r>
            <a:r>
              <a:rPr lang="fr-FR" altLang="fr-FR" sz="1800">
                <a:sym typeface="Symbol" pitchFamily="18" charset="2"/>
              </a:rPr>
              <a:t></a:t>
            </a:r>
            <a:r>
              <a:rPr lang="fr-FR" altLang="fr-FR" sz="1800" baseline="-25000"/>
              <a:t>n</a:t>
            </a:r>
            <a:r>
              <a:rPr lang="fr-FR" altLang="fr-FR" sz="1800"/>
              <a:t> tel que :</a:t>
            </a:r>
          </a:p>
          <a:p>
            <a:pPr eaLnBrk="1" hangingPunct="1"/>
            <a:r>
              <a:rPr lang="fr-FR" altLang="fr-FR" sz="1800"/>
              <a:t>log </a:t>
            </a:r>
            <a:r>
              <a:rPr lang="fr-FR" altLang="fr-FR" sz="1800">
                <a:sym typeface="Symbol" pitchFamily="18" charset="2"/>
              </a:rPr>
              <a:t></a:t>
            </a:r>
            <a:r>
              <a:rPr lang="fr-FR" altLang="fr-FR" sz="1800" baseline="-25000"/>
              <a:t>n</a:t>
            </a:r>
            <a:r>
              <a:rPr lang="fr-FR" altLang="fr-FR" sz="1800"/>
              <a:t> = (log (1/</a:t>
            </a:r>
            <a:r>
              <a:rPr lang="fr-FR" altLang="fr-FR" sz="1800">
                <a:sym typeface="Symbol" pitchFamily="18" charset="2"/>
              </a:rPr>
              <a:t></a:t>
            </a:r>
            <a:r>
              <a:rPr lang="fr-FR" altLang="fr-FR" sz="1800"/>
              <a:t>) + log (1/a</a:t>
            </a:r>
            <a:r>
              <a:rPr lang="fr-FR" altLang="fr-FR" sz="1800">
                <a:sym typeface="Symbol" pitchFamily="18" charset="2"/>
              </a:rPr>
              <a:t></a:t>
            </a:r>
            <a:r>
              <a:rPr lang="fr-FR" altLang="fr-FR" sz="1800"/>
              <a:t>))/2</a:t>
            </a:r>
          </a:p>
        </p:txBody>
      </p:sp>
      <p:graphicFrame>
        <p:nvGraphicFramePr>
          <p:cNvPr id="52" name="Object 93"/>
          <p:cNvGraphicFramePr>
            <a:graphicFrameLocks noChangeAspect="1"/>
          </p:cNvGraphicFramePr>
          <p:nvPr>
            <p:extLst>
              <p:ext uri="{D42A27DB-BD31-4B8C-83A1-F6EECF244321}">
                <p14:modId xmlns:p14="http://schemas.microsoft.com/office/powerpoint/2010/main" val="4145780213"/>
              </p:ext>
            </p:extLst>
          </p:nvPr>
        </p:nvGraphicFramePr>
        <p:xfrm>
          <a:off x="7918450" y="3915920"/>
          <a:ext cx="1038225" cy="685800"/>
        </p:xfrm>
        <a:graphic>
          <a:graphicData uri="http://schemas.openxmlformats.org/presentationml/2006/ole">
            <mc:AlternateContent xmlns:mc="http://schemas.openxmlformats.org/markup-compatibility/2006">
              <mc:Choice xmlns:v="urn:schemas-microsoft-com:vml" Requires="v">
                <p:oleObj spid="_x0000_s53275" name="Equation" r:id="rId5" imgW="634725" imgH="418918" progId="Equation.DSMT4">
                  <p:embed/>
                </p:oleObj>
              </mc:Choice>
              <mc:Fallback>
                <p:oleObj name="Equation" r:id="rId5" imgW="634725" imgH="418918"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8450" y="3915920"/>
                        <a:ext cx="1038225" cy="6858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3" name="Text Box 94"/>
          <p:cNvSpPr txBox="1">
            <a:spLocks noChangeArrowheads="1"/>
          </p:cNvSpPr>
          <p:nvPr/>
        </p:nvSpPr>
        <p:spPr bwMode="auto">
          <a:xfrm>
            <a:off x="4389438" y="4852545"/>
            <a:ext cx="4392612"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fr-FR" altLang="fr-FR" sz="1800">
                <a:sym typeface="Symbol" pitchFamily="18" charset="2"/>
              </a:rPr>
              <a:t></a:t>
            </a:r>
            <a:r>
              <a:rPr lang="fr-FR" altLang="fr-FR" sz="1800" baseline="-25000"/>
              <a:t>maxi</a:t>
            </a:r>
            <a:r>
              <a:rPr lang="fr-FR" altLang="fr-FR" sz="1800"/>
              <a:t> = arc tan </a:t>
            </a:r>
            <a:r>
              <a:rPr lang="fr-FR" altLang="fr-FR" sz="1800">
                <a:sym typeface="Symbol" pitchFamily="18" charset="2"/>
              </a:rPr>
              <a:t></a:t>
            </a:r>
            <a:r>
              <a:rPr lang="fr-FR" altLang="fr-FR" sz="1800" baseline="-25000"/>
              <a:t>n</a:t>
            </a:r>
            <a:r>
              <a:rPr lang="fr-FR" altLang="fr-FR" sz="1800"/>
              <a:t> - arc tan a</a:t>
            </a:r>
            <a:r>
              <a:rPr lang="fr-FR" altLang="fr-FR" sz="1800">
                <a:sym typeface="Symbol" pitchFamily="18" charset="2"/>
              </a:rPr>
              <a:t></a:t>
            </a:r>
            <a:r>
              <a:rPr lang="fr-FR" altLang="fr-FR" sz="1800" baseline="-25000"/>
              <a:t>n</a:t>
            </a:r>
            <a:r>
              <a:rPr lang="fr-FR" altLang="fr-FR" sz="1800"/>
              <a:t> </a:t>
            </a:r>
          </a:p>
        </p:txBody>
      </p:sp>
      <p:graphicFrame>
        <p:nvGraphicFramePr>
          <p:cNvPr id="54" name="Object 95"/>
          <p:cNvGraphicFramePr>
            <a:graphicFrameLocks noChangeAspect="1"/>
          </p:cNvGraphicFramePr>
          <p:nvPr>
            <p:extLst>
              <p:ext uri="{D42A27DB-BD31-4B8C-83A1-F6EECF244321}">
                <p14:modId xmlns:p14="http://schemas.microsoft.com/office/powerpoint/2010/main" val="3041696760"/>
              </p:ext>
            </p:extLst>
          </p:nvPr>
        </p:nvGraphicFramePr>
        <p:xfrm>
          <a:off x="7818438" y="4923983"/>
          <a:ext cx="1217612" cy="522287"/>
        </p:xfrm>
        <a:graphic>
          <a:graphicData uri="http://schemas.openxmlformats.org/presentationml/2006/ole">
            <mc:AlternateContent xmlns:mc="http://schemas.openxmlformats.org/markup-compatibility/2006">
              <mc:Choice xmlns:v="urn:schemas-microsoft-com:vml" Requires="v">
                <p:oleObj spid="_x0000_s53276" name="Equation" r:id="rId7" imgW="977900" imgH="419100" progId="Equation.3">
                  <p:embed/>
                </p:oleObj>
              </mc:Choice>
              <mc:Fallback>
                <p:oleObj name="Equation" r:id="rId7" imgW="977900" imgH="4191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18438" y="4923983"/>
                        <a:ext cx="1217612" cy="5222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 name="Text Box 97"/>
          <p:cNvSpPr txBox="1">
            <a:spLocks noChangeArrowheads="1"/>
          </p:cNvSpPr>
          <p:nvPr/>
        </p:nvSpPr>
        <p:spPr bwMode="auto">
          <a:xfrm>
            <a:off x="1162843" y="5929853"/>
            <a:ext cx="7619207" cy="56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60000"/>
              </a:lnSpc>
              <a:spcBef>
                <a:spcPct val="50000"/>
              </a:spcBef>
            </a:pPr>
            <a:r>
              <a:rPr lang="fr-FR" altLang="fr-FR" sz="1800" dirty="0"/>
              <a:t>Il faut modifier la FTBO au voisinage du point critique donc choisir </a:t>
            </a:r>
            <a:r>
              <a:rPr lang="fr-FR" altLang="fr-FR" sz="1800" dirty="0">
                <a:sym typeface="Symbol" pitchFamily="18" charset="2"/>
              </a:rPr>
              <a:t></a:t>
            </a:r>
            <a:r>
              <a:rPr lang="fr-FR" altLang="fr-FR" sz="1800" baseline="-25000" dirty="0"/>
              <a:t>n</a:t>
            </a:r>
            <a:r>
              <a:rPr lang="fr-FR" altLang="fr-FR" sz="1800" dirty="0"/>
              <a:t> </a:t>
            </a:r>
            <a:r>
              <a:rPr lang="fr-FR" altLang="fr-FR" sz="1800" dirty="0" smtClean="0"/>
              <a:t>proche</a:t>
            </a:r>
          </a:p>
          <a:p>
            <a:pPr algn="ctr" eaLnBrk="1" hangingPunct="1">
              <a:lnSpc>
                <a:spcPct val="60000"/>
              </a:lnSpc>
              <a:spcBef>
                <a:spcPct val="50000"/>
              </a:spcBef>
            </a:pPr>
            <a:r>
              <a:rPr lang="fr-FR" altLang="fr-FR" sz="1800" dirty="0" smtClean="0"/>
              <a:t>de </a:t>
            </a:r>
            <a:r>
              <a:rPr lang="fr-FR" altLang="fr-FR" sz="1800" dirty="0">
                <a:sym typeface="Symbol" pitchFamily="18" charset="2"/>
              </a:rPr>
              <a:t></a:t>
            </a:r>
            <a:r>
              <a:rPr lang="fr-FR" altLang="fr-FR" sz="1800" baseline="-25000" dirty="0"/>
              <a:t>c</a:t>
            </a:r>
            <a:r>
              <a:rPr lang="fr-FR" altLang="fr-FR" sz="1800" dirty="0"/>
              <a:t>, </a:t>
            </a:r>
            <a:r>
              <a:rPr lang="fr-FR" altLang="fr-FR" sz="1800" dirty="0" smtClean="0"/>
              <a:t>ensuite </a:t>
            </a:r>
            <a:r>
              <a:rPr lang="fr-FR" altLang="fr-FR" sz="1800" dirty="0"/>
              <a:t>on détermine a pour avoir une marge de phase correcte </a:t>
            </a:r>
          </a:p>
        </p:txBody>
      </p:sp>
    </p:spTree>
    <p:extLst>
      <p:ext uri="{BB962C8B-B14F-4D97-AF65-F5344CB8AC3E}">
        <p14:creationId xmlns:p14="http://schemas.microsoft.com/office/powerpoint/2010/main" val="76837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ox(out)">
                                      <p:cBhvr>
                                        <p:cTn id="18" dur="500"/>
                                        <p:tgtEl>
                                          <p:spTgt spid="13"/>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up)">
                                      <p:cBhvr>
                                        <p:cTn id="32" dur="500"/>
                                        <p:tgtEl>
                                          <p:spTgt spid="51"/>
                                        </p:tgtEl>
                                      </p:cBhvr>
                                    </p:animEffect>
                                  </p:childTnLst>
                                </p:cTn>
                              </p:par>
                            </p:childTnLst>
                          </p:cTn>
                        </p:par>
                        <p:par>
                          <p:cTn id="33" fill="hold">
                            <p:stCondLst>
                              <p:cond delay="500"/>
                            </p:stCondLst>
                            <p:childTnLst>
                              <p:par>
                                <p:cTn id="34" presetID="2" presetClass="entr" presetSubtype="4" fill="hold" nodeType="afterEffect">
                                  <p:stCondLst>
                                    <p:cond delay="0"/>
                                  </p:stCondLst>
                                  <p:childTnLst>
                                    <p:set>
                                      <p:cBhvr>
                                        <p:cTn id="35" dur="1" fill="hold">
                                          <p:stCondLst>
                                            <p:cond delay="0"/>
                                          </p:stCondLst>
                                        </p:cTn>
                                        <p:tgtEl>
                                          <p:spTgt spid="52"/>
                                        </p:tgtEl>
                                        <p:attrNameLst>
                                          <p:attrName>style.visibility</p:attrName>
                                        </p:attrNameLst>
                                      </p:cBhvr>
                                      <p:to>
                                        <p:strVal val="visible"/>
                                      </p:to>
                                    </p:set>
                                    <p:anim calcmode="lin" valueType="num">
                                      <p:cBhvr additive="base">
                                        <p:cTn id="36" dur="500" fill="hold"/>
                                        <p:tgtEl>
                                          <p:spTgt spid="52"/>
                                        </p:tgtEl>
                                        <p:attrNameLst>
                                          <p:attrName>ppt_x</p:attrName>
                                        </p:attrNameLst>
                                      </p:cBhvr>
                                      <p:tavLst>
                                        <p:tav tm="0">
                                          <p:val>
                                            <p:strVal val="#ppt_x"/>
                                          </p:val>
                                        </p:tav>
                                        <p:tav tm="100000">
                                          <p:val>
                                            <p:strVal val="#ppt_x"/>
                                          </p:val>
                                        </p:tav>
                                      </p:tavLst>
                                    </p:anim>
                                    <p:anim calcmode="lin" valueType="num">
                                      <p:cBhvr additive="base">
                                        <p:cTn id="37" dur="500" fill="hold"/>
                                        <p:tgtEl>
                                          <p:spTgt spid="52"/>
                                        </p:tgtEl>
                                        <p:attrNameLst>
                                          <p:attrName>ppt_y</p:attrName>
                                        </p:attrNameLst>
                                      </p:cBhvr>
                                      <p:tavLst>
                                        <p:tav tm="0">
                                          <p:val>
                                            <p:strVal val="1+#ppt_h/2"/>
                                          </p:val>
                                        </p:tav>
                                        <p:tav tm="100000">
                                          <p:val>
                                            <p:strVal val="#ppt_y"/>
                                          </p:val>
                                        </p:tav>
                                      </p:tavLst>
                                    </p:anim>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wipe(left)">
                                      <p:cBhvr>
                                        <p:cTn id="46" dur="500"/>
                                        <p:tgtEl>
                                          <p:spTgt spid="53"/>
                                        </p:tgtEl>
                                      </p:cBhvr>
                                    </p:animEffect>
                                  </p:childTnLst>
                                </p:cTn>
                              </p:par>
                            </p:childTnLst>
                          </p:cTn>
                        </p:par>
                        <p:par>
                          <p:cTn id="47" fill="hold">
                            <p:stCondLst>
                              <p:cond delay="500"/>
                            </p:stCondLst>
                            <p:childTnLst>
                              <p:par>
                                <p:cTn id="48" presetID="2" presetClass="entr" presetSubtype="4" fill="hold" nodeType="after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additive="base">
                                        <p:cTn id="50" dur="500" fill="hold"/>
                                        <p:tgtEl>
                                          <p:spTgt spid="54"/>
                                        </p:tgtEl>
                                        <p:attrNameLst>
                                          <p:attrName>ppt_x</p:attrName>
                                        </p:attrNameLst>
                                      </p:cBhvr>
                                      <p:tavLst>
                                        <p:tav tm="0">
                                          <p:val>
                                            <p:strVal val="#ppt_x"/>
                                          </p:val>
                                        </p:tav>
                                        <p:tav tm="100000">
                                          <p:val>
                                            <p:strVal val="#ppt_x"/>
                                          </p:val>
                                        </p:tav>
                                      </p:tavLst>
                                    </p:anim>
                                    <p:anim calcmode="lin" valueType="num">
                                      <p:cBhvr additive="base">
                                        <p:cTn id="51"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1" grpId="0"/>
      <p:bldP spid="53" grpId="0"/>
      <p:bldP spid="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8"/>
          <p:cNvSpPr txBox="1">
            <a:spLocks noChangeArrowheads="1"/>
          </p:cNvSpPr>
          <p:nvPr/>
        </p:nvSpPr>
        <p:spPr bwMode="auto">
          <a:xfrm>
            <a:off x="-1" y="4398402"/>
            <a:ext cx="1098551" cy="584775"/>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spAutoFit/>
          </a:bodyPr>
          <a:lstStyle/>
          <a:p>
            <a:pPr algn="ctr"/>
            <a:r>
              <a:rPr lang="fr-FR" sz="1600" b="1" dirty="0" smtClean="0">
                <a:solidFill>
                  <a:schemeClr val="bg1"/>
                </a:solidFill>
                <a:effectLst>
                  <a:outerShdw blurRad="38100" dist="38100" dir="2700000" algn="tl">
                    <a:srgbClr val="000000"/>
                  </a:outerShdw>
                </a:effectLst>
              </a:rPr>
              <a:t>Correction P.I.D.</a:t>
            </a:r>
            <a:endParaRPr lang="fr-FR" sz="1600" b="1" dirty="0">
              <a:solidFill>
                <a:schemeClr val="bg1"/>
              </a:solidFill>
              <a:effectLst>
                <a:outerShdw blurRad="38100" dist="38100" dir="2700000" algn="tl">
                  <a:srgbClr val="000000"/>
                </a:outerShdw>
              </a:effectLst>
            </a:endParaRPr>
          </a:p>
        </p:txBody>
      </p:sp>
      <p:sp>
        <p:nvSpPr>
          <p:cNvPr id="3" name="Text Box 65"/>
          <p:cNvSpPr txBox="1">
            <a:spLocks noChangeArrowheads="1"/>
          </p:cNvSpPr>
          <p:nvPr/>
        </p:nvSpPr>
        <p:spPr bwMode="auto">
          <a:xfrm>
            <a:off x="3265837" y="943432"/>
            <a:ext cx="3708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FR" altLang="fr-FR" sz="2000" b="1" dirty="0"/>
              <a:t>Correction </a:t>
            </a:r>
            <a:r>
              <a:rPr lang="fr-FR" altLang="fr-FR" sz="2000" b="1" dirty="0" smtClean="0"/>
              <a:t>Proportionnelle Intégrale Dérivée</a:t>
            </a:r>
            <a:endParaRPr lang="fr-FR" altLang="fr-FR" sz="2000" b="1" dirty="0"/>
          </a:p>
        </p:txBody>
      </p:sp>
      <p:pic>
        <p:nvPicPr>
          <p:cNvPr id="4" name="Image 1"/>
          <p:cNvPicPr>
            <a:picLocks noChangeAspect="1" noChangeArrowheads="1"/>
          </p:cNvPicPr>
          <p:nvPr/>
        </p:nvPicPr>
        <p:blipFill>
          <a:blip r:embed="rId2">
            <a:extLst>
              <a:ext uri="{28A0092B-C50C-407E-A947-70E740481C1C}">
                <a14:useLocalDpi xmlns:a14="http://schemas.microsoft.com/office/drawing/2010/main" val="0"/>
              </a:ext>
            </a:extLst>
          </a:blip>
          <a:srcRect l="21899" t="33960" r="22643" b="25620"/>
          <a:stretch>
            <a:fillRect/>
          </a:stretch>
        </p:blipFill>
        <p:spPr bwMode="auto">
          <a:xfrm>
            <a:off x="2609692" y="1753171"/>
            <a:ext cx="5429250" cy="213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e 8"/>
          <p:cNvGrpSpPr/>
          <p:nvPr/>
        </p:nvGrpSpPr>
        <p:grpSpPr>
          <a:xfrm>
            <a:off x="1258888" y="4005263"/>
            <a:ext cx="7345362" cy="1323975"/>
            <a:chOff x="1258888" y="4005263"/>
            <a:chExt cx="7345362" cy="1323975"/>
          </a:xfrm>
        </p:grpSpPr>
        <p:sp>
          <p:nvSpPr>
            <p:cNvPr id="5" name="ZoneTexte 1"/>
            <p:cNvSpPr txBox="1">
              <a:spLocks noChangeArrowheads="1"/>
            </p:cNvSpPr>
            <p:nvPr/>
          </p:nvSpPr>
          <p:spPr bwMode="auto">
            <a:xfrm>
              <a:off x="1258888" y="4005263"/>
              <a:ext cx="73453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altLang="fr-FR" sz="2000" dirty="0"/>
                <a:t>Le correcteur PID théorique a une fonction de transfert :</a:t>
              </a:r>
            </a:p>
            <a:p>
              <a:pPr eaLnBrk="1" hangingPunct="1"/>
              <a:r>
                <a:rPr lang="fr-FR" altLang="fr-FR" sz="2000" dirty="0"/>
                <a:t> </a:t>
              </a:r>
            </a:p>
            <a:p>
              <a:pPr eaLnBrk="1" hangingPunct="1"/>
              <a:endParaRPr lang="fr-FR" altLang="fr-FR" sz="2000" dirty="0"/>
            </a:p>
            <a:p>
              <a:pPr eaLnBrk="1" hangingPunct="1"/>
              <a:endParaRPr lang="fr-FR" altLang="fr-FR" sz="2000" dirty="0"/>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25873" t="55600" r="34444" b="27191"/>
            <a:stretch>
              <a:fillRect/>
            </a:stretch>
          </p:blipFill>
          <p:spPr bwMode="auto">
            <a:xfrm>
              <a:off x="3625850" y="4365625"/>
              <a:ext cx="2890838"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Groupe 9"/>
          <p:cNvGrpSpPr/>
          <p:nvPr/>
        </p:nvGrpSpPr>
        <p:grpSpPr>
          <a:xfrm>
            <a:off x="1098550" y="5421768"/>
            <a:ext cx="8045450" cy="744537"/>
            <a:chOff x="1098550" y="5421768"/>
            <a:chExt cx="8045450" cy="744537"/>
          </a:xfrm>
        </p:grpSpPr>
        <p:sp>
          <p:nvSpPr>
            <p:cNvPr id="6" name="ZoneTexte 1"/>
            <p:cNvSpPr txBox="1">
              <a:spLocks noChangeArrowheads="1"/>
            </p:cNvSpPr>
            <p:nvPr/>
          </p:nvSpPr>
          <p:spPr bwMode="auto">
            <a:xfrm>
              <a:off x="1098550" y="5548820"/>
              <a:ext cx="80454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altLang="fr-FR" sz="2000" dirty="0"/>
                <a:t>En pratique, on prend </a:t>
              </a:r>
              <a:r>
                <a:rPr lang="fr-FR" altLang="fr-FR" sz="2000" dirty="0" smtClean="0"/>
                <a:t>:</a:t>
              </a:r>
              <a:r>
                <a:rPr lang="fr-FR" altLang="fr-FR" sz="2000" dirty="0"/>
                <a:t>				    </a:t>
              </a:r>
              <a:r>
                <a:rPr lang="fr-FR" altLang="fr-FR" sz="2000" dirty="0" smtClean="0"/>
                <a:t>                </a:t>
              </a:r>
              <a:r>
                <a:rPr lang="fr-FR" altLang="fr-FR" sz="2000" dirty="0"/>
                <a:t>avec a &lt; 1</a:t>
              </a:r>
              <a:r>
                <a:rPr lang="fr-FR" altLang="fr-FR" sz="2000" dirty="0" smtClean="0"/>
                <a:t>.</a:t>
              </a:r>
              <a:endParaRPr lang="fr-FR" altLang="fr-FR" sz="2000" dirty="0"/>
            </a:p>
          </p:txBody>
        </p:sp>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l="35477" t="74797" r="16428" b="7707"/>
            <a:stretch>
              <a:fillRect/>
            </a:stretch>
          </p:blipFill>
          <p:spPr bwMode="auto">
            <a:xfrm>
              <a:off x="3674490" y="5421768"/>
              <a:ext cx="3638550" cy="744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40388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8"/>
          <p:cNvSpPr txBox="1">
            <a:spLocks noChangeArrowheads="1"/>
          </p:cNvSpPr>
          <p:nvPr/>
        </p:nvSpPr>
        <p:spPr bwMode="auto">
          <a:xfrm>
            <a:off x="-2" y="5141352"/>
            <a:ext cx="1098551" cy="584775"/>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spAutoFit/>
          </a:bodyPr>
          <a:lstStyle/>
          <a:p>
            <a:pPr algn="ctr"/>
            <a:r>
              <a:rPr lang="fr-FR" sz="1600" b="1" dirty="0" smtClean="0">
                <a:solidFill>
                  <a:schemeClr val="bg1"/>
                </a:solidFill>
                <a:effectLst>
                  <a:outerShdw blurRad="38100" dist="38100" dir="2700000" algn="tl">
                    <a:srgbClr val="000000"/>
                  </a:outerShdw>
                </a:effectLst>
              </a:rPr>
              <a:t>Retours dérivés</a:t>
            </a:r>
            <a:endParaRPr lang="fr-FR" sz="1600" b="1" dirty="0">
              <a:solidFill>
                <a:schemeClr val="bg1"/>
              </a:solidFill>
              <a:effectLst>
                <a:outerShdw blurRad="38100" dist="38100" dir="2700000" algn="tl">
                  <a:srgbClr val="000000"/>
                </a:outerShdw>
              </a:effectLst>
            </a:endParaRPr>
          </a:p>
        </p:txBody>
      </p:sp>
      <p:sp>
        <p:nvSpPr>
          <p:cNvPr id="3" name="Text Box 65"/>
          <p:cNvSpPr txBox="1">
            <a:spLocks noChangeArrowheads="1"/>
          </p:cNvSpPr>
          <p:nvPr/>
        </p:nvSpPr>
        <p:spPr bwMode="auto">
          <a:xfrm>
            <a:off x="2941986" y="943432"/>
            <a:ext cx="441131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FR" altLang="fr-FR" sz="2000" b="1" dirty="0" smtClean="0"/>
              <a:t>Compensation par Retours Dérivés</a:t>
            </a:r>
            <a:endParaRPr lang="fr-FR" altLang="fr-FR" sz="2000" b="1" dirty="0"/>
          </a:p>
        </p:txBody>
      </p:sp>
      <p:graphicFrame>
        <p:nvGraphicFramePr>
          <p:cNvPr id="4" name="Objet 3"/>
          <p:cNvGraphicFramePr>
            <a:graphicFrameLocks noChangeAspect="1"/>
          </p:cNvGraphicFramePr>
          <p:nvPr/>
        </p:nvGraphicFramePr>
        <p:xfrm>
          <a:off x="1265238" y="1700213"/>
          <a:ext cx="7858125" cy="2016125"/>
        </p:xfrm>
        <a:graphic>
          <a:graphicData uri="http://schemas.openxmlformats.org/presentationml/2006/ole">
            <mc:AlternateContent xmlns:mc="http://schemas.openxmlformats.org/markup-compatibility/2006">
              <mc:Choice xmlns:v="urn:schemas-microsoft-com:vml" Requires="v">
                <p:oleObj spid="_x0000_s54281" r:id="rId3" imgW="11789434" imgH="3134264" progId="MSDraw">
                  <p:embed/>
                </p:oleObj>
              </mc:Choice>
              <mc:Fallback>
                <p:oleObj r:id="rId3" imgW="11789434" imgH="3134264" progId="MSDraw">
                  <p:embed/>
                  <p:pic>
                    <p:nvPicPr>
                      <p:cNvPr id="0" name="Obje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5238" y="1700213"/>
                        <a:ext cx="7858125" cy="2016125"/>
                      </a:xfrm>
                      <a:prstGeom prst="rect">
                        <a:avLst/>
                      </a:prstGeom>
                      <a:noFill/>
                      <a:ln>
                        <a:noFill/>
                      </a:ln>
                    </p:spPr>
                  </p:pic>
                </p:oleObj>
              </mc:Fallback>
            </mc:AlternateContent>
          </a:graphicData>
        </a:graphic>
      </p:graphicFrame>
      <p:sp>
        <p:nvSpPr>
          <p:cNvPr id="5" name="ZoneTexte 4"/>
          <p:cNvSpPr txBox="1"/>
          <p:nvPr/>
        </p:nvSpPr>
        <p:spPr>
          <a:xfrm>
            <a:off x="1408113" y="4135438"/>
            <a:ext cx="7561262" cy="2030412"/>
          </a:xfrm>
          <a:prstGeom prst="rect">
            <a:avLst/>
          </a:prstGeom>
          <a:noFill/>
        </p:spPr>
        <p:txBody>
          <a:bodyPr>
            <a:spAutoFit/>
          </a:bodyPr>
          <a:lstStyle/>
          <a:p>
            <a:pPr algn="just">
              <a:defRPr/>
            </a:pPr>
            <a:r>
              <a:rPr lang="fr-FR" sz="1800" dirty="0">
                <a:latin typeface="Times New Roman" panose="02020603050405020304" pitchFamily="18" charset="0"/>
                <a:cs typeface="Times New Roman" panose="02020603050405020304" pitchFamily="18" charset="0"/>
              </a:rPr>
              <a:t>Les techniques de compensation par retours dérivés consistent à créer des boucles internes sur les grandeurs dérivées de la grandeur commandée ;</a:t>
            </a:r>
          </a:p>
          <a:p>
            <a:pPr algn="just">
              <a:defRPr/>
            </a:pPr>
            <a:endParaRPr lang="fr-FR" sz="1800" dirty="0">
              <a:latin typeface="Times New Roman" panose="02020603050405020304" pitchFamily="18" charset="0"/>
              <a:cs typeface="Times New Roman" panose="02020603050405020304" pitchFamily="18" charset="0"/>
            </a:endParaRPr>
          </a:p>
          <a:p>
            <a:pPr algn="just">
              <a:defRPr/>
            </a:pPr>
            <a:r>
              <a:rPr lang="fr-FR" sz="1800" dirty="0">
                <a:latin typeface="Times New Roman" panose="02020603050405020304" pitchFamily="18" charset="0"/>
                <a:cs typeface="Times New Roman" panose="02020603050405020304" pitchFamily="18" charset="0"/>
              </a:rPr>
              <a:t>par exemple, le système ci-dessus permet de réguler :</a:t>
            </a:r>
          </a:p>
          <a:p>
            <a:pPr marL="2600325" indent="-285750" algn="just">
              <a:buFont typeface="Wingdings" pitchFamily="2" charset="2"/>
              <a:buChar char="§"/>
              <a:defRPr/>
            </a:pPr>
            <a:r>
              <a:rPr lang="fr-FR" sz="1800" dirty="0">
                <a:latin typeface="Times New Roman" panose="02020603050405020304" pitchFamily="18" charset="0"/>
                <a:cs typeface="Times New Roman" panose="02020603050405020304" pitchFamily="18" charset="0"/>
              </a:rPr>
              <a:t>en position,</a:t>
            </a:r>
          </a:p>
          <a:p>
            <a:pPr marL="2600325" indent="-285750" algn="just">
              <a:buFont typeface="Wingdings" pitchFamily="2" charset="2"/>
              <a:buChar char="§"/>
              <a:defRPr/>
            </a:pPr>
            <a:r>
              <a:rPr lang="fr-FR" sz="1800" dirty="0">
                <a:latin typeface="Times New Roman" panose="02020603050405020304" pitchFamily="18" charset="0"/>
                <a:cs typeface="Times New Roman" panose="02020603050405020304" pitchFamily="18" charset="0"/>
              </a:rPr>
              <a:t>en vitesse,</a:t>
            </a:r>
          </a:p>
          <a:p>
            <a:pPr marL="2600325" indent="-285750" algn="just">
              <a:buFont typeface="Wingdings" pitchFamily="2" charset="2"/>
              <a:buChar char="§"/>
              <a:defRPr/>
            </a:pPr>
            <a:r>
              <a:rPr lang="fr-FR" sz="1800" dirty="0">
                <a:latin typeface="Times New Roman" panose="02020603050405020304" pitchFamily="18" charset="0"/>
                <a:cs typeface="Times New Roman" panose="02020603050405020304" pitchFamily="18" charset="0"/>
              </a:rPr>
              <a:t>en courant (puissance moteur) </a:t>
            </a:r>
          </a:p>
        </p:txBody>
      </p:sp>
    </p:spTree>
    <p:extLst>
      <p:ext uri="{BB962C8B-B14F-4D97-AF65-F5344CB8AC3E}">
        <p14:creationId xmlns:p14="http://schemas.microsoft.com/office/powerpoint/2010/main" val="346850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8"/>
          <p:cNvSpPr txBox="1">
            <a:spLocks noChangeArrowheads="1"/>
          </p:cNvSpPr>
          <p:nvPr/>
        </p:nvSpPr>
        <p:spPr bwMode="auto">
          <a:xfrm>
            <a:off x="-2" y="5956482"/>
            <a:ext cx="1098551" cy="30777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spAutoFit/>
          </a:bodyPr>
          <a:lstStyle/>
          <a:p>
            <a:pPr algn="ctr"/>
            <a:r>
              <a:rPr lang="fr-FR" sz="1400" b="1" dirty="0" smtClean="0">
                <a:solidFill>
                  <a:schemeClr val="bg1"/>
                </a:solidFill>
                <a:effectLst>
                  <a:outerShdw blurRad="38100" dist="38100" dir="2700000" algn="tl">
                    <a:srgbClr val="000000"/>
                  </a:outerShdw>
                </a:effectLst>
              </a:rPr>
              <a:t>Perturbation</a:t>
            </a:r>
            <a:endParaRPr lang="fr-FR" sz="1400" b="1" dirty="0">
              <a:solidFill>
                <a:schemeClr val="bg1"/>
              </a:solidFill>
              <a:effectLst>
                <a:outerShdw blurRad="38100" dist="38100" dir="2700000" algn="tl">
                  <a:srgbClr val="000000"/>
                </a:outerShdw>
              </a:effectLst>
            </a:endParaRPr>
          </a:p>
        </p:txBody>
      </p:sp>
      <p:sp>
        <p:nvSpPr>
          <p:cNvPr id="3" name="Text Box 65"/>
          <p:cNvSpPr txBox="1">
            <a:spLocks noChangeArrowheads="1"/>
          </p:cNvSpPr>
          <p:nvPr/>
        </p:nvSpPr>
        <p:spPr bwMode="auto">
          <a:xfrm>
            <a:off x="2637185" y="943919"/>
            <a:ext cx="52495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FR" altLang="fr-FR" sz="2000" b="1" dirty="0" smtClean="0"/>
              <a:t>Influences des perturbations sur la précision</a:t>
            </a:r>
            <a:endParaRPr lang="fr-FR" altLang="fr-FR" sz="2000" b="1" dirty="0"/>
          </a:p>
        </p:txBody>
      </p:sp>
      <p:sp>
        <p:nvSpPr>
          <p:cNvPr id="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fr-FR" altLang="fr-F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l="29921" t="24127" r="13333" b="39400"/>
          <a:stretch>
            <a:fillRect/>
          </a:stretch>
        </p:blipFill>
        <p:spPr bwMode="auto">
          <a:xfrm>
            <a:off x="2311400" y="1579563"/>
            <a:ext cx="5835650" cy="2109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e 5"/>
          <p:cNvGrpSpPr>
            <a:grpSpLocks/>
          </p:cNvGrpSpPr>
          <p:nvPr/>
        </p:nvGrpSpPr>
        <p:grpSpPr bwMode="auto">
          <a:xfrm>
            <a:off x="1797050" y="2484438"/>
            <a:ext cx="6403975" cy="2106612"/>
            <a:chOff x="1593850" y="2298700"/>
            <a:chExt cx="6404168" cy="2107322"/>
          </a:xfrm>
        </p:grpSpPr>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20238" t="52081" r="6984" b="32259"/>
            <a:stretch>
              <a:fillRect/>
            </a:stretch>
          </p:blipFill>
          <p:spPr bwMode="auto">
            <a:xfrm>
              <a:off x="2306092" y="3717032"/>
              <a:ext cx="5691926" cy="688990"/>
            </a:xfrm>
            <a:prstGeom prst="rect">
              <a:avLst/>
            </a:prstGeom>
            <a:noFill/>
            <a:ln w="12700">
              <a:solidFill>
                <a:srgbClr val="FF33CC"/>
              </a:solidFill>
              <a:miter lim="800000"/>
              <a:headEnd/>
              <a:tailEnd/>
            </a:ln>
            <a:extLst>
              <a:ext uri="{909E8E84-426E-40DD-AFC4-6F175D3DCCD1}">
                <a14:hiddenFill xmlns:a14="http://schemas.microsoft.com/office/drawing/2010/main">
                  <a:solidFill>
                    <a:schemeClr val="accent1"/>
                  </a:solidFill>
                </a14:hiddenFill>
              </a:ext>
            </a:extLst>
          </p:spPr>
        </p:pic>
        <p:sp>
          <p:nvSpPr>
            <p:cNvPr id="8" name="Forme libre 7"/>
            <p:cNvSpPr/>
            <p:nvPr/>
          </p:nvSpPr>
          <p:spPr>
            <a:xfrm>
              <a:off x="1593850" y="2298700"/>
              <a:ext cx="1759003" cy="1772247"/>
            </a:xfrm>
            <a:custGeom>
              <a:avLst/>
              <a:gdLst>
                <a:gd name="connsiteX0" fmla="*/ 1758950 w 1758950"/>
                <a:gd name="connsiteY0" fmla="*/ 0 h 1771650"/>
                <a:gd name="connsiteX1" fmla="*/ 0 w 1758950"/>
                <a:gd name="connsiteY1" fmla="*/ 1771650 h 1771650"/>
                <a:gd name="connsiteX2" fmla="*/ 692150 w 1758950"/>
                <a:gd name="connsiteY2" fmla="*/ 1771650 h 1771650"/>
              </a:gdLst>
              <a:ahLst/>
              <a:cxnLst>
                <a:cxn ang="0">
                  <a:pos x="connsiteX0" y="connsiteY0"/>
                </a:cxn>
                <a:cxn ang="0">
                  <a:pos x="connsiteX1" y="connsiteY1"/>
                </a:cxn>
                <a:cxn ang="0">
                  <a:pos x="connsiteX2" y="connsiteY2"/>
                </a:cxn>
              </a:cxnLst>
              <a:rect l="l" t="t" r="r" b="b"/>
              <a:pathLst>
                <a:path w="1758950" h="1771650">
                  <a:moveTo>
                    <a:pt x="1758950" y="0"/>
                  </a:moveTo>
                  <a:lnTo>
                    <a:pt x="0" y="1771650"/>
                  </a:lnTo>
                  <a:lnTo>
                    <a:pt x="692150" y="1771650"/>
                  </a:lnTo>
                </a:path>
              </a:pathLst>
            </a:custGeom>
            <a:noFill/>
            <a:ln>
              <a:solidFill>
                <a:srgbClr val="FF33CC"/>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9" name="Groupe 8"/>
          <p:cNvGrpSpPr>
            <a:grpSpLocks/>
          </p:cNvGrpSpPr>
          <p:nvPr/>
        </p:nvGrpSpPr>
        <p:grpSpPr bwMode="auto">
          <a:xfrm>
            <a:off x="4826000" y="4787900"/>
            <a:ext cx="1223963" cy="1282700"/>
            <a:chOff x="4622800" y="4602912"/>
            <a:chExt cx="1224136" cy="1281802"/>
          </a:xfrm>
        </p:grpSpPr>
        <p:sp>
          <p:nvSpPr>
            <p:cNvPr id="10" name="ZoneTexte 1"/>
            <p:cNvSpPr txBox="1">
              <a:spLocks noChangeArrowheads="1"/>
            </p:cNvSpPr>
            <p:nvPr/>
          </p:nvSpPr>
          <p:spPr bwMode="auto">
            <a:xfrm>
              <a:off x="4622800" y="4961384"/>
              <a:ext cx="122413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altLang="fr-FR" sz="5400">
                  <a:solidFill>
                    <a:srgbClr val="FF0000"/>
                  </a:solidFill>
                </a:rPr>
                <a:t>ᵋ</a:t>
              </a:r>
              <a:r>
                <a:rPr lang="fr-FR" altLang="fr-FR" sz="1800">
                  <a:solidFill>
                    <a:srgbClr val="FF0000"/>
                  </a:solidFill>
                </a:rPr>
                <a:t>entrée</a:t>
              </a:r>
            </a:p>
          </p:txBody>
        </p:sp>
        <p:sp>
          <p:nvSpPr>
            <p:cNvPr id="11" name="Flèche droite 10"/>
            <p:cNvSpPr/>
            <p:nvPr/>
          </p:nvSpPr>
          <p:spPr>
            <a:xfrm rot="5400000">
              <a:off x="4907206" y="4628113"/>
              <a:ext cx="482262" cy="431861"/>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0000"/>
                </a:solidFill>
              </a:endParaRPr>
            </a:p>
          </p:txBody>
        </p:sp>
      </p:grpSp>
      <p:grpSp>
        <p:nvGrpSpPr>
          <p:cNvPr id="12" name="Groupe 11"/>
          <p:cNvGrpSpPr>
            <a:grpSpLocks/>
          </p:cNvGrpSpPr>
          <p:nvPr/>
        </p:nvGrpSpPr>
        <p:grpSpPr bwMode="auto">
          <a:xfrm>
            <a:off x="6619875" y="4787900"/>
            <a:ext cx="1885950" cy="1282700"/>
            <a:chOff x="6416650" y="4602912"/>
            <a:chExt cx="1885609" cy="1281802"/>
          </a:xfrm>
        </p:grpSpPr>
        <p:sp>
          <p:nvSpPr>
            <p:cNvPr id="13" name="ZoneTexte 25"/>
            <p:cNvSpPr txBox="1">
              <a:spLocks noChangeArrowheads="1"/>
            </p:cNvSpPr>
            <p:nvPr/>
          </p:nvSpPr>
          <p:spPr bwMode="auto">
            <a:xfrm>
              <a:off x="6416650" y="4961384"/>
              <a:ext cx="188560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altLang="fr-FR" sz="5400">
                  <a:solidFill>
                    <a:srgbClr val="0000FF"/>
                  </a:solidFill>
                </a:rPr>
                <a:t>ᵋ</a:t>
              </a:r>
              <a:r>
                <a:rPr lang="fr-FR" altLang="fr-FR" sz="1800">
                  <a:solidFill>
                    <a:srgbClr val="0000FF"/>
                  </a:solidFill>
                </a:rPr>
                <a:t>perturbation</a:t>
              </a:r>
            </a:p>
          </p:txBody>
        </p:sp>
        <p:sp>
          <p:nvSpPr>
            <p:cNvPr id="14" name="Flèche droite 13"/>
            <p:cNvSpPr/>
            <p:nvPr/>
          </p:nvSpPr>
          <p:spPr>
            <a:xfrm rot="5400000">
              <a:off x="6851672" y="4628182"/>
              <a:ext cx="482262" cy="431722"/>
            </a:xfrm>
            <a:prstGeom prst="rightArrow">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0000FF"/>
                </a:solidFill>
              </a:endParaRPr>
            </a:p>
          </p:txBody>
        </p:sp>
      </p:grpSp>
      <p:sp>
        <p:nvSpPr>
          <p:cNvPr id="15" name="ZoneTexte 14"/>
          <p:cNvSpPr txBox="1">
            <a:spLocks noChangeArrowheads="1"/>
          </p:cNvSpPr>
          <p:nvPr/>
        </p:nvSpPr>
        <p:spPr bwMode="auto">
          <a:xfrm>
            <a:off x="4530725" y="6135688"/>
            <a:ext cx="1641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FR" altLang="fr-FR" i="1" dirty="0">
                <a:solidFill>
                  <a:srgbClr val="FF0000"/>
                </a:solidFill>
              </a:rPr>
              <a:t>Poursuite</a:t>
            </a:r>
          </a:p>
        </p:txBody>
      </p:sp>
      <p:sp>
        <p:nvSpPr>
          <p:cNvPr id="16" name="ZoneTexte 15"/>
          <p:cNvSpPr txBox="1">
            <a:spLocks noChangeArrowheads="1"/>
          </p:cNvSpPr>
          <p:nvPr/>
        </p:nvSpPr>
        <p:spPr bwMode="auto">
          <a:xfrm>
            <a:off x="6518275" y="6135688"/>
            <a:ext cx="1641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FR" altLang="fr-FR" i="1">
                <a:solidFill>
                  <a:srgbClr val="0000FF"/>
                </a:solidFill>
              </a:rPr>
              <a:t>Régulation</a:t>
            </a:r>
          </a:p>
        </p:txBody>
      </p:sp>
    </p:spTree>
    <p:extLst>
      <p:ext uri="{BB962C8B-B14F-4D97-AF65-F5344CB8AC3E}">
        <p14:creationId xmlns:p14="http://schemas.microsoft.com/office/powerpoint/2010/main" val="250962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8"/>
          <p:cNvSpPr txBox="1">
            <a:spLocks noChangeArrowheads="1"/>
          </p:cNvSpPr>
          <p:nvPr/>
        </p:nvSpPr>
        <p:spPr bwMode="auto">
          <a:xfrm>
            <a:off x="0" y="5941452"/>
            <a:ext cx="1098551" cy="30777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spAutoFit/>
          </a:bodyPr>
          <a:lstStyle/>
          <a:p>
            <a:pPr algn="ctr"/>
            <a:r>
              <a:rPr lang="fr-FR" sz="1400" b="1" dirty="0" smtClean="0">
                <a:solidFill>
                  <a:schemeClr val="bg1"/>
                </a:solidFill>
                <a:effectLst>
                  <a:outerShdw blurRad="38100" dist="38100" dir="2700000" algn="tl">
                    <a:srgbClr val="000000"/>
                  </a:outerShdw>
                </a:effectLst>
              </a:rPr>
              <a:t>Perturbation</a:t>
            </a:r>
            <a:endParaRPr lang="fr-FR" sz="1400" b="1" dirty="0">
              <a:solidFill>
                <a:schemeClr val="bg1"/>
              </a:solidFill>
              <a:effectLst>
                <a:outerShdw blurRad="38100" dist="38100" dir="2700000" algn="tl">
                  <a:srgbClr val="000000"/>
                </a:outerShdw>
              </a:effectLst>
            </a:endParaRPr>
          </a:p>
        </p:txBody>
      </p:sp>
      <p:sp>
        <p:nvSpPr>
          <p:cNvPr id="3" name="Text Box 65"/>
          <p:cNvSpPr txBox="1">
            <a:spLocks noChangeArrowheads="1"/>
          </p:cNvSpPr>
          <p:nvPr/>
        </p:nvSpPr>
        <p:spPr bwMode="auto">
          <a:xfrm>
            <a:off x="2637185" y="943919"/>
            <a:ext cx="52495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FR" altLang="fr-FR" sz="2000" b="1" dirty="0" smtClean="0"/>
              <a:t>Influences des perturbations sur la précision</a:t>
            </a:r>
            <a:endParaRPr lang="fr-FR" altLang="fr-FR" sz="2000" b="1" dirty="0"/>
          </a:p>
        </p:txBody>
      </p:sp>
      <p:sp>
        <p:nvSpPr>
          <p:cNvPr id="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fr-FR" altLang="fr-F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fr-FR" altLang="fr-FR"/>
          </a:p>
        </p:txBody>
      </p:sp>
      <p:graphicFrame>
        <p:nvGraphicFramePr>
          <p:cNvPr id="6" name="Objet 5"/>
          <p:cNvGraphicFramePr>
            <a:graphicFrameLocks noChangeAspect="1"/>
          </p:cNvGraphicFramePr>
          <p:nvPr/>
        </p:nvGraphicFramePr>
        <p:xfrm>
          <a:off x="1608138" y="1579563"/>
          <a:ext cx="3903662" cy="738187"/>
        </p:xfrm>
        <a:graphic>
          <a:graphicData uri="http://schemas.openxmlformats.org/presentationml/2006/ole">
            <mc:AlternateContent xmlns:mc="http://schemas.openxmlformats.org/markup-compatibility/2006">
              <mc:Choice xmlns:v="urn:schemas-microsoft-com:vml" Requires="v">
                <p:oleObj spid="_x0000_s55322" name="Equation" r:id="rId3" imgW="2235200" imgH="419100" progId="Equation.DSMT4">
                  <p:embed/>
                </p:oleObj>
              </mc:Choice>
              <mc:Fallback>
                <p:oleObj name="Equation" r:id="rId3" imgW="2235200" imgH="4191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8138" y="1579563"/>
                        <a:ext cx="390366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fr-FR" altLang="fr-FR"/>
          </a:p>
        </p:txBody>
      </p:sp>
      <p:graphicFrame>
        <p:nvGraphicFramePr>
          <p:cNvPr id="8" name="Objet 7"/>
          <p:cNvGraphicFramePr>
            <a:graphicFrameLocks noChangeAspect="1"/>
          </p:cNvGraphicFramePr>
          <p:nvPr/>
        </p:nvGraphicFramePr>
        <p:xfrm>
          <a:off x="2027238" y="2806700"/>
          <a:ext cx="6054725" cy="882650"/>
        </p:xfrm>
        <a:graphic>
          <a:graphicData uri="http://schemas.openxmlformats.org/presentationml/2006/ole">
            <mc:AlternateContent xmlns:mc="http://schemas.openxmlformats.org/markup-compatibility/2006">
              <mc:Choice xmlns:v="urn:schemas-microsoft-com:vml" Requires="v">
                <p:oleObj spid="_x0000_s55323" name="Equation" r:id="rId5" imgW="3136900" imgH="457200" progId="Equation.DSMT4">
                  <p:embed/>
                </p:oleObj>
              </mc:Choice>
              <mc:Fallback>
                <p:oleObj name="Equation" r:id="rId5" imgW="3136900" imgH="457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7238" y="2806700"/>
                        <a:ext cx="605472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t 8"/>
          <p:cNvGraphicFramePr>
            <a:graphicFrameLocks noChangeAspect="1"/>
          </p:cNvGraphicFramePr>
          <p:nvPr/>
        </p:nvGraphicFramePr>
        <p:xfrm>
          <a:off x="1430338" y="3944938"/>
          <a:ext cx="5949950" cy="884237"/>
        </p:xfrm>
        <a:graphic>
          <a:graphicData uri="http://schemas.openxmlformats.org/presentationml/2006/ole">
            <mc:AlternateContent xmlns:mc="http://schemas.openxmlformats.org/markup-compatibility/2006">
              <mc:Choice xmlns:v="urn:schemas-microsoft-com:vml" Requires="v">
                <p:oleObj spid="_x0000_s55324" name="Equation" r:id="rId7" imgW="2908300" imgH="431800" progId="Equation.DSMT4">
                  <p:embed/>
                </p:oleObj>
              </mc:Choice>
              <mc:Fallback>
                <p:oleObj name="Equation" r:id="rId7" imgW="2908300" imgH="431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30338" y="3944938"/>
                        <a:ext cx="594995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t 9"/>
          <p:cNvGraphicFramePr>
            <a:graphicFrameLocks noChangeAspect="1"/>
          </p:cNvGraphicFramePr>
          <p:nvPr/>
        </p:nvGraphicFramePr>
        <p:xfrm>
          <a:off x="1401763" y="5362575"/>
          <a:ext cx="4392612" cy="936625"/>
        </p:xfrm>
        <a:graphic>
          <a:graphicData uri="http://schemas.openxmlformats.org/presentationml/2006/ole">
            <mc:AlternateContent xmlns:mc="http://schemas.openxmlformats.org/markup-compatibility/2006">
              <mc:Choice xmlns:v="urn:schemas-microsoft-com:vml" Requires="v">
                <p:oleObj spid="_x0000_s55325" name="Equation" r:id="rId9" imgW="2146300" imgH="457200" progId="Equation.DSMT4">
                  <p:embed/>
                </p:oleObj>
              </mc:Choice>
              <mc:Fallback>
                <p:oleObj name="Equation" r:id="rId9" imgW="2146300" imgH="4572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01763" y="5362575"/>
                        <a:ext cx="439261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ZoneTexte 10"/>
          <p:cNvSpPr txBox="1">
            <a:spLocks noChangeArrowheads="1"/>
          </p:cNvSpPr>
          <p:nvPr/>
        </p:nvSpPr>
        <p:spPr bwMode="auto">
          <a:xfrm>
            <a:off x="5940425" y="5429214"/>
            <a:ext cx="3095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altLang="fr-FR" sz="2000" b="1">
                <a:solidFill>
                  <a:srgbClr val="FF0000"/>
                </a:solidFill>
              </a:rPr>
              <a:t>Besoin d’un intégrateur en amont de la perturbation</a:t>
            </a:r>
          </a:p>
        </p:txBody>
      </p:sp>
      <p:pic>
        <p:nvPicPr>
          <p:cNvPr id="12" name="Picture 2"/>
          <p:cNvPicPr>
            <a:picLocks noChangeAspect="1" noChangeArrowheads="1"/>
          </p:cNvPicPr>
          <p:nvPr/>
        </p:nvPicPr>
        <p:blipFill>
          <a:blip r:embed="rId11">
            <a:extLst>
              <a:ext uri="{28A0092B-C50C-407E-A947-70E740481C1C}">
                <a14:useLocalDpi xmlns:a14="http://schemas.microsoft.com/office/drawing/2010/main" val="0"/>
              </a:ext>
            </a:extLst>
          </a:blip>
          <a:srcRect l="29921" t="24127" r="13333" b="39400"/>
          <a:stretch>
            <a:fillRect/>
          </a:stretch>
        </p:blipFill>
        <p:spPr bwMode="auto">
          <a:xfrm>
            <a:off x="5789613" y="1417638"/>
            <a:ext cx="3221037" cy="1163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697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8"/>
          <p:cNvSpPr txBox="1">
            <a:spLocks noChangeArrowheads="1"/>
          </p:cNvSpPr>
          <p:nvPr/>
        </p:nvSpPr>
        <p:spPr bwMode="auto">
          <a:xfrm>
            <a:off x="0" y="5941452"/>
            <a:ext cx="1098551" cy="30777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spAutoFit/>
          </a:bodyPr>
          <a:lstStyle/>
          <a:p>
            <a:pPr algn="ctr"/>
            <a:r>
              <a:rPr lang="fr-FR" sz="1400" b="1" dirty="0" smtClean="0">
                <a:solidFill>
                  <a:schemeClr val="bg1"/>
                </a:solidFill>
                <a:effectLst>
                  <a:outerShdw blurRad="38100" dist="38100" dir="2700000" algn="tl">
                    <a:srgbClr val="000000"/>
                  </a:outerShdw>
                </a:effectLst>
              </a:rPr>
              <a:t>Perturbation</a:t>
            </a:r>
            <a:endParaRPr lang="fr-FR" sz="1400" b="1" dirty="0">
              <a:solidFill>
                <a:schemeClr val="bg1"/>
              </a:solidFill>
              <a:effectLst>
                <a:outerShdw blurRad="38100" dist="38100" dir="2700000" algn="tl">
                  <a:srgbClr val="000000"/>
                </a:outerShdw>
              </a:effectLst>
            </a:endParaRPr>
          </a:p>
        </p:txBody>
      </p:sp>
      <p:sp>
        <p:nvSpPr>
          <p:cNvPr id="3" name="Text Box 65"/>
          <p:cNvSpPr txBox="1">
            <a:spLocks noChangeArrowheads="1"/>
          </p:cNvSpPr>
          <p:nvPr/>
        </p:nvSpPr>
        <p:spPr bwMode="auto">
          <a:xfrm>
            <a:off x="2637185" y="943919"/>
            <a:ext cx="52495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FR" altLang="fr-FR" sz="2000" b="1" dirty="0" smtClean="0"/>
              <a:t>Influences des perturbations sur la précision</a:t>
            </a:r>
            <a:endParaRPr lang="fr-FR" altLang="fr-FR" sz="2000" b="1" dirty="0"/>
          </a:p>
        </p:txBody>
      </p:sp>
      <p:sp>
        <p:nvSpPr>
          <p:cNvPr id="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fr-FR" altLang="fr-F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fr-FR" altLang="fr-FR"/>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fr-FR" altLang="fr-F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l="11530" t="42148" r="13058" b="23956"/>
          <a:stretch>
            <a:fillRect/>
          </a:stretch>
        </p:blipFill>
        <p:spPr bwMode="auto">
          <a:xfrm>
            <a:off x="4294323" y="1519133"/>
            <a:ext cx="4692650" cy="1487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fr-FR" altLang="fr-FR"/>
          </a:p>
        </p:txBody>
      </p:sp>
      <p:graphicFrame>
        <p:nvGraphicFramePr>
          <p:cNvPr id="10" name="Objet 9"/>
          <p:cNvGraphicFramePr>
            <a:graphicFrameLocks noChangeAspect="1"/>
          </p:cNvGraphicFramePr>
          <p:nvPr>
            <p:extLst>
              <p:ext uri="{D42A27DB-BD31-4B8C-83A1-F6EECF244321}">
                <p14:modId xmlns:p14="http://schemas.microsoft.com/office/powerpoint/2010/main" val="2062699416"/>
              </p:ext>
            </p:extLst>
          </p:nvPr>
        </p:nvGraphicFramePr>
        <p:xfrm>
          <a:off x="1292225" y="2730189"/>
          <a:ext cx="3668881" cy="375873"/>
        </p:xfrm>
        <a:graphic>
          <a:graphicData uri="http://schemas.openxmlformats.org/presentationml/2006/ole">
            <mc:AlternateContent xmlns:mc="http://schemas.openxmlformats.org/markup-compatibility/2006">
              <mc:Choice xmlns:v="urn:schemas-microsoft-com:vml" Requires="v">
                <p:oleObj spid="_x0000_s56334" name="Equation" r:id="rId4" imgW="2476440" imgH="253800" progId="Equation.DSMT4">
                  <p:embed/>
                </p:oleObj>
              </mc:Choice>
              <mc:Fallback>
                <p:oleObj name="Equation" r:id="rId4" imgW="2476440" imgH="253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2225" y="2730189"/>
                        <a:ext cx="3668881" cy="375873"/>
                      </a:xfrm>
                      <a:prstGeom prst="rect">
                        <a:avLst/>
                      </a:prstGeom>
                      <a:noFill/>
                      <a:ln>
                        <a:noFill/>
                      </a:ln>
                    </p:spPr>
                  </p:pic>
                </p:oleObj>
              </mc:Fallback>
            </mc:AlternateContent>
          </a:graphicData>
        </a:graphic>
      </p:graphicFrame>
      <p:sp>
        <p:nvSpPr>
          <p:cNvPr id="1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fr-FR" altLang="fr-FR"/>
          </a:p>
        </p:txBody>
      </p:sp>
      <p:graphicFrame>
        <p:nvGraphicFramePr>
          <p:cNvPr id="12" name="Objet 11"/>
          <p:cNvGraphicFramePr>
            <a:graphicFrameLocks noChangeAspect="1"/>
          </p:cNvGraphicFramePr>
          <p:nvPr>
            <p:extLst>
              <p:ext uri="{D42A27DB-BD31-4B8C-83A1-F6EECF244321}">
                <p14:modId xmlns:p14="http://schemas.microsoft.com/office/powerpoint/2010/main" val="1026986053"/>
              </p:ext>
            </p:extLst>
          </p:nvPr>
        </p:nvGraphicFramePr>
        <p:xfrm>
          <a:off x="1426420" y="4178066"/>
          <a:ext cx="7143648" cy="1836938"/>
        </p:xfrm>
        <a:graphic>
          <a:graphicData uri="http://schemas.openxmlformats.org/presentationml/2006/ole">
            <mc:AlternateContent xmlns:mc="http://schemas.openxmlformats.org/markup-compatibility/2006">
              <mc:Choice xmlns:v="urn:schemas-microsoft-com:vml" Requires="v">
                <p:oleObj spid="_x0000_s56335" name="Equation" r:id="rId6" imgW="4927320" imgH="1269720" progId="Equation.DSMT4">
                  <p:embed/>
                </p:oleObj>
              </mc:Choice>
              <mc:Fallback>
                <p:oleObj name="Equation" r:id="rId6" imgW="4927320" imgH="1269720" progId="Equation.DSMT4">
                  <p:embed/>
                  <p:pic>
                    <p:nvPicPr>
                      <p:cNvPr id="0" name=""/>
                      <p:cNvPicPr>
                        <a:picLocks noChangeAspect="1" noChangeArrowheads="1"/>
                      </p:cNvPicPr>
                      <p:nvPr/>
                    </p:nvPicPr>
                    <p:blipFill>
                      <a:blip r:embed="rId7"/>
                      <a:srcRect/>
                      <a:stretch>
                        <a:fillRect/>
                      </a:stretch>
                    </p:blipFill>
                    <p:spPr bwMode="auto">
                      <a:xfrm>
                        <a:off x="1426420" y="4178066"/>
                        <a:ext cx="7143648" cy="1836938"/>
                      </a:xfrm>
                      <a:prstGeom prst="rect">
                        <a:avLst/>
                      </a:prstGeom>
                      <a:noFill/>
                      <a:ln>
                        <a:noFill/>
                      </a:ln>
                    </p:spPr>
                  </p:pic>
                </p:oleObj>
              </mc:Fallback>
            </mc:AlternateContent>
          </a:graphicData>
        </a:graphic>
      </p:graphicFrame>
      <p:sp>
        <p:nvSpPr>
          <p:cNvPr id="13" name="Rectangle 12"/>
          <p:cNvSpPr>
            <a:spLocks noChangeArrowheads="1"/>
          </p:cNvSpPr>
          <p:nvPr/>
        </p:nvSpPr>
        <p:spPr bwMode="auto">
          <a:xfrm>
            <a:off x="1292225" y="3419475"/>
            <a:ext cx="5792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altLang="fr-FR" sz="1800" u="sng"/>
              <a:t>Etude de la précision vis-à-vis de la perturbation :</a:t>
            </a:r>
            <a:endParaRPr lang="fr-FR" altLang="fr-FR" sz="1800"/>
          </a:p>
        </p:txBody>
      </p:sp>
      <p:sp>
        <p:nvSpPr>
          <p:cNvPr id="7" name="Rectangle 6"/>
          <p:cNvSpPr>
            <a:spLocks noChangeArrowheads="1"/>
          </p:cNvSpPr>
          <p:nvPr/>
        </p:nvSpPr>
        <p:spPr bwMode="auto">
          <a:xfrm>
            <a:off x="5189267" y="1977660"/>
            <a:ext cx="114344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FR" altLang="fr-FR" sz="1100" dirty="0" smtClean="0">
                <a:solidFill>
                  <a:srgbClr val="FF0000"/>
                </a:solidFill>
              </a:rPr>
              <a:t>correction </a:t>
            </a:r>
            <a:r>
              <a:rPr lang="fr-FR" altLang="fr-FR" sz="1100" dirty="0">
                <a:solidFill>
                  <a:srgbClr val="FF0000"/>
                </a:solidFill>
              </a:rPr>
              <a:t>Proportionnelle</a:t>
            </a:r>
          </a:p>
        </p:txBody>
      </p:sp>
    </p:spTree>
    <p:extLst>
      <p:ext uri="{BB962C8B-B14F-4D97-AF65-F5344CB8AC3E}">
        <p14:creationId xmlns:p14="http://schemas.microsoft.com/office/powerpoint/2010/main" val="118658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8"/>
          <p:cNvSpPr txBox="1">
            <a:spLocks noChangeArrowheads="1"/>
          </p:cNvSpPr>
          <p:nvPr/>
        </p:nvSpPr>
        <p:spPr bwMode="auto">
          <a:xfrm>
            <a:off x="0" y="5941452"/>
            <a:ext cx="1098551" cy="30777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spAutoFit/>
          </a:bodyPr>
          <a:lstStyle/>
          <a:p>
            <a:pPr algn="ctr"/>
            <a:r>
              <a:rPr lang="fr-FR" sz="1400" b="1" dirty="0" smtClean="0">
                <a:solidFill>
                  <a:schemeClr val="bg1"/>
                </a:solidFill>
                <a:effectLst>
                  <a:outerShdw blurRad="38100" dist="38100" dir="2700000" algn="tl">
                    <a:srgbClr val="000000"/>
                  </a:outerShdw>
                </a:effectLst>
              </a:rPr>
              <a:t>Perturbation</a:t>
            </a:r>
            <a:endParaRPr lang="fr-FR" sz="1400" b="1" dirty="0">
              <a:solidFill>
                <a:schemeClr val="bg1"/>
              </a:solidFill>
              <a:effectLst>
                <a:outerShdw blurRad="38100" dist="38100" dir="2700000" algn="tl">
                  <a:srgbClr val="000000"/>
                </a:outerShdw>
              </a:effectLst>
            </a:endParaRPr>
          </a:p>
        </p:txBody>
      </p:sp>
      <p:sp>
        <p:nvSpPr>
          <p:cNvPr id="3" name="Text Box 65"/>
          <p:cNvSpPr txBox="1">
            <a:spLocks noChangeArrowheads="1"/>
          </p:cNvSpPr>
          <p:nvPr/>
        </p:nvSpPr>
        <p:spPr bwMode="auto">
          <a:xfrm>
            <a:off x="2637185" y="943919"/>
            <a:ext cx="52495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FR" altLang="fr-FR" sz="2000" b="1" dirty="0" smtClean="0"/>
              <a:t>Influences des perturbations sur la précision</a:t>
            </a:r>
            <a:endParaRPr lang="fr-FR" altLang="fr-FR" sz="2000" b="1" dirty="0"/>
          </a:p>
        </p:txBody>
      </p:sp>
      <p:sp>
        <p:nvSpPr>
          <p:cNvPr id="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fr-FR" altLang="fr-F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fr-FR" altLang="fr-FR"/>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fr-FR" altLang="fr-FR"/>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fr-FR" altLang="fr-FR"/>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fr-FR" altLang="fr-FR"/>
          </a:p>
        </p:txBody>
      </p:sp>
      <p:sp>
        <p:nvSpPr>
          <p:cNvPr id="11" name="Rectangle 10"/>
          <p:cNvSpPr>
            <a:spLocks noChangeArrowheads="1"/>
          </p:cNvSpPr>
          <p:nvPr/>
        </p:nvSpPr>
        <p:spPr bwMode="auto">
          <a:xfrm>
            <a:off x="1292225" y="2756440"/>
            <a:ext cx="5792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altLang="fr-FR" sz="1800" u="sng" dirty="0"/>
              <a:t>Etude de la précision vis-à-vis de la perturbation :</a:t>
            </a:r>
            <a:endParaRPr lang="fr-FR" altLang="fr-FR" sz="1800" dirty="0"/>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l="11270" t="44617" r="12656" b="22244"/>
          <a:stretch>
            <a:fillRect/>
          </a:stretch>
        </p:blipFill>
        <p:spPr bwMode="auto">
          <a:xfrm>
            <a:off x="4192623" y="1399191"/>
            <a:ext cx="4834509" cy="1469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fr-FR" altLang="fr-FR"/>
          </a:p>
        </p:txBody>
      </p:sp>
      <p:graphicFrame>
        <p:nvGraphicFramePr>
          <p:cNvPr id="14" name="Objet 13"/>
          <p:cNvGraphicFramePr>
            <a:graphicFrameLocks noChangeAspect="1"/>
          </p:cNvGraphicFramePr>
          <p:nvPr>
            <p:extLst>
              <p:ext uri="{D42A27DB-BD31-4B8C-83A1-F6EECF244321}">
                <p14:modId xmlns:p14="http://schemas.microsoft.com/office/powerpoint/2010/main" val="2879215375"/>
              </p:ext>
            </p:extLst>
          </p:nvPr>
        </p:nvGraphicFramePr>
        <p:xfrm>
          <a:off x="1847850" y="3132302"/>
          <a:ext cx="6590845" cy="1655322"/>
        </p:xfrm>
        <a:graphic>
          <a:graphicData uri="http://schemas.openxmlformats.org/presentationml/2006/ole">
            <mc:AlternateContent xmlns:mc="http://schemas.openxmlformats.org/markup-compatibility/2006">
              <mc:Choice xmlns:v="urn:schemas-microsoft-com:vml" Requires="v">
                <p:oleObj spid="_x0000_s57364" name="Equation" r:id="rId4" imgW="5067000" imgH="1269720" progId="Equation.DSMT4">
                  <p:embed/>
                </p:oleObj>
              </mc:Choice>
              <mc:Fallback>
                <p:oleObj name="Equation" r:id="rId4" imgW="5067000" imgH="1269720" progId="Equation.DSMT4">
                  <p:embed/>
                  <p:pic>
                    <p:nvPicPr>
                      <p:cNvPr id="0" name=""/>
                      <p:cNvPicPr>
                        <a:picLocks noChangeAspect="1" noChangeArrowheads="1"/>
                      </p:cNvPicPr>
                      <p:nvPr/>
                    </p:nvPicPr>
                    <p:blipFill>
                      <a:blip r:embed="rId5"/>
                      <a:srcRect/>
                      <a:stretch>
                        <a:fillRect/>
                      </a:stretch>
                    </p:blipFill>
                    <p:spPr bwMode="auto">
                      <a:xfrm>
                        <a:off x="1847850" y="3132302"/>
                        <a:ext cx="6590845" cy="1655322"/>
                      </a:xfrm>
                      <a:prstGeom prst="rect">
                        <a:avLst/>
                      </a:prstGeom>
                      <a:noFill/>
                      <a:ln>
                        <a:noFill/>
                      </a:ln>
                    </p:spPr>
                  </p:pic>
                </p:oleObj>
              </mc:Fallback>
            </mc:AlternateContent>
          </a:graphicData>
        </a:graphic>
      </p:graphicFrame>
      <p:sp>
        <p:nvSpPr>
          <p:cNvPr id="15"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fr-FR" altLang="fr-FR"/>
          </a:p>
        </p:txBody>
      </p:sp>
      <p:graphicFrame>
        <p:nvGraphicFramePr>
          <p:cNvPr id="16" name="Objet 15"/>
          <p:cNvGraphicFramePr>
            <a:graphicFrameLocks noChangeAspect="1"/>
          </p:cNvGraphicFramePr>
          <p:nvPr>
            <p:extLst>
              <p:ext uri="{D42A27DB-BD31-4B8C-83A1-F6EECF244321}">
                <p14:modId xmlns:p14="http://schemas.microsoft.com/office/powerpoint/2010/main" val="119262173"/>
              </p:ext>
            </p:extLst>
          </p:nvPr>
        </p:nvGraphicFramePr>
        <p:xfrm>
          <a:off x="1871863" y="4845683"/>
          <a:ext cx="6488715" cy="1605577"/>
        </p:xfrm>
        <a:graphic>
          <a:graphicData uri="http://schemas.openxmlformats.org/presentationml/2006/ole">
            <mc:AlternateContent xmlns:mc="http://schemas.openxmlformats.org/markup-compatibility/2006">
              <mc:Choice xmlns:v="urn:schemas-microsoft-com:vml" Requires="v">
                <p:oleObj spid="_x0000_s57365" name="Equation" r:id="rId6" imgW="4927320" imgH="1218960" progId="Equation.DSMT4">
                  <p:embed/>
                </p:oleObj>
              </mc:Choice>
              <mc:Fallback>
                <p:oleObj name="Equation" r:id="rId6" imgW="4927320" imgH="1218960" progId="Equation.DSMT4">
                  <p:embed/>
                  <p:pic>
                    <p:nvPicPr>
                      <p:cNvPr id="0" name=""/>
                      <p:cNvPicPr>
                        <a:picLocks noChangeAspect="1" noChangeArrowheads="1"/>
                      </p:cNvPicPr>
                      <p:nvPr/>
                    </p:nvPicPr>
                    <p:blipFill>
                      <a:blip r:embed="rId7"/>
                      <a:srcRect/>
                      <a:stretch>
                        <a:fillRect/>
                      </a:stretch>
                    </p:blipFill>
                    <p:spPr bwMode="auto">
                      <a:xfrm>
                        <a:off x="1871863" y="4845683"/>
                        <a:ext cx="6488715" cy="1605577"/>
                      </a:xfrm>
                      <a:prstGeom prst="rect">
                        <a:avLst/>
                      </a:prstGeom>
                      <a:noFill/>
                      <a:ln>
                        <a:noFill/>
                      </a:ln>
                    </p:spPr>
                  </p:pic>
                </p:oleObj>
              </mc:Fallback>
            </mc:AlternateContent>
          </a:graphicData>
        </a:graphic>
      </p:graphicFrame>
      <p:sp>
        <p:nvSpPr>
          <p:cNvPr id="7" name="Rectangle 6"/>
          <p:cNvSpPr>
            <a:spLocks noChangeArrowheads="1"/>
          </p:cNvSpPr>
          <p:nvPr/>
        </p:nvSpPr>
        <p:spPr bwMode="auto">
          <a:xfrm>
            <a:off x="5116415" y="1902997"/>
            <a:ext cx="12070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FR" altLang="fr-FR" sz="1200" dirty="0" smtClean="0">
                <a:solidFill>
                  <a:srgbClr val="FF0000"/>
                </a:solidFill>
              </a:rPr>
              <a:t>correction </a:t>
            </a:r>
            <a:r>
              <a:rPr lang="fr-FR" altLang="fr-FR" sz="1200" dirty="0">
                <a:solidFill>
                  <a:srgbClr val="FF0000"/>
                </a:solidFill>
              </a:rPr>
              <a:t>Intégrale</a:t>
            </a:r>
          </a:p>
        </p:txBody>
      </p:sp>
      <p:graphicFrame>
        <p:nvGraphicFramePr>
          <p:cNvPr id="9" name="Objet 8"/>
          <p:cNvGraphicFramePr>
            <a:graphicFrameLocks noChangeAspect="1"/>
          </p:cNvGraphicFramePr>
          <p:nvPr>
            <p:extLst>
              <p:ext uri="{D42A27DB-BD31-4B8C-83A1-F6EECF244321}">
                <p14:modId xmlns:p14="http://schemas.microsoft.com/office/powerpoint/2010/main" val="1042153780"/>
              </p:ext>
            </p:extLst>
          </p:nvPr>
        </p:nvGraphicFramePr>
        <p:xfrm>
          <a:off x="1259040" y="2046277"/>
          <a:ext cx="3444940" cy="352930"/>
        </p:xfrm>
        <a:graphic>
          <a:graphicData uri="http://schemas.openxmlformats.org/presentationml/2006/ole">
            <mc:AlternateContent xmlns:mc="http://schemas.openxmlformats.org/markup-compatibility/2006">
              <mc:Choice xmlns:v="urn:schemas-microsoft-com:vml" Requires="v">
                <p:oleObj spid="_x0000_s57366" name="Equation" r:id="rId8" imgW="2476440" imgH="253800" progId="Equation.DSMT4">
                  <p:embed/>
                </p:oleObj>
              </mc:Choice>
              <mc:Fallback>
                <p:oleObj name="Equation" r:id="rId8" imgW="2476440" imgH="2538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59040" y="2046277"/>
                        <a:ext cx="3444940" cy="35293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0178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27412" y="1025920"/>
            <a:ext cx="2611805" cy="400110"/>
          </a:xfrm>
          <a:prstGeom prst="rect">
            <a:avLst/>
          </a:prstGeom>
        </p:spPr>
        <p:txBody>
          <a:bodyPr wrap="none">
            <a:spAutoFit/>
          </a:bodyPr>
          <a:lstStyle/>
          <a:p>
            <a:r>
              <a:rPr lang="fr-CA" sz="2000" b="1" dirty="0" smtClean="0">
                <a:latin typeface="Times New Roman" panose="02020603050405020304" pitchFamily="18" charset="0"/>
                <a:cs typeface="Times New Roman" panose="02020603050405020304" pitchFamily="18" charset="0"/>
              </a:rPr>
              <a:t>Extraits du référentiel</a:t>
            </a:r>
            <a:endParaRPr lang="fr-FR" sz="2000" dirty="0">
              <a:latin typeface="Times New Roman" panose="02020603050405020304" pitchFamily="18" charset="0"/>
              <a:cs typeface="Times New Roman" panose="02020603050405020304" pitchFamily="18" charset="0"/>
            </a:endParaRPr>
          </a:p>
        </p:txBody>
      </p:sp>
      <p:graphicFrame>
        <p:nvGraphicFramePr>
          <p:cNvPr id="7" name="Tableau 6"/>
          <p:cNvGraphicFramePr>
            <a:graphicFrameLocks noGrp="1"/>
          </p:cNvGraphicFramePr>
          <p:nvPr>
            <p:extLst>
              <p:ext uri="{D42A27DB-BD31-4B8C-83A1-F6EECF244321}">
                <p14:modId xmlns:p14="http://schemas.microsoft.com/office/powerpoint/2010/main" val="829588481"/>
              </p:ext>
            </p:extLst>
          </p:nvPr>
        </p:nvGraphicFramePr>
        <p:xfrm>
          <a:off x="1381125" y="1989138"/>
          <a:ext cx="7635875" cy="3825874"/>
        </p:xfrm>
        <a:graphic>
          <a:graphicData uri="http://schemas.openxmlformats.org/drawingml/2006/table">
            <a:tbl>
              <a:tblPr firstRow="1" firstCol="1" bandRow="1">
                <a:tableStyleId>{5C22544A-7EE6-4342-B048-85BDC9FD1C3A}</a:tableStyleId>
              </a:tblPr>
              <a:tblGrid>
                <a:gridCol w="2542803"/>
                <a:gridCol w="5093072"/>
              </a:tblGrid>
              <a:tr h="382588">
                <a:tc>
                  <a:txBody>
                    <a:bodyPr/>
                    <a:lstStyle/>
                    <a:p>
                      <a:pPr algn="l">
                        <a:spcAft>
                          <a:spcPts val="0"/>
                        </a:spcAft>
                      </a:pPr>
                      <a:r>
                        <a:rPr lang="fr-FR" sz="1800" dirty="0">
                          <a:solidFill>
                            <a:schemeClr val="tx1"/>
                          </a:solidFill>
                          <a:effectLst/>
                          <a:latin typeface="Times New Roman" panose="02020603050405020304" pitchFamily="18" charset="0"/>
                          <a:cs typeface="Times New Roman" panose="02020603050405020304" pitchFamily="18" charset="0"/>
                        </a:rPr>
                        <a:t>Compétence </a:t>
                      </a:r>
                      <a:r>
                        <a:rPr lang="fr-FR" sz="1800" dirty="0" smtClean="0">
                          <a:solidFill>
                            <a:schemeClr val="tx1"/>
                          </a:solidFill>
                          <a:effectLst/>
                          <a:latin typeface="Times New Roman" panose="02020603050405020304" pitchFamily="18" charset="0"/>
                          <a:cs typeface="Times New Roman" panose="02020603050405020304" pitchFamily="18" charset="0"/>
                        </a:rPr>
                        <a:t>visée</a:t>
                      </a:r>
                    </a:p>
                  </a:txBody>
                  <a:tcPr marL="68588" marR="68588" marT="0" marB="0" anchor="ctr">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spcAft>
                          <a:spcPts val="0"/>
                        </a:spcAft>
                      </a:pPr>
                      <a:r>
                        <a:rPr lang="fr-FR" sz="1800" b="0" i="1" kern="1200" dirty="0">
                          <a:solidFill>
                            <a:schemeClr val="tx1"/>
                          </a:solidFill>
                          <a:effectLst/>
                          <a:latin typeface="Times New Roman" panose="02020603050405020304" pitchFamily="18" charset="0"/>
                          <a:ea typeface="+mn-ea"/>
                          <a:cs typeface="Times New Roman" panose="02020603050405020304" pitchFamily="18" charset="0"/>
                        </a:rPr>
                        <a:t>Savoir-faire associé</a:t>
                      </a:r>
                    </a:p>
                  </a:txBody>
                  <a:tcPr marL="68588" marR="68588" marT="0" marB="0" anchor="ctr">
                    <a:lnB w="12700" cap="flat" cmpd="sng" algn="ctr">
                      <a:solidFill>
                        <a:schemeClr val="tx1"/>
                      </a:solidFill>
                      <a:prstDash val="solid"/>
                      <a:round/>
                      <a:headEnd type="none" w="med" len="med"/>
                      <a:tailEnd type="none" w="med" len="med"/>
                    </a:lnB>
                    <a:noFill/>
                  </a:tcPr>
                </a:tc>
              </a:tr>
              <a:tr h="1147762">
                <a:tc>
                  <a:txBody>
                    <a:bodyPr/>
                    <a:lstStyle/>
                    <a:p>
                      <a:pPr algn="l">
                        <a:spcAft>
                          <a:spcPts val="0"/>
                        </a:spcAft>
                      </a:pPr>
                      <a:r>
                        <a:rPr lang="fr-FR" sz="1800" b="1" kern="1200" dirty="0" smtClean="0">
                          <a:solidFill>
                            <a:schemeClr val="tx1"/>
                          </a:solidFill>
                          <a:effectLst/>
                          <a:latin typeface="Times New Roman" panose="02020603050405020304" pitchFamily="18" charset="0"/>
                          <a:ea typeface="+mn-ea"/>
                          <a:cs typeface="Times New Roman" panose="02020603050405020304" pitchFamily="18" charset="0"/>
                        </a:rPr>
                        <a:t>Proposer une démarche de résolution</a:t>
                      </a:r>
                      <a:endParaRPr lang="fr-FR" sz="18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i="1" kern="1200" dirty="0" smtClean="0">
                          <a:solidFill>
                            <a:schemeClr val="tx1"/>
                          </a:solidFill>
                          <a:effectLst/>
                          <a:latin typeface="Times New Roman" panose="02020603050405020304" pitchFamily="18" charset="0"/>
                          <a:ea typeface="+mn-ea"/>
                          <a:cs typeface="Times New Roman" panose="02020603050405020304" pitchFamily="18" charset="0"/>
                        </a:rPr>
                        <a:t>Proposer la démarche de réglage d’un correcteur proportionnel, proportionnel intégral et à avance de phase</a:t>
                      </a:r>
                      <a:endParaRPr lang="fr-FR" sz="1600" i="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5" marR="685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47762">
                <a:tc>
                  <a:txBody>
                    <a:bodyPr/>
                    <a:lstStyle/>
                    <a:p>
                      <a:pPr algn="l">
                        <a:spcAft>
                          <a:spcPts val="0"/>
                        </a:spcAft>
                      </a:pPr>
                      <a:r>
                        <a:rPr lang="fr-FR" sz="1800" b="1" kern="1200" dirty="0" smtClean="0">
                          <a:solidFill>
                            <a:schemeClr val="tx1"/>
                          </a:solidFill>
                          <a:effectLst/>
                          <a:latin typeface="Times New Roman" panose="02020603050405020304" pitchFamily="18" charset="0"/>
                          <a:ea typeface="+mn-ea"/>
                          <a:cs typeface="Times New Roman" panose="02020603050405020304" pitchFamily="18" charset="0"/>
                        </a:rPr>
                        <a:t>Mettre en œuvre un protocole expérimental</a:t>
                      </a:r>
                      <a:endParaRPr lang="fr-FR" sz="18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i="1" kern="1200" dirty="0" smtClean="0">
                          <a:solidFill>
                            <a:schemeClr val="tx1"/>
                          </a:solidFill>
                          <a:effectLst/>
                          <a:latin typeface="Times New Roman" panose="02020603050405020304" pitchFamily="18" charset="0"/>
                          <a:ea typeface="+mn-ea"/>
                          <a:cs typeface="Times New Roman" panose="02020603050405020304" pitchFamily="18" charset="0"/>
                        </a:rPr>
                        <a:t>Réaliser une intégration et une dérivation sous une forme numérique (somme et différence)</a:t>
                      </a:r>
                      <a:endParaRPr lang="fr-FR" sz="1600" i="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5" marR="685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47762">
                <a:tc>
                  <a:txBody>
                    <a:bodyPr/>
                    <a:lstStyle/>
                    <a:p>
                      <a:pPr algn="l">
                        <a:spcAft>
                          <a:spcPts val="0"/>
                        </a:spcAft>
                      </a:pPr>
                      <a:r>
                        <a:rPr lang="fr-FR" sz="1800" b="1" kern="1200" dirty="0" smtClean="0">
                          <a:solidFill>
                            <a:schemeClr val="tx1"/>
                          </a:solidFill>
                          <a:effectLst/>
                          <a:latin typeface="Times New Roman" panose="02020603050405020304" pitchFamily="18" charset="0"/>
                          <a:ea typeface="+mn-ea"/>
                          <a:cs typeface="Times New Roman" panose="02020603050405020304" pitchFamily="18" charset="0"/>
                        </a:rPr>
                        <a:t>Concevoir</a:t>
                      </a:r>
                      <a:endParaRPr lang="fr-FR" sz="18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i="1" kern="1200" dirty="0" smtClean="0">
                          <a:solidFill>
                            <a:schemeClr val="tx1"/>
                          </a:solidFill>
                          <a:effectLst/>
                          <a:latin typeface="Times New Roman" panose="02020603050405020304" pitchFamily="18" charset="0"/>
                          <a:ea typeface="+mn-ea"/>
                          <a:cs typeface="Times New Roman" panose="02020603050405020304" pitchFamily="18" charset="0"/>
                        </a:rPr>
                        <a:t>Choisir un type de correcteur adapté</a:t>
                      </a:r>
                      <a:endParaRPr lang="fr-FR" sz="1600" i="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91571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7"/>
          <p:cNvSpPr txBox="1">
            <a:spLocks noChangeArrowheads="1"/>
          </p:cNvSpPr>
          <p:nvPr/>
        </p:nvSpPr>
        <p:spPr bwMode="auto">
          <a:xfrm>
            <a:off x="2273300" y="949326"/>
            <a:ext cx="61341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altLang="fr-FR" sz="2000" b="1" dirty="0"/>
              <a:t>Illustration du </a:t>
            </a:r>
            <a:r>
              <a:rPr lang="fr-FR" altLang="fr-FR" sz="2000" b="1" dirty="0" smtClean="0"/>
              <a:t>cours : </a:t>
            </a:r>
            <a:r>
              <a:rPr lang="fr-FR" altLang="fr-FR" sz="2000" dirty="0" smtClean="0"/>
              <a:t>Roue Autonome </a:t>
            </a:r>
            <a:r>
              <a:rPr lang="fr-FR" altLang="fr-FR" sz="2000" dirty="0" err="1" smtClean="0"/>
              <a:t>ez</a:t>
            </a:r>
            <a:r>
              <a:rPr lang="fr-FR" altLang="fr-FR" sz="2000" dirty="0" smtClean="0"/>
              <a:t>-Wheel</a:t>
            </a:r>
            <a:endParaRPr lang="fr-FR" altLang="fr-FR" sz="2000" dirty="0"/>
          </a:p>
        </p:txBody>
      </p:sp>
      <p:graphicFrame>
        <p:nvGraphicFramePr>
          <p:cNvPr id="3" name="Object 59"/>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2014" name="Equation" r:id="rId3" imgW="451710" imgH="652471" progId="Equation.DSMT4">
                  <p:embed/>
                </p:oleObj>
              </mc:Choice>
              <mc:Fallback>
                <p:oleObj name="Equation" r:id="rId3" imgW="451710" imgH="652471"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p:spPr>
                  </p:pic>
                </p:oleObj>
              </mc:Fallback>
            </mc:AlternateContent>
          </a:graphicData>
        </a:graphic>
      </p:graphicFrame>
      <p:pic>
        <p:nvPicPr>
          <p:cNvPr id="4" name="Imag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04975" y="1515290"/>
            <a:ext cx="2760663" cy="249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21325" y="1366838"/>
            <a:ext cx="3525838"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1331913" y="4197350"/>
            <a:ext cx="77152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altLang="fr-FR" sz="1600" u="sng" dirty="0"/>
              <a:t>Exigences à satisfaire</a:t>
            </a:r>
            <a:r>
              <a:rPr lang="fr-FR" altLang="fr-FR" sz="1600" dirty="0"/>
              <a:t> :</a:t>
            </a:r>
          </a:p>
          <a:p>
            <a:pPr eaLnBrk="1" hangingPunct="1"/>
            <a:r>
              <a:rPr lang="fr-FR" altLang="fr-FR" sz="1600" b="1" dirty="0"/>
              <a:t> </a:t>
            </a:r>
            <a:endParaRPr lang="fr-FR" altLang="fr-FR" sz="1600" dirty="0"/>
          </a:p>
          <a:p>
            <a:pPr eaLnBrk="1" hangingPunct="1"/>
            <a:r>
              <a:rPr lang="fr-FR" altLang="fr-FR" sz="1600" b="1" dirty="0"/>
              <a:t>Stabilité :		</a:t>
            </a:r>
            <a:r>
              <a:rPr lang="fr-FR" altLang="fr-FR" sz="1600" dirty="0"/>
              <a:t>Marge de phase				≥ 45°</a:t>
            </a:r>
          </a:p>
          <a:p>
            <a:pPr eaLnBrk="1" hangingPunct="1"/>
            <a:r>
              <a:rPr lang="fr-FR" altLang="fr-FR" sz="1600" dirty="0"/>
              <a:t>		Marge de gain				≥ 10dB</a:t>
            </a:r>
          </a:p>
          <a:p>
            <a:pPr eaLnBrk="1" hangingPunct="1"/>
            <a:r>
              <a:rPr lang="fr-FR" altLang="fr-FR" sz="1600" dirty="0"/>
              <a:t> </a:t>
            </a:r>
          </a:p>
          <a:p>
            <a:pPr eaLnBrk="1" hangingPunct="1"/>
            <a:r>
              <a:rPr lang="fr-FR" altLang="fr-FR" sz="1600" b="1" dirty="0"/>
              <a:t>Précision :	</a:t>
            </a:r>
            <a:r>
              <a:rPr lang="fr-FR" altLang="fr-FR" sz="1600" dirty="0"/>
              <a:t>Erreur statique pour une vitesse </a:t>
            </a:r>
            <a:r>
              <a:rPr lang="fr-FR" altLang="fr-FR" sz="1600" dirty="0" err="1"/>
              <a:t>V</a:t>
            </a:r>
            <a:r>
              <a:rPr lang="fr-FR" altLang="fr-FR" sz="1600" baseline="-25000" dirty="0" err="1"/>
              <a:t>cons</a:t>
            </a:r>
            <a:r>
              <a:rPr lang="fr-FR" altLang="fr-FR" sz="1600" dirty="0"/>
              <a:t> en ligne droite	± 2%</a:t>
            </a:r>
          </a:p>
          <a:p>
            <a:pPr eaLnBrk="1" hangingPunct="1"/>
            <a:r>
              <a:rPr lang="fr-FR" altLang="fr-FR" sz="1600" dirty="0"/>
              <a:t>		Dépassement sur la vitesse			aucun</a:t>
            </a:r>
          </a:p>
          <a:p>
            <a:pPr eaLnBrk="1" hangingPunct="1"/>
            <a:r>
              <a:rPr lang="fr-FR" altLang="fr-FR" sz="1600" b="1" dirty="0"/>
              <a:t> </a:t>
            </a:r>
            <a:endParaRPr lang="fr-FR" altLang="fr-FR" sz="1600" dirty="0"/>
          </a:p>
          <a:p>
            <a:pPr eaLnBrk="1" hangingPunct="1"/>
            <a:r>
              <a:rPr lang="fr-FR" altLang="fr-FR" sz="1600" b="1" dirty="0"/>
              <a:t>Rapidité :		</a:t>
            </a:r>
            <a:r>
              <a:rPr lang="fr-FR" altLang="fr-FR" sz="1600" dirty="0"/>
              <a:t>Temps de réponse à 5% pour chaque consigne 	≤ 0,3 s</a:t>
            </a:r>
          </a:p>
        </p:txBody>
      </p:sp>
    </p:spTree>
    <p:extLst>
      <p:ext uri="{BB962C8B-B14F-4D97-AF65-F5344CB8AC3E}">
        <p14:creationId xmlns:p14="http://schemas.microsoft.com/office/powerpoint/2010/main" val="63254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7"/>
          <p:cNvSpPr txBox="1">
            <a:spLocks noChangeArrowheads="1"/>
          </p:cNvSpPr>
          <p:nvPr/>
        </p:nvSpPr>
        <p:spPr bwMode="auto">
          <a:xfrm>
            <a:off x="2273300" y="949326"/>
            <a:ext cx="61341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altLang="fr-FR" sz="2000" b="1" dirty="0"/>
              <a:t>Illustration du </a:t>
            </a:r>
            <a:r>
              <a:rPr lang="fr-FR" altLang="fr-FR" sz="2000" b="1" dirty="0" smtClean="0"/>
              <a:t>cours : </a:t>
            </a:r>
            <a:r>
              <a:rPr lang="fr-FR" altLang="fr-FR" sz="2000" dirty="0" smtClean="0"/>
              <a:t>Roue Autonome </a:t>
            </a:r>
            <a:r>
              <a:rPr lang="fr-FR" altLang="fr-FR" sz="2000" dirty="0" err="1" smtClean="0"/>
              <a:t>ez</a:t>
            </a:r>
            <a:r>
              <a:rPr lang="fr-FR" altLang="fr-FR" sz="2000" dirty="0" smtClean="0"/>
              <a:t>-Wheel</a:t>
            </a:r>
            <a:endParaRPr lang="fr-FR" altLang="fr-FR" sz="2000" dirty="0"/>
          </a:p>
        </p:txBody>
      </p:sp>
      <p:pic>
        <p:nvPicPr>
          <p:cNvPr id="5" name="Picture 2" descr="Q16 bis"/>
          <p:cNvPicPr>
            <a:picLocks noChangeAspect="1" noChangeArrowheads="1"/>
          </p:cNvPicPr>
          <p:nvPr/>
        </p:nvPicPr>
        <p:blipFill>
          <a:blip r:embed="rId3" cstate="print">
            <a:extLst>
              <a:ext uri="{28A0092B-C50C-407E-A947-70E740481C1C}">
                <a14:useLocalDpi xmlns:a14="http://schemas.microsoft.com/office/drawing/2010/main" val="0"/>
              </a:ext>
            </a:extLst>
          </a:blip>
          <a:srcRect l="2415" t="19423"/>
          <a:stretch>
            <a:fillRect/>
          </a:stretch>
        </p:blipFill>
        <p:spPr bwMode="auto">
          <a:xfrm>
            <a:off x="1716088" y="1688573"/>
            <a:ext cx="6691312" cy="221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1243013" y="1519504"/>
            <a:ext cx="457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altLang="fr-FR" sz="1600" u="sng" dirty="0"/>
              <a:t>Schéma-bloc</a:t>
            </a:r>
            <a:r>
              <a:rPr lang="fr-FR" altLang="fr-FR" sz="1600" dirty="0"/>
              <a:t> de l’asservissement en vitesse :</a:t>
            </a:r>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fr-FR" altLang="fr-FR"/>
          </a:p>
        </p:txBody>
      </p:sp>
      <p:graphicFrame>
        <p:nvGraphicFramePr>
          <p:cNvPr id="8" name="Objet 7"/>
          <p:cNvGraphicFramePr>
            <a:graphicFrameLocks noChangeAspect="1"/>
          </p:cNvGraphicFramePr>
          <p:nvPr/>
        </p:nvGraphicFramePr>
        <p:xfrm>
          <a:off x="3132138" y="4411663"/>
          <a:ext cx="4103687" cy="379412"/>
        </p:xfrm>
        <a:graphic>
          <a:graphicData uri="http://schemas.openxmlformats.org/presentationml/2006/ole">
            <mc:AlternateContent xmlns:mc="http://schemas.openxmlformats.org/markup-compatibility/2006">
              <mc:Choice xmlns:v="urn:schemas-microsoft-com:vml" Requires="v">
                <p:oleObj spid="_x0000_s43094" name="Equation" r:id="rId4" imgW="2476500" imgH="228600" progId="Equation.DSMT4">
                  <p:embed/>
                </p:oleObj>
              </mc:Choice>
              <mc:Fallback>
                <p:oleObj name="Equation" r:id="rId4" imgW="24765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138" y="4411663"/>
                        <a:ext cx="4103687"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fr-FR" altLang="fr-FR"/>
          </a:p>
        </p:txBody>
      </p:sp>
      <p:graphicFrame>
        <p:nvGraphicFramePr>
          <p:cNvPr id="10" name="Objet 9"/>
          <p:cNvGraphicFramePr>
            <a:graphicFrameLocks noChangeAspect="1"/>
          </p:cNvGraphicFramePr>
          <p:nvPr>
            <p:extLst>
              <p:ext uri="{D42A27DB-BD31-4B8C-83A1-F6EECF244321}">
                <p14:modId xmlns:p14="http://schemas.microsoft.com/office/powerpoint/2010/main" val="1017986865"/>
              </p:ext>
            </p:extLst>
          </p:nvPr>
        </p:nvGraphicFramePr>
        <p:xfrm>
          <a:off x="1289050" y="5081588"/>
          <a:ext cx="3738563" cy="1295400"/>
        </p:xfrm>
        <a:graphic>
          <a:graphicData uri="http://schemas.openxmlformats.org/presentationml/2006/ole">
            <mc:AlternateContent xmlns:mc="http://schemas.openxmlformats.org/markup-compatibility/2006">
              <mc:Choice xmlns:v="urn:schemas-microsoft-com:vml" Requires="v">
                <p:oleObj spid="_x0000_s43095" name="Equation" r:id="rId6" imgW="2641600" imgH="914400" progId="Equation.DSMT4">
                  <p:embed/>
                </p:oleObj>
              </mc:Choice>
              <mc:Fallback>
                <p:oleObj name="Equation" r:id="rId6" imgW="2641600" imgH="9144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9050" y="5081588"/>
                        <a:ext cx="37385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fr-FR" altLang="fr-FR"/>
          </a:p>
        </p:txBody>
      </p:sp>
      <p:graphicFrame>
        <p:nvGraphicFramePr>
          <p:cNvPr id="12" name="Objet 11"/>
          <p:cNvGraphicFramePr>
            <a:graphicFrameLocks noChangeAspect="1"/>
          </p:cNvGraphicFramePr>
          <p:nvPr>
            <p:extLst>
              <p:ext uri="{D42A27DB-BD31-4B8C-83A1-F6EECF244321}">
                <p14:modId xmlns:p14="http://schemas.microsoft.com/office/powerpoint/2010/main" val="4048570295"/>
              </p:ext>
            </p:extLst>
          </p:nvPr>
        </p:nvGraphicFramePr>
        <p:xfrm>
          <a:off x="5257800" y="5081588"/>
          <a:ext cx="3778250" cy="1295400"/>
        </p:xfrm>
        <a:graphic>
          <a:graphicData uri="http://schemas.openxmlformats.org/presentationml/2006/ole">
            <mc:AlternateContent xmlns:mc="http://schemas.openxmlformats.org/markup-compatibility/2006">
              <mc:Choice xmlns:v="urn:schemas-microsoft-com:vml" Requires="v">
                <p:oleObj spid="_x0000_s43096" name="Equation" r:id="rId8" imgW="2666880" imgH="914400" progId="Equation.DSMT4">
                  <p:embed/>
                </p:oleObj>
              </mc:Choice>
              <mc:Fallback>
                <p:oleObj name="Equation" r:id="rId8" imgW="2666880" imgH="914400" progId="Equation.DSMT4">
                  <p:embed/>
                  <p:pic>
                    <p:nvPicPr>
                      <p:cNvPr id="0" name=""/>
                      <p:cNvPicPr>
                        <a:picLocks noChangeAspect="1" noChangeArrowheads="1"/>
                      </p:cNvPicPr>
                      <p:nvPr/>
                    </p:nvPicPr>
                    <p:blipFill>
                      <a:blip r:embed="rId9"/>
                      <a:srcRect/>
                      <a:stretch>
                        <a:fillRect/>
                      </a:stretch>
                    </p:blipFill>
                    <p:spPr bwMode="auto">
                      <a:xfrm>
                        <a:off x="5257800" y="5081588"/>
                        <a:ext cx="37782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2"/>
          <p:cNvSpPr>
            <a:spLocks noChangeArrowheads="1"/>
          </p:cNvSpPr>
          <p:nvPr/>
        </p:nvSpPr>
        <p:spPr bwMode="auto">
          <a:xfrm>
            <a:off x="1243013" y="3898900"/>
            <a:ext cx="457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altLang="fr-FR" sz="1600" u="sng"/>
              <a:t>Par le théorème de superposition</a:t>
            </a:r>
            <a:r>
              <a:rPr lang="fr-FR" altLang="fr-FR" sz="1600"/>
              <a:t> :</a:t>
            </a:r>
          </a:p>
        </p:txBody>
      </p:sp>
    </p:spTree>
    <p:extLst>
      <p:ext uri="{BB962C8B-B14F-4D97-AF65-F5344CB8AC3E}">
        <p14:creationId xmlns:p14="http://schemas.microsoft.com/office/powerpoint/2010/main" val="250079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par>
                          <p:cTn id="23" fill="hold">
                            <p:stCondLst>
                              <p:cond delay="500"/>
                            </p:stCondLst>
                            <p:childTnLst>
                              <p:par>
                                <p:cTn id="24" presetID="53" presetClass="entr" presetSubtype="16"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par>
                          <p:cTn id="29" fill="hold">
                            <p:stCondLst>
                              <p:cond delay="1000"/>
                            </p:stCondLst>
                            <p:childTnLst>
                              <p:par>
                                <p:cTn id="30" presetID="2" presetClass="entr" presetSubtype="4"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2" presetClass="entr" presetSubtype="4"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8"/>
          <p:cNvSpPr txBox="1">
            <a:spLocks noChangeArrowheads="1"/>
          </p:cNvSpPr>
          <p:nvPr/>
        </p:nvSpPr>
        <p:spPr bwMode="auto">
          <a:xfrm>
            <a:off x="-3" y="1132281"/>
            <a:ext cx="1098551" cy="338554"/>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spAutoFit/>
          </a:bodyPr>
          <a:lstStyle/>
          <a:p>
            <a:pPr algn="ctr"/>
            <a:r>
              <a:rPr lang="fr-FR" sz="1600" b="1" dirty="0" smtClean="0">
                <a:solidFill>
                  <a:schemeClr val="bg1"/>
                </a:solidFill>
                <a:effectLst>
                  <a:outerShdw blurRad="38100" dist="38100" dir="2700000" algn="tl">
                    <a:srgbClr val="000000"/>
                  </a:outerShdw>
                </a:effectLst>
              </a:rPr>
              <a:t>Généralités</a:t>
            </a:r>
            <a:endParaRPr lang="fr-FR" sz="1600" b="1" dirty="0">
              <a:solidFill>
                <a:schemeClr val="bg1"/>
              </a:solidFill>
              <a:effectLst>
                <a:outerShdw blurRad="38100" dist="38100" dir="2700000" algn="tl">
                  <a:srgbClr val="000000"/>
                </a:outerShdw>
              </a:effectLst>
            </a:endParaRPr>
          </a:p>
        </p:txBody>
      </p:sp>
      <p:grpSp>
        <p:nvGrpSpPr>
          <p:cNvPr id="80" name="Group 2"/>
          <p:cNvGrpSpPr>
            <a:grpSpLocks/>
          </p:cNvGrpSpPr>
          <p:nvPr/>
        </p:nvGrpSpPr>
        <p:grpSpPr bwMode="auto">
          <a:xfrm>
            <a:off x="1325562" y="2954907"/>
            <a:ext cx="7680325" cy="1305930"/>
            <a:chOff x="2511" y="5568"/>
            <a:chExt cx="6575" cy="1119"/>
          </a:xfrm>
        </p:grpSpPr>
        <p:sp>
          <p:nvSpPr>
            <p:cNvPr id="81" name="Rectangle 3"/>
            <p:cNvSpPr>
              <a:spLocks noChangeArrowheads="1"/>
            </p:cNvSpPr>
            <p:nvPr/>
          </p:nvSpPr>
          <p:spPr bwMode="auto">
            <a:xfrm>
              <a:off x="4830" y="5693"/>
              <a:ext cx="1581" cy="361"/>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82" name="Line 4"/>
            <p:cNvSpPr>
              <a:spLocks noChangeShapeType="1"/>
            </p:cNvSpPr>
            <p:nvPr/>
          </p:nvSpPr>
          <p:spPr bwMode="auto">
            <a:xfrm>
              <a:off x="4110" y="5873"/>
              <a:ext cx="721" cy="1"/>
            </a:xfrm>
            <a:prstGeom prst="line">
              <a:avLst/>
            </a:prstGeom>
            <a:noFill/>
            <a:ln w="12700">
              <a:solidFill>
                <a:srgbClr val="000000"/>
              </a:solidFill>
              <a:round/>
              <a:headEnd type="none" w="sm" len="sm"/>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83" name="Rectangle 5"/>
            <p:cNvSpPr>
              <a:spLocks noChangeArrowheads="1"/>
            </p:cNvSpPr>
            <p:nvPr/>
          </p:nvSpPr>
          <p:spPr bwMode="auto">
            <a:xfrm>
              <a:off x="4230" y="5573"/>
              <a:ext cx="301" cy="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0" hangingPunct="0"/>
              <a:r>
                <a:rPr lang="fr-FR" altLang="fr-FR" sz="1600" b="1">
                  <a:sym typeface="Symbol" pitchFamily="18" charset="2"/>
                </a:rPr>
                <a:t></a:t>
              </a:r>
              <a:r>
                <a:rPr lang="fr-FR" altLang="fr-FR" sz="1600" b="1"/>
                <a:t>(t)</a:t>
              </a:r>
            </a:p>
          </p:txBody>
        </p:sp>
        <p:sp>
          <p:nvSpPr>
            <p:cNvPr id="84" name="Rectangle 6"/>
            <p:cNvSpPr>
              <a:spLocks noChangeArrowheads="1"/>
            </p:cNvSpPr>
            <p:nvPr/>
          </p:nvSpPr>
          <p:spPr bwMode="auto">
            <a:xfrm>
              <a:off x="5210" y="5738"/>
              <a:ext cx="851"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0" hangingPunct="0"/>
              <a:r>
                <a:rPr lang="fr-FR" altLang="fr-FR" sz="1600" b="1">
                  <a:solidFill>
                    <a:srgbClr val="FF0000"/>
                  </a:solidFill>
                </a:rPr>
                <a:t>correcteur</a:t>
              </a:r>
            </a:p>
          </p:txBody>
        </p:sp>
        <p:sp>
          <p:nvSpPr>
            <p:cNvPr id="85" name="Rectangle 7"/>
            <p:cNvSpPr>
              <a:spLocks noChangeArrowheads="1"/>
            </p:cNvSpPr>
            <p:nvPr/>
          </p:nvSpPr>
          <p:spPr bwMode="auto">
            <a:xfrm>
              <a:off x="6885" y="5708"/>
              <a:ext cx="1581" cy="361"/>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86" name="Line 8"/>
            <p:cNvSpPr>
              <a:spLocks noChangeShapeType="1"/>
            </p:cNvSpPr>
            <p:nvPr/>
          </p:nvSpPr>
          <p:spPr bwMode="auto">
            <a:xfrm>
              <a:off x="6405" y="5888"/>
              <a:ext cx="481" cy="1"/>
            </a:xfrm>
            <a:prstGeom prst="line">
              <a:avLst/>
            </a:prstGeom>
            <a:noFill/>
            <a:ln w="12700">
              <a:solidFill>
                <a:srgbClr val="000000"/>
              </a:solidFill>
              <a:round/>
              <a:headEnd type="none" w="sm" len="sm"/>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87" name="Line 9"/>
            <p:cNvSpPr>
              <a:spLocks noChangeShapeType="1"/>
            </p:cNvSpPr>
            <p:nvPr/>
          </p:nvSpPr>
          <p:spPr bwMode="auto">
            <a:xfrm>
              <a:off x="8465" y="5868"/>
              <a:ext cx="621" cy="1"/>
            </a:xfrm>
            <a:prstGeom prst="line">
              <a:avLst/>
            </a:prstGeom>
            <a:noFill/>
            <a:ln w="12700">
              <a:solidFill>
                <a:srgbClr val="000000"/>
              </a:solidFill>
              <a:round/>
              <a:headEnd type="none" w="sm" len="sm"/>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88" name="Rectangle 10"/>
            <p:cNvSpPr>
              <a:spLocks noChangeArrowheads="1"/>
            </p:cNvSpPr>
            <p:nvPr/>
          </p:nvSpPr>
          <p:spPr bwMode="auto">
            <a:xfrm>
              <a:off x="6515" y="5588"/>
              <a:ext cx="301" cy="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0" hangingPunct="0"/>
              <a:r>
                <a:rPr lang="fr-FR" altLang="fr-FR" sz="1600" b="1"/>
                <a:t>e(t)</a:t>
              </a:r>
            </a:p>
          </p:txBody>
        </p:sp>
        <p:sp>
          <p:nvSpPr>
            <p:cNvPr id="89" name="Rectangle 11"/>
            <p:cNvSpPr>
              <a:spLocks noChangeArrowheads="1"/>
            </p:cNvSpPr>
            <p:nvPr/>
          </p:nvSpPr>
          <p:spPr bwMode="auto">
            <a:xfrm>
              <a:off x="8605" y="5568"/>
              <a:ext cx="301" cy="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0" hangingPunct="0"/>
              <a:r>
                <a:rPr lang="fr-FR" altLang="fr-FR" sz="1600" b="1"/>
                <a:t>s(t)</a:t>
              </a:r>
            </a:p>
          </p:txBody>
        </p:sp>
        <p:sp>
          <p:nvSpPr>
            <p:cNvPr id="90" name="Rectangle 12"/>
            <p:cNvSpPr>
              <a:spLocks noChangeArrowheads="1"/>
            </p:cNvSpPr>
            <p:nvPr/>
          </p:nvSpPr>
          <p:spPr bwMode="auto">
            <a:xfrm>
              <a:off x="7325" y="5783"/>
              <a:ext cx="806" cy="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0" hangingPunct="0"/>
              <a:r>
                <a:rPr lang="fr-FR" altLang="fr-FR" sz="1600" b="1"/>
                <a:t>Système</a:t>
              </a:r>
            </a:p>
          </p:txBody>
        </p:sp>
        <p:grpSp>
          <p:nvGrpSpPr>
            <p:cNvPr id="91" name="Group 13"/>
            <p:cNvGrpSpPr>
              <a:grpSpLocks/>
            </p:cNvGrpSpPr>
            <p:nvPr/>
          </p:nvGrpSpPr>
          <p:grpSpPr bwMode="auto">
            <a:xfrm>
              <a:off x="3578" y="5613"/>
              <a:ext cx="525" cy="525"/>
              <a:chOff x="4005" y="7350"/>
              <a:chExt cx="525" cy="525"/>
            </a:xfrm>
          </p:grpSpPr>
          <p:sp>
            <p:nvSpPr>
              <p:cNvPr id="100" name="Oval 14"/>
              <p:cNvSpPr>
                <a:spLocks noChangeArrowheads="1"/>
              </p:cNvSpPr>
              <p:nvPr/>
            </p:nvSpPr>
            <p:spPr bwMode="auto">
              <a:xfrm>
                <a:off x="4005" y="7350"/>
                <a:ext cx="525" cy="5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01" name="Line 15"/>
              <p:cNvSpPr>
                <a:spLocks noChangeShapeType="1"/>
              </p:cNvSpPr>
              <p:nvPr/>
            </p:nvSpPr>
            <p:spPr bwMode="auto">
              <a:xfrm>
                <a:off x="4088" y="7433"/>
                <a:ext cx="36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2" name="Line 16"/>
              <p:cNvSpPr>
                <a:spLocks noChangeShapeType="1"/>
              </p:cNvSpPr>
              <p:nvPr/>
            </p:nvSpPr>
            <p:spPr bwMode="auto">
              <a:xfrm flipH="1">
                <a:off x="4080" y="7433"/>
                <a:ext cx="36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3" name="Line 17"/>
              <p:cNvSpPr>
                <a:spLocks noChangeShapeType="1"/>
              </p:cNvSpPr>
              <p:nvPr/>
            </p:nvSpPr>
            <p:spPr bwMode="auto">
              <a:xfrm rot="5400000">
                <a:off x="4103" y="7545"/>
                <a:ext cx="0" cy="12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4" name="Line 18"/>
              <p:cNvSpPr>
                <a:spLocks noChangeShapeType="1"/>
              </p:cNvSpPr>
              <p:nvPr/>
            </p:nvSpPr>
            <p:spPr bwMode="auto">
              <a:xfrm>
                <a:off x="4111" y="7553"/>
                <a:ext cx="0" cy="12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5" name="Line 19"/>
              <p:cNvSpPr>
                <a:spLocks noChangeShapeType="1"/>
              </p:cNvSpPr>
              <p:nvPr/>
            </p:nvSpPr>
            <p:spPr bwMode="auto">
              <a:xfrm rot="5400000">
                <a:off x="4261" y="7695"/>
                <a:ext cx="0" cy="12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92" name="Rectangle 20"/>
            <p:cNvSpPr>
              <a:spLocks noChangeArrowheads="1"/>
            </p:cNvSpPr>
            <p:nvPr/>
          </p:nvSpPr>
          <p:spPr bwMode="auto">
            <a:xfrm>
              <a:off x="5685" y="6326"/>
              <a:ext cx="1581" cy="361"/>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93" name="Line 21"/>
            <p:cNvSpPr>
              <a:spLocks noChangeShapeType="1"/>
            </p:cNvSpPr>
            <p:nvPr/>
          </p:nvSpPr>
          <p:spPr bwMode="auto">
            <a:xfrm>
              <a:off x="7265" y="6486"/>
              <a:ext cx="1506" cy="2"/>
            </a:xfrm>
            <a:prstGeom prst="line">
              <a:avLst/>
            </a:prstGeom>
            <a:noFill/>
            <a:ln w="12700">
              <a:solidFill>
                <a:srgbClr val="000000"/>
              </a:solidFill>
              <a:round/>
              <a:headEnd type="arrow"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94" name="Rectangle 22"/>
            <p:cNvSpPr>
              <a:spLocks noChangeArrowheads="1"/>
            </p:cNvSpPr>
            <p:nvPr/>
          </p:nvSpPr>
          <p:spPr bwMode="auto">
            <a:xfrm>
              <a:off x="6125" y="6379"/>
              <a:ext cx="806" cy="2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0" hangingPunct="0"/>
              <a:r>
                <a:rPr lang="fr-FR" altLang="fr-FR" sz="1600" b="1" dirty="0"/>
                <a:t>capteur</a:t>
              </a:r>
            </a:p>
          </p:txBody>
        </p:sp>
        <p:sp>
          <p:nvSpPr>
            <p:cNvPr id="95" name="Line 23"/>
            <p:cNvSpPr>
              <a:spLocks noChangeShapeType="1"/>
            </p:cNvSpPr>
            <p:nvPr/>
          </p:nvSpPr>
          <p:spPr bwMode="auto">
            <a:xfrm>
              <a:off x="8767" y="5876"/>
              <a:ext cx="0" cy="61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6" name="Line 24"/>
            <p:cNvSpPr>
              <a:spLocks noChangeShapeType="1"/>
            </p:cNvSpPr>
            <p:nvPr/>
          </p:nvSpPr>
          <p:spPr bwMode="auto">
            <a:xfrm rot="16200000" flipV="1">
              <a:off x="3644" y="6318"/>
              <a:ext cx="371" cy="7"/>
            </a:xfrm>
            <a:prstGeom prst="line">
              <a:avLst/>
            </a:prstGeom>
            <a:noFill/>
            <a:ln w="12700">
              <a:solidFill>
                <a:srgbClr val="000000"/>
              </a:solidFill>
              <a:round/>
              <a:headEnd type="none" w="sm" len="sm"/>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97" name="Line 25"/>
            <p:cNvSpPr>
              <a:spLocks noChangeShapeType="1"/>
            </p:cNvSpPr>
            <p:nvPr/>
          </p:nvSpPr>
          <p:spPr bwMode="auto">
            <a:xfrm flipH="1">
              <a:off x="3825" y="6502"/>
              <a:ext cx="185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8" name="Line 26"/>
            <p:cNvSpPr>
              <a:spLocks noChangeShapeType="1"/>
            </p:cNvSpPr>
            <p:nvPr/>
          </p:nvSpPr>
          <p:spPr bwMode="auto">
            <a:xfrm>
              <a:off x="2511" y="5865"/>
              <a:ext cx="1066" cy="1"/>
            </a:xfrm>
            <a:prstGeom prst="line">
              <a:avLst/>
            </a:prstGeom>
            <a:noFill/>
            <a:ln w="12700">
              <a:solidFill>
                <a:srgbClr val="000000"/>
              </a:solidFill>
              <a:round/>
              <a:headEnd type="none" w="sm" len="sm"/>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99" name="Rectangle 27"/>
            <p:cNvSpPr>
              <a:spLocks noChangeArrowheads="1"/>
            </p:cNvSpPr>
            <p:nvPr/>
          </p:nvSpPr>
          <p:spPr bwMode="auto">
            <a:xfrm>
              <a:off x="2705" y="5596"/>
              <a:ext cx="761"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0" hangingPunct="0"/>
              <a:r>
                <a:rPr lang="fr-FR" altLang="fr-FR" sz="1600" b="1"/>
                <a:t>consigne</a:t>
              </a:r>
            </a:p>
          </p:txBody>
        </p:sp>
      </p:grpSp>
      <p:sp>
        <p:nvSpPr>
          <p:cNvPr id="127" name="Rectangle 49"/>
          <p:cNvSpPr>
            <a:spLocks noChangeArrowheads="1"/>
          </p:cNvSpPr>
          <p:nvPr/>
        </p:nvSpPr>
        <p:spPr bwMode="auto">
          <a:xfrm>
            <a:off x="4122738" y="3211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130" name="Text Box 54"/>
          <p:cNvSpPr txBox="1">
            <a:spLocks noChangeArrowheads="1"/>
          </p:cNvSpPr>
          <p:nvPr/>
        </p:nvSpPr>
        <p:spPr bwMode="auto">
          <a:xfrm>
            <a:off x="1187450" y="955675"/>
            <a:ext cx="79565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altLang="fr-FR" sz="2000" b="1" dirty="0">
                <a:latin typeface="Times New Roman" panose="02020603050405020304" pitchFamily="18" charset="0"/>
                <a:cs typeface="Times New Roman" panose="02020603050405020304" pitchFamily="18" charset="0"/>
              </a:rPr>
              <a:t>Structure</a:t>
            </a:r>
            <a:r>
              <a:rPr lang="fr-FR" altLang="fr-FR" b="1" dirty="0">
                <a:latin typeface="Times New Roman" panose="02020603050405020304" pitchFamily="18" charset="0"/>
                <a:cs typeface="Times New Roman" panose="02020603050405020304" pitchFamily="18" charset="0"/>
              </a:rPr>
              <a:t> </a:t>
            </a:r>
            <a:r>
              <a:rPr lang="fr-FR" altLang="fr-FR" sz="2000" b="1" dirty="0" smtClean="0">
                <a:latin typeface="Times New Roman" panose="02020603050405020304" pitchFamily="18" charset="0"/>
                <a:cs typeface="Times New Roman" panose="02020603050405020304" pitchFamily="18" charset="0"/>
              </a:rPr>
              <a:t>générale d’un asservissement</a:t>
            </a:r>
            <a:endParaRPr lang="fr-FR" altLang="fr-FR" b="1" dirty="0" smtClean="0">
              <a:latin typeface="Times New Roman" panose="02020603050405020304" pitchFamily="18" charset="0"/>
              <a:cs typeface="Times New Roman" panose="02020603050405020304" pitchFamily="18" charset="0"/>
            </a:endParaRPr>
          </a:p>
        </p:txBody>
      </p:sp>
      <p:sp>
        <p:nvSpPr>
          <p:cNvPr id="2"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55" name="Text Box 56"/>
          <p:cNvSpPr txBox="1">
            <a:spLocks noChangeArrowheads="1"/>
          </p:cNvSpPr>
          <p:nvPr/>
        </p:nvSpPr>
        <p:spPr bwMode="auto">
          <a:xfrm>
            <a:off x="1281113" y="1425575"/>
            <a:ext cx="7777162"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defRPr/>
            </a:pPr>
            <a:r>
              <a:rPr lang="fr-FR" altLang="fr-FR" sz="1800" dirty="0" smtClean="0"/>
              <a:t>Les trois performances sont en général incompatibles : il faut donc faire des </a:t>
            </a:r>
            <a:r>
              <a:rPr lang="fr-FR" altLang="fr-FR" sz="1800" u="sng" dirty="0" smtClean="0"/>
              <a:t>compromis</a:t>
            </a:r>
            <a:r>
              <a:rPr lang="fr-FR" altLang="fr-FR" sz="1800" dirty="0" smtClean="0"/>
              <a:t>. </a:t>
            </a:r>
          </a:p>
          <a:p>
            <a:pPr algn="just" eaLnBrk="1" hangingPunct="1">
              <a:spcBef>
                <a:spcPct val="50000"/>
              </a:spcBef>
              <a:defRPr/>
            </a:pPr>
            <a:r>
              <a:rPr lang="fr-FR" altLang="fr-FR" sz="1800" dirty="0" smtClean="0"/>
              <a:t>On corrige les systèmes asservis en ajoutant un </a:t>
            </a:r>
            <a:r>
              <a:rPr lang="fr-FR" altLang="fr-FR" sz="1800" b="1" u="sng" dirty="0" smtClean="0">
                <a:solidFill>
                  <a:srgbClr val="FF0000"/>
                </a:solidFill>
              </a:rPr>
              <a:t>correcteur</a:t>
            </a:r>
            <a:r>
              <a:rPr lang="fr-FR" altLang="fr-FR" sz="1800" dirty="0" smtClean="0"/>
              <a:t> (de fonction de transfert C(p)).</a:t>
            </a:r>
          </a:p>
        </p:txBody>
      </p:sp>
      <p:sp>
        <p:nvSpPr>
          <p:cNvPr id="156" name="Text Box 57"/>
          <p:cNvSpPr txBox="1">
            <a:spLocks noChangeArrowheads="1"/>
          </p:cNvSpPr>
          <p:nvPr/>
        </p:nvSpPr>
        <p:spPr bwMode="auto">
          <a:xfrm>
            <a:off x="1230313" y="4221163"/>
            <a:ext cx="450056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altLang="fr-FR" sz="2000" u="sng" dirty="0"/>
              <a:t>3 types de correction sont au programme :</a:t>
            </a:r>
          </a:p>
        </p:txBody>
      </p:sp>
      <p:grpSp>
        <p:nvGrpSpPr>
          <p:cNvPr id="157" name="Group 67"/>
          <p:cNvGrpSpPr>
            <a:grpSpLocks/>
          </p:cNvGrpSpPr>
          <p:nvPr/>
        </p:nvGrpSpPr>
        <p:grpSpPr bwMode="auto">
          <a:xfrm>
            <a:off x="4103688" y="5098137"/>
            <a:ext cx="4778375" cy="657225"/>
            <a:chOff x="2608" y="3248"/>
            <a:chExt cx="3010" cy="414"/>
          </a:xfrm>
        </p:grpSpPr>
        <p:sp>
          <p:nvSpPr>
            <p:cNvPr id="158" name="Text Box 59"/>
            <p:cNvSpPr txBox="1">
              <a:spLocks noChangeArrowheads="1"/>
            </p:cNvSpPr>
            <p:nvPr/>
          </p:nvSpPr>
          <p:spPr bwMode="auto">
            <a:xfrm>
              <a:off x="2608" y="3316"/>
              <a:ext cx="162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altLang="fr-FR" sz="2000" dirty="0"/>
                <a:t>- Correction intégrale : </a:t>
              </a:r>
            </a:p>
          </p:txBody>
        </p:sp>
        <p:graphicFrame>
          <p:nvGraphicFramePr>
            <p:cNvPr id="159" name="Object 61"/>
            <p:cNvGraphicFramePr>
              <a:graphicFrameLocks noChangeAspect="1"/>
            </p:cNvGraphicFramePr>
            <p:nvPr/>
          </p:nvGraphicFramePr>
          <p:xfrm>
            <a:off x="4626" y="3248"/>
            <a:ext cx="992" cy="414"/>
          </p:xfrm>
          <a:graphic>
            <a:graphicData uri="http://schemas.openxmlformats.org/presentationml/2006/ole">
              <mc:AlternateContent xmlns:mc="http://schemas.openxmlformats.org/markup-compatibility/2006">
                <mc:Choice xmlns:v="urn:schemas-microsoft-com:vml" Requires="v">
                  <p:oleObj spid="_x0000_s39029" name="Equation" r:id="rId3" imgW="1028254" imgH="431613" progId="Equation.3">
                    <p:embed/>
                  </p:oleObj>
                </mc:Choice>
                <mc:Fallback>
                  <p:oleObj name="Equation" r:id="rId3" imgW="1028254" imgH="4316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6" y="3248"/>
                          <a:ext cx="992"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60" name="Group 66"/>
          <p:cNvGrpSpPr>
            <a:grpSpLocks/>
          </p:cNvGrpSpPr>
          <p:nvPr/>
        </p:nvGrpSpPr>
        <p:grpSpPr bwMode="auto">
          <a:xfrm>
            <a:off x="4103688" y="4614863"/>
            <a:ext cx="4184650" cy="400050"/>
            <a:chOff x="2608" y="2885"/>
            <a:chExt cx="2636" cy="252"/>
          </a:xfrm>
        </p:grpSpPr>
        <p:sp>
          <p:nvSpPr>
            <p:cNvPr id="161" name="Text Box 58"/>
            <p:cNvSpPr txBox="1">
              <a:spLocks noChangeArrowheads="1"/>
            </p:cNvSpPr>
            <p:nvPr/>
          </p:nvSpPr>
          <p:spPr bwMode="auto">
            <a:xfrm>
              <a:off x="2608" y="2885"/>
              <a:ext cx="205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altLang="fr-FR" sz="2000"/>
                <a:t>- Correction proportionnelle : </a:t>
              </a:r>
            </a:p>
          </p:txBody>
        </p:sp>
        <p:graphicFrame>
          <p:nvGraphicFramePr>
            <p:cNvPr id="162" name="Object 63"/>
            <p:cNvGraphicFramePr>
              <a:graphicFrameLocks noChangeAspect="1"/>
            </p:cNvGraphicFramePr>
            <p:nvPr/>
          </p:nvGraphicFramePr>
          <p:xfrm>
            <a:off x="4633" y="2930"/>
            <a:ext cx="611" cy="195"/>
          </p:xfrm>
          <a:graphic>
            <a:graphicData uri="http://schemas.openxmlformats.org/presentationml/2006/ole">
              <mc:AlternateContent xmlns:mc="http://schemas.openxmlformats.org/markup-compatibility/2006">
                <mc:Choice xmlns:v="urn:schemas-microsoft-com:vml" Requires="v">
                  <p:oleObj spid="_x0000_s39030" name="Equation" r:id="rId5" imgW="634725" imgH="203112" progId="Equation.3">
                    <p:embed/>
                  </p:oleObj>
                </mc:Choice>
                <mc:Fallback>
                  <p:oleObj name="Equation" r:id="rId5" imgW="634725" imgH="2031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3" y="2930"/>
                          <a:ext cx="611"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63" name="Group 68"/>
          <p:cNvGrpSpPr>
            <a:grpSpLocks/>
          </p:cNvGrpSpPr>
          <p:nvPr/>
        </p:nvGrpSpPr>
        <p:grpSpPr bwMode="auto">
          <a:xfrm>
            <a:off x="4103688" y="5761256"/>
            <a:ext cx="4918075" cy="658812"/>
            <a:chOff x="2608" y="3695"/>
            <a:chExt cx="3098" cy="415"/>
          </a:xfrm>
        </p:grpSpPr>
        <p:sp>
          <p:nvSpPr>
            <p:cNvPr id="164" name="Text Box 60"/>
            <p:cNvSpPr txBox="1">
              <a:spLocks noChangeArrowheads="1"/>
            </p:cNvSpPr>
            <p:nvPr/>
          </p:nvSpPr>
          <p:spPr bwMode="auto">
            <a:xfrm>
              <a:off x="2608" y="3747"/>
              <a:ext cx="15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altLang="fr-FR" sz="2000" dirty="0"/>
                <a:t>- Correction dérivée : </a:t>
              </a:r>
            </a:p>
          </p:txBody>
        </p:sp>
        <p:graphicFrame>
          <p:nvGraphicFramePr>
            <p:cNvPr id="165" name="Object 64"/>
            <p:cNvGraphicFramePr>
              <a:graphicFrameLocks noChangeAspect="1"/>
            </p:cNvGraphicFramePr>
            <p:nvPr/>
          </p:nvGraphicFramePr>
          <p:xfrm>
            <a:off x="4638" y="3695"/>
            <a:ext cx="1068" cy="415"/>
          </p:xfrm>
          <a:graphic>
            <a:graphicData uri="http://schemas.openxmlformats.org/presentationml/2006/ole">
              <mc:AlternateContent xmlns:mc="http://schemas.openxmlformats.org/markup-compatibility/2006">
                <mc:Choice xmlns:v="urn:schemas-microsoft-com:vml" Requires="v">
                  <p:oleObj spid="_x0000_s39031" name="Equation" r:id="rId7" imgW="1104900" imgH="431800" progId="Equation.3">
                    <p:embed/>
                  </p:oleObj>
                </mc:Choice>
                <mc:Fallback>
                  <p:oleObj name="Equation" r:id="rId7" imgW="1104900" imgH="431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8" y="3695"/>
                          <a:ext cx="1068"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78386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3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1000"/>
                                  </p:stCondLst>
                                  <p:childTnLst>
                                    <p:set>
                                      <p:cBhvr>
                                        <p:cTn id="9" dur="1" fill="hold">
                                          <p:stCondLst>
                                            <p:cond delay="0"/>
                                          </p:stCondLst>
                                        </p:cTn>
                                        <p:tgtEl>
                                          <p:spTgt spid="80"/>
                                        </p:tgtEl>
                                        <p:attrNameLst>
                                          <p:attrName>style.visibility</p:attrName>
                                        </p:attrNameLst>
                                      </p:cBhvr>
                                      <p:to>
                                        <p:strVal val="visible"/>
                                      </p:to>
                                    </p:set>
                                  </p:childTnLst>
                                </p:cTn>
                              </p:par>
                            </p:childTnLst>
                          </p:cTn>
                        </p:par>
                        <p:par>
                          <p:cTn id="10" fill="hold">
                            <p:stCondLst>
                              <p:cond delay="1500"/>
                            </p:stCondLst>
                            <p:childTnLst>
                              <p:par>
                                <p:cTn id="11" presetID="22" presetClass="entr" presetSubtype="1" fill="hold" grpId="0" nodeType="afterEffect">
                                  <p:stCondLst>
                                    <p:cond delay="0"/>
                                  </p:stCondLst>
                                  <p:childTnLst>
                                    <p:set>
                                      <p:cBhvr>
                                        <p:cTn id="12" dur="1" fill="hold">
                                          <p:stCondLst>
                                            <p:cond delay="0"/>
                                          </p:stCondLst>
                                        </p:cTn>
                                        <p:tgtEl>
                                          <p:spTgt spid="155"/>
                                        </p:tgtEl>
                                        <p:attrNameLst>
                                          <p:attrName>style.visibility</p:attrName>
                                        </p:attrNameLst>
                                      </p:cBhvr>
                                      <p:to>
                                        <p:strVal val="visible"/>
                                      </p:to>
                                    </p:set>
                                    <p:animEffect transition="in" filter="wipe(up)">
                                      <p:cBhvr>
                                        <p:cTn id="13" dur="500"/>
                                        <p:tgtEl>
                                          <p:spTgt spid="15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56"/>
                                        </p:tgtEl>
                                        <p:attrNameLst>
                                          <p:attrName>style.visibility</p:attrName>
                                        </p:attrNameLst>
                                      </p:cBhvr>
                                      <p:to>
                                        <p:strVal val="visible"/>
                                      </p:to>
                                    </p:set>
                                    <p:animEffect transition="in" filter="wipe(left)">
                                      <p:cBhvr>
                                        <p:cTn id="18" dur="500"/>
                                        <p:tgtEl>
                                          <p:spTgt spid="156"/>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160"/>
                                        </p:tgtEl>
                                        <p:attrNameLst>
                                          <p:attrName>style.visibility</p:attrName>
                                        </p:attrNameLst>
                                      </p:cBhvr>
                                      <p:to>
                                        <p:strVal val="visible"/>
                                      </p:to>
                                    </p:set>
                                    <p:animEffect transition="in" filter="wipe(left)">
                                      <p:cBhvr>
                                        <p:cTn id="22" dur="500"/>
                                        <p:tgtEl>
                                          <p:spTgt spid="16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57"/>
                                        </p:tgtEl>
                                        <p:attrNameLst>
                                          <p:attrName>style.visibility</p:attrName>
                                        </p:attrNameLst>
                                      </p:cBhvr>
                                      <p:to>
                                        <p:strVal val="visible"/>
                                      </p:to>
                                    </p:set>
                                    <p:animEffect transition="in" filter="wipe(left)">
                                      <p:cBhvr>
                                        <p:cTn id="27" dur="500"/>
                                        <p:tgtEl>
                                          <p:spTgt spid="1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3"/>
                                        </p:tgtEl>
                                        <p:attrNameLst>
                                          <p:attrName>style.visibility</p:attrName>
                                        </p:attrNameLst>
                                      </p:cBhvr>
                                      <p:to>
                                        <p:strVal val="visible"/>
                                      </p:to>
                                    </p:set>
                                    <p:animEffect transition="in" filter="wipe(left)">
                                      <p:cBhvr>
                                        <p:cTn id="32"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155" grpId="0"/>
      <p:bldP spid="15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8"/>
          <p:cNvSpPr txBox="1">
            <a:spLocks noChangeArrowheads="1"/>
          </p:cNvSpPr>
          <p:nvPr/>
        </p:nvSpPr>
        <p:spPr bwMode="auto">
          <a:xfrm>
            <a:off x="-4" y="1783211"/>
            <a:ext cx="1098551" cy="584775"/>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spAutoFit/>
          </a:bodyPr>
          <a:lstStyle/>
          <a:p>
            <a:pPr algn="ctr"/>
            <a:r>
              <a:rPr lang="fr-FR" sz="1600" b="1" dirty="0" smtClean="0">
                <a:solidFill>
                  <a:schemeClr val="bg1"/>
                </a:solidFill>
                <a:effectLst>
                  <a:outerShdw blurRad="38100" dist="38100" dir="2700000" algn="tl">
                    <a:srgbClr val="000000"/>
                  </a:outerShdw>
                </a:effectLst>
              </a:rPr>
              <a:t>Correction Proportion.</a:t>
            </a:r>
            <a:endParaRPr lang="fr-FR" sz="1600" b="1" dirty="0">
              <a:solidFill>
                <a:schemeClr val="bg1"/>
              </a:solidFill>
              <a:effectLst>
                <a:outerShdw blurRad="38100" dist="38100" dir="2700000" algn="tl">
                  <a:srgbClr val="000000"/>
                </a:outerShdw>
              </a:effectLst>
            </a:endParaRPr>
          </a:p>
        </p:txBody>
      </p:sp>
      <p:sp>
        <p:nvSpPr>
          <p:cNvPr id="3" name="Text Box 65"/>
          <p:cNvSpPr txBox="1">
            <a:spLocks noChangeArrowheads="1"/>
          </p:cNvSpPr>
          <p:nvPr/>
        </p:nvSpPr>
        <p:spPr bwMode="auto">
          <a:xfrm>
            <a:off x="3265837" y="943432"/>
            <a:ext cx="3708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FR" altLang="fr-FR" sz="2000" b="1" dirty="0"/>
              <a:t>Correction proportionnelle</a:t>
            </a:r>
          </a:p>
        </p:txBody>
      </p:sp>
      <p:sp>
        <p:nvSpPr>
          <p:cNvPr id="4" name="Rectangle 64"/>
          <p:cNvSpPr>
            <a:spLocks noChangeArrowheads="1"/>
          </p:cNvSpPr>
          <p:nvPr/>
        </p:nvSpPr>
        <p:spPr bwMode="auto">
          <a:xfrm>
            <a:off x="1320880" y="1639391"/>
            <a:ext cx="483177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tabLst>
                <a:tab pos="449263" algn="r"/>
              </a:tabLst>
              <a:defRPr sz="2400">
                <a:solidFill>
                  <a:schemeClr val="tx1"/>
                </a:solidFill>
                <a:latin typeface="Times New Roman" pitchFamily="18" charset="0"/>
              </a:defRPr>
            </a:lvl1pPr>
            <a:lvl2pPr marL="742950" indent="-285750" eaLnBrk="0" hangingPunct="0">
              <a:tabLst>
                <a:tab pos="449263" algn="r"/>
              </a:tabLst>
              <a:defRPr sz="2400">
                <a:solidFill>
                  <a:schemeClr val="tx1"/>
                </a:solidFill>
                <a:latin typeface="Times New Roman" pitchFamily="18" charset="0"/>
              </a:defRPr>
            </a:lvl2pPr>
            <a:lvl3pPr marL="1143000" indent="-228600" eaLnBrk="0" hangingPunct="0">
              <a:tabLst>
                <a:tab pos="449263" algn="r"/>
              </a:tabLst>
              <a:defRPr sz="2400">
                <a:solidFill>
                  <a:schemeClr val="tx1"/>
                </a:solidFill>
                <a:latin typeface="Times New Roman" pitchFamily="18" charset="0"/>
              </a:defRPr>
            </a:lvl3pPr>
            <a:lvl4pPr marL="1600200" indent="-228600" eaLnBrk="0" hangingPunct="0">
              <a:tabLst>
                <a:tab pos="449263" algn="r"/>
              </a:tabLst>
              <a:defRPr sz="2400">
                <a:solidFill>
                  <a:schemeClr val="tx1"/>
                </a:solidFill>
                <a:latin typeface="Times New Roman" pitchFamily="18" charset="0"/>
              </a:defRPr>
            </a:lvl4pPr>
            <a:lvl5pPr marL="2057400" indent="-228600" eaLnBrk="0" hangingPunct="0">
              <a:tabLst>
                <a:tab pos="449263" algn="r"/>
              </a:tabLst>
              <a:defRPr sz="2400">
                <a:solidFill>
                  <a:schemeClr val="tx1"/>
                </a:solidFill>
                <a:latin typeface="Times New Roman" pitchFamily="18" charset="0"/>
              </a:defRPr>
            </a:lvl5pPr>
            <a:lvl6pPr marL="2514600" indent="-228600" eaLnBrk="0" fontAlgn="base" hangingPunct="0">
              <a:spcBef>
                <a:spcPct val="0"/>
              </a:spcBef>
              <a:spcAft>
                <a:spcPct val="0"/>
              </a:spcAft>
              <a:tabLst>
                <a:tab pos="449263" algn="r"/>
              </a:tabLst>
              <a:defRPr sz="2400">
                <a:solidFill>
                  <a:schemeClr val="tx1"/>
                </a:solidFill>
                <a:latin typeface="Times New Roman" pitchFamily="18" charset="0"/>
              </a:defRPr>
            </a:lvl6pPr>
            <a:lvl7pPr marL="2971800" indent="-228600" eaLnBrk="0" fontAlgn="base" hangingPunct="0">
              <a:spcBef>
                <a:spcPct val="0"/>
              </a:spcBef>
              <a:spcAft>
                <a:spcPct val="0"/>
              </a:spcAft>
              <a:tabLst>
                <a:tab pos="449263" algn="r"/>
              </a:tabLst>
              <a:defRPr sz="2400">
                <a:solidFill>
                  <a:schemeClr val="tx1"/>
                </a:solidFill>
                <a:latin typeface="Times New Roman" pitchFamily="18" charset="0"/>
              </a:defRPr>
            </a:lvl7pPr>
            <a:lvl8pPr marL="3429000" indent="-228600" eaLnBrk="0" fontAlgn="base" hangingPunct="0">
              <a:spcBef>
                <a:spcPct val="0"/>
              </a:spcBef>
              <a:spcAft>
                <a:spcPct val="0"/>
              </a:spcAft>
              <a:tabLst>
                <a:tab pos="449263" algn="r"/>
              </a:tabLst>
              <a:defRPr sz="2400">
                <a:solidFill>
                  <a:schemeClr val="tx1"/>
                </a:solidFill>
                <a:latin typeface="Times New Roman" pitchFamily="18" charset="0"/>
              </a:defRPr>
            </a:lvl8pPr>
            <a:lvl9pPr marL="3886200" indent="-228600" eaLnBrk="0" fontAlgn="base" hangingPunct="0">
              <a:spcBef>
                <a:spcPct val="0"/>
              </a:spcBef>
              <a:spcAft>
                <a:spcPct val="0"/>
              </a:spcAft>
              <a:tabLst>
                <a:tab pos="449263" algn="r"/>
              </a:tabLst>
              <a:defRPr sz="2400">
                <a:solidFill>
                  <a:schemeClr val="tx1"/>
                </a:solidFill>
                <a:latin typeface="Times New Roman" pitchFamily="18" charset="0"/>
              </a:defRPr>
            </a:lvl9pPr>
          </a:lstStyle>
          <a:p>
            <a:pPr eaLnBrk="1" hangingPunct="1">
              <a:buFontTx/>
              <a:buChar char="•"/>
            </a:pPr>
            <a:r>
              <a:rPr lang="fr-FR" altLang="fr-FR" sz="1800" dirty="0">
                <a:cs typeface="Times New Roman" panose="02020603050405020304" pitchFamily="18" charset="0"/>
              </a:rPr>
              <a:t> Pour augmenter la rapidité et la précision, </a:t>
            </a:r>
            <a:r>
              <a:rPr lang="fr-FR" altLang="fr-FR" sz="1800" dirty="0">
                <a:solidFill>
                  <a:srgbClr val="FF0000"/>
                </a:solidFill>
                <a:cs typeface="Times New Roman" panose="02020603050405020304" pitchFamily="18" charset="0"/>
              </a:rPr>
              <a:t>K</a:t>
            </a:r>
            <a:r>
              <a:rPr lang="fr-FR" altLang="fr-FR" sz="1800" dirty="0">
                <a:cs typeface="Times New Roman" panose="02020603050405020304" pitchFamily="18" charset="0"/>
              </a:rPr>
              <a:t> &gt; 1.</a:t>
            </a:r>
          </a:p>
          <a:p>
            <a:pPr eaLnBrk="1" hangingPunct="1"/>
            <a:endParaRPr lang="fr-FR" altLang="fr-FR" sz="1800" dirty="0">
              <a:cs typeface="Times New Roman" panose="02020603050405020304" pitchFamily="18" charset="0"/>
            </a:endParaRPr>
          </a:p>
          <a:p>
            <a:pPr eaLnBrk="1" hangingPunct="1">
              <a:buFontTx/>
              <a:buChar char="•"/>
            </a:pPr>
            <a:r>
              <a:rPr lang="fr-FR" altLang="fr-FR" sz="1800" dirty="0">
                <a:cs typeface="Times New Roman" panose="02020603050405020304" pitchFamily="18" charset="0"/>
              </a:rPr>
              <a:t> Pour augmenter la stabilité, </a:t>
            </a:r>
            <a:r>
              <a:rPr lang="fr-FR" altLang="fr-FR" sz="1800" dirty="0">
                <a:solidFill>
                  <a:srgbClr val="FF0000"/>
                </a:solidFill>
                <a:cs typeface="Times New Roman" panose="02020603050405020304" pitchFamily="18" charset="0"/>
              </a:rPr>
              <a:t>K</a:t>
            </a:r>
            <a:r>
              <a:rPr lang="fr-FR" altLang="fr-FR" sz="1800" dirty="0">
                <a:cs typeface="Times New Roman" panose="02020603050405020304" pitchFamily="18" charset="0"/>
              </a:rPr>
              <a:t> &lt; 1.</a:t>
            </a:r>
          </a:p>
        </p:txBody>
      </p:sp>
      <p:sp>
        <p:nvSpPr>
          <p:cNvPr id="5" name="Rectangle 66"/>
          <p:cNvSpPr>
            <a:spLocks noChangeArrowheads="1"/>
          </p:cNvSpPr>
          <p:nvPr/>
        </p:nvSpPr>
        <p:spPr bwMode="auto">
          <a:xfrm>
            <a:off x="1258888" y="3130441"/>
            <a:ext cx="77057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lang="fr-FR" dirty="0">
                <a:latin typeface="Times New Roman" panose="02020603050405020304" pitchFamily="18" charset="0"/>
                <a:cs typeface="Times New Roman" panose="02020603050405020304" pitchFamily="18" charset="0"/>
              </a:rPr>
              <a:t>K n'influe pas sur la phase de la FTBO, ce correcteur génère une translation de la courbe de gain de </a:t>
            </a:r>
            <a:r>
              <a:rPr lang="fr-FR" b="1" i="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20 </a:t>
            </a:r>
            <a:r>
              <a:rPr lang="fr-FR" b="1" i="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logK</a:t>
            </a:r>
            <a:r>
              <a:rPr lang="fr-FR" dirty="0">
                <a:latin typeface="Times New Roman" panose="02020603050405020304" pitchFamily="18" charset="0"/>
                <a:cs typeface="Times New Roman" panose="02020603050405020304" pitchFamily="18" charset="0"/>
              </a:rPr>
              <a:t>.</a:t>
            </a:r>
          </a:p>
        </p:txBody>
      </p:sp>
      <p:sp>
        <p:nvSpPr>
          <p:cNvPr id="6" name="Rectangle 69"/>
          <p:cNvSpPr>
            <a:spLocks noChangeArrowheads="1"/>
          </p:cNvSpPr>
          <p:nvPr/>
        </p:nvSpPr>
        <p:spPr bwMode="auto">
          <a:xfrm>
            <a:off x="1302663" y="4557197"/>
            <a:ext cx="73212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tabLst>
                <a:tab pos="449263" algn="r"/>
              </a:tabLst>
              <a:defRPr sz="2400">
                <a:solidFill>
                  <a:schemeClr val="tx1"/>
                </a:solidFill>
                <a:latin typeface="Times New Roman" pitchFamily="18" charset="0"/>
              </a:defRPr>
            </a:lvl1pPr>
            <a:lvl2pPr marL="742950" indent="-285750" eaLnBrk="0" hangingPunct="0">
              <a:tabLst>
                <a:tab pos="449263" algn="r"/>
              </a:tabLst>
              <a:defRPr sz="2400">
                <a:solidFill>
                  <a:schemeClr val="tx1"/>
                </a:solidFill>
                <a:latin typeface="Times New Roman" pitchFamily="18" charset="0"/>
              </a:defRPr>
            </a:lvl2pPr>
            <a:lvl3pPr marL="1143000" indent="-228600" eaLnBrk="0" hangingPunct="0">
              <a:tabLst>
                <a:tab pos="449263" algn="r"/>
              </a:tabLst>
              <a:defRPr sz="2400">
                <a:solidFill>
                  <a:schemeClr val="tx1"/>
                </a:solidFill>
                <a:latin typeface="Times New Roman" pitchFamily="18" charset="0"/>
              </a:defRPr>
            </a:lvl3pPr>
            <a:lvl4pPr marL="1600200" indent="-228600" eaLnBrk="0" hangingPunct="0">
              <a:tabLst>
                <a:tab pos="449263" algn="r"/>
              </a:tabLst>
              <a:defRPr sz="2400">
                <a:solidFill>
                  <a:schemeClr val="tx1"/>
                </a:solidFill>
                <a:latin typeface="Times New Roman" pitchFamily="18" charset="0"/>
              </a:defRPr>
            </a:lvl4pPr>
            <a:lvl5pPr marL="2057400" indent="-228600" eaLnBrk="0" hangingPunct="0">
              <a:tabLst>
                <a:tab pos="449263" algn="r"/>
              </a:tabLst>
              <a:defRPr sz="2400">
                <a:solidFill>
                  <a:schemeClr val="tx1"/>
                </a:solidFill>
                <a:latin typeface="Times New Roman" pitchFamily="18" charset="0"/>
              </a:defRPr>
            </a:lvl5pPr>
            <a:lvl6pPr marL="2514600" indent="-228600" eaLnBrk="0" fontAlgn="base" hangingPunct="0">
              <a:spcBef>
                <a:spcPct val="0"/>
              </a:spcBef>
              <a:spcAft>
                <a:spcPct val="0"/>
              </a:spcAft>
              <a:tabLst>
                <a:tab pos="449263" algn="r"/>
              </a:tabLst>
              <a:defRPr sz="2400">
                <a:solidFill>
                  <a:schemeClr val="tx1"/>
                </a:solidFill>
                <a:latin typeface="Times New Roman" pitchFamily="18" charset="0"/>
              </a:defRPr>
            </a:lvl6pPr>
            <a:lvl7pPr marL="2971800" indent="-228600" eaLnBrk="0" fontAlgn="base" hangingPunct="0">
              <a:spcBef>
                <a:spcPct val="0"/>
              </a:spcBef>
              <a:spcAft>
                <a:spcPct val="0"/>
              </a:spcAft>
              <a:tabLst>
                <a:tab pos="449263" algn="r"/>
              </a:tabLst>
              <a:defRPr sz="2400">
                <a:solidFill>
                  <a:schemeClr val="tx1"/>
                </a:solidFill>
                <a:latin typeface="Times New Roman" pitchFamily="18" charset="0"/>
              </a:defRPr>
            </a:lvl7pPr>
            <a:lvl8pPr marL="3429000" indent="-228600" eaLnBrk="0" fontAlgn="base" hangingPunct="0">
              <a:spcBef>
                <a:spcPct val="0"/>
              </a:spcBef>
              <a:spcAft>
                <a:spcPct val="0"/>
              </a:spcAft>
              <a:tabLst>
                <a:tab pos="449263" algn="r"/>
              </a:tabLst>
              <a:defRPr sz="2400">
                <a:solidFill>
                  <a:schemeClr val="tx1"/>
                </a:solidFill>
                <a:latin typeface="Times New Roman" pitchFamily="18" charset="0"/>
              </a:defRPr>
            </a:lvl8pPr>
            <a:lvl9pPr marL="3886200" indent="-228600" eaLnBrk="0" fontAlgn="base" hangingPunct="0">
              <a:spcBef>
                <a:spcPct val="0"/>
              </a:spcBef>
              <a:spcAft>
                <a:spcPct val="0"/>
              </a:spcAft>
              <a:tabLst>
                <a:tab pos="449263" algn="r"/>
              </a:tabLst>
              <a:defRPr sz="2400">
                <a:solidFill>
                  <a:schemeClr val="tx1"/>
                </a:solidFill>
                <a:latin typeface="Times New Roman" pitchFamily="18" charset="0"/>
              </a:defRPr>
            </a:lvl9pPr>
          </a:lstStyle>
          <a:p>
            <a:pPr eaLnBrk="1" hangingPunct="1"/>
            <a:r>
              <a:rPr lang="fr-FR" altLang="fr-FR" sz="1800" dirty="0">
                <a:solidFill>
                  <a:srgbClr val="000000"/>
                </a:solidFill>
                <a:cs typeface="Times New Roman" panose="02020603050405020304" pitchFamily="18" charset="0"/>
                <a:sym typeface="Symbol" pitchFamily="18" charset="2"/>
              </a:rPr>
              <a:t></a:t>
            </a:r>
            <a:r>
              <a:rPr lang="fr-FR" altLang="fr-FR" sz="1800" dirty="0">
                <a:solidFill>
                  <a:srgbClr val="000000"/>
                </a:solidFill>
                <a:cs typeface="Times New Roman" panose="02020603050405020304" pitchFamily="18" charset="0"/>
              </a:rPr>
              <a:t> </a:t>
            </a:r>
            <a:r>
              <a:rPr lang="fr-FR" altLang="fr-FR" sz="1800" dirty="0">
                <a:solidFill>
                  <a:srgbClr val="0000FF"/>
                </a:solidFill>
                <a:cs typeface="Times New Roman" panose="02020603050405020304" pitchFamily="18" charset="0"/>
              </a:rPr>
              <a:t>M</a:t>
            </a:r>
            <a:r>
              <a:rPr lang="fr-FR" altLang="fr-FR" sz="1800" baseline="-30000" dirty="0">
                <a:solidFill>
                  <a:srgbClr val="0000FF"/>
                </a:solidFill>
                <a:cs typeface="Times New Roman" panose="02020603050405020304" pitchFamily="18" charset="0"/>
                <a:sym typeface="Symbol" pitchFamily="18" charset="2"/>
              </a:rPr>
              <a:t></a:t>
            </a:r>
            <a:r>
              <a:rPr lang="fr-FR" altLang="fr-FR" sz="1800" dirty="0">
                <a:solidFill>
                  <a:srgbClr val="000000"/>
                </a:solidFill>
                <a:cs typeface="Times New Roman" panose="02020603050405020304" pitchFamily="18" charset="0"/>
              </a:rPr>
              <a:t> donnée : 	    </a:t>
            </a:r>
            <a:r>
              <a:rPr lang="fr-FR" altLang="fr-FR" sz="1800" dirty="0">
                <a:solidFill>
                  <a:srgbClr val="000000"/>
                </a:solidFill>
                <a:cs typeface="Times New Roman" panose="02020603050405020304" pitchFamily="18" charset="0"/>
                <a:sym typeface="Symbol" pitchFamily="18" charset="2"/>
              </a:rPr>
              <a:t></a:t>
            </a:r>
            <a:r>
              <a:rPr lang="fr-FR" altLang="fr-FR" sz="1800" dirty="0">
                <a:solidFill>
                  <a:srgbClr val="000000"/>
                </a:solidFill>
                <a:cs typeface="Times New Roman" panose="02020603050405020304" pitchFamily="18" charset="0"/>
              </a:rPr>
              <a:t> = - 180° + </a:t>
            </a:r>
            <a:r>
              <a:rPr lang="fr-FR" altLang="fr-FR" sz="1800" dirty="0">
                <a:solidFill>
                  <a:srgbClr val="0000FF"/>
                </a:solidFill>
                <a:cs typeface="Times New Roman" panose="02020603050405020304" pitchFamily="18" charset="0"/>
              </a:rPr>
              <a:t>M</a:t>
            </a:r>
            <a:r>
              <a:rPr lang="fr-FR" altLang="fr-FR" sz="1800" baseline="-25000" dirty="0">
                <a:solidFill>
                  <a:srgbClr val="0000FF"/>
                </a:solidFill>
                <a:cs typeface="Times New Roman" panose="02020603050405020304" pitchFamily="18" charset="0"/>
                <a:sym typeface="Symbol" pitchFamily="18" charset="2"/>
              </a:rPr>
              <a:t></a:t>
            </a:r>
            <a:r>
              <a:rPr lang="fr-FR" altLang="fr-FR" sz="1800" dirty="0">
                <a:solidFill>
                  <a:srgbClr val="000000"/>
                </a:solidFill>
                <a:cs typeface="Times New Roman" panose="02020603050405020304" pitchFamily="18" charset="0"/>
              </a:rPr>
              <a:t>   </a:t>
            </a:r>
            <a:r>
              <a:rPr lang="fr-FR" altLang="fr-FR" sz="1800" dirty="0">
                <a:solidFill>
                  <a:srgbClr val="000000"/>
                </a:solidFill>
                <a:cs typeface="Times New Roman" panose="02020603050405020304" pitchFamily="18" charset="0"/>
                <a:sym typeface="Symbol" pitchFamily="18" charset="2"/>
              </a:rPr>
              <a:t></a:t>
            </a:r>
            <a:r>
              <a:rPr lang="fr-FR" altLang="fr-FR" sz="1800" dirty="0">
                <a:solidFill>
                  <a:srgbClr val="000000"/>
                </a:solidFill>
                <a:cs typeface="Times New Roman" panose="02020603050405020304" pitchFamily="18" charset="0"/>
              </a:rPr>
              <a:t>  </a:t>
            </a:r>
            <a:r>
              <a:rPr lang="fr-FR" altLang="fr-FR" sz="1800" b="1" dirty="0">
                <a:solidFill>
                  <a:srgbClr val="CC00CC"/>
                </a:solidFill>
                <a:cs typeface="Times New Roman" panose="02020603050405020304" pitchFamily="18" charset="0"/>
                <a:sym typeface="Symbol" pitchFamily="18" charset="2"/>
              </a:rPr>
              <a:t></a:t>
            </a:r>
            <a:r>
              <a:rPr lang="fr-FR" altLang="fr-FR" sz="1800" dirty="0">
                <a:solidFill>
                  <a:srgbClr val="000000"/>
                </a:solidFill>
                <a:cs typeface="Times New Roman" panose="02020603050405020304" pitchFamily="18" charset="0"/>
              </a:rPr>
              <a:t>  </a:t>
            </a:r>
            <a:r>
              <a:rPr lang="fr-FR" altLang="fr-FR" sz="1800" dirty="0">
                <a:solidFill>
                  <a:srgbClr val="000000"/>
                </a:solidFill>
                <a:cs typeface="Times New Roman" panose="02020603050405020304" pitchFamily="18" charset="0"/>
                <a:sym typeface="Symbol" pitchFamily="18" charset="2"/>
              </a:rPr>
              <a:t></a:t>
            </a:r>
            <a:r>
              <a:rPr lang="fr-FR" altLang="fr-FR" sz="1800" dirty="0">
                <a:solidFill>
                  <a:srgbClr val="000000"/>
                </a:solidFill>
                <a:cs typeface="Times New Roman" panose="02020603050405020304" pitchFamily="18" charset="0"/>
              </a:rPr>
              <a:t>  </a:t>
            </a:r>
            <a:r>
              <a:rPr lang="fr-FR" altLang="fr-FR" sz="1800" dirty="0">
                <a:solidFill>
                  <a:srgbClr val="000000"/>
                </a:solidFill>
                <a:cs typeface="Times New Roman" panose="02020603050405020304" pitchFamily="18" charset="0"/>
                <a:sym typeface="Symbol" pitchFamily="18" charset="2"/>
              </a:rPr>
              <a:t>|K.H(j</a:t>
            </a:r>
            <a:r>
              <a:rPr lang="fr-FR" altLang="fr-FR" sz="1800" b="1" dirty="0">
                <a:solidFill>
                  <a:srgbClr val="CC00CC"/>
                </a:solidFill>
                <a:cs typeface="Times New Roman" panose="02020603050405020304" pitchFamily="18" charset="0"/>
                <a:sym typeface="Symbol" pitchFamily="18" charset="2"/>
              </a:rPr>
              <a:t></a:t>
            </a:r>
            <a:r>
              <a:rPr lang="fr-FR" altLang="fr-FR" sz="1800" dirty="0">
                <a:solidFill>
                  <a:srgbClr val="000000"/>
                </a:solidFill>
                <a:cs typeface="Times New Roman" panose="02020603050405020304" pitchFamily="18" charset="0"/>
              </a:rPr>
              <a:t>)| = 1</a:t>
            </a:r>
            <a:r>
              <a:rPr lang="fr-FR" altLang="fr-FR" sz="1800" dirty="0">
                <a:solidFill>
                  <a:srgbClr val="000000"/>
                </a:solidFill>
                <a:cs typeface="Times New Roman" panose="02020603050405020304" pitchFamily="18" charset="0"/>
                <a:sym typeface="Symbol" pitchFamily="18" charset="2"/>
              </a:rPr>
              <a:t>          d'où </a:t>
            </a:r>
            <a:r>
              <a:rPr lang="fr-FR" altLang="fr-FR" sz="1800" b="1" dirty="0">
                <a:solidFill>
                  <a:srgbClr val="FF0000"/>
                </a:solidFill>
                <a:cs typeface="Times New Roman" panose="02020603050405020304" pitchFamily="18" charset="0"/>
                <a:sym typeface="Symbol" pitchFamily="18" charset="2"/>
              </a:rPr>
              <a:t>K</a:t>
            </a:r>
          </a:p>
        </p:txBody>
      </p:sp>
      <p:sp>
        <p:nvSpPr>
          <p:cNvPr id="7" name="Rectangle 70"/>
          <p:cNvSpPr>
            <a:spLocks noChangeArrowheads="1"/>
          </p:cNvSpPr>
          <p:nvPr/>
        </p:nvSpPr>
        <p:spPr bwMode="auto">
          <a:xfrm>
            <a:off x="1302663" y="5592247"/>
            <a:ext cx="73164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tabLst>
                <a:tab pos="449263" algn="r"/>
              </a:tabLst>
              <a:defRPr sz="2400">
                <a:solidFill>
                  <a:schemeClr val="tx1"/>
                </a:solidFill>
                <a:latin typeface="Times New Roman" pitchFamily="18" charset="0"/>
              </a:defRPr>
            </a:lvl1pPr>
            <a:lvl2pPr marL="742950" indent="-285750" eaLnBrk="0" hangingPunct="0">
              <a:tabLst>
                <a:tab pos="449263" algn="r"/>
              </a:tabLst>
              <a:defRPr sz="2400">
                <a:solidFill>
                  <a:schemeClr val="tx1"/>
                </a:solidFill>
                <a:latin typeface="Times New Roman" pitchFamily="18" charset="0"/>
              </a:defRPr>
            </a:lvl2pPr>
            <a:lvl3pPr marL="1143000" indent="-228600" eaLnBrk="0" hangingPunct="0">
              <a:tabLst>
                <a:tab pos="449263" algn="r"/>
              </a:tabLst>
              <a:defRPr sz="2400">
                <a:solidFill>
                  <a:schemeClr val="tx1"/>
                </a:solidFill>
                <a:latin typeface="Times New Roman" pitchFamily="18" charset="0"/>
              </a:defRPr>
            </a:lvl3pPr>
            <a:lvl4pPr marL="1600200" indent="-228600" eaLnBrk="0" hangingPunct="0">
              <a:tabLst>
                <a:tab pos="449263" algn="r"/>
              </a:tabLst>
              <a:defRPr sz="2400">
                <a:solidFill>
                  <a:schemeClr val="tx1"/>
                </a:solidFill>
                <a:latin typeface="Times New Roman" pitchFamily="18" charset="0"/>
              </a:defRPr>
            </a:lvl4pPr>
            <a:lvl5pPr marL="2057400" indent="-228600" eaLnBrk="0" hangingPunct="0">
              <a:tabLst>
                <a:tab pos="449263" algn="r"/>
              </a:tabLst>
              <a:defRPr sz="2400">
                <a:solidFill>
                  <a:schemeClr val="tx1"/>
                </a:solidFill>
                <a:latin typeface="Times New Roman" pitchFamily="18" charset="0"/>
              </a:defRPr>
            </a:lvl5pPr>
            <a:lvl6pPr marL="2514600" indent="-228600" eaLnBrk="0" fontAlgn="base" hangingPunct="0">
              <a:spcBef>
                <a:spcPct val="0"/>
              </a:spcBef>
              <a:spcAft>
                <a:spcPct val="0"/>
              </a:spcAft>
              <a:tabLst>
                <a:tab pos="449263" algn="r"/>
              </a:tabLst>
              <a:defRPr sz="2400">
                <a:solidFill>
                  <a:schemeClr val="tx1"/>
                </a:solidFill>
                <a:latin typeface="Times New Roman" pitchFamily="18" charset="0"/>
              </a:defRPr>
            </a:lvl6pPr>
            <a:lvl7pPr marL="2971800" indent="-228600" eaLnBrk="0" fontAlgn="base" hangingPunct="0">
              <a:spcBef>
                <a:spcPct val="0"/>
              </a:spcBef>
              <a:spcAft>
                <a:spcPct val="0"/>
              </a:spcAft>
              <a:tabLst>
                <a:tab pos="449263" algn="r"/>
              </a:tabLst>
              <a:defRPr sz="2400">
                <a:solidFill>
                  <a:schemeClr val="tx1"/>
                </a:solidFill>
                <a:latin typeface="Times New Roman" pitchFamily="18" charset="0"/>
              </a:defRPr>
            </a:lvl7pPr>
            <a:lvl8pPr marL="3429000" indent="-228600" eaLnBrk="0" fontAlgn="base" hangingPunct="0">
              <a:spcBef>
                <a:spcPct val="0"/>
              </a:spcBef>
              <a:spcAft>
                <a:spcPct val="0"/>
              </a:spcAft>
              <a:tabLst>
                <a:tab pos="449263" algn="r"/>
              </a:tabLst>
              <a:defRPr sz="2400">
                <a:solidFill>
                  <a:schemeClr val="tx1"/>
                </a:solidFill>
                <a:latin typeface="Times New Roman" pitchFamily="18" charset="0"/>
              </a:defRPr>
            </a:lvl8pPr>
            <a:lvl9pPr marL="3886200" indent="-228600" eaLnBrk="0" fontAlgn="base" hangingPunct="0">
              <a:spcBef>
                <a:spcPct val="0"/>
              </a:spcBef>
              <a:spcAft>
                <a:spcPct val="0"/>
              </a:spcAft>
              <a:tabLst>
                <a:tab pos="449263" algn="r"/>
              </a:tabLst>
              <a:defRPr sz="2400">
                <a:solidFill>
                  <a:schemeClr val="tx1"/>
                </a:solidFill>
                <a:latin typeface="Times New Roman" pitchFamily="18" charset="0"/>
              </a:defRPr>
            </a:lvl9pPr>
          </a:lstStyle>
          <a:p>
            <a:pPr eaLnBrk="1" hangingPunct="1"/>
            <a:r>
              <a:rPr lang="fr-FR" altLang="fr-FR" sz="1800">
                <a:solidFill>
                  <a:srgbClr val="000000"/>
                </a:solidFill>
                <a:cs typeface="Times New Roman" panose="02020603050405020304" pitchFamily="18" charset="0"/>
              </a:rPr>
              <a:t>	</a:t>
            </a:r>
            <a:r>
              <a:rPr lang="fr-FR" altLang="fr-FR" sz="1800">
                <a:solidFill>
                  <a:srgbClr val="000000"/>
                </a:solidFill>
                <a:cs typeface="Times New Roman" panose="02020603050405020304" pitchFamily="18" charset="0"/>
                <a:sym typeface="Symbol" pitchFamily="18" charset="2"/>
              </a:rPr>
              <a:t></a:t>
            </a:r>
            <a:r>
              <a:rPr lang="fr-FR" altLang="fr-FR" sz="1800">
                <a:solidFill>
                  <a:srgbClr val="000000"/>
                </a:solidFill>
                <a:cs typeface="Times New Roman" panose="02020603050405020304" pitchFamily="18" charset="0"/>
              </a:rPr>
              <a:t> </a:t>
            </a:r>
            <a:r>
              <a:rPr lang="fr-FR" altLang="fr-FR" sz="1800">
                <a:solidFill>
                  <a:srgbClr val="FF6600"/>
                </a:solidFill>
                <a:cs typeface="Times New Roman" panose="02020603050405020304" pitchFamily="18" charset="0"/>
              </a:rPr>
              <a:t>M</a:t>
            </a:r>
            <a:r>
              <a:rPr lang="fr-FR" altLang="fr-FR" sz="1800" baseline="-25000">
                <a:solidFill>
                  <a:srgbClr val="FF6600"/>
                </a:solidFill>
                <a:cs typeface="Times New Roman" panose="02020603050405020304" pitchFamily="18" charset="0"/>
                <a:sym typeface="Symbol" pitchFamily="18" charset="2"/>
              </a:rPr>
              <a:t>g</a:t>
            </a:r>
            <a:r>
              <a:rPr lang="fr-FR" altLang="fr-FR" sz="1800">
                <a:solidFill>
                  <a:srgbClr val="000000"/>
                </a:solidFill>
                <a:cs typeface="Times New Roman" panose="02020603050405020304" pitchFamily="18" charset="0"/>
                <a:sym typeface="Symbol" pitchFamily="18" charset="2"/>
              </a:rPr>
              <a:t> donnée : 	    </a:t>
            </a:r>
            <a:r>
              <a:rPr lang="fr-FR" altLang="fr-FR" sz="1800">
                <a:solidFill>
                  <a:srgbClr val="000000"/>
                </a:solidFill>
                <a:cs typeface="Times New Roman" panose="02020603050405020304" pitchFamily="18" charset="0"/>
              </a:rPr>
              <a:t> = - 180°</a:t>
            </a:r>
            <a:r>
              <a:rPr lang="fr-FR" altLang="fr-FR" sz="1800">
                <a:solidFill>
                  <a:srgbClr val="000000"/>
                </a:solidFill>
                <a:cs typeface="Times New Roman" panose="02020603050405020304" pitchFamily="18" charset="0"/>
                <a:sym typeface="Symbol" pitchFamily="18" charset="2"/>
              </a:rPr>
              <a:t>  </a:t>
            </a:r>
            <a:r>
              <a:rPr lang="fr-FR" altLang="fr-FR" sz="1800">
                <a:solidFill>
                  <a:srgbClr val="000000"/>
                </a:solidFill>
                <a:cs typeface="Times New Roman" panose="02020603050405020304" pitchFamily="18" charset="0"/>
              </a:rPr>
              <a:t>  </a:t>
            </a:r>
            <a:r>
              <a:rPr lang="fr-FR" altLang="fr-FR" sz="1800" b="1">
                <a:solidFill>
                  <a:srgbClr val="CC00CC"/>
                </a:solidFill>
                <a:cs typeface="Times New Roman" panose="02020603050405020304" pitchFamily="18" charset="0"/>
                <a:sym typeface="Symbol" pitchFamily="18" charset="2"/>
              </a:rPr>
              <a:t></a:t>
            </a:r>
            <a:r>
              <a:rPr lang="fr-FR" altLang="fr-FR" sz="1800">
                <a:solidFill>
                  <a:srgbClr val="000000"/>
                </a:solidFill>
                <a:cs typeface="Times New Roman" panose="02020603050405020304" pitchFamily="18" charset="0"/>
              </a:rPr>
              <a:t>  </a:t>
            </a:r>
            <a:r>
              <a:rPr lang="fr-FR" altLang="fr-FR" sz="1800">
                <a:solidFill>
                  <a:srgbClr val="000000"/>
                </a:solidFill>
                <a:cs typeface="Times New Roman" panose="02020603050405020304" pitchFamily="18" charset="0"/>
                <a:sym typeface="Symbol" pitchFamily="18" charset="2"/>
              </a:rPr>
              <a:t></a:t>
            </a:r>
            <a:r>
              <a:rPr lang="fr-FR" altLang="fr-FR" sz="1800">
                <a:solidFill>
                  <a:srgbClr val="000000"/>
                </a:solidFill>
                <a:cs typeface="Times New Roman" panose="02020603050405020304" pitchFamily="18" charset="0"/>
              </a:rPr>
              <a:t>  </a:t>
            </a:r>
            <a:r>
              <a:rPr lang="fr-FR" altLang="fr-FR" sz="1800">
                <a:solidFill>
                  <a:srgbClr val="000000"/>
                </a:solidFill>
                <a:cs typeface="Times New Roman" panose="02020603050405020304" pitchFamily="18" charset="0"/>
                <a:sym typeface="Symbol" pitchFamily="18" charset="2"/>
              </a:rPr>
              <a:t>20 log |K.H(j</a:t>
            </a:r>
            <a:r>
              <a:rPr lang="fr-FR" altLang="fr-FR" sz="1800" b="1">
                <a:solidFill>
                  <a:srgbClr val="CC00CC"/>
                </a:solidFill>
                <a:cs typeface="Times New Roman" panose="02020603050405020304" pitchFamily="18" charset="0"/>
                <a:sym typeface="Symbol" pitchFamily="18" charset="2"/>
              </a:rPr>
              <a:t></a:t>
            </a:r>
            <a:r>
              <a:rPr lang="fr-FR" altLang="fr-FR" sz="1800">
                <a:solidFill>
                  <a:srgbClr val="000000"/>
                </a:solidFill>
                <a:cs typeface="Times New Roman" panose="02020603050405020304" pitchFamily="18" charset="0"/>
              </a:rPr>
              <a:t>)| = </a:t>
            </a:r>
            <a:r>
              <a:rPr lang="fr-FR" altLang="fr-FR" sz="1800">
                <a:solidFill>
                  <a:srgbClr val="FF6600"/>
                </a:solidFill>
                <a:cs typeface="Times New Roman" panose="02020603050405020304" pitchFamily="18" charset="0"/>
              </a:rPr>
              <a:t>- M</a:t>
            </a:r>
            <a:r>
              <a:rPr lang="fr-FR" altLang="fr-FR" sz="1800" baseline="-25000">
                <a:solidFill>
                  <a:srgbClr val="FF6600"/>
                </a:solidFill>
                <a:cs typeface="Times New Roman" panose="02020603050405020304" pitchFamily="18" charset="0"/>
                <a:sym typeface="Symbol" pitchFamily="18" charset="2"/>
              </a:rPr>
              <a:t>g</a:t>
            </a:r>
            <a:r>
              <a:rPr lang="fr-FR" altLang="fr-FR" sz="1800">
                <a:solidFill>
                  <a:srgbClr val="000000"/>
                </a:solidFill>
                <a:cs typeface="Times New Roman" panose="02020603050405020304" pitchFamily="18" charset="0"/>
                <a:sym typeface="Symbol" pitchFamily="18" charset="2"/>
              </a:rPr>
              <a:t>    d'où </a:t>
            </a:r>
            <a:r>
              <a:rPr lang="fr-FR" altLang="fr-FR" sz="1800" b="1">
                <a:solidFill>
                  <a:srgbClr val="FF0000"/>
                </a:solidFill>
                <a:cs typeface="Times New Roman" panose="02020603050405020304" pitchFamily="18" charset="0"/>
                <a:sym typeface="Symbol" pitchFamily="18" charset="2"/>
              </a:rPr>
              <a:t>K</a:t>
            </a:r>
          </a:p>
        </p:txBody>
      </p:sp>
    </p:spTree>
    <p:extLst>
      <p:ext uri="{BB962C8B-B14F-4D97-AF65-F5344CB8AC3E}">
        <p14:creationId xmlns:p14="http://schemas.microsoft.com/office/powerpoint/2010/main" val="300193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8"/>
          <p:cNvSpPr txBox="1">
            <a:spLocks noChangeArrowheads="1"/>
          </p:cNvSpPr>
          <p:nvPr/>
        </p:nvSpPr>
        <p:spPr bwMode="auto">
          <a:xfrm>
            <a:off x="-4" y="1783211"/>
            <a:ext cx="1098551" cy="584775"/>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spAutoFit/>
          </a:bodyPr>
          <a:lstStyle/>
          <a:p>
            <a:pPr algn="ctr"/>
            <a:r>
              <a:rPr lang="fr-FR" sz="1600" b="1" dirty="0" smtClean="0">
                <a:solidFill>
                  <a:schemeClr val="bg1"/>
                </a:solidFill>
                <a:effectLst>
                  <a:outerShdw blurRad="38100" dist="38100" dir="2700000" algn="tl">
                    <a:srgbClr val="000000"/>
                  </a:outerShdw>
                </a:effectLst>
              </a:rPr>
              <a:t>Correction Proportion.</a:t>
            </a:r>
            <a:endParaRPr lang="fr-FR" sz="1600" b="1" dirty="0">
              <a:solidFill>
                <a:schemeClr val="bg1"/>
              </a:solidFill>
              <a:effectLst>
                <a:outerShdw blurRad="38100" dist="38100" dir="2700000" algn="tl">
                  <a:srgbClr val="000000"/>
                </a:outerShdw>
              </a:effectLst>
            </a:endParaRPr>
          </a:p>
        </p:txBody>
      </p:sp>
      <p:grpSp>
        <p:nvGrpSpPr>
          <p:cNvPr id="3" name="Groupe 2"/>
          <p:cNvGrpSpPr>
            <a:grpSpLocks/>
          </p:cNvGrpSpPr>
          <p:nvPr/>
        </p:nvGrpSpPr>
        <p:grpSpPr bwMode="auto">
          <a:xfrm>
            <a:off x="1271588" y="1446213"/>
            <a:ext cx="4124325" cy="1139825"/>
            <a:chOff x="1272120" y="1445874"/>
            <a:chExt cx="4124325" cy="1139825"/>
          </a:xfrm>
        </p:grpSpPr>
        <p:pic>
          <p:nvPicPr>
            <p:cNvPr id="4" name="Picture 2" descr="Q17 bis"/>
            <p:cNvPicPr>
              <a:picLocks noChangeAspect="1" noChangeArrowheads="1"/>
            </p:cNvPicPr>
            <p:nvPr/>
          </p:nvPicPr>
          <p:blipFill>
            <a:blip r:embed="rId3">
              <a:extLst>
                <a:ext uri="{28A0092B-C50C-407E-A947-70E740481C1C}">
                  <a14:useLocalDpi xmlns:a14="http://schemas.microsoft.com/office/drawing/2010/main" val="0"/>
                </a:ext>
              </a:extLst>
            </a:blip>
            <a:srcRect l="3769" t="23117" b="11162"/>
            <a:stretch>
              <a:fillRect/>
            </a:stretch>
          </p:blipFill>
          <p:spPr bwMode="auto">
            <a:xfrm>
              <a:off x="1272120" y="1445874"/>
              <a:ext cx="41243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316695" y="1488737"/>
              <a:ext cx="287337" cy="36036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 name="ZoneTexte 5"/>
            <p:cNvSpPr txBox="1"/>
            <p:nvPr/>
          </p:nvSpPr>
          <p:spPr>
            <a:xfrm>
              <a:off x="2243670" y="1445874"/>
              <a:ext cx="647700" cy="368300"/>
            </a:xfrm>
            <a:prstGeom prst="rect">
              <a:avLst/>
            </a:prstGeom>
            <a:noFill/>
          </p:spPr>
          <p:txBody>
            <a:bodyPr>
              <a:spAutoFit/>
            </a:bodyPr>
            <a:lstStyle/>
            <a:p>
              <a:pPr>
                <a:defRPr/>
              </a:pPr>
              <a:r>
                <a:rPr lang="fr-FR" sz="1800" dirty="0" err="1">
                  <a:solidFill>
                    <a:schemeClr val="bg1"/>
                  </a:solidFill>
                  <a:effectLst>
                    <a:outerShdw blurRad="38100" dist="38100" dir="2700000" algn="tl">
                      <a:srgbClr val="000000">
                        <a:alpha val="43137"/>
                      </a:srgbClr>
                    </a:outerShdw>
                  </a:effectLst>
                </a:rPr>
                <a:t>K</a:t>
              </a:r>
              <a:r>
                <a:rPr lang="fr-FR" sz="1800" baseline="-25000" dirty="0" err="1">
                  <a:solidFill>
                    <a:schemeClr val="bg1"/>
                  </a:solidFill>
                  <a:effectLst>
                    <a:outerShdw blurRad="38100" dist="38100" dir="2700000" algn="tl">
                      <a:srgbClr val="000000">
                        <a:alpha val="43137"/>
                      </a:srgbClr>
                    </a:outerShdw>
                  </a:effectLst>
                </a:rPr>
                <a:t>p</a:t>
              </a:r>
              <a:endParaRPr lang="fr-FR" sz="1800" baseline="-25000" dirty="0">
                <a:solidFill>
                  <a:schemeClr val="bg1"/>
                </a:solidFill>
                <a:effectLst>
                  <a:outerShdw blurRad="38100" dist="38100" dir="2700000" algn="tl">
                    <a:srgbClr val="000000">
                      <a:alpha val="43137"/>
                    </a:srgbClr>
                  </a:outerShdw>
                </a:effectLst>
              </a:endParaRPr>
            </a:p>
          </p:txBody>
        </p:sp>
      </p:gr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fr-FR" altLang="fr-FR"/>
          </a:p>
        </p:txBody>
      </p:sp>
      <p:graphicFrame>
        <p:nvGraphicFramePr>
          <p:cNvPr id="8" name="Objet 7"/>
          <p:cNvGraphicFramePr>
            <a:graphicFrameLocks noChangeAspect="1"/>
          </p:cNvGraphicFramePr>
          <p:nvPr>
            <p:extLst>
              <p:ext uri="{D42A27DB-BD31-4B8C-83A1-F6EECF244321}">
                <p14:modId xmlns:p14="http://schemas.microsoft.com/office/powerpoint/2010/main" val="1903250931"/>
              </p:ext>
            </p:extLst>
          </p:nvPr>
        </p:nvGraphicFramePr>
        <p:xfrm>
          <a:off x="1476724" y="2642885"/>
          <a:ext cx="7286625" cy="647700"/>
        </p:xfrm>
        <a:graphic>
          <a:graphicData uri="http://schemas.openxmlformats.org/presentationml/2006/ole">
            <mc:AlternateContent xmlns:mc="http://schemas.openxmlformats.org/markup-compatibility/2006">
              <mc:Choice xmlns:v="urn:schemas-microsoft-com:vml" Requires="v">
                <p:oleObj spid="_x0000_s50226" name="Equation" r:id="rId4" imgW="5308600" imgH="469900" progId="Equation.DSMT4">
                  <p:embed/>
                </p:oleObj>
              </mc:Choice>
              <mc:Fallback>
                <p:oleObj name="Equation" r:id="rId4" imgW="5308600" imgH="4699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724" y="2642885"/>
                        <a:ext cx="72866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Picture 5" descr="bode pb 2 repon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1446213"/>
            <a:ext cx="5688013" cy="537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fr-FR" altLang="fr-FR"/>
          </a:p>
        </p:txBody>
      </p:sp>
      <p:graphicFrame>
        <p:nvGraphicFramePr>
          <p:cNvPr id="11" name="Objet 10"/>
          <p:cNvGraphicFramePr>
            <a:graphicFrameLocks noChangeAspect="1"/>
          </p:cNvGraphicFramePr>
          <p:nvPr>
            <p:extLst>
              <p:ext uri="{D42A27DB-BD31-4B8C-83A1-F6EECF244321}">
                <p14:modId xmlns:p14="http://schemas.microsoft.com/office/powerpoint/2010/main" val="560852933"/>
              </p:ext>
            </p:extLst>
          </p:nvPr>
        </p:nvGraphicFramePr>
        <p:xfrm>
          <a:off x="1335087" y="2852738"/>
          <a:ext cx="1268413" cy="431800"/>
        </p:xfrm>
        <a:graphic>
          <a:graphicData uri="http://schemas.openxmlformats.org/presentationml/2006/ole">
            <mc:AlternateContent xmlns:mc="http://schemas.openxmlformats.org/markup-compatibility/2006">
              <mc:Choice xmlns:v="urn:schemas-microsoft-com:vml" Requires="v">
                <p:oleObj spid="_x0000_s50227" name="Equation" r:id="rId7" imgW="711000" imgH="241200" progId="Equation.DSMT4">
                  <p:embed/>
                </p:oleObj>
              </mc:Choice>
              <mc:Fallback>
                <p:oleObj name="Equation" r:id="rId7" imgW="711000" imgH="241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5087" y="2852738"/>
                        <a:ext cx="12684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2" name="Groupe 11"/>
          <p:cNvGrpSpPr>
            <a:grpSpLocks/>
          </p:cNvGrpSpPr>
          <p:nvPr/>
        </p:nvGrpSpPr>
        <p:grpSpPr bwMode="auto">
          <a:xfrm>
            <a:off x="3492500" y="5589588"/>
            <a:ext cx="4146550" cy="215900"/>
            <a:chOff x="3491880" y="5589240"/>
            <a:chExt cx="4147886" cy="216024"/>
          </a:xfrm>
        </p:grpSpPr>
        <p:cxnSp>
          <p:nvCxnSpPr>
            <p:cNvPr id="13" name="Connecteur droit 12"/>
            <p:cNvCxnSpPr/>
            <p:nvPr/>
          </p:nvCxnSpPr>
          <p:spPr>
            <a:xfrm>
              <a:off x="3923819" y="5706782"/>
              <a:ext cx="3715947" cy="127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3491880" y="5589240"/>
              <a:ext cx="431939"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cxnSp>
        <p:nvCxnSpPr>
          <p:cNvPr id="15" name="Connecteur droit 14"/>
          <p:cNvCxnSpPr/>
          <p:nvPr/>
        </p:nvCxnSpPr>
        <p:spPr>
          <a:xfrm flipV="1">
            <a:off x="7639050" y="2852738"/>
            <a:ext cx="0" cy="28606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H="1">
            <a:off x="3851275" y="2852738"/>
            <a:ext cx="37877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 name="Groupe 16"/>
          <p:cNvGrpSpPr>
            <a:grpSpLocks/>
          </p:cNvGrpSpPr>
          <p:nvPr/>
        </p:nvGrpSpPr>
        <p:grpSpPr bwMode="auto">
          <a:xfrm>
            <a:off x="7639050" y="1557338"/>
            <a:ext cx="533400" cy="1295400"/>
            <a:chOff x="7639766" y="1556792"/>
            <a:chExt cx="532634" cy="1296144"/>
          </a:xfrm>
        </p:grpSpPr>
        <p:sp>
          <p:nvSpPr>
            <p:cNvPr id="18" name="Flèche vers le haut 17"/>
            <p:cNvSpPr/>
            <p:nvPr/>
          </p:nvSpPr>
          <p:spPr>
            <a:xfrm>
              <a:off x="7639766" y="1556792"/>
              <a:ext cx="532634" cy="1296144"/>
            </a:xfrm>
            <a:prstGeom prst="up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 name="ZoneTexte 18"/>
            <p:cNvSpPr txBox="1">
              <a:spLocks noChangeArrowheads="1"/>
            </p:cNvSpPr>
            <p:nvPr/>
          </p:nvSpPr>
          <p:spPr bwMode="auto">
            <a:xfrm rot="-5400000">
              <a:off x="7366024" y="2128210"/>
              <a:ext cx="10801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FR" altLang="fr-FR" sz="1800">
                  <a:solidFill>
                    <a:srgbClr val="FF0000"/>
                  </a:solidFill>
                </a:rPr>
                <a:t>+57dB</a:t>
              </a:r>
            </a:p>
          </p:txBody>
        </p:sp>
      </p:grpSp>
      <p:graphicFrame>
        <p:nvGraphicFramePr>
          <p:cNvPr id="20" name="Objet 19"/>
          <p:cNvGraphicFramePr>
            <a:graphicFrameLocks noChangeAspect="1"/>
          </p:cNvGraphicFramePr>
          <p:nvPr/>
        </p:nvGraphicFramePr>
        <p:xfrm>
          <a:off x="1401763" y="3478213"/>
          <a:ext cx="2090737" cy="1038225"/>
        </p:xfrm>
        <a:graphic>
          <a:graphicData uri="http://schemas.openxmlformats.org/presentationml/2006/ole">
            <mc:AlternateContent xmlns:mc="http://schemas.openxmlformats.org/markup-compatibility/2006">
              <mc:Choice xmlns:v="urn:schemas-microsoft-com:vml" Requires="v">
                <p:oleObj spid="_x0000_s50228" name="Equation" r:id="rId9" imgW="1218960" imgH="609480" progId="Equation.DSMT4">
                  <p:embed/>
                </p:oleObj>
              </mc:Choice>
              <mc:Fallback>
                <p:oleObj name="Equation" r:id="rId9" imgW="1218960" imgH="609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01763" y="3478213"/>
                        <a:ext cx="2090737"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t 20"/>
          <p:cNvGraphicFramePr>
            <a:graphicFrameLocks noChangeAspect="1"/>
          </p:cNvGraphicFramePr>
          <p:nvPr/>
        </p:nvGraphicFramePr>
        <p:xfrm>
          <a:off x="1547813" y="5229225"/>
          <a:ext cx="1474787" cy="576263"/>
        </p:xfrm>
        <a:graphic>
          <a:graphicData uri="http://schemas.openxmlformats.org/presentationml/2006/ole">
            <mc:AlternateContent xmlns:mc="http://schemas.openxmlformats.org/markup-compatibility/2006">
              <mc:Choice xmlns:v="urn:schemas-microsoft-com:vml" Requires="v">
                <p:oleObj spid="_x0000_s50229" name="Equation" r:id="rId11" imgW="609336" imgH="241195" progId="Equation.DSMT4">
                  <p:embed/>
                </p:oleObj>
              </mc:Choice>
              <mc:Fallback>
                <p:oleObj name="Equation" r:id="rId11" imgW="609336" imgH="241195"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47813" y="5229225"/>
                        <a:ext cx="14747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 Box 65"/>
          <p:cNvSpPr txBox="1">
            <a:spLocks noChangeArrowheads="1"/>
          </p:cNvSpPr>
          <p:nvPr/>
        </p:nvSpPr>
        <p:spPr bwMode="auto">
          <a:xfrm>
            <a:off x="3265837" y="943432"/>
            <a:ext cx="3708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FR" altLang="fr-FR" sz="2000" b="1" dirty="0"/>
              <a:t>Correction proportionnelle</a:t>
            </a:r>
          </a:p>
        </p:txBody>
      </p:sp>
    </p:spTree>
    <p:extLst>
      <p:ext uri="{BB962C8B-B14F-4D97-AF65-F5344CB8AC3E}">
        <p14:creationId xmlns:p14="http://schemas.microsoft.com/office/powerpoint/2010/main" val="4691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1000"/>
                            </p:stCondLst>
                            <p:childTnLst>
                              <p:par>
                                <p:cTn id="31" presetID="22" presetClass="entr" presetSubtype="4"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childTnLst>
                          </p:cTn>
                        </p:par>
                        <p:par>
                          <p:cTn id="34" fill="hold">
                            <p:stCondLst>
                              <p:cond delay="1500"/>
                            </p:stCondLst>
                            <p:childTnLst>
                              <p:par>
                                <p:cTn id="35" presetID="22" presetClass="entr" presetSubtype="2"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righ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par>
                          <p:cTn id="43" fill="hold">
                            <p:stCondLst>
                              <p:cond delay="500"/>
                            </p:stCondLst>
                            <p:childTnLst>
                              <p:par>
                                <p:cTn id="44" presetID="22" presetClass="entr" presetSubtype="1"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up)">
                                      <p:cBhvr>
                                        <p:cTn id="46" dur="500"/>
                                        <p:tgtEl>
                                          <p:spTgt spid="20"/>
                                        </p:tgtEl>
                                      </p:cBhvr>
                                    </p:animEffect>
                                  </p:childTnLst>
                                </p:cTn>
                              </p:par>
                            </p:childTnLst>
                          </p:cTn>
                        </p:par>
                        <p:par>
                          <p:cTn id="47" fill="hold">
                            <p:stCondLst>
                              <p:cond delay="1000"/>
                            </p:stCondLst>
                            <p:childTnLst>
                              <p:par>
                                <p:cTn id="48" presetID="22" presetClass="entr" presetSubtype="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8"/>
          <p:cNvSpPr txBox="1">
            <a:spLocks noChangeArrowheads="1"/>
          </p:cNvSpPr>
          <p:nvPr/>
        </p:nvSpPr>
        <p:spPr bwMode="auto">
          <a:xfrm>
            <a:off x="-5" y="2697611"/>
            <a:ext cx="1098551" cy="584775"/>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spAutoFit/>
          </a:bodyPr>
          <a:lstStyle/>
          <a:p>
            <a:pPr algn="ctr"/>
            <a:r>
              <a:rPr lang="fr-FR" sz="1600" b="1" dirty="0" smtClean="0">
                <a:solidFill>
                  <a:schemeClr val="bg1"/>
                </a:solidFill>
                <a:effectLst>
                  <a:outerShdw blurRad="38100" dist="38100" dir="2700000" algn="tl">
                    <a:srgbClr val="000000"/>
                  </a:outerShdw>
                </a:effectLst>
              </a:rPr>
              <a:t>Correction Intégrale</a:t>
            </a:r>
            <a:endParaRPr lang="fr-FR" sz="1600" b="1" dirty="0">
              <a:solidFill>
                <a:schemeClr val="bg1"/>
              </a:solidFill>
              <a:effectLst>
                <a:outerShdw blurRad="38100" dist="38100" dir="2700000" algn="tl">
                  <a:srgbClr val="000000"/>
                </a:outerShdw>
              </a:effectLst>
            </a:endParaRPr>
          </a:p>
        </p:txBody>
      </p:sp>
      <p:sp>
        <p:nvSpPr>
          <p:cNvPr id="3" name="Text Box 65"/>
          <p:cNvSpPr txBox="1">
            <a:spLocks noChangeArrowheads="1"/>
          </p:cNvSpPr>
          <p:nvPr/>
        </p:nvSpPr>
        <p:spPr bwMode="auto">
          <a:xfrm>
            <a:off x="3265837" y="943432"/>
            <a:ext cx="3708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FR" altLang="fr-FR" sz="2000" b="1" dirty="0"/>
              <a:t>Correction </a:t>
            </a:r>
            <a:r>
              <a:rPr lang="fr-FR" altLang="fr-FR" sz="2000" b="1" dirty="0" smtClean="0"/>
              <a:t>Intégrale</a:t>
            </a:r>
            <a:endParaRPr lang="fr-FR" altLang="fr-FR" sz="2000" b="1" dirty="0"/>
          </a:p>
        </p:txBody>
      </p:sp>
      <p:sp>
        <p:nvSpPr>
          <p:cNvPr id="4" name="Rectangle 29"/>
          <p:cNvSpPr>
            <a:spLocks noChangeArrowheads="1"/>
          </p:cNvSpPr>
          <p:nvPr/>
        </p:nvSpPr>
        <p:spPr bwMode="auto">
          <a:xfrm>
            <a:off x="1281113" y="1370013"/>
            <a:ext cx="7777162"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fr-FR" altLang="fr-FR" sz="1800" dirty="0"/>
              <a:t>Comment augmenter la précision d'un système ? en introduisant un intégrateur dans la BO mais on risque ainsi de déstabiliser le système (en diminuant la phase de 90°) </a:t>
            </a:r>
            <a:r>
              <a:rPr lang="fr-FR" altLang="fr-FR" sz="1800" dirty="0">
                <a:sym typeface="Symbol" pitchFamily="18" charset="2"/>
              </a:rPr>
              <a:t></a:t>
            </a:r>
            <a:r>
              <a:rPr lang="fr-FR" altLang="fr-FR" sz="1800" dirty="0"/>
              <a:t> on choisit un correcteur qui modifie la phase uniquement pour les basses fréquences </a:t>
            </a:r>
          </a:p>
        </p:txBody>
      </p:sp>
      <p:graphicFrame>
        <p:nvGraphicFramePr>
          <p:cNvPr id="5" name="Object 30"/>
          <p:cNvGraphicFramePr>
            <a:graphicFrameLocks noChangeAspect="1"/>
          </p:cNvGraphicFramePr>
          <p:nvPr/>
        </p:nvGraphicFramePr>
        <p:xfrm>
          <a:off x="6092825" y="2563813"/>
          <a:ext cx="1728788" cy="741362"/>
        </p:xfrm>
        <a:graphic>
          <a:graphicData uri="http://schemas.openxmlformats.org/presentationml/2006/ole">
            <mc:AlternateContent xmlns:mc="http://schemas.openxmlformats.org/markup-compatibility/2006">
              <mc:Choice xmlns:v="urn:schemas-microsoft-com:vml" Requires="v">
                <p:oleObj spid="_x0000_s51224" name="Equation" r:id="rId3" imgW="1002865" imgH="431613" progId="Equation.3">
                  <p:embed/>
                </p:oleObj>
              </mc:Choice>
              <mc:Fallback>
                <p:oleObj name="Equation" r:id="rId3" imgW="1002865" imgH="4316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825" y="2563813"/>
                        <a:ext cx="1728788" cy="74136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 name="Group 69"/>
          <p:cNvGrpSpPr>
            <a:grpSpLocks/>
          </p:cNvGrpSpPr>
          <p:nvPr/>
        </p:nvGrpSpPr>
        <p:grpSpPr bwMode="auto">
          <a:xfrm>
            <a:off x="1847850" y="2636838"/>
            <a:ext cx="2530475" cy="3816350"/>
            <a:chOff x="1164" y="1661"/>
            <a:chExt cx="1594" cy="2404"/>
          </a:xfrm>
        </p:grpSpPr>
        <p:sp>
          <p:nvSpPr>
            <p:cNvPr id="7" name="Line 35"/>
            <p:cNvSpPr>
              <a:spLocks noChangeShapeType="1"/>
            </p:cNvSpPr>
            <p:nvPr/>
          </p:nvSpPr>
          <p:spPr bwMode="auto">
            <a:xfrm>
              <a:off x="1318" y="1749"/>
              <a:ext cx="1" cy="1025"/>
            </a:xfrm>
            <a:prstGeom prst="line">
              <a:avLst/>
            </a:prstGeom>
            <a:noFill/>
            <a:ln w="6350">
              <a:solidFill>
                <a:srgbClr val="000000"/>
              </a:solidFill>
              <a:round/>
              <a:headEnd type="arrow"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8" name="Line 36"/>
            <p:cNvSpPr>
              <a:spLocks noChangeShapeType="1"/>
            </p:cNvSpPr>
            <p:nvPr/>
          </p:nvSpPr>
          <p:spPr bwMode="auto">
            <a:xfrm>
              <a:off x="1164" y="2484"/>
              <a:ext cx="1557" cy="1"/>
            </a:xfrm>
            <a:prstGeom prst="line">
              <a:avLst/>
            </a:prstGeom>
            <a:noFill/>
            <a:ln w="6350">
              <a:solidFill>
                <a:srgbClr val="000000"/>
              </a:solidFill>
              <a:round/>
              <a:headEnd type="none" w="sm" len="sm"/>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9" name="Rectangle 37"/>
            <p:cNvSpPr>
              <a:spLocks noChangeArrowheads="1"/>
            </p:cNvSpPr>
            <p:nvPr/>
          </p:nvSpPr>
          <p:spPr bwMode="auto">
            <a:xfrm>
              <a:off x="1346" y="1661"/>
              <a:ext cx="309" cy="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altLang="fr-FR" sz="1600"/>
                <a:t>G</a:t>
              </a:r>
              <a:r>
                <a:rPr lang="fr-FR" altLang="fr-FR" sz="1600" baseline="-25000"/>
                <a:t>dB</a:t>
              </a:r>
              <a:r>
                <a:rPr lang="fr-FR" altLang="fr-FR" sz="1600"/>
                <a:t> </a:t>
              </a:r>
            </a:p>
          </p:txBody>
        </p:sp>
        <p:sp>
          <p:nvSpPr>
            <p:cNvPr id="10" name="Rectangle 38"/>
            <p:cNvSpPr>
              <a:spLocks noChangeArrowheads="1"/>
            </p:cNvSpPr>
            <p:nvPr/>
          </p:nvSpPr>
          <p:spPr bwMode="auto">
            <a:xfrm>
              <a:off x="2653" y="2341"/>
              <a:ext cx="105"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altLang="fr-FR" sz="1600">
                  <a:sym typeface="Symbol" pitchFamily="18" charset="2"/>
                </a:rPr>
                <a:t></a:t>
              </a:r>
              <a:endParaRPr lang="fr-FR" altLang="fr-FR" sz="1600"/>
            </a:p>
          </p:txBody>
        </p:sp>
        <p:sp>
          <p:nvSpPr>
            <p:cNvPr id="11" name="Line 39"/>
            <p:cNvSpPr>
              <a:spLocks noChangeShapeType="1"/>
            </p:cNvSpPr>
            <p:nvPr/>
          </p:nvSpPr>
          <p:spPr bwMode="auto">
            <a:xfrm>
              <a:off x="1320" y="2897"/>
              <a:ext cx="0" cy="1168"/>
            </a:xfrm>
            <a:prstGeom prst="line">
              <a:avLst/>
            </a:prstGeom>
            <a:noFill/>
            <a:ln w="6350">
              <a:solidFill>
                <a:srgbClr val="000000"/>
              </a:solidFill>
              <a:round/>
              <a:headEnd type="arrow"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 name="Line 40"/>
            <p:cNvSpPr>
              <a:spLocks noChangeShapeType="1"/>
            </p:cNvSpPr>
            <p:nvPr/>
          </p:nvSpPr>
          <p:spPr bwMode="auto">
            <a:xfrm>
              <a:off x="1184" y="3474"/>
              <a:ext cx="1523" cy="0"/>
            </a:xfrm>
            <a:prstGeom prst="line">
              <a:avLst/>
            </a:prstGeom>
            <a:noFill/>
            <a:ln w="6350">
              <a:solidFill>
                <a:srgbClr val="000000"/>
              </a:solidFill>
              <a:round/>
              <a:headEnd type="none" w="sm" len="sm"/>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3" name="Rectangle 41"/>
            <p:cNvSpPr>
              <a:spLocks noChangeArrowheads="1"/>
            </p:cNvSpPr>
            <p:nvPr/>
          </p:nvSpPr>
          <p:spPr bwMode="auto">
            <a:xfrm>
              <a:off x="2609" y="3319"/>
              <a:ext cx="135"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altLang="fr-FR" sz="1600"/>
                <a:t> </a:t>
              </a:r>
              <a:r>
                <a:rPr lang="fr-FR" altLang="fr-FR" sz="1600">
                  <a:sym typeface="Symbol" pitchFamily="18" charset="2"/>
                </a:rPr>
                <a:t></a:t>
              </a:r>
              <a:endParaRPr lang="fr-FR" altLang="fr-FR" sz="1600"/>
            </a:p>
          </p:txBody>
        </p:sp>
        <p:sp>
          <p:nvSpPr>
            <p:cNvPr id="14" name="Rectangle 42"/>
            <p:cNvSpPr>
              <a:spLocks noChangeArrowheads="1"/>
            </p:cNvSpPr>
            <p:nvPr/>
          </p:nvSpPr>
          <p:spPr bwMode="auto">
            <a:xfrm>
              <a:off x="1349" y="2853"/>
              <a:ext cx="95" cy="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altLang="fr-FR" sz="1600">
                  <a:sym typeface="Symbol" pitchFamily="18" charset="2"/>
                </a:rPr>
                <a:t></a:t>
              </a:r>
              <a:r>
                <a:rPr lang="fr-FR" altLang="fr-FR" sz="1600"/>
                <a:t> </a:t>
              </a:r>
            </a:p>
          </p:txBody>
        </p:sp>
      </p:grpSp>
      <p:grpSp>
        <p:nvGrpSpPr>
          <p:cNvPr id="15" name="Group 68"/>
          <p:cNvGrpSpPr>
            <a:grpSpLocks/>
          </p:cNvGrpSpPr>
          <p:nvPr/>
        </p:nvGrpSpPr>
        <p:grpSpPr bwMode="auto">
          <a:xfrm>
            <a:off x="1763713" y="2989263"/>
            <a:ext cx="2279650" cy="3127375"/>
            <a:chOff x="1111" y="1883"/>
            <a:chExt cx="1436" cy="1970"/>
          </a:xfrm>
        </p:grpSpPr>
        <p:sp>
          <p:nvSpPr>
            <p:cNvPr id="16" name="Freeform 57"/>
            <p:cNvSpPr>
              <a:spLocks/>
            </p:cNvSpPr>
            <p:nvPr/>
          </p:nvSpPr>
          <p:spPr bwMode="auto">
            <a:xfrm>
              <a:off x="1234" y="1883"/>
              <a:ext cx="1313" cy="305"/>
            </a:xfrm>
            <a:custGeom>
              <a:avLst/>
              <a:gdLst>
                <a:gd name="T0" fmla="*/ 0 w 2633"/>
                <a:gd name="T1" fmla="*/ 0 h 612"/>
                <a:gd name="T2" fmla="*/ 7 w 2633"/>
                <a:gd name="T3" fmla="*/ 5 h 612"/>
                <a:gd name="T4" fmla="*/ 17 w 2633"/>
                <a:gd name="T5" fmla="*/ 8 h 612"/>
                <a:gd name="T6" fmla="*/ 36 w 2633"/>
                <a:gd name="T7" fmla="*/ 9 h 612"/>
                <a:gd name="T8" fmla="*/ 40 w 2633"/>
                <a:gd name="T9" fmla="*/ 9 h 6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33" h="612">
                  <a:moveTo>
                    <a:pt x="0" y="0"/>
                  </a:moveTo>
                  <a:cubicBezTo>
                    <a:pt x="82" y="60"/>
                    <a:pt x="313" y="265"/>
                    <a:pt x="495" y="360"/>
                  </a:cubicBezTo>
                  <a:cubicBezTo>
                    <a:pt x="677" y="455"/>
                    <a:pt x="785" y="529"/>
                    <a:pt x="1095" y="570"/>
                  </a:cubicBezTo>
                  <a:cubicBezTo>
                    <a:pt x="1405" y="611"/>
                    <a:pt x="2099" y="602"/>
                    <a:pt x="2355" y="607"/>
                  </a:cubicBezTo>
                  <a:cubicBezTo>
                    <a:pt x="2611" y="612"/>
                    <a:pt x="2621" y="606"/>
                    <a:pt x="2633" y="600"/>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 name="Freeform 62"/>
            <p:cNvSpPr>
              <a:spLocks/>
            </p:cNvSpPr>
            <p:nvPr/>
          </p:nvSpPr>
          <p:spPr bwMode="auto">
            <a:xfrm>
              <a:off x="1111" y="3685"/>
              <a:ext cx="479" cy="168"/>
            </a:xfrm>
            <a:custGeom>
              <a:avLst/>
              <a:gdLst>
                <a:gd name="T0" fmla="*/ 0 w 960"/>
                <a:gd name="T1" fmla="*/ 4 h 337"/>
                <a:gd name="T2" fmla="*/ 5 w 960"/>
                <a:gd name="T3" fmla="*/ 4 h 337"/>
                <a:gd name="T4" fmla="*/ 10 w 960"/>
                <a:gd name="T5" fmla="*/ 2 h 337"/>
                <a:gd name="T6" fmla="*/ 14 w 960"/>
                <a:gd name="T7" fmla="*/ 0 h 3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0" h="337">
                  <a:moveTo>
                    <a:pt x="0" y="315"/>
                  </a:moveTo>
                  <a:cubicBezTo>
                    <a:pt x="111" y="326"/>
                    <a:pt x="223" y="337"/>
                    <a:pt x="337" y="315"/>
                  </a:cubicBezTo>
                  <a:cubicBezTo>
                    <a:pt x="451" y="293"/>
                    <a:pt x="578" y="233"/>
                    <a:pt x="682" y="180"/>
                  </a:cubicBezTo>
                  <a:cubicBezTo>
                    <a:pt x="786" y="127"/>
                    <a:pt x="873" y="63"/>
                    <a:pt x="960" y="0"/>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 name="Freeform 63"/>
            <p:cNvSpPr>
              <a:spLocks/>
            </p:cNvSpPr>
            <p:nvPr/>
          </p:nvSpPr>
          <p:spPr bwMode="auto">
            <a:xfrm>
              <a:off x="1575" y="3508"/>
              <a:ext cx="968" cy="188"/>
            </a:xfrm>
            <a:custGeom>
              <a:avLst/>
              <a:gdLst>
                <a:gd name="T0" fmla="*/ 30 w 1942"/>
                <a:gd name="T1" fmla="*/ 0 h 378"/>
                <a:gd name="T2" fmla="*/ 18 w 1942"/>
                <a:gd name="T3" fmla="*/ 0 h 378"/>
                <a:gd name="T4" fmla="*/ 9 w 1942"/>
                <a:gd name="T5" fmla="*/ 0 h 378"/>
                <a:gd name="T6" fmla="*/ 4 w 1942"/>
                <a:gd name="T7" fmla="*/ 3 h 378"/>
                <a:gd name="T8" fmla="*/ 0 w 1942"/>
                <a:gd name="T9" fmla="*/ 5 h 3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2" h="378">
                  <a:moveTo>
                    <a:pt x="1942" y="2"/>
                  </a:moveTo>
                  <a:cubicBezTo>
                    <a:pt x="1817" y="3"/>
                    <a:pt x="1412" y="0"/>
                    <a:pt x="1192" y="10"/>
                  </a:cubicBezTo>
                  <a:cubicBezTo>
                    <a:pt x="972" y="20"/>
                    <a:pt x="775" y="32"/>
                    <a:pt x="623" y="63"/>
                  </a:cubicBezTo>
                  <a:cubicBezTo>
                    <a:pt x="471" y="94"/>
                    <a:pt x="382" y="145"/>
                    <a:pt x="278" y="198"/>
                  </a:cubicBezTo>
                  <a:cubicBezTo>
                    <a:pt x="174" y="251"/>
                    <a:pt x="87" y="315"/>
                    <a:pt x="0" y="37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19" name="Rectangle 70"/>
          <p:cNvSpPr>
            <a:spLocks noChangeArrowheads="1"/>
          </p:cNvSpPr>
          <p:nvPr/>
        </p:nvSpPr>
        <p:spPr bwMode="auto">
          <a:xfrm>
            <a:off x="4859338" y="3459163"/>
            <a:ext cx="40671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fr-FR" altLang="fr-FR" sz="1800"/>
              <a:t>Il faut faire attention à ne pas diminuer la phase à la pulsation critique </a:t>
            </a:r>
          </a:p>
          <a:p>
            <a:pPr algn="just" eaLnBrk="1" hangingPunct="1"/>
            <a:r>
              <a:rPr lang="fr-FR" altLang="fr-FR" sz="1800">
                <a:sym typeface="Symbol" pitchFamily="18" charset="2"/>
              </a:rPr>
              <a:t></a:t>
            </a:r>
            <a:r>
              <a:rPr lang="fr-FR" altLang="fr-FR" sz="1800"/>
              <a:t> éloigner 1/</a:t>
            </a:r>
            <a:r>
              <a:rPr lang="fr-FR" altLang="fr-FR" sz="1800">
                <a:sym typeface="Symbol" pitchFamily="18" charset="2"/>
              </a:rPr>
              <a:t></a:t>
            </a:r>
            <a:r>
              <a:rPr lang="fr-FR" altLang="fr-FR" sz="1800"/>
              <a:t> de cette pulsation critique</a:t>
            </a:r>
            <a:r>
              <a:rPr lang="fr-FR" altLang="fr-FR" sz="1800">
                <a:sym typeface="Symbol" pitchFamily="18" charset="2"/>
              </a:rPr>
              <a:t> </a:t>
            </a:r>
          </a:p>
        </p:txBody>
      </p:sp>
      <p:sp>
        <p:nvSpPr>
          <p:cNvPr id="20" name="Text Box 71"/>
          <p:cNvSpPr txBox="1">
            <a:spLocks noChangeArrowheads="1"/>
          </p:cNvSpPr>
          <p:nvPr/>
        </p:nvSpPr>
        <p:spPr bwMode="auto">
          <a:xfrm>
            <a:off x="4859338" y="4530725"/>
            <a:ext cx="3960812"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fr-FR" altLang="fr-FR" sz="1800"/>
              <a:t>En général, on place le correcteur une décade avant </a:t>
            </a:r>
            <a:r>
              <a:rPr lang="fr-FR" altLang="fr-FR" sz="1600">
                <a:sym typeface="Symbol" pitchFamily="18" charset="2"/>
              </a:rPr>
              <a:t></a:t>
            </a:r>
            <a:r>
              <a:rPr lang="fr-FR" altLang="fr-FR" sz="1800" baseline="-25000"/>
              <a:t>c</a:t>
            </a:r>
            <a:r>
              <a:rPr lang="fr-FR" altLang="fr-FR" sz="1800"/>
              <a:t> soit :</a:t>
            </a:r>
          </a:p>
        </p:txBody>
      </p:sp>
      <p:graphicFrame>
        <p:nvGraphicFramePr>
          <p:cNvPr id="21" name="Object 72"/>
          <p:cNvGraphicFramePr>
            <a:graphicFrameLocks noChangeAspect="1"/>
          </p:cNvGraphicFramePr>
          <p:nvPr/>
        </p:nvGraphicFramePr>
        <p:xfrm>
          <a:off x="7524750" y="4957763"/>
          <a:ext cx="865188" cy="715962"/>
        </p:xfrm>
        <a:graphic>
          <a:graphicData uri="http://schemas.openxmlformats.org/presentationml/2006/ole">
            <mc:AlternateContent xmlns:mc="http://schemas.openxmlformats.org/markup-compatibility/2006">
              <mc:Choice xmlns:v="urn:schemas-microsoft-com:vml" Requires="v">
                <p:oleObj spid="_x0000_s51225" name="Equation" r:id="rId5" imgW="494870" imgH="406048" progId="Equation.3">
                  <p:embed/>
                </p:oleObj>
              </mc:Choice>
              <mc:Fallback>
                <p:oleObj name="Equation" r:id="rId5" imgW="494870" imgH="406048"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4750" y="4957763"/>
                        <a:ext cx="865188" cy="71596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 Box 74"/>
          <p:cNvSpPr txBox="1">
            <a:spLocks noChangeArrowheads="1"/>
          </p:cNvSpPr>
          <p:nvPr/>
        </p:nvSpPr>
        <p:spPr bwMode="auto">
          <a:xfrm>
            <a:off x="4868863" y="5819775"/>
            <a:ext cx="403225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fr-FR" altLang="fr-FR" sz="2000" i="1"/>
              <a:t>En général, ce correcteur diminue la rapidité du système.</a:t>
            </a:r>
          </a:p>
        </p:txBody>
      </p:sp>
      <p:grpSp>
        <p:nvGrpSpPr>
          <p:cNvPr id="54" name="Group 67"/>
          <p:cNvGrpSpPr>
            <a:grpSpLocks/>
          </p:cNvGrpSpPr>
          <p:nvPr/>
        </p:nvGrpSpPr>
        <p:grpSpPr bwMode="auto">
          <a:xfrm>
            <a:off x="1347788" y="3009900"/>
            <a:ext cx="2797175" cy="3140075"/>
            <a:chOff x="849" y="1896"/>
            <a:chExt cx="1762" cy="1978"/>
          </a:xfrm>
        </p:grpSpPr>
        <p:grpSp>
          <p:nvGrpSpPr>
            <p:cNvPr id="55" name="Group 66"/>
            <p:cNvGrpSpPr>
              <a:grpSpLocks/>
            </p:cNvGrpSpPr>
            <p:nvPr/>
          </p:nvGrpSpPr>
          <p:grpSpPr bwMode="auto">
            <a:xfrm>
              <a:off x="849" y="3314"/>
              <a:ext cx="1709" cy="560"/>
              <a:chOff x="849" y="3314"/>
              <a:chExt cx="1709" cy="560"/>
            </a:xfrm>
          </p:grpSpPr>
          <p:sp>
            <p:nvSpPr>
              <p:cNvPr id="61" name="Rectangle 34"/>
              <p:cNvSpPr>
                <a:spLocks noChangeArrowheads="1"/>
              </p:cNvSpPr>
              <p:nvPr/>
            </p:nvSpPr>
            <p:spPr bwMode="auto">
              <a:xfrm>
                <a:off x="849" y="3762"/>
                <a:ext cx="298" cy="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altLang="fr-FR" sz="1600">
                    <a:solidFill>
                      <a:srgbClr val="FF0000"/>
                    </a:solidFill>
                  </a:rPr>
                  <a:t>-90°</a:t>
                </a:r>
              </a:p>
            </p:txBody>
          </p:sp>
          <p:sp>
            <p:nvSpPr>
              <p:cNvPr id="62" name="Rectangle 51"/>
              <p:cNvSpPr>
                <a:spLocks noChangeArrowheads="1"/>
              </p:cNvSpPr>
              <p:nvPr/>
            </p:nvSpPr>
            <p:spPr bwMode="auto">
              <a:xfrm>
                <a:off x="1504" y="3314"/>
                <a:ext cx="271" cy="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altLang="fr-FR" sz="1600">
                    <a:solidFill>
                      <a:srgbClr val="FF0000"/>
                    </a:solidFill>
                  </a:rPr>
                  <a:t>1/</a:t>
                </a:r>
                <a:r>
                  <a:rPr lang="fr-FR" altLang="fr-FR" sz="1600">
                    <a:solidFill>
                      <a:srgbClr val="FF0000"/>
                    </a:solidFill>
                    <a:sym typeface="Symbol" pitchFamily="18" charset="2"/>
                  </a:rPr>
                  <a:t></a:t>
                </a:r>
                <a:endParaRPr lang="fr-FR" altLang="fr-FR" sz="1600"/>
              </a:p>
            </p:txBody>
          </p:sp>
          <p:sp>
            <p:nvSpPr>
              <p:cNvPr id="63" name="Line 59"/>
              <p:cNvSpPr>
                <a:spLocks noChangeShapeType="1"/>
              </p:cNvSpPr>
              <p:nvPr/>
            </p:nvSpPr>
            <p:spPr bwMode="auto">
              <a:xfrm>
                <a:off x="1589" y="3487"/>
                <a:ext cx="1" cy="387"/>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64" name="Line 60"/>
              <p:cNvSpPr>
                <a:spLocks noChangeShapeType="1"/>
              </p:cNvSpPr>
              <p:nvPr/>
            </p:nvSpPr>
            <p:spPr bwMode="auto">
              <a:xfrm>
                <a:off x="1590" y="3479"/>
                <a:ext cx="968"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5" name="Line 61"/>
              <p:cNvSpPr>
                <a:spLocks noChangeShapeType="1"/>
              </p:cNvSpPr>
              <p:nvPr/>
            </p:nvSpPr>
            <p:spPr bwMode="auto">
              <a:xfrm flipH="1">
                <a:off x="1081" y="3864"/>
                <a:ext cx="505"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56" name="Group 65"/>
            <p:cNvGrpSpPr>
              <a:grpSpLocks/>
            </p:cNvGrpSpPr>
            <p:nvPr/>
          </p:nvGrpSpPr>
          <p:grpSpPr bwMode="auto">
            <a:xfrm>
              <a:off x="1231" y="1896"/>
              <a:ext cx="1380" cy="813"/>
              <a:chOff x="1231" y="1896"/>
              <a:chExt cx="1380" cy="813"/>
            </a:xfrm>
          </p:grpSpPr>
          <p:sp>
            <p:nvSpPr>
              <p:cNvPr id="57" name="Rectangle 53"/>
              <p:cNvSpPr>
                <a:spLocks noChangeArrowheads="1"/>
              </p:cNvSpPr>
              <p:nvPr/>
            </p:nvSpPr>
            <p:spPr bwMode="auto">
              <a:xfrm>
                <a:off x="1514" y="2496"/>
                <a:ext cx="433" cy="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altLang="fr-FR" sz="1600">
                    <a:solidFill>
                      <a:srgbClr val="FF0000"/>
                    </a:solidFill>
                  </a:rPr>
                  <a:t>1/</a:t>
                </a:r>
                <a:r>
                  <a:rPr lang="fr-FR" altLang="fr-FR" sz="1600">
                    <a:solidFill>
                      <a:srgbClr val="FF0000"/>
                    </a:solidFill>
                    <a:sym typeface="Symbol" pitchFamily="18" charset="2"/>
                  </a:rPr>
                  <a:t></a:t>
                </a:r>
                <a:endParaRPr lang="fr-FR" altLang="fr-FR" sz="1600">
                  <a:solidFill>
                    <a:srgbClr val="FF0000"/>
                  </a:solidFill>
                </a:endParaRPr>
              </a:p>
            </p:txBody>
          </p:sp>
          <p:sp>
            <p:nvSpPr>
              <p:cNvPr id="58" name="Line 54"/>
              <p:cNvSpPr>
                <a:spLocks noChangeShapeType="1"/>
              </p:cNvSpPr>
              <p:nvPr/>
            </p:nvSpPr>
            <p:spPr bwMode="auto">
              <a:xfrm>
                <a:off x="1231" y="1896"/>
                <a:ext cx="365" cy="297"/>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59" name="Line 55"/>
              <p:cNvSpPr>
                <a:spLocks noChangeShapeType="1"/>
              </p:cNvSpPr>
              <p:nvPr/>
            </p:nvSpPr>
            <p:spPr bwMode="auto">
              <a:xfrm>
                <a:off x="1594" y="2196"/>
                <a:ext cx="1017"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0" name="Line 64"/>
              <p:cNvSpPr>
                <a:spLocks noChangeShapeType="1"/>
              </p:cNvSpPr>
              <p:nvPr/>
            </p:nvSpPr>
            <p:spPr bwMode="auto">
              <a:xfrm>
                <a:off x="1610" y="2205"/>
                <a:ext cx="0" cy="273"/>
              </a:xfrm>
              <a:prstGeom prst="line">
                <a:avLst/>
              </a:prstGeom>
              <a:noFill/>
              <a:ln w="952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spTree>
    <p:extLst>
      <p:ext uri="{BB962C8B-B14F-4D97-AF65-F5344CB8AC3E}">
        <p14:creationId xmlns:p14="http://schemas.microsoft.com/office/powerpoint/2010/main" val="182186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out)">
                                      <p:cBhvr>
                                        <p:cTn id="17" dur="500"/>
                                        <p:tgtEl>
                                          <p:spTgt spid="6"/>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left)">
                                      <p:cBhvr>
                                        <p:cTn id="21" dur="500"/>
                                        <p:tgtEl>
                                          <p:spTgt spid="5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up)">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up)">
                                      <p:cBhvr>
                                        <p:cTn id="36" dur="500"/>
                                        <p:tgtEl>
                                          <p:spTgt spid="20"/>
                                        </p:tgtEl>
                                      </p:cBhvr>
                                    </p:animEffect>
                                  </p:childTnLst>
                                </p:cTn>
                              </p:par>
                            </p:childTnLst>
                          </p:cTn>
                        </p:par>
                        <p:par>
                          <p:cTn id="37" fill="hold">
                            <p:stCondLst>
                              <p:cond delay="500"/>
                            </p:stCondLst>
                            <p:childTnLst>
                              <p:par>
                                <p:cTn id="38" presetID="2" presetClass="entr" presetSubtype="4"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p:bldP spid="20"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8"/>
          <p:cNvSpPr txBox="1">
            <a:spLocks noChangeArrowheads="1"/>
          </p:cNvSpPr>
          <p:nvPr/>
        </p:nvSpPr>
        <p:spPr bwMode="auto">
          <a:xfrm>
            <a:off x="-5" y="2697611"/>
            <a:ext cx="1098551" cy="584775"/>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spAutoFit/>
          </a:bodyPr>
          <a:lstStyle/>
          <a:p>
            <a:pPr algn="ctr"/>
            <a:r>
              <a:rPr lang="fr-FR" sz="1600" b="1" dirty="0" smtClean="0">
                <a:solidFill>
                  <a:schemeClr val="bg1"/>
                </a:solidFill>
                <a:effectLst>
                  <a:outerShdw blurRad="38100" dist="38100" dir="2700000" algn="tl">
                    <a:srgbClr val="000000"/>
                  </a:outerShdw>
                </a:effectLst>
              </a:rPr>
              <a:t>Correction Intégrale</a:t>
            </a:r>
            <a:endParaRPr lang="fr-FR" sz="1600" b="1" dirty="0">
              <a:solidFill>
                <a:schemeClr val="bg1"/>
              </a:solidFill>
              <a:effectLst>
                <a:outerShdw blurRad="38100" dist="38100" dir="2700000" algn="tl">
                  <a:srgbClr val="000000"/>
                </a:outerShdw>
              </a:effectLst>
            </a:endParaRPr>
          </a:p>
        </p:txBody>
      </p:sp>
      <p:sp>
        <p:nvSpPr>
          <p:cNvPr id="3" name="Text Box 65"/>
          <p:cNvSpPr txBox="1">
            <a:spLocks noChangeArrowheads="1"/>
          </p:cNvSpPr>
          <p:nvPr/>
        </p:nvSpPr>
        <p:spPr bwMode="auto">
          <a:xfrm>
            <a:off x="3265837" y="943432"/>
            <a:ext cx="3708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FR" altLang="fr-FR" sz="2000" b="1" dirty="0"/>
              <a:t>Correction </a:t>
            </a:r>
            <a:r>
              <a:rPr lang="fr-FR" altLang="fr-FR" sz="2000" b="1" dirty="0" smtClean="0"/>
              <a:t>Intégrale</a:t>
            </a:r>
            <a:endParaRPr lang="fr-FR" altLang="fr-FR" sz="2000" b="1"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l="14751" t="26968" r="12747" b="43704"/>
          <a:stretch>
            <a:fillRect/>
          </a:stretch>
        </p:blipFill>
        <p:spPr bwMode="auto">
          <a:xfrm>
            <a:off x="2069017" y="1343483"/>
            <a:ext cx="6053047" cy="1724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fr-FR" altLang="fr-FR"/>
          </a:p>
        </p:txBody>
      </p:sp>
      <p:grpSp>
        <p:nvGrpSpPr>
          <p:cNvPr id="6" name="Groupe 5"/>
          <p:cNvGrpSpPr>
            <a:grpSpLocks/>
          </p:cNvGrpSpPr>
          <p:nvPr/>
        </p:nvGrpSpPr>
        <p:grpSpPr bwMode="auto">
          <a:xfrm>
            <a:off x="3236653" y="2040941"/>
            <a:ext cx="1047082" cy="779521"/>
            <a:chOff x="1293212" y="994091"/>
            <a:chExt cx="1047599" cy="778353"/>
          </a:xfrm>
        </p:grpSpPr>
        <p:graphicFrame>
          <p:nvGraphicFramePr>
            <p:cNvPr id="7" name="Objet 2"/>
            <p:cNvGraphicFramePr>
              <a:graphicFrameLocks noChangeAspect="1"/>
            </p:cNvGraphicFramePr>
            <p:nvPr>
              <p:extLst>
                <p:ext uri="{D42A27DB-BD31-4B8C-83A1-F6EECF244321}">
                  <p14:modId xmlns:p14="http://schemas.microsoft.com/office/powerpoint/2010/main" val="4163952017"/>
                </p:ext>
              </p:extLst>
            </p:nvPr>
          </p:nvGraphicFramePr>
          <p:xfrm>
            <a:off x="1394398" y="1251415"/>
            <a:ext cx="845226" cy="521029"/>
          </p:xfrm>
          <a:graphic>
            <a:graphicData uri="http://schemas.openxmlformats.org/presentationml/2006/ole">
              <mc:AlternateContent xmlns:mc="http://schemas.openxmlformats.org/markup-compatibility/2006">
                <mc:Choice xmlns:v="urn:schemas-microsoft-com:vml" Requires="v">
                  <p:oleObj spid="_x0000_s52298" name="Equation" r:id="rId4" imgW="698400" imgH="431640" progId="Equation.DSMT4">
                    <p:embed/>
                  </p:oleObj>
                </mc:Choice>
                <mc:Fallback>
                  <p:oleObj name="Equation" r:id="rId4" imgW="698400" imgH="4316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4398" y="1251415"/>
                          <a:ext cx="845226" cy="521029"/>
                        </a:xfrm>
                        <a:prstGeom prst="rect">
                          <a:avLst/>
                        </a:prstGeom>
                        <a:noFill/>
                        <a:ln>
                          <a:noFill/>
                        </a:ln>
                      </p:spPr>
                    </p:pic>
                  </p:oleObj>
                </mc:Fallback>
              </mc:AlternateContent>
            </a:graphicData>
          </a:graphic>
        </p:graphicFrame>
        <p:sp>
          <p:nvSpPr>
            <p:cNvPr id="8" name="ZoneTexte 3"/>
            <p:cNvSpPr txBox="1">
              <a:spLocks noChangeArrowheads="1"/>
            </p:cNvSpPr>
            <p:nvPr/>
          </p:nvSpPr>
          <p:spPr bwMode="auto">
            <a:xfrm>
              <a:off x="1293212" y="994091"/>
              <a:ext cx="1047599" cy="30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altLang="fr-FR" sz="1400" dirty="0">
                  <a:solidFill>
                    <a:srgbClr val="FF0000"/>
                  </a:solidFill>
                </a:rPr>
                <a:t>Correcteur </a:t>
              </a:r>
              <a:r>
                <a:rPr lang="fr-FR" altLang="fr-FR" sz="1400" dirty="0"/>
                <a:t>:</a:t>
              </a:r>
            </a:p>
          </p:txBody>
        </p:sp>
      </p:gr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fr-FR" altLang="fr-FR"/>
          </a:p>
        </p:txBody>
      </p:sp>
      <p:graphicFrame>
        <p:nvGraphicFramePr>
          <p:cNvPr id="10" name="Objet 9"/>
          <p:cNvGraphicFramePr>
            <a:graphicFrameLocks noChangeAspect="1"/>
          </p:cNvGraphicFramePr>
          <p:nvPr>
            <p:extLst>
              <p:ext uri="{D42A27DB-BD31-4B8C-83A1-F6EECF244321}">
                <p14:modId xmlns:p14="http://schemas.microsoft.com/office/powerpoint/2010/main" val="2735567846"/>
              </p:ext>
            </p:extLst>
          </p:nvPr>
        </p:nvGraphicFramePr>
        <p:xfrm>
          <a:off x="1243013" y="3133253"/>
          <a:ext cx="7610475" cy="649288"/>
        </p:xfrm>
        <a:graphic>
          <a:graphicData uri="http://schemas.openxmlformats.org/presentationml/2006/ole">
            <mc:AlternateContent xmlns:mc="http://schemas.openxmlformats.org/markup-compatibility/2006">
              <mc:Choice xmlns:v="urn:schemas-microsoft-com:vml" Requires="v">
                <p:oleObj spid="_x0000_s52299" name="Equation" r:id="rId6" imgW="5778360" imgH="495000" progId="Equation.DSMT4">
                  <p:embed/>
                </p:oleObj>
              </mc:Choice>
              <mc:Fallback>
                <p:oleObj name="Equation" r:id="rId6" imgW="5778360" imgH="4950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3013" y="3133253"/>
                        <a:ext cx="7610475" cy="649288"/>
                      </a:xfrm>
                      <a:prstGeom prst="rect">
                        <a:avLst/>
                      </a:prstGeom>
                      <a:solidFill>
                        <a:schemeClr val="bg1"/>
                      </a:solidFill>
                      <a:ln w="28575">
                        <a:solidFill>
                          <a:srgbClr val="CC00CC"/>
                        </a:solidFill>
                        <a:miter lim="800000"/>
                        <a:headEnd/>
                        <a:tailEnd/>
                      </a:ln>
                    </p:spPr>
                  </p:pic>
                </p:oleObj>
              </mc:Fallback>
            </mc:AlternateContent>
          </a:graphicData>
        </a:graphic>
      </p:graphicFrame>
      <p:sp>
        <p:nvSpPr>
          <p:cNvPr id="1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fr-FR" altLang="fr-FR"/>
          </a:p>
        </p:txBody>
      </p:sp>
      <p:sp>
        <p:nvSpPr>
          <p:cNvPr id="1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fr-FR" altLang="fr-FR"/>
          </a:p>
        </p:txBody>
      </p:sp>
      <p:sp>
        <p:nvSpPr>
          <p:cNvPr id="13"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fr-FR" altLang="fr-FR"/>
          </a:p>
        </p:txBody>
      </p:sp>
      <p:sp>
        <p:nvSpPr>
          <p:cNvPr id="19" name="Rectangle 18"/>
          <p:cNvSpPr>
            <a:spLocks noChangeArrowheads="1"/>
          </p:cNvSpPr>
          <p:nvPr/>
        </p:nvSpPr>
        <p:spPr bwMode="auto">
          <a:xfrm>
            <a:off x="1267635" y="4281387"/>
            <a:ext cx="5149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altLang="fr-FR" sz="1800" u="sng" dirty="0"/>
              <a:t>Influence de l’action intégrale sur la précision :</a:t>
            </a:r>
            <a:endParaRPr lang="fr-FR" altLang="fr-FR" sz="1800" dirty="0"/>
          </a:p>
        </p:txBody>
      </p:sp>
      <p:sp>
        <p:nvSpPr>
          <p:cNvPr id="20"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fr-FR" altLang="fr-FR"/>
          </a:p>
        </p:txBody>
      </p:sp>
      <p:graphicFrame>
        <p:nvGraphicFramePr>
          <p:cNvPr id="21" name="Objet 20"/>
          <p:cNvGraphicFramePr>
            <a:graphicFrameLocks noChangeAspect="1"/>
          </p:cNvGraphicFramePr>
          <p:nvPr>
            <p:extLst>
              <p:ext uri="{D42A27DB-BD31-4B8C-83A1-F6EECF244321}">
                <p14:modId xmlns:p14="http://schemas.microsoft.com/office/powerpoint/2010/main" val="3724996848"/>
              </p:ext>
            </p:extLst>
          </p:nvPr>
        </p:nvGraphicFramePr>
        <p:xfrm>
          <a:off x="2165967" y="4960284"/>
          <a:ext cx="5956097" cy="1147200"/>
        </p:xfrm>
        <a:graphic>
          <a:graphicData uri="http://schemas.openxmlformats.org/presentationml/2006/ole">
            <mc:AlternateContent xmlns:mc="http://schemas.openxmlformats.org/markup-compatibility/2006">
              <mc:Choice xmlns:v="urn:schemas-microsoft-com:vml" Requires="v">
                <p:oleObj spid="_x0000_s52300" name="Equation" r:id="rId8" imgW="3429000" imgH="660240" progId="Equation.DSMT4">
                  <p:embed/>
                </p:oleObj>
              </mc:Choice>
              <mc:Fallback>
                <p:oleObj name="Equation" r:id="rId8" imgW="3429000" imgH="6602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65967" y="4960284"/>
                        <a:ext cx="5956097" cy="1147200"/>
                      </a:xfrm>
                      <a:prstGeom prst="rect">
                        <a:avLst/>
                      </a:prstGeom>
                      <a:noFill/>
                      <a:ln>
                        <a:noFill/>
                      </a:ln>
                    </p:spPr>
                  </p:pic>
                </p:oleObj>
              </mc:Fallback>
            </mc:AlternateContent>
          </a:graphicData>
        </a:graphic>
      </p:graphicFrame>
      <p:grpSp>
        <p:nvGrpSpPr>
          <p:cNvPr id="22" name="Groupe 21"/>
          <p:cNvGrpSpPr>
            <a:grpSpLocks/>
          </p:cNvGrpSpPr>
          <p:nvPr/>
        </p:nvGrpSpPr>
        <p:grpSpPr bwMode="auto">
          <a:xfrm>
            <a:off x="1267635" y="3917715"/>
            <a:ext cx="7724775" cy="2595325"/>
            <a:chOff x="1228841" y="3717494"/>
            <a:chExt cx="7724648" cy="2853009"/>
          </a:xfrm>
        </p:grpSpPr>
        <p:sp>
          <p:nvSpPr>
            <p:cNvPr id="23" name="Rectangle 7"/>
            <p:cNvSpPr>
              <a:spLocks noChangeArrowheads="1"/>
            </p:cNvSpPr>
            <p:nvPr/>
          </p:nvSpPr>
          <p:spPr bwMode="auto">
            <a:xfrm>
              <a:off x="1228841" y="3717494"/>
              <a:ext cx="6723340" cy="40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altLang="fr-FR" sz="1800" u="sng" dirty="0"/>
                <a:t>Détermination de </a:t>
              </a:r>
              <a:r>
                <a:rPr lang="fr-FR" altLang="fr-FR" sz="1800" u="sng" dirty="0" smtClean="0"/>
                <a:t>Ki </a:t>
              </a:r>
              <a:r>
                <a:rPr lang="fr-FR" altLang="fr-FR" sz="1800" u="sng" dirty="0"/>
                <a:t>pour </a:t>
              </a:r>
              <a:r>
                <a:rPr lang="fr-FR" altLang="fr-FR" sz="1800" u="sng" dirty="0" smtClean="0"/>
                <a:t>une </a:t>
              </a:r>
              <a:r>
                <a:rPr lang="fr-FR" altLang="fr-FR" sz="1800" u="sng" dirty="0"/>
                <a:t>marge de phase égale à 45°</a:t>
              </a:r>
              <a:r>
                <a:rPr lang="fr-FR" altLang="fr-FR" sz="1800" dirty="0"/>
                <a:t> :</a:t>
              </a:r>
            </a:p>
          </p:txBody>
        </p:sp>
        <p:graphicFrame>
          <p:nvGraphicFramePr>
            <p:cNvPr id="24" name="Objet 9"/>
            <p:cNvGraphicFramePr>
              <a:graphicFrameLocks noChangeAspect="1"/>
            </p:cNvGraphicFramePr>
            <p:nvPr>
              <p:extLst>
                <p:ext uri="{D42A27DB-BD31-4B8C-83A1-F6EECF244321}">
                  <p14:modId xmlns:p14="http://schemas.microsoft.com/office/powerpoint/2010/main" val="1888946739"/>
                </p:ext>
              </p:extLst>
            </p:nvPr>
          </p:nvGraphicFramePr>
          <p:xfrm>
            <a:off x="2527390" y="4123496"/>
            <a:ext cx="5107580" cy="1104078"/>
          </p:xfrm>
          <a:graphic>
            <a:graphicData uri="http://schemas.openxmlformats.org/presentationml/2006/ole">
              <mc:AlternateContent xmlns:mc="http://schemas.openxmlformats.org/markup-compatibility/2006">
                <mc:Choice xmlns:v="urn:schemas-microsoft-com:vml" Requires="v">
                  <p:oleObj spid="_x0000_s52301" name="Equation" r:id="rId10" imgW="3352680" imgH="736560" progId="Equation.DSMT4">
                    <p:embed/>
                  </p:oleObj>
                </mc:Choice>
                <mc:Fallback>
                  <p:oleObj name="Equation" r:id="rId10" imgW="3352680" imgH="73656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27390" y="4123496"/>
                          <a:ext cx="5107580" cy="1104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t 11"/>
            <p:cNvGraphicFramePr>
              <a:graphicFrameLocks noChangeAspect="1"/>
            </p:cNvGraphicFramePr>
            <p:nvPr/>
          </p:nvGraphicFramePr>
          <p:xfrm>
            <a:off x="1378247" y="5377642"/>
            <a:ext cx="7575242" cy="648072"/>
          </p:xfrm>
          <a:graphic>
            <a:graphicData uri="http://schemas.openxmlformats.org/presentationml/2006/ole">
              <mc:AlternateContent xmlns:mc="http://schemas.openxmlformats.org/markup-compatibility/2006">
                <mc:Choice xmlns:v="urn:schemas-microsoft-com:vml" Requires="v">
                  <p:oleObj spid="_x0000_s52302" name="Equation" r:id="rId12" imgW="5067300" imgH="431800" progId="Equation.DSMT4">
                    <p:embed/>
                  </p:oleObj>
                </mc:Choice>
                <mc:Fallback>
                  <p:oleObj name="Equation" r:id="rId12" imgW="5067300" imgH="4318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78247" y="5377642"/>
                          <a:ext cx="7575242"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t 13"/>
            <p:cNvGraphicFramePr>
              <a:graphicFrameLocks noChangeAspect="1"/>
            </p:cNvGraphicFramePr>
            <p:nvPr>
              <p:extLst>
                <p:ext uri="{D42A27DB-BD31-4B8C-83A1-F6EECF244321}">
                  <p14:modId xmlns:p14="http://schemas.microsoft.com/office/powerpoint/2010/main" val="2964278406"/>
                </p:ext>
              </p:extLst>
            </p:nvPr>
          </p:nvGraphicFramePr>
          <p:xfrm>
            <a:off x="2868938" y="6094253"/>
            <a:ext cx="4241800" cy="476250"/>
          </p:xfrm>
          <a:graphic>
            <a:graphicData uri="http://schemas.openxmlformats.org/presentationml/2006/ole">
              <mc:AlternateContent xmlns:mc="http://schemas.openxmlformats.org/markup-compatibility/2006">
                <mc:Choice xmlns:v="urn:schemas-microsoft-com:vml" Requires="v">
                  <p:oleObj spid="_x0000_s52303" name="Equation" r:id="rId14" imgW="2044440" imgH="228600" progId="Equation.DSMT4">
                    <p:embed/>
                  </p:oleObj>
                </mc:Choice>
                <mc:Fallback>
                  <p:oleObj name="Equation" r:id="rId14" imgW="2044440" imgH="2286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68938" y="6094253"/>
                          <a:ext cx="4241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309041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modèle ppt fau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modèle ppt fauriel</Template>
  <TotalTime>751</TotalTime>
  <Words>630</Words>
  <Application>Microsoft Office PowerPoint</Application>
  <PresentationFormat>Affichage à l'écran (4:3)</PresentationFormat>
  <Paragraphs>121</Paragraphs>
  <Slides>16</Slides>
  <Notes>0</Notes>
  <HiddenSlides>0</HiddenSlides>
  <MMClips>0</MMClips>
  <ScaleCrop>false</ScaleCrop>
  <HeadingPairs>
    <vt:vector size="6" baseType="variant">
      <vt:variant>
        <vt:lpstr>Thème</vt:lpstr>
      </vt:variant>
      <vt:variant>
        <vt:i4>1</vt:i4>
      </vt:variant>
      <vt:variant>
        <vt:lpstr>Serveurs OLE incorporés</vt:lpstr>
      </vt:variant>
      <vt:variant>
        <vt:i4>3</vt:i4>
      </vt:variant>
      <vt:variant>
        <vt:lpstr>Titres des diapositives</vt:lpstr>
      </vt:variant>
      <vt:variant>
        <vt:i4>16</vt:i4>
      </vt:variant>
    </vt:vector>
  </HeadingPairs>
  <TitlesOfParts>
    <vt:vector size="20" baseType="lpstr">
      <vt:lpstr>modèle ppt fauriel</vt:lpstr>
      <vt:lpstr>Equation</vt:lpstr>
      <vt:lpstr>MathType 6.0 Equation</vt:lpstr>
      <vt:lpstr>MSDraw</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SII</dc:creator>
  <cp:lastModifiedBy>SII</cp:lastModifiedBy>
  <cp:revision>103</cp:revision>
  <dcterms:created xsi:type="dcterms:W3CDTF">2013-08-11T10:54:44Z</dcterms:created>
  <dcterms:modified xsi:type="dcterms:W3CDTF">2018-03-06T11:06:38Z</dcterms:modified>
</cp:coreProperties>
</file>