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0" r:id="rId1"/>
  </p:sldMasterIdLst>
  <p:sldIdLst>
    <p:sldId id="256" r:id="rId2"/>
    <p:sldId id="267" r:id="rId3"/>
    <p:sldId id="260" r:id="rId4"/>
    <p:sldId id="261" r:id="rId5"/>
    <p:sldId id="259" r:id="rId6"/>
    <p:sldId id="263" r:id="rId7"/>
    <p:sldId id="262" r:id="rId8"/>
    <p:sldId id="258" r:id="rId9"/>
    <p:sldId id="264" r:id="rId10"/>
    <p:sldId id="265" r:id="rId11"/>
    <p:sldId id="266" r:id="rId12"/>
    <p:sldId id="257" r:id="rId13"/>
    <p:sldId id="269" r:id="rId14"/>
    <p:sldId id="270" r:id="rId15"/>
    <p:sldId id="271" r:id="rId16"/>
    <p:sldId id="272" r:id="rId17"/>
    <p:sldId id="273" r:id="rId18"/>
    <p:sldId id="274" r:id="rId19"/>
    <p:sldId id="275" r:id="rId20"/>
    <p:sldId id="282" r:id="rId21"/>
    <p:sldId id="276" r:id="rId22"/>
    <p:sldId id="277" r:id="rId23"/>
    <p:sldId id="278" r:id="rId24"/>
    <p:sldId id="279" r:id="rId25"/>
    <p:sldId id="280" r:id="rId26"/>
    <p:sldId id="281"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11" autoAdjust="0"/>
    <p:restoredTop sz="93740"/>
  </p:normalViewPr>
  <p:slideViewPr>
    <p:cSldViewPr>
      <p:cViewPr varScale="1">
        <p:scale>
          <a:sx n="103" d="100"/>
          <a:sy n="103" d="100"/>
        </p:scale>
        <p:origin x="17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921407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06/02/2023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783802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243133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837804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06295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4"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901659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4"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751394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2075219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64447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54724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89254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t>06/02/2023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4058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06/02/2023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53672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3"/>
          <p:cNvSpPr>
            <a:spLocks noGrp="1"/>
          </p:cNvSpPr>
          <p:nvPr>
            <p:ph type="ftr" sz="quarter" idx="11"/>
          </p:nvPr>
        </p:nvSpPr>
        <p:spPr/>
        <p:txBody>
          <a:bodyPr/>
          <a:lstStyle/>
          <a:p>
            <a:endParaRPr lang="fr-BE"/>
          </a:p>
        </p:txBody>
      </p:sp>
      <p:sp>
        <p:nvSpPr>
          <p:cNvPr id="6"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87479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2"/>
          <p:cNvSpPr>
            <a:spLocks noGrp="1"/>
          </p:cNvSpPr>
          <p:nvPr>
            <p:ph type="ftr" sz="quarter" idx="11"/>
          </p:nvPr>
        </p:nvSpPr>
        <p:spPr/>
        <p:txBody>
          <a:bodyPr/>
          <a:lstStyle/>
          <a:p>
            <a:endParaRPr lang="fr-BE"/>
          </a:p>
        </p:txBody>
      </p:sp>
      <p:sp>
        <p:nvSpPr>
          <p:cNvPr id="6"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695799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AA309A6D-C09C-4548-B29A-6CF363A7E532}" type="datetimeFigureOut">
              <a:rPr lang="fr-FR" smtClean="0"/>
              <a:t>06/02/2023</a:t>
            </a:fld>
            <a:endParaRPr lang="fr-BE"/>
          </a:p>
        </p:txBody>
      </p:sp>
      <p:sp>
        <p:nvSpPr>
          <p:cNvPr id="5" name="Footer Placeholder 5"/>
          <p:cNvSpPr>
            <a:spLocks noGrp="1"/>
          </p:cNvSpPr>
          <p:nvPr>
            <p:ph type="ftr" sz="quarter" idx="11"/>
          </p:nvPr>
        </p:nvSpPr>
        <p:spPr/>
        <p:txBody>
          <a:bodyPr/>
          <a:lstStyle/>
          <a:p>
            <a:endParaRPr lang="fr-BE"/>
          </a:p>
        </p:txBody>
      </p:sp>
      <p:sp>
        <p:nvSpPr>
          <p:cNvPr id="6"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08288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06/02/2023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05610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A309A6D-C09C-4548-B29A-6CF363A7E532}" type="datetimeFigureOut">
              <a:rPr lang="fr-FR" smtClean="0"/>
              <a:t>06/02/2023</a:t>
            </a:fld>
            <a:endParaRPr lang="fr-BE"/>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BE"/>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F4668DC-857F-487D-BFFA-8C0CA5037977}" type="slidenum">
              <a:rPr lang="fr-BE" smtClean="0"/>
              <a:t>‹N°›</a:t>
            </a:fld>
            <a:endParaRPr lang="fr-BE"/>
          </a:p>
        </p:txBody>
      </p:sp>
    </p:spTree>
    <p:extLst>
      <p:ext uri="{BB962C8B-B14F-4D97-AF65-F5344CB8AC3E}">
        <p14:creationId xmlns:p14="http://schemas.microsoft.com/office/powerpoint/2010/main" val="2095529553"/>
      </p:ext>
    </p:extLst>
  </p:cSld>
  <p:clrMap bg1="dk1" tx1="lt1" bg2="dk2" tx2="lt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 id="2147483895" r:id="rId15"/>
    <p:sldLayoutId id="2147483896" r:id="rId16"/>
    <p:sldLayoutId id="214748389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2276872"/>
            <a:ext cx="7992888" cy="2123658"/>
          </a:xfrm>
          <a:prstGeom prst="rect">
            <a:avLst/>
          </a:prstGeom>
        </p:spPr>
        <p:txBody>
          <a:bodyPr wrap="square">
            <a:spAutoFit/>
          </a:bodyPr>
          <a:lstStyle/>
          <a:p>
            <a:pPr algn="ctr"/>
            <a:r>
              <a:rPr lang="fr-FR" sz="4400" dirty="0">
                <a:latin typeface="Calibri" panose="020F0502020204030204" pitchFamily="34" charset="0"/>
                <a:ea typeface="Times New Roman" panose="02020603050405020304" pitchFamily="18" charset="0"/>
                <a:cs typeface="Times New Roman" panose="02020603050405020304" pitchFamily="18" charset="0"/>
              </a:rPr>
              <a:t>Les TIPE représentent une initiation à la démarche de recherche</a:t>
            </a:r>
            <a:endParaRPr lang="fr-FR" sz="4400" dirty="0"/>
          </a:p>
        </p:txBody>
      </p:sp>
      <p:sp>
        <p:nvSpPr>
          <p:cNvPr id="5" name="Titre 1"/>
          <p:cNvSpPr txBox="1">
            <a:spLocks/>
          </p:cNvSpPr>
          <p:nvPr/>
        </p:nvSpPr>
        <p:spPr>
          <a:xfrm>
            <a:off x="763960" y="629072"/>
            <a:ext cx="7560840" cy="1152128"/>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5800" dirty="0"/>
              <a:t>TIPE MP2I 2023</a:t>
            </a:r>
          </a:p>
        </p:txBody>
      </p:sp>
    </p:spTree>
    <p:extLst>
      <p:ext uri="{BB962C8B-B14F-4D97-AF65-F5344CB8AC3E}">
        <p14:creationId xmlns:p14="http://schemas.microsoft.com/office/powerpoint/2010/main" val="3655497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8064896" cy="973087"/>
          </a:xfrm>
        </p:spPr>
        <p:txBody>
          <a:bodyPr/>
          <a:lstStyle/>
          <a:p>
            <a:r>
              <a:rPr lang="fr-FR" sz="4400" dirty="0"/>
              <a:t>Compétences développées</a:t>
            </a:r>
          </a:p>
        </p:txBody>
      </p:sp>
      <p:sp>
        <p:nvSpPr>
          <p:cNvPr id="4" name="Rectangle 3"/>
          <p:cNvSpPr/>
          <p:nvPr/>
        </p:nvSpPr>
        <p:spPr>
          <a:xfrm>
            <a:off x="539552" y="1844824"/>
            <a:ext cx="7992888" cy="4832092"/>
          </a:xfrm>
          <a:prstGeom prst="rect">
            <a:avLst/>
          </a:prstGeom>
        </p:spPr>
        <p:txBody>
          <a:bodyPr wrap="square">
            <a:spAutoFit/>
          </a:bodyPr>
          <a:lstStyle/>
          <a:p>
            <a:r>
              <a:rPr lang="fr-FR" sz="2800" dirty="0"/>
              <a:t>« Les Tipe permettent à l'étudiant de : </a:t>
            </a:r>
          </a:p>
          <a:p>
            <a:pPr marL="457200" indent="-457200">
              <a:buFontTx/>
              <a:buChar char="-"/>
            </a:pPr>
            <a:r>
              <a:rPr lang="fr-FR" sz="2800" dirty="0"/>
              <a:t>s'enrichir du </a:t>
            </a:r>
            <a:r>
              <a:rPr lang="fr-FR" sz="2800" dirty="0">
                <a:solidFill>
                  <a:srgbClr val="FFFF00"/>
                </a:solidFill>
              </a:rPr>
              <a:t>contact de personnalités extérieures au lycée </a:t>
            </a:r>
            <a:r>
              <a:rPr lang="fr-FR" sz="2800" dirty="0"/>
              <a:t>(industriels, chercheurs, enseignants, etc.),</a:t>
            </a:r>
          </a:p>
          <a:p>
            <a:pPr marL="457200" indent="-457200">
              <a:buFontTx/>
              <a:buChar char="-"/>
            </a:pPr>
            <a:r>
              <a:rPr lang="fr-FR" sz="2800" dirty="0"/>
              <a:t> de montrer ses </a:t>
            </a:r>
            <a:r>
              <a:rPr lang="fr-FR" sz="2800" dirty="0">
                <a:solidFill>
                  <a:srgbClr val="FFFF00"/>
                </a:solidFill>
              </a:rPr>
              <a:t>capacités à faire preuve d'initiative personnelle</a:t>
            </a:r>
            <a:r>
              <a:rPr lang="fr-FR" sz="2800" dirty="0"/>
              <a:t>, d'exigence et d'esprit critique, d'approfondissement et de rigueur, </a:t>
            </a:r>
          </a:p>
          <a:p>
            <a:pPr marL="457200" indent="-457200">
              <a:buFontTx/>
              <a:buChar char="-"/>
            </a:pPr>
            <a:r>
              <a:rPr lang="fr-FR" sz="2800" dirty="0"/>
              <a:t>de </a:t>
            </a:r>
            <a:r>
              <a:rPr lang="fr-FR" sz="2800" dirty="0">
                <a:solidFill>
                  <a:srgbClr val="FFFF00"/>
                </a:solidFill>
              </a:rPr>
              <a:t>rapprocher plusieurs logiques</a:t>
            </a:r>
            <a:r>
              <a:rPr lang="fr-FR" sz="2800" dirty="0"/>
              <a:t> de raisonnement par exemple par un décloisonnement des disciplines. »</a:t>
            </a:r>
          </a:p>
        </p:txBody>
      </p:sp>
    </p:spTree>
    <p:extLst>
      <p:ext uri="{BB962C8B-B14F-4D97-AF65-F5344CB8AC3E}">
        <p14:creationId xmlns:p14="http://schemas.microsoft.com/office/powerpoint/2010/main" val="3019623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8064896" cy="973087"/>
          </a:xfrm>
        </p:spPr>
        <p:txBody>
          <a:bodyPr/>
          <a:lstStyle/>
          <a:p>
            <a:r>
              <a:rPr lang="fr-FR" sz="4400" dirty="0"/>
              <a:t>Compétences développées</a:t>
            </a:r>
          </a:p>
        </p:txBody>
      </p:sp>
      <p:sp>
        <p:nvSpPr>
          <p:cNvPr id="4" name="Rectangle 3"/>
          <p:cNvSpPr/>
          <p:nvPr/>
        </p:nvSpPr>
        <p:spPr>
          <a:xfrm>
            <a:off x="467544" y="1550397"/>
            <a:ext cx="7992888" cy="5262979"/>
          </a:xfrm>
          <a:prstGeom prst="rect">
            <a:avLst/>
          </a:prstGeom>
        </p:spPr>
        <p:txBody>
          <a:bodyPr wrap="square">
            <a:spAutoFit/>
          </a:bodyPr>
          <a:lstStyle/>
          <a:p>
            <a:r>
              <a:rPr lang="fr-FR" sz="2800" dirty="0"/>
              <a:t>« Ils permettent à l'étudiant de développer des compétences telles que :</a:t>
            </a:r>
          </a:p>
          <a:p>
            <a:r>
              <a:rPr lang="fr-FR" sz="2800" dirty="0"/>
              <a:t>- </a:t>
            </a:r>
            <a:r>
              <a:rPr lang="fr-FR" sz="2800" dirty="0">
                <a:solidFill>
                  <a:srgbClr val="FFFF00"/>
                </a:solidFill>
              </a:rPr>
              <a:t>identifier</a:t>
            </a:r>
            <a:r>
              <a:rPr lang="fr-FR" sz="2800" dirty="0"/>
              <a:t>, s'approprier et traiter une problématique liée au thème ;</a:t>
            </a:r>
          </a:p>
          <a:p>
            <a:r>
              <a:rPr lang="fr-FR" sz="2800" dirty="0"/>
              <a:t>- </a:t>
            </a:r>
            <a:r>
              <a:rPr lang="fr-FR" sz="2800" dirty="0">
                <a:solidFill>
                  <a:srgbClr val="FFFF00"/>
                </a:solidFill>
              </a:rPr>
              <a:t>collecter des informations pertinentes </a:t>
            </a:r>
            <a:r>
              <a:rPr lang="fr-FR" sz="2800" dirty="0"/>
              <a:t>(Internet, bibliothèque, littérature, contacts industriels, visites de laboratoires, etc.), les analyser, les synthétiser ;</a:t>
            </a:r>
          </a:p>
          <a:p>
            <a:r>
              <a:rPr lang="fr-FR" sz="2800" dirty="0"/>
              <a:t>- </a:t>
            </a:r>
            <a:r>
              <a:rPr lang="fr-FR" sz="2800" dirty="0">
                <a:solidFill>
                  <a:srgbClr val="FFFF00"/>
                </a:solidFill>
              </a:rPr>
              <a:t>réaliser une production</a:t>
            </a:r>
            <a:r>
              <a:rPr lang="fr-FR" sz="2800" dirty="0"/>
              <a:t> (expérimentation personnelle et en exploiter les résultats) ;</a:t>
            </a:r>
          </a:p>
          <a:p>
            <a:r>
              <a:rPr lang="fr-FR" sz="2800" dirty="0"/>
              <a:t>- </a:t>
            </a:r>
            <a:r>
              <a:rPr lang="fr-FR" sz="2800" dirty="0">
                <a:solidFill>
                  <a:srgbClr val="FFFF00"/>
                </a:solidFill>
              </a:rPr>
              <a:t>construire et valider une modélisation</a:t>
            </a:r>
            <a:r>
              <a:rPr lang="fr-FR" sz="2800" dirty="0"/>
              <a:t> ;</a:t>
            </a:r>
          </a:p>
          <a:p>
            <a:r>
              <a:rPr lang="fr-FR" sz="2800" dirty="0"/>
              <a:t>- </a:t>
            </a:r>
            <a:r>
              <a:rPr lang="fr-FR" sz="2800" dirty="0">
                <a:solidFill>
                  <a:srgbClr val="FFFF00"/>
                </a:solidFill>
              </a:rPr>
              <a:t>communiquer </a:t>
            </a:r>
            <a:r>
              <a:rPr lang="fr-FR" sz="2800" dirty="0"/>
              <a:t>»</a:t>
            </a:r>
          </a:p>
        </p:txBody>
      </p:sp>
    </p:spTree>
    <p:extLst>
      <p:ext uri="{BB962C8B-B14F-4D97-AF65-F5344CB8AC3E}">
        <p14:creationId xmlns:p14="http://schemas.microsoft.com/office/powerpoint/2010/main" val="153250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872208"/>
          </a:xfrm>
        </p:spPr>
        <p:txBody>
          <a:bodyPr/>
          <a:lstStyle/>
          <a:p>
            <a:r>
              <a:rPr lang="fr-FR" sz="6000" dirty="0"/>
              <a:t>Objectifs visés par l’institution</a:t>
            </a:r>
          </a:p>
        </p:txBody>
      </p:sp>
      <p:sp>
        <p:nvSpPr>
          <p:cNvPr id="4" name="Rectangle 3"/>
          <p:cNvSpPr/>
          <p:nvPr/>
        </p:nvSpPr>
        <p:spPr>
          <a:xfrm>
            <a:off x="611560" y="2852936"/>
            <a:ext cx="7992888" cy="2677656"/>
          </a:xfrm>
          <a:prstGeom prst="rect">
            <a:avLst/>
          </a:prstGeom>
        </p:spPr>
        <p:txBody>
          <a:bodyPr wrap="square">
            <a:spAutoFit/>
          </a:bodyPr>
          <a:lstStyle/>
          <a:p>
            <a:pPr marL="342900" indent="-342900">
              <a:buFont typeface="Arial" panose="020B0604020202020204" pitchFamily="34" charset="0"/>
              <a:buChar char="•"/>
            </a:pPr>
            <a:r>
              <a:rPr lang="fr-FR" sz="2800" dirty="0"/>
              <a:t>Identifier et traiter une problématique</a:t>
            </a:r>
          </a:p>
          <a:p>
            <a:pPr marL="342900" indent="-342900">
              <a:buFont typeface="Arial" panose="020B0604020202020204" pitchFamily="34" charset="0"/>
              <a:buChar char="•"/>
            </a:pPr>
            <a:r>
              <a:rPr lang="fr-FR" sz="2800" dirty="0"/>
              <a:t>Synthétiser des données</a:t>
            </a:r>
          </a:p>
          <a:p>
            <a:pPr marL="342900" indent="-342900">
              <a:buFont typeface="Arial" panose="020B0604020202020204" pitchFamily="34" charset="0"/>
              <a:buChar char="•"/>
            </a:pPr>
            <a:r>
              <a:rPr lang="fr-FR" sz="2800" dirty="0"/>
              <a:t>Exploiter des résultats</a:t>
            </a:r>
          </a:p>
          <a:p>
            <a:pPr marL="342900" indent="-342900">
              <a:buFont typeface="Arial" panose="020B0604020202020204" pitchFamily="34" charset="0"/>
              <a:buChar char="•"/>
            </a:pPr>
            <a:r>
              <a:rPr lang="fr-FR" sz="2800" dirty="0"/>
              <a:t>Modéliser</a:t>
            </a:r>
          </a:p>
          <a:p>
            <a:pPr marL="342900" indent="-342900">
              <a:buFont typeface="Arial" panose="020B0604020202020204" pitchFamily="34" charset="0"/>
              <a:buChar char="•"/>
            </a:pPr>
            <a:r>
              <a:rPr lang="fr-FR" sz="2800" dirty="0"/>
              <a:t>Communiquer sur leur démarche, leur travail et les résultats de ce travail.</a:t>
            </a:r>
          </a:p>
        </p:txBody>
      </p:sp>
    </p:spTree>
    <p:extLst>
      <p:ext uri="{BB962C8B-B14F-4D97-AF65-F5344CB8AC3E}">
        <p14:creationId xmlns:p14="http://schemas.microsoft.com/office/powerpoint/2010/main" val="4089143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296144"/>
          </a:xfrm>
        </p:spPr>
        <p:txBody>
          <a:bodyPr/>
          <a:lstStyle/>
          <a:p>
            <a:r>
              <a:rPr lang="fr-FR" sz="6000" dirty="0"/>
              <a:t>Durée de l’épreuve</a:t>
            </a:r>
          </a:p>
        </p:txBody>
      </p:sp>
      <p:sp>
        <p:nvSpPr>
          <p:cNvPr id="4" name="Rectangle 3"/>
          <p:cNvSpPr/>
          <p:nvPr/>
        </p:nvSpPr>
        <p:spPr>
          <a:xfrm>
            <a:off x="611560" y="1909276"/>
            <a:ext cx="7992888" cy="4832092"/>
          </a:xfrm>
          <a:prstGeom prst="rect">
            <a:avLst/>
          </a:prstGeom>
        </p:spPr>
        <p:txBody>
          <a:bodyPr wrap="square">
            <a:spAutoFit/>
          </a:bodyPr>
          <a:lstStyle/>
          <a:p>
            <a:pPr marL="342900" indent="-342900">
              <a:buFont typeface="Arial" panose="020B0604020202020204" pitchFamily="34" charset="0"/>
              <a:buChar char="•"/>
            </a:pPr>
            <a:r>
              <a:rPr lang="fr-FR" sz="2800" dirty="0">
                <a:solidFill>
                  <a:srgbClr val="FFFF00"/>
                </a:solidFill>
              </a:rPr>
              <a:t>30 minutes effectives devant le jury</a:t>
            </a:r>
            <a:r>
              <a:rPr lang="fr-FR" sz="2800" dirty="0"/>
              <a:t>, les candidats étant convoqués toutes les 40 minutes. </a:t>
            </a:r>
          </a:p>
          <a:p>
            <a:pPr marL="342900" indent="-342900">
              <a:buFont typeface="Arial" panose="020B0604020202020204" pitchFamily="34" charset="0"/>
              <a:buChar char="•"/>
            </a:pPr>
            <a:r>
              <a:rPr lang="fr-FR" sz="2800" dirty="0"/>
              <a:t>L’interrogation est découpée en deux temps égaux de 15 minutes : présentation du candidat puis échange avec les examinateurs. Si la présentation du candidat dure significativement moins de 15 minutes, l’évaluation s’en ressentira de fait mais l’échange avec le jury ne sera pas allongé et restera de 15 minutes.</a:t>
            </a:r>
          </a:p>
        </p:txBody>
      </p:sp>
    </p:spTree>
    <p:extLst>
      <p:ext uri="{BB962C8B-B14F-4D97-AF65-F5344CB8AC3E}">
        <p14:creationId xmlns:p14="http://schemas.microsoft.com/office/powerpoint/2010/main" val="1863948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224136"/>
          </a:xfrm>
        </p:spPr>
        <p:txBody>
          <a:bodyPr/>
          <a:lstStyle/>
          <a:p>
            <a:r>
              <a:rPr lang="fr-FR" sz="6000" dirty="0"/>
              <a:t>Livrables</a:t>
            </a:r>
          </a:p>
        </p:txBody>
      </p:sp>
      <p:sp>
        <p:nvSpPr>
          <p:cNvPr id="4" name="Rectangle 3"/>
          <p:cNvSpPr/>
          <p:nvPr/>
        </p:nvSpPr>
        <p:spPr>
          <a:xfrm>
            <a:off x="611560" y="1700808"/>
            <a:ext cx="7992888" cy="5262979"/>
          </a:xfrm>
          <a:prstGeom prst="rect">
            <a:avLst/>
          </a:prstGeom>
        </p:spPr>
        <p:txBody>
          <a:bodyPr wrap="square">
            <a:spAutoFit/>
          </a:bodyPr>
          <a:lstStyle/>
          <a:p>
            <a:r>
              <a:rPr lang="fr-FR" sz="2800" dirty="0"/>
              <a:t>Sont prévues plusieurs étapes en deuxième année comportant :</a:t>
            </a:r>
          </a:p>
          <a:p>
            <a:pPr marL="514350" lvl="0" indent="-514350" fontAlgn="base">
              <a:buFont typeface="+mj-lt"/>
              <a:buAutoNum type="arabicPeriod"/>
            </a:pPr>
            <a:r>
              <a:rPr lang="fr-FR" sz="2800" dirty="0"/>
              <a:t>choix d’un sujet (en liaison avec le thème annuel),</a:t>
            </a:r>
          </a:p>
          <a:p>
            <a:pPr marL="514350" lvl="0" indent="-514350" fontAlgn="base">
              <a:buFont typeface="+mj-lt"/>
              <a:buAutoNum type="arabicPeriod"/>
            </a:pPr>
            <a:r>
              <a:rPr lang="fr-FR" sz="2800" dirty="0"/>
              <a:t>réalisation d’un état de l’art sur le sujet choisi,</a:t>
            </a:r>
          </a:p>
          <a:p>
            <a:pPr marL="514350" lvl="0" indent="-514350" fontAlgn="base">
              <a:buFont typeface="+mj-lt"/>
              <a:buAutoNum type="arabicPeriod"/>
            </a:pPr>
            <a:r>
              <a:rPr lang="fr-FR" sz="2800" dirty="0"/>
              <a:t>précision du sujet (problématique de travail),</a:t>
            </a:r>
          </a:p>
          <a:p>
            <a:pPr marL="514350" lvl="0" indent="-514350" fontAlgn="base">
              <a:buFont typeface="+mj-lt"/>
              <a:buAutoNum type="arabicPeriod"/>
            </a:pPr>
            <a:r>
              <a:rPr lang="fr-FR" sz="2800" dirty="0"/>
              <a:t>travail sur la problématique retenue,</a:t>
            </a:r>
          </a:p>
          <a:p>
            <a:pPr marL="514350" lvl="0" indent="-514350" fontAlgn="base">
              <a:buFont typeface="+mj-lt"/>
              <a:buAutoNum type="arabicPeriod"/>
            </a:pPr>
            <a:r>
              <a:rPr lang="fr-FR" sz="2800" dirty="0"/>
              <a:t>synthèse du travail effectué et des résultats obtenus.</a:t>
            </a:r>
          </a:p>
          <a:p>
            <a:pPr marL="342900" indent="-342900">
              <a:buFont typeface="Arial" panose="020B0604020202020204" pitchFamily="34" charset="0"/>
              <a:buChar char="•"/>
            </a:pPr>
            <a:endParaRPr lang="fr-FR" sz="2800" dirty="0"/>
          </a:p>
        </p:txBody>
      </p:sp>
    </p:spTree>
    <p:extLst>
      <p:ext uri="{BB962C8B-B14F-4D97-AF65-F5344CB8AC3E}">
        <p14:creationId xmlns:p14="http://schemas.microsoft.com/office/powerpoint/2010/main" val="2013801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5" y="764704"/>
            <a:ext cx="7704856" cy="1080120"/>
          </a:xfrm>
        </p:spPr>
        <p:txBody>
          <a:bodyPr/>
          <a:lstStyle/>
          <a:p>
            <a:r>
              <a:rPr lang="fr-FR" sz="4800" dirty="0"/>
              <a:t>Livrables (2eme année)</a:t>
            </a:r>
          </a:p>
        </p:txBody>
      </p:sp>
      <p:graphicFrame>
        <p:nvGraphicFramePr>
          <p:cNvPr id="3" name="Tableau 2"/>
          <p:cNvGraphicFramePr>
            <a:graphicFrameLocks noGrp="1"/>
          </p:cNvGraphicFramePr>
          <p:nvPr>
            <p:extLst>
              <p:ext uri="{D42A27DB-BD31-4B8C-83A1-F6EECF244321}">
                <p14:modId xmlns:p14="http://schemas.microsoft.com/office/powerpoint/2010/main" val="272457365"/>
              </p:ext>
            </p:extLst>
          </p:nvPr>
        </p:nvGraphicFramePr>
        <p:xfrm>
          <a:off x="682399" y="1988841"/>
          <a:ext cx="7851209" cy="4601001"/>
        </p:xfrm>
        <a:graphic>
          <a:graphicData uri="http://schemas.openxmlformats.org/drawingml/2006/table">
            <a:tbl>
              <a:tblPr firstRow="1" firstCol="1" bandRow="1">
                <a:tableStyleId>{5C22544A-7EE6-4342-B048-85BDC9FD1C3A}</a:tableStyleId>
              </a:tblPr>
              <a:tblGrid>
                <a:gridCol w="2581666">
                  <a:extLst>
                    <a:ext uri="{9D8B030D-6E8A-4147-A177-3AD203B41FA5}">
                      <a16:colId xmlns:a16="http://schemas.microsoft.com/office/drawing/2014/main" val="20000"/>
                    </a:ext>
                  </a:extLst>
                </a:gridCol>
                <a:gridCol w="5269543">
                  <a:extLst>
                    <a:ext uri="{9D8B030D-6E8A-4147-A177-3AD203B41FA5}">
                      <a16:colId xmlns:a16="http://schemas.microsoft.com/office/drawing/2014/main" val="20001"/>
                    </a:ext>
                  </a:extLst>
                </a:gridCol>
              </a:tblGrid>
              <a:tr h="630793">
                <a:tc>
                  <a:txBody>
                    <a:bodyPr/>
                    <a:lstStyle/>
                    <a:p>
                      <a:pPr indent="18415">
                        <a:lnSpc>
                          <a:spcPct val="107000"/>
                        </a:lnSpc>
                        <a:spcAft>
                          <a:spcPts val="0"/>
                        </a:spcAft>
                      </a:pPr>
                      <a:r>
                        <a:rPr lang="fr-FR" sz="2400" dirty="0">
                          <a:solidFill>
                            <a:schemeClr val="tx1"/>
                          </a:solidFill>
                          <a:effectLst/>
                        </a:rPr>
                        <a:t>Livrable</a:t>
                      </a:r>
                      <a:endPar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tc>
                  <a:txBody>
                    <a:bodyPr/>
                    <a:lstStyle/>
                    <a:p>
                      <a:pPr>
                        <a:lnSpc>
                          <a:spcPct val="107000"/>
                        </a:lnSpc>
                        <a:spcAft>
                          <a:spcPts val="0"/>
                        </a:spcAft>
                      </a:pPr>
                      <a:r>
                        <a:rPr lang="fr-FR" sz="2400">
                          <a:solidFill>
                            <a:schemeClr val="tx1"/>
                          </a:solidFill>
                          <a:effectLst/>
                        </a:rPr>
                        <a:t>Échéance</a:t>
                      </a:r>
                      <a:endParaRPr lang="fr-FR"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extLst>
                  <a:ext uri="{0D108BD9-81ED-4DB2-BD59-A6C34878D82A}">
                    <a16:rowId xmlns:a16="http://schemas.microsoft.com/office/drawing/2014/main" val="10000"/>
                  </a:ext>
                </a:extLst>
              </a:tr>
              <a:tr h="866819">
                <a:tc>
                  <a:txBody>
                    <a:bodyPr/>
                    <a:lstStyle/>
                    <a:p>
                      <a:pPr indent="18415">
                        <a:lnSpc>
                          <a:spcPct val="107000"/>
                        </a:lnSpc>
                        <a:spcAft>
                          <a:spcPts val="0"/>
                        </a:spcAft>
                      </a:pPr>
                      <a:r>
                        <a:rPr lang="fr-FR" sz="2400">
                          <a:solidFill>
                            <a:schemeClr val="tx1"/>
                          </a:solidFill>
                          <a:effectLst/>
                        </a:rPr>
                        <a:t>Intitulé du sujet</a:t>
                      </a:r>
                      <a:endParaRPr lang="fr-FR"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tc>
                  <a:txBody>
                    <a:bodyPr/>
                    <a:lstStyle/>
                    <a:p>
                      <a:pPr>
                        <a:lnSpc>
                          <a:spcPct val="107000"/>
                        </a:lnSpc>
                        <a:spcAft>
                          <a:spcPts val="0"/>
                        </a:spcAft>
                      </a:pPr>
                      <a:r>
                        <a:rPr lang="fr-FR" sz="2400">
                          <a:solidFill>
                            <a:schemeClr val="tx1"/>
                          </a:solidFill>
                          <a:effectLst/>
                        </a:rPr>
                        <a:t>Clôture des inscriptions (début janvier)</a:t>
                      </a:r>
                      <a:endParaRPr lang="fr-FR"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extLst>
                  <a:ext uri="{0D108BD9-81ED-4DB2-BD59-A6C34878D82A}">
                    <a16:rowId xmlns:a16="http://schemas.microsoft.com/office/drawing/2014/main" val="10001"/>
                  </a:ext>
                </a:extLst>
              </a:tr>
              <a:tr h="630793">
                <a:tc>
                  <a:txBody>
                    <a:bodyPr/>
                    <a:lstStyle/>
                    <a:p>
                      <a:pPr indent="18415">
                        <a:lnSpc>
                          <a:spcPct val="107000"/>
                        </a:lnSpc>
                        <a:spcAft>
                          <a:spcPts val="0"/>
                        </a:spcAft>
                      </a:pPr>
                      <a:r>
                        <a:rPr lang="fr-FR" sz="2400" dirty="0" err="1">
                          <a:solidFill>
                            <a:schemeClr val="tx1"/>
                          </a:solidFill>
                          <a:effectLst/>
                        </a:rPr>
                        <a:t>Bibiographie</a:t>
                      </a:r>
                      <a:r>
                        <a:rPr lang="fr-FR" sz="2400" dirty="0">
                          <a:solidFill>
                            <a:schemeClr val="tx1"/>
                          </a:solidFill>
                          <a:effectLst/>
                        </a:rPr>
                        <a:t> documentée</a:t>
                      </a:r>
                      <a:endPar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tc rowSpan="2">
                  <a:txBody>
                    <a:bodyPr/>
                    <a:lstStyle/>
                    <a:p>
                      <a:pPr>
                        <a:lnSpc>
                          <a:spcPct val="107000"/>
                        </a:lnSpc>
                        <a:spcAft>
                          <a:spcPts val="0"/>
                        </a:spcAft>
                      </a:pPr>
                      <a:r>
                        <a:rPr lang="fr-FR" sz="2400" dirty="0">
                          <a:solidFill>
                            <a:schemeClr val="tx1"/>
                          </a:solidFill>
                          <a:effectLst/>
                        </a:rPr>
                        <a:t>Une semaine après le retour des vacances de février de la dernière zone (mars)</a:t>
                      </a:r>
                      <a:endPar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extLst>
                  <a:ext uri="{0D108BD9-81ED-4DB2-BD59-A6C34878D82A}">
                    <a16:rowId xmlns:a16="http://schemas.microsoft.com/office/drawing/2014/main" val="10002"/>
                  </a:ext>
                </a:extLst>
              </a:tr>
              <a:tr h="866819">
                <a:tc>
                  <a:txBody>
                    <a:bodyPr/>
                    <a:lstStyle/>
                    <a:p>
                      <a:pPr indent="18415">
                        <a:lnSpc>
                          <a:spcPct val="107000"/>
                        </a:lnSpc>
                        <a:spcAft>
                          <a:spcPts val="0"/>
                        </a:spcAft>
                      </a:pPr>
                      <a:r>
                        <a:rPr lang="fr-FR" sz="2400">
                          <a:solidFill>
                            <a:schemeClr val="tx1"/>
                          </a:solidFill>
                          <a:effectLst/>
                        </a:rPr>
                        <a:t>Problématique de travail</a:t>
                      </a:r>
                      <a:endParaRPr lang="fr-FR"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tc vMerge="1">
                  <a:txBody>
                    <a:bodyPr/>
                    <a:lstStyle/>
                    <a:p>
                      <a:endParaRPr lang="fr-FR"/>
                    </a:p>
                  </a:txBody>
                  <a:tcPr/>
                </a:tc>
                <a:extLst>
                  <a:ext uri="{0D108BD9-81ED-4DB2-BD59-A6C34878D82A}">
                    <a16:rowId xmlns:a16="http://schemas.microsoft.com/office/drawing/2014/main" val="10003"/>
                  </a:ext>
                </a:extLst>
              </a:tr>
              <a:tr h="614355">
                <a:tc>
                  <a:txBody>
                    <a:bodyPr/>
                    <a:lstStyle/>
                    <a:p>
                      <a:pPr indent="18415">
                        <a:lnSpc>
                          <a:spcPct val="107000"/>
                        </a:lnSpc>
                        <a:spcAft>
                          <a:spcPts val="0"/>
                        </a:spcAft>
                      </a:pPr>
                      <a:r>
                        <a:rPr lang="fr-FR" sz="2400">
                          <a:solidFill>
                            <a:schemeClr val="tx1"/>
                          </a:solidFill>
                          <a:effectLst/>
                        </a:rPr>
                        <a:t>Rapport final</a:t>
                      </a:r>
                      <a:endParaRPr lang="fr-FR" sz="2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tc rowSpan="2">
                  <a:txBody>
                    <a:bodyPr/>
                    <a:lstStyle/>
                    <a:p>
                      <a:pPr>
                        <a:lnSpc>
                          <a:spcPct val="107000"/>
                        </a:lnSpc>
                        <a:spcAft>
                          <a:spcPts val="0"/>
                        </a:spcAft>
                      </a:pPr>
                      <a:r>
                        <a:rPr lang="fr-FR" sz="2400" dirty="0">
                          <a:solidFill>
                            <a:schemeClr val="tx1"/>
                          </a:solidFill>
                          <a:effectLst/>
                        </a:rPr>
                        <a:t>Une semaine avant les premières interrogations (mi-juin)</a:t>
                      </a:r>
                      <a:endPar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chor="ctr">
                    <a:noFill/>
                  </a:tcPr>
                </a:tc>
                <a:extLst>
                  <a:ext uri="{0D108BD9-81ED-4DB2-BD59-A6C34878D82A}">
                    <a16:rowId xmlns:a16="http://schemas.microsoft.com/office/drawing/2014/main" val="10004"/>
                  </a:ext>
                </a:extLst>
              </a:tr>
              <a:tr h="866819">
                <a:tc>
                  <a:txBody>
                    <a:bodyPr/>
                    <a:lstStyle/>
                    <a:p>
                      <a:pPr indent="18415">
                        <a:lnSpc>
                          <a:spcPct val="107000"/>
                        </a:lnSpc>
                        <a:spcAft>
                          <a:spcPts val="0"/>
                        </a:spcAft>
                      </a:pPr>
                      <a:r>
                        <a:rPr lang="fr-FR" sz="2400" dirty="0">
                          <a:solidFill>
                            <a:schemeClr val="tx1"/>
                          </a:solidFill>
                          <a:effectLst/>
                        </a:rPr>
                        <a:t>Supports de présentation</a:t>
                      </a:r>
                      <a:endParaRPr lang="fr-FR"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8415" marR="18415" marT="0" marB="0">
                    <a:noFill/>
                  </a:tcPr>
                </a:tc>
                <a:tc vMerge="1">
                  <a:txBody>
                    <a:bodyPr/>
                    <a:lstStyle/>
                    <a:p>
                      <a:endParaRPr lang="fr-F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76150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080120"/>
          </a:xfrm>
        </p:spPr>
        <p:txBody>
          <a:bodyPr/>
          <a:lstStyle/>
          <a:p>
            <a:r>
              <a:rPr lang="fr-FR" sz="4800" dirty="0"/>
              <a:t>Livrables (2eme année)</a:t>
            </a:r>
          </a:p>
        </p:txBody>
      </p:sp>
      <p:sp>
        <p:nvSpPr>
          <p:cNvPr id="4" name="Rectangle 3"/>
          <p:cNvSpPr/>
          <p:nvPr/>
        </p:nvSpPr>
        <p:spPr>
          <a:xfrm>
            <a:off x="395536" y="1556792"/>
            <a:ext cx="8333109" cy="4832092"/>
          </a:xfrm>
          <a:prstGeom prst="rect">
            <a:avLst/>
          </a:prstGeom>
        </p:spPr>
        <p:txBody>
          <a:bodyPr wrap="square">
            <a:spAutoFit/>
          </a:bodyPr>
          <a:lstStyle/>
          <a:p>
            <a:pPr marL="342900" indent="-342900">
              <a:buFont typeface="Arial" panose="020B0604020202020204" pitchFamily="34" charset="0"/>
              <a:buChar char="•"/>
            </a:pPr>
            <a:r>
              <a:rPr lang="fr-FR" sz="2800" dirty="0"/>
              <a:t>Les livrables prendront la forme de </a:t>
            </a:r>
            <a:r>
              <a:rPr lang="fr-FR" sz="2800" dirty="0">
                <a:solidFill>
                  <a:srgbClr val="FFFF00"/>
                </a:solidFill>
              </a:rPr>
              <a:t>fichiers </a:t>
            </a:r>
            <a:r>
              <a:rPr lang="fr-FR" sz="2800" dirty="0" err="1">
                <a:solidFill>
                  <a:srgbClr val="FFFF00"/>
                </a:solidFill>
              </a:rPr>
              <a:t>pdf</a:t>
            </a:r>
            <a:r>
              <a:rPr lang="fr-FR" sz="2800" dirty="0"/>
              <a:t> (taille maximale 5 Mo) </a:t>
            </a:r>
            <a:r>
              <a:rPr lang="fr-FR" sz="2800" dirty="0">
                <a:solidFill>
                  <a:srgbClr val="FFFF00"/>
                </a:solidFill>
              </a:rPr>
              <a:t>à déposer en ligne avant l’échéance indiquée</a:t>
            </a:r>
            <a:r>
              <a:rPr lang="fr-FR" sz="2800" dirty="0"/>
              <a:t>.</a:t>
            </a:r>
          </a:p>
          <a:p>
            <a:pPr marL="342900" indent="-342900">
              <a:buFont typeface="Arial" panose="020B0604020202020204" pitchFamily="34" charset="0"/>
              <a:buChar char="•"/>
            </a:pPr>
            <a:r>
              <a:rPr lang="fr-FR" sz="2800" dirty="0"/>
              <a:t>Le </a:t>
            </a:r>
            <a:r>
              <a:rPr lang="fr-FR" sz="2800" dirty="0">
                <a:solidFill>
                  <a:srgbClr val="FFFF00"/>
                </a:solidFill>
              </a:rPr>
              <a:t>jour de l’interrogation</a:t>
            </a:r>
            <a:r>
              <a:rPr lang="fr-FR" sz="2800" dirty="0"/>
              <a:t>, la présentation déposée mi-juin sera à disposition du candidat. Il pourra apporter des compléments sous forme de document papier (listing de programme, schéma complémentaire, etc.) pour alimenter, si nécessaire, la phase d’échange avec les examinateurs.</a:t>
            </a:r>
          </a:p>
        </p:txBody>
      </p:sp>
    </p:spTree>
    <p:extLst>
      <p:ext uri="{BB962C8B-B14F-4D97-AF65-F5344CB8AC3E}">
        <p14:creationId xmlns:p14="http://schemas.microsoft.com/office/powerpoint/2010/main" val="1383161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836712"/>
            <a:ext cx="7704856" cy="1080120"/>
          </a:xfrm>
        </p:spPr>
        <p:txBody>
          <a:bodyPr/>
          <a:lstStyle/>
          <a:p>
            <a:r>
              <a:rPr lang="fr-FR" sz="4800" dirty="0"/>
              <a:t>Bibliographie documentée</a:t>
            </a:r>
          </a:p>
        </p:txBody>
      </p:sp>
      <p:sp>
        <p:nvSpPr>
          <p:cNvPr id="4" name="Rectangle 3"/>
          <p:cNvSpPr/>
          <p:nvPr/>
        </p:nvSpPr>
        <p:spPr>
          <a:xfrm>
            <a:off x="467544" y="1988840"/>
            <a:ext cx="8333109" cy="3970318"/>
          </a:xfrm>
          <a:prstGeom prst="rect">
            <a:avLst/>
          </a:prstGeom>
        </p:spPr>
        <p:txBody>
          <a:bodyPr wrap="square">
            <a:spAutoFit/>
          </a:bodyPr>
          <a:lstStyle/>
          <a:p>
            <a:r>
              <a:rPr lang="fr-FR" sz="2800" dirty="0"/>
              <a:t>Ce document est basé sur une </a:t>
            </a:r>
            <a:r>
              <a:rPr lang="fr-FR" sz="2800" dirty="0">
                <a:solidFill>
                  <a:srgbClr val="FFFF00"/>
                </a:solidFill>
              </a:rPr>
              <a:t>analyse bibliographique</a:t>
            </a:r>
            <a:r>
              <a:rPr lang="fr-FR" sz="2800" dirty="0"/>
              <a:t> autour du sujet retenu. </a:t>
            </a:r>
          </a:p>
          <a:p>
            <a:endParaRPr lang="fr-FR" sz="2800" dirty="0"/>
          </a:p>
          <a:p>
            <a:r>
              <a:rPr lang="fr-FR" sz="2800" dirty="0"/>
              <a:t>Il comprendra : 5 mots-clefs en anglais ; </a:t>
            </a:r>
          </a:p>
          <a:p>
            <a:r>
              <a:rPr lang="fr-FR" sz="2800" dirty="0"/>
              <a:t>2 à 10 références bibliographiques, certaines pouvant être en anglais ;</a:t>
            </a:r>
          </a:p>
          <a:p>
            <a:r>
              <a:rPr lang="fr-FR" sz="2800" dirty="0"/>
              <a:t>5 mots-clefs en français ; </a:t>
            </a:r>
          </a:p>
          <a:p>
            <a:r>
              <a:rPr lang="fr-FR" sz="2800" dirty="0"/>
              <a:t>une </a:t>
            </a:r>
            <a:r>
              <a:rPr lang="fr-FR" sz="2800" dirty="0">
                <a:solidFill>
                  <a:srgbClr val="FFFF00"/>
                </a:solidFill>
              </a:rPr>
              <a:t>synthèse des connaissances sur le sujet </a:t>
            </a:r>
            <a:r>
              <a:rPr lang="fr-FR" sz="2800" dirty="0"/>
              <a:t>en 800 mots maximum.</a:t>
            </a:r>
          </a:p>
        </p:txBody>
      </p:sp>
    </p:spTree>
    <p:extLst>
      <p:ext uri="{BB962C8B-B14F-4D97-AF65-F5344CB8AC3E}">
        <p14:creationId xmlns:p14="http://schemas.microsoft.com/office/powerpoint/2010/main" val="1979582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080120"/>
          </a:xfrm>
        </p:spPr>
        <p:txBody>
          <a:bodyPr/>
          <a:lstStyle/>
          <a:p>
            <a:r>
              <a:rPr lang="fr-FR" sz="4800" dirty="0"/>
              <a:t>Problématique de travail</a:t>
            </a:r>
          </a:p>
        </p:txBody>
      </p:sp>
      <p:sp>
        <p:nvSpPr>
          <p:cNvPr id="4" name="Rectangle 3"/>
          <p:cNvSpPr/>
          <p:nvPr/>
        </p:nvSpPr>
        <p:spPr>
          <a:xfrm>
            <a:off x="441449" y="1772816"/>
            <a:ext cx="8451031" cy="4401205"/>
          </a:xfrm>
          <a:prstGeom prst="rect">
            <a:avLst/>
          </a:prstGeom>
        </p:spPr>
        <p:txBody>
          <a:bodyPr wrap="square">
            <a:spAutoFit/>
          </a:bodyPr>
          <a:lstStyle/>
          <a:p>
            <a:r>
              <a:rPr lang="fr-FR" sz="2800" dirty="0"/>
              <a:t>A partir de l’état de l’art, il s’agit de </a:t>
            </a:r>
            <a:r>
              <a:rPr lang="fr-FR" sz="2800" dirty="0">
                <a:solidFill>
                  <a:srgbClr val="FFFF00"/>
                </a:solidFill>
              </a:rPr>
              <a:t>préciser le sujet choisi et d’arrêter un axe d’étude</a:t>
            </a:r>
            <a:r>
              <a:rPr lang="fr-FR" sz="2800" dirty="0"/>
              <a:t>. La problématique de travail sera indiquée à la suite de l’état de l’art, dans le même fichier </a:t>
            </a:r>
            <a:r>
              <a:rPr lang="fr-FR" sz="2800" dirty="0" err="1"/>
              <a:t>pdf</a:t>
            </a:r>
            <a:r>
              <a:rPr lang="fr-FR" sz="2800" dirty="0"/>
              <a:t>, sous forme d’une ou deux phrases (non comptées dans les 800 mots autorisés pour la synthèse des connaissances). En cas de travail en équipe, la </a:t>
            </a:r>
            <a:r>
              <a:rPr lang="fr-FR" sz="2800" dirty="0">
                <a:solidFill>
                  <a:srgbClr val="FFFF00"/>
                </a:solidFill>
              </a:rPr>
              <a:t>problématique de travail est individuelle</a:t>
            </a:r>
            <a:r>
              <a:rPr lang="fr-FR" sz="2800" dirty="0"/>
              <a:t> : une problématique doit être définie pour chaque membre du groupe.</a:t>
            </a:r>
          </a:p>
        </p:txBody>
      </p:sp>
    </p:spTree>
    <p:extLst>
      <p:ext uri="{BB962C8B-B14F-4D97-AF65-F5344CB8AC3E}">
        <p14:creationId xmlns:p14="http://schemas.microsoft.com/office/powerpoint/2010/main" val="2101079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080120"/>
          </a:xfrm>
        </p:spPr>
        <p:txBody>
          <a:bodyPr/>
          <a:lstStyle/>
          <a:p>
            <a:r>
              <a:rPr lang="fr-FR" sz="4800" dirty="0"/>
              <a:t>Rapport final</a:t>
            </a:r>
          </a:p>
        </p:txBody>
      </p:sp>
      <p:sp>
        <p:nvSpPr>
          <p:cNvPr id="4" name="Rectangle 3"/>
          <p:cNvSpPr/>
          <p:nvPr/>
        </p:nvSpPr>
        <p:spPr>
          <a:xfrm>
            <a:off x="441449" y="1772816"/>
            <a:ext cx="8451031" cy="4401205"/>
          </a:xfrm>
          <a:prstGeom prst="rect">
            <a:avLst/>
          </a:prstGeom>
        </p:spPr>
        <p:txBody>
          <a:bodyPr wrap="square">
            <a:spAutoFit/>
          </a:bodyPr>
          <a:lstStyle/>
          <a:p>
            <a:r>
              <a:rPr lang="fr-FR" sz="2800" dirty="0"/>
              <a:t>Le rapport final placera</a:t>
            </a:r>
          </a:p>
          <a:p>
            <a:endParaRPr lang="fr-FR" sz="2800" dirty="0"/>
          </a:p>
          <a:p>
            <a:pPr marL="457200" indent="-457200">
              <a:buFontTx/>
              <a:buChar char="-"/>
            </a:pPr>
            <a:r>
              <a:rPr lang="fr-FR" sz="2800" dirty="0"/>
              <a:t>le travail effectué dans son contexte, </a:t>
            </a:r>
          </a:p>
          <a:p>
            <a:pPr marL="457200" indent="-457200">
              <a:buFontTx/>
              <a:buChar char="-"/>
            </a:pPr>
            <a:r>
              <a:rPr lang="fr-FR" sz="2800" dirty="0"/>
              <a:t>exposera la démarche utilisée pour aborder la problématique, </a:t>
            </a:r>
          </a:p>
          <a:p>
            <a:pPr marL="457200" indent="-457200">
              <a:buFontTx/>
              <a:buChar char="-"/>
            </a:pPr>
            <a:r>
              <a:rPr lang="fr-FR" sz="2800" dirty="0"/>
              <a:t>la justification des choix effectués,</a:t>
            </a:r>
          </a:p>
          <a:p>
            <a:pPr marL="457200" indent="-457200">
              <a:buFontTx/>
              <a:buChar char="-"/>
            </a:pPr>
            <a:r>
              <a:rPr lang="fr-FR" sz="2800" dirty="0"/>
              <a:t>l’analyse des résultats obtenus (ou de l’absence du résultat escompté) </a:t>
            </a:r>
          </a:p>
          <a:p>
            <a:pPr marL="457200" indent="-457200">
              <a:buFontTx/>
              <a:buChar char="-"/>
            </a:pPr>
            <a:r>
              <a:rPr lang="fr-FR" sz="2800" dirty="0"/>
              <a:t>et les perspectives de développement ou d’application.</a:t>
            </a:r>
          </a:p>
        </p:txBody>
      </p:sp>
    </p:spTree>
    <p:extLst>
      <p:ext uri="{BB962C8B-B14F-4D97-AF65-F5344CB8AC3E}">
        <p14:creationId xmlns:p14="http://schemas.microsoft.com/office/powerpoint/2010/main" val="152374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115616" y="1268760"/>
            <a:ext cx="7055380" cy="2232248"/>
          </a:xfrm>
        </p:spPr>
        <p:txBody>
          <a:bodyPr/>
          <a:lstStyle/>
          <a:p>
            <a:pPr algn="ctr"/>
            <a:r>
              <a:rPr lang="fr-FR" sz="6000" dirty="0"/>
              <a:t>Règles institutionnelles</a:t>
            </a:r>
          </a:p>
        </p:txBody>
      </p:sp>
    </p:spTree>
    <p:extLst>
      <p:ext uri="{BB962C8B-B14F-4D97-AF65-F5344CB8AC3E}">
        <p14:creationId xmlns:p14="http://schemas.microsoft.com/office/powerpoint/2010/main" val="22090661"/>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1080120"/>
          </a:xfrm>
        </p:spPr>
        <p:txBody>
          <a:bodyPr/>
          <a:lstStyle/>
          <a:p>
            <a:r>
              <a:rPr lang="fr-FR" sz="4800" dirty="0"/>
              <a:t>Rapport final</a:t>
            </a:r>
          </a:p>
        </p:txBody>
      </p:sp>
      <p:sp>
        <p:nvSpPr>
          <p:cNvPr id="4" name="Rectangle 3"/>
          <p:cNvSpPr/>
          <p:nvPr/>
        </p:nvSpPr>
        <p:spPr>
          <a:xfrm>
            <a:off x="441449" y="1772816"/>
            <a:ext cx="8451031" cy="3970318"/>
          </a:xfrm>
          <a:prstGeom prst="rect">
            <a:avLst/>
          </a:prstGeom>
        </p:spPr>
        <p:txBody>
          <a:bodyPr wrap="square">
            <a:spAutoFit/>
          </a:bodyPr>
          <a:lstStyle/>
          <a:p>
            <a:r>
              <a:rPr lang="fr-FR" sz="2800" dirty="0"/>
              <a:t>Le rapport final comportera, </a:t>
            </a:r>
          </a:p>
          <a:p>
            <a:pPr marL="457200" indent="-457200">
              <a:buFontTx/>
              <a:buChar char="-"/>
            </a:pPr>
            <a:r>
              <a:rPr lang="fr-FR" sz="2800" dirty="0"/>
              <a:t>un </a:t>
            </a:r>
            <a:r>
              <a:rPr lang="fr-FR" sz="2800" dirty="0">
                <a:solidFill>
                  <a:srgbClr val="FFFF00"/>
                </a:solidFill>
              </a:rPr>
              <a:t>titre</a:t>
            </a:r>
            <a:r>
              <a:rPr lang="fr-FR" sz="2800" dirty="0"/>
              <a:t>, </a:t>
            </a:r>
          </a:p>
          <a:p>
            <a:pPr marL="457200" indent="-457200">
              <a:buFontTx/>
              <a:buChar char="-"/>
            </a:pPr>
            <a:r>
              <a:rPr lang="fr-FR" sz="2800" dirty="0"/>
              <a:t>un </a:t>
            </a:r>
            <a:r>
              <a:rPr lang="fr-FR" sz="2800" dirty="0">
                <a:solidFill>
                  <a:srgbClr val="FFFF00"/>
                </a:solidFill>
              </a:rPr>
              <a:t>résumé en anglais </a:t>
            </a:r>
            <a:r>
              <a:rPr lang="fr-FR" sz="2800" dirty="0"/>
              <a:t>de 100 mots maximum,</a:t>
            </a:r>
          </a:p>
          <a:p>
            <a:pPr marL="457200" indent="-457200">
              <a:buFontTx/>
              <a:buChar char="-"/>
            </a:pPr>
            <a:r>
              <a:rPr lang="fr-FR" sz="2800" dirty="0"/>
              <a:t>un </a:t>
            </a:r>
            <a:r>
              <a:rPr lang="fr-FR" sz="2800" dirty="0">
                <a:solidFill>
                  <a:srgbClr val="FFFF00"/>
                </a:solidFill>
              </a:rPr>
              <a:t>corps en français </a:t>
            </a:r>
            <a:r>
              <a:rPr lang="fr-FR" sz="2800" dirty="0"/>
              <a:t>de 1000 mots maximum et pourra être accompagné de quelques figures et schémas.</a:t>
            </a:r>
          </a:p>
          <a:p>
            <a:pPr marL="457200" indent="-457200">
              <a:buFontTx/>
              <a:buChar char="-"/>
            </a:pPr>
            <a:endParaRPr lang="fr-FR" sz="2800" dirty="0"/>
          </a:p>
          <a:p>
            <a:r>
              <a:rPr lang="fr-FR" sz="2800" dirty="0"/>
              <a:t>Le tout prendra la forme d’un fichier </a:t>
            </a:r>
            <a:r>
              <a:rPr lang="fr-FR" sz="2800" dirty="0" err="1"/>
              <a:t>pdf</a:t>
            </a:r>
            <a:r>
              <a:rPr lang="fr-FR" sz="2800" dirty="0"/>
              <a:t> de 5 Mo maximum.</a:t>
            </a:r>
          </a:p>
        </p:txBody>
      </p:sp>
    </p:spTree>
    <p:extLst>
      <p:ext uri="{BB962C8B-B14F-4D97-AF65-F5344CB8AC3E}">
        <p14:creationId xmlns:p14="http://schemas.microsoft.com/office/powerpoint/2010/main" val="2143835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864096"/>
          </a:xfrm>
        </p:spPr>
        <p:txBody>
          <a:bodyPr/>
          <a:lstStyle/>
          <a:p>
            <a:r>
              <a:rPr lang="fr-FR" sz="4800" dirty="0"/>
              <a:t>Support de présentation</a:t>
            </a:r>
          </a:p>
        </p:txBody>
      </p:sp>
      <p:sp>
        <p:nvSpPr>
          <p:cNvPr id="4" name="Rectangle 3"/>
          <p:cNvSpPr/>
          <p:nvPr/>
        </p:nvSpPr>
        <p:spPr>
          <a:xfrm>
            <a:off x="441449" y="1340768"/>
            <a:ext cx="8451031" cy="5262979"/>
          </a:xfrm>
          <a:prstGeom prst="rect">
            <a:avLst/>
          </a:prstGeom>
        </p:spPr>
        <p:txBody>
          <a:bodyPr wrap="square">
            <a:spAutoFit/>
          </a:bodyPr>
          <a:lstStyle/>
          <a:p>
            <a:r>
              <a:rPr lang="fr-FR" sz="2800" dirty="0"/>
              <a:t>Il s’agit des </a:t>
            </a:r>
            <a:r>
              <a:rPr lang="fr-FR" sz="2800" dirty="0">
                <a:solidFill>
                  <a:srgbClr val="FFFF00"/>
                </a:solidFill>
              </a:rPr>
              <a:t>supports</a:t>
            </a:r>
            <a:r>
              <a:rPr lang="fr-FR" sz="2800" dirty="0"/>
              <a:t> qui seront utilisés lors de la présentation et prévus </a:t>
            </a:r>
            <a:r>
              <a:rPr lang="fr-FR" sz="2800" dirty="0">
                <a:solidFill>
                  <a:srgbClr val="FFFF00"/>
                </a:solidFill>
              </a:rPr>
              <a:t>pour une présentation à un auditoire restreint </a:t>
            </a:r>
            <a:r>
              <a:rPr lang="fr-FR" sz="2800" dirty="0"/>
              <a:t>(2 personnes) sur un écran d’ordinateur.</a:t>
            </a:r>
          </a:p>
          <a:p>
            <a:r>
              <a:rPr lang="fr-FR" sz="2800" dirty="0"/>
              <a:t>Au cas où il ne serait pas possible de disposer du nombre suffisant de salles d’interrogation avec des vidéoprojecteurs, il est prévu d’équiper le matériel de présentation (ordinateur, tablette) d’un écran secondaire destiné aux examinateurs. </a:t>
            </a:r>
          </a:p>
          <a:p>
            <a:r>
              <a:rPr lang="fr-FR" sz="2800" dirty="0">
                <a:solidFill>
                  <a:srgbClr val="FFFF00"/>
                </a:solidFill>
              </a:rPr>
              <a:t>La forme attendue est un fichier </a:t>
            </a:r>
            <a:r>
              <a:rPr lang="fr-FR" sz="2800" dirty="0" err="1">
                <a:solidFill>
                  <a:srgbClr val="FFFF00"/>
                </a:solidFill>
              </a:rPr>
              <a:t>pdf</a:t>
            </a:r>
            <a:r>
              <a:rPr lang="fr-FR" sz="2800" dirty="0">
                <a:solidFill>
                  <a:srgbClr val="FFFF00"/>
                </a:solidFill>
              </a:rPr>
              <a:t> de 5 Mo maximum</a:t>
            </a:r>
            <a:r>
              <a:rPr lang="fr-FR" sz="2800" dirty="0"/>
              <a:t>.</a:t>
            </a:r>
          </a:p>
        </p:txBody>
      </p:sp>
    </p:spTree>
    <p:extLst>
      <p:ext uri="{BB962C8B-B14F-4D97-AF65-F5344CB8AC3E}">
        <p14:creationId xmlns:p14="http://schemas.microsoft.com/office/powerpoint/2010/main" val="198728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864096"/>
          </a:xfrm>
        </p:spPr>
        <p:txBody>
          <a:bodyPr/>
          <a:lstStyle/>
          <a:p>
            <a:r>
              <a:rPr lang="fr-FR" sz="4800" dirty="0"/>
              <a:t>Support de présentation</a:t>
            </a:r>
          </a:p>
        </p:txBody>
      </p:sp>
      <p:sp>
        <p:nvSpPr>
          <p:cNvPr id="4" name="Rectangle 3"/>
          <p:cNvSpPr/>
          <p:nvPr/>
        </p:nvSpPr>
        <p:spPr>
          <a:xfrm>
            <a:off x="441449" y="1340768"/>
            <a:ext cx="8451031" cy="5262979"/>
          </a:xfrm>
          <a:prstGeom prst="rect">
            <a:avLst/>
          </a:prstGeom>
        </p:spPr>
        <p:txBody>
          <a:bodyPr wrap="square">
            <a:spAutoFit/>
          </a:bodyPr>
          <a:lstStyle/>
          <a:p>
            <a:r>
              <a:rPr lang="fr-FR" sz="2400" dirty="0"/>
              <a:t>Il s’agit des supports qui seront utilisés lors de la présentation et qui seront mis à disposition du candidat dans la salle d’interrogation. Ils devront être prévus pour une présentation à un auditoire restreint (2 personnes) sur un écran d’ordinateur.</a:t>
            </a:r>
          </a:p>
          <a:p>
            <a:r>
              <a:rPr lang="fr-FR" sz="2400" dirty="0"/>
              <a:t>Tous les participants souhaitent que les candidats puissent présenter leur travail à l’aide d’un vidéoprojecteur. […] Au cas où il ne serait pas possible de disposer du nombre suffisant de salles d’interrogation avec des vidéoprojecteurs, il est prévu d’équiper le matériel de présentation (ordinateur, tablette) d’un écran secondaire destiné aux examinateurs. La forme attendue est un fichier </a:t>
            </a:r>
            <a:r>
              <a:rPr lang="fr-FR" sz="2400" dirty="0" err="1"/>
              <a:t>pdf</a:t>
            </a:r>
            <a:r>
              <a:rPr lang="fr-FR" sz="2400" dirty="0"/>
              <a:t> de 2 Mo maximum.</a:t>
            </a:r>
          </a:p>
        </p:txBody>
      </p:sp>
    </p:spTree>
    <p:extLst>
      <p:ext uri="{BB962C8B-B14F-4D97-AF65-F5344CB8AC3E}">
        <p14:creationId xmlns:p14="http://schemas.microsoft.com/office/powerpoint/2010/main" val="346447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115616" y="1268760"/>
            <a:ext cx="7055380" cy="2232248"/>
          </a:xfrm>
        </p:spPr>
        <p:txBody>
          <a:bodyPr/>
          <a:lstStyle/>
          <a:p>
            <a:pPr algn="ctr"/>
            <a:r>
              <a:rPr lang="fr-FR" sz="6000" dirty="0"/>
              <a:t>Règles de travail</a:t>
            </a:r>
          </a:p>
        </p:txBody>
      </p:sp>
    </p:spTree>
    <p:extLst>
      <p:ext uri="{BB962C8B-B14F-4D97-AF65-F5344CB8AC3E}">
        <p14:creationId xmlns:p14="http://schemas.microsoft.com/office/powerpoint/2010/main" val="3416825684"/>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864096"/>
          </a:xfrm>
        </p:spPr>
        <p:txBody>
          <a:bodyPr/>
          <a:lstStyle/>
          <a:p>
            <a:r>
              <a:rPr lang="fr-FR" sz="4800" dirty="0"/>
              <a:t>Partie expérimentale</a:t>
            </a:r>
          </a:p>
        </p:txBody>
      </p:sp>
      <p:sp>
        <p:nvSpPr>
          <p:cNvPr id="4" name="Rectangle 3"/>
          <p:cNvSpPr/>
          <p:nvPr/>
        </p:nvSpPr>
        <p:spPr>
          <a:xfrm>
            <a:off x="441449" y="1340768"/>
            <a:ext cx="8451031" cy="5262979"/>
          </a:xfrm>
          <a:prstGeom prst="rect">
            <a:avLst/>
          </a:prstGeom>
        </p:spPr>
        <p:txBody>
          <a:bodyPr wrap="square">
            <a:spAutoFit/>
          </a:bodyPr>
          <a:lstStyle/>
          <a:p>
            <a:r>
              <a:rPr lang="fr-FR" sz="2800" dirty="0"/>
              <a:t>Le travail de l’année </a:t>
            </a:r>
            <a:r>
              <a:rPr lang="fr-FR" sz="2800" dirty="0">
                <a:solidFill>
                  <a:srgbClr val="FFFF00"/>
                </a:solidFill>
              </a:rPr>
              <a:t>peut comporter une partie expérimentale</a:t>
            </a:r>
            <a:r>
              <a:rPr lang="fr-FR" sz="2800" dirty="0"/>
              <a:t>. </a:t>
            </a:r>
          </a:p>
          <a:p>
            <a:r>
              <a:rPr lang="fr-FR" sz="2800" dirty="0"/>
              <a:t>Le jury comprend parfaitement qu’en fonction du matériel utilisé et de la nature de l’expérience, le candidat ait eu un accès limité à l’expérience elle-même. </a:t>
            </a:r>
          </a:p>
          <a:p>
            <a:r>
              <a:rPr lang="fr-FR" sz="2800" dirty="0"/>
              <a:t>Il attend cependant que le candidat puisse </a:t>
            </a:r>
            <a:r>
              <a:rPr lang="fr-FR" sz="2800" dirty="0">
                <a:solidFill>
                  <a:srgbClr val="FFFF00"/>
                </a:solidFill>
              </a:rPr>
              <a:t>expliquer les principes de l’expérience </a:t>
            </a:r>
            <a:r>
              <a:rPr lang="fr-FR" sz="2800" dirty="0"/>
              <a:t>utilisée et soit </a:t>
            </a:r>
            <a:r>
              <a:rPr lang="fr-FR" sz="2800" dirty="0">
                <a:solidFill>
                  <a:srgbClr val="FFFF00"/>
                </a:solidFill>
              </a:rPr>
              <a:t>capable de la placer dans le déroulement de son travail </a:t>
            </a:r>
            <a:r>
              <a:rPr lang="fr-FR" sz="2800" dirty="0"/>
              <a:t>: objectif recherché, résultats attendus, résultats obtenus et interprétation.</a:t>
            </a:r>
          </a:p>
        </p:txBody>
      </p:sp>
    </p:spTree>
    <p:extLst>
      <p:ext uri="{BB962C8B-B14F-4D97-AF65-F5344CB8AC3E}">
        <p14:creationId xmlns:p14="http://schemas.microsoft.com/office/powerpoint/2010/main" val="2205190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864096"/>
          </a:xfrm>
        </p:spPr>
        <p:txBody>
          <a:bodyPr/>
          <a:lstStyle/>
          <a:p>
            <a:pPr algn="ctr"/>
            <a:r>
              <a:rPr lang="fr-FR" sz="4800" dirty="0"/>
              <a:t>Travail en équipe</a:t>
            </a:r>
          </a:p>
        </p:txBody>
      </p:sp>
      <p:sp>
        <p:nvSpPr>
          <p:cNvPr id="4" name="Rectangle 3"/>
          <p:cNvSpPr/>
          <p:nvPr/>
        </p:nvSpPr>
        <p:spPr>
          <a:xfrm>
            <a:off x="441449" y="1340768"/>
            <a:ext cx="8451031" cy="5262979"/>
          </a:xfrm>
          <a:prstGeom prst="rect">
            <a:avLst/>
          </a:prstGeom>
        </p:spPr>
        <p:txBody>
          <a:bodyPr wrap="square">
            <a:spAutoFit/>
          </a:bodyPr>
          <a:lstStyle/>
          <a:p>
            <a:pPr marL="342900" indent="-342900">
              <a:buFont typeface="Arial" panose="020B0604020202020204" pitchFamily="34" charset="0"/>
              <a:buChar char="•"/>
            </a:pPr>
            <a:r>
              <a:rPr lang="fr-FR" sz="2800" dirty="0"/>
              <a:t>Le </a:t>
            </a:r>
            <a:r>
              <a:rPr lang="fr-FR" sz="2800" dirty="0">
                <a:solidFill>
                  <a:srgbClr val="FFFF00"/>
                </a:solidFill>
              </a:rPr>
              <a:t>travail en équipe n’est pas une obligation </a:t>
            </a:r>
            <a:r>
              <a:rPr lang="fr-FR" sz="2800" dirty="0"/>
              <a:t>des TIPE. L’épreuve reste individuelle, l’évaluation des membres d’une équipe est effectuée de manière indépendante. Le fait d’avoir travaillé en équipe est neutre vis à vis de cette épreuve.</a:t>
            </a:r>
          </a:p>
          <a:p>
            <a:pPr marL="342900" indent="-342900">
              <a:buFont typeface="Arial" panose="020B0604020202020204" pitchFamily="34" charset="0"/>
              <a:buChar char="•"/>
            </a:pPr>
            <a:r>
              <a:rPr lang="fr-FR" sz="2800" dirty="0"/>
              <a:t>Il est attendu que chaque membre produise un travail correspondant au volume horaire de l’année. Le </a:t>
            </a:r>
            <a:r>
              <a:rPr lang="fr-FR" sz="2800" dirty="0">
                <a:solidFill>
                  <a:srgbClr val="FFFF00"/>
                </a:solidFill>
              </a:rPr>
              <a:t>partage du travail </a:t>
            </a:r>
            <a:r>
              <a:rPr lang="fr-FR" sz="2800" dirty="0"/>
              <a:t>au sein de l’équipe doit </a:t>
            </a:r>
            <a:r>
              <a:rPr lang="fr-FR" sz="2800" dirty="0">
                <a:solidFill>
                  <a:srgbClr val="FFFF00"/>
                </a:solidFill>
              </a:rPr>
              <a:t>se faire verticalement </a:t>
            </a:r>
            <a:r>
              <a:rPr lang="fr-FR" sz="2800" dirty="0"/>
              <a:t>: chacun développe sa propre problématique et participe aux différentes activités !</a:t>
            </a:r>
          </a:p>
        </p:txBody>
      </p:sp>
    </p:spTree>
    <p:extLst>
      <p:ext uri="{BB962C8B-B14F-4D97-AF65-F5344CB8AC3E}">
        <p14:creationId xmlns:p14="http://schemas.microsoft.com/office/powerpoint/2010/main" val="1766073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04664"/>
            <a:ext cx="7704856" cy="864096"/>
          </a:xfrm>
        </p:spPr>
        <p:txBody>
          <a:bodyPr/>
          <a:lstStyle/>
          <a:p>
            <a:pPr algn="ctr"/>
            <a:r>
              <a:rPr lang="fr-FR" sz="4800" dirty="0"/>
              <a:t>Travail en équipe</a:t>
            </a:r>
          </a:p>
        </p:txBody>
      </p:sp>
      <p:sp>
        <p:nvSpPr>
          <p:cNvPr id="4" name="Rectangle 3"/>
          <p:cNvSpPr/>
          <p:nvPr/>
        </p:nvSpPr>
        <p:spPr>
          <a:xfrm>
            <a:off x="441449" y="1340768"/>
            <a:ext cx="8451031" cy="4832092"/>
          </a:xfrm>
          <a:prstGeom prst="rect">
            <a:avLst/>
          </a:prstGeom>
        </p:spPr>
        <p:txBody>
          <a:bodyPr wrap="square">
            <a:spAutoFit/>
          </a:bodyPr>
          <a:lstStyle/>
          <a:p>
            <a:pPr marL="342900" indent="-342900">
              <a:buFont typeface="Arial" panose="020B0604020202020204" pitchFamily="34" charset="0"/>
              <a:buChar char="•"/>
            </a:pPr>
            <a:r>
              <a:rPr lang="fr-FR" sz="2800" dirty="0"/>
              <a:t>Les représentants de l’épreuve précisent </a:t>
            </a:r>
            <a:r>
              <a:rPr lang="fr-FR" sz="2800" dirty="0">
                <a:solidFill>
                  <a:srgbClr val="FFFF00"/>
                </a:solidFill>
              </a:rPr>
              <a:t>qu’une partie des activités peut tout à fait être réalisée en commun </a:t>
            </a:r>
            <a:r>
              <a:rPr lang="fr-FR" sz="2800" dirty="0"/>
              <a:t>à condition que chaque candidat puisse expliquer comment elle se place dans sa propre démarche.      </a:t>
            </a:r>
            <a:r>
              <a:rPr lang="fr-FR" sz="2800" i="1" dirty="0"/>
              <a:t>Par exemple</a:t>
            </a:r>
            <a:r>
              <a:rPr lang="fr-FR" sz="2800" dirty="0"/>
              <a:t>, une expérience peut parfaitement être partagée par une équipe, chaque élève se chargeant d’un aspect particulier de l’expérience et d’analyser les résultats en fonction de sa propre problématique.</a:t>
            </a:r>
          </a:p>
        </p:txBody>
      </p:sp>
    </p:spTree>
    <p:extLst>
      <p:ext uri="{BB962C8B-B14F-4D97-AF65-F5344CB8AC3E}">
        <p14:creationId xmlns:p14="http://schemas.microsoft.com/office/powerpoint/2010/main" val="262611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060848"/>
            <a:ext cx="7992888" cy="3970318"/>
          </a:xfrm>
          <a:prstGeom prst="rect">
            <a:avLst/>
          </a:prstGeom>
        </p:spPr>
        <p:txBody>
          <a:bodyPr wrap="square">
            <a:spAutoFit/>
          </a:bodyPr>
          <a:lstStyle/>
          <a:p>
            <a:r>
              <a:rPr lang="fr-FR" sz="2800" dirty="0"/>
              <a:t>« Initiation à la démarche de recherche. Lors des travaux d'initiative personnelle encadrés, l'étudiant a un </a:t>
            </a:r>
            <a:r>
              <a:rPr lang="fr-FR" sz="2800" dirty="0">
                <a:solidFill>
                  <a:srgbClr val="FFFF00"/>
                </a:solidFill>
              </a:rPr>
              <a:t>travail personnel </a:t>
            </a:r>
            <a:r>
              <a:rPr lang="fr-FR" sz="2800" dirty="0"/>
              <a:t>à effectuer, qui le met en situation de </a:t>
            </a:r>
            <a:r>
              <a:rPr lang="fr-FR" sz="2800" dirty="0">
                <a:solidFill>
                  <a:srgbClr val="FFFF00"/>
                </a:solidFill>
              </a:rPr>
              <a:t>responsabilité</a:t>
            </a:r>
            <a:r>
              <a:rPr lang="fr-FR" sz="2800" dirty="0"/>
              <a:t>. Cette activité est en particulier une </a:t>
            </a:r>
            <a:r>
              <a:rPr lang="fr-FR" sz="2800" dirty="0">
                <a:solidFill>
                  <a:srgbClr val="FFFF00"/>
                </a:solidFill>
              </a:rPr>
              <a:t>initiation et un entraînement à la démarche de recherche </a:t>
            </a:r>
            <a:r>
              <a:rPr lang="fr-FR" sz="2800" dirty="0"/>
              <a:t>scientifique et technologique dont chacun sait que les processus afférents sont nombreux et variés.. »</a:t>
            </a:r>
          </a:p>
        </p:txBody>
      </p:sp>
      <p:sp>
        <p:nvSpPr>
          <p:cNvPr id="5" name="Titre 1"/>
          <p:cNvSpPr txBox="1">
            <a:spLocks/>
          </p:cNvSpPr>
          <p:nvPr/>
        </p:nvSpPr>
        <p:spPr>
          <a:xfrm>
            <a:off x="611560" y="476672"/>
            <a:ext cx="7560840" cy="1152128"/>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800" dirty="0"/>
              <a:t>Objectifs de formation</a:t>
            </a:r>
          </a:p>
        </p:txBody>
      </p:sp>
    </p:spTree>
    <p:extLst>
      <p:ext uri="{BB962C8B-B14F-4D97-AF65-F5344CB8AC3E}">
        <p14:creationId xmlns:p14="http://schemas.microsoft.com/office/powerpoint/2010/main" val="811344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700808"/>
            <a:ext cx="7992888" cy="4832092"/>
          </a:xfrm>
          <a:prstGeom prst="rect">
            <a:avLst/>
          </a:prstGeom>
        </p:spPr>
        <p:txBody>
          <a:bodyPr wrap="square">
            <a:spAutoFit/>
          </a:bodyPr>
          <a:lstStyle/>
          <a:p>
            <a:r>
              <a:rPr lang="fr-FR" sz="2800" dirty="0"/>
              <a:t>« L'activité de Tipe doit amener l'étudiant à </a:t>
            </a:r>
            <a:r>
              <a:rPr lang="fr-FR" sz="2800" dirty="0">
                <a:solidFill>
                  <a:srgbClr val="FFFF00"/>
                </a:solidFill>
              </a:rPr>
              <a:t>se poser des questions avant de tenter d'y répondre</a:t>
            </a:r>
            <a:r>
              <a:rPr lang="fr-FR" sz="2800" dirty="0"/>
              <a:t> :</a:t>
            </a:r>
          </a:p>
          <a:p>
            <a:pPr marL="457200" indent="-457200">
              <a:buFontTx/>
              <a:buChar char="-"/>
            </a:pPr>
            <a:r>
              <a:rPr lang="fr-FR" sz="2800" dirty="0"/>
              <a:t>pratique courante des scientifiques</a:t>
            </a:r>
          </a:p>
          <a:p>
            <a:pPr marL="457200" indent="-457200">
              <a:buFontTx/>
              <a:buChar char="-"/>
            </a:pPr>
            <a:r>
              <a:rPr lang="fr-FR" sz="2800" dirty="0"/>
              <a:t>l'élaboration d'objets de pensée et d'objets réels</a:t>
            </a:r>
          </a:p>
          <a:p>
            <a:endParaRPr lang="fr-FR" sz="2800" dirty="0"/>
          </a:p>
          <a:p>
            <a:r>
              <a:rPr lang="fr-FR" sz="2800" i="1" dirty="0"/>
              <a:t>Processus permanent </a:t>
            </a:r>
            <a:r>
              <a:rPr lang="fr-FR" sz="2800" dirty="0"/>
              <a:t>: </a:t>
            </a:r>
            <a:r>
              <a:rPr lang="fr-FR" sz="2800" dirty="0">
                <a:solidFill>
                  <a:srgbClr val="FFFF00"/>
                </a:solidFill>
              </a:rPr>
              <a:t>de la connaissance à la conception voire à la réalisation </a:t>
            </a:r>
            <a:r>
              <a:rPr lang="fr-FR" sz="2800" dirty="0"/>
              <a:t>(portent le nom d'inventions, de découvertes et d'innovations). »</a:t>
            </a:r>
          </a:p>
        </p:txBody>
      </p:sp>
      <p:sp>
        <p:nvSpPr>
          <p:cNvPr id="5" name="Titre 1"/>
          <p:cNvSpPr txBox="1">
            <a:spLocks/>
          </p:cNvSpPr>
          <p:nvPr/>
        </p:nvSpPr>
        <p:spPr>
          <a:xfrm>
            <a:off x="611560" y="476672"/>
            <a:ext cx="7560840" cy="1152128"/>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800" dirty="0"/>
              <a:t>Objectifs de formation</a:t>
            </a:r>
          </a:p>
        </p:txBody>
      </p:sp>
    </p:spTree>
    <p:extLst>
      <p:ext uri="{BB962C8B-B14F-4D97-AF65-F5344CB8AC3E}">
        <p14:creationId xmlns:p14="http://schemas.microsoft.com/office/powerpoint/2010/main" val="3414662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560840" cy="1152128"/>
          </a:xfrm>
        </p:spPr>
        <p:txBody>
          <a:bodyPr/>
          <a:lstStyle/>
          <a:p>
            <a:r>
              <a:rPr lang="fr-FR" sz="6000" dirty="0"/>
              <a:t>Le thème 2024</a:t>
            </a:r>
          </a:p>
        </p:txBody>
      </p:sp>
      <p:sp>
        <p:nvSpPr>
          <p:cNvPr id="4" name="Rectangle 3"/>
          <p:cNvSpPr/>
          <p:nvPr/>
        </p:nvSpPr>
        <p:spPr>
          <a:xfrm>
            <a:off x="592138" y="2924944"/>
            <a:ext cx="7992888" cy="646331"/>
          </a:xfrm>
          <a:prstGeom prst="rect">
            <a:avLst/>
          </a:prstGeom>
        </p:spPr>
        <p:txBody>
          <a:bodyPr wrap="square">
            <a:spAutoFit/>
          </a:bodyPr>
          <a:lstStyle/>
          <a:p>
            <a:pPr algn="ctr"/>
            <a:r>
              <a:rPr lang="fr-FR" sz="3600" b="1" dirty="0"/>
              <a:t>Jeux, sport</a:t>
            </a:r>
            <a:endParaRPr lang="fr-FR" sz="3600" dirty="0"/>
          </a:p>
        </p:txBody>
      </p:sp>
    </p:spTree>
    <p:extLst>
      <p:ext uri="{BB962C8B-B14F-4D97-AF65-F5344CB8AC3E}">
        <p14:creationId xmlns:p14="http://schemas.microsoft.com/office/powerpoint/2010/main" val="151760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700808"/>
            <a:ext cx="7992888" cy="4401205"/>
          </a:xfrm>
          <a:prstGeom prst="rect">
            <a:avLst/>
          </a:prstGeom>
        </p:spPr>
        <p:txBody>
          <a:bodyPr wrap="square">
            <a:spAutoFit/>
          </a:bodyPr>
          <a:lstStyle/>
          <a:p>
            <a:r>
              <a:rPr lang="fr-FR" sz="2800" dirty="0"/>
              <a:t>« Investigation mettant en œuvre des </a:t>
            </a:r>
            <a:r>
              <a:rPr lang="fr-FR" sz="2800" dirty="0">
                <a:solidFill>
                  <a:srgbClr val="FFFF00"/>
                </a:solidFill>
              </a:rPr>
              <a:t>outils et méthodes classique</a:t>
            </a:r>
            <a:r>
              <a:rPr lang="fr-FR" sz="2800" dirty="0"/>
              <a:t> :</a:t>
            </a:r>
          </a:p>
          <a:p>
            <a:endParaRPr lang="fr-FR" sz="2800" dirty="0"/>
          </a:p>
          <a:p>
            <a:pPr marL="457200" indent="-457200">
              <a:buFontTx/>
              <a:buChar char="-"/>
            </a:pPr>
            <a:r>
              <a:rPr lang="fr-FR" sz="2800" i="1" dirty="0"/>
              <a:t>observations, </a:t>
            </a:r>
          </a:p>
          <a:p>
            <a:pPr marL="457200" indent="-457200">
              <a:buFontTx/>
              <a:buChar char="-"/>
            </a:pPr>
            <a:r>
              <a:rPr lang="fr-FR" sz="2800" i="1" dirty="0"/>
              <a:t>réalisation pratique d'expériences,</a:t>
            </a:r>
          </a:p>
          <a:p>
            <a:pPr marL="457200" indent="-457200">
              <a:buFontTx/>
              <a:buChar char="-"/>
            </a:pPr>
            <a:r>
              <a:rPr lang="fr-FR" sz="2800" i="1" dirty="0"/>
              <a:t>modélisations, </a:t>
            </a:r>
          </a:p>
          <a:p>
            <a:pPr marL="457200" indent="-457200">
              <a:buFontTx/>
              <a:buChar char="-"/>
            </a:pPr>
            <a:r>
              <a:rPr lang="fr-FR" sz="2800" i="1" dirty="0"/>
              <a:t>formulation d'hypothèses, </a:t>
            </a:r>
          </a:p>
          <a:p>
            <a:pPr marL="457200" indent="-457200">
              <a:buFontTx/>
              <a:buChar char="-"/>
            </a:pPr>
            <a:r>
              <a:rPr lang="fr-FR" sz="2800" i="1" dirty="0"/>
              <a:t>simulations, </a:t>
            </a:r>
          </a:p>
          <a:p>
            <a:pPr marL="457200" indent="-457200">
              <a:buFontTx/>
              <a:buChar char="-"/>
            </a:pPr>
            <a:r>
              <a:rPr lang="fr-FR" sz="2800" i="1" dirty="0"/>
              <a:t>validation ou invalidation de modèles par comparaison au réel »</a:t>
            </a:r>
          </a:p>
        </p:txBody>
      </p:sp>
      <p:sp>
        <p:nvSpPr>
          <p:cNvPr id="5" name="Titre 1"/>
          <p:cNvSpPr txBox="1">
            <a:spLocks/>
          </p:cNvSpPr>
          <p:nvPr/>
        </p:nvSpPr>
        <p:spPr>
          <a:xfrm>
            <a:off x="611560" y="476672"/>
            <a:ext cx="7560840" cy="1152128"/>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800" dirty="0"/>
              <a:t>Commentaires</a:t>
            </a:r>
          </a:p>
        </p:txBody>
      </p:sp>
    </p:spTree>
    <p:extLst>
      <p:ext uri="{BB962C8B-B14F-4D97-AF65-F5344CB8AC3E}">
        <p14:creationId xmlns:p14="http://schemas.microsoft.com/office/powerpoint/2010/main" val="53267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708920"/>
            <a:ext cx="7992888" cy="1815882"/>
          </a:xfrm>
          <a:prstGeom prst="rect">
            <a:avLst/>
          </a:prstGeom>
        </p:spPr>
        <p:txBody>
          <a:bodyPr wrap="square">
            <a:spAutoFit/>
          </a:bodyPr>
          <a:lstStyle/>
          <a:p>
            <a:r>
              <a:rPr lang="fr-FR" sz="2800" dirty="0"/>
              <a:t>« Cela doit amener l'étudiant à </a:t>
            </a:r>
            <a:r>
              <a:rPr lang="fr-FR" sz="2800" dirty="0">
                <a:solidFill>
                  <a:srgbClr val="FFFF00"/>
                </a:solidFill>
              </a:rPr>
              <a:t>découvrir par lui-même</a:t>
            </a:r>
            <a:r>
              <a:rPr lang="fr-FR" sz="2800" dirty="0"/>
              <a:t>, </a:t>
            </a:r>
            <a:r>
              <a:rPr lang="fr-FR" sz="2800" dirty="0">
                <a:solidFill>
                  <a:srgbClr val="FFFF00"/>
                </a:solidFill>
              </a:rPr>
              <a:t>sans ambition excessive</a:t>
            </a:r>
            <a:r>
              <a:rPr lang="fr-FR" sz="2800" dirty="0"/>
              <a:t>, mais en sollicitant ses capacités d'invention et d'initiative. »</a:t>
            </a:r>
          </a:p>
        </p:txBody>
      </p:sp>
      <p:sp>
        <p:nvSpPr>
          <p:cNvPr id="5" name="Titre 1"/>
          <p:cNvSpPr txBox="1">
            <a:spLocks/>
          </p:cNvSpPr>
          <p:nvPr/>
        </p:nvSpPr>
        <p:spPr>
          <a:xfrm>
            <a:off x="611560" y="476672"/>
            <a:ext cx="7560840" cy="1152128"/>
          </a:xfrm>
          <a:prstGeom prst="rect">
            <a:avLst/>
          </a:prstGeom>
        </p:spPr>
        <p:txBody>
          <a:bodyPr vert="horz" lIns="91440" tIns="45720" rIns="91440" bIns="45720" rtlCol="0" anchor="b">
            <a:noAutofit/>
          </a:bodyPr>
          <a:lstStyle>
            <a:lvl1pPr algn="l" defTabSz="457207"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800" dirty="0"/>
              <a:t>Commentaires</a:t>
            </a:r>
          </a:p>
        </p:txBody>
      </p:sp>
    </p:spTree>
    <p:extLst>
      <p:ext uri="{BB962C8B-B14F-4D97-AF65-F5344CB8AC3E}">
        <p14:creationId xmlns:p14="http://schemas.microsoft.com/office/powerpoint/2010/main" val="30745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560840" cy="973087"/>
          </a:xfrm>
        </p:spPr>
        <p:txBody>
          <a:bodyPr/>
          <a:lstStyle/>
          <a:p>
            <a:r>
              <a:rPr lang="fr-FR" sz="4800" dirty="0"/>
              <a:t>Contenus et modalités</a:t>
            </a:r>
          </a:p>
        </p:txBody>
      </p:sp>
      <p:sp>
        <p:nvSpPr>
          <p:cNvPr id="4" name="Rectangle 3"/>
          <p:cNvSpPr/>
          <p:nvPr/>
        </p:nvSpPr>
        <p:spPr>
          <a:xfrm>
            <a:off x="539552" y="1844824"/>
            <a:ext cx="7992888" cy="4832092"/>
          </a:xfrm>
          <a:prstGeom prst="rect">
            <a:avLst/>
          </a:prstGeom>
        </p:spPr>
        <p:txBody>
          <a:bodyPr wrap="square">
            <a:spAutoFit/>
          </a:bodyPr>
          <a:lstStyle/>
          <a:p>
            <a:r>
              <a:rPr lang="fr-FR" sz="2800" dirty="0"/>
              <a:t>« </a:t>
            </a:r>
            <a:r>
              <a:rPr lang="fr-FR" sz="2800" dirty="0">
                <a:solidFill>
                  <a:srgbClr val="FFFF00"/>
                </a:solidFill>
              </a:rPr>
              <a:t>L'adéquation du sujet </a:t>
            </a:r>
            <a:r>
              <a:rPr lang="fr-FR" sz="2800" dirty="0"/>
              <a:t>choisi par l'étudiant au thème de l'année s'opérera par </a:t>
            </a:r>
            <a:r>
              <a:rPr lang="fr-FR" sz="2800" dirty="0">
                <a:solidFill>
                  <a:srgbClr val="FFFF00"/>
                </a:solidFill>
              </a:rPr>
              <a:t>l'une ou plusieurs des entrées proposées</a:t>
            </a:r>
            <a:r>
              <a:rPr lang="fr-FR" sz="2800" dirty="0"/>
              <a:t> </a:t>
            </a:r>
            <a:r>
              <a:rPr lang="fr-FR" sz="2800" i="1" dirty="0"/>
              <a:t>[cf. thème].</a:t>
            </a:r>
          </a:p>
          <a:p>
            <a:endParaRPr lang="fr-FR" sz="2800" dirty="0"/>
          </a:p>
          <a:p>
            <a:r>
              <a:rPr lang="fr-FR" sz="2800" dirty="0"/>
              <a:t>Le travail fourni conduit à une </a:t>
            </a:r>
            <a:r>
              <a:rPr lang="fr-FR" sz="2800" dirty="0">
                <a:solidFill>
                  <a:srgbClr val="FFFF00"/>
                </a:solidFill>
              </a:rPr>
              <a:t>production personnelle de l'étudiant</a:t>
            </a:r>
            <a:r>
              <a:rPr lang="fr-FR" sz="2800" dirty="0"/>
              <a:t> (observation et description d'objets, traitement de données, mise en évidence de phénomènes, expérimentation, modélisation, simulation </a:t>
            </a:r>
            <a:r>
              <a:rPr lang="fr-FR" sz="2800" dirty="0" err="1"/>
              <a:t>etc</a:t>
            </a:r>
            <a:r>
              <a:rPr lang="fr-FR" sz="2800" dirty="0"/>
              <a:t>) réalisée dans le cadre du </a:t>
            </a:r>
            <a:r>
              <a:rPr lang="fr-FR" sz="2800" dirty="0">
                <a:solidFill>
                  <a:srgbClr val="FFFF00"/>
                </a:solidFill>
              </a:rPr>
              <a:t>sujet choisi adhérant au thème</a:t>
            </a:r>
            <a:r>
              <a:rPr lang="fr-FR" sz="2800" dirty="0"/>
              <a:t>. »</a:t>
            </a:r>
          </a:p>
        </p:txBody>
      </p:sp>
    </p:spTree>
    <p:extLst>
      <p:ext uri="{BB962C8B-B14F-4D97-AF65-F5344CB8AC3E}">
        <p14:creationId xmlns:p14="http://schemas.microsoft.com/office/powerpoint/2010/main" val="50545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476672"/>
            <a:ext cx="7560840" cy="973087"/>
          </a:xfrm>
        </p:spPr>
        <p:txBody>
          <a:bodyPr/>
          <a:lstStyle/>
          <a:p>
            <a:r>
              <a:rPr lang="fr-FR" sz="4800" dirty="0"/>
              <a:t>Contenus et modalités</a:t>
            </a:r>
          </a:p>
        </p:txBody>
      </p:sp>
      <p:sp>
        <p:nvSpPr>
          <p:cNvPr id="4" name="Rectangle 3"/>
          <p:cNvSpPr/>
          <p:nvPr/>
        </p:nvSpPr>
        <p:spPr>
          <a:xfrm>
            <a:off x="539552" y="1844824"/>
            <a:ext cx="7992888" cy="4832092"/>
          </a:xfrm>
          <a:prstGeom prst="rect">
            <a:avLst/>
          </a:prstGeom>
        </p:spPr>
        <p:txBody>
          <a:bodyPr wrap="square">
            <a:spAutoFit/>
          </a:bodyPr>
          <a:lstStyle/>
          <a:p>
            <a:r>
              <a:rPr lang="fr-FR" sz="2800" dirty="0"/>
              <a:t>« Cette production ne peut en aucun cas se limiter à une simple synthèse d'informations collectées, mais doit faire ressortir une </a:t>
            </a:r>
            <a:r>
              <a:rPr lang="fr-FR" sz="2800" dirty="0">
                <a:solidFill>
                  <a:srgbClr val="FFFF00"/>
                </a:solidFill>
              </a:rPr>
              <a:t>« valeur ajoutée » </a:t>
            </a:r>
            <a:r>
              <a:rPr lang="fr-FR" sz="2800" dirty="0"/>
              <a:t>apportée par le candidat.</a:t>
            </a:r>
          </a:p>
          <a:p>
            <a:endParaRPr lang="fr-FR" sz="2800" dirty="0"/>
          </a:p>
          <a:p>
            <a:r>
              <a:rPr lang="fr-FR" sz="2800" dirty="0"/>
              <a:t>Les étudiants effectuent ces travaux en </a:t>
            </a:r>
            <a:r>
              <a:rPr lang="fr-FR" sz="2800" dirty="0">
                <a:solidFill>
                  <a:srgbClr val="FFFF00"/>
                </a:solidFill>
              </a:rPr>
              <a:t>petits groupes </a:t>
            </a:r>
            <a:r>
              <a:rPr lang="fr-FR" sz="2800" dirty="0"/>
              <a:t>d'au maximum cinq étudiants ou de façon individuelle. Dans le cas d'un travail collectif, le </a:t>
            </a:r>
            <a:r>
              <a:rPr lang="fr-FR" sz="2800" dirty="0">
                <a:solidFill>
                  <a:srgbClr val="FFFF00"/>
                </a:solidFill>
              </a:rPr>
              <a:t>candidat doit présenter la philosophie générale, et de faire ressortir son apport personnel </a:t>
            </a:r>
            <a:r>
              <a:rPr lang="fr-FR" sz="2800" dirty="0"/>
              <a:t>à l’œuvre commune. »</a:t>
            </a:r>
          </a:p>
        </p:txBody>
      </p:sp>
    </p:spTree>
    <p:extLst>
      <p:ext uri="{BB962C8B-B14F-4D97-AF65-F5344CB8AC3E}">
        <p14:creationId xmlns:p14="http://schemas.microsoft.com/office/powerpoint/2010/main" val="3712485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630</TotalTime>
  <Words>1445</Words>
  <Application>Microsoft Macintosh PowerPoint</Application>
  <PresentationFormat>Affichage à l'écran (4:3)</PresentationFormat>
  <Paragraphs>115</Paragraphs>
  <Slides>26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26</vt:i4>
      </vt:variant>
    </vt:vector>
  </HeadingPairs>
  <TitlesOfParts>
    <vt:vector size="32" baseType="lpstr">
      <vt:lpstr>Arial</vt:lpstr>
      <vt:lpstr>Calibri</vt:lpstr>
      <vt:lpstr>Century Gothic</vt:lpstr>
      <vt:lpstr>Times New Roman</vt:lpstr>
      <vt:lpstr>Wingdings 3</vt:lpstr>
      <vt:lpstr>Ion</vt:lpstr>
      <vt:lpstr>Présentation PowerPoint</vt:lpstr>
      <vt:lpstr>Règles institutionnelles</vt:lpstr>
      <vt:lpstr>Présentation PowerPoint</vt:lpstr>
      <vt:lpstr>Présentation PowerPoint</vt:lpstr>
      <vt:lpstr>Le thème 2024</vt:lpstr>
      <vt:lpstr>Présentation PowerPoint</vt:lpstr>
      <vt:lpstr>Présentation PowerPoint</vt:lpstr>
      <vt:lpstr>Contenus et modalités</vt:lpstr>
      <vt:lpstr>Contenus et modalités</vt:lpstr>
      <vt:lpstr>Compétences développées</vt:lpstr>
      <vt:lpstr>Compétences développées</vt:lpstr>
      <vt:lpstr>Objectifs visés par l’institution</vt:lpstr>
      <vt:lpstr>Durée de l’épreuve</vt:lpstr>
      <vt:lpstr>Livrables</vt:lpstr>
      <vt:lpstr>Livrables (2eme année)</vt:lpstr>
      <vt:lpstr>Livrables (2eme année)</vt:lpstr>
      <vt:lpstr>Bibliographie documentée</vt:lpstr>
      <vt:lpstr>Problématique de travail</vt:lpstr>
      <vt:lpstr>Rapport final</vt:lpstr>
      <vt:lpstr>Rapport final</vt:lpstr>
      <vt:lpstr>Support de présentation</vt:lpstr>
      <vt:lpstr>Support de présentation</vt:lpstr>
      <vt:lpstr>Règles de travail</vt:lpstr>
      <vt:lpstr>Partie expérimentale</vt:lpstr>
      <vt:lpstr>Travail en équipe</vt:lpstr>
      <vt:lpstr>Travail en équipe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groupe</dc:title>
  <dc:creator>Christophe</dc:creator>
  <cp:lastModifiedBy>Caroline GOUTELARD</cp:lastModifiedBy>
  <cp:revision>27</cp:revision>
  <dcterms:created xsi:type="dcterms:W3CDTF">2017-01-03T17:48:11Z</dcterms:created>
  <dcterms:modified xsi:type="dcterms:W3CDTF">2023-02-06T18:17:58Z</dcterms:modified>
</cp:coreProperties>
</file>