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3" r:id="rId3"/>
    <p:sldId id="279" r:id="rId4"/>
    <p:sldId id="280" r:id="rId5"/>
    <p:sldId id="281" r:id="rId6"/>
    <p:sldId id="276" r:id="rId7"/>
    <p:sldId id="275" r:id="rId8"/>
    <p:sldId id="277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E4ADB-B8A8-3946-B086-FE138B52C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765E60-A538-6146-B40B-50A35FB0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0F3945-0CE4-AF4F-8310-4AB5C4DD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843414-0E4A-7948-8703-EF84EE09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0D659-DC44-F849-BEC6-39FB9869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00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08A94-3E35-A647-9686-8F107183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7DDF8F-0FA2-9046-B7F1-571B7C928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B9E3B4-6544-E848-A521-44D16670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6DB2E-547A-5A4C-BE87-7C83F400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A08463-F8F2-414A-B342-D06AAEDC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14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CBBA8E-A785-8040-BCD2-8BB8611A7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26E5DA-8539-7646-BA8B-B78715AC5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C8B9DF-3E24-6741-9345-E95F7ADA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1E592-5A02-3E4C-8F8D-9C9983AF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D581A1-61A4-434C-94DF-93C8CAA2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D86AD-6148-5D4F-B6ED-6A255C52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5A300-708E-2643-A001-89D07A5A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A42DB0-98D1-914A-BD05-991874EC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0CDAF-2C16-724E-A7C8-08E94020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5922F5-4464-BA43-997D-561077AA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0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8D21F-0FDC-FD4F-A2F5-1EBD1EA9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2E2ACA-675B-0C4F-B3B7-EAEE397CA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EB6841-F881-B744-82B1-1CEA6F57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5D2E7-AE0D-6846-BE13-9A4F9DA2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80830B-516A-2F42-B134-EEDDA45E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54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5095D-D0A6-4C4C-8647-EFEF8BD5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DDFD47-60AF-BE4F-9CBA-F4B9FA69D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3C6247-D3F2-8948-A0AE-810AA878D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9689A5-2CA2-FA4C-90B9-10D70203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163776-C13C-A54E-9E27-E4E194D6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67A6A6-0FCE-1946-8454-71F0F22D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71750-0461-7B4B-91F7-A13DD884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90959-6EEC-C54A-9A56-AC4BE90B2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632186-73D0-484D-ABD9-08A95503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FAD5F9-326A-0541-86B9-5A686C98F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1BC6DD-90BF-F444-ABDD-B048D995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88D542-2F5E-1D4C-BEEA-80914169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BAA7A1-107C-4C49-8A6C-36622B1E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207BAF-7C4A-9C41-B0FA-497385CD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0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17E33-04BD-E048-864C-BBB91EE6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075E93-9DD2-C44A-976E-3FE1715C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A9BFFC-4DAA-4240-AEF4-9EAF51F7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270AB3-94CA-5E42-AABD-707E4832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6F47F4-927E-EB4A-924E-B76EB26F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99BEB7-0192-1745-BF9E-2580D23A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9523C5-28FD-2143-B0A2-C4852088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1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12B3C-137E-1F4E-B3D9-11F2942E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EB80A4-683F-A84A-B81E-2446A65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493F66-3E48-8543-A5FA-D991832C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B4D8B8-E7AA-EB42-854C-EF2E724D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729728-BC61-484B-BBF1-EAAFED55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D549B9-2E41-634C-82E5-7039EAAB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02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39467-335E-404A-8867-90B08BF3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6C3E81-0CFF-6E47-B706-C2D49254A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13379F-D529-A143-895F-C64DF7A8B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58C33-10B9-6E4D-8873-98FE7ED1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67B567-1780-F942-BE87-E452838D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2CF421-8910-DA4E-89E0-A9BC09AE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96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2B85DE-8714-214C-BC52-3709D1F7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2E6A6C-B6C3-4D4E-A619-D88DDD27B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72F63D-4FE3-FD44-A333-4BA98DC22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A6D7-513F-3849-A652-3AB3974CB034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9CF965-4CE4-9F45-BA87-FF1311B18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872B87-D516-C54B-88A0-4D964155D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CEDC-46FC-0743-88B3-73D2D76B0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5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FB68435-571A-B34D-8E4C-93BE8F551614}"/>
              </a:ext>
            </a:extLst>
          </p:cNvPr>
          <p:cNvSpPr txBox="1"/>
          <p:nvPr/>
        </p:nvSpPr>
        <p:spPr>
          <a:xfrm>
            <a:off x="820220" y="503434"/>
            <a:ext cx="1101560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Recap – AI DEBATES : beyond the algorithm</a:t>
            </a:r>
          </a:p>
          <a:p>
            <a:r>
              <a:rPr lang="en-GB" sz="2400" b="1" dirty="0"/>
              <a:t>		part 1 : CHEAT GPT? 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sz="2500" dirty="0"/>
              <a:t>Transformative / disruptive power of AI : efficiency; productivity; creativity (democratization video)</a:t>
            </a:r>
          </a:p>
          <a:p>
            <a:pPr marL="285750" indent="-285750">
              <a:buFontTx/>
              <a:buChar char="-"/>
            </a:pPr>
            <a:r>
              <a:rPr lang="en-GB" sz="2500" dirty="0"/>
              <a:t>Challenges and cautions : overreliance; job losses ; influence/misinformation ; slop/blurring reality </a:t>
            </a:r>
          </a:p>
          <a:p>
            <a:pPr marL="285750" indent="-285750">
              <a:buFontTx/>
              <a:buChar char="-"/>
            </a:pPr>
            <a:r>
              <a:rPr lang="en-GB" sz="2500" dirty="0"/>
              <a:t>Future direction : responsible use; digital sovereignty; regulation</a:t>
            </a:r>
          </a:p>
        </p:txBody>
      </p:sp>
      <p:pic>
        <p:nvPicPr>
          <p:cNvPr id="1028" name="Picture 4" descr="The Hanson-Yudkowsky AI-Foom Debate (English Edition) eBook : Hanson,  Robin, Yudkowsky, Eliezer: Amazon.fr: Boutique Kindle">
            <a:extLst>
              <a:ext uri="{FF2B5EF4-FFF2-40B4-BE49-F238E27FC236}">
                <a16:creationId xmlns:a16="http://schemas.microsoft.com/office/drawing/2014/main" id="{B878D0E5-E48C-BF45-BFC5-0970D122C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32301"/>
          <a:stretch/>
        </p:blipFill>
        <p:spPr bwMode="auto">
          <a:xfrm>
            <a:off x="9350523" y="3258034"/>
            <a:ext cx="2485306" cy="27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30 Artificial Intelligence Debate Topics None Has Answers To!">
            <a:extLst>
              <a:ext uri="{FF2B5EF4-FFF2-40B4-BE49-F238E27FC236}">
                <a16:creationId xmlns:a16="http://schemas.microsoft.com/office/drawing/2014/main" id="{99963D69-3AE5-A447-B677-4AEFB255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45" y="3599966"/>
            <a:ext cx="2883795" cy="28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5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11FA3D5-9B0B-7643-90FA-ECC27EE4BF07}"/>
              </a:ext>
            </a:extLst>
          </p:cNvPr>
          <p:cNvSpPr txBox="1"/>
          <p:nvPr/>
        </p:nvSpPr>
        <p:spPr>
          <a:xfrm>
            <a:off x="0" y="3041576"/>
            <a:ext cx="77230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u="sng" dirty="0"/>
              <a:t>Objectives</a:t>
            </a:r>
          </a:p>
          <a:p>
            <a:pPr marL="285750" indent="-285750">
              <a:buFontTx/>
              <a:buChar char="-"/>
            </a:pPr>
            <a:r>
              <a:rPr lang="fr-FR" sz="2500" dirty="0" err="1"/>
              <a:t>Study</a:t>
            </a:r>
            <a:r>
              <a:rPr lang="fr-FR" sz="2500" dirty="0"/>
              <a:t> and analyse the </a:t>
            </a:r>
            <a:r>
              <a:rPr lang="fr-FR" sz="2500" dirty="0" err="1"/>
              <a:t>debate</a:t>
            </a:r>
            <a:r>
              <a:rPr lang="fr-FR" sz="2500" dirty="0"/>
              <a:t> </a:t>
            </a:r>
            <a:r>
              <a:rPr lang="fr-FR" sz="2500" dirty="0" err="1"/>
              <a:t>around</a:t>
            </a:r>
            <a:r>
              <a:rPr lang="fr-FR" sz="2500" dirty="0"/>
              <a:t>  AI, </a:t>
            </a:r>
            <a:r>
              <a:rPr lang="fr-FR" sz="2500" dirty="0" err="1"/>
              <a:t>its</a:t>
            </a:r>
            <a:r>
              <a:rPr lang="fr-FR" sz="2500" dirty="0"/>
              <a:t> </a:t>
            </a:r>
            <a:r>
              <a:rPr lang="fr-FR" sz="2500" dirty="0" err="1"/>
              <a:t>risks</a:t>
            </a:r>
            <a:r>
              <a:rPr lang="fr-FR" sz="2500" dirty="0"/>
              <a:t> and challenges, </a:t>
            </a:r>
            <a:r>
              <a:rPr lang="fr-FR" sz="2500" dirty="0" err="1"/>
              <a:t>its</a:t>
            </a:r>
            <a:r>
              <a:rPr lang="fr-FR" sz="2500" dirty="0"/>
              <a:t> </a:t>
            </a:r>
            <a:r>
              <a:rPr lang="fr-FR" sz="2500" dirty="0" err="1"/>
              <a:t>benefits</a:t>
            </a:r>
            <a:r>
              <a:rPr lang="fr-FR" sz="2500" dirty="0"/>
              <a:t> and </a:t>
            </a:r>
            <a:r>
              <a:rPr lang="fr-FR" sz="2500" dirty="0" err="1"/>
              <a:t>potential</a:t>
            </a:r>
            <a:r>
              <a:rPr lang="fr-FR" sz="2500" dirty="0"/>
              <a:t> =&gt; </a:t>
            </a:r>
            <a:r>
              <a:rPr lang="fr-FR" sz="2500" b="1" dirty="0"/>
              <a:t>PART 1</a:t>
            </a:r>
          </a:p>
          <a:p>
            <a:pPr marL="285750" indent="-285750">
              <a:buFontTx/>
              <a:buChar char="-"/>
            </a:pPr>
            <a:r>
              <a:rPr lang="fr-FR" sz="2500" dirty="0" err="1"/>
              <a:t>Study</a:t>
            </a:r>
            <a:r>
              <a:rPr lang="fr-FR" sz="2500" dirty="0"/>
              <a:t> AI-</a:t>
            </a:r>
            <a:r>
              <a:rPr lang="fr-FR" sz="2500" dirty="0" err="1"/>
              <a:t>human</a:t>
            </a:r>
            <a:r>
              <a:rPr lang="fr-FR" sz="2500" dirty="0"/>
              <a:t> interactions, </a:t>
            </a:r>
            <a:r>
              <a:rPr lang="fr-FR" sz="2500" dirty="0" err="1"/>
              <a:t>discuss</a:t>
            </a:r>
            <a:r>
              <a:rPr lang="fr-FR" sz="2500" dirty="0"/>
              <a:t> solutions and </a:t>
            </a:r>
            <a:r>
              <a:rPr lang="fr-FR" sz="2500" dirty="0" err="1"/>
              <a:t>reflect</a:t>
            </a:r>
            <a:r>
              <a:rPr lang="fr-FR" sz="2500" dirty="0"/>
              <a:t> more </a:t>
            </a:r>
            <a:r>
              <a:rPr lang="fr-FR" sz="2500" dirty="0" err="1"/>
              <a:t>thoroughly</a:t>
            </a:r>
            <a:r>
              <a:rPr lang="fr-FR" sz="2500" dirty="0"/>
              <a:t> on the issue =&gt; </a:t>
            </a:r>
            <a:r>
              <a:rPr lang="fr-FR" sz="2500" b="1" dirty="0"/>
              <a:t>PART 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9F0CE4-8EA2-674D-B6E1-66DBFE08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40" y="250904"/>
            <a:ext cx="4276460" cy="60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art of debate: Can AI beat you in an argument? | News | CORDIS |  European Commission">
            <a:extLst>
              <a:ext uri="{FF2B5EF4-FFF2-40B4-BE49-F238E27FC236}">
                <a16:creationId xmlns:a16="http://schemas.microsoft.com/office/drawing/2014/main" id="{A5490EFA-D09D-3B4C-B307-52F8A874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44" y="622969"/>
            <a:ext cx="1991258" cy="14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088E60-46B6-BA4F-989F-A3AF78742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1" y="369552"/>
            <a:ext cx="4800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7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029AB4F-A20B-B849-A913-2751E02C5572}"/>
              </a:ext>
            </a:extLst>
          </p:cNvPr>
          <p:cNvSpPr txBox="1"/>
          <p:nvPr/>
        </p:nvSpPr>
        <p:spPr>
          <a:xfrm>
            <a:off x="496071" y="640535"/>
            <a:ext cx="10625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 1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falling in love with an AI isn’t laughable, it’s inevitable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						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Alex Wilkins,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Scientist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9 July 2025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75B958-568B-E440-9A2D-8897DB9D0E22}"/>
              </a:ext>
            </a:extLst>
          </p:cNvPr>
          <p:cNvSpPr txBox="1"/>
          <p:nvPr/>
        </p:nvSpPr>
        <p:spPr>
          <a:xfrm>
            <a:off x="496071" y="1803812"/>
            <a:ext cx="11399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 </a:t>
            </a: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need a new ethics for a world of AI agents 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80340"/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Gabriel, I., Keeling, G., Manzini, A., &amp; Evans, J.,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Nature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4 August 2025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39EE7B-E49B-8141-9F8F-D63DA7B6DF00}"/>
              </a:ext>
            </a:extLst>
          </p:cNvPr>
          <p:cNvSpPr txBox="1"/>
          <p:nvPr/>
        </p:nvSpPr>
        <p:spPr>
          <a:xfrm>
            <a:off x="472225" y="3026691"/>
            <a:ext cx="11128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0340"/>
            <a:r>
              <a:rPr lang="en-US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 3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Clankers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Grokkers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bot-lickers: AI slurs are here to stay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80340"/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			Thom Waite,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Dazed.com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August 1,  2025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FA8DDD8-A062-D04C-9BCD-B3E120EEED64}"/>
              </a:ext>
            </a:extLst>
          </p:cNvPr>
          <p:cNvSpPr txBox="1"/>
          <p:nvPr/>
        </p:nvSpPr>
        <p:spPr>
          <a:xfrm>
            <a:off x="496071" y="4589300"/>
            <a:ext cx="11688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 4</a:t>
            </a: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2400" b="1" kern="15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Is AI more empathetic than your doctor? </a:t>
            </a:r>
            <a:endParaRPr lang="fr-FR" sz="24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en-US" sz="2400" b="1" kern="150" dirty="0">
                <a:effectLst/>
                <a:latin typeface="Calibri" panose="020F050202020403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					By Nathan Gray, The Los Angeles Times, Nov. 12, 2023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				</a:t>
            </a:r>
            <a:endParaRPr lang="fr-FR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 10" descr="New Scientist - YouTube">
            <a:extLst>
              <a:ext uri="{FF2B5EF4-FFF2-40B4-BE49-F238E27FC236}">
                <a16:creationId xmlns:a16="http://schemas.microsoft.com/office/drawing/2014/main" id="{C65ED02E-E4AC-0142-9879-6F06E23E618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2" r="1067" b="28827"/>
          <a:stretch/>
        </p:blipFill>
        <p:spPr bwMode="auto">
          <a:xfrm>
            <a:off x="10267763" y="281943"/>
            <a:ext cx="1428166" cy="643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0BA4C4-0279-D848-B504-CE97E4711A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809" y="1556512"/>
            <a:ext cx="163639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EB1F8B3-7444-274D-A4C4-5AB0378C5DA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810" y="2686425"/>
            <a:ext cx="1627138" cy="5932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83D93B-4304-A14F-A224-F63F3E28E35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22" y="4141906"/>
            <a:ext cx="2511156" cy="6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oup Work Guide | Center for the Advancement of Teaching Excellence |  University of Illinois Chicago">
            <a:extLst>
              <a:ext uri="{FF2B5EF4-FFF2-40B4-BE49-F238E27FC236}">
                <a16:creationId xmlns:a16="http://schemas.microsoft.com/office/drawing/2014/main" id="{C54925D5-7AFD-7040-BD97-563CBACD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92" y="0"/>
            <a:ext cx="3939908" cy="21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it IV: Group Work- Definition and Principles | PDF">
            <a:extLst>
              <a:ext uri="{FF2B5EF4-FFF2-40B4-BE49-F238E27FC236}">
                <a16:creationId xmlns:a16="http://schemas.microsoft.com/office/drawing/2014/main" id="{3707E240-345D-E249-B03F-FF03DAFDD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7084" b="78025"/>
          <a:stretch/>
        </p:blipFill>
        <p:spPr bwMode="auto">
          <a:xfrm>
            <a:off x="230910" y="178130"/>
            <a:ext cx="6383868" cy="9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C7727EA-50CE-5A41-A671-7547233FAF73}"/>
              </a:ext>
            </a:extLst>
          </p:cNvPr>
          <p:cNvSpPr txBox="1"/>
          <p:nvPr/>
        </p:nvSpPr>
        <p:spPr>
          <a:xfrm>
            <a:off x="600087" y="1647723"/>
            <a:ext cx="1055155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700" b="1" dirty="0"/>
              <a:t>Analyse the title:</a:t>
            </a:r>
            <a:r>
              <a:rPr lang="en-GB" sz="2700" dirty="0"/>
              <a:t> What do you expect ? </a:t>
            </a:r>
          </a:p>
          <a:p>
            <a:pPr marL="342900" indent="-342900">
              <a:buFontTx/>
              <a:buChar char="-"/>
            </a:pPr>
            <a:r>
              <a:rPr lang="en-GB" sz="2700" b="1" dirty="0"/>
              <a:t>The WH- questions: </a:t>
            </a:r>
            <a:r>
              <a:rPr lang="en-GB" sz="2700" dirty="0"/>
              <a:t>WHO? WHAT? WHY? HOW?</a:t>
            </a:r>
          </a:p>
          <a:p>
            <a:pPr marL="342900" indent="-342900">
              <a:buFontTx/>
              <a:buChar char="-"/>
            </a:pPr>
            <a:r>
              <a:rPr lang="en-GB" sz="2700" b="1" dirty="0"/>
              <a:t>Information =&gt; </a:t>
            </a:r>
            <a:r>
              <a:rPr lang="en-GB" sz="2700" dirty="0"/>
              <a:t>Numbers? Dates? </a:t>
            </a:r>
          </a:p>
          <a:p>
            <a:pPr marL="342900" indent="-342900">
              <a:buFontTx/>
              <a:buChar char="-"/>
            </a:pPr>
            <a:r>
              <a:rPr lang="en-GB" sz="2700" b="1" dirty="0"/>
              <a:t> Focus on  -  Linking words </a:t>
            </a:r>
            <a:r>
              <a:rPr lang="en-GB" sz="2700" dirty="0"/>
              <a:t>(but/yet/however/ nevertheless) </a:t>
            </a:r>
          </a:p>
          <a:p>
            <a:pPr marL="2171700" lvl="4" indent="-342900">
              <a:buFontTx/>
              <a:buChar char="-"/>
            </a:pPr>
            <a:r>
              <a:rPr lang="en-GB" sz="2700" b="1" dirty="0"/>
              <a:t>Modals </a:t>
            </a:r>
            <a:r>
              <a:rPr lang="en-GB" sz="2700" dirty="0"/>
              <a:t>(will/should/could/may/might…)</a:t>
            </a:r>
          </a:p>
          <a:p>
            <a:pPr marL="2171700" lvl="4" indent="-342900">
              <a:buFontTx/>
              <a:buChar char="-"/>
            </a:pPr>
            <a:r>
              <a:rPr lang="en-GB" sz="2700" b="1" dirty="0"/>
              <a:t>Punctuation </a:t>
            </a:r>
            <a:r>
              <a:rPr lang="en-GB" sz="2700" dirty="0"/>
              <a:t>(question marks </a:t>
            </a:r>
            <a:r>
              <a:rPr lang="en-GB" sz="2700" i="1" dirty="0"/>
              <a:t>?</a:t>
            </a:r>
            <a:r>
              <a:rPr lang="en-GB" sz="2700" dirty="0"/>
              <a:t>) </a:t>
            </a:r>
          </a:p>
          <a:p>
            <a:pPr marL="2171700" lvl="4" indent="-342900">
              <a:buFontTx/>
              <a:buChar char="-"/>
            </a:pPr>
            <a:endParaRPr lang="en-GB" sz="2700" b="1" dirty="0"/>
          </a:p>
          <a:p>
            <a:pPr marL="342900" indent="-342900">
              <a:buFontTx/>
              <a:buChar char="-"/>
            </a:pPr>
            <a:r>
              <a:rPr lang="en-GB" sz="2700" b="1" dirty="0"/>
              <a:t>Audio / video document - Focus on:</a:t>
            </a:r>
          </a:p>
          <a:p>
            <a:pPr marL="2171700" lvl="4" indent="-342900">
              <a:buFontTx/>
              <a:buChar char="-"/>
            </a:pPr>
            <a:r>
              <a:rPr lang="en-GB" sz="2700" b="1" dirty="0"/>
              <a:t>key words / stressed words</a:t>
            </a:r>
          </a:p>
          <a:p>
            <a:pPr marL="2171700" lvl="4" indent="-342900">
              <a:buFontTx/>
              <a:buChar char="-"/>
            </a:pPr>
            <a:r>
              <a:rPr lang="en-GB" sz="2700" b="1" dirty="0"/>
              <a:t>repetitions </a:t>
            </a:r>
          </a:p>
          <a:p>
            <a:pPr marL="2171700" lvl="4" indent="-342900">
              <a:buFontTx/>
              <a:buChar char="-"/>
            </a:pPr>
            <a:r>
              <a:rPr lang="en-GB" sz="2700" b="1" dirty="0"/>
              <a:t>tone of voice</a:t>
            </a:r>
          </a:p>
          <a:p>
            <a:pPr lvl="4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738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C3BDA72-8840-5D47-9313-1F2D317BC8E2}"/>
              </a:ext>
            </a:extLst>
          </p:cNvPr>
          <p:cNvSpPr txBox="1"/>
          <p:nvPr/>
        </p:nvSpPr>
        <p:spPr>
          <a:xfrm>
            <a:off x="606175" y="565079"/>
            <a:ext cx="10952252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23850" algn="just"/>
            <a:r>
              <a:rPr lang="en-US" sz="2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 1</a:t>
            </a:r>
          </a:p>
          <a:p>
            <a:pPr marR="323850" algn="just"/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Growing sense of loneliness / isolation =&gt; reason why people turn to AI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Overreliance on SM to communicate / interact with other people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AI chatbots are designed / created to be responsive / kind to encourage emotional attachment. Empathy. Anthropomorphism. AI = substitute.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Emotional / social dimension of AI.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Tech solutionism =&gt; easy / cheap fix for a complex societal problem. </a:t>
            </a:r>
          </a:p>
          <a:p>
            <a:pPr marR="323850" algn="just"/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 5" descr="New Scientist - YouTube">
            <a:extLst>
              <a:ext uri="{FF2B5EF4-FFF2-40B4-BE49-F238E27FC236}">
                <a16:creationId xmlns:a16="http://schemas.microsoft.com/office/drawing/2014/main" id="{C50D6F02-6614-784C-8A7A-96909FB84D2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2" r="1067" b="28827"/>
          <a:stretch/>
        </p:blipFill>
        <p:spPr bwMode="auto">
          <a:xfrm>
            <a:off x="9878096" y="460842"/>
            <a:ext cx="1680331" cy="1007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733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C3BDA72-8840-5D47-9313-1F2D317BC8E2}"/>
              </a:ext>
            </a:extLst>
          </p:cNvPr>
          <p:cNvSpPr txBox="1"/>
          <p:nvPr/>
        </p:nvSpPr>
        <p:spPr>
          <a:xfrm>
            <a:off x="606175" y="565079"/>
            <a:ext cx="1095225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23850" algn="just"/>
            <a:r>
              <a:rPr lang="en-US" sz="2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 2</a:t>
            </a:r>
          </a:p>
          <a:p>
            <a:pPr marR="323850" algn="just"/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-great power to companies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Anthroporphism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to create bonding. =&gt; they are made to be sycophantic. Flattering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ETHICAL CHALLENGE : they must be controlled.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Accountability / transparency / trust / data protection / influence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Agentic capabilities =&gt; in the real world + more and more independent. *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This won’t satisfy us / make us happy.  </a:t>
            </a:r>
          </a:p>
          <a:p>
            <a:pPr marL="457200" marR="323850" indent="-457200" algn="just">
              <a:buFontTx/>
              <a:buChar char="-"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8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9145A1-0A98-B34B-B258-8E56F6F5E9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937" y="432380"/>
            <a:ext cx="2346490" cy="64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01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C3BDA72-8840-5D47-9313-1F2D317BC8E2}"/>
              </a:ext>
            </a:extLst>
          </p:cNvPr>
          <p:cNvSpPr txBox="1"/>
          <p:nvPr/>
        </p:nvSpPr>
        <p:spPr>
          <a:xfrm>
            <a:off x="503144" y="565079"/>
            <a:ext cx="109522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23850" algn="just"/>
            <a:r>
              <a:rPr lang="en-US" sz="2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 3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AI = a friend. Increasing use of AI. =&gt; raises concerns / criticism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Solution : social stigma / shame. Slurs / insults are invented to describe bots and bot-users.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BUT slurs =&gt; aggressive + reproduce stereotypes /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robophobia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Concerns about the slurs + treating AI with hostility since it will become so powerful .</a:t>
            </a:r>
          </a:p>
          <a:p>
            <a:pPr marR="323850" algn="just"/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2620B0-BF39-F841-AAD5-050D5BF8C9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93" y="93670"/>
            <a:ext cx="2146032" cy="9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C3BDA72-8840-5D47-9313-1F2D317BC8E2}"/>
              </a:ext>
            </a:extLst>
          </p:cNvPr>
          <p:cNvSpPr txBox="1"/>
          <p:nvPr/>
        </p:nvSpPr>
        <p:spPr>
          <a:xfrm>
            <a:off x="335241" y="428382"/>
            <a:ext cx="109522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23850" algn="just"/>
            <a:r>
              <a:rPr lang="en-US" sz="2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 4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Comparison around the concept of empathy the between AI and doctors. 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- doctors’ mental health =&gt; they suffer from burn outs / overwork . They display less empathy.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Surprisingly chat bots show more empathy towards patients. </a:t>
            </a:r>
          </a:p>
          <a:p>
            <a:pPr marL="457200" marR="323850" indent="-457200" algn="just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Podium =&gt; the dog =&gt; comic relief : “Dogs are men’s best friend” =&gt; now it’s AI! </a:t>
            </a:r>
          </a:p>
          <a:p>
            <a:pPr marL="457200" marR="323850" indent="-457200" algn="just">
              <a:buFontTx/>
              <a:buChar char="-"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0"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0D42D7-139C-6C4C-B2C3-7B75A59614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05" y="250411"/>
            <a:ext cx="3346969" cy="7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574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560</Words>
  <Application>Microsoft Macintosh PowerPoint</Application>
  <PresentationFormat>Grand écran</PresentationFormat>
  <Paragraphs>80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Liberation Serif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Henriot</dc:creator>
  <cp:lastModifiedBy>Mathilde Henriot</cp:lastModifiedBy>
  <cp:revision>56</cp:revision>
  <dcterms:created xsi:type="dcterms:W3CDTF">2025-11-11T14:01:04Z</dcterms:created>
  <dcterms:modified xsi:type="dcterms:W3CDTF">2025-12-02T10:19:19Z</dcterms:modified>
</cp:coreProperties>
</file>