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66" r:id="rId3"/>
    <p:sldId id="286" r:id="rId4"/>
    <p:sldId id="284" r:id="rId5"/>
    <p:sldId id="267" r:id="rId6"/>
    <p:sldId id="268" r:id="rId7"/>
    <p:sldId id="269" r:id="rId8"/>
    <p:sldId id="285" r:id="rId9"/>
    <p:sldId id="270" r:id="rId10"/>
    <p:sldId id="287" r:id="rId11"/>
    <p:sldId id="288" r:id="rId12"/>
    <p:sldId id="271" r:id="rId13"/>
    <p:sldId id="289" r:id="rId14"/>
    <p:sldId id="290" r:id="rId15"/>
    <p:sldId id="273" r:id="rId16"/>
    <p:sldId id="276" r:id="rId17"/>
    <p:sldId id="291" r:id="rId18"/>
    <p:sldId id="292" r:id="rId19"/>
    <p:sldId id="293" r:id="rId20"/>
    <p:sldId id="294" r:id="rId21"/>
    <p:sldId id="295" r:id="rId22"/>
    <p:sldId id="279" r:id="rId23"/>
    <p:sldId id="280" r:id="rId2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3333FF"/>
    <a:srgbClr val="FF6600"/>
    <a:srgbClr val="CC0000"/>
    <a:srgbClr val="FF0000"/>
    <a:srgbClr val="4D4D4D"/>
    <a:srgbClr val="FF33CC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9860" autoAdjust="0"/>
  </p:normalViewPr>
  <p:slideViewPr>
    <p:cSldViewPr snapToGrid="0">
      <p:cViewPr varScale="1">
        <p:scale>
          <a:sx n="64" d="100"/>
          <a:sy n="64" d="100"/>
        </p:scale>
        <p:origin x="1612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378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1437BD62-BDA8-FC82-8957-19FAC4F20C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BCDF519-37BE-69BC-C405-1555A1D609D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CC6F44C-32F9-4C9A-B259-C44BC82F9B0F}" type="datetimeFigureOut">
              <a:rPr lang="fr-FR"/>
              <a:pPr>
                <a:defRPr/>
              </a:pPr>
              <a:t>10/11/2023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1B26022E-52D5-B675-2663-23AF7C0464F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9D341D7D-ADC5-C256-3060-A7F65025D1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E46F4EF-3B2A-62D3-B502-9C11F74EF3A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5DC10DF-3DD9-11D3-F06B-326A32DE7D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38DC442-5176-4E7A-9D78-AC6975EBDE8A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>
            <a:extLst>
              <a:ext uri="{FF2B5EF4-FFF2-40B4-BE49-F238E27FC236}">
                <a16:creationId xmlns:a16="http://schemas.microsoft.com/office/drawing/2014/main" id="{15371343-C443-BB62-1769-87766B3EBCB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ce réservé des commentaires 2">
            <a:extLst>
              <a:ext uri="{FF2B5EF4-FFF2-40B4-BE49-F238E27FC236}">
                <a16:creationId xmlns:a16="http://schemas.microsoft.com/office/drawing/2014/main" id="{EE445529-FC67-E3F4-A38E-066CDA332B2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27652" name="Espace réservé du numéro de diapositive 3">
            <a:extLst>
              <a:ext uri="{FF2B5EF4-FFF2-40B4-BE49-F238E27FC236}">
                <a16:creationId xmlns:a16="http://schemas.microsoft.com/office/drawing/2014/main" id="{F7199511-1F2A-0A77-69B7-EB4C4B2989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73EB63C-F461-44DA-BD79-1E6D2079E182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1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>
            <a:extLst>
              <a:ext uri="{FF2B5EF4-FFF2-40B4-BE49-F238E27FC236}">
                <a16:creationId xmlns:a16="http://schemas.microsoft.com/office/drawing/2014/main" id="{74B34890-2C2C-E441-66A3-A4307662F70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ce réservé des commentaires 2">
            <a:extLst>
              <a:ext uri="{FF2B5EF4-FFF2-40B4-BE49-F238E27FC236}">
                <a16:creationId xmlns:a16="http://schemas.microsoft.com/office/drawing/2014/main" id="{870F5C82-C097-BDAD-A52E-8892B48E0E9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28676" name="Espace réservé du numéro de diapositive 3">
            <a:extLst>
              <a:ext uri="{FF2B5EF4-FFF2-40B4-BE49-F238E27FC236}">
                <a16:creationId xmlns:a16="http://schemas.microsoft.com/office/drawing/2014/main" id="{A216B8AD-237F-2CAC-76A3-D4AE4BC571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4A99BBA-42A0-4434-8CF2-51082F557CF2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2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>
            <a:extLst>
              <a:ext uri="{FF2B5EF4-FFF2-40B4-BE49-F238E27FC236}">
                <a16:creationId xmlns:a16="http://schemas.microsoft.com/office/drawing/2014/main" id="{F9C9656D-C19E-034B-AB68-68331B9E5B1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ce réservé des commentaires 2">
            <a:extLst>
              <a:ext uri="{FF2B5EF4-FFF2-40B4-BE49-F238E27FC236}">
                <a16:creationId xmlns:a16="http://schemas.microsoft.com/office/drawing/2014/main" id="{7D8E46C3-7B87-2A98-818F-13CDB41FD80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29700" name="Espace réservé du numéro de diapositive 3">
            <a:extLst>
              <a:ext uri="{FF2B5EF4-FFF2-40B4-BE49-F238E27FC236}">
                <a16:creationId xmlns:a16="http://schemas.microsoft.com/office/drawing/2014/main" id="{17777234-CF15-7863-8E23-9CB04A3BF4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0521345-BC2E-42F5-ABC6-EF26DB2758C2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3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>
            <a:extLst>
              <a:ext uri="{FF2B5EF4-FFF2-40B4-BE49-F238E27FC236}">
                <a16:creationId xmlns:a16="http://schemas.microsoft.com/office/drawing/2014/main" id="{6911EF80-B209-1CBB-D8BC-F1AED3EE995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>
            <a:extLst>
              <a:ext uri="{FF2B5EF4-FFF2-40B4-BE49-F238E27FC236}">
                <a16:creationId xmlns:a16="http://schemas.microsoft.com/office/drawing/2014/main" id="{A4F28A84-FBA9-3C4F-9C99-7747A1C9A62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30724" name="Espace réservé du numéro de diapositive 3">
            <a:extLst>
              <a:ext uri="{FF2B5EF4-FFF2-40B4-BE49-F238E27FC236}">
                <a16:creationId xmlns:a16="http://schemas.microsoft.com/office/drawing/2014/main" id="{4BC12C46-8647-CF72-8998-D7A71EA040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C15C786-28CB-403E-9866-3A80B206674E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4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>
            <a:extLst>
              <a:ext uri="{FF2B5EF4-FFF2-40B4-BE49-F238E27FC236}">
                <a16:creationId xmlns:a16="http://schemas.microsoft.com/office/drawing/2014/main" id="{5CCC1F95-F774-6799-8B2E-B4552B71E10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ce réservé des commentaires 2">
            <a:extLst>
              <a:ext uri="{FF2B5EF4-FFF2-40B4-BE49-F238E27FC236}">
                <a16:creationId xmlns:a16="http://schemas.microsoft.com/office/drawing/2014/main" id="{19B55903-3B04-E54E-0B57-4E04A5D5541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31748" name="Espace réservé du numéro de diapositive 3">
            <a:extLst>
              <a:ext uri="{FF2B5EF4-FFF2-40B4-BE49-F238E27FC236}">
                <a16:creationId xmlns:a16="http://schemas.microsoft.com/office/drawing/2014/main" id="{D928F48D-6D47-988B-B073-62ED073FF0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BA6A850-9753-4F15-9A08-E9AA1C76F50E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5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>
            <a:extLst>
              <a:ext uri="{FF2B5EF4-FFF2-40B4-BE49-F238E27FC236}">
                <a16:creationId xmlns:a16="http://schemas.microsoft.com/office/drawing/2014/main" id="{326AAFBA-8440-5950-D14E-943B26DD2E1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>
            <a:extLst>
              <a:ext uri="{FF2B5EF4-FFF2-40B4-BE49-F238E27FC236}">
                <a16:creationId xmlns:a16="http://schemas.microsoft.com/office/drawing/2014/main" id="{9E9BCB3D-E2EA-F99B-3B7B-5231AD15227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32772" name="Espace réservé du numéro de diapositive 3">
            <a:extLst>
              <a:ext uri="{FF2B5EF4-FFF2-40B4-BE49-F238E27FC236}">
                <a16:creationId xmlns:a16="http://schemas.microsoft.com/office/drawing/2014/main" id="{8100E53C-97D7-AB76-ADB4-17A7B2D534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FE4CDC7-6931-44B2-B0F0-B2B8092217C8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6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e l'image des diapositives 1">
            <a:extLst>
              <a:ext uri="{FF2B5EF4-FFF2-40B4-BE49-F238E27FC236}">
                <a16:creationId xmlns:a16="http://schemas.microsoft.com/office/drawing/2014/main" id="{687B7EFC-3B32-B1B0-5DA3-8D4FD722DE5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Espace réservé des commentaires 2">
            <a:extLst>
              <a:ext uri="{FF2B5EF4-FFF2-40B4-BE49-F238E27FC236}">
                <a16:creationId xmlns:a16="http://schemas.microsoft.com/office/drawing/2014/main" id="{55D819B4-8DB1-A55A-6139-221052DF20E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33796" name="Espace réservé du numéro de diapositive 3">
            <a:extLst>
              <a:ext uri="{FF2B5EF4-FFF2-40B4-BE49-F238E27FC236}">
                <a16:creationId xmlns:a16="http://schemas.microsoft.com/office/drawing/2014/main" id="{3F05389F-8DE8-AFB2-4EDB-2F0C25F8E9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A485589-F976-4B3A-90B6-81E5983AC175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7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>
            <a:extLst>
              <a:ext uri="{FF2B5EF4-FFF2-40B4-BE49-F238E27FC236}">
                <a16:creationId xmlns:a16="http://schemas.microsoft.com/office/drawing/2014/main" id="{186ED70E-E735-ED3A-687E-C5E9AB62A8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ce réservé des commentaires 2">
            <a:extLst>
              <a:ext uri="{FF2B5EF4-FFF2-40B4-BE49-F238E27FC236}">
                <a16:creationId xmlns:a16="http://schemas.microsoft.com/office/drawing/2014/main" id="{5DC7AE2E-A672-2EE2-E278-BDEB7EBDA7D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34820" name="Espace réservé du numéro de diapositive 3">
            <a:extLst>
              <a:ext uri="{FF2B5EF4-FFF2-40B4-BE49-F238E27FC236}">
                <a16:creationId xmlns:a16="http://schemas.microsoft.com/office/drawing/2014/main" id="{CECB21AA-6DA8-F69D-C83C-A03489D81A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55C05A1-D410-4B72-A855-811C4AF277D8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8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>
            <a:extLst>
              <a:ext uri="{FF2B5EF4-FFF2-40B4-BE49-F238E27FC236}">
                <a16:creationId xmlns:a16="http://schemas.microsoft.com/office/drawing/2014/main" id="{0B237F05-BE81-FDE5-29CC-C395A0DE878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ce réservé des commentaires 2">
            <a:extLst>
              <a:ext uri="{FF2B5EF4-FFF2-40B4-BE49-F238E27FC236}">
                <a16:creationId xmlns:a16="http://schemas.microsoft.com/office/drawing/2014/main" id="{59FB888C-B694-64E4-D715-7835EF29192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35844" name="Espace réservé du numéro de diapositive 3">
            <a:extLst>
              <a:ext uri="{FF2B5EF4-FFF2-40B4-BE49-F238E27FC236}">
                <a16:creationId xmlns:a16="http://schemas.microsoft.com/office/drawing/2014/main" id="{A7319E6F-F1E1-E0E0-1E99-42498EF1D4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AD36181-A1A0-4A2F-94E9-CE43E44BBB80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9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>
            <a:extLst>
              <a:ext uri="{FF2B5EF4-FFF2-40B4-BE49-F238E27FC236}">
                <a16:creationId xmlns:a16="http://schemas.microsoft.com/office/drawing/2014/main" id="{E73BED57-5DEE-93C2-74B4-C2793156869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ce réservé des commentaires 2">
            <a:extLst>
              <a:ext uri="{FF2B5EF4-FFF2-40B4-BE49-F238E27FC236}">
                <a16:creationId xmlns:a16="http://schemas.microsoft.com/office/drawing/2014/main" id="{3D27B35C-A74A-85DC-7D7D-C1D5A9C3B13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36868" name="Espace réservé du numéro de diapositive 3">
            <a:extLst>
              <a:ext uri="{FF2B5EF4-FFF2-40B4-BE49-F238E27FC236}">
                <a16:creationId xmlns:a16="http://schemas.microsoft.com/office/drawing/2014/main" id="{4A8A8A4F-9D79-F859-ABD2-992B898E56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57221D3-2ACF-48D8-A4A4-1983DC905234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10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>
            <a:extLst>
              <a:ext uri="{FF2B5EF4-FFF2-40B4-BE49-F238E27FC236}">
                <a16:creationId xmlns:a16="http://schemas.microsoft.com/office/drawing/2014/main" id="{D025A7B7-D054-9230-3F42-04224B7443B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Espace réservé des commentaires 2">
            <a:extLst>
              <a:ext uri="{FF2B5EF4-FFF2-40B4-BE49-F238E27FC236}">
                <a16:creationId xmlns:a16="http://schemas.microsoft.com/office/drawing/2014/main" id="{8C1695AC-057D-1F45-5664-9DAAD89D68F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37892" name="Espace réservé du numéro de diapositive 3">
            <a:extLst>
              <a:ext uri="{FF2B5EF4-FFF2-40B4-BE49-F238E27FC236}">
                <a16:creationId xmlns:a16="http://schemas.microsoft.com/office/drawing/2014/main" id="{2FED0D14-86AA-D94F-D163-CA4B8E9C62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BA690F1-D8C9-409B-A4AC-A18E037B1BDE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11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>
            <a:extLst>
              <a:ext uri="{FF2B5EF4-FFF2-40B4-BE49-F238E27FC236}">
                <a16:creationId xmlns:a16="http://schemas.microsoft.com/office/drawing/2014/main" id="{745ED9DB-2BCF-F1E3-B1A2-487C17FCC23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ce réservé des commentaires 2">
            <a:extLst>
              <a:ext uri="{FF2B5EF4-FFF2-40B4-BE49-F238E27FC236}">
                <a16:creationId xmlns:a16="http://schemas.microsoft.com/office/drawing/2014/main" id="{827CDBB4-A024-97EE-471C-5AC10170986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38916" name="Espace réservé du numéro de diapositive 3">
            <a:extLst>
              <a:ext uri="{FF2B5EF4-FFF2-40B4-BE49-F238E27FC236}">
                <a16:creationId xmlns:a16="http://schemas.microsoft.com/office/drawing/2014/main" id="{0C0AE467-A39A-0A45-DF3E-9F1C6D566B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AA31C2B-5AC7-45A8-B75F-8E824651A74A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12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>
            <a:extLst>
              <a:ext uri="{FF2B5EF4-FFF2-40B4-BE49-F238E27FC236}">
                <a16:creationId xmlns:a16="http://schemas.microsoft.com/office/drawing/2014/main" id="{939506E4-EDF3-8EB6-D4E4-67C50AE7510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ce réservé des commentaires 2">
            <a:extLst>
              <a:ext uri="{FF2B5EF4-FFF2-40B4-BE49-F238E27FC236}">
                <a16:creationId xmlns:a16="http://schemas.microsoft.com/office/drawing/2014/main" id="{97C39101-4B48-2D32-838B-A7E99C529AC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39940" name="Espace réservé du numéro de diapositive 3">
            <a:extLst>
              <a:ext uri="{FF2B5EF4-FFF2-40B4-BE49-F238E27FC236}">
                <a16:creationId xmlns:a16="http://schemas.microsoft.com/office/drawing/2014/main" id="{E9EC901E-2279-4992-B578-A0020D121E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4BC162A-F53A-4E18-A329-EC63F479A52A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13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>
            <a:extLst>
              <a:ext uri="{FF2B5EF4-FFF2-40B4-BE49-F238E27FC236}">
                <a16:creationId xmlns:a16="http://schemas.microsoft.com/office/drawing/2014/main" id="{2A0AF109-A5A1-A659-AE05-3D7D1BC7CC4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ce réservé des commentaires 2">
            <a:extLst>
              <a:ext uri="{FF2B5EF4-FFF2-40B4-BE49-F238E27FC236}">
                <a16:creationId xmlns:a16="http://schemas.microsoft.com/office/drawing/2014/main" id="{9283871F-56DE-09AE-8640-7914017AEF6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0964" name="Espace réservé du numéro de diapositive 3">
            <a:extLst>
              <a:ext uri="{FF2B5EF4-FFF2-40B4-BE49-F238E27FC236}">
                <a16:creationId xmlns:a16="http://schemas.microsoft.com/office/drawing/2014/main" id="{10BC3371-E701-9354-700C-CCB6A8AAAE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EAA88F9-2E0B-4D09-87EB-3C4B682B209A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14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>
            <a:extLst>
              <a:ext uri="{FF2B5EF4-FFF2-40B4-BE49-F238E27FC236}">
                <a16:creationId xmlns:a16="http://schemas.microsoft.com/office/drawing/2014/main" id="{A157338C-AC74-3B05-F8B9-5087B0C9DB4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ce réservé des commentaires 2">
            <a:extLst>
              <a:ext uri="{FF2B5EF4-FFF2-40B4-BE49-F238E27FC236}">
                <a16:creationId xmlns:a16="http://schemas.microsoft.com/office/drawing/2014/main" id="{8E2D1252-5251-B39C-9F26-AA1C340905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1988" name="Espace réservé du numéro de diapositive 3">
            <a:extLst>
              <a:ext uri="{FF2B5EF4-FFF2-40B4-BE49-F238E27FC236}">
                <a16:creationId xmlns:a16="http://schemas.microsoft.com/office/drawing/2014/main" id="{2AB63D87-012D-6E8C-875F-3B179447ED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798573A-08A9-4E1A-9E96-237909592C77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15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>
            <a:extLst>
              <a:ext uri="{FF2B5EF4-FFF2-40B4-BE49-F238E27FC236}">
                <a16:creationId xmlns:a16="http://schemas.microsoft.com/office/drawing/2014/main" id="{C142B2C9-6F8F-35CF-165A-8114A245ADB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>
            <a:extLst>
              <a:ext uri="{FF2B5EF4-FFF2-40B4-BE49-F238E27FC236}">
                <a16:creationId xmlns:a16="http://schemas.microsoft.com/office/drawing/2014/main" id="{11850F75-38D3-296C-4F7E-A26A68E8878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3012" name="Espace réservé du numéro de diapositive 3">
            <a:extLst>
              <a:ext uri="{FF2B5EF4-FFF2-40B4-BE49-F238E27FC236}">
                <a16:creationId xmlns:a16="http://schemas.microsoft.com/office/drawing/2014/main" id="{0FC438CD-EBA5-A09B-F744-B647F677FB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2C35704-A2B5-4FF7-9B59-0C328ACD650E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16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>
            <a:extLst>
              <a:ext uri="{FF2B5EF4-FFF2-40B4-BE49-F238E27FC236}">
                <a16:creationId xmlns:a16="http://schemas.microsoft.com/office/drawing/2014/main" id="{0A17004B-5B6B-653E-E4C9-A8A8A70663D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ce réservé des commentaires 2">
            <a:extLst>
              <a:ext uri="{FF2B5EF4-FFF2-40B4-BE49-F238E27FC236}">
                <a16:creationId xmlns:a16="http://schemas.microsoft.com/office/drawing/2014/main" id="{B8DF4230-B73B-DE09-4EC7-1FC4E10634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4036" name="Espace réservé du numéro de diapositive 3">
            <a:extLst>
              <a:ext uri="{FF2B5EF4-FFF2-40B4-BE49-F238E27FC236}">
                <a16:creationId xmlns:a16="http://schemas.microsoft.com/office/drawing/2014/main" id="{245BC308-E030-B912-2983-7CBB0E48DD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5D22915-2B03-4EE1-A2F4-DE28F52B8E23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17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>
            <a:extLst>
              <a:ext uri="{FF2B5EF4-FFF2-40B4-BE49-F238E27FC236}">
                <a16:creationId xmlns:a16="http://schemas.microsoft.com/office/drawing/2014/main" id="{606C3AB3-DB96-5F06-2007-916DB3BF36F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>
            <a:extLst>
              <a:ext uri="{FF2B5EF4-FFF2-40B4-BE49-F238E27FC236}">
                <a16:creationId xmlns:a16="http://schemas.microsoft.com/office/drawing/2014/main" id="{FB678FDC-6B95-C504-B2D7-7A581616335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5060" name="Espace réservé du numéro de diapositive 3">
            <a:extLst>
              <a:ext uri="{FF2B5EF4-FFF2-40B4-BE49-F238E27FC236}">
                <a16:creationId xmlns:a16="http://schemas.microsoft.com/office/drawing/2014/main" id="{42B95FBE-45B5-DB36-164A-9D21285D45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909339D-0E94-40B5-98EF-5E2C577DC979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18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>
            <a:extLst>
              <a:ext uri="{FF2B5EF4-FFF2-40B4-BE49-F238E27FC236}">
                <a16:creationId xmlns:a16="http://schemas.microsoft.com/office/drawing/2014/main" id="{70A647A8-C2AD-8C2F-54FA-3755B0EB40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Espace réservé des commentaires 2">
            <a:extLst>
              <a:ext uri="{FF2B5EF4-FFF2-40B4-BE49-F238E27FC236}">
                <a16:creationId xmlns:a16="http://schemas.microsoft.com/office/drawing/2014/main" id="{B47C659E-6A2F-89BD-65C0-D84F7DA43EE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6084" name="Espace réservé du numéro de diapositive 3">
            <a:extLst>
              <a:ext uri="{FF2B5EF4-FFF2-40B4-BE49-F238E27FC236}">
                <a16:creationId xmlns:a16="http://schemas.microsoft.com/office/drawing/2014/main" id="{BB92748E-5A95-7ABB-49DC-146F312291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390A132-0A47-4264-94C9-B5A4EFA046BB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19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>
            <a:extLst>
              <a:ext uri="{FF2B5EF4-FFF2-40B4-BE49-F238E27FC236}">
                <a16:creationId xmlns:a16="http://schemas.microsoft.com/office/drawing/2014/main" id="{5980B616-D706-FEFF-BC79-68C1FA9D194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>
            <a:extLst>
              <a:ext uri="{FF2B5EF4-FFF2-40B4-BE49-F238E27FC236}">
                <a16:creationId xmlns:a16="http://schemas.microsoft.com/office/drawing/2014/main" id="{AF458783-0334-65AA-EDA4-BE64F9F8A05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7108" name="Espace réservé du numéro de diapositive 3">
            <a:extLst>
              <a:ext uri="{FF2B5EF4-FFF2-40B4-BE49-F238E27FC236}">
                <a16:creationId xmlns:a16="http://schemas.microsoft.com/office/drawing/2014/main" id="{5B07466E-A458-21DF-94DE-67578C7ED6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58AC9A1-0745-4B26-B466-820218962D96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20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>
            <a:extLst>
              <a:ext uri="{FF2B5EF4-FFF2-40B4-BE49-F238E27FC236}">
                <a16:creationId xmlns:a16="http://schemas.microsoft.com/office/drawing/2014/main" id="{E6BD13E0-7FD2-23DC-930A-1FA7CDE2BC7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Espace réservé des commentaires 2">
            <a:extLst>
              <a:ext uri="{FF2B5EF4-FFF2-40B4-BE49-F238E27FC236}">
                <a16:creationId xmlns:a16="http://schemas.microsoft.com/office/drawing/2014/main" id="{4B5FCD6B-5BAD-DD52-6666-0794AD56DE5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8132" name="Espace réservé du numéro de diapositive 3">
            <a:extLst>
              <a:ext uri="{FF2B5EF4-FFF2-40B4-BE49-F238E27FC236}">
                <a16:creationId xmlns:a16="http://schemas.microsoft.com/office/drawing/2014/main" id="{F10243EE-6566-39D9-24BB-597577F47F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AF5CEAE-BA6A-42DB-985A-62A041C47B24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21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>
            <a:extLst>
              <a:ext uri="{FF2B5EF4-FFF2-40B4-BE49-F238E27FC236}">
                <a16:creationId xmlns:a16="http://schemas.microsoft.com/office/drawing/2014/main" id="{06F92691-E2EE-D1E6-CA49-72702AC9AF0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ce réservé des commentaires 2">
            <a:extLst>
              <a:ext uri="{FF2B5EF4-FFF2-40B4-BE49-F238E27FC236}">
                <a16:creationId xmlns:a16="http://schemas.microsoft.com/office/drawing/2014/main" id="{7BC92411-4B3B-F8C2-2A0F-2AC396F5714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49156" name="Espace réservé du numéro de diapositive 3">
            <a:extLst>
              <a:ext uri="{FF2B5EF4-FFF2-40B4-BE49-F238E27FC236}">
                <a16:creationId xmlns:a16="http://schemas.microsoft.com/office/drawing/2014/main" id="{CDAA04CA-4F1C-E31C-18FB-880FC20B11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36F1C1D-795F-43FF-9058-AB396862E390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22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>
            <a:extLst>
              <a:ext uri="{FF2B5EF4-FFF2-40B4-BE49-F238E27FC236}">
                <a16:creationId xmlns:a16="http://schemas.microsoft.com/office/drawing/2014/main" id="{3BD0EA7E-7E2B-64FB-F72D-768BD968C99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Espace réservé des commentaires 2">
            <a:extLst>
              <a:ext uri="{FF2B5EF4-FFF2-40B4-BE49-F238E27FC236}">
                <a16:creationId xmlns:a16="http://schemas.microsoft.com/office/drawing/2014/main" id="{D3F2F6DD-B25A-F200-ECB5-8F854C06D06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50180" name="Espace réservé du numéro de diapositive 3">
            <a:extLst>
              <a:ext uri="{FF2B5EF4-FFF2-40B4-BE49-F238E27FC236}">
                <a16:creationId xmlns:a16="http://schemas.microsoft.com/office/drawing/2014/main" id="{542FEBFA-96CD-66E1-6C6E-357F3A9622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FBAD7D0-BB82-45CF-95B0-66D33C7B6BD4}" type="slidenum">
              <a:rPr lang="fr-FR" altLang="fr-FR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</a:pPr>
              <a:t>23</a:t>
            </a:fld>
            <a:endParaRPr lang="fr-FR" altLang="fr-F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Cliquez pour modifier le style des sous-titres du masque</a:t>
            </a:r>
          </a:p>
        </p:txBody>
      </p:sp>
    </p:spTree>
    <p:extLst>
      <p:ext uri="{BB962C8B-B14F-4D97-AF65-F5344CB8AC3E}">
        <p14:creationId xmlns:p14="http://schemas.microsoft.com/office/powerpoint/2010/main" val="1069322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1757860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102742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3564438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1044757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1902904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8F3DBBE-D816-5C05-1201-09D55CC7024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93" t="7111" r="10965" b="8659"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9">
            <a:extLst>
              <a:ext uri="{FF2B5EF4-FFF2-40B4-BE49-F238E27FC236}">
                <a16:creationId xmlns:a16="http://schemas.microsoft.com/office/drawing/2014/main" id="{183DEFE6-B608-2DCE-6DAC-55AAB8D9805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5575" y="6583363"/>
            <a:ext cx="7905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defRPr/>
            </a:pPr>
            <a:r>
              <a:rPr lang="fr-FR" altLang="fr-FR" sz="800"/>
              <a:t>Le </a:t>
            </a:r>
            <a:fld id="{666F99FB-1111-4EEE-8307-B288ADAE58D6}" type="datetime1">
              <a:rPr lang="fr-FR" altLang="fr-FR" sz="800" smtClean="0"/>
              <a:pPr algn="ctr" eaLnBrk="1" hangingPunct="1">
                <a:defRPr/>
              </a:pPr>
              <a:t>10/11/2023</a:t>
            </a:fld>
            <a:endParaRPr lang="fr-FR" altLang="fr-FR" sz="800"/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A2AB967A-B664-5CEA-C846-8AC154CBDD7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43000" y="6591300"/>
            <a:ext cx="75326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defRPr/>
            </a:pPr>
            <a:r>
              <a:rPr lang="fr-FR" sz="800" dirty="0">
                <a:latin typeface="+mn-lt"/>
                <a:cs typeface="Times New Roman" pitchFamily="18" charset="0"/>
              </a:rPr>
              <a:t>Cyril CHERON</a:t>
            </a:r>
          </a:p>
        </p:txBody>
      </p:sp>
      <p:sp>
        <p:nvSpPr>
          <p:cNvPr id="5" name="Text Box 11">
            <a:extLst>
              <a:ext uri="{FF2B5EF4-FFF2-40B4-BE49-F238E27FC236}">
                <a16:creationId xmlns:a16="http://schemas.microsoft.com/office/drawing/2014/main" id="{9045B58D-61EA-70DF-8E0B-AFF6F6FCB8A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8758238" y="6580188"/>
            <a:ext cx="3571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27ACC54B-656B-4A9F-8B8C-25DBBF694E86}" type="slidenum">
              <a:rPr lang="fr-FR" altLang="fr-FR" sz="800" b="1"/>
              <a:pPr eaLnBrk="1" hangingPunct="1"/>
              <a:t>‹N°›</a:t>
            </a:fld>
            <a:endParaRPr lang="fr-FR" altLang="fr-FR" sz="800" b="1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5C9FDAE-9E8E-EEA9-8049-44F21B98B5F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6700" y="-26988"/>
            <a:ext cx="5762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defRPr/>
            </a:pPr>
            <a:r>
              <a:rPr lang="fr-FR" altLang="fr-FR" sz="1000" dirty="0">
                <a:ea typeface="Microsoft Himalaya" pitchFamily="2" charset="0"/>
                <a:cs typeface="Times New Roman" pitchFamily="18" charset="0"/>
              </a:rPr>
              <a:t>MP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ED15D93-67CE-4529-D442-32F7139F4E49}"/>
              </a:ext>
            </a:extLst>
          </p:cNvPr>
          <p:cNvSpPr txBox="1"/>
          <p:nvPr userDrawn="1"/>
        </p:nvSpPr>
        <p:spPr>
          <a:xfrm>
            <a:off x="12700" y="1719263"/>
            <a:ext cx="1060450" cy="338137"/>
          </a:xfrm>
          <a:prstGeom prst="rect">
            <a:avLst/>
          </a:prstGeom>
          <a:noFill/>
        </p:spPr>
        <p:txBody>
          <a:bodyPr lIns="36000" rIns="36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Cinétique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EF08D6B-C0A7-9D58-4ABC-8BC00DD0065D}"/>
              </a:ext>
            </a:extLst>
          </p:cNvPr>
          <p:cNvSpPr txBox="1"/>
          <p:nvPr userDrawn="1"/>
        </p:nvSpPr>
        <p:spPr>
          <a:xfrm>
            <a:off x="14288" y="3379788"/>
            <a:ext cx="1060450" cy="339725"/>
          </a:xfrm>
          <a:prstGeom prst="rect">
            <a:avLst/>
          </a:prstGeom>
          <a:noFill/>
        </p:spPr>
        <p:txBody>
          <a:bodyPr lIns="36000" rIns="36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P.F.D.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F47C9A6-0CA0-15A3-E7C9-CCA98DB5FDAD}"/>
              </a:ext>
            </a:extLst>
          </p:cNvPr>
          <p:cNvSpPr txBox="1"/>
          <p:nvPr userDrawn="1"/>
        </p:nvSpPr>
        <p:spPr>
          <a:xfrm>
            <a:off x="14288" y="4970463"/>
            <a:ext cx="1060450" cy="307975"/>
          </a:xfrm>
          <a:prstGeom prst="rect">
            <a:avLst/>
          </a:prstGeom>
          <a:noFill/>
        </p:spPr>
        <p:txBody>
          <a:bodyPr lIns="0" rIns="0">
            <a:spAutoFit/>
          </a:bodyPr>
          <a:lstStyle/>
          <a:p>
            <a:pPr algn="ctr">
              <a:defRPr/>
            </a:pPr>
            <a:r>
              <a:rPr lang="fr-FR" sz="1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Equilibrage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1A715F-3D46-5CFC-7941-11C591D14DF3}"/>
              </a:ext>
            </a:extLst>
          </p:cNvPr>
          <p:cNvSpPr/>
          <p:nvPr userDrawn="1"/>
        </p:nvSpPr>
        <p:spPr>
          <a:xfrm>
            <a:off x="2597753" y="106501"/>
            <a:ext cx="503054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4000" dirty="0">
                <a:ln w="10160">
                  <a:solidFill>
                    <a:srgbClr val="FF33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cs typeface="Times New Roman" pitchFamily="18" charset="0"/>
              </a:rPr>
              <a:t>Dynamique des solides</a:t>
            </a:r>
            <a:endParaRPr lang="fr-FR" sz="3600" dirty="0">
              <a:ln w="10160">
                <a:solidFill>
                  <a:srgbClr val="FF33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182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817550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561936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3341060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3640201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49">
            <a:extLst>
              <a:ext uri="{FF2B5EF4-FFF2-40B4-BE49-F238E27FC236}">
                <a16:creationId xmlns:a16="http://schemas.microsoft.com/office/drawing/2014/main" id="{B6674F17-23DC-C85B-07DA-ACDDC0682F90}"/>
              </a:ext>
            </a:extLst>
          </p:cNvPr>
          <p:cNvSpPr>
            <a:spLocks noChangeArrowheads="1"/>
          </p:cNvSpPr>
          <p:nvPr userDrawn="1"/>
        </p:nvSpPr>
        <p:spPr bwMode="auto">
          <a:xfrm rot="-5400000">
            <a:off x="4733131" y="-3548856"/>
            <a:ext cx="873126" cy="7948612"/>
          </a:xfrm>
          <a:prstGeom prst="rect">
            <a:avLst/>
          </a:prstGeom>
          <a:gradFill rotWithShape="0">
            <a:gsLst>
              <a:gs pos="37000">
                <a:schemeClr val="tx1">
                  <a:lumMod val="75000"/>
                  <a:lumOff val="25000"/>
                </a:schemeClr>
              </a:gs>
              <a:gs pos="100000">
                <a:srgbClr val="FF6600"/>
              </a:gs>
            </a:gsLst>
            <a:lin ang="0" scaled="1"/>
          </a:gradFill>
          <a:ln>
            <a:noFill/>
          </a:ln>
          <a:effectLst/>
        </p:spPr>
        <p:txBody>
          <a:bodyPr vert="eaVert"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7" name="Rectangle 149">
            <a:extLst>
              <a:ext uri="{FF2B5EF4-FFF2-40B4-BE49-F238E27FC236}">
                <a16:creationId xmlns:a16="http://schemas.microsoft.com/office/drawing/2014/main" id="{34D6B6EB-B4F7-55D2-3AE9-C82C1E884D0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904875"/>
            <a:ext cx="1177925" cy="5943600"/>
          </a:xfrm>
          <a:prstGeom prst="rect">
            <a:avLst/>
          </a:prstGeom>
          <a:gradFill rotWithShape="0"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rgbClr val="FF6600">
                  <a:lumMod val="0"/>
                  <a:lumOff val="100000"/>
                </a:srgbClr>
              </a:gs>
            </a:gsLst>
            <a:lin ang="540000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8" name="Text Box 150">
            <a:extLst>
              <a:ext uri="{FF2B5EF4-FFF2-40B4-BE49-F238E27FC236}">
                <a16:creationId xmlns:a16="http://schemas.microsoft.com/office/drawing/2014/main" id="{901F24AA-3974-DDC3-4191-E3F8847B818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-23813" y="636588"/>
            <a:ext cx="938213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fr-FR" sz="1050" dirty="0">
                <a:latin typeface="Monotype Corsiva" panose="03010101010201010101" pitchFamily="66" charset="0"/>
              </a:rPr>
              <a:t>G. CHAPEY</a:t>
            </a:r>
          </a:p>
        </p:txBody>
      </p:sp>
      <p:sp>
        <p:nvSpPr>
          <p:cNvPr id="19" name="Text Box 151">
            <a:extLst>
              <a:ext uri="{FF2B5EF4-FFF2-40B4-BE49-F238E27FC236}">
                <a16:creationId xmlns:a16="http://schemas.microsoft.com/office/drawing/2014/main" id="{CA0A9B5D-592C-FE71-98C2-D308F5A336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8466138" y="6588125"/>
            <a:ext cx="7762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FR" altLang="fr-FR" sz="1200" b="1">
                <a:latin typeface="Comic Sans MS" panose="030F0702030302020204" pitchFamily="66" charset="0"/>
              </a:rPr>
              <a:t>-</a:t>
            </a:r>
            <a:fld id="{E376F917-8F54-4FC1-83CA-C9A98C5C6674}" type="slidenum">
              <a:rPr lang="fr-FR" altLang="fr-FR" sz="1200" b="1">
                <a:latin typeface="Comic Sans MS" panose="030F0702030302020204" pitchFamily="66" charset="0"/>
              </a:rPr>
              <a:pPr/>
              <a:t>‹N°›</a:t>
            </a:fld>
            <a:r>
              <a:rPr lang="fr-FR" altLang="fr-FR" sz="1200" b="1">
                <a:latin typeface="Comic Sans MS" panose="030F0702030302020204" pitchFamily="66" charset="0"/>
              </a:rPr>
              <a:t>-</a:t>
            </a:r>
          </a:p>
        </p:txBody>
      </p:sp>
      <p:sp>
        <p:nvSpPr>
          <p:cNvPr id="20" name="Rectangle 156">
            <a:extLst>
              <a:ext uri="{FF2B5EF4-FFF2-40B4-BE49-F238E27FC236}">
                <a16:creationId xmlns:a16="http://schemas.microsoft.com/office/drawing/2014/main" id="{774E818B-768E-5B21-325A-BAEC0398864D}"/>
              </a:ext>
            </a:extLst>
          </p:cNvPr>
          <p:cNvSpPr>
            <a:spLocks noChangeArrowheads="1"/>
          </p:cNvSpPr>
          <p:nvPr userDrawn="1"/>
        </p:nvSpPr>
        <p:spPr bwMode="auto">
          <a:xfrm rot="5400000">
            <a:off x="-2234406" y="3393281"/>
            <a:ext cx="6858000" cy="52388"/>
          </a:xfrm>
          <a:prstGeom prst="rect">
            <a:avLst/>
          </a:prstGeom>
          <a:gradFill rotWithShape="0">
            <a:gsLst>
              <a:gs pos="0">
                <a:srgbClr val="FF6600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1"/>
          </a:gradFill>
          <a:ln>
            <a:noFill/>
          </a:ln>
          <a:effectLst/>
        </p:spPr>
        <p:txBody>
          <a:bodyPr rot="10800000" vert="eaVert"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31" name="WordArt 219">
            <a:extLst>
              <a:ext uri="{FF2B5EF4-FFF2-40B4-BE49-F238E27FC236}">
                <a16:creationId xmlns:a16="http://schemas.microsoft.com/office/drawing/2014/main" id="{3DD8DC91-F0C9-32FE-54A8-ADF88B454054}"/>
              </a:ext>
            </a:extLst>
          </p:cNvPr>
          <p:cNvSpPr>
            <a:spLocks noChangeArrowheads="1" noChangeShapeType="1" noTextEdit="1"/>
          </p:cNvSpPr>
          <p:nvPr userDrawn="1"/>
        </p:nvSpPr>
        <p:spPr bwMode="auto">
          <a:xfrm>
            <a:off x="2000250" y="304800"/>
            <a:ext cx="6383338" cy="247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000" kern="1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La dynamique des solides</a:t>
            </a:r>
          </a:p>
        </p:txBody>
      </p:sp>
      <p:sp>
        <p:nvSpPr>
          <p:cNvPr id="22" name="Rectangle 156">
            <a:extLst>
              <a:ext uri="{FF2B5EF4-FFF2-40B4-BE49-F238E27FC236}">
                <a16:creationId xmlns:a16="http://schemas.microsoft.com/office/drawing/2014/main" id="{DC84208F-397A-F686-F3C0-0A3B8F2981F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88" y="855663"/>
            <a:ext cx="9142412" cy="61912"/>
          </a:xfrm>
          <a:prstGeom prst="rect">
            <a:avLst/>
          </a:prstGeom>
          <a:gradFill rotWithShape="0">
            <a:gsLst>
              <a:gs pos="0">
                <a:srgbClr val="FF6600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pic>
        <p:nvPicPr>
          <p:cNvPr id="1033" name="Image 30">
            <a:extLst>
              <a:ext uri="{FF2B5EF4-FFF2-40B4-BE49-F238E27FC236}">
                <a16:creationId xmlns:a16="http://schemas.microsoft.com/office/drawing/2014/main" id="{3D0067D9-8B1B-F875-D72D-F7CF5110EEA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4" r="3352"/>
          <a:stretch>
            <a:fillRect/>
          </a:stretch>
        </p:blipFill>
        <p:spPr bwMode="auto">
          <a:xfrm>
            <a:off x="7938" y="46038"/>
            <a:ext cx="992187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Image 23">
            <a:extLst>
              <a:ext uri="{FF2B5EF4-FFF2-40B4-BE49-F238E27FC236}">
                <a16:creationId xmlns:a16="http://schemas.microsoft.com/office/drawing/2014/main" id="{EE0E79D4-6E16-FA97-3B93-986EC5F901DF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457200"/>
            <a:ext cx="388937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152">
            <a:extLst>
              <a:ext uri="{FF2B5EF4-FFF2-40B4-BE49-F238E27FC236}">
                <a16:creationId xmlns:a16="http://schemas.microsoft.com/office/drawing/2014/main" id="{2A996C1D-014F-A1B6-93EB-AF93BCAA999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410200" y="1285875"/>
            <a:ext cx="3733800" cy="46038"/>
          </a:xfrm>
          <a:prstGeom prst="rect">
            <a:avLst/>
          </a:prstGeom>
          <a:gradFill rotWithShape="0"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rgbClr val="FF6600"/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39" name="Text Box 15">
            <a:extLst>
              <a:ext uri="{FF2B5EF4-FFF2-40B4-BE49-F238E27FC236}">
                <a16:creationId xmlns:a16="http://schemas.microsoft.com/office/drawing/2014/main" id="{90D2D566-902F-9E43-72F3-AFED410BD3F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3188" y="1846263"/>
            <a:ext cx="923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1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Cinétique</a:t>
            </a:r>
          </a:p>
        </p:txBody>
      </p:sp>
      <p:sp>
        <p:nvSpPr>
          <p:cNvPr id="1040" name="Text Box 16">
            <a:extLst>
              <a:ext uri="{FF2B5EF4-FFF2-40B4-BE49-F238E27FC236}">
                <a16:creationId xmlns:a16="http://schemas.microsoft.com/office/drawing/2014/main" id="{6E250706-A5DC-EC73-7BAA-C0F6A1F5086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00038" y="3797300"/>
            <a:ext cx="5286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1400" b="1">
                <a:effectLst>
                  <a:outerShdw blurRad="38100" dist="38100" dir="2700000" algn="tl">
                    <a:srgbClr val="C0C0C0"/>
                  </a:outerShdw>
                </a:effectLst>
              </a:rPr>
              <a:t>PFD</a:t>
            </a:r>
          </a:p>
        </p:txBody>
      </p:sp>
      <p:sp>
        <p:nvSpPr>
          <p:cNvPr id="1051" name="Text Box 27">
            <a:extLst>
              <a:ext uri="{FF2B5EF4-FFF2-40B4-BE49-F238E27FC236}">
                <a16:creationId xmlns:a16="http://schemas.microsoft.com/office/drawing/2014/main" id="{E93A36C9-32A6-A0EA-A38C-81D85A2BD3E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875" y="5748338"/>
            <a:ext cx="10826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1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Équilibrage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43" r:id="rId7"/>
    <p:sldLayoutId id="2147483739" r:id="rId8"/>
    <p:sldLayoutId id="2147483740" r:id="rId9"/>
    <p:sldLayoutId id="2147483741" r:id="rId10"/>
    <p:sldLayoutId id="2147483742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image" Target="../media/image13.wmf"/><Relationship Id="rId3" Type="http://schemas.openxmlformats.org/officeDocument/2006/relationships/oleObject" Target="../embeddings/oleObject4.bin"/><Relationship Id="rId7" Type="http://schemas.openxmlformats.org/officeDocument/2006/relationships/image" Target="../media/image10.wmf"/><Relationship Id="rId12" Type="http://schemas.openxmlformats.org/officeDocument/2006/relationships/oleObject" Target="../embeddings/oleObject8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12.wmf"/><Relationship Id="rId5" Type="http://schemas.openxmlformats.org/officeDocument/2006/relationships/image" Target="../media/image9.png"/><Relationship Id="rId10" Type="http://schemas.openxmlformats.org/officeDocument/2006/relationships/oleObject" Target="../embeddings/oleObject7.bin"/><Relationship Id="rId4" Type="http://schemas.openxmlformats.org/officeDocument/2006/relationships/image" Target="../media/image4.wmf"/><Relationship Id="rId9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13" Type="http://schemas.openxmlformats.org/officeDocument/2006/relationships/image" Target="../media/image18.w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12" Type="http://schemas.openxmlformats.org/officeDocument/2006/relationships/oleObject" Target="../embeddings/oleObject13.bin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11" Type="http://schemas.openxmlformats.org/officeDocument/2006/relationships/image" Target="../media/image17.png"/><Relationship Id="rId5" Type="http://schemas.openxmlformats.org/officeDocument/2006/relationships/oleObject" Target="../embeddings/oleObject10.bin"/><Relationship Id="rId15" Type="http://schemas.openxmlformats.org/officeDocument/2006/relationships/oleObject" Target="../embeddings/oleObject14.bin"/><Relationship Id="rId10" Type="http://schemas.openxmlformats.org/officeDocument/2006/relationships/image" Target="../media/image16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12.bin"/><Relationship Id="rId1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4.wmf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oleObject" Target="../embeddings/oleObject18.bin"/><Relationship Id="rId7" Type="http://schemas.openxmlformats.org/officeDocument/2006/relationships/image" Target="../media/image25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19.bin"/><Relationship Id="rId11" Type="http://schemas.openxmlformats.org/officeDocument/2006/relationships/image" Target="../media/image27.wmf"/><Relationship Id="rId5" Type="http://schemas.openxmlformats.org/officeDocument/2006/relationships/image" Target="../media/image24.png"/><Relationship Id="rId10" Type="http://schemas.openxmlformats.org/officeDocument/2006/relationships/oleObject" Target="../embeddings/oleObject21.bin"/><Relationship Id="rId4" Type="http://schemas.openxmlformats.org/officeDocument/2006/relationships/image" Target="../media/image4.wmf"/><Relationship Id="rId9" Type="http://schemas.openxmlformats.org/officeDocument/2006/relationships/image" Target="../media/image26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oleObject" Target="../embeddings/oleObject22.bin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4.wmf"/><Relationship Id="rId9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oleObject" Target="../embeddings/oleObject24.bin"/><Relationship Id="rId7" Type="http://schemas.openxmlformats.org/officeDocument/2006/relationships/image" Target="../media/image25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25.bin"/><Relationship Id="rId11" Type="http://schemas.openxmlformats.org/officeDocument/2006/relationships/image" Target="../media/image32.wmf"/><Relationship Id="rId5" Type="http://schemas.openxmlformats.org/officeDocument/2006/relationships/image" Target="../media/image24.png"/><Relationship Id="rId10" Type="http://schemas.openxmlformats.org/officeDocument/2006/relationships/oleObject" Target="../embeddings/oleObject27.bin"/><Relationship Id="rId4" Type="http://schemas.openxmlformats.org/officeDocument/2006/relationships/image" Target="../media/image4.wmf"/><Relationship Id="rId9" Type="http://schemas.openxmlformats.org/officeDocument/2006/relationships/image" Target="../media/image26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oleObject" Target="../embeddings/oleObject28.bin"/><Relationship Id="rId7" Type="http://schemas.openxmlformats.org/officeDocument/2006/relationships/oleObject" Target="../embeddings/oleObject30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4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12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wmf"/><Relationship Id="rId11" Type="http://schemas.openxmlformats.org/officeDocument/2006/relationships/image" Target="../media/image38.png"/><Relationship Id="rId5" Type="http://schemas.openxmlformats.org/officeDocument/2006/relationships/oleObject" Target="../embeddings/oleObject32.bin"/><Relationship Id="rId10" Type="http://schemas.openxmlformats.org/officeDocument/2006/relationships/image" Target="../media/image37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34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.bin"/><Relationship Id="rId3" Type="http://schemas.openxmlformats.org/officeDocument/2006/relationships/oleObject" Target="../embeddings/oleObject35.bin"/><Relationship Id="rId7" Type="http://schemas.openxmlformats.org/officeDocument/2006/relationships/image" Target="../media/image25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36.bin"/><Relationship Id="rId11" Type="http://schemas.openxmlformats.org/officeDocument/2006/relationships/image" Target="../media/image40.wmf"/><Relationship Id="rId5" Type="http://schemas.openxmlformats.org/officeDocument/2006/relationships/image" Target="../media/image24.png"/><Relationship Id="rId10" Type="http://schemas.openxmlformats.org/officeDocument/2006/relationships/oleObject" Target="../embeddings/oleObject38.bin"/><Relationship Id="rId4" Type="http://schemas.openxmlformats.org/officeDocument/2006/relationships/image" Target="../media/image4.wmf"/><Relationship Id="rId9" Type="http://schemas.openxmlformats.org/officeDocument/2006/relationships/image" Target="../media/image26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3" Type="http://schemas.openxmlformats.org/officeDocument/2006/relationships/oleObject" Target="../embeddings/oleObject39.bin"/><Relationship Id="rId7" Type="http://schemas.openxmlformats.org/officeDocument/2006/relationships/image" Target="../media/image25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40.bin"/><Relationship Id="rId11" Type="http://schemas.openxmlformats.org/officeDocument/2006/relationships/image" Target="../media/image41.wmf"/><Relationship Id="rId5" Type="http://schemas.openxmlformats.org/officeDocument/2006/relationships/image" Target="../media/image24.png"/><Relationship Id="rId10" Type="http://schemas.openxmlformats.org/officeDocument/2006/relationships/oleObject" Target="../embeddings/oleObject42.bin"/><Relationship Id="rId4" Type="http://schemas.openxmlformats.org/officeDocument/2006/relationships/image" Target="../media/image4.wmf"/><Relationship Id="rId9" Type="http://schemas.openxmlformats.org/officeDocument/2006/relationships/image" Target="../media/image26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oleObject" Target="../embeddings/oleObject43.bin"/><Relationship Id="rId7" Type="http://schemas.openxmlformats.org/officeDocument/2006/relationships/oleObject" Target="../embeddings/oleObject45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4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48.bin"/><Relationship Id="rId12" Type="http://schemas.openxmlformats.org/officeDocument/2006/relationships/image" Target="../media/image47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wmf"/><Relationship Id="rId11" Type="http://schemas.openxmlformats.org/officeDocument/2006/relationships/oleObject" Target="../embeddings/oleObject50.bin"/><Relationship Id="rId5" Type="http://schemas.openxmlformats.org/officeDocument/2006/relationships/oleObject" Target="../embeddings/oleObject47.bin"/><Relationship Id="rId10" Type="http://schemas.openxmlformats.org/officeDocument/2006/relationships/image" Target="../media/image46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49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49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52.bin"/><Relationship Id="rId5" Type="http://schemas.openxmlformats.org/officeDocument/2006/relationships/image" Target="../media/image48.wmf"/><Relationship Id="rId4" Type="http://schemas.openxmlformats.org/officeDocument/2006/relationships/oleObject" Target="../embeddings/oleObject51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13" Type="http://schemas.openxmlformats.org/officeDocument/2006/relationships/image" Target="../media/image54.wmf"/><Relationship Id="rId18" Type="http://schemas.openxmlformats.org/officeDocument/2006/relationships/oleObject" Target="../embeddings/oleObject60.bin"/><Relationship Id="rId3" Type="http://schemas.openxmlformats.org/officeDocument/2006/relationships/image" Target="../media/image24.png"/><Relationship Id="rId21" Type="http://schemas.openxmlformats.org/officeDocument/2006/relationships/image" Target="../media/image58.wmf"/><Relationship Id="rId7" Type="http://schemas.openxmlformats.org/officeDocument/2006/relationships/image" Target="../media/image51.wmf"/><Relationship Id="rId12" Type="http://schemas.openxmlformats.org/officeDocument/2006/relationships/oleObject" Target="../embeddings/oleObject57.bin"/><Relationship Id="rId17" Type="http://schemas.openxmlformats.org/officeDocument/2006/relationships/image" Target="../media/image56.wmf"/><Relationship Id="rId2" Type="http://schemas.openxmlformats.org/officeDocument/2006/relationships/notesSlide" Target="../notesSlides/notesSlide18.xml"/><Relationship Id="rId16" Type="http://schemas.openxmlformats.org/officeDocument/2006/relationships/oleObject" Target="../embeddings/oleObject59.bin"/><Relationship Id="rId20" Type="http://schemas.openxmlformats.org/officeDocument/2006/relationships/oleObject" Target="../embeddings/oleObject61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54.bin"/><Relationship Id="rId11" Type="http://schemas.openxmlformats.org/officeDocument/2006/relationships/image" Target="../media/image53.wmf"/><Relationship Id="rId5" Type="http://schemas.openxmlformats.org/officeDocument/2006/relationships/image" Target="../media/image50.wmf"/><Relationship Id="rId15" Type="http://schemas.openxmlformats.org/officeDocument/2006/relationships/image" Target="../media/image55.wmf"/><Relationship Id="rId10" Type="http://schemas.openxmlformats.org/officeDocument/2006/relationships/oleObject" Target="../embeddings/oleObject56.bin"/><Relationship Id="rId19" Type="http://schemas.openxmlformats.org/officeDocument/2006/relationships/image" Target="../media/image57.wmf"/><Relationship Id="rId4" Type="http://schemas.openxmlformats.org/officeDocument/2006/relationships/oleObject" Target="../embeddings/oleObject53.bin"/><Relationship Id="rId9" Type="http://schemas.openxmlformats.org/officeDocument/2006/relationships/image" Target="../media/image52.wmf"/><Relationship Id="rId14" Type="http://schemas.openxmlformats.org/officeDocument/2006/relationships/oleObject" Target="../embeddings/oleObject58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4.bin"/><Relationship Id="rId13" Type="http://schemas.openxmlformats.org/officeDocument/2006/relationships/image" Target="../media/image63.wmf"/><Relationship Id="rId18" Type="http://schemas.openxmlformats.org/officeDocument/2006/relationships/oleObject" Target="../embeddings/oleObject69.bin"/><Relationship Id="rId3" Type="http://schemas.openxmlformats.org/officeDocument/2006/relationships/image" Target="../media/image24.png"/><Relationship Id="rId7" Type="http://schemas.openxmlformats.org/officeDocument/2006/relationships/image" Target="../media/image60.wmf"/><Relationship Id="rId12" Type="http://schemas.openxmlformats.org/officeDocument/2006/relationships/oleObject" Target="../embeddings/oleObject66.bin"/><Relationship Id="rId17" Type="http://schemas.openxmlformats.org/officeDocument/2006/relationships/image" Target="../media/image65.wmf"/><Relationship Id="rId2" Type="http://schemas.openxmlformats.org/officeDocument/2006/relationships/notesSlide" Target="../notesSlides/notesSlide19.xml"/><Relationship Id="rId16" Type="http://schemas.openxmlformats.org/officeDocument/2006/relationships/oleObject" Target="../embeddings/oleObject68.bin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63.bin"/><Relationship Id="rId11" Type="http://schemas.openxmlformats.org/officeDocument/2006/relationships/image" Target="../media/image62.wmf"/><Relationship Id="rId5" Type="http://schemas.openxmlformats.org/officeDocument/2006/relationships/image" Target="../media/image59.wmf"/><Relationship Id="rId15" Type="http://schemas.openxmlformats.org/officeDocument/2006/relationships/image" Target="../media/image64.wmf"/><Relationship Id="rId10" Type="http://schemas.openxmlformats.org/officeDocument/2006/relationships/oleObject" Target="../embeddings/oleObject65.bin"/><Relationship Id="rId19" Type="http://schemas.openxmlformats.org/officeDocument/2006/relationships/image" Target="../media/image66.wmf"/><Relationship Id="rId4" Type="http://schemas.openxmlformats.org/officeDocument/2006/relationships/oleObject" Target="../embeddings/oleObject62.bin"/><Relationship Id="rId9" Type="http://schemas.openxmlformats.org/officeDocument/2006/relationships/image" Target="../media/image61.wmf"/><Relationship Id="rId14" Type="http://schemas.openxmlformats.org/officeDocument/2006/relationships/oleObject" Target="../embeddings/oleObject67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wmf"/><Relationship Id="rId4" Type="http://schemas.openxmlformats.org/officeDocument/2006/relationships/oleObject" Target="../embeddings/oleObject70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3" Type="http://schemas.openxmlformats.org/officeDocument/2006/relationships/image" Target="../media/image24.png"/><Relationship Id="rId7" Type="http://schemas.openxmlformats.org/officeDocument/2006/relationships/image" Target="../media/image71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72.bin"/><Relationship Id="rId5" Type="http://schemas.openxmlformats.org/officeDocument/2006/relationships/image" Target="../media/image70.wmf"/><Relationship Id="rId4" Type="http://schemas.openxmlformats.org/officeDocument/2006/relationships/oleObject" Target="../embeddings/oleObject71.bin"/><Relationship Id="rId9" Type="http://schemas.openxmlformats.org/officeDocument/2006/relationships/image" Target="../media/image72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3" Type="http://schemas.openxmlformats.org/officeDocument/2006/relationships/oleObject" Target="../embeddings/oleObject74.bin"/><Relationship Id="rId7" Type="http://schemas.openxmlformats.org/officeDocument/2006/relationships/oleObject" Target="../embeddings/oleObject76.bin"/><Relationship Id="rId12" Type="http://schemas.openxmlformats.org/officeDocument/2006/relationships/image" Target="../media/image76.w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wmf"/><Relationship Id="rId11" Type="http://schemas.openxmlformats.org/officeDocument/2006/relationships/oleObject" Target="../embeddings/oleObject78.bin"/><Relationship Id="rId5" Type="http://schemas.openxmlformats.org/officeDocument/2006/relationships/oleObject" Target="../embeddings/oleObject75.bin"/><Relationship Id="rId10" Type="http://schemas.openxmlformats.org/officeDocument/2006/relationships/image" Target="../media/image75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77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3" Type="http://schemas.openxmlformats.org/officeDocument/2006/relationships/oleObject" Target="../embeddings/oleObject79.bin"/><Relationship Id="rId7" Type="http://schemas.openxmlformats.org/officeDocument/2006/relationships/oleObject" Target="../embeddings/oleObject81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wmf"/><Relationship Id="rId5" Type="http://schemas.openxmlformats.org/officeDocument/2006/relationships/oleObject" Target="../embeddings/oleObject80.bin"/><Relationship Id="rId10" Type="http://schemas.openxmlformats.org/officeDocument/2006/relationships/image" Target="../media/image79.wmf"/><Relationship Id="rId4" Type="http://schemas.openxmlformats.org/officeDocument/2006/relationships/image" Target="../media/image4.wmf"/><Relationship Id="rId9" Type="http://schemas.openxmlformats.org/officeDocument/2006/relationships/oleObject" Target="../embeddings/oleObject8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3">
            <a:extLst>
              <a:ext uri="{FF2B5EF4-FFF2-40B4-BE49-F238E27FC236}">
                <a16:creationId xmlns:a16="http://schemas.microsoft.com/office/drawing/2014/main" id="{83978754-215F-A465-790C-3674F2FBE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4" name="WordArt 64">
            <a:extLst>
              <a:ext uri="{FF2B5EF4-FFF2-40B4-BE49-F238E27FC236}">
                <a16:creationId xmlns:a16="http://schemas.microsoft.com/office/drawing/2014/main" id="{300ECDED-5482-C9EF-A2BD-0897AEDF3DD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62125" y="1409701"/>
            <a:ext cx="6400800" cy="3873500"/>
          </a:xfrm>
          <a:prstGeom prst="rect">
            <a:avLst/>
          </a:prstGeom>
        </p:spPr>
        <p:txBody>
          <a:bodyPr wrap="none" fromWordArt="1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9600" b="1" kern="10" spc="50" dirty="0">
                <a:ln w="11430"/>
                <a:solidFill>
                  <a:srgbClr val="CC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Dynamique</a:t>
            </a:r>
          </a:p>
          <a:p>
            <a:pPr algn="ctr">
              <a:defRPr/>
            </a:pPr>
            <a:r>
              <a:rPr lang="fr-FR" sz="9600" b="1" kern="10" spc="50" dirty="0">
                <a:ln w="11430"/>
                <a:solidFill>
                  <a:srgbClr val="CC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des</a:t>
            </a:r>
          </a:p>
          <a:p>
            <a:pPr algn="ctr">
              <a:defRPr/>
            </a:pPr>
            <a:r>
              <a:rPr lang="fr-FR" sz="9600" b="1" kern="10" spc="50" dirty="0">
                <a:ln w="11430"/>
                <a:solidFill>
                  <a:srgbClr val="CC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 solides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9">
            <a:extLst>
              <a:ext uri="{FF2B5EF4-FFF2-40B4-BE49-F238E27FC236}">
                <a16:creationId xmlns:a16="http://schemas.microsoft.com/office/drawing/2014/main" id="{D7D9EC70-B91D-0DBC-7D4B-7095F122DA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0537" name="Text Box 57">
            <a:extLst>
              <a:ext uri="{FF2B5EF4-FFF2-40B4-BE49-F238E27FC236}">
                <a16:creationId xmlns:a16="http://schemas.microsoft.com/office/drawing/2014/main" id="{9920561E-4A5F-E08B-750A-527E4E3899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3050" y="915988"/>
            <a:ext cx="25225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Extraits du référentiel</a:t>
            </a:r>
          </a:p>
        </p:txBody>
      </p:sp>
      <p:graphicFrame>
        <p:nvGraphicFramePr>
          <p:cNvPr id="4100" name="Object 59">
            <a:extLst>
              <a:ext uri="{FF2B5EF4-FFF2-40B4-BE49-F238E27FC236}">
                <a16:creationId xmlns:a16="http://schemas.microsoft.com/office/drawing/2014/main" id="{3435D052-7759-0485-9EC4-5016BE05A04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" name="Tableau 51">
            <a:extLst>
              <a:ext uri="{FF2B5EF4-FFF2-40B4-BE49-F238E27FC236}">
                <a16:creationId xmlns:a16="http://schemas.microsoft.com/office/drawing/2014/main" id="{C1A9BD45-02E1-8500-EFF6-05415D2CB5E5}"/>
              </a:ext>
            </a:extLst>
          </p:cNvPr>
          <p:cNvGraphicFramePr>
            <a:graphicFrameLocks noGrp="1"/>
          </p:cNvGraphicFramePr>
          <p:nvPr/>
        </p:nvGraphicFramePr>
        <p:xfrm>
          <a:off x="1339850" y="1435100"/>
          <a:ext cx="7635875" cy="49688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179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7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83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</a:rPr>
                        <a:t>Compétence visée</a:t>
                      </a:r>
                    </a:p>
                  </a:txBody>
                  <a:tcPr marL="68588" marR="68588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fr-FR" sz="20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Savoir-faire associé</a:t>
                      </a:r>
                    </a:p>
                  </a:txBody>
                  <a:tcPr marL="68588" marR="68588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306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</a:rPr>
                        <a:t>Proposer un modèle de connaissance et de comportement</a:t>
                      </a:r>
                      <a:endParaRPr lang="fr-FR" sz="20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800" i="1" dirty="0">
                          <a:effectLst/>
                          <a:latin typeface="Times New Roman"/>
                          <a:ea typeface="Times New Roman"/>
                        </a:rPr>
                        <a:t>Déterminer le torseur dynamique d’un solide, ou d’un ensemble de solides, par rapport à un autre solide</a:t>
                      </a:r>
                    </a:p>
                  </a:txBody>
                  <a:tcPr marL="68585" marR="6858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8710">
                <a:tc row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</a:rPr>
                        <a:t>Proposer une démarche de résolution</a:t>
                      </a:r>
                      <a:endParaRPr lang="fr-FR" sz="20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Proposer une démarche permettant la détermination de la loi de mouvement</a:t>
                      </a:r>
                      <a:endParaRPr lang="fr-FR" sz="180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3065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Proposer une méthode permettant la détermination d’une inconnue de liaison</a:t>
                      </a:r>
                      <a:endParaRPr lang="fr-FR" sz="1800" i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3065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fr-FR" sz="3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Choisir une méthode pour déterminer la valeur des paramètres conduisant à des positions d'équilibre</a:t>
                      </a:r>
                      <a:endParaRPr lang="fr-FR" sz="1800" i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3065"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fr-C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Procéder à la mise en œuvre d’une démarche de résolution analytique</a:t>
                      </a:r>
                      <a:endParaRPr lang="fr-FR" sz="20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Déterminer les inconnues de liaison ou les efforts extérieurs spécifiés dans le cas où le mouvement est imposé</a:t>
                      </a:r>
                      <a:endParaRPr lang="fr-FR" sz="1800" i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23065">
                <a:tc vMerge="1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fr-FR" sz="3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8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Déterminer la loi du mouvement sous forme d'équations différentielles dans le cas où les efforts extérieurs sont connus</a:t>
                      </a:r>
                      <a:endParaRPr lang="fr-FR" sz="1800" i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8" marR="6858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cxnSp>
        <p:nvCxnSpPr>
          <p:cNvPr id="5" name="Connecteur droit 4">
            <a:extLst>
              <a:ext uri="{FF2B5EF4-FFF2-40B4-BE49-F238E27FC236}">
                <a16:creationId xmlns:a16="http://schemas.microsoft.com/office/drawing/2014/main" id="{1BC4C127-44A3-5B8C-6100-3FAD07A70CDD}"/>
              </a:ext>
            </a:extLst>
          </p:cNvPr>
          <p:cNvCxnSpPr/>
          <p:nvPr/>
        </p:nvCxnSpPr>
        <p:spPr>
          <a:xfrm>
            <a:off x="6775450" y="1316038"/>
            <a:ext cx="2368550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9">
            <a:extLst>
              <a:ext uri="{FF2B5EF4-FFF2-40B4-BE49-F238E27FC236}">
                <a16:creationId xmlns:a16="http://schemas.microsoft.com/office/drawing/2014/main" id="{61485DF0-27CE-783C-2318-F20E692838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0537" name="Text Box 57">
            <a:extLst>
              <a:ext uri="{FF2B5EF4-FFF2-40B4-BE49-F238E27FC236}">
                <a16:creationId xmlns:a16="http://schemas.microsoft.com/office/drawing/2014/main" id="{F62FE07A-C990-1049-BABC-C177259C73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91313" y="915988"/>
            <a:ext cx="2454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Illustration du cours</a:t>
            </a:r>
          </a:p>
        </p:txBody>
      </p:sp>
      <p:graphicFrame>
        <p:nvGraphicFramePr>
          <p:cNvPr id="5124" name="Object 59">
            <a:extLst>
              <a:ext uri="{FF2B5EF4-FFF2-40B4-BE49-F238E27FC236}">
                <a16:creationId xmlns:a16="http://schemas.microsoft.com/office/drawing/2014/main" id="{FBA362C2-2E81-5DDE-D03C-9BD38CF2DA9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D1686711-0A60-E90F-7190-C77B37579C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8238" y="1444625"/>
            <a:ext cx="3746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CA" altLang="fr-FR" b="1"/>
              <a:t>Rugosimètre tridimensionnel</a:t>
            </a:r>
          </a:p>
          <a:p>
            <a:pPr algn="ctr" eaLnBrk="1" hangingPunct="1"/>
            <a:r>
              <a:rPr lang="fr-CA" altLang="fr-FR" b="1"/>
              <a:t>à grande vitesse</a:t>
            </a:r>
            <a:r>
              <a:rPr lang="fr-CA" altLang="fr-FR"/>
              <a:t> </a:t>
            </a:r>
            <a:endParaRPr lang="fr-FR" altLang="fr-FR"/>
          </a:p>
        </p:txBody>
      </p:sp>
      <p:pic>
        <p:nvPicPr>
          <p:cNvPr id="41986" name="Picture 2">
            <a:extLst>
              <a:ext uri="{FF2B5EF4-FFF2-40B4-BE49-F238E27FC236}">
                <a16:creationId xmlns:a16="http://schemas.microsoft.com/office/drawing/2014/main" id="{24B06B30-AA63-C47C-B128-5A3807415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73" t="34511" r="10541" b="37279"/>
          <a:stretch>
            <a:fillRect/>
          </a:stretch>
        </p:blipFill>
        <p:spPr bwMode="auto">
          <a:xfrm>
            <a:off x="1255713" y="1004888"/>
            <a:ext cx="3424237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8" name="Picture 4">
            <a:extLst>
              <a:ext uri="{FF2B5EF4-FFF2-40B4-BE49-F238E27FC236}">
                <a16:creationId xmlns:a16="http://schemas.microsoft.com/office/drawing/2014/main" id="{FBBEF2AE-C9C4-0587-6A2C-3027F3E54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2" t="32672" r="8232" b="36281"/>
          <a:stretch>
            <a:fillRect/>
          </a:stretch>
        </p:blipFill>
        <p:spPr bwMode="auto">
          <a:xfrm>
            <a:off x="1550988" y="4213225"/>
            <a:ext cx="7337425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A962B54-4D49-9F35-C213-777C4940E9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9063" y="2287588"/>
            <a:ext cx="75438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/>
            <a:r>
              <a:rPr lang="fr-CA" altLang="fr-FR"/>
              <a:t>Ce capteur opto-mécanique est lui-même déplacé au-dessus de la surface à mesurer par une Unité de Translation (U.T.) à vitesse régulée, ce qui permet d’obtenir un « profil 2D », z fonction de x. La vitesse de déplacement visée par ce prototype est de 20 mm.s</a:t>
            </a:r>
            <a:r>
              <a:rPr lang="fr-CA" altLang="fr-FR" baseline="30000"/>
              <a:t>-1</a:t>
            </a:r>
            <a:r>
              <a:rPr lang="fr-CA" altLang="fr-FR"/>
              <a:t>. Dans sa future version 3D, une seconde U.T. de direction y permettra de donner une image de la surface par une juxtaposition de profils 2D : on «scannera» la surface.</a:t>
            </a:r>
            <a:endParaRPr lang="fr-FR" altLang="fr-FR"/>
          </a:p>
        </p:txBody>
      </p:sp>
      <p:cxnSp>
        <p:nvCxnSpPr>
          <p:cNvPr id="9" name="Connecteur droit 8">
            <a:extLst>
              <a:ext uri="{FF2B5EF4-FFF2-40B4-BE49-F238E27FC236}">
                <a16:creationId xmlns:a16="http://schemas.microsoft.com/office/drawing/2014/main" id="{B4D71DEA-205F-C3FD-24C2-DD8C15F8D97E}"/>
              </a:ext>
            </a:extLst>
          </p:cNvPr>
          <p:cNvCxnSpPr/>
          <p:nvPr/>
        </p:nvCxnSpPr>
        <p:spPr>
          <a:xfrm>
            <a:off x="6775450" y="1316038"/>
            <a:ext cx="2368550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7" grpId="0"/>
      <p:bldP spid="2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9">
            <a:extLst>
              <a:ext uri="{FF2B5EF4-FFF2-40B4-BE49-F238E27FC236}">
                <a16:creationId xmlns:a16="http://schemas.microsoft.com/office/drawing/2014/main" id="{D6FB4F6E-E566-1075-B111-C28D30C941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0536" name="Text Box 56">
            <a:extLst>
              <a:ext uri="{FF2B5EF4-FFF2-40B4-BE49-F238E27FC236}">
                <a16:creationId xmlns:a16="http://schemas.microsoft.com/office/drawing/2014/main" id="{215623AC-5258-BDC8-2DEB-496895A1BB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3338" y="5781675"/>
            <a:ext cx="7673975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90000"/>
              </a:lnSpc>
            </a:pPr>
            <a:r>
              <a:rPr lang="fr-CA" altLang="fr-FR" sz="2000" b="1">
                <a:solidFill>
                  <a:srgbClr val="FF0000"/>
                </a:solidFill>
              </a:rPr>
              <a:t>Toujours commencer par l’étude des symétries !</a:t>
            </a:r>
            <a:endParaRPr lang="fr-FR" altLang="fr-FR" sz="2000" b="1">
              <a:solidFill>
                <a:srgbClr val="FF0000"/>
              </a:solidFill>
            </a:endParaRPr>
          </a:p>
        </p:txBody>
      </p:sp>
      <p:sp>
        <p:nvSpPr>
          <p:cNvPr id="20537" name="Text Box 57">
            <a:extLst>
              <a:ext uri="{FF2B5EF4-FFF2-40B4-BE49-F238E27FC236}">
                <a16:creationId xmlns:a16="http://schemas.microsoft.com/office/drawing/2014/main" id="{CDAC582F-6096-D0EB-A305-8DC77AAE9A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275" y="915988"/>
            <a:ext cx="37703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Détermination du centre de gravité</a:t>
            </a:r>
          </a:p>
        </p:txBody>
      </p:sp>
      <p:graphicFrame>
        <p:nvGraphicFramePr>
          <p:cNvPr id="6149" name="Object 59">
            <a:extLst>
              <a:ext uri="{FF2B5EF4-FFF2-40B4-BE49-F238E27FC236}">
                <a16:creationId xmlns:a16="http://schemas.microsoft.com/office/drawing/2014/main" id="{DE423704-A33D-7554-106F-5F0B20C239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45" name="Text Box 65">
            <a:extLst>
              <a:ext uri="{FF2B5EF4-FFF2-40B4-BE49-F238E27FC236}">
                <a16:creationId xmlns:a16="http://schemas.microsoft.com/office/drawing/2014/main" id="{C214058A-0B21-9CC0-C1B5-2EA0ECD3FF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4750" y="3282950"/>
            <a:ext cx="2616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/>
              <a:t>- </a:t>
            </a:r>
            <a:r>
              <a:rPr lang="fr-FR" altLang="fr-FR" u="sng"/>
              <a:t>Méthode dite de Guldin</a:t>
            </a:r>
            <a:r>
              <a:rPr lang="fr-FR" altLang="fr-FR"/>
              <a:t> :</a:t>
            </a:r>
          </a:p>
        </p:txBody>
      </p:sp>
      <p:sp>
        <p:nvSpPr>
          <p:cNvPr id="20546" name="Text Box 66">
            <a:extLst>
              <a:ext uri="{FF2B5EF4-FFF2-40B4-BE49-F238E27FC236}">
                <a16:creationId xmlns:a16="http://schemas.microsoft.com/office/drawing/2014/main" id="{469AEB14-6E47-51CA-431A-9CC3875378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0950" y="3657600"/>
            <a:ext cx="3427413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/>
              <a:t>G d’une courbe (1</a:t>
            </a:r>
            <a:r>
              <a:rPr lang="fr-FR" altLang="fr-FR" baseline="30000"/>
              <a:t>er</a:t>
            </a:r>
            <a:r>
              <a:rPr lang="fr-FR" altLang="fr-FR"/>
              <a:t> th de Guldin) : </a:t>
            </a:r>
          </a:p>
          <a:p>
            <a:pPr eaLnBrk="1" hangingPunct="1"/>
            <a:r>
              <a:rPr lang="fr-FR" altLang="fr-FR" sz="2400"/>
              <a:t>S = (2 </a:t>
            </a:r>
            <a:r>
              <a:rPr lang="el-GR" altLang="fr-FR" sz="2400">
                <a:cs typeface="Times New Roman" panose="02020603050405020304" pitchFamily="18" charset="0"/>
              </a:rPr>
              <a:t>π</a:t>
            </a:r>
            <a:r>
              <a:rPr lang="fr-FR" altLang="fr-FR" sz="2400">
                <a:cs typeface="Times New Roman" panose="02020603050405020304" pitchFamily="18" charset="0"/>
              </a:rPr>
              <a:t> r</a:t>
            </a:r>
            <a:r>
              <a:rPr lang="fr-FR" altLang="fr-FR" sz="2400" baseline="-25000">
                <a:cs typeface="Times New Roman" panose="02020603050405020304" pitchFamily="18" charset="0"/>
              </a:rPr>
              <a:t>G</a:t>
            </a:r>
            <a:r>
              <a:rPr lang="fr-FR" altLang="fr-FR" sz="2400">
                <a:cs typeface="Times New Roman" panose="02020603050405020304" pitchFamily="18" charset="0"/>
              </a:rPr>
              <a:t>) . L</a:t>
            </a:r>
            <a:endParaRPr lang="el-GR" altLang="fr-FR" sz="2400">
              <a:cs typeface="Times New Roman" panose="02020603050405020304" pitchFamily="18" charset="0"/>
            </a:endParaRPr>
          </a:p>
        </p:txBody>
      </p:sp>
      <p:sp>
        <p:nvSpPr>
          <p:cNvPr id="20547" name="Text Box 67">
            <a:extLst>
              <a:ext uri="{FF2B5EF4-FFF2-40B4-BE49-F238E27FC236}">
                <a16:creationId xmlns:a16="http://schemas.microsoft.com/office/drawing/2014/main" id="{5C68CB02-BC45-E037-B790-74822807F4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275" y="3673475"/>
            <a:ext cx="360203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/>
              <a:t>G d’une surface (2</a:t>
            </a:r>
            <a:r>
              <a:rPr lang="fr-FR" altLang="fr-FR" baseline="30000"/>
              <a:t>ème</a:t>
            </a:r>
            <a:r>
              <a:rPr lang="fr-FR" altLang="fr-FR"/>
              <a:t> th de Guldin) : </a:t>
            </a:r>
          </a:p>
          <a:p>
            <a:pPr eaLnBrk="1" hangingPunct="1"/>
            <a:r>
              <a:rPr lang="fr-FR" altLang="fr-FR" sz="2400"/>
              <a:t>V = (2 </a:t>
            </a:r>
            <a:r>
              <a:rPr lang="el-GR" altLang="fr-FR" sz="2400">
                <a:cs typeface="Times New Roman" panose="02020603050405020304" pitchFamily="18" charset="0"/>
              </a:rPr>
              <a:t>π</a:t>
            </a:r>
            <a:r>
              <a:rPr lang="fr-FR" altLang="fr-FR" sz="2400">
                <a:cs typeface="Times New Roman" panose="02020603050405020304" pitchFamily="18" charset="0"/>
              </a:rPr>
              <a:t> r</a:t>
            </a:r>
            <a:r>
              <a:rPr lang="fr-FR" altLang="fr-FR" sz="2400" baseline="-25000">
                <a:cs typeface="Times New Roman" panose="02020603050405020304" pitchFamily="18" charset="0"/>
              </a:rPr>
              <a:t>G</a:t>
            </a:r>
            <a:r>
              <a:rPr lang="fr-FR" altLang="fr-FR" sz="2400">
                <a:cs typeface="Times New Roman" panose="02020603050405020304" pitchFamily="18" charset="0"/>
              </a:rPr>
              <a:t>) . S</a:t>
            </a:r>
            <a:endParaRPr lang="el-GR" altLang="fr-FR" sz="2400">
              <a:cs typeface="Times New Roman" panose="02020603050405020304" pitchFamily="18" charset="0"/>
            </a:endParaRPr>
          </a:p>
        </p:txBody>
      </p:sp>
      <p:grpSp>
        <p:nvGrpSpPr>
          <p:cNvPr id="4" name="Group 70">
            <a:extLst>
              <a:ext uri="{FF2B5EF4-FFF2-40B4-BE49-F238E27FC236}">
                <a16:creationId xmlns:a16="http://schemas.microsoft.com/office/drawing/2014/main" id="{877B3F7B-A0AD-F85F-1121-DCE5F1BA7103}"/>
              </a:ext>
            </a:extLst>
          </p:cNvPr>
          <p:cNvGrpSpPr>
            <a:grpSpLocks/>
          </p:cNvGrpSpPr>
          <p:nvPr/>
        </p:nvGrpSpPr>
        <p:grpSpPr bwMode="auto">
          <a:xfrm>
            <a:off x="3287713" y="4103688"/>
            <a:ext cx="1300162" cy="1825625"/>
            <a:chOff x="6399" y="5067"/>
            <a:chExt cx="2048" cy="2876"/>
          </a:xfrm>
        </p:grpSpPr>
        <p:sp>
          <p:nvSpPr>
            <p:cNvPr id="6180" name="Line 71">
              <a:extLst>
                <a:ext uri="{FF2B5EF4-FFF2-40B4-BE49-F238E27FC236}">
                  <a16:creationId xmlns:a16="http://schemas.microsoft.com/office/drawing/2014/main" id="{3E1710E8-EFC3-4FB2-4DD4-E2361D9ADFF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825" y="5067"/>
              <a:ext cx="1" cy="2521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dash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81" name="Line 72">
              <a:extLst>
                <a:ext uri="{FF2B5EF4-FFF2-40B4-BE49-F238E27FC236}">
                  <a16:creationId xmlns:a16="http://schemas.microsoft.com/office/drawing/2014/main" id="{BDFF51C4-6948-9168-664E-1FF00492614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399" y="5187"/>
              <a:ext cx="1427" cy="68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82" name="Line 73">
              <a:extLst>
                <a:ext uri="{FF2B5EF4-FFF2-40B4-BE49-F238E27FC236}">
                  <a16:creationId xmlns:a16="http://schemas.microsoft.com/office/drawing/2014/main" id="{F34A86F4-5DC9-8D37-75CF-342C720C274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399" y="7260"/>
              <a:ext cx="1427" cy="68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83" name="Line 74">
              <a:extLst>
                <a:ext uri="{FF2B5EF4-FFF2-40B4-BE49-F238E27FC236}">
                  <a16:creationId xmlns:a16="http://schemas.microsoft.com/office/drawing/2014/main" id="{1FD1DCF7-7DE4-3339-F109-6960FF5ABE4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05" y="5862"/>
              <a:ext cx="1" cy="208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84" name="Oval 75">
              <a:extLst>
                <a:ext uri="{FF2B5EF4-FFF2-40B4-BE49-F238E27FC236}">
                  <a16:creationId xmlns:a16="http://schemas.microsoft.com/office/drawing/2014/main" id="{CC9521A2-9842-5AA6-6CDB-96EB59727B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57" y="5427"/>
              <a:ext cx="760" cy="401"/>
            </a:xfrm>
            <a:prstGeom prst="ellipse">
              <a:avLst/>
            </a:prstGeom>
            <a:noFill/>
            <a:ln w="6350">
              <a:solidFill>
                <a:srgbClr val="FF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6185" name="Oval 76">
              <a:extLst>
                <a:ext uri="{FF2B5EF4-FFF2-40B4-BE49-F238E27FC236}">
                  <a16:creationId xmlns:a16="http://schemas.microsoft.com/office/drawing/2014/main" id="{8858376E-509A-AAC9-94B1-0128B47435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04" y="6567"/>
              <a:ext cx="1243" cy="541"/>
            </a:xfrm>
            <a:prstGeom prst="ellipse">
              <a:avLst/>
            </a:prstGeom>
            <a:noFill/>
            <a:ln w="6350">
              <a:solidFill>
                <a:srgbClr val="FF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6186" name="Line 77">
              <a:extLst>
                <a:ext uri="{FF2B5EF4-FFF2-40B4-BE49-F238E27FC236}">
                  <a16:creationId xmlns:a16="http://schemas.microsoft.com/office/drawing/2014/main" id="{53765C6F-EEA0-A812-F179-54D28AB8794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526" y="5607"/>
              <a:ext cx="300" cy="141"/>
            </a:xfrm>
            <a:prstGeom prst="line">
              <a:avLst/>
            </a:prstGeom>
            <a:noFill/>
            <a:ln w="6350">
              <a:solidFill>
                <a:srgbClr val="FF0000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87" name="Line 78">
              <a:extLst>
                <a:ext uri="{FF2B5EF4-FFF2-40B4-BE49-F238E27FC236}">
                  <a16:creationId xmlns:a16="http://schemas.microsoft.com/office/drawing/2014/main" id="{A9F91E9D-A31B-3474-E17A-A75B4019F2D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411" y="6827"/>
              <a:ext cx="415" cy="201"/>
            </a:xfrm>
            <a:prstGeom prst="line">
              <a:avLst/>
            </a:prstGeom>
            <a:noFill/>
            <a:ln w="6350">
              <a:solidFill>
                <a:srgbClr val="FF0000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88" name="Rectangle 79">
              <a:extLst>
                <a:ext uri="{FF2B5EF4-FFF2-40B4-BE49-F238E27FC236}">
                  <a16:creationId xmlns:a16="http://schemas.microsoft.com/office/drawing/2014/main" id="{C6122EE0-E441-71B7-382B-DF37507A46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65" y="6212"/>
              <a:ext cx="415" cy="281"/>
            </a:xfrm>
            <a:prstGeom prst="rect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700" tIns="12700" rIns="12700" bIns="1270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200">
                  <a:solidFill>
                    <a:srgbClr val="FF0000"/>
                  </a:solidFill>
                </a:rPr>
                <a:t>(C)</a:t>
              </a:r>
              <a:endParaRPr lang="fr-FR" altLang="fr-FR"/>
            </a:p>
          </p:txBody>
        </p:sp>
        <p:sp>
          <p:nvSpPr>
            <p:cNvPr id="6189" name="Line 80">
              <a:extLst>
                <a:ext uri="{FF2B5EF4-FFF2-40B4-BE49-F238E27FC236}">
                  <a16:creationId xmlns:a16="http://schemas.microsoft.com/office/drawing/2014/main" id="{A5E8C6B4-A71A-53AC-9129-2E7F6A5761C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411" y="6047"/>
              <a:ext cx="852" cy="401"/>
            </a:xfrm>
            <a:prstGeom prst="line">
              <a:avLst/>
            </a:prstGeom>
            <a:noFill/>
            <a:ln w="635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90" name="Line 81">
              <a:extLst>
                <a:ext uri="{FF2B5EF4-FFF2-40B4-BE49-F238E27FC236}">
                  <a16:creationId xmlns:a16="http://schemas.microsoft.com/office/drawing/2014/main" id="{CD143B9F-CB1A-1823-1639-434577F8391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480" y="6367"/>
              <a:ext cx="1" cy="101"/>
            </a:xfrm>
            <a:prstGeom prst="line">
              <a:avLst/>
            </a:prstGeom>
            <a:noFill/>
            <a:ln w="635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91" name="Line 82">
              <a:extLst>
                <a:ext uri="{FF2B5EF4-FFF2-40B4-BE49-F238E27FC236}">
                  <a16:creationId xmlns:a16="http://schemas.microsoft.com/office/drawing/2014/main" id="{7770C581-009F-1F95-D047-B16C2F0DC73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825" y="6175"/>
              <a:ext cx="162" cy="81"/>
            </a:xfrm>
            <a:prstGeom prst="line">
              <a:avLst/>
            </a:prstGeom>
            <a:noFill/>
            <a:ln w="6350">
              <a:solidFill>
                <a:srgbClr val="FF0000"/>
              </a:solidFill>
              <a:round/>
              <a:headEnd type="none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92" name="Rectangle 83">
              <a:extLst>
                <a:ext uri="{FF2B5EF4-FFF2-40B4-BE49-F238E27FC236}">
                  <a16:creationId xmlns:a16="http://schemas.microsoft.com/office/drawing/2014/main" id="{A0A2FBDA-90B3-A220-BFC4-F479BB6045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39" y="5860"/>
              <a:ext cx="253" cy="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200">
                  <a:solidFill>
                    <a:srgbClr val="FF0000"/>
                  </a:solidFill>
                </a:rPr>
                <a:t>r</a:t>
              </a:r>
              <a:r>
                <a:rPr lang="fr-FR" altLang="fr-FR" sz="1200" baseline="-25000">
                  <a:solidFill>
                    <a:srgbClr val="FF0000"/>
                  </a:solidFill>
                </a:rPr>
                <a:t>G</a:t>
              </a:r>
              <a:endParaRPr lang="fr-FR" altLang="fr-FR"/>
            </a:p>
          </p:txBody>
        </p:sp>
        <p:sp>
          <p:nvSpPr>
            <p:cNvPr id="6193" name="Rectangle 84">
              <a:extLst>
                <a:ext uri="{FF2B5EF4-FFF2-40B4-BE49-F238E27FC236}">
                  <a16:creationId xmlns:a16="http://schemas.microsoft.com/office/drawing/2014/main" id="{0EBF3F50-BA22-A41E-72E2-A9505A23C3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51" y="6102"/>
              <a:ext cx="357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200">
                  <a:solidFill>
                    <a:srgbClr val="FF0000"/>
                  </a:solidFill>
                </a:rPr>
                <a:t>G</a:t>
              </a:r>
              <a:endParaRPr lang="fr-FR" altLang="fr-FR"/>
            </a:p>
          </p:txBody>
        </p:sp>
        <p:sp>
          <p:nvSpPr>
            <p:cNvPr id="6194" name="Rectangle 85">
              <a:extLst>
                <a:ext uri="{FF2B5EF4-FFF2-40B4-BE49-F238E27FC236}">
                  <a16:creationId xmlns:a16="http://schemas.microsoft.com/office/drawing/2014/main" id="{18D29C0A-5A29-E727-092D-B276949803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77" y="7422"/>
              <a:ext cx="294" cy="286"/>
            </a:xfrm>
            <a:prstGeom prst="rect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700" tIns="12700" rIns="12700" bIns="1270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200">
                  <a:sym typeface="Symbol" panose="05050102010706020507" pitchFamily="18" charset="2"/>
                </a:rPr>
                <a:t></a:t>
              </a:r>
              <a:endParaRPr lang="fr-FR" altLang="fr-FR"/>
            </a:p>
          </p:txBody>
        </p:sp>
        <p:sp>
          <p:nvSpPr>
            <p:cNvPr id="6195" name="Rectangle 86">
              <a:extLst>
                <a:ext uri="{FF2B5EF4-FFF2-40B4-BE49-F238E27FC236}">
                  <a16:creationId xmlns:a16="http://schemas.microsoft.com/office/drawing/2014/main" id="{E258FC9F-5F67-F901-FC9E-5C44750EF1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62" y="7422"/>
              <a:ext cx="346" cy="271"/>
            </a:xfrm>
            <a:prstGeom prst="rect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700" tIns="12700" rIns="12700" bIns="1270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200"/>
                <a:t>P)</a:t>
              </a:r>
              <a:endParaRPr lang="fr-FR" altLang="fr-FR"/>
            </a:p>
          </p:txBody>
        </p:sp>
        <p:sp>
          <p:nvSpPr>
            <p:cNvPr id="6196" name="Freeform 87">
              <a:extLst>
                <a:ext uri="{FF2B5EF4-FFF2-40B4-BE49-F238E27FC236}">
                  <a16:creationId xmlns:a16="http://schemas.microsoft.com/office/drawing/2014/main" id="{35AE07B1-9544-864E-8C82-2AC80B2E2E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3" y="5757"/>
              <a:ext cx="451" cy="1300"/>
            </a:xfrm>
            <a:custGeom>
              <a:avLst/>
              <a:gdLst>
                <a:gd name="T0" fmla="*/ 451 w 451"/>
                <a:gd name="T1" fmla="*/ 0 h 1300"/>
                <a:gd name="T2" fmla="*/ 263 w 451"/>
                <a:gd name="T3" fmla="*/ 173 h 1300"/>
                <a:gd name="T4" fmla="*/ 188 w 451"/>
                <a:gd name="T5" fmla="*/ 473 h 1300"/>
                <a:gd name="T6" fmla="*/ 31 w 451"/>
                <a:gd name="T7" fmla="*/ 780 h 1300"/>
                <a:gd name="T8" fmla="*/ 16 w 451"/>
                <a:gd name="T9" fmla="*/ 1035 h 1300"/>
                <a:gd name="T10" fmla="*/ 128 w 451"/>
                <a:gd name="T11" fmla="*/ 1260 h 1300"/>
                <a:gd name="T12" fmla="*/ 338 w 451"/>
                <a:gd name="T13" fmla="*/ 1275 h 13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451"/>
                <a:gd name="T22" fmla="*/ 0 h 1300"/>
                <a:gd name="T23" fmla="*/ 451 w 451"/>
                <a:gd name="T24" fmla="*/ 1300 h 13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451" h="1300">
                  <a:moveTo>
                    <a:pt x="451" y="0"/>
                  </a:moveTo>
                  <a:cubicBezTo>
                    <a:pt x="379" y="47"/>
                    <a:pt x="307" y="94"/>
                    <a:pt x="263" y="173"/>
                  </a:cubicBezTo>
                  <a:cubicBezTo>
                    <a:pt x="219" y="252"/>
                    <a:pt x="227" y="372"/>
                    <a:pt x="188" y="473"/>
                  </a:cubicBezTo>
                  <a:cubicBezTo>
                    <a:pt x="149" y="574"/>
                    <a:pt x="60" y="686"/>
                    <a:pt x="31" y="780"/>
                  </a:cubicBezTo>
                  <a:cubicBezTo>
                    <a:pt x="2" y="874"/>
                    <a:pt x="0" y="955"/>
                    <a:pt x="16" y="1035"/>
                  </a:cubicBezTo>
                  <a:cubicBezTo>
                    <a:pt x="32" y="1115"/>
                    <a:pt x="74" y="1220"/>
                    <a:pt x="128" y="1260"/>
                  </a:cubicBezTo>
                  <a:cubicBezTo>
                    <a:pt x="182" y="1300"/>
                    <a:pt x="260" y="1287"/>
                    <a:pt x="338" y="1275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5" name="Group 88">
            <a:extLst>
              <a:ext uri="{FF2B5EF4-FFF2-40B4-BE49-F238E27FC236}">
                <a16:creationId xmlns:a16="http://schemas.microsoft.com/office/drawing/2014/main" id="{9BC0142B-798F-0736-9158-EDC4E2D3F8E0}"/>
              </a:ext>
            </a:extLst>
          </p:cNvPr>
          <p:cNvGrpSpPr>
            <a:grpSpLocks/>
          </p:cNvGrpSpPr>
          <p:nvPr/>
        </p:nvGrpSpPr>
        <p:grpSpPr bwMode="auto">
          <a:xfrm>
            <a:off x="7477125" y="4106863"/>
            <a:ext cx="1300163" cy="1827212"/>
            <a:chOff x="6723" y="5165"/>
            <a:chExt cx="2048" cy="2876"/>
          </a:xfrm>
        </p:grpSpPr>
        <p:sp>
          <p:nvSpPr>
            <p:cNvPr id="6163" name="Freeform 89" descr="noir)">
              <a:extLst>
                <a:ext uri="{FF2B5EF4-FFF2-40B4-BE49-F238E27FC236}">
                  <a16:creationId xmlns:a16="http://schemas.microsoft.com/office/drawing/2014/main" id="{92A1E41B-BD7F-1CD5-7D66-E281199F3D7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88" y="5715"/>
              <a:ext cx="765" cy="1440"/>
            </a:xfrm>
            <a:custGeom>
              <a:avLst/>
              <a:gdLst>
                <a:gd name="T0" fmla="*/ 765 w 765"/>
                <a:gd name="T1" fmla="*/ 0 h 1440"/>
                <a:gd name="T2" fmla="*/ 457 w 765"/>
                <a:gd name="T3" fmla="*/ 135 h 1440"/>
                <a:gd name="T4" fmla="*/ 375 w 765"/>
                <a:gd name="T5" fmla="*/ 173 h 1440"/>
                <a:gd name="T6" fmla="*/ 300 w 765"/>
                <a:gd name="T7" fmla="*/ 255 h 1440"/>
                <a:gd name="T8" fmla="*/ 217 w 765"/>
                <a:gd name="T9" fmla="*/ 488 h 1440"/>
                <a:gd name="T10" fmla="*/ 157 w 765"/>
                <a:gd name="T11" fmla="*/ 720 h 1440"/>
                <a:gd name="T12" fmla="*/ 105 w 765"/>
                <a:gd name="T13" fmla="*/ 870 h 1440"/>
                <a:gd name="T14" fmla="*/ 15 w 765"/>
                <a:gd name="T15" fmla="*/ 1013 h 1440"/>
                <a:gd name="T16" fmla="*/ 0 w 765"/>
                <a:gd name="T17" fmla="*/ 1155 h 1440"/>
                <a:gd name="T18" fmla="*/ 45 w 765"/>
                <a:gd name="T19" fmla="*/ 1283 h 1440"/>
                <a:gd name="T20" fmla="*/ 67 w 765"/>
                <a:gd name="T21" fmla="*/ 1350 h 1440"/>
                <a:gd name="T22" fmla="*/ 165 w 765"/>
                <a:gd name="T23" fmla="*/ 1425 h 1440"/>
                <a:gd name="T24" fmla="*/ 247 w 765"/>
                <a:gd name="T25" fmla="*/ 1440 h 1440"/>
                <a:gd name="T26" fmla="*/ 345 w 765"/>
                <a:gd name="T27" fmla="*/ 1418 h 1440"/>
                <a:gd name="T28" fmla="*/ 765 w 765"/>
                <a:gd name="T29" fmla="*/ 1200 h 1440"/>
                <a:gd name="T30" fmla="*/ 765 w 765"/>
                <a:gd name="T31" fmla="*/ 0 h 1440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765"/>
                <a:gd name="T49" fmla="*/ 0 h 1440"/>
                <a:gd name="T50" fmla="*/ 765 w 765"/>
                <a:gd name="T51" fmla="*/ 1440 h 1440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765" h="1440">
                  <a:moveTo>
                    <a:pt x="765" y="0"/>
                  </a:moveTo>
                  <a:lnTo>
                    <a:pt x="457" y="135"/>
                  </a:lnTo>
                  <a:lnTo>
                    <a:pt x="375" y="173"/>
                  </a:lnTo>
                  <a:lnTo>
                    <a:pt x="300" y="255"/>
                  </a:lnTo>
                  <a:lnTo>
                    <a:pt x="217" y="488"/>
                  </a:lnTo>
                  <a:lnTo>
                    <a:pt x="157" y="720"/>
                  </a:lnTo>
                  <a:lnTo>
                    <a:pt x="105" y="870"/>
                  </a:lnTo>
                  <a:lnTo>
                    <a:pt x="15" y="1013"/>
                  </a:lnTo>
                  <a:lnTo>
                    <a:pt x="0" y="1155"/>
                  </a:lnTo>
                  <a:lnTo>
                    <a:pt x="45" y="1283"/>
                  </a:lnTo>
                  <a:lnTo>
                    <a:pt x="67" y="1350"/>
                  </a:lnTo>
                  <a:lnTo>
                    <a:pt x="165" y="1425"/>
                  </a:lnTo>
                  <a:lnTo>
                    <a:pt x="247" y="1440"/>
                  </a:lnTo>
                  <a:lnTo>
                    <a:pt x="345" y="1418"/>
                  </a:lnTo>
                  <a:lnTo>
                    <a:pt x="765" y="1200"/>
                  </a:lnTo>
                  <a:lnTo>
                    <a:pt x="765" y="0"/>
                  </a:lnTo>
                  <a:close/>
                </a:path>
              </a:pathLst>
            </a:custGeom>
            <a:pattFill prst="ltUpDiag">
              <a:fgClr>
                <a:srgbClr val="FF0000"/>
              </a:fgClr>
              <a:bgClr>
                <a:srgbClr val="FFFFFF"/>
              </a:bgClr>
            </a:patt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164" name="Line 90">
              <a:extLst>
                <a:ext uri="{FF2B5EF4-FFF2-40B4-BE49-F238E27FC236}">
                  <a16:creationId xmlns:a16="http://schemas.microsoft.com/office/drawing/2014/main" id="{F9B6D363-0EA5-6E9C-07CB-74C1DC3A19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49" y="5165"/>
              <a:ext cx="1" cy="2521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dash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65" name="Line 91">
              <a:extLst>
                <a:ext uri="{FF2B5EF4-FFF2-40B4-BE49-F238E27FC236}">
                  <a16:creationId xmlns:a16="http://schemas.microsoft.com/office/drawing/2014/main" id="{6C2A15EB-31F7-46A7-AC8F-29F43EF063F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723" y="5285"/>
              <a:ext cx="1427" cy="68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66" name="Line 92">
              <a:extLst>
                <a:ext uri="{FF2B5EF4-FFF2-40B4-BE49-F238E27FC236}">
                  <a16:creationId xmlns:a16="http://schemas.microsoft.com/office/drawing/2014/main" id="{B9749C6C-70F3-33B8-363D-A73D012A16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723" y="7358"/>
              <a:ext cx="1427" cy="68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67" name="Line 93">
              <a:extLst>
                <a:ext uri="{FF2B5EF4-FFF2-40B4-BE49-F238E27FC236}">
                  <a16:creationId xmlns:a16="http://schemas.microsoft.com/office/drawing/2014/main" id="{3F3E7333-FDE8-5FB7-3E02-EC9C76A04FD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729" y="5960"/>
              <a:ext cx="1" cy="2081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68" name="Oval 94">
              <a:extLst>
                <a:ext uri="{FF2B5EF4-FFF2-40B4-BE49-F238E27FC236}">
                  <a16:creationId xmlns:a16="http://schemas.microsoft.com/office/drawing/2014/main" id="{BE7E5F8F-8A4F-DCB2-4B37-589951875E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81" y="5525"/>
              <a:ext cx="760" cy="401"/>
            </a:xfrm>
            <a:prstGeom prst="ellipse">
              <a:avLst/>
            </a:prstGeom>
            <a:noFill/>
            <a:ln w="6350">
              <a:solidFill>
                <a:srgbClr val="FF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6169" name="Oval 95">
              <a:extLst>
                <a:ext uri="{FF2B5EF4-FFF2-40B4-BE49-F238E27FC236}">
                  <a16:creationId xmlns:a16="http://schemas.microsoft.com/office/drawing/2014/main" id="{4DFC5C80-3C32-89AC-B827-7BD27C8455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28" y="6665"/>
              <a:ext cx="1243" cy="541"/>
            </a:xfrm>
            <a:prstGeom prst="ellipse">
              <a:avLst/>
            </a:prstGeom>
            <a:noFill/>
            <a:ln w="6350">
              <a:solidFill>
                <a:srgbClr val="FF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6170" name="Line 96">
              <a:extLst>
                <a:ext uri="{FF2B5EF4-FFF2-40B4-BE49-F238E27FC236}">
                  <a16:creationId xmlns:a16="http://schemas.microsoft.com/office/drawing/2014/main" id="{BBA73447-369B-1231-1182-A092CF2860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850" y="5705"/>
              <a:ext cx="300" cy="141"/>
            </a:xfrm>
            <a:prstGeom prst="line">
              <a:avLst/>
            </a:prstGeom>
            <a:noFill/>
            <a:ln w="6350">
              <a:solidFill>
                <a:srgbClr val="FF0000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71" name="Line 97">
              <a:extLst>
                <a:ext uri="{FF2B5EF4-FFF2-40B4-BE49-F238E27FC236}">
                  <a16:creationId xmlns:a16="http://schemas.microsoft.com/office/drawing/2014/main" id="{782EB358-4B76-1989-DC9E-71A6EC6CE62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735" y="6925"/>
              <a:ext cx="415" cy="201"/>
            </a:xfrm>
            <a:prstGeom prst="line">
              <a:avLst/>
            </a:prstGeom>
            <a:noFill/>
            <a:ln w="6350">
              <a:solidFill>
                <a:srgbClr val="FF0000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72" name="Rectangle 98">
              <a:extLst>
                <a:ext uri="{FF2B5EF4-FFF2-40B4-BE49-F238E27FC236}">
                  <a16:creationId xmlns:a16="http://schemas.microsoft.com/office/drawing/2014/main" id="{BA2B0B25-425C-7B5F-ADB4-AFDD02C77B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89" y="6310"/>
              <a:ext cx="415" cy="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200">
                  <a:solidFill>
                    <a:srgbClr val="FF0000"/>
                  </a:solidFill>
                </a:rPr>
                <a:t>(S)</a:t>
              </a:r>
              <a:endParaRPr lang="fr-FR" altLang="fr-FR"/>
            </a:p>
          </p:txBody>
        </p:sp>
        <p:sp>
          <p:nvSpPr>
            <p:cNvPr id="6173" name="Line 99">
              <a:extLst>
                <a:ext uri="{FF2B5EF4-FFF2-40B4-BE49-F238E27FC236}">
                  <a16:creationId xmlns:a16="http://schemas.microsoft.com/office/drawing/2014/main" id="{20406645-6A87-F236-29D6-EB2B89696F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787" y="6145"/>
              <a:ext cx="800" cy="377"/>
            </a:xfrm>
            <a:prstGeom prst="line">
              <a:avLst/>
            </a:prstGeom>
            <a:noFill/>
            <a:ln w="635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74" name="Line 100">
              <a:extLst>
                <a:ext uri="{FF2B5EF4-FFF2-40B4-BE49-F238E27FC236}">
                  <a16:creationId xmlns:a16="http://schemas.microsoft.com/office/drawing/2014/main" id="{5A62084E-7EF4-E570-30BE-6ED73B7B55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871" y="6435"/>
              <a:ext cx="1" cy="101"/>
            </a:xfrm>
            <a:prstGeom prst="line">
              <a:avLst/>
            </a:prstGeom>
            <a:noFill/>
            <a:ln w="6350">
              <a:solidFill>
                <a:srgbClr val="FF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75" name="Line 101">
              <a:extLst>
                <a:ext uri="{FF2B5EF4-FFF2-40B4-BE49-F238E27FC236}">
                  <a16:creationId xmlns:a16="http://schemas.microsoft.com/office/drawing/2014/main" id="{D717B8BF-5C47-6FFF-2A7B-398356C575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149" y="6273"/>
              <a:ext cx="162" cy="81"/>
            </a:xfrm>
            <a:prstGeom prst="line">
              <a:avLst/>
            </a:prstGeom>
            <a:noFill/>
            <a:ln w="6350">
              <a:solidFill>
                <a:srgbClr val="FF0000"/>
              </a:solidFill>
              <a:round/>
              <a:headEnd type="none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6176" name="Rectangle 102">
              <a:extLst>
                <a:ext uri="{FF2B5EF4-FFF2-40B4-BE49-F238E27FC236}">
                  <a16:creationId xmlns:a16="http://schemas.microsoft.com/office/drawing/2014/main" id="{19F02682-FE04-5900-C385-9950ADB925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63" y="5958"/>
              <a:ext cx="253" cy="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200">
                  <a:solidFill>
                    <a:srgbClr val="FF0000"/>
                  </a:solidFill>
                </a:rPr>
                <a:t>r</a:t>
              </a:r>
              <a:r>
                <a:rPr lang="fr-FR" altLang="fr-FR" sz="1200" baseline="-25000">
                  <a:solidFill>
                    <a:srgbClr val="FF0000"/>
                  </a:solidFill>
                </a:rPr>
                <a:t>G</a:t>
              </a:r>
              <a:endParaRPr lang="fr-FR" altLang="fr-FR"/>
            </a:p>
          </p:txBody>
        </p:sp>
        <p:sp>
          <p:nvSpPr>
            <p:cNvPr id="6177" name="Rectangle 103">
              <a:extLst>
                <a:ext uri="{FF2B5EF4-FFF2-40B4-BE49-F238E27FC236}">
                  <a16:creationId xmlns:a16="http://schemas.microsoft.com/office/drawing/2014/main" id="{E4194272-338B-8965-F9DD-D05B76294E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42" y="6155"/>
              <a:ext cx="225" cy="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200">
                  <a:solidFill>
                    <a:srgbClr val="FF0000"/>
                  </a:solidFill>
                </a:rPr>
                <a:t>G</a:t>
              </a:r>
              <a:endParaRPr lang="fr-FR" altLang="fr-FR"/>
            </a:p>
          </p:txBody>
        </p:sp>
        <p:sp>
          <p:nvSpPr>
            <p:cNvPr id="6178" name="Rectangle 104">
              <a:extLst>
                <a:ext uri="{FF2B5EF4-FFF2-40B4-BE49-F238E27FC236}">
                  <a16:creationId xmlns:a16="http://schemas.microsoft.com/office/drawing/2014/main" id="{83F7C113-3419-AAF5-AA07-037C15B9DA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01" y="7520"/>
              <a:ext cx="294" cy="286"/>
            </a:xfrm>
            <a:prstGeom prst="rect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700" tIns="12700" rIns="12700" bIns="1270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200">
                  <a:sym typeface="Symbol" panose="05050102010706020507" pitchFamily="18" charset="2"/>
                </a:rPr>
                <a:t></a:t>
              </a:r>
              <a:endParaRPr lang="fr-FR" altLang="fr-FR"/>
            </a:p>
          </p:txBody>
        </p:sp>
        <p:sp>
          <p:nvSpPr>
            <p:cNvPr id="6179" name="Rectangle 105">
              <a:extLst>
                <a:ext uri="{FF2B5EF4-FFF2-40B4-BE49-F238E27FC236}">
                  <a16:creationId xmlns:a16="http://schemas.microsoft.com/office/drawing/2014/main" id="{F282A52A-F18A-F146-4A63-79E237EAE2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86" y="7520"/>
              <a:ext cx="346" cy="271"/>
            </a:xfrm>
            <a:prstGeom prst="rect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12700" tIns="12700" rIns="12700" bIns="1270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200"/>
                <a:t>P)</a:t>
              </a:r>
              <a:endParaRPr lang="fr-FR" altLang="fr-FR"/>
            </a:p>
          </p:txBody>
        </p:sp>
      </p:grpSp>
      <p:sp>
        <p:nvSpPr>
          <p:cNvPr id="52" name="Text Box 28">
            <a:extLst>
              <a:ext uri="{FF2B5EF4-FFF2-40B4-BE49-F238E27FC236}">
                <a16:creationId xmlns:a16="http://schemas.microsoft.com/office/drawing/2014/main" id="{3505D9DD-D5C4-BBBF-E26B-36FA86C811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27200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Cinétique</a:t>
            </a:r>
          </a:p>
        </p:txBody>
      </p:sp>
      <p:cxnSp>
        <p:nvCxnSpPr>
          <p:cNvPr id="53" name="Connecteur droit 52">
            <a:extLst>
              <a:ext uri="{FF2B5EF4-FFF2-40B4-BE49-F238E27FC236}">
                <a16:creationId xmlns:a16="http://schemas.microsoft.com/office/drawing/2014/main" id="{04CCDDD2-66C4-4F29-9A7E-F6400F74B3E6}"/>
              </a:ext>
            </a:extLst>
          </p:cNvPr>
          <p:cNvCxnSpPr/>
          <p:nvPr/>
        </p:nvCxnSpPr>
        <p:spPr>
          <a:xfrm>
            <a:off x="5472113" y="1316038"/>
            <a:ext cx="3671887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e 6">
            <a:extLst>
              <a:ext uri="{FF2B5EF4-FFF2-40B4-BE49-F238E27FC236}">
                <a16:creationId xmlns:a16="http://schemas.microsoft.com/office/drawing/2014/main" id="{46466BDE-8D0C-2FAD-1B89-789361F3AB8A}"/>
              </a:ext>
            </a:extLst>
          </p:cNvPr>
          <p:cNvGrpSpPr>
            <a:grpSpLocks/>
          </p:cNvGrpSpPr>
          <p:nvPr/>
        </p:nvGrpSpPr>
        <p:grpSpPr bwMode="auto">
          <a:xfrm>
            <a:off x="1174750" y="1346200"/>
            <a:ext cx="4603750" cy="811213"/>
            <a:chOff x="1174750" y="1345811"/>
            <a:chExt cx="4602979" cy="811761"/>
          </a:xfrm>
        </p:grpSpPr>
        <p:sp>
          <p:nvSpPr>
            <p:cNvPr id="6161" name="Text Box 58">
              <a:extLst>
                <a:ext uri="{FF2B5EF4-FFF2-40B4-BE49-F238E27FC236}">
                  <a16:creationId xmlns:a16="http://schemas.microsoft.com/office/drawing/2014/main" id="{CE51EB9E-217F-5A06-CED6-3C27E4DFBD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74750" y="1571628"/>
              <a:ext cx="216535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/>
                <a:t>- </a:t>
              </a:r>
              <a:r>
                <a:rPr lang="fr-FR" altLang="fr-FR" u="sng"/>
                <a:t>Méthode intégrale</a:t>
              </a:r>
              <a:r>
                <a:rPr lang="fr-FR" altLang="fr-FR"/>
                <a:t> : </a:t>
              </a:r>
            </a:p>
          </p:txBody>
        </p:sp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5BA9B35E-A8FC-2AF2-490A-8C9C92D0251D}"/>
                </a:ext>
              </a:extLst>
            </p:cNvPr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3340100" y="1345811"/>
              <a:ext cx="2437629" cy="811761"/>
            </a:xfrm>
            <a:prstGeom prst="rect">
              <a:avLst/>
            </a:prstGeom>
            <a:blipFill rotWithShape="1">
              <a:blip r:embed="rId5"/>
              <a:stretch>
                <a:fillRect/>
              </a:stretch>
            </a:blipFill>
          </p:spPr>
          <p:txBody>
            <a:bodyPr/>
            <a:lstStyle/>
            <a:p>
              <a:pPr>
                <a:defRPr/>
              </a:pPr>
              <a:r>
                <a:rPr lang="fr-FR">
                  <a:noFill/>
                </a:rPr>
                <a:t> </a:t>
              </a:r>
            </a:p>
          </p:txBody>
        </p:sp>
      </p:grpSp>
      <p:grpSp>
        <p:nvGrpSpPr>
          <p:cNvPr id="9" name="Groupe 8">
            <a:extLst>
              <a:ext uri="{FF2B5EF4-FFF2-40B4-BE49-F238E27FC236}">
                <a16:creationId xmlns:a16="http://schemas.microsoft.com/office/drawing/2014/main" id="{D3114D8C-C9AA-A8AC-909C-B586650F35D5}"/>
              </a:ext>
            </a:extLst>
          </p:cNvPr>
          <p:cNvGrpSpPr>
            <a:grpSpLocks/>
          </p:cNvGrpSpPr>
          <p:nvPr/>
        </p:nvGrpSpPr>
        <p:grpSpPr bwMode="auto">
          <a:xfrm>
            <a:off x="1174750" y="2460625"/>
            <a:ext cx="6562725" cy="446088"/>
            <a:chOff x="1174750" y="2460687"/>
            <a:chExt cx="6562026" cy="446030"/>
          </a:xfrm>
        </p:grpSpPr>
        <p:sp>
          <p:nvSpPr>
            <p:cNvPr id="6159" name="Text Box 62">
              <a:extLst>
                <a:ext uri="{FF2B5EF4-FFF2-40B4-BE49-F238E27FC236}">
                  <a16:creationId xmlns:a16="http://schemas.microsoft.com/office/drawing/2014/main" id="{2CFCFE82-0AC4-4D7B-AF59-6236B09570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74750" y="2540004"/>
              <a:ext cx="25654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/>
                <a:t>- </a:t>
              </a:r>
              <a:r>
                <a:rPr lang="fr-FR" altLang="fr-FR" u="sng"/>
                <a:t>Méthode barycentrique</a:t>
              </a:r>
              <a:r>
                <a:rPr lang="fr-FR" altLang="fr-FR"/>
                <a:t> :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125E55A-60EE-2C0C-F711-C360A91A259E}"/>
                </a:ext>
              </a:extLst>
            </p:cNvPr>
            <p:cNvSpPr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3926694" y="2460687"/>
              <a:ext cx="3810082" cy="439479"/>
            </a:xfrm>
            <a:prstGeom prst="rect">
              <a:avLst/>
            </a:prstGeom>
            <a:blipFill rotWithShape="1">
              <a:blip r:embed="rId6"/>
              <a:stretch>
                <a:fillRect l="-640" b="-15278"/>
              </a:stretch>
            </a:blipFill>
          </p:spPr>
          <p:txBody>
            <a:bodyPr/>
            <a:lstStyle/>
            <a:p>
              <a:pPr>
                <a:defRPr/>
              </a:pPr>
              <a:r>
                <a:rPr lang="fr-FR">
                  <a:noFill/>
                </a:rPr>
                <a:t> 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0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0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" dur="500"/>
                                        <p:tgtEl>
                                          <p:spTgt spid="20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6" grpId="0" build="allAtOnce"/>
      <p:bldP spid="20537" grpId="0"/>
      <p:bldP spid="20545" grpId="0"/>
      <p:bldP spid="20546" grpId="0"/>
      <p:bldP spid="205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A27B851B-F328-C2BE-7B51-EDB3BC2ADF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51205" name="Text Box 5">
            <a:extLst>
              <a:ext uri="{FF2B5EF4-FFF2-40B4-BE49-F238E27FC236}">
                <a16:creationId xmlns:a16="http://schemas.microsoft.com/office/drawing/2014/main" id="{12329419-E918-23B0-0C36-FF19C2886E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3063" y="908050"/>
            <a:ext cx="36591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Moments d’inertie d’un solide</a:t>
            </a:r>
          </a:p>
        </p:txBody>
      </p:sp>
      <p:graphicFrame>
        <p:nvGraphicFramePr>
          <p:cNvPr id="7172" name="Object 6">
            <a:extLst>
              <a:ext uri="{FF2B5EF4-FFF2-40B4-BE49-F238E27FC236}">
                <a16:creationId xmlns:a16="http://schemas.microsoft.com/office/drawing/2014/main" id="{7B2860EB-6A8D-3A39-F43A-8A8A1405634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74">
            <a:extLst>
              <a:ext uri="{FF2B5EF4-FFF2-40B4-BE49-F238E27FC236}">
                <a16:creationId xmlns:a16="http://schemas.microsoft.com/office/drawing/2014/main" id="{22A31B5D-D429-4410-558E-E2EB26D1089D}"/>
              </a:ext>
            </a:extLst>
          </p:cNvPr>
          <p:cNvGrpSpPr>
            <a:grpSpLocks/>
          </p:cNvGrpSpPr>
          <p:nvPr/>
        </p:nvGrpSpPr>
        <p:grpSpPr bwMode="auto">
          <a:xfrm>
            <a:off x="5472113" y="1293813"/>
            <a:ext cx="3275012" cy="2081212"/>
            <a:chOff x="3447" y="878"/>
            <a:chExt cx="2063" cy="1311"/>
          </a:xfrm>
        </p:grpSpPr>
        <p:sp>
          <p:nvSpPr>
            <p:cNvPr id="7200" name="Line 56">
              <a:extLst>
                <a:ext uri="{FF2B5EF4-FFF2-40B4-BE49-F238E27FC236}">
                  <a16:creationId xmlns:a16="http://schemas.microsoft.com/office/drawing/2014/main" id="{E7BB2BFC-A707-1071-909A-185A8945130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47" y="1054"/>
              <a:ext cx="2063" cy="1135"/>
            </a:xfrm>
            <a:prstGeom prst="line">
              <a:avLst/>
            </a:prstGeom>
            <a:noFill/>
            <a:ln w="6350">
              <a:solidFill>
                <a:srgbClr val="FF0000"/>
              </a:solidFill>
              <a:round/>
              <a:headEnd type="none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201" name="Rectangle 64">
              <a:extLst>
                <a:ext uri="{FF2B5EF4-FFF2-40B4-BE49-F238E27FC236}">
                  <a16:creationId xmlns:a16="http://schemas.microsoft.com/office/drawing/2014/main" id="{A462051E-08A0-18B5-BEC7-38D9204342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9" y="1650"/>
              <a:ext cx="241" cy="2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>
                  <a:solidFill>
                    <a:srgbClr val="FF0000"/>
                  </a:solidFill>
                  <a:sym typeface="Symbol" panose="05050102010706020507" pitchFamily="18" charset="2"/>
                </a:rPr>
                <a:t></a:t>
              </a:r>
              <a:endParaRPr lang="fr-FR" altLang="fr-FR" sz="2800"/>
            </a:p>
          </p:txBody>
        </p:sp>
        <p:sp>
          <p:nvSpPr>
            <p:cNvPr id="7202" name="Rectangle 67">
              <a:extLst>
                <a:ext uri="{FF2B5EF4-FFF2-40B4-BE49-F238E27FC236}">
                  <a16:creationId xmlns:a16="http://schemas.microsoft.com/office/drawing/2014/main" id="{D337D8B2-D30B-AF12-8992-2A39329F2B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12" y="878"/>
              <a:ext cx="127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>
                  <a:solidFill>
                    <a:srgbClr val="FF0000"/>
                  </a:solidFill>
                </a:rPr>
                <a:t>u</a:t>
              </a:r>
              <a:endParaRPr lang="fr-FR" altLang="fr-FR" sz="2800"/>
            </a:p>
          </p:txBody>
        </p:sp>
        <p:sp>
          <p:nvSpPr>
            <p:cNvPr id="7203" name="Line 68">
              <a:extLst>
                <a:ext uri="{FF2B5EF4-FFF2-40B4-BE49-F238E27FC236}">
                  <a16:creationId xmlns:a16="http://schemas.microsoft.com/office/drawing/2014/main" id="{ECB70254-02CB-11E4-8890-B5AB6BED25E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97" y="987"/>
              <a:ext cx="112" cy="1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3" name="Group 72">
            <a:extLst>
              <a:ext uri="{FF2B5EF4-FFF2-40B4-BE49-F238E27FC236}">
                <a16:creationId xmlns:a16="http://schemas.microsoft.com/office/drawing/2014/main" id="{D487B439-B861-1195-F8E3-7B06DB0EEE21}"/>
              </a:ext>
            </a:extLst>
          </p:cNvPr>
          <p:cNvGrpSpPr>
            <a:grpSpLocks/>
          </p:cNvGrpSpPr>
          <p:nvPr/>
        </p:nvGrpSpPr>
        <p:grpSpPr bwMode="auto">
          <a:xfrm>
            <a:off x="5543550" y="1855788"/>
            <a:ext cx="3344863" cy="1873250"/>
            <a:chOff x="3492" y="1232"/>
            <a:chExt cx="2107" cy="1180"/>
          </a:xfrm>
        </p:grpSpPr>
        <p:sp>
          <p:nvSpPr>
            <p:cNvPr id="7191" name="Line 53">
              <a:extLst>
                <a:ext uri="{FF2B5EF4-FFF2-40B4-BE49-F238E27FC236}">
                  <a16:creationId xmlns:a16="http://schemas.microsoft.com/office/drawing/2014/main" id="{6156CFA3-27CF-1F41-3614-5F4AB87EDD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73" y="1358"/>
              <a:ext cx="1" cy="639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 type="arrow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192" name="Line 54">
              <a:extLst>
                <a:ext uri="{FF2B5EF4-FFF2-40B4-BE49-F238E27FC236}">
                  <a16:creationId xmlns:a16="http://schemas.microsoft.com/office/drawing/2014/main" id="{66B9A80B-0091-D4CC-B217-356A02057D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73" y="2011"/>
              <a:ext cx="773" cy="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 type="none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193" name="Line 55">
              <a:extLst>
                <a:ext uri="{FF2B5EF4-FFF2-40B4-BE49-F238E27FC236}">
                  <a16:creationId xmlns:a16="http://schemas.microsoft.com/office/drawing/2014/main" id="{B6A817F5-9A4C-7881-E2C8-CBE202CF55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492" y="2026"/>
              <a:ext cx="282" cy="386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 type="none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194" name="Oval 57">
              <a:extLst>
                <a:ext uri="{FF2B5EF4-FFF2-40B4-BE49-F238E27FC236}">
                  <a16:creationId xmlns:a16="http://schemas.microsoft.com/office/drawing/2014/main" id="{9FFBB97F-ADFE-A1EF-C6EC-1C93671377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9" y="1232"/>
              <a:ext cx="1410" cy="965"/>
            </a:xfrm>
            <a:prstGeom prst="ellips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 sz="2400"/>
            </a:p>
          </p:txBody>
        </p:sp>
        <p:sp>
          <p:nvSpPr>
            <p:cNvPr id="7195" name="Oval 61" descr="30%">
              <a:extLst>
                <a:ext uri="{FF2B5EF4-FFF2-40B4-BE49-F238E27FC236}">
                  <a16:creationId xmlns:a16="http://schemas.microsoft.com/office/drawing/2014/main" id="{FA6E348A-B7CA-F8B8-4F44-3CFAB87208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1" y="1870"/>
              <a:ext cx="157" cy="97"/>
            </a:xfrm>
            <a:prstGeom prst="ellipse">
              <a:avLst/>
            </a:prstGeom>
            <a:blipFill dpi="0" rotWithShape="0">
              <a:blip r:embed="rId5"/>
              <a:srcRect/>
              <a:tile tx="0" ty="0" sx="100000" sy="100000" flip="none" algn="tl"/>
            </a:blip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7196" name="Rectangle 62">
              <a:extLst>
                <a:ext uri="{FF2B5EF4-FFF2-40B4-BE49-F238E27FC236}">
                  <a16:creationId xmlns:a16="http://schemas.microsoft.com/office/drawing/2014/main" id="{E97AC752-D31E-B750-6EC6-5CC828E724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4" y="1712"/>
              <a:ext cx="171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/>
                <a:t>M</a:t>
              </a:r>
              <a:endParaRPr lang="fr-FR" altLang="fr-FR" sz="2400"/>
            </a:p>
          </p:txBody>
        </p:sp>
        <p:sp>
          <p:nvSpPr>
            <p:cNvPr id="7197" name="Rectangle 65">
              <a:extLst>
                <a:ext uri="{FF2B5EF4-FFF2-40B4-BE49-F238E27FC236}">
                  <a16:creationId xmlns:a16="http://schemas.microsoft.com/office/drawing/2014/main" id="{B0E514E4-5838-9F43-B712-DF7EFCF535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9" y="1885"/>
              <a:ext cx="231" cy="171"/>
            </a:xfrm>
            <a:prstGeom prst="rect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200">
                  <a:latin typeface="Arial" panose="020B0604020202020204" pitchFamily="34" charset="0"/>
                </a:rPr>
                <a:t>dm</a:t>
              </a:r>
              <a:endParaRPr lang="fr-FR" altLang="fr-FR" sz="2400"/>
            </a:p>
          </p:txBody>
        </p:sp>
        <p:sp>
          <p:nvSpPr>
            <p:cNvPr id="7198" name="Rectangle 66">
              <a:extLst>
                <a:ext uri="{FF2B5EF4-FFF2-40B4-BE49-F238E27FC236}">
                  <a16:creationId xmlns:a16="http://schemas.microsoft.com/office/drawing/2014/main" id="{7C1C0CD8-942C-4F35-302D-273D46D479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2" y="1521"/>
              <a:ext cx="238" cy="172"/>
            </a:xfrm>
            <a:prstGeom prst="rect">
              <a:avLst/>
            </a:prstGeom>
            <a:noFill/>
            <a:ln w="12700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/>
                <a:t>(S)</a:t>
              </a:r>
              <a:endParaRPr lang="fr-FR" altLang="fr-FR" sz="2400"/>
            </a:p>
          </p:txBody>
        </p:sp>
        <p:sp>
          <p:nvSpPr>
            <p:cNvPr id="7199" name="Rectangle 69">
              <a:extLst>
                <a:ext uri="{FF2B5EF4-FFF2-40B4-BE49-F238E27FC236}">
                  <a16:creationId xmlns:a16="http://schemas.microsoft.com/office/drawing/2014/main" id="{1EE87701-2CA2-1483-0198-244CDF91DE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3" y="2063"/>
              <a:ext cx="127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/>
                <a:t>O</a:t>
              </a:r>
              <a:endParaRPr lang="fr-FR" altLang="fr-FR" sz="2400"/>
            </a:p>
          </p:txBody>
        </p:sp>
      </p:grpSp>
      <p:grpSp>
        <p:nvGrpSpPr>
          <p:cNvPr id="4" name="Group 73">
            <a:extLst>
              <a:ext uri="{FF2B5EF4-FFF2-40B4-BE49-F238E27FC236}">
                <a16:creationId xmlns:a16="http://schemas.microsoft.com/office/drawing/2014/main" id="{ABBB24D3-CC4D-174D-8E31-48C6E6C170D7}"/>
              </a:ext>
            </a:extLst>
          </p:cNvPr>
          <p:cNvGrpSpPr>
            <a:grpSpLocks/>
          </p:cNvGrpSpPr>
          <p:nvPr/>
        </p:nvGrpSpPr>
        <p:grpSpPr bwMode="auto">
          <a:xfrm>
            <a:off x="7304088" y="2058988"/>
            <a:ext cx="523875" cy="822325"/>
            <a:chOff x="4601" y="1360"/>
            <a:chExt cx="330" cy="518"/>
          </a:xfrm>
        </p:grpSpPr>
        <p:sp>
          <p:nvSpPr>
            <p:cNvPr id="7186" name="Line 58">
              <a:extLst>
                <a:ext uri="{FF2B5EF4-FFF2-40B4-BE49-F238E27FC236}">
                  <a16:creationId xmlns:a16="http://schemas.microsoft.com/office/drawing/2014/main" id="{875E9F38-B87A-858C-2CC4-29C4379B0A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93" y="1506"/>
              <a:ext cx="238" cy="372"/>
            </a:xfrm>
            <a:prstGeom prst="line">
              <a:avLst/>
            </a:prstGeom>
            <a:noFill/>
            <a:ln w="6350">
              <a:solidFill>
                <a:srgbClr val="0000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187" name="Line 59">
              <a:extLst>
                <a:ext uri="{FF2B5EF4-FFF2-40B4-BE49-F238E27FC236}">
                  <a16:creationId xmlns:a16="http://schemas.microsoft.com/office/drawing/2014/main" id="{A448E3EC-8357-7E22-DD29-DF33238DDA8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730" y="1514"/>
              <a:ext cx="75" cy="45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188" name="Line 60">
              <a:extLst>
                <a:ext uri="{FF2B5EF4-FFF2-40B4-BE49-F238E27FC236}">
                  <a16:creationId xmlns:a16="http://schemas.microsoft.com/office/drawing/2014/main" id="{79FF2F9A-1CEA-DDDA-14A1-A418C18D04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767" y="1462"/>
              <a:ext cx="38" cy="53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7189" name="Rectangle 63">
              <a:extLst>
                <a:ext uri="{FF2B5EF4-FFF2-40B4-BE49-F238E27FC236}">
                  <a16:creationId xmlns:a16="http://schemas.microsoft.com/office/drawing/2014/main" id="{B5DA53A9-8B4C-8184-C158-D3B56915A8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01" y="1360"/>
              <a:ext cx="127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>
                  <a:solidFill>
                    <a:srgbClr val="0000FF"/>
                  </a:solidFill>
                </a:rPr>
                <a:t>H</a:t>
              </a:r>
              <a:endParaRPr lang="fr-FR" altLang="fr-FR" sz="2400"/>
            </a:p>
          </p:txBody>
        </p:sp>
        <p:sp>
          <p:nvSpPr>
            <p:cNvPr id="7190" name="Rectangle 70">
              <a:extLst>
                <a:ext uri="{FF2B5EF4-FFF2-40B4-BE49-F238E27FC236}">
                  <a16:creationId xmlns:a16="http://schemas.microsoft.com/office/drawing/2014/main" id="{42503BE4-A8AB-C906-840B-C6F7F5D8EE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26" y="1639"/>
              <a:ext cx="105" cy="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>
                  <a:solidFill>
                    <a:srgbClr val="0000FF"/>
                  </a:solidFill>
                </a:rPr>
                <a:t>d</a:t>
              </a:r>
              <a:endParaRPr lang="fr-FR" altLang="fr-FR" sz="2400"/>
            </a:p>
          </p:txBody>
        </p:sp>
      </p:grpSp>
      <p:sp>
        <p:nvSpPr>
          <p:cNvPr id="51275" name="Text Box 75">
            <a:extLst>
              <a:ext uri="{FF2B5EF4-FFF2-40B4-BE49-F238E27FC236}">
                <a16:creationId xmlns:a16="http://schemas.microsoft.com/office/drawing/2014/main" id="{557C48A8-1B62-4BB6-AD17-111409B6FC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3325" y="1254125"/>
            <a:ext cx="2330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u="sng"/>
              <a:t>par rapport à un axe </a:t>
            </a:r>
            <a:r>
              <a:rPr lang="fr-CA" altLang="fr-FR" u="sng">
                <a:sym typeface="Symbol" panose="05050102010706020507" pitchFamily="18" charset="2"/>
              </a:rPr>
              <a:t></a:t>
            </a:r>
            <a:r>
              <a:rPr lang="fr-FR" altLang="fr-FR" u="sng"/>
              <a:t> :</a:t>
            </a:r>
          </a:p>
        </p:txBody>
      </p:sp>
      <p:graphicFrame>
        <p:nvGraphicFramePr>
          <p:cNvPr id="51277" name="Object 77">
            <a:extLst>
              <a:ext uri="{FF2B5EF4-FFF2-40B4-BE49-F238E27FC236}">
                <a16:creationId xmlns:a16="http://schemas.microsoft.com/office/drawing/2014/main" id="{A59C557D-AE7F-4227-F535-9EE79A3D5D4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81150" y="1674813"/>
          <a:ext cx="3551238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400300" imgH="457200" progId="Equation.DSMT4">
                  <p:embed/>
                </p:oleObj>
              </mc:Choice>
              <mc:Fallback>
                <p:oleObj name="Equation" r:id="rId6" imgW="2400300" imgH="457200" progId="Equation.DSMT4">
                  <p:embed/>
                  <p:pic>
                    <p:nvPicPr>
                      <p:cNvPr id="0" name="Object 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1150" y="1674813"/>
                        <a:ext cx="3551238" cy="676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78" name="Text Box 78">
            <a:extLst>
              <a:ext uri="{FF2B5EF4-FFF2-40B4-BE49-F238E27FC236}">
                <a16:creationId xmlns:a16="http://schemas.microsoft.com/office/drawing/2014/main" id="{2E712FAF-784C-9FE3-C103-14EDB289F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0150" y="2681288"/>
            <a:ext cx="2508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u="sng"/>
              <a:t>par rapport à un point A</a:t>
            </a:r>
            <a:r>
              <a:rPr lang="fr-FR" altLang="fr-FR" u="sng"/>
              <a:t> :</a:t>
            </a:r>
          </a:p>
        </p:txBody>
      </p:sp>
      <p:graphicFrame>
        <p:nvGraphicFramePr>
          <p:cNvPr id="51279" name="Object 79">
            <a:extLst>
              <a:ext uri="{FF2B5EF4-FFF2-40B4-BE49-F238E27FC236}">
                <a16:creationId xmlns:a16="http://schemas.microsoft.com/office/drawing/2014/main" id="{AF13C099-F1BB-790D-DD0A-DD7582B4DCB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74800" y="3078163"/>
          <a:ext cx="1784350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206500" imgH="457200" progId="Equation.DSMT4">
                  <p:embed/>
                </p:oleObj>
              </mc:Choice>
              <mc:Fallback>
                <p:oleObj name="Equation" r:id="rId8" imgW="1206500" imgH="457200" progId="Equation.DSMT4">
                  <p:embed/>
                  <p:pic>
                    <p:nvPicPr>
                      <p:cNvPr id="0" name="Object 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4800" y="3078163"/>
                        <a:ext cx="1784350" cy="676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84">
            <a:extLst>
              <a:ext uri="{FF2B5EF4-FFF2-40B4-BE49-F238E27FC236}">
                <a16:creationId xmlns:a16="http://schemas.microsoft.com/office/drawing/2014/main" id="{0B6800B5-49D7-4502-0EF4-747427E70CF8}"/>
              </a:ext>
            </a:extLst>
          </p:cNvPr>
          <p:cNvGrpSpPr>
            <a:grpSpLocks/>
          </p:cNvGrpSpPr>
          <p:nvPr/>
        </p:nvGrpSpPr>
        <p:grpSpPr bwMode="auto">
          <a:xfrm>
            <a:off x="1212850" y="4254500"/>
            <a:ext cx="7278688" cy="366713"/>
            <a:chOff x="764" y="2604"/>
            <a:chExt cx="4585" cy="231"/>
          </a:xfrm>
        </p:grpSpPr>
        <p:sp>
          <p:nvSpPr>
            <p:cNvPr id="7184" name="Text Box 80">
              <a:extLst>
                <a:ext uri="{FF2B5EF4-FFF2-40B4-BE49-F238E27FC236}">
                  <a16:creationId xmlns:a16="http://schemas.microsoft.com/office/drawing/2014/main" id="{3E686BDE-7B9D-0A65-07D1-6933E1AC67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4" y="2604"/>
              <a:ext cx="395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u="sng"/>
                <a:t>Exemple </a:t>
              </a:r>
              <a:r>
                <a:rPr lang="fr-FR" altLang="fr-FR"/>
                <a:t>: soit M un point de coordonnées (x, y, z) dans un repère </a:t>
              </a:r>
            </a:p>
          </p:txBody>
        </p:sp>
        <p:graphicFrame>
          <p:nvGraphicFramePr>
            <p:cNvPr id="7185" name="Object 81">
              <a:extLst>
                <a:ext uri="{FF2B5EF4-FFF2-40B4-BE49-F238E27FC236}">
                  <a16:creationId xmlns:a16="http://schemas.microsoft.com/office/drawing/2014/main" id="{C2799BBC-6298-ECBA-0A79-EC16B11A7E8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665" y="2610"/>
            <a:ext cx="68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736600" imgH="241300" progId="Equation.DSMT4">
                    <p:embed/>
                  </p:oleObj>
                </mc:Choice>
                <mc:Fallback>
                  <p:oleObj name="Equation" r:id="rId10" imgW="736600" imgH="241300" progId="Equation.DSMT4">
                    <p:embed/>
                    <p:pic>
                      <p:nvPicPr>
                        <p:cNvPr id="0" name="Object 8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65" y="2610"/>
                          <a:ext cx="684" cy="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51283" name="Object 83">
            <a:extLst>
              <a:ext uri="{FF2B5EF4-FFF2-40B4-BE49-F238E27FC236}">
                <a16:creationId xmlns:a16="http://schemas.microsoft.com/office/drawing/2014/main" id="{2F19C710-74FB-EBC6-8757-883E2A5435D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46250" y="4776788"/>
          <a:ext cx="6721475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4165600" imgH="419100" progId="Equation.DSMT4">
                  <p:embed/>
                </p:oleObj>
              </mc:Choice>
              <mc:Fallback>
                <p:oleObj name="Equation" r:id="rId12" imgW="4165600" imgH="419100" progId="Equation.DSMT4">
                  <p:embed/>
                  <p:pic>
                    <p:nvPicPr>
                      <p:cNvPr id="0" name="Object 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0" y="4776788"/>
                        <a:ext cx="6721475" cy="676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Text Box 28">
            <a:extLst>
              <a:ext uri="{FF2B5EF4-FFF2-40B4-BE49-F238E27FC236}">
                <a16:creationId xmlns:a16="http://schemas.microsoft.com/office/drawing/2014/main" id="{2B5D2CBF-792D-25B3-8103-BE222DF1C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27200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Cinétique</a:t>
            </a:r>
          </a:p>
        </p:txBody>
      </p:sp>
      <p:cxnSp>
        <p:nvCxnSpPr>
          <p:cNvPr id="42" name="Connecteur droit 41">
            <a:extLst>
              <a:ext uri="{FF2B5EF4-FFF2-40B4-BE49-F238E27FC236}">
                <a16:creationId xmlns:a16="http://schemas.microsoft.com/office/drawing/2014/main" id="{C703B12B-ACE7-3E60-7DA6-C0E620EEE97C}"/>
              </a:ext>
            </a:extLst>
          </p:cNvPr>
          <p:cNvCxnSpPr/>
          <p:nvPr/>
        </p:nvCxnSpPr>
        <p:spPr>
          <a:xfrm>
            <a:off x="5653088" y="1316038"/>
            <a:ext cx="3490912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  <p:bldP spid="51275" grpId="0"/>
      <p:bldP spid="5127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4602248D-3D24-350A-7282-23204DD7AC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52228" name="Text Box 4">
            <a:extLst>
              <a:ext uri="{FF2B5EF4-FFF2-40B4-BE49-F238E27FC236}">
                <a16:creationId xmlns:a16="http://schemas.microsoft.com/office/drawing/2014/main" id="{F36AE8EB-08D5-B4E7-CB56-74CACB9CA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4688" y="908050"/>
            <a:ext cx="21193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Matrice d’inertie</a:t>
            </a:r>
          </a:p>
        </p:txBody>
      </p:sp>
      <p:graphicFrame>
        <p:nvGraphicFramePr>
          <p:cNvPr id="8196" name="Object 5">
            <a:extLst>
              <a:ext uri="{FF2B5EF4-FFF2-40B4-BE49-F238E27FC236}">
                <a16:creationId xmlns:a16="http://schemas.microsoft.com/office/drawing/2014/main" id="{5AE2FE26-402E-4036-95FE-9383BB3225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99" name="Object 75">
            <a:extLst>
              <a:ext uri="{FF2B5EF4-FFF2-40B4-BE49-F238E27FC236}">
                <a16:creationId xmlns:a16="http://schemas.microsoft.com/office/drawing/2014/main" id="{DE81229B-BF30-E16C-1DCB-37B34965D9B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05025" y="1501775"/>
          <a:ext cx="5815013" cy="1438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543300" imgH="876300" progId="Equation.DSMT4">
                  <p:embed/>
                </p:oleObj>
              </mc:Choice>
              <mc:Fallback>
                <p:oleObj name="Equation" r:id="rId5" imgW="3543300" imgH="876300" progId="Equation.DSMT4">
                  <p:embed/>
                  <p:pic>
                    <p:nvPicPr>
                      <p:cNvPr id="0" name="Object 7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5025" y="1501775"/>
                        <a:ext cx="5815013" cy="1438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300" name="Object 76">
            <a:extLst>
              <a:ext uri="{FF2B5EF4-FFF2-40B4-BE49-F238E27FC236}">
                <a16:creationId xmlns:a16="http://schemas.microsoft.com/office/drawing/2014/main" id="{1027B09E-2A65-F536-8D47-07926F4AA79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882900" y="3073400"/>
          <a:ext cx="4759325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3035300" imgH="419100" progId="Equation.DSMT4">
                  <p:embed/>
                </p:oleObj>
              </mc:Choice>
              <mc:Fallback>
                <p:oleObj name="Equation" r:id="rId7" imgW="3035300" imgH="419100" progId="Equation.DSMT4">
                  <p:embed/>
                  <p:pic>
                    <p:nvPicPr>
                      <p:cNvPr id="0" name="Object 7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2900" y="3073400"/>
                        <a:ext cx="4759325" cy="65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301" name="Object 77">
            <a:extLst>
              <a:ext uri="{FF2B5EF4-FFF2-40B4-BE49-F238E27FC236}">
                <a16:creationId xmlns:a16="http://schemas.microsoft.com/office/drawing/2014/main" id="{5F4F9654-47DE-DB32-0D3A-6CE6A573AF0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92413" y="3727450"/>
          <a:ext cx="4897437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124200" imgH="419100" progId="Equation.DSMT4">
                  <p:embed/>
                </p:oleObj>
              </mc:Choice>
              <mc:Fallback>
                <p:oleObj name="Equation" r:id="rId9" imgW="3124200" imgH="419100" progId="Equation.DSMT4">
                  <p:embed/>
                  <p:pic>
                    <p:nvPicPr>
                      <p:cNvPr id="0" name="Object 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2413" y="3727450"/>
                        <a:ext cx="4897437" cy="657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302" name="Text Box 78">
            <a:extLst>
              <a:ext uri="{FF2B5EF4-FFF2-40B4-BE49-F238E27FC236}">
                <a16:creationId xmlns:a16="http://schemas.microsoft.com/office/drawing/2014/main" id="{3482B8BD-2EA8-B491-ED1E-FD550A16E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800" y="4610100"/>
            <a:ext cx="12319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u="sng"/>
              <a:t>Propriétés :</a:t>
            </a:r>
          </a:p>
        </p:txBody>
      </p:sp>
      <p:grpSp>
        <p:nvGrpSpPr>
          <p:cNvPr id="2" name="Group 87">
            <a:extLst>
              <a:ext uri="{FF2B5EF4-FFF2-40B4-BE49-F238E27FC236}">
                <a16:creationId xmlns:a16="http://schemas.microsoft.com/office/drawing/2014/main" id="{7CB7FC8A-8673-0FDB-087D-07C7E03D0EAB}"/>
              </a:ext>
            </a:extLst>
          </p:cNvPr>
          <p:cNvGrpSpPr>
            <a:grpSpLocks/>
          </p:cNvGrpSpPr>
          <p:nvPr/>
        </p:nvGrpSpPr>
        <p:grpSpPr bwMode="auto">
          <a:xfrm>
            <a:off x="3003550" y="4600575"/>
            <a:ext cx="6265863" cy="1717675"/>
            <a:chOff x="1892" y="2898"/>
            <a:chExt cx="3947" cy="1082"/>
          </a:xfrm>
        </p:grpSpPr>
        <p:sp>
          <p:nvSpPr>
            <p:cNvPr id="8211" name="Text Box 79">
              <a:extLst>
                <a:ext uri="{FF2B5EF4-FFF2-40B4-BE49-F238E27FC236}">
                  <a16:creationId xmlns:a16="http://schemas.microsoft.com/office/drawing/2014/main" id="{E052962C-C930-2DA9-BBCD-9192F9B1A005}"/>
                </a:ext>
              </a:extLst>
            </p:cNvPr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 bwMode="auto">
            <a:xfrm>
              <a:off x="1892" y="2898"/>
              <a:ext cx="3947" cy="233"/>
            </a:xfrm>
            <a:prstGeom prst="rect">
              <a:avLst/>
            </a:prstGeom>
            <a:blipFill rotWithShape="1">
              <a:blip r:embed="rId11"/>
              <a:stretch>
                <a:fillRect l="-875" t="-21667" b="-26667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r>
                <a:rPr lang="fr-FR">
                  <a:noFill/>
                </a:rPr>
                <a:t> </a:t>
              </a:r>
            </a:p>
          </p:txBody>
        </p:sp>
        <p:graphicFrame>
          <p:nvGraphicFramePr>
            <p:cNvPr id="8208" name="Object 82">
              <a:extLst>
                <a:ext uri="{FF2B5EF4-FFF2-40B4-BE49-F238E27FC236}">
                  <a16:creationId xmlns:a16="http://schemas.microsoft.com/office/drawing/2014/main" id="{26EB0096-579A-9E99-8C85-F090FE5E134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777" y="3206"/>
            <a:ext cx="1956" cy="7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2" imgW="1892300" imgH="749300" progId="Equation.DSMT4">
                    <p:embed/>
                  </p:oleObj>
                </mc:Choice>
                <mc:Fallback>
                  <p:oleObj name="Equation" r:id="rId12" imgW="1892300" imgH="749300" progId="Equation.DSMT4">
                    <p:embed/>
                    <p:pic>
                      <p:nvPicPr>
                        <p:cNvPr id="0" name="Object 8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77" y="3206"/>
                          <a:ext cx="1956" cy="7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89">
            <a:extLst>
              <a:ext uri="{FF2B5EF4-FFF2-40B4-BE49-F238E27FC236}">
                <a16:creationId xmlns:a16="http://schemas.microsoft.com/office/drawing/2014/main" id="{5FCAAF1E-9246-734F-DA64-969779E9DB5F}"/>
              </a:ext>
            </a:extLst>
          </p:cNvPr>
          <p:cNvGrpSpPr>
            <a:grpSpLocks/>
          </p:cNvGrpSpPr>
          <p:nvPr/>
        </p:nvGrpSpPr>
        <p:grpSpPr bwMode="auto">
          <a:xfrm>
            <a:off x="3003550" y="4603750"/>
            <a:ext cx="5780088" cy="1730375"/>
            <a:chOff x="668" y="26"/>
            <a:chExt cx="3641" cy="1090"/>
          </a:xfrm>
        </p:grpSpPr>
        <p:sp>
          <p:nvSpPr>
            <p:cNvPr id="8207" name="Text Box 84">
              <a:extLst>
                <a:ext uri="{FF2B5EF4-FFF2-40B4-BE49-F238E27FC236}">
                  <a16:creationId xmlns:a16="http://schemas.microsoft.com/office/drawing/2014/main" id="{0CC87EAD-ACDF-FF76-B6A2-8743DF2F8C32}"/>
                </a:ext>
              </a:extLst>
            </p:cNvPr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 bwMode="auto">
            <a:xfrm>
              <a:off x="668" y="26"/>
              <a:ext cx="3641" cy="233"/>
            </a:xfrm>
            <a:prstGeom prst="rect">
              <a:avLst/>
            </a:prstGeom>
            <a:blipFill rotWithShape="1">
              <a:blip r:embed="rId14"/>
              <a:stretch>
                <a:fillRect l="-949" t="-21311" b="-24590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r>
                <a:rPr lang="fr-FR">
                  <a:noFill/>
                </a:rPr>
                <a:t> </a:t>
              </a:r>
            </a:p>
          </p:txBody>
        </p:sp>
        <p:graphicFrame>
          <p:nvGraphicFramePr>
            <p:cNvPr id="8206" name="Object 86">
              <a:extLst>
                <a:ext uri="{FF2B5EF4-FFF2-40B4-BE49-F238E27FC236}">
                  <a16:creationId xmlns:a16="http://schemas.microsoft.com/office/drawing/2014/main" id="{E86DFE9D-3EED-364E-8BD9-11C9973B7FB4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643" y="342"/>
            <a:ext cx="1772" cy="7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5" imgW="1714500" imgH="749300" progId="Equation.DSMT4">
                    <p:embed/>
                  </p:oleObj>
                </mc:Choice>
                <mc:Fallback>
                  <p:oleObj name="Equation" r:id="rId15" imgW="1714500" imgH="749300" progId="Equation.DSMT4">
                    <p:embed/>
                    <p:pic>
                      <p:nvPicPr>
                        <p:cNvPr id="0" name="Object 8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43" y="342"/>
                          <a:ext cx="1772" cy="7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29CA8909-00F6-05E5-C247-3FFB111C209A}"/>
              </a:ext>
            </a:extLst>
          </p:cNvPr>
          <p:cNvCxnSpPr/>
          <p:nvPr/>
        </p:nvCxnSpPr>
        <p:spPr>
          <a:xfrm>
            <a:off x="7218363" y="1316038"/>
            <a:ext cx="1925637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 Box 28">
            <a:extLst>
              <a:ext uri="{FF2B5EF4-FFF2-40B4-BE49-F238E27FC236}">
                <a16:creationId xmlns:a16="http://schemas.microsoft.com/office/drawing/2014/main" id="{8E67AF6C-76CB-1E40-DBF5-8E15A393F1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27200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Cinétique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3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1680E378-0ED9-5BD9-F8F1-A27F2D1F97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53252" name="Text Box 4">
            <a:extLst>
              <a:ext uri="{FF2B5EF4-FFF2-40B4-BE49-F238E27FC236}">
                <a16:creationId xmlns:a16="http://schemas.microsoft.com/office/drawing/2014/main" id="{E6692921-E296-D940-28FD-761D90B11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6838" y="900113"/>
            <a:ext cx="2697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Théorème de Huygens</a:t>
            </a:r>
          </a:p>
        </p:txBody>
      </p:sp>
      <p:graphicFrame>
        <p:nvGraphicFramePr>
          <p:cNvPr id="9220" name="Object 5">
            <a:extLst>
              <a:ext uri="{FF2B5EF4-FFF2-40B4-BE49-F238E27FC236}">
                <a16:creationId xmlns:a16="http://schemas.microsoft.com/office/drawing/2014/main" id="{691F24A5-BD45-238B-A0FD-16C6628D877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6">
            <a:extLst>
              <a:ext uri="{FF2B5EF4-FFF2-40B4-BE49-F238E27FC236}">
                <a16:creationId xmlns:a16="http://schemas.microsoft.com/office/drawing/2014/main" id="{3486465F-B3CD-5E89-F4E7-A7A5C8F2E352}"/>
              </a:ext>
            </a:extLst>
          </p:cNvPr>
          <p:cNvGrpSpPr>
            <a:grpSpLocks/>
          </p:cNvGrpSpPr>
          <p:nvPr/>
        </p:nvGrpSpPr>
        <p:grpSpPr bwMode="auto">
          <a:xfrm>
            <a:off x="5900738" y="1603375"/>
            <a:ext cx="3100387" cy="2292350"/>
            <a:chOff x="3717" y="1010"/>
            <a:chExt cx="1953" cy="1444"/>
          </a:xfrm>
        </p:grpSpPr>
        <p:grpSp>
          <p:nvGrpSpPr>
            <p:cNvPr id="9230" name="Group 6">
              <a:extLst>
                <a:ext uri="{FF2B5EF4-FFF2-40B4-BE49-F238E27FC236}">
                  <a16:creationId xmlns:a16="http://schemas.microsoft.com/office/drawing/2014/main" id="{614AAB9D-8A4E-236C-AAD9-486A4CC46B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38" y="1176"/>
              <a:ext cx="1334" cy="808"/>
              <a:chOff x="3428" y="1226"/>
              <a:chExt cx="1743" cy="1056"/>
            </a:xfrm>
          </p:grpSpPr>
          <p:sp>
            <p:nvSpPr>
              <p:cNvPr id="9240" name="Line 7">
                <a:extLst>
                  <a:ext uri="{FF2B5EF4-FFF2-40B4-BE49-F238E27FC236}">
                    <a16:creationId xmlns:a16="http://schemas.microsoft.com/office/drawing/2014/main" id="{28A3D8FE-83B7-524D-CAAA-55AD35F89F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428" y="1332"/>
                <a:ext cx="1743" cy="950"/>
              </a:xfrm>
              <a:prstGeom prst="line">
                <a:avLst/>
              </a:prstGeom>
              <a:noFill/>
              <a:ln w="6350">
                <a:solidFill>
                  <a:srgbClr val="0000FF"/>
                </a:solidFill>
                <a:round/>
                <a:headEnd type="none" w="sm" len="sm"/>
                <a:tailEnd type="arrow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241" name="Line 8">
                <a:extLst>
                  <a:ext uri="{FF2B5EF4-FFF2-40B4-BE49-F238E27FC236}">
                    <a16:creationId xmlns:a16="http://schemas.microsoft.com/office/drawing/2014/main" id="{644591DB-22FD-B9AA-8743-DAFEAF97D5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950" y="1972"/>
                <a:ext cx="0" cy="66"/>
              </a:xfrm>
              <a:prstGeom prst="line">
                <a:avLst/>
              </a:prstGeom>
              <a:noFill/>
              <a:ln w="9525">
                <a:solidFill>
                  <a:srgbClr val="0000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242" name="Rectangle 9">
                <a:extLst>
                  <a:ext uri="{FF2B5EF4-FFF2-40B4-BE49-F238E27FC236}">
                    <a16:creationId xmlns:a16="http://schemas.microsoft.com/office/drawing/2014/main" id="{91F720D3-EEA4-E7E9-49E5-79D4D4B596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57" y="1807"/>
                <a:ext cx="133" cy="1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r>
                  <a:rPr lang="fr-FR" altLang="fr-FR" sz="1600">
                    <a:solidFill>
                      <a:srgbClr val="0000FF"/>
                    </a:solidFill>
                  </a:rPr>
                  <a:t>G</a:t>
                </a:r>
                <a:endParaRPr lang="fr-FR" altLang="fr-FR" sz="2400"/>
              </a:p>
            </p:txBody>
          </p:sp>
          <p:sp>
            <p:nvSpPr>
              <p:cNvPr id="9243" name="Rectangle 10">
                <a:extLst>
                  <a:ext uri="{FF2B5EF4-FFF2-40B4-BE49-F238E27FC236}">
                    <a16:creationId xmlns:a16="http://schemas.microsoft.com/office/drawing/2014/main" id="{4850C9C1-EF6F-8003-B2D7-A3197C4B03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972" y="1226"/>
                <a:ext cx="133" cy="1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635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r>
                  <a:rPr lang="fr-FR" altLang="fr-FR" sz="1600">
                    <a:solidFill>
                      <a:srgbClr val="0000FF"/>
                    </a:solidFill>
                  </a:rPr>
                  <a:t>u</a:t>
                </a:r>
                <a:endParaRPr lang="fr-FR" altLang="fr-FR" sz="2400"/>
              </a:p>
            </p:txBody>
          </p:sp>
          <p:sp>
            <p:nvSpPr>
              <p:cNvPr id="9244" name="Line 11">
                <a:extLst>
                  <a:ext uri="{FF2B5EF4-FFF2-40B4-BE49-F238E27FC236}">
                    <a16:creationId xmlns:a16="http://schemas.microsoft.com/office/drawing/2014/main" id="{B90D6815-7B9A-10A6-DC05-095D9C243C8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56" y="1242"/>
                <a:ext cx="86" cy="1"/>
              </a:xfrm>
              <a:prstGeom prst="line">
                <a:avLst/>
              </a:prstGeom>
              <a:noFill/>
              <a:ln w="6350">
                <a:solidFill>
                  <a:srgbClr val="0000FF"/>
                </a:solidFill>
                <a:round/>
                <a:headEnd type="none" w="sm" len="sm"/>
                <a:tailEnd type="arrow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</p:grpSp>
        <p:grpSp>
          <p:nvGrpSpPr>
            <p:cNvPr id="9231" name="Group 12">
              <a:extLst>
                <a:ext uri="{FF2B5EF4-FFF2-40B4-BE49-F238E27FC236}">
                  <a16:creationId xmlns:a16="http://schemas.microsoft.com/office/drawing/2014/main" id="{34D37634-7CBC-297D-56C1-9E65C08377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17" y="1010"/>
              <a:ext cx="1434" cy="1444"/>
              <a:chOff x="3191" y="962"/>
              <a:chExt cx="1874" cy="1888"/>
            </a:xfrm>
          </p:grpSpPr>
          <p:sp>
            <p:nvSpPr>
              <p:cNvPr id="9238" name="Oval 13">
                <a:extLst>
                  <a:ext uri="{FF2B5EF4-FFF2-40B4-BE49-F238E27FC236}">
                    <a16:creationId xmlns:a16="http://schemas.microsoft.com/office/drawing/2014/main" id="{37C6C5A0-141D-8931-9673-D3181838B8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91" y="962"/>
                <a:ext cx="1874" cy="1888"/>
              </a:xfrm>
              <a:prstGeom prst="ellips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fr-FR" altLang="fr-FR"/>
              </a:p>
            </p:txBody>
          </p:sp>
          <p:sp>
            <p:nvSpPr>
              <p:cNvPr id="9239" name="Rectangle 14">
                <a:extLst>
                  <a:ext uri="{FF2B5EF4-FFF2-40B4-BE49-F238E27FC236}">
                    <a16:creationId xmlns:a16="http://schemas.microsoft.com/office/drawing/2014/main" id="{5C0CA2D6-C355-22D6-30E7-D5D434ED63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28" y="1424"/>
                <a:ext cx="212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r>
                  <a:rPr lang="fr-FR" altLang="fr-FR" sz="1600"/>
                  <a:t>(S)</a:t>
                </a:r>
                <a:endParaRPr lang="fr-FR" altLang="fr-FR" sz="2400"/>
              </a:p>
            </p:txBody>
          </p:sp>
        </p:grpSp>
        <p:grpSp>
          <p:nvGrpSpPr>
            <p:cNvPr id="9232" name="Group 15">
              <a:extLst>
                <a:ext uri="{FF2B5EF4-FFF2-40B4-BE49-F238E27FC236}">
                  <a16:creationId xmlns:a16="http://schemas.microsoft.com/office/drawing/2014/main" id="{A7AC8AAA-8306-77AC-7EE9-563D7F540F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86" y="1332"/>
              <a:ext cx="1484" cy="778"/>
              <a:chOff x="3651" y="1477"/>
              <a:chExt cx="1942" cy="1017"/>
            </a:xfrm>
          </p:grpSpPr>
          <p:sp>
            <p:nvSpPr>
              <p:cNvPr id="9233" name="Line 16">
                <a:extLst>
                  <a:ext uri="{FF2B5EF4-FFF2-40B4-BE49-F238E27FC236}">
                    <a16:creationId xmlns:a16="http://schemas.microsoft.com/office/drawing/2014/main" id="{201B26A1-97E7-18BA-45B0-F044509D06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51" y="1543"/>
                <a:ext cx="1742" cy="951"/>
              </a:xfrm>
              <a:prstGeom prst="line">
                <a:avLst/>
              </a:prstGeom>
              <a:noFill/>
              <a:ln w="6350">
                <a:solidFill>
                  <a:srgbClr val="FF0000"/>
                </a:solidFill>
                <a:round/>
                <a:headEnd type="none" w="sm" len="sm"/>
                <a:tailEnd type="arrow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234" name="Line 17">
                <a:extLst>
                  <a:ext uri="{FF2B5EF4-FFF2-40B4-BE49-F238E27FC236}">
                    <a16:creationId xmlns:a16="http://schemas.microsoft.com/office/drawing/2014/main" id="{7E6EC5BA-3897-90F9-0201-83B422546F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328" y="1651"/>
                <a:ext cx="28" cy="80"/>
              </a:xfrm>
              <a:prstGeom prst="line">
                <a:avLst/>
              </a:prstGeom>
              <a:noFill/>
              <a:ln w="12700">
                <a:solidFill>
                  <a:srgbClr val="FF00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235" name="Rectangle 18">
                <a:extLst>
                  <a:ext uri="{FF2B5EF4-FFF2-40B4-BE49-F238E27FC236}">
                    <a16:creationId xmlns:a16="http://schemas.microsoft.com/office/drawing/2014/main" id="{CFD3ED15-2A97-C195-D020-4E26819A59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76" y="1477"/>
                <a:ext cx="119" cy="1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r>
                  <a:rPr lang="fr-FR" altLang="fr-FR" sz="1600">
                    <a:solidFill>
                      <a:srgbClr val="FF0000"/>
                    </a:solidFill>
                  </a:rPr>
                  <a:t>A</a:t>
                </a:r>
                <a:endParaRPr lang="fr-FR" altLang="fr-FR" sz="2400"/>
              </a:p>
            </p:txBody>
          </p:sp>
          <p:sp>
            <p:nvSpPr>
              <p:cNvPr id="9236" name="Line 19">
                <a:extLst>
                  <a:ext uri="{FF2B5EF4-FFF2-40B4-BE49-F238E27FC236}">
                    <a16:creationId xmlns:a16="http://schemas.microsoft.com/office/drawing/2014/main" id="{507057EA-FB80-337D-8F09-87EFD2CC2F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651" y="2154"/>
                <a:ext cx="385" cy="234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 type="triangle" w="sm" len="sm"/>
                <a:tailEnd type="triangl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237" name="Rectangle 20">
                <a:extLst>
                  <a:ext uri="{FF2B5EF4-FFF2-40B4-BE49-F238E27FC236}">
                    <a16:creationId xmlns:a16="http://schemas.microsoft.com/office/drawing/2014/main" id="{C164FB0A-A165-C8F0-36E9-4717643DCF5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2097"/>
                <a:ext cx="133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r>
                  <a:rPr lang="fr-FR" altLang="fr-FR" sz="1600" i="1">
                    <a:solidFill>
                      <a:srgbClr val="FF0000"/>
                    </a:solidFill>
                  </a:rPr>
                  <a:t>d</a:t>
                </a:r>
                <a:endParaRPr lang="fr-FR" altLang="fr-FR" sz="2400"/>
              </a:p>
            </p:txBody>
          </p:sp>
        </p:grpSp>
      </p:grpSp>
      <p:graphicFrame>
        <p:nvGraphicFramePr>
          <p:cNvPr id="53269" name="Object 21">
            <a:extLst>
              <a:ext uri="{FF2B5EF4-FFF2-40B4-BE49-F238E27FC236}">
                <a16:creationId xmlns:a16="http://schemas.microsoft.com/office/drawing/2014/main" id="{3586C725-6E81-9F1A-AE83-2F604843B86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4550" y="2482850"/>
          <a:ext cx="2460625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485255" imgH="304668" progId="Equation.DSMT4">
                  <p:embed/>
                </p:oleObj>
              </mc:Choice>
              <mc:Fallback>
                <p:oleObj name="Equation" r:id="rId5" imgW="1485255" imgH="304668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4550" y="2482850"/>
                        <a:ext cx="2460625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72" name="Text Box 24">
            <a:extLst>
              <a:ext uri="{FF2B5EF4-FFF2-40B4-BE49-F238E27FC236}">
                <a16:creationId xmlns:a16="http://schemas.microsoft.com/office/drawing/2014/main" id="{445DD4B9-C0C6-C863-CC1E-3FADCC3E0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5225" y="1819275"/>
            <a:ext cx="2660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u="sng"/>
              <a:t>Pour un moment d’inertie :</a:t>
            </a:r>
          </a:p>
        </p:txBody>
      </p:sp>
      <p:sp>
        <p:nvSpPr>
          <p:cNvPr id="53273" name="Text Box 25">
            <a:extLst>
              <a:ext uri="{FF2B5EF4-FFF2-40B4-BE49-F238E27FC236}">
                <a16:creationId xmlns:a16="http://schemas.microsoft.com/office/drawing/2014/main" id="{DAEA45E4-1518-5EDD-CDD4-96D4537D72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2050" y="3868738"/>
            <a:ext cx="2698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u="sng"/>
              <a:t>Pour une matrice d’inertie :</a:t>
            </a:r>
          </a:p>
        </p:txBody>
      </p: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B05E879F-79BF-6207-0A94-EC9006496437}"/>
              </a:ext>
            </a:extLst>
          </p:cNvPr>
          <p:cNvCxnSpPr/>
          <p:nvPr/>
        </p:nvCxnSpPr>
        <p:spPr>
          <a:xfrm>
            <a:off x="6645275" y="1300163"/>
            <a:ext cx="2498725" cy="15875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28">
            <a:extLst>
              <a:ext uri="{FF2B5EF4-FFF2-40B4-BE49-F238E27FC236}">
                <a16:creationId xmlns:a16="http://schemas.microsoft.com/office/drawing/2014/main" id="{E70A0BBD-11B4-86B9-DBF1-43DD4E0D73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27200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Cinétique</a:t>
            </a:r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ED711E71-46E5-7639-FF8C-88D35E59BB84}"/>
              </a:ext>
            </a:extLst>
          </p:cNvPr>
          <p:cNvGrpSpPr>
            <a:grpSpLocks/>
          </p:cNvGrpSpPr>
          <p:nvPr/>
        </p:nvGrpSpPr>
        <p:grpSpPr bwMode="auto">
          <a:xfrm>
            <a:off x="2389188" y="4411663"/>
            <a:ext cx="5407025" cy="1878012"/>
            <a:chOff x="2388394" y="4411049"/>
            <a:chExt cx="5407025" cy="1878623"/>
          </a:xfrm>
        </p:grpSpPr>
        <p:graphicFrame>
          <p:nvGraphicFramePr>
            <p:cNvPr id="9228" name="Object 22">
              <a:extLst>
                <a:ext uri="{FF2B5EF4-FFF2-40B4-BE49-F238E27FC236}">
                  <a16:creationId xmlns:a16="http://schemas.microsoft.com/office/drawing/2014/main" id="{C1C5D6F9-9782-D8A4-2787-239BC80FC85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388394" y="4411049"/>
            <a:ext cx="5407025" cy="12477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7" imgW="3136900" imgH="723900" progId="Equation.DSMT4">
                    <p:embed/>
                  </p:oleObj>
                </mc:Choice>
                <mc:Fallback>
                  <p:oleObj name="Equation" r:id="rId7" imgW="3136900" imgH="723900" progId="Equation.DSMT4">
                    <p:embed/>
                    <p:pic>
                      <p:nvPicPr>
                        <p:cNvPr id="0" name="Object 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88394" y="4411049"/>
                          <a:ext cx="5407025" cy="12477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" name="ZoneTexte 2">
              <a:extLst>
                <a:ext uri="{FF2B5EF4-FFF2-40B4-BE49-F238E27FC236}">
                  <a16:creationId xmlns:a16="http://schemas.microsoft.com/office/drawing/2014/main" id="{AD7F5095-4EFB-3A40-89EA-85787FE8EDB4}"/>
                </a:ext>
              </a:extLst>
            </p:cNvPr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3734399" y="5850193"/>
              <a:ext cx="3341171" cy="439479"/>
            </a:xfrm>
            <a:prstGeom prst="rect">
              <a:avLst/>
            </a:prstGeom>
            <a:blipFill rotWithShape="1">
              <a:blip r:embed="rId9"/>
              <a:stretch>
                <a:fillRect l="-547"/>
              </a:stretch>
            </a:blipFill>
          </p:spPr>
          <p:txBody>
            <a:bodyPr/>
            <a:lstStyle/>
            <a:p>
              <a:pPr>
                <a:defRPr/>
              </a:pPr>
              <a:r>
                <a:rPr lang="fr-FR">
                  <a:noFill/>
                </a:rPr>
                <a:t> 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3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  <p:bldP spid="53272" grpId="0"/>
      <p:bldP spid="5327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5927C6D0-42D2-1A74-65D8-94CA926436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0243" name="Object 5">
            <a:extLst>
              <a:ext uri="{FF2B5EF4-FFF2-40B4-BE49-F238E27FC236}">
                <a16:creationId xmlns:a16="http://schemas.microsoft.com/office/drawing/2014/main" id="{AA3AFDE1-3641-B34B-6B21-912C9D13B8D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4035" name="Picture 3">
            <a:extLst>
              <a:ext uri="{FF2B5EF4-FFF2-40B4-BE49-F238E27FC236}">
                <a16:creationId xmlns:a16="http://schemas.microsoft.com/office/drawing/2014/main" id="{45645802-81D9-728C-ADA2-AF88D3A65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05" t="30302" r="3337" b="41080"/>
          <a:stretch>
            <a:fillRect/>
          </a:stretch>
        </p:blipFill>
        <p:spPr bwMode="auto">
          <a:xfrm>
            <a:off x="5168900" y="1398588"/>
            <a:ext cx="39243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13">
            <a:extLst>
              <a:ext uri="{FF2B5EF4-FFF2-40B4-BE49-F238E27FC236}">
                <a16:creationId xmlns:a16="http://schemas.microsoft.com/office/drawing/2014/main" id="{EADFD92E-552A-9E36-37E4-031EC5444C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1" name="Rectangle 14">
            <a:extLst>
              <a:ext uri="{FF2B5EF4-FFF2-40B4-BE49-F238E27FC236}">
                <a16:creationId xmlns:a16="http://schemas.microsoft.com/office/drawing/2014/main" id="{4E18CCC5-2FAE-B573-6F21-0580EF0A2D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838" y="941388"/>
            <a:ext cx="3776662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CA" altLang="fr-FR" u="sng">
                <a:cs typeface="Times New Roman" panose="02020603050405020304" pitchFamily="18" charset="0"/>
              </a:rPr>
              <a:t>Inertie de l’ensemble (3)</a:t>
            </a:r>
            <a:r>
              <a:rPr lang="fr-CA" altLang="fr-FR">
                <a:cs typeface="Times New Roman" panose="02020603050405020304" pitchFamily="18" charset="0"/>
              </a:rPr>
              <a:t> :</a:t>
            </a:r>
            <a:endParaRPr lang="fr-FR" altLang="fr-FR"/>
          </a:p>
          <a:p>
            <a:r>
              <a:rPr lang="fr-CA" altLang="fr-FR">
                <a:cs typeface="Times New Roman" panose="02020603050405020304" pitchFamily="18" charset="0"/>
              </a:rPr>
              <a:t>- masse : m</a:t>
            </a:r>
            <a:r>
              <a:rPr lang="fr-CA" altLang="fr-FR" baseline="-30000">
                <a:cs typeface="Times New Roman" panose="02020603050405020304" pitchFamily="18" charset="0"/>
              </a:rPr>
              <a:t>3</a:t>
            </a:r>
            <a:r>
              <a:rPr lang="fr-CA" altLang="fr-FR">
                <a:cs typeface="Times New Roman" panose="02020603050405020304" pitchFamily="18" charset="0"/>
              </a:rPr>
              <a:t> = 8g</a:t>
            </a:r>
          </a:p>
          <a:p>
            <a:r>
              <a:rPr lang="fr-CA" altLang="fr-FR">
                <a:cs typeface="Times New Roman" panose="02020603050405020304" pitchFamily="18" charset="0"/>
              </a:rPr>
              <a:t>- centre d’inertie :</a:t>
            </a:r>
            <a:r>
              <a:rPr lang="fr-FR" altLang="fr-FR"/>
              <a:t> </a:t>
            </a:r>
          </a:p>
        </p:txBody>
      </p:sp>
      <p:sp>
        <p:nvSpPr>
          <p:cNvPr id="10247" name="Rectangle 16">
            <a:extLst>
              <a:ext uri="{FF2B5EF4-FFF2-40B4-BE49-F238E27FC236}">
                <a16:creationId xmlns:a16="http://schemas.microsoft.com/office/drawing/2014/main" id="{8A915B8F-CA96-C4A6-E74D-274840DF0C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3" name="Objet 12">
            <a:extLst>
              <a:ext uri="{FF2B5EF4-FFF2-40B4-BE49-F238E27FC236}">
                <a16:creationId xmlns:a16="http://schemas.microsoft.com/office/drawing/2014/main" id="{B6A86564-0986-0724-56C5-BFEE203E227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52763" y="1511300"/>
          <a:ext cx="1069975" cy="37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72808" imgH="241195" progId="Equation.DSMT4">
                  <p:embed/>
                </p:oleObj>
              </mc:Choice>
              <mc:Fallback>
                <p:oleObj name="Equation" r:id="rId6" imgW="672808" imgH="241195" progId="Equation.DSMT4">
                  <p:embed/>
                  <p:pic>
                    <p:nvPicPr>
                      <p:cNvPr id="0" name="Obje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2763" y="1511300"/>
                        <a:ext cx="1069975" cy="377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>
            <a:extLst>
              <a:ext uri="{FF2B5EF4-FFF2-40B4-BE49-F238E27FC236}">
                <a16:creationId xmlns:a16="http://schemas.microsoft.com/office/drawing/2014/main" id="{C703179E-4B3C-C708-7FD4-45BA837DB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838" y="1804988"/>
            <a:ext cx="2686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CA" altLang="fr-FR">
                <a:cs typeface="Times New Roman" panose="02020603050405020304" pitchFamily="18" charset="0"/>
              </a:rPr>
              <a:t>- matrice d’inertie en (A) : </a:t>
            </a:r>
            <a:endParaRPr lang="fr-FR" altLang="fr-FR">
              <a:cs typeface="Times New Roman" panose="02020603050405020304" pitchFamily="18" charset="0"/>
            </a:endParaRPr>
          </a:p>
        </p:txBody>
      </p:sp>
      <p:sp>
        <p:nvSpPr>
          <p:cNvPr id="10250" name="Rectangle 18">
            <a:extLst>
              <a:ext uri="{FF2B5EF4-FFF2-40B4-BE49-F238E27FC236}">
                <a16:creationId xmlns:a16="http://schemas.microsoft.com/office/drawing/2014/main" id="{163F3579-077F-AFE6-E4EF-6761A4D02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6" name="Objet 15">
            <a:extLst>
              <a:ext uri="{FF2B5EF4-FFF2-40B4-BE49-F238E27FC236}">
                <a16:creationId xmlns:a16="http://schemas.microsoft.com/office/drawing/2014/main" id="{AD6678E0-964A-493B-E320-C0CE522AD16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17663" y="2243138"/>
          <a:ext cx="3309937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955800" imgH="673100" progId="Equation.DSMT4">
                  <p:embed/>
                </p:oleObj>
              </mc:Choice>
              <mc:Fallback>
                <p:oleObj name="Equation" r:id="rId8" imgW="1955800" imgH="673100" progId="Equation.DSMT4">
                  <p:embed/>
                  <p:pic>
                    <p:nvPicPr>
                      <p:cNvPr id="0" name="Obje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7663" y="2243138"/>
                        <a:ext cx="3309937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>
            <a:extLst>
              <a:ext uri="{FF2B5EF4-FFF2-40B4-BE49-F238E27FC236}">
                <a16:creationId xmlns:a16="http://schemas.microsoft.com/office/drawing/2014/main" id="{D0617F27-AC33-81AA-D54F-F70448EB5A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838" y="3535363"/>
            <a:ext cx="78533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i="1">
                <a:cs typeface="Times New Roman" panose="02020603050405020304" pitchFamily="18" charset="0"/>
              </a:rPr>
              <a:t>Détermination</a:t>
            </a:r>
            <a:r>
              <a:rPr lang="fr-CA" altLang="fr-FR" i="1"/>
              <a:t> de la matrice d’inertie de l’ensemble (3) en son centre de gravité G</a:t>
            </a:r>
            <a:r>
              <a:rPr lang="fr-CA" altLang="fr-FR" i="1" baseline="-25000"/>
              <a:t>3</a:t>
            </a:r>
            <a:r>
              <a:rPr lang="fr-CA" altLang="fr-FR" i="1"/>
              <a:t> par application du théorème de Huygens :</a:t>
            </a:r>
            <a:endParaRPr lang="fr-FR" altLang="fr-FR" i="1"/>
          </a:p>
        </p:txBody>
      </p:sp>
      <p:sp>
        <p:nvSpPr>
          <p:cNvPr id="10253" name="Rectangle 23">
            <a:extLst>
              <a:ext uri="{FF2B5EF4-FFF2-40B4-BE49-F238E27FC236}">
                <a16:creationId xmlns:a16="http://schemas.microsoft.com/office/drawing/2014/main" id="{F44B43D9-5BBB-6858-E43B-E1FAABB3BF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9" name="Objet 18">
            <a:extLst>
              <a:ext uri="{FF2B5EF4-FFF2-40B4-BE49-F238E27FC236}">
                <a16:creationId xmlns:a16="http://schemas.microsoft.com/office/drawing/2014/main" id="{2A2E97D8-504F-0974-E427-DFDDA15CE01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82863" y="4202113"/>
          <a:ext cx="5426075" cy="230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3467100" imgH="1473200" progId="Equation.DSMT4">
                  <p:embed/>
                </p:oleObj>
              </mc:Choice>
              <mc:Fallback>
                <p:oleObj name="Equation" r:id="rId10" imgW="3467100" imgH="1473200" progId="Equation.DSMT4">
                  <p:embed/>
                  <p:pic>
                    <p:nvPicPr>
                      <p:cNvPr id="0" name="Obje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2863" y="4202113"/>
                        <a:ext cx="5426075" cy="2301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4">
            <a:extLst>
              <a:ext uri="{FF2B5EF4-FFF2-40B4-BE49-F238E27FC236}">
                <a16:creationId xmlns:a16="http://schemas.microsoft.com/office/drawing/2014/main" id="{31DAD81A-FD7F-5607-711B-A51AD3254D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6838" y="900113"/>
            <a:ext cx="2697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Théorème de Huygens</a:t>
            </a:r>
          </a:p>
        </p:txBody>
      </p: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id="{18602ECC-E320-5DFF-1C97-52F7E758FAA6}"/>
              </a:ext>
            </a:extLst>
          </p:cNvPr>
          <p:cNvCxnSpPr/>
          <p:nvPr/>
        </p:nvCxnSpPr>
        <p:spPr>
          <a:xfrm>
            <a:off x="6645275" y="1300163"/>
            <a:ext cx="2498725" cy="15875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Box 28">
            <a:extLst>
              <a:ext uri="{FF2B5EF4-FFF2-40B4-BE49-F238E27FC236}">
                <a16:creationId xmlns:a16="http://schemas.microsoft.com/office/drawing/2014/main" id="{769EFB7C-3FAD-ADD4-5FB1-300B10CAF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27200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Cinétique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BBFE74C2-33B8-2918-2A07-6581677F7A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12D0B915-448C-71E1-1D5A-1CC3563043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9275" y="900113"/>
            <a:ext cx="2244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Torseur cinétique</a:t>
            </a:r>
          </a:p>
        </p:txBody>
      </p:sp>
      <p:graphicFrame>
        <p:nvGraphicFramePr>
          <p:cNvPr id="11268" name="Object 5">
            <a:extLst>
              <a:ext uri="{FF2B5EF4-FFF2-40B4-BE49-F238E27FC236}">
                <a16:creationId xmlns:a16="http://schemas.microsoft.com/office/drawing/2014/main" id="{3CE17095-7796-52F5-AF02-9E078119700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99" name="Text Box 27">
            <a:extLst>
              <a:ext uri="{FF2B5EF4-FFF2-40B4-BE49-F238E27FC236}">
                <a16:creationId xmlns:a16="http://schemas.microsoft.com/office/drawing/2014/main" id="{5059BAF8-A8B0-0A0F-B528-5E09A6247D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8250" y="1409700"/>
            <a:ext cx="7791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/>
              <a:t>ou torseur des quantités de mouvement d'un système matériel E par rapport à R</a:t>
            </a:r>
            <a:r>
              <a:rPr lang="fr-FR" altLang="fr-FR"/>
              <a:t> </a:t>
            </a:r>
          </a:p>
        </p:txBody>
      </p:sp>
      <p:graphicFrame>
        <p:nvGraphicFramePr>
          <p:cNvPr id="54300" name="Object 28">
            <a:extLst>
              <a:ext uri="{FF2B5EF4-FFF2-40B4-BE49-F238E27FC236}">
                <a16:creationId xmlns:a16="http://schemas.microsoft.com/office/drawing/2014/main" id="{DF5AA5B7-6F83-E563-E827-173BAC6C9EB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87500" y="2105025"/>
          <a:ext cx="6694488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4025900" imgH="546100" progId="Equation.DSMT4">
                  <p:embed/>
                </p:oleObj>
              </mc:Choice>
              <mc:Fallback>
                <p:oleObj name="Equation" r:id="rId5" imgW="4025900" imgH="546100" progId="Equation.DSMT4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500" y="2105025"/>
                        <a:ext cx="6694488" cy="908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32">
            <a:extLst>
              <a:ext uri="{FF2B5EF4-FFF2-40B4-BE49-F238E27FC236}">
                <a16:creationId xmlns:a16="http://schemas.microsoft.com/office/drawing/2014/main" id="{B91ED35C-BA80-E2D6-B9DF-49CAA69A8AE4}"/>
              </a:ext>
            </a:extLst>
          </p:cNvPr>
          <p:cNvGrpSpPr>
            <a:grpSpLocks/>
          </p:cNvGrpSpPr>
          <p:nvPr/>
        </p:nvGrpSpPr>
        <p:grpSpPr bwMode="auto">
          <a:xfrm>
            <a:off x="1298575" y="1819275"/>
            <a:ext cx="5302250" cy="1976438"/>
            <a:chOff x="818" y="1146"/>
            <a:chExt cx="3340" cy="1245"/>
          </a:xfrm>
        </p:grpSpPr>
        <p:sp>
          <p:nvSpPr>
            <p:cNvPr id="11285" name="Oval 29">
              <a:extLst>
                <a:ext uri="{FF2B5EF4-FFF2-40B4-BE49-F238E27FC236}">
                  <a16:creationId xmlns:a16="http://schemas.microsoft.com/office/drawing/2014/main" id="{350344EA-5E47-B23C-4C7D-F7E9561FDB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" y="1146"/>
              <a:ext cx="1230" cy="624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11286" name="Text Box 30">
              <a:extLst>
                <a:ext uri="{FF2B5EF4-FFF2-40B4-BE49-F238E27FC236}">
                  <a16:creationId xmlns:a16="http://schemas.microsoft.com/office/drawing/2014/main" id="{EC11FA46-46AF-3E7E-CAD9-7A19358954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8" y="2160"/>
              <a:ext cx="285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>
                  <a:solidFill>
                    <a:srgbClr val="FF0000"/>
                  </a:solidFill>
                </a:rPr>
                <a:t>Résultante cinétique ou quantité de mouvement</a:t>
              </a:r>
            </a:p>
          </p:txBody>
        </p:sp>
        <p:sp>
          <p:nvSpPr>
            <p:cNvPr id="11287" name="Freeform 31">
              <a:extLst>
                <a:ext uri="{FF2B5EF4-FFF2-40B4-BE49-F238E27FC236}">
                  <a16:creationId xmlns:a16="http://schemas.microsoft.com/office/drawing/2014/main" id="{E598E530-2EA8-2907-240C-87FC64A0F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" y="1758"/>
              <a:ext cx="3162" cy="612"/>
            </a:xfrm>
            <a:custGeom>
              <a:avLst/>
              <a:gdLst>
                <a:gd name="T0" fmla="*/ 0 w 3162"/>
                <a:gd name="T1" fmla="*/ 612 h 612"/>
                <a:gd name="T2" fmla="*/ 3162 w 3162"/>
                <a:gd name="T3" fmla="*/ 612 h 612"/>
                <a:gd name="T4" fmla="*/ 2802 w 3162"/>
                <a:gd name="T5" fmla="*/ 0 h 612"/>
                <a:gd name="T6" fmla="*/ 0 60000 65536"/>
                <a:gd name="T7" fmla="*/ 0 60000 65536"/>
                <a:gd name="T8" fmla="*/ 0 60000 65536"/>
                <a:gd name="T9" fmla="*/ 0 w 3162"/>
                <a:gd name="T10" fmla="*/ 0 h 612"/>
                <a:gd name="T11" fmla="*/ 3162 w 3162"/>
                <a:gd name="T12" fmla="*/ 612 h 61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162" h="612">
                  <a:moveTo>
                    <a:pt x="0" y="612"/>
                  </a:moveTo>
                  <a:lnTo>
                    <a:pt x="3162" y="612"/>
                  </a:lnTo>
                  <a:lnTo>
                    <a:pt x="2802" y="0"/>
                  </a:lnTo>
                </a:path>
              </a:pathLst>
            </a:cu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3" name="Group 36">
            <a:extLst>
              <a:ext uri="{FF2B5EF4-FFF2-40B4-BE49-F238E27FC236}">
                <a16:creationId xmlns:a16="http://schemas.microsoft.com/office/drawing/2014/main" id="{E1CA1042-A783-95E1-5CF7-3D42F5262841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2305050"/>
            <a:ext cx="7207250" cy="1500188"/>
            <a:chOff x="824" y="1452"/>
            <a:chExt cx="4540" cy="945"/>
          </a:xfrm>
        </p:grpSpPr>
        <p:sp>
          <p:nvSpPr>
            <p:cNvPr id="11282" name="Oval 33">
              <a:extLst>
                <a:ext uri="{FF2B5EF4-FFF2-40B4-BE49-F238E27FC236}">
                  <a16:creationId xmlns:a16="http://schemas.microsoft.com/office/drawing/2014/main" id="{497C8694-5094-8D27-DDAE-EBAD7D1115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2" y="1452"/>
              <a:ext cx="3702" cy="576"/>
            </a:xfrm>
            <a:prstGeom prst="ellipse">
              <a:avLst/>
            </a:prstGeom>
            <a:noFill/>
            <a:ln w="19050">
              <a:solidFill>
                <a:srgbClr val="3333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11283" name="Text Box 34">
              <a:extLst>
                <a:ext uri="{FF2B5EF4-FFF2-40B4-BE49-F238E27FC236}">
                  <a16:creationId xmlns:a16="http://schemas.microsoft.com/office/drawing/2014/main" id="{063A0126-34DF-35F0-6F7F-A9363125FA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4" y="2166"/>
              <a:ext cx="238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>
                  <a:solidFill>
                    <a:srgbClr val="3333FF"/>
                  </a:solidFill>
                </a:rPr>
                <a:t>Moment cinétique en A par rapport à R</a:t>
              </a:r>
            </a:p>
          </p:txBody>
        </p:sp>
        <p:sp>
          <p:nvSpPr>
            <p:cNvPr id="11284" name="Freeform 35">
              <a:extLst>
                <a:ext uri="{FF2B5EF4-FFF2-40B4-BE49-F238E27FC236}">
                  <a16:creationId xmlns:a16="http://schemas.microsoft.com/office/drawing/2014/main" id="{8DB6349F-5F8B-0043-01B0-0B69E9080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" y="2022"/>
              <a:ext cx="3162" cy="336"/>
            </a:xfrm>
            <a:custGeom>
              <a:avLst/>
              <a:gdLst>
                <a:gd name="T0" fmla="*/ 0 w 3162"/>
                <a:gd name="T1" fmla="*/ 336 h 336"/>
                <a:gd name="T2" fmla="*/ 3162 w 3162"/>
                <a:gd name="T3" fmla="*/ 336 h 336"/>
                <a:gd name="T4" fmla="*/ 2940 w 3162"/>
                <a:gd name="T5" fmla="*/ 0 h 336"/>
                <a:gd name="T6" fmla="*/ 0 60000 65536"/>
                <a:gd name="T7" fmla="*/ 0 60000 65536"/>
                <a:gd name="T8" fmla="*/ 0 60000 65536"/>
                <a:gd name="T9" fmla="*/ 0 w 3162"/>
                <a:gd name="T10" fmla="*/ 0 h 336"/>
                <a:gd name="T11" fmla="*/ 3162 w 3162"/>
                <a:gd name="T12" fmla="*/ 336 h 3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162" h="336">
                  <a:moveTo>
                    <a:pt x="0" y="336"/>
                  </a:moveTo>
                  <a:lnTo>
                    <a:pt x="3162" y="336"/>
                  </a:lnTo>
                  <a:lnTo>
                    <a:pt x="2940" y="0"/>
                  </a:lnTo>
                </a:path>
              </a:pathLst>
            </a:custGeom>
            <a:noFill/>
            <a:ln w="19050">
              <a:solidFill>
                <a:srgbClr val="3333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54309" name="Text Box 37">
            <a:extLst>
              <a:ext uri="{FF2B5EF4-FFF2-40B4-BE49-F238E27FC236}">
                <a16:creationId xmlns:a16="http://schemas.microsoft.com/office/drawing/2014/main" id="{DDEDBF53-B588-E244-1414-4B9A1FA9C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9688" y="4440238"/>
            <a:ext cx="1733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u="sng"/>
              <a:t>Cas particuliers :</a:t>
            </a:r>
          </a:p>
        </p:txBody>
      </p:sp>
      <p:sp>
        <p:nvSpPr>
          <p:cNvPr id="11280" name="Text Box 38">
            <a:extLst>
              <a:ext uri="{FF2B5EF4-FFF2-40B4-BE49-F238E27FC236}">
                <a16:creationId xmlns:a16="http://schemas.microsoft.com/office/drawing/2014/main" id="{FCADDD73-7E65-457F-78BC-C45845F75019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942193" y="4926019"/>
            <a:ext cx="5327292" cy="518475"/>
          </a:xfrm>
          <a:prstGeom prst="rect">
            <a:avLst/>
          </a:prstGeom>
          <a:blipFill rotWithShape="1">
            <a:blip r:embed="rId7"/>
            <a:stretch>
              <a:fillRect l="-1030" b="-27059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fr-FR">
                <a:noFill/>
              </a:rPr>
              <a:t> </a:t>
            </a:r>
          </a:p>
        </p:txBody>
      </p:sp>
      <p:sp>
        <p:nvSpPr>
          <p:cNvPr id="11278" name="Text Box 41">
            <a:extLst>
              <a:ext uri="{FF2B5EF4-FFF2-40B4-BE49-F238E27FC236}">
                <a16:creationId xmlns:a16="http://schemas.microsoft.com/office/drawing/2014/main" id="{C97B1DF6-3822-56E4-D18E-8380D1921C39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949370" y="5711627"/>
            <a:ext cx="5927841" cy="518475"/>
          </a:xfrm>
          <a:prstGeom prst="rect">
            <a:avLst/>
          </a:prstGeom>
          <a:blipFill rotWithShape="1">
            <a:blip r:embed="rId8"/>
            <a:stretch>
              <a:fillRect l="-926" b="-15294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fr-FR">
                <a:noFill/>
              </a:rPr>
              <a:t> </a:t>
            </a:r>
          </a:p>
        </p:txBody>
      </p: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EF1E2927-769F-BA9A-3B61-CD1FCB96EBFC}"/>
              </a:ext>
            </a:extLst>
          </p:cNvPr>
          <p:cNvCxnSpPr/>
          <p:nvPr/>
        </p:nvCxnSpPr>
        <p:spPr>
          <a:xfrm>
            <a:off x="7135813" y="1308100"/>
            <a:ext cx="2008187" cy="7938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28">
            <a:extLst>
              <a:ext uri="{FF2B5EF4-FFF2-40B4-BE49-F238E27FC236}">
                <a16:creationId xmlns:a16="http://schemas.microsoft.com/office/drawing/2014/main" id="{D5270C9A-6D20-36A1-3342-EDB174C9D1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27200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Cinétique</a:t>
            </a:r>
          </a:p>
        </p:txBody>
      </p: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47918989-7ACF-3221-18CE-D294A360DD55}"/>
              </a:ext>
            </a:extLst>
          </p:cNvPr>
          <p:cNvGrpSpPr>
            <a:grpSpLocks/>
          </p:cNvGrpSpPr>
          <p:nvPr/>
        </p:nvGrpSpPr>
        <p:grpSpPr bwMode="auto">
          <a:xfrm>
            <a:off x="1662113" y="1881188"/>
            <a:ext cx="7183437" cy="1881187"/>
            <a:chOff x="1662418" y="1881689"/>
            <a:chExt cx="7183199" cy="1880686"/>
          </a:xfrm>
        </p:grpSpPr>
        <p:pic>
          <p:nvPicPr>
            <p:cNvPr id="11279" name="Picture 2">
              <a:extLst>
                <a:ext uri="{FF2B5EF4-FFF2-40B4-BE49-F238E27FC236}">
                  <a16:creationId xmlns:a16="http://schemas.microsoft.com/office/drawing/2014/main" id="{27BE528E-A087-3ECD-847C-F90585B1CE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50" t="38667" r="13251" b="20000"/>
            <a:stretch>
              <a:fillRect/>
            </a:stretch>
          </p:blipFill>
          <p:spPr bwMode="auto">
            <a:xfrm>
              <a:off x="2819332" y="1881689"/>
              <a:ext cx="6026285" cy="18806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ZoneTexte 26">
              <a:extLst>
                <a:ext uri="{FF2B5EF4-FFF2-40B4-BE49-F238E27FC236}">
                  <a16:creationId xmlns:a16="http://schemas.microsoft.com/office/drawing/2014/main" id="{2367540B-7A78-631D-D4D5-D00D7474D7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62418" y="2663347"/>
              <a:ext cx="182636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u="sng">
                  <a:cs typeface="Times New Roman" panose="02020603050405020304" pitchFamily="18" charset="0"/>
                </a:rPr>
                <a:t>Définition : </a:t>
              </a:r>
            </a:p>
          </p:txBody>
        </p:sp>
        <p:sp>
          <p:nvSpPr>
            <p:cNvPr id="11281" name="ZoneTexte 27">
              <a:extLst>
                <a:ext uri="{FF2B5EF4-FFF2-40B4-BE49-F238E27FC236}">
                  <a16:creationId xmlns:a16="http://schemas.microsoft.com/office/drawing/2014/main" id="{499F335D-BA59-BA84-12C6-F265FBE6D1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09456" y="2526522"/>
              <a:ext cx="1292893" cy="9541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rIns="360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3200">
                  <a:latin typeface="Cambria" panose="02040503050406030204" pitchFamily="18" charset="0"/>
                </a:rPr>
                <a:t>C</a:t>
              </a:r>
              <a:r>
                <a:rPr lang="fr-FR" altLang="fr-FR" sz="2400">
                  <a:cs typeface="Times New Roman" panose="02020603050405020304" pitchFamily="18" charset="0"/>
                </a:rPr>
                <a:t>(E/R) =</a:t>
              </a:r>
            </a:p>
            <a:p>
              <a:pPr eaLnBrk="1" hangingPunct="1"/>
              <a:r>
                <a:rPr lang="fr-FR" altLang="fr-FR" sz="2400"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  <p:bldP spid="54299" grpId="0"/>
      <p:bldP spid="5430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0FD7A0A8-1EFC-E128-9D49-490B21E302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2291" name="Object 5">
            <a:extLst>
              <a:ext uri="{FF2B5EF4-FFF2-40B4-BE49-F238E27FC236}">
                <a16:creationId xmlns:a16="http://schemas.microsoft.com/office/drawing/2014/main" id="{18F5D97A-E1A7-2DE5-AD42-F650E9B0173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3">
            <a:extLst>
              <a:ext uri="{FF2B5EF4-FFF2-40B4-BE49-F238E27FC236}">
                <a16:creationId xmlns:a16="http://schemas.microsoft.com/office/drawing/2014/main" id="{032598B0-B7BB-3CBC-76A3-A00E5C167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05" t="30302" r="3337" b="41080"/>
          <a:stretch>
            <a:fillRect/>
          </a:stretch>
        </p:blipFill>
        <p:spPr bwMode="auto">
          <a:xfrm>
            <a:off x="5168900" y="1398588"/>
            <a:ext cx="39243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14">
            <a:extLst>
              <a:ext uri="{FF2B5EF4-FFF2-40B4-BE49-F238E27FC236}">
                <a16:creationId xmlns:a16="http://schemas.microsoft.com/office/drawing/2014/main" id="{0AD5817F-0786-447A-4242-980DB585B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838" y="941388"/>
            <a:ext cx="3776662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CA" altLang="fr-FR" u="sng">
                <a:cs typeface="Times New Roman" panose="02020603050405020304" pitchFamily="18" charset="0"/>
              </a:rPr>
              <a:t>Moment cinétique de (3) en G</a:t>
            </a:r>
            <a:r>
              <a:rPr lang="fr-CA" altLang="fr-FR" baseline="-25000">
                <a:cs typeface="Times New Roman" panose="02020603050405020304" pitchFamily="18" charset="0"/>
              </a:rPr>
              <a:t>3</a:t>
            </a:r>
            <a:r>
              <a:rPr lang="fr-CA" altLang="fr-FR">
                <a:cs typeface="Times New Roman" panose="02020603050405020304" pitchFamily="18" charset="0"/>
              </a:rPr>
              <a:t> :</a:t>
            </a:r>
            <a:endParaRPr lang="fr-FR" altLang="fr-FR"/>
          </a:p>
          <a:p>
            <a:r>
              <a:rPr lang="fr-CA" altLang="fr-FR">
                <a:cs typeface="Times New Roman" panose="02020603050405020304" pitchFamily="18" charset="0"/>
              </a:rPr>
              <a:t>- masse : m</a:t>
            </a:r>
            <a:r>
              <a:rPr lang="fr-CA" altLang="fr-FR" baseline="-30000">
                <a:cs typeface="Times New Roman" panose="02020603050405020304" pitchFamily="18" charset="0"/>
              </a:rPr>
              <a:t>3</a:t>
            </a:r>
            <a:r>
              <a:rPr lang="fr-CA" altLang="fr-FR">
                <a:cs typeface="Times New Roman" panose="02020603050405020304" pitchFamily="18" charset="0"/>
              </a:rPr>
              <a:t> = 8g</a:t>
            </a:r>
          </a:p>
          <a:p>
            <a:r>
              <a:rPr lang="fr-CA" altLang="fr-FR">
                <a:cs typeface="Times New Roman" panose="02020603050405020304" pitchFamily="18" charset="0"/>
              </a:rPr>
              <a:t>- centre d’inertie :</a:t>
            </a:r>
            <a:r>
              <a:rPr lang="fr-FR" altLang="fr-FR"/>
              <a:t> </a:t>
            </a:r>
          </a:p>
        </p:txBody>
      </p:sp>
      <p:graphicFrame>
        <p:nvGraphicFramePr>
          <p:cNvPr id="25" name="Objet 24">
            <a:extLst>
              <a:ext uri="{FF2B5EF4-FFF2-40B4-BE49-F238E27FC236}">
                <a16:creationId xmlns:a16="http://schemas.microsoft.com/office/drawing/2014/main" id="{865DEC1A-0204-B4CB-5A86-600C9AF0DB9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52763" y="1511300"/>
          <a:ext cx="1069975" cy="37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72808" imgH="241195" progId="Equation.DSMT4">
                  <p:embed/>
                </p:oleObj>
              </mc:Choice>
              <mc:Fallback>
                <p:oleObj name="Equation" r:id="rId6" imgW="672808" imgH="241195" progId="Equation.DSMT4">
                  <p:embed/>
                  <p:pic>
                    <p:nvPicPr>
                      <p:cNvPr id="0" name="Obje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2763" y="1511300"/>
                        <a:ext cx="1069975" cy="377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25">
            <a:extLst>
              <a:ext uri="{FF2B5EF4-FFF2-40B4-BE49-F238E27FC236}">
                <a16:creationId xmlns:a16="http://schemas.microsoft.com/office/drawing/2014/main" id="{C7F0B8E3-E7F8-FA17-84DD-295BFDD6AC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838" y="1804988"/>
            <a:ext cx="2686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CA" altLang="fr-FR">
                <a:cs typeface="Times New Roman" panose="02020603050405020304" pitchFamily="18" charset="0"/>
              </a:rPr>
              <a:t>- matrice d’inertie en (A) : </a:t>
            </a:r>
            <a:endParaRPr lang="fr-FR" altLang="fr-FR">
              <a:cs typeface="Times New Roman" panose="02020603050405020304" pitchFamily="18" charset="0"/>
            </a:endParaRPr>
          </a:p>
        </p:txBody>
      </p:sp>
      <p:graphicFrame>
        <p:nvGraphicFramePr>
          <p:cNvPr id="27" name="Objet 26">
            <a:extLst>
              <a:ext uri="{FF2B5EF4-FFF2-40B4-BE49-F238E27FC236}">
                <a16:creationId xmlns:a16="http://schemas.microsoft.com/office/drawing/2014/main" id="{78928742-6B4B-3751-0250-19E5133A2B0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17663" y="2243138"/>
          <a:ext cx="3309937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955800" imgH="673100" progId="Equation.DSMT4">
                  <p:embed/>
                </p:oleObj>
              </mc:Choice>
              <mc:Fallback>
                <p:oleObj name="Equation" r:id="rId8" imgW="1955800" imgH="673100" progId="Equation.DSMT4">
                  <p:embed/>
                  <p:pic>
                    <p:nvPicPr>
                      <p:cNvPr id="0" name="Obje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7663" y="2243138"/>
                        <a:ext cx="3309937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D3C387FF-681C-B6ED-67AE-2288BEE372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838" y="3535363"/>
            <a:ext cx="78533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i="1"/>
              <a:t>Détermination du moment cinétique de l’ensemble (3) en son centre de gravité G</a:t>
            </a:r>
            <a:r>
              <a:rPr lang="fr-CA" altLang="fr-FR" i="1" baseline="-25000"/>
              <a:t>3</a:t>
            </a:r>
            <a:r>
              <a:rPr lang="fr-CA" altLang="fr-FR" i="1"/>
              <a:t>.</a:t>
            </a:r>
            <a:endParaRPr lang="fr-FR" altLang="fr-FR" i="1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0D2A4E0-3553-11BB-16D0-5DA3D4FB5F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9363" y="3827463"/>
            <a:ext cx="7670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u="sng"/>
              <a:t>Première solution</a:t>
            </a:r>
            <a:r>
              <a:rPr lang="fr-CA" altLang="fr-FR"/>
              <a:t> : utiliser le théorème de Huygens</a:t>
            </a:r>
            <a:endParaRPr lang="fr-FR" altLang="fr-FR"/>
          </a:p>
        </p:txBody>
      </p:sp>
      <p:sp>
        <p:nvSpPr>
          <p:cNvPr id="12299" name="Rectangle 2">
            <a:extLst>
              <a:ext uri="{FF2B5EF4-FFF2-40B4-BE49-F238E27FC236}">
                <a16:creationId xmlns:a16="http://schemas.microsoft.com/office/drawing/2014/main" id="{DF5654CE-80CF-2F2C-519B-307D3251A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2300" name="Rectangle 4">
            <a:extLst>
              <a:ext uri="{FF2B5EF4-FFF2-40B4-BE49-F238E27FC236}">
                <a16:creationId xmlns:a16="http://schemas.microsoft.com/office/drawing/2014/main" id="{5B1043DF-5EDD-92E6-608D-92B8E6A79E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0" name="Objet 9">
            <a:extLst>
              <a:ext uri="{FF2B5EF4-FFF2-40B4-BE49-F238E27FC236}">
                <a16:creationId xmlns:a16="http://schemas.microsoft.com/office/drawing/2014/main" id="{46AEBE27-5DEA-81B3-287B-3B7BABA3D91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35075" y="4113213"/>
          <a:ext cx="7713663" cy="2354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953000" imgH="1524000" progId="Equation.DSMT4">
                  <p:embed/>
                </p:oleObj>
              </mc:Choice>
              <mc:Fallback>
                <p:oleObj name="Equation" r:id="rId10" imgW="4953000" imgH="1524000" progId="Equation.DSMT4">
                  <p:embed/>
                  <p:pic>
                    <p:nvPicPr>
                      <p:cNvPr id="0" name="Obje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5075" y="4113213"/>
                        <a:ext cx="7713663" cy="2354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Ellipse 10">
            <a:extLst>
              <a:ext uri="{FF2B5EF4-FFF2-40B4-BE49-F238E27FC236}">
                <a16:creationId xmlns:a16="http://schemas.microsoft.com/office/drawing/2014/main" id="{3D1B7A8E-FA6E-CE00-BB7D-9A18A4DB699F}"/>
              </a:ext>
            </a:extLst>
          </p:cNvPr>
          <p:cNvSpPr/>
          <p:nvPr/>
        </p:nvSpPr>
        <p:spPr>
          <a:xfrm>
            <a:off x="7205663" y="4933950"/>
            <a:ext cx="668337" cy="42227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35" name="Ellipse 34">
            <a:extLst>
              <a:ext uri="{FF2B5EF4-FFF2-40B4-BE49-F238E27FC236}">
                <a16:creationId xmlns:a16="http://schemas.microsoft.com/office/drawing/2014/main" id="{B7C0CABE-E029-CBD9-81DD-7AF9E2D924B8}"/>
              </a:ext>
            </a:extLst>
          </p:cNvPr>
          <p:cNvSpPr/>
          <p:nvPr/>
        </p:nvSpPr>
        <p:spPr>
          <a:xfrm>
            <a:off x="8272463" y="4933950"/>
            <a:ext cx="668337" cy="42227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2" name="Flèche courbée vers le haut 11">
            <a:extLst>
              <a:ext uri="{FF2B5EF4-FFF2-40B4-BE49-F238E27FC236}">
                <a16:creationId xmlns:a16="http://schemas.microsoft.com/office/drawing/2014/main" id="{85498936-1840-A518-61A7-543EB0651D36}"/>
              </a:ext>
            </a:extLst>
          </p:cNvPr>
          <p:cNvSpPr/>
          <p:nvPr/>
        </p:nvSpPr>
        <p:spPr>
          <a:xfrm>
            <a:off x="7459663" y="5365750"/>
            <a:ext cx="1300162" cy="549275"/>
          </a:xfrm>
          <a:prstGeom prst="curved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9" name="Text Box 4">
            <a:extLst>
              <a:ext uri="{FF2B5EF4-FFF2-40B4-BE49-F238E27FC236}">
                <a16:creationId xmlns:a16="http://schemas.microsoft.com/office/drawing/2014/main" id="{B1A0A877-3449-0E75-7D72-7B317C84D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9275" y="900113"/>
            <a:ext cx="2244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Torseur cinétique</a:t>
            </a: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1F52D08E-2BB7-F891-6EB4-43B51AE1A280}"/>
              </a:ext>
            </a:extLst>
          </p:cNvPr>
          <p:cNvCxnSpPr/>
          <p:nvPr/>
        </p:nvCxnSpPr>
        <p:spPr>
          <a:xfrm>
            <a:off x="7135813" y="1308100"/>
            <a:ext cx="2008187" cy="7938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Box 28">
            <a:extLst>
              <a:ext uri="{FF2B5EF4-FFF2-40B4-BE49-F238E27FC236}">
                <a16:creationId xmlns:a16="http://schemas.microsoft.com/office/drawing/2014/main" id="{C8E5133D-D7AF-6A22-FC10-0413186661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27200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Cinétique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8" grpId="0"/>
      <p:bldP spid="6" grpId="0"/>
      <p:bldP spid="11" grpId="0" animBg="1"/>
      <p:bldP spid="35" grpId="0" animBg="1"/>
      <p:bldP spid="12" grpId="0" animBg="1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136A8EB7-E3E6-A8C8-714C-A956E9F08B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3315" name="Object 5">
            <a:extLst>
              <a:ext uri="{FF2B5EF4-FFF2-40B4-BE49-F238E27FC236}">
                <a16:creationId xmlns:a16="http://schemas.microsoft.com/office/drawing/2014/main" id="{36B628DE-B12C-09EB-0465-BA3CC61E280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1C5E335D-FEB8-CF97-C5FC-3C1BD7B5D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7300" y="1328738"/>
            <a:ext cx="78533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i="1"/>
              <a:t>Détermination du moment cinétique de l’ensemble (3) en son centre de gravité G</a:t>
            </a:r>
            <a:r>
              <a:rPr lang="fr-CA" altLang="fr-FR" i="1" baseline="-25000"/>
              <a:t>3</a:t>
            </a:r>
            <a:r>
              <a:rPr lang="fr-CA" altLang="fr-FR" i="1"/>
              <a:t>.</a:t>
            </a:r>
            <a:endParaRPr lang="fr-FR" altLang="fr-FR" i="1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08FB6FB-CCAF-7460-5264-EA21A5A6B0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9363" y="1703388"/>
            <a:ext cx="76708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u="sng"/>
              <a:t>Deuxième solution</a:t>
            </a:r>
            <a:r>
              <a:rPr lang="fr-CA" altLang="fr-FR"/>
              <a:t> : utiliser la relation de Varignon</a:t>
            </a:r>
            <a:endParaRPr lang="fr-FR" altLang="fr-FR"/>
          </a:p>
        </p:txBody>
      </p:sp>
      <p:sp>
        <p:nvSpPr>
          <p:cNvPr id="13318" name="Rectangle 2">
            <a:extLst>
              <a:ext uri="{FF2B5EF4-FFF2-40B4-BE49-F238E27FC236}">
                <a16:creationId xmlns:a16="http://schemas.microsoft.com/office/drawing/2014/main" id="{3B2CC673-35A0-13E8-4CE6-8E82EAEED9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3319" name="Rectangle 4">
            <a:extLst>
              <a:ext uri="{FF2B5EF4-FFF2-40B4-BE49-F238E27FC236}">
                <a16:creationId xmlns:a16="http://schemas.microsoft.com/office/drawing/2014/main" id="{E4DB8FF7-A83C-D33C-25E2-2EA035BDD3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3320" name="Rectangle 2">
            <a:extLst>
              <a:ext uri="{FF2B5EF4-FFF2-40B4-BE49-F238E27FC236}">
                <a16:creationId xmlns:a16="http://schemas.microsoft.com/office/drawing/2014/main" id="{82FB2686-F9A1-D39B-11AB-C75A0A235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3" name="Objet 2">
            <a:extLst>
              <a:ext uri="{FF2B5EF4-FFF2-40B4-BE49-F238E27FC236}">
                <a16:creationId xmlns:a16="http://schemas.microsoft.com/office/drawing/2014/main" id="{4AC347BA-C5F0-A0FF-C390-1924722B338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98575" y="2073275"/>
          <a:ext cx="7823200" cy="143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5676900" imgH="1041400" progId="Equation.DSMT4">
                  <p:embed/>
                </p:oleObj>
              </mc:Choice>
              <mc:Fallback>
                <p:oleObj name="Equation" r:id="rId5" imgW="5676900" imgH="1041400" progId="Equation.DSMT4">
                  <p:embed/>
                  <p:pic>
                    <p:nvPicPr>
                      <p:cNvPr id="0" name="Obje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8575" y="2073275"/>
                        <a:ext cx="7823200" cy="1431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2" name="Rectangle 4">
            <a:extLst>
              <a:ext uri="{FF2B5EF4-FFF2-40B4-BE49-F238E27FC236}">
                <a16:creationId xmlns:a16="http://schemas.microsoft.com/office/drawing/2014/main" id="{6723C167-C328-A73E-8E7F-279EAE2A4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5" name="Objet 4">
            <a:extLst>
              <a:ext uri="{FF2B5EF4-FFF2-40B4-BE49-F238E27FC236}">
                <a16:creationId xmlns:a16="http://schemas.microsoft.com/office/drawing/2014/main" id="{F1A729CF-503E-FB7D-D7AC-536CC33BBBB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28738" y="3598863"/>
          <a:ext cx="7734300" cy="173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5308600" imgH="1193800" progId="Equation.DSMT4">
                  <p:embed/>
                </p:oleObj>
              </mc:Choice>
              <mc:Fallback>
                <p:oleObj name="Equation" r:id="rId7" imgW="5308600" imgH="1193800" progId="Equation.DSMT4">
                  <p:embed/>
                  <p:pic>
                    <p:nvPicPr>
                      <p:cNvPr id="0" name="Obje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8738" y="3598863"/>
                        <a:ext cx="7734300" cy="1735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Ellipse 28">
            <a:extLst>
              <a:ext uri="{FF2B5EF4-FFF2-40B4-BE49-F238E27FC236}">
                <a16:creationId xmlns:a16="http://schemas.microsoft.com/office/drawing/2014/main" id="{02225836-7D9B-CC8E-DD7C-16044680BAB5}"/>
              </a:ext>
            </a:extLst>
          </p:cNvPr>
          <p:cNvSpPr/>
          <p:nvPr/>
        </p:nvSpPr>
        <p:spPr>
          <a:xfrm>
            <a:off x="4354513" y="3649663"/>
            <a:ext cx="292100" cy="355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C452E2E-8D16-4908-3368-B7E9405B8405}"/>
              </a:ext>
            </a:extLst>
          </p:cNvPr>
          <p:cNvSpPr/>
          <p:nvPr/>
        </p:nvSpPr>
        <p:spPr>
          <a:xfrm>
            <a:off x="1809750" y="5459413"/>
            <a:ext cx="6413500" cy="954087"/>
          </a:xfrm>
          <a:prstGeom prst="rect">
            <a:avLst/>
          </a:prstGeom>
          <a:solidFill>
            <a:schemeClr val="accent4">
              <a:lumMod val="65000"/>
              <a:lumOff val="35000"/>
            </a:schemeClr>
          </a:solidFill>
          <a:ln w="38100">
            <a:solidFill>
              <a:srgbClr val="FF6600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 des principales difficultés, en dynamique, est d’être capable</a:t>
            </a:r>
          </a:p>
          <a:p>
            <a:pPr algn="ctr">
              <a:defRPr/>
            </a:pP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fr-C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choisir la stratégie la plus rapide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>
              <a:defRPr/>
            </a:pP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Pour cela il faut </a:t>
            </a:r>
            <a:r>
              <a:rPr lang="fr-CA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beaucoup s’entraîner </a:t>
            </a:r>
            <a:r>
              <a:rPr lang="fr-CA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à vous de jouer !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A71FD1B7-1875-EFBB-D367-970DBDE38C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9275" y="900113"/>
            <a:ext cx="2244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Torseur cinétique</a:t>
            </a:r>
          </a:p>
        </p:txBody>
      </p:sp>
      <p:cxnSp>
        <p:nvCxnSpPr>
          <p:cNvPr id="17" name="Connecteur droit 16">
            <a:extLst>
              <a:ext uri="{FF2B5EF4-FFF2-40B4-BE49-F238E27FC236}">
                <a16:creationId xmlns:a16="http://schemas.microsoft.com/office/drawing/2014/main" id="{CFF3A5B2-73EE-AA9E-277E-D323AD6BFDAD}"/>
              </a:ext>
            </a:extLst>
          </p:cNvPr>
          <p:cNvCxnSpPr/>
          <p:nvPr/>
        </p:nvCxnSpPr>
        <p:spPr>
          <a:xfrm>
            <a:off x="7135813" y="1308100"/>
            <a:ext cx="2008187" cy="7938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 Box 28">
            <a:extLst>
              <a:ext uri="{FF2B5EF4-FFF2-40B4-BE49-F238E27FC236}">
                <a16:creationId xmlns:a16="http://schemas.microsoft.com/office/drawing/2014/main" id="{F4B47938-9057-F6A8-5E82-4C1DF9D56B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27200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Cinétique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6" grpId="0"/>
      <p:bldP spid="29" grpId="0" animBg="1"/>
      <p:bldP spid="30" grpId="0" animBg="1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6B3EE7B-E7A0-111D-87DF-9B9864AEB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4339" name="Object 5">
            <a:extLst>
              <a:ext uri="{FF2B5EF4-FFF2-40B4-BE49-F238E27FC236}">
                <a16:creationId xmlns:a16="http://schemas.microsoft.com/office/drawing/2014/main" id="{14BD4EEE-4BD9-4BE3-7815-24DD7FAFD85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6" name="Text Box 6">
            <a:extLst>
              <a:ext uri="{FF2B5EF4-FFF2-40B4-BE49-F238E27FC236}">
                <a16:creationId xmlns:a16="http://schemas.microsoft.com/office/drawing/2014/main" id="{D6B7E952-5307-19BB-2D8D-565A7A935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8250" y="1409700"/>
            <a:ext cx="7791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/>
              <a:t>ou torseur des quantités d’accélération d'un système matériel E par rapport à R</a:t>
            </a:r>
            <a:r>
              <a:rPr lang="fr-FR" altLang="fr-FR"/>
              <a:t> </a:t>
            </a:r>
          </a:p>
        </p:txBody>
      </p:sp>
      <p:graphicFrame>
        <p:nvGraphicFramePr>
          <p:cNvPr id="56327" name="Object 7">
            <a:extLst>
              <a:ext uri="{FF2B5EF4-FFF2-40B4-BE49-F238E27FC236}">
                <a16:creationId xmlns:a16="http://schemas.microsoft.com/office/drawing/2014/main" id="{CB63789C-096E-F81B-88B7-16D9D0EED42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65250" y="1873250"/>
          <a:ext cx="7138988" cy="1373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4292600" imgH="825500" progId="Equation.DSMT4">
                  <p:embed/>
                </p:oleObj>
              </mc:Choice>
              <mc:Fallback>
                <p:oleObj name="Equation" r:id="rId5" imgW="4292600" imgH="8255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0" y="1873250"/>
                        <a:ext cx="7138988" cy="1373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8">
            <a:extLst>
              <a:ext uri="{FF2B5EF4-FFF2-40B4-BE49-F238E27FC236}">
                <a16:creationId xmlns:a16="http://schemas.microsoft.com/office/drawing/2014/main" id="{CE165197-149C-E28C-8091-D0BF8813466A}"/>
              </a:ext>
            </a:extLst>
          </p:cNvPr>
          <p:cNvGrpSpPr>
            <a:grpSpLocks/>
          </p:cNvGrpSpPr>
          <p:nvPr/>
        </p:nvGrpSpPr>
        <p:grpSpPr bwMode="auto">
          <a:xfrm>
            <a:off x="1298575" y="1657350"/>
            <a:ext cx="5302250" cy="1976438"/>
            <a:chOff x="818" y="1146"/>
            <a:chExt cx="3340" cy="1245"/>
          </a:xfrm>
        </p:grpSpPr>
        <p:sp>
          <p:nvSpPr>
            <p:cNvPr id="14363" name="Oval 9">
              <a:extLst>
                <a:ext uri="{FF2B5EF4-FFF2-40B4-BE49-F238E27FC236}">
                  <a16:creationId xmlns:a16="http://schemas.microsoft.com/office/drawing/2014/main" id="{1DA5AF9E-9A47-8A41-F95D-DB1D52A27E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" y="1146"/>
              <a:ext cx="1230" cy="624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14364" name="Text Box 10">
              <a:extLst>
                <a:ext uri="{FF2B5EF4-FFF2-40B4-BE49-F238E27FC236}">
                  <a16:creationId xmlns:a16="http://schemas.microsoft.com/office/drawing/2014/main" id="{5BCB31A8-F3CA-A031-D045-83EA489272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8" y="2160"/>
              <a:ext cx="140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>
                  <a:solidFill>
                    <a:srgbClr val="FF0000"/>
                  </a:solidFill>
                </a:rPr>
                <a:t>Résultante dynamique</a:t>
              </a:r>
            </a:p>
          </p:txBody>
        </p:sp>
        <p:sp>
          <p:nvSpPr>
            <p:cNvPr id="14365" name="Freeform 11">
              <a:extLst>
                <a:ext uri="{FF2B5EF4-FFF2-40B4-BE49-F238E27FC236}">
                  <a16:creationId xmlns:a16="http://schemas.microsoft.com/office/drawing/2014/main" id="{1D2802C8-D175-4C52-4FA5-71296D2E6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" y="1758"/>
              <a:ext cx="3162" cy="612"/>
            </a:xfrm>
            <a:custGeom>
              <a:avLst/>
              <a:gdLst>
                <a:gd name="T0" fmla="*/ 0 w 3162"/>
                <a:gd name="T1" fmla="*/ 612 h 612"/>
                <a:gd name="T2" fmla="*/ 3162 w 3162"/>
                <a:gd name="T3" fmla="*/ 612 h 612"/>
                <a:gd name="T4" fmla="*/ 2802 w 3162"/>
                <a:gd name="T5" fmla="*/ 0 h 612"/>
                <a:gd name="T6" fmla="*/ 0 60000 65536"/>
                <a:gd name="T7" fmla="*/ 0 60000 65536"/>
                <a:gd name="T8" fmla="*/ 0 60000 65536"/>
                <a:gd name="T9" fmla="*/ 0 w 3162"/>
                <a:gd name="T10" fmla="*/ 0 h 612"/>
                <a:gd name="T11" fmla="*/ 3162 w 3162"/>
                <a:gd name="T12" fmla="*/ 612 h 61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162" h="612">
                  <a:moveTo>
                    <a:pt x="0" y="612"/>
                  </a:moveTo>
                  <a:lnTo>
                    <a:pt x="3162" y="612"/>
                  </a:lnTo>
                  <a:lnTo>
                    <a:pt x="2802" y="0"/>
                  </a:lnTo>
                </a:path>
              </a:pathLst>
            </a:cu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grpSp>
        <p:nvGrpSpPr>
          <p:cNvPr id="3" name="Group 12">
            <a:extLst>
              <a:ext uri="{FF2B5EF4-FFF2-40B4-BE49-F238E27FC236}">
                <a16:creationId xmlns:a16="http://schemas.microsoft.com/office/drawing/2014/main" id="{4A465554-B0E2-2418-D5C5-4D15B27501C7}"/>
              </a:ext>
            </a:extLst>
          </p:cNvPr>
          <p:cNvGrpSpPr>
            <a:grpSpLocks/>
          </p:cNvGrpSpPr>
          <p:nvPr/>
        </p:nvGrpSpPr>
        <p:grpSpPr bwMode="auto">
          <a:xfrm>
            <a:off x="1308100" y="2276475"/>
            <a:ext cx="7207250" cy="1500188"/>
            <a:chOff x="824" y="1452"/>
            <a:chExt cx="4540" cy="945"/>
          </a:xfrm>
        </p:grpSpPr>
        <p:sp>
          <p:nvSpPr>
            <p:cNvPr id="14360" name="Oval 13">
              <a:extLst>
                <a:ext uri="{FF2B5EF4-FFF2-40B4-BE49-F238E27FC236}">
                  <a16:creationId xmlns:a16="http://schemas.microsoft.com/office/drawing/2014/main" id="{791D2BCB-6DF0-DB86-217F-806BDB4BF1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62" y="1452"/>
              <a:ext cx="3702" cy="576"/>
            </a:xfrm>
            <a:prstGeom prst="ellipse">
              <a:avLst/>
            </a:prstGeom>
            <a:noFill/>
            <a:ln w="19050">
              <a:solidFill>
                <a:srgbClr val="3333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14361" name="Text Box 14">
              <a:extLst>
                <a:ext uri="{FF2B5EF4-FFF2-40B4-BE49-F238E27FC236}">
                  <a16:creationId xmlns:a16="http://schemas.microsoft.com/office/drawing/2014/main" id="{C479A79F-3852-61D3-55C1-1A125B9BD7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4" y="2166"/>
              <a:ext cx="24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>
                  <a:solidFill>
                    <a:srgbClr val="3333FF"/>
                  </a:solidFill>
                </a:rPr>
                <a:t>Moment dynamique en A par rapport à R</a:t>
              </a:r>
            </a:p>
          </p:txBody>
        </p:sp>
        <p:sp>
          <p:nvSpPr>
            <p:cNvPr id="14362" name="Freeform 15">
              <a:extLst>
                <a:ext uri="{FF2B5EF4-FFF2-40B4-BE49-F238E27FC236}">
                  <a16:creationId xmlns:a16="http://schemas.microsoft.com/office/drawing/2014/main" id="{B2EC6157-9249-FE15-A033-7D4DF69B4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" y="2022"/>
              <a:ext cx="3162" cy="336"/>
            </a:xfrm>
            <a:custGeom>
              <a:avLst/>
              <a:gdLst>
                <a:gd name="T0" fmla="*/ 0 w 3162"/>
                <a:gd name="T1" fmla="*/ 336 h 336"/>
                <a:gd name="T2" fmla="*/ 3162 w 3162"/>
                <a:gd name="T3" fmla="*/ 336 h 336"/>
                <a:gd name="T4" fmla="*/ 2940 w 3162"/>
                <a:gd name="T5" fmla="*/ 0 h 336"/>
                <a:gd name="T6" fmla="*/ 0 60000 65536"/>
                <a:gd name="T7" fmla="*/ 0 60000 65536"/>
                <a:gd name="T8" fmla="*/ 0 60000 65536"/>
                <a:gd name="T9" fmla="*/ 0 w 3162"/>
                <a:gd name="T10" fmla="*/ 0 h 336"/>
                <a:gd name="T11" fmla="*/ 3162 w 3162"/>
                <a:gd name="T12" fmla="*/ 336 h 3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162" h="336">
                  <a:moveTo>
                    <a:pt x="0" y="336"/>
                  </a:moveTo>
                  <a:lnTo>
                    <a:pt x="3162" y="336"/>
                  </a:lnTo>
                  <a:lnTo>
                    <a:pt x="2940" y="0"/>
                  </a:lnTo>
                </a:path>
              </a:pathLst>
            </a:custGeom>
            <a:noFill/>
            <a:ln w="19050">
              <a:solidFill>
                <a:srgbClr val="3333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56336" name="Text Box 16">
            <a:extLst>
              <a:ext uri="{FF2B5EF4-FFF2-40B4-BE49-F238E27FC236}">
                <a16:creationId xmlns:a16="http://schemas.microsoft.com/office/drawing/2014/main" id="{2A01DD28-A970-7EA7-E88D-B41C260F41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5225" y="4229100"/>
            <a:ext cx="1733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u="sng"/>
              <a:t>Cas particuliers :</a:t>
            </a:r>
          </a:p>
        </p:txBody>
      </p:sp>
      <p:grpSp>
        <p:nvGrpSpPr>
          <p:cNvPr id="4" name="Group 31">
            <a:extLst>
              <a:ext uri="{FF2B5EF4-FFF2-40B4-BE49-F238E27FC236}">
                <a16:creationId xmlns:a16="http://schemas.microsoft.com/office/drawing/2014/main" id="{6CDECE15-FA86-D800-CC20-8A327F032E07}"/>
              </a:ext>
            </a:extLst>
          </p:cNvPr>
          <p:cNvGrpSpPr>
            <a:grpSpLocks/>
          </p:cNvGrpSpPr>
          <p:nvPr/>
        </p:nvGrpSpPr>
        <p:grpSpPr bwMode="auto">
          <a:xfrm>
            <a:off x="2936875" y="4027488"/>
            <a:ext cx="5127625" cy="906462"/>
            <a:chOff x="1850" y="2537"/>
            <a:chExt cx="3230" cy="571"/>
          </a:xfrm>
        </p:grpSpPr>
        <p:sp>
          <p:nvSpPr>
            <p:cNvPr id="14358" name="Text Box 18">
              <a:extLst>
                <a:ext uri="{FF2B5EF4-FFF2-40B4-BE49-F238E27FC236}">
                  <a16:creationId xmlns:a16="http://schemas.microsoft.com/office/drawing/2014/main" id="{AF571A93-A2E5-293B-3C05-E03EB0BE53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50" y="2682"/>
              <a:ext cx="1061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/>
                <a:t>Si A = G, alors :</a:t>
              </a:r>
            </a:p>
          </p:txBody>
        </p:sp>
        <p:graphicFrame>
          <p:nvGraphicFramePr>
            <p:cNvPr id="14359" name="Object 19">
              <a:extLst>
                <a:ext uri="{FF2B5EF4-FFF2-40B4-BE49-F238E27FC236}">
                  <a16:creationId xmlns:a16="http://schemas.microsoft.com/office/drawing/2014/main" id="{9408DC26-7EF6-C2C0-2DA0-00E06730A11B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840" y="2537"/>
            <a:ext cx="2240" cy="5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7" imgW="2044440" imgH="520560" progId="Equation.DSMT4">
                    <p:embed/>
                  </p:oleObj>
                </mc:Choice>
                <mc:Fallback>
                  <p:oleObj name="Equation" r:id="rId7" imgW="2044440" imgH="520560" progId="Equation.DSMT4">
                    <p:embed/>
                    <p:pic>
                      <p:nvPicPr>
                        <p:cNvPr id="0" name="Object 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40" y="2537"/>
                          <a:ext cx="2240" cy="5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Group 32">
            <a:extLst>
              <a:ext uri="{FF2B5EF4-FFF2-40B4-BE49-F238E27FC236}">
                <a16:creationId xmlns:a16="http://schemas.microsoft.com/office/drawing/2014/main" id="{52CD4DF3-4C3C-7257-EF50-736F7E66EEDA}"/>
              </a:ext>
            </a:extLst>
          </p:cNvPr>
          <p:cNvGrpSpPr>
            <a:grpSpLocks/>
          </p:cNvGrpSpPr>
          <p:nvPr/>
        </p:nvGrpSpPr>
        <p:grpSpPr bwMode="auto">
          <a:xfrm>
            <a:off x="2924175" y="5027613"/>
            <a:ext cx="5659438" cy="906462"/>
            <a:chOff x="1842" y="3033"/>
            <a:chExt cx="3565" cy="571"/>
          </a:xfrm>
        </p:grpSpPr>
        <p:sp>
          <p:nvSpPr>
            <p:cNvPr id="14356" name="Text Box 21">
              <a:extLst>
                <a:ext uri="{FF2B5EF4-FFF2-40B4-BE49-F238E27FC236}">
                  <a16:creationId xmlns:a16="http://schemas.microsoft.com/office/drawing/2014/main" id="{9ECC64B3-10A2-7BA4-928D-CEF641D578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42" y="3178"/>
              <a:ext cx="149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/>
                <a:t>Si A fixe dans R, alors :</a:t>
              </a:r>
            </a:p>
          </p:txBody>
        </p:sp>
        <p:graphicFrame>
          <p:nvGraphicFramePr>
            <p:cNvPr id="14357" name="Object 29">
              <a:extLst>
                <a:ext uri="{FF2B5EF4-FFF2-40B4-BE49-F238E27FC236}">
                  <a16:creationId xmlns:a16="http://schemas.microsoft.com/office/drawing/2014/main" id="{5D7625E2-E723-53E3-F866-9840C9E2F91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348" y="3033"/>
            <a:ext cx="2059" cy="5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9" imgW="1879600" imgH="520700" progId="Equation.DSMT4">
                    <p:embed/>
                  </p:oleObj>
                </mc:Choice>
                <mc:Fallback>
                  <p:oleObj name="Equation" r:id="rId9" imgW="1879600" imgH="520700" progId="Equation.DSMT4">
                    <p:embed/>
                    <p:pic>
                      <p:nvPicPr>
                        <p:cNvPr id="0" name="Object 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48" y="3033"/>
                          <a:ext cx="2059" cy="5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6" name="Text Box 4">
            <a:extLst>
              <a:ext uri="{FF2B5EF4-FFF2-40B4-BE49-F238E27FC236}">
                <a16:creationId xmlns:a16="http://schemas.microsoft.com/office/drawing/2014/main" id="{77EA5098-8116-0E8E-6B8B-C6F773908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7538" y="900113"/>
            <a:ext cx="21764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Torseur dynamique</a:t>
            </a:r>
          </a:p>
        </p:txBody>
      </p: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52C11382-C165-2207-37FF-1DB55BF80ADB}"/>
              </a:ext>
            </a:extLst>
          </p:cNvPr>
          <p:cNvCxnSpPr/>
          <p:nvPr/>
        </p:nvCxnSpPr>
        <p:spPr>
          <a:xfrm>
            <a:off x="6967538" y="1316038"/>
            <a:ext cx="2176462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28">
            <a:extLst>
              <a:ext uri="{FF2B5EF4-FFF2-40B4-BE49-F238E27FC236}">
                <a16:creationId xmlns:a16="http://schemas.microsoft.com/office/drawing/2014/main" id="{FF38E060-548C-CB21-BBEB-2CB2DE05F9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27200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Cinétique</a:t>
            </a:r>
          </a:p>
        </p:txBody>
      </p:sp>
      <p:sp>
        <p:nvSpPr>
          <p:cNvPr id="33" name="Text Box 27">
            <a:extLst>
              <a:ext uri="{FF2B5EF4-FFF2-40B4-BE49-F238E27FC236}">
                <a16:creationId xmlns:a16="http://schemas.microsoft.com/office/drawing/2014/main" id="{B4E2C0FD-3BDA-9CD3-872E-3DB5142F689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933700" y="5976902"/>
            <a:ext cx="4738798" cy="444609"/>
          </a:xfrm>
          <a:prstGeom prst="rect">
            <a:avLst/>
          </a:prstGeom>
          <a:blipFill rotWithShape="1">
            <a:blip r:embed="rId11"/>
            <a:stretch>
              <a:fillRect l="-1028" b="-24658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fr-FR">
                <a:noFill/>
              </a:rPr>
              <a:t> </a:t>
            </a:r>
          </a:p>
        </p:txBody>
      </p:sp>
      <p:grpSp>
        <p:nvGrpSpPr>
          <p:cNvPr id="34" name="Groupe 33">
            <a:extLst>
              <a:ext uri="{FF2B5EF4-FFF2-40B4-BE49-F238E27FC236}">
                <a16:creationId xmlns:a16="http://schemas.microsoft.com/office/drawing/2014/main" id="{2E78BFBD-6B5A-EE1E-E1BF-916E36CD3294}"/>
              </a:ext>
            </a:extLst>
          </p:cNvPr>
          <p:cNvGrpSpPr>
            <a:grpSpLocks/>
          </p:cNvGrpSpPr>
          <p:nvPr/>
        </p:nvGrpSpPr>
        <p:grpSpPr bwMode="auto">
          <a:xfrm>
            <a:off x="1565275" y="2016125"/>
            <a:ext cx="7027863" cy="1935163"/>
            <a:chOff x="1565138" y="2016578"/>
            <a:chExt cx="7028036" cy="1935254"/>
          </a:xfrm>
        </p:grpSpPr>
        <p:grpSp>
          <p:nvGrpSpPr>
            <p:cNvPr id="14352" name="Groupe 34">
              <a:extLst>
                <a:ext uri="{FF2B5EF4-FFF2-40B4-BE49-F238E27FC236}">
                  <a16:creationId xmlns:a16="http://schemas.microsoft.com/office/drawing/2014/main" id="{3978B3B4-F81C-6360-6124-D3017ACEA5E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5138" y="2016578"/>
              <a:ext cx="7028036" cy="1935254"/>
              <a:chOff x="1565138" y="2016578"/>
              <a:chExt cx="7028036" cy="1935254"/>
            </a:xfrm>
          </p:grpSpPr>
          <p:pic>
            <p:nvPicPr>
              <p:cNvPr id="14354" name="Picture 3">
                <a:extLst>
                  <a:ext uri="{FF2B5EF4-FFF2-40B4-BE49-F238E27FC236}">
                    <a16:creationId xmlns:a16="http://schemas.microsoft.com/office/drawing/2014/main" id="{1F68FC5B-48BE-C344-096F-BA73E935D19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2375" t="34889" r="15125" b="22444"/>
              <a:stretch>
                <a:fillRect/>
              </a:stretch>
            </p:blipFill>
            <p:spPr bwMode="auto">
              <a:xfrm>
                <a:off x="2747096" y="2016578"/>
                <a:ext cx="5846078" cy="19352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355" name="ZoneTexte 37">
                <a:extLst>
                  <a:ext uri="{FF2B5EF4-FFF2-40B4-BE49-F238E27FC236}">
                    <a16:creationId xmlns:a16="http://schemas.microsoft.com/office/drawing/2014/main" id="{BECB5F31-7CCB-3E9A-9B1F-8328872BDCE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5138" y="2643891"/>
                <a:ext cx="1826368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r>
                  <a:rPr lang="fr-FR" altLang="fr-FR" u="sng">
                    <a:cs typeface="Times New Roman" panose="02020603050405020304" pitchFamily="18" charset="0"/>
                  </a:rPr>
                  <a:t>Définition : </a:t>
                </a:r>
              </a:p>
            </p:txBody>
          </p:sp>
        </p:grpSp>
        <p:sp>
          <p:nvSpPr>
            <p:cNvPr id="14353" name="ZoneTexte 35">
              <a:extLst>
                <a:ext uri="{FF2B5EF4-FFF2-40B4-BE49-F238E27FC236}">
                  <a16:creationId xmlns:a16="http://schemas.microsoft.com/office/drawing/2014/main" id="{15E884B4-2B9F-49F8-EA8C-1ED5754646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24624" y="2477882"/>
              <a:ext cx="1322084" cy="9541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36000" rIns="3600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3200">
                  <a:latin typeface="Cambria" panose="02040503050406030204" pitchFamily="18" charset="0"/>
                </a:rPr>
                <a:t>D</a:t>
              </a:r>
              <a:r>
                <a:rPr lang="fr-FR" altLang="fr-FR" sz="2400">
                  <a:cs typeface="Times New Roman" panose="02020603050405020304" pitchFamily="18" charset="0"/>
                </a:rPr>
                <a:t>(E/R) =</a:t>
              </a:r>
            </a:p>
            <a:p>
              <a:pPr eaLnBrk="1" hangingPunct="1"/>
              <a:r>
                <a:rPr lang="fr-FR" altLang="fr-FR" sz="2400"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/>
      <p:bldP spid="56336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A02B8EE2-E17D-CB62-8511-2B2BC507B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5363" name="Object 5">
            <a:extLst>
              <a:ext uri="{FF2B5EF4-FFF2-40B4-BE49-F238E27FC236}">
                <a16:creationId xmlns:a16="http://schemas.microsoft.com/office/drawing/2014/main" id="{45C512D8-91F8-2029-7F7A-F4B921F49D6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3">
            <a:extLst>
              <a:ext uri="{FF2B5EF4-FFF2-40B4-BE49-F238E27FC236}">
                <a16:creationId xmlns:a16="http://schemas.microsoft.com/office/drawing/2014/main" id="{3F68684B-8EE7-523D-6558-7DDFBE61C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05" t="30302" r="3337" b="41080"/>
          <a:stretch>
            <a:fillRect/>
          </a:stretch>
        </p:blipFill>
        <p:spPr bwMode="auto">
          <a:xfrm>
            <a:off x="5168900" y="1398588"/>
            <a:ext cx="39243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14">
            <a:extLst>
              <a:ext uri="{FF2B5EF4-FFF2-40B4-BE49-F238E27FC236}">
                <a16:creationId xmlns:a16="http://schemas.microsoft.com/office/drawing/2014/main" id="{DA9F3DDC-579D-32DF-467D-16C0387C6A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838" y="941388"/>
            <a:ext cx="3776662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CA" altLang="fr-FR" u="sng">
                <a:cs typeface="Times New Roman" panose="02020603050405020304" pitchFamily="18" charset="0"/>
              </a:rPr>
              <a:t>Moment dynamique de (3)</a:t>
            </a:r>
            <a:r>
              <a:rPr lang="fr-CA" altLang="fr-FR">
                <a:cs typeface="Times New Roman" panose="02020603050405020304" pitchFamily="18" charset="0"/>
              </a:rPr>
              <a:t> :</a:t>
            </a:r>
            <a:endParaRPr lang="fr-FR" altLang="fr-FR"/>
          </a:p>
          <a:p>
            <a:r>
              <a:rPr lang="fr-CA" altLang="fr-FR">
                <a:cs typeface="Times New Roman" panose="02020603050405020304" pitchFamily="18" charset="0"/>
              </a:rPr>
              <a:t>- masse : m</a:t>
            </a:r>
            <a:r>
              <a:rPr lang="fr-CA" altLang="fr-FR" baseline="-30000">
                <a:cs typeface="Times New Roman" panose="02020603050405020304" pitchFamily="18" charset="0"/>
              </a:rPr>
              <a:t>3</a:t>
            </a:r>
            <a:r>
              <a:rPr lang="fr-CA" altLang="fr-FR">
                <a:cs typeface="Times New Roman" panose="02020603050405020304" pitchFamily="18" charset="0"/>
              </a:rPr>
              <a:t> = 8g</a:t>
            </a:r>
          </a:p>
          <a:p>
            <a:r>
              <a:rPr lang="fr-CA" altLang="fr-FR">
                <a:cs typeface="Times New Roman" panose="02020603050405020304" pitchFamily="18" charset="0"/>
              </a:rPr>
              <a:t>- centre d’inertie :</a:t>
            </a:r>
            <a:r>
              <a:rPr lang="fr-FR" altLang="fr-FR"/>
              <a:t> </a:t>
            </a:r>
          </a:p>
        </p:txBody>
      </p:sp>
      <p:graphicFrame>
        <p:nvGraphicFramePr>
          <p:cNvPr id="25" name="Objet 24">
            <a:extLst>
              <a:ext uri="{FF2B5EF4-FFF2-40B4-BE49-F238E27FC236}">
                <a16:creationId xmlns:a16="http://schemas.microsoft.com/office/drawing/2014/main" id="{E07910E5-7748-8D41-EC6C-F08446010ED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52763" y="1511300"/>
          <a:ext cx="1069975" cy="37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72808" imgH="241195" progId="Equation.DSMT4">
                  <p:embed/>
                </p:oleObj>
              </mc:Choice>
              <mc:Fallback>
                <p:oleObj name="Equation" r:id="rId6" imgW="672808" imgH="241195" progId="Equation.DSMT4">
                  <p:embed/>
                  <p:pic>
                    <p:nvPicPr>
                      <p:cNvPr id="0" name="Obje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2763" y="1511300"/>
                        <a:ext cx="1069975" cy="377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25">
            <a:extLst>
              <a:ext uri="{FF2B5EF4-FFF2-40B4-BE49-F238E27FC236}">
                <a16:creationId xmlns:a16="http://schemas.microsoft.com/office/drawing/2014/main" id="{8250FA7E-2E3E-A372-9EEC-9308FF0FA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838" y="1804988"/>
            <a:ext cx="2686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CA" altLang="fr-FR">
                <a:cs typeface="Times New Roman" panose="02020603050405020304" pitchFamily="18" charset="0"/>
              </a:rPr>
              <a:t>- matrice d’inertie en (A) : </a:t>
            </a:r>
            <a:endParaRPr lang="fr-FR" altLang="fr-FR">
              <a:cs typeface="Times New Roman" panose="02020603050405020304" pitchFamily="18" charset="0"/>
            </a:endParaRPr>
          </a:p>
        </p:txBody>
      </p:sp>
      <p:graphicFrame>
        <p:nvGraphicFramePr>
          <p:cNvPr id="27" name="Objet 26">
            <a:extLst>
              <a:ext uri="{FF2B5EF4-FFF2-40B4-BE49-F238E27FC236}">
                <a16:creationId xmlns:a16="http://schemas.microsoft.com/office/drawing/2014/main" id="{BAE36E70-CAEA-3E57-7C24-38D45697044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17663" y="2243138"/>
          <a:ext cx="3309937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955800" imgH="673100" progId="Equation.DSMT4">
                  <p:embed/>
                </p:oleObj>
              </mc:Choice>
              <mc:Fallback>
                <p:oleObj name="Equation" r:id="rId8" imgW="1955800" imgH="673100" progId="Equation.DSMT4">
                  <p:embed/>
                  <p:pic>
                    <p:nvPicPr>
                      <p:cNvPr id="0" name="Obje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7663" y="2243138"/>
                        <a:ext cx="3309937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3410D66E-EEC9-0C29-CA2C-3A2AA61AA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838" y="3535363"/>
            <a:ext cx="78533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i="1"/>
              <a:t>Détermination du moment dynamique de (3) </a:t>
            </a:r>
            <a:r>
              <a:rPr lang="fr-CA" altLang="fr-FR" b="1" i="1"/>
              <a:t>en son centre de gravité G</a:t>
            </a:r>
            <a:r>
              <a:rPr lang="fr-CA" altLang="fr-FR" b="1" i="1" baseline="-25000"/>
              <a:t>3</a:t>
            </a:r>
            <a:r>
              <a:rPr lang="fr-CA" altLang="fr-FR" i="1"/>
              <a:t>.</a:t>
            </a:r>
            <a:endParaRPr lang="fr-FR" altLang="fr-FR" i="1"/>
          </a:p>
        </p:txBody>
      </p:sp>
      <p:sp>
        <p:nvSpPr>
          <p:cNvPr id="15370" name="Rectangle 2">
            <a:extLst>
              <a:ext uri="{FF2B5EF4-FFF2-40B4-BE49-F238E27FC236}">
                <a16:creationId xmlns:a16="http://schemas.microsoft.com/office/drawing/2014/main" id="{CF2F7494-A0FC-BCAF-94C9-70C67F38E9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5371" name="Rectangle 4">
            <a:extLst>
              <a:ext uri="{FF2B5EF4-FFF2-40B4-BE49-F238E27FC236}">
                <a16:creationId xmlns:a16="http://schemas.microsoft.com/office/drawing/2014/main" id="{8759E69D-86C9-2657-95A8-BF75E392D1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5372" name="Rectangle 2">
            <a:extLst>
              <a:ext uri="{FF2B5EF4-FFF2-40B4-BE49-F238E27FC236}">
                <a16:creationId xmlns:a16="http://schemas.microsoft.com/office/drawing/2014/main" id="{427B75CA-2C52-BD8F-057B-E2E995F62F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3" name="Objet 2">
            <a:extLst>
              <a:ext uri="{FF2B5EF4-FFF2-40B4-BE49-F238E27FC236}">
                <a16:creationId xmlns:a16="http://schemas.microsoft.com/office/drawing/2014/main" id="{2D92D1D8-9698-F443-8BBD-59832F85F91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30350" y="3983038"/>
          <a:ext cx="7164388" cy="2555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279900" imgH="1549400" progId="Equation.DSMT4">
                  <p:embed/>
                </p:oleObj>
              </mc:Choice>
              <mc:Fallback>
                <p:oleObj name="Equation" r:id="rId10" imgW="4279900" imgH="1549400" progId="Equation.DSMT4">
                  <p:embed/>
                  <p:pic>
                    <p:nvPicPr>
                      <p:cNvPr id="0" name="Obje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0350" y="3983038"/>
                        <a:ext cx="7164388" cy="2555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Ellipse 3">
            <a:extLst>
              <a:ext uri="{FF2B5EF4-FFF2-40B4-BE49-F238E27FC236}">
                <a16:creationId xmlns:a16="http://schemas.microsoft.com/office/drawing/2014/main" id="{C37CB934-5A45-88EE-60B3-80EDFB2BB77C}"/>
              </a:ext>
            </a:extLst>
          </p:cNvPr>
          <p:cNvSpPr/>
          <p:nvPr/>
        </p:nvSpPr>
        <p:spPr>
          <a:xfrm>
            <a:off x="3695700" y="4437063"/>
            <a:ext cx="358775" cy="38893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7" name="Text Box 4">
            <a:extLst>
              <a:ext uri="{FF2B5EF4-FFF2-40B4-BE49-F238E27FC236}">
                <a16:creationId xmlns:a16="http://schemas.microsoft.com/office/drawing/2014/main" id="{02161841-D874-2593-FE12-5696794FD7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7538" y="900113"/>
            <a:ext cx="21764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Torseur dynamique</a:t>
            </a:r>
          </a:p>
        </p:txBody>
      </p:sp>
      <p:cxnSp>
        <p:nvCxnSpPr>
          <p:cNvPr id="18" name="Connecteur droit 17">
            <a:extLst>
              <a:ext uri="{FF2B5EF4-FFF2-40B4-BE49-F238E27FC236}">
                <a16:creationId xmlns:a16="http://schemas.microsoft.com/office/drawing/2014/main" id="{41C6F3D3-9F0F-B59F-8C1C-9796F211CE29}"/>
              </a:ext>
            </a:extLst>
          </p:cNvPr>
          <p:cNvCxnSpPr/>
          <p:nvPr/>
        </p:nvCxnSpPr>
        <p:spPr>
          <a:xfrm>
            <a:off x="6967538" y="1316038"/>
            <a:ext cx="2176462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Box 28">
            <a:extLst>
              <a:ext uri="{FF2B5EF4-FFF2-40B4-BE49-F238E27FC236}">
                <a16:creationId xmlns:a16="http://schemas.microsoft.com/office/drawing/2014/main" id="{6032291C-BA4A-5880-2608-2FF1CE26A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27200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Cinétique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8" grpId="0"/>
      <p:bldP spid="4" grpId="0" animBg="1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55BD05FA-F1C0-407B-AA57-0AA932EAE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6387" name="Object 5">
            <a:extLst>
              <a:ext uri="{FF2B5EF4-FFF2-40B4-BE49-F238E27FC236}">
                <a16:creationId xmlns:a16="http://schemas.microsoft.com/office/drawing/2014/main" id="{F3C5BEF2-DD1C-AB16-71BE-FB99C888E99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" name="Picture 3">
            <a:extLst>
              <a:ext uri="{FF2B5EF4-FFF2-40B4-BE49-F238E27FC236}">
                <a16:creationId xmlns:a16="http://schemas.microsoft.com/office/drawing/2014/main" id="{0C759B5C-6B4F-8C7D-98CD-F8759BC4F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05" t="30302" r="3337" b="41080"/>
          <a:stretch>
            <a:fillRect/>
          </a:stretch>
        </p:blipFill>
        <p:spPr bwMode="auto">
          <a:xfrm>
            <a:off x="5168900" y="1398588"/>
            <a:ext cx="39243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14">
            <a:extLst>
              <a:ext uri="{FF2B5EF4-FFF2-40B4-BE49-F238E27FC236}">
                <a16:creationId xmlns:a16="http://schemas.microsoft.com/office/drawing/2014/main" id="{C2390ADB-7B78-2BBB-EB0D-C0617AD492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838" y="941388"/>
            <a:ext cx="3776662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CA" altLang="fr-FR" u="sng">
                <a:cs typeface="Times New Roman" panose="02020603050405020304" pitchFamily="18" charset="0"/>
              </a:rPr>
              <a:t>Moment dynamique de (3)</a:t>
            </a:r>
            <a:r>
              <a:rPr lang="fr-CA" altLang="fr-FR">
                <a:cs typeface="Times New Roman" panose="02020603050405020304" pitchFamily="18" charset="0"/>
              </a:rPr>
              <a:t> :</a:t>
            </a:r>
            <a:endParaRPr lang="fr-FR" altLang="fr-FR"/>
          </a:p>
          <a:p>
            <a:r>
              <a:rPr lang="fr-CA" altLang="fr-FR">
                <a:cs typeface="Times New Roman" panose="02020603050405020304" pitchFamily="18" charset="0"/>
              </a:rPr>
              <a:t>- masse : m</a:t>
            </a:r>
            <a:r>
              <a:rPr lang="fr-CA" altLang="fr-FR" baseline="-30000">
                <a:cs typeface="Times New Roman" panose="02020603050405020304" pitchFamily="18" charset="0"/>
              </a:rPr>
              <a:t>3</a:t>
            </a:r>
            <a:r>
              <a:rPr lang="fr-CA" altLang="fr-FR">
                <a:cs typeface="Times New Roman" panose="02020603050405020304" pitchFamily="18" charset="0"/>
              </a:rPr>
              <a:t> = 8g</a:t>
            </a:r>
          </a:p>
          <a:p>
            <a:r>
              <a:rPr lang="fr-CA" altLang="fr-FR">
                <a:cs typeface="Times New Roman" panose="02020603050405020304" pitchFamily="18" charset="0"/>
              </a:rPr>
              <a:t>- centre d’inertie :</a:t>
            </a:r>
            <a:r>
              <a:rPr lang="fr-FR" altLang="fr-FR"/>
              <a:t> </a:t>
            </a:r>
          </a:p>
        </p:txBody>
      </p:sp>
      <p:graphicFrame>
        <p:nvGraphicFramePr>
          <p:cNvPr id="25" name="Objet 24">
            <a:extLst>
              <a:ext uri="{FF2B5EF4-FFF2-40B4-BE49-F238E27FC236}">
                <a16:creationId xmlns:a16="http://schemas.microsoft.com/office/drawing/2014/main" id="{E692711A-3051-1804-7A61-F3BE41D4A9C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52763" y="1511300"/>
          <a:ext cx="1069975" cy="37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72808" imgH="241195" progId="Equation.DSMT4">
                  <p:embed/>
                </p:oleObj>
              </mc:Choice>
              <mc:Fallback>
                <p:oleObj name="Equation" r:id="rId6" imgW="672808" imgH="241195" progId="Equation.DSMT4">
                  <p:embed/>
                  <p:pic>
                    <p:nvPicPr>
                      <p:cNvPr id="0" name="Obje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2763" y="1511300"/>
                        <a:ext cx="1069975" cy="377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25">
            <a:extLst>
              <a:ext uri="{FF2B5EF4-FFF2-40B4-BE49-F238E27FC236}">
                <a16:creationId xmlns:a16="http://schemas.microsoft.com/office/drawing/2014/main" id="{CC9BC005-3D38-E66B-D97D-106ECDFE53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838" y="1804988"/>
            <a:ext cx="2686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fr-CA" altLang="fr-FR">
                <a:cs typeface="Times New Roman" panose="02020603050405020304" pitchFamily="18" charset="0"/>
              </a:rPr>
              <a:t>- matrice d’inertie en (A) : </a:t>
            </a:r>
            <a:endParaRPr lang="fr-FR" altLang="fr-FR">
              <a:cs typeface="Times New Roman" panose="02020603050405020304" pitchFamily="18" charset="0"/>
            </a:endParaRPr>
          </a:p>
        </p:txBody>
      </p:sp>
      <p:graphicFrame>
        <p:nvGraphicFramePr>
          <p:cNvPr id="27" name="Objet 26">
            <a:extLst>
              <a:ext uri="{FF2B5EF4-FFF2-40B4-BE49-F238E27FC236}">
                <a16:creationId xmlns:a16="http://schemas.microsoft.com/office/drawing/2014/main" id="{3A9EB534-39D2-B3BC-832F-4793795E029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17663" y="2243138"/>
          <a:ext cx="3309937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955800" imgH="673100" progId="Equation.DSMT4">
                  <p:embed/>
                </p:oleObj>
              </mc:Choice>
              <mc:Fallback>
                <p:oleObj name="Equation" r:id="rId8" imgW="1955800" imgH="673100" progId="Equation.DSMT4">
                  <p:embed/>
                  <p:pic>
                    <p:nvPicPr>
                      <p:cNvPr id="0" name="Obje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7663" y="2243138"/>
                        <a:ext cx="3309937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C6E34833-89EF-8421-4697-A991D0D017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838" y="3535363"/>
            <a:ext cx="78533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i="1"/>
              <a:t>Détermination du moment dynamique de (3) </a:t>
            </a:r>
            <a:r>
              <a:rPr lang="fr-CA" altLang="fr-FR" b="1" i="1"/>
              <a:t>au point A</a:t>
            </a:r>
            <a:r>
              <a:rPr lang="fr-CA" altLang="fr-FR" b="1" i="1">
                <a:solidFill>
                  <a:srgbClr val="FF6600"/>
                </a:solidFill>
              </a:rPr>
              <a:t>.</a:t>
            </a:r>
            <a:endParaRPr lang="fr-FR" altLang="fr-FR" b="1" i="1">
              <a:solidFill>
                <a:srgbClr val="FF6600"/>
              </a:solidFill>
            </a:endParaRPr>
          </a:p>
        </p:txBody>
      </p:sp>
      <p:sp>
        <p:nvSpPr>
          <p:cNvPr id="16394" name="Rectangle 2">
            <a:extLst>
              <a:ext uri="{FF2B5EF4-FFF2-40B4-BE49-F238E27FC236}">
                <a16:creationId xmlns:a16="http://schemas.microsoft.com/office/drawing/2014/main" id="{F7BD1C1A-7396-B567-21B1-3953CF17E8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6395" name="Rectangle 4">
            <a:extLst>
              <a:ext uri="{FF2B5EF4-FFF2-40B4-BE49-F238E27FC236}">
                <a16:creationId xmlns:a16="http://schemas.microsoft.com/office/drawing/2014/main" id="{C0C3C334-0DCE-EB84-F9C3-BA2AA738B9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6396" name="Rectangle 2">
            <a:extLst>
              <a:ext uri="{FF2B5EF4-FFF2-40B4-BE49-F238E27FC236}">
                <a16:creationId xmlns:a16="http://schemas.microsoft.com/office/drawing/2014/main" id="{98C975B6-56C5-032D-3CCB-20D5CCDD6D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16397" name="Rectangle 2">
            <a:extLst>
              <a:ext uri="{FF2B5EF4-FFF2-40B4-BE49-F238E27FC236}">
                <a16:creationId xmlns:a16="http://schemas.microsoft.com/office/drawing/2014/main" id="{989E4107-28A8-9CA7-0E40-CFAB164C8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6" name="Objet 5">
            <a:extLst>
              <a:ext uri="{FF2B5EF4-FFF2-40B4-BE49-F238E27FC236}">
                <a16:creationId xmlns:a16="http://schemas.microsoft.com/office/drawing/2014/main" id="{A30EBD3D-86F8-26C8-9743-3753DC03647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17625" y="3946525"/>
          <a:ext cx="7758113" cy="2600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5118100" imgH="1739900" progId="Equation.DSMT4">
                  <p:embed/>
                </p:oleObj>
              </mc:Choice>
              <mc:Fallback>
                <p:oleObj name="Equation" r:id="rId10" imgW="5118100" imgH="1739900" progId="Equation.DSMT4">
                  <p:embed/>
                  <p:pic>
                    <p:nvPicPr>
                      <p:cNvPr id="0" name="Obje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7625" y="3946525"/>
                        <a:ext cx="7758113" cy="2600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à coins arrondis 7">
            <a:extLst>
              <a:ext uri="{FF2B5EF4-FFF2-40B4-BE49-F238E27FC236}">
                <a16:creationId xmlns:a16="http://schemas.microsoft.com/office/drawing/2014/main" id="{C006B090-DF47-6922-1CC5-DAA7D73F5969}"/>
              </a:ext>
            </a:extLst>
          </p:cNvPr>
          <p:cNvSpPr/>
          <p:nvPr/>
        </p:nvSpPr>
        <p:spPr>
          <a:xfrm>
            <a:off x="3421063" y="3992563"/>
            <a:ext cx="1662112" cy="54927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A252715-5708-3F37-F074-C19DD6C3AF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6175" y="3916363"/>
            <a:ext cx="22240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b="1">
                <a:solidFill>
                  <a:srgbClr val="FF0000"/>
                </a:solidFill>
              </a:rPr>
              <a:t>A n’est pas fixe /R</a:t>
            </a:r>
            <a:r>
              <a:rPr lang="fr-FR" altLang="fr-FR" b="1" baseline="-25000">
                <a:solidFill>
                  <a:srgbClr val="FF0000"/>
                </a:solidFill>
              </a:rPr>
              <a:t>g</a:t>
            </a:r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B11E1DE7-9BBC-EF03-235D-01C4AC75E376}"/>
              </a:ext>
            </a:extLst>
          </p:cNvPr>
          <p:cNvCxnSpPr/>
          <p:nvPr/>
        </p:nvCxnSpPr>
        <p:spPr>
          <a:xfrm flipH="1">
            <a:off x="5083175" y="4286250"/>
            <a:ext cx="3108325" cy="0"/>
          </a:xfrm>
          <a:prstGeom prst="line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Box 4">
            <a:extLst>
              <a:ext uri="{FF2B5EF4-FFF2-40B4-BE49-F238E27FC236}">
                <a16:creationId xmlns:a16="http://schemas.microsoft.com/office/drawing/2014/main" id="{56064438-14D6-1CF9-4374-C5FEFF611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7538" y="900113"/>
            <a:ext cx="21764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Torseur dynamique</a:t>
            </a: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EDE8F46-079E-2312-6747-6E416881B3F4}"/>
              </a:ext>
            </a:extLst>
          </p:cNvPr>
          <p:cNvCxnSpPr/>
          <p:nvPr/>
        </p:nvCxnSpPr>
        <p:spPr>
          <a:xfrm>
            <a:off x="6967538" y="1316038"/>
            <a:ext cx="2176462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Box 28">
            <a:extLst>
              <a:ext uri="{FF2B5EF4-FFF2-40B4-BE49-F238E27FC236}">
                <a16:creationId xmlns:a16="http://schemas.microsoft.com/office/drawing/2014/main" id="{A496A0F7-E134-B503-1E91-F1B101D3EB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27200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Cinétique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8" grpId="0"/>
      <p:bldP spid="8" grpId="0" animBg="1"/>
      <p:bldP spid="10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FE96B6D2-5F1F-58BD-65B6-99FDC38E42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2738" y="3211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7411" name="Object 5">
            <a:extLst>
              <a:ext uri="{FF2B5EF4-FFF2-40B4-BE49-F238E27FC236}">
                <a16:creationId xmlns:a16="http://schemas.microsoft.com/office/drawing/2014/main" id="{79A19404-C81A-2E36-3A5F-0248203E352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88" name="Text Box 20">
            <a:extLst>
              <a:ext uri="{FF2B5EF4-FFF2-40B4-BE49-F238E27FC236}">
                <a16:creationId xmlns:a16="http://schemas.microsoft.com/office/drawing/2014/main" id="{8D56B7F6-0C0C-99D5-101D-25633188EF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4450" y="1811338"/>
            <a:ext cx="77454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/>
              <a:t>Soit E un ensemble de n solides S</a:t>
            </a:r>
            <a:r>
              <a:rPr lang="fr-FR" altLang="fr-FR" baseline="-25000"/>
              <a:t>i</a:t>
            </a:r>
            <a:r>
              <a:rPr lang="fr-FR" altLang="fr-FR"/>
              <a:t> en mouvement par rapport à R</a:t>
            </a:r>
          </a:p>
        </p:txBody>
      </p:sp>
      <p:graphicFrame>
        <p:nvGraphicFramePr>
          <p:cNvPr id="58389" name="Object 21">
            <a:extLst>
              <a:ext uri="{FF2B5EF4-FFF2-40B4-BE49-F238E27FC236}">
                <a16:creationId xmlns:a16="http://schemas.microsoft.com/office/drawing/2014/main" id="{571F654F-83BB-3D9D-8517-07CE2F6A453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16063" y="2646363"/>
          <a:ext cx="2965450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460500" imgH="508000" progId="Equation.DSMT4">
                  <p:embed/>
                </p:oleObj>
              </mc:Choice>
              <mc:Fallback>
                <p:oleObj name="Equation" r:id="rId5" imgW="1460500" imgH="508000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6063" y="2646363"/>
                        <a:ext cx="2965450" cy="1031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90" name="Object 22">
            <a:extLst>
              <a:ext uri="{FF2B5EF4-FFF2-40B4-BE49-F238E27FC236}">
                <a16:creationId xmlns:a16="http://schemas.microsoft.com/office/drawing/2014/main" id="{FC66F3D0-7C86-6A9E-5D91-4105D5B4CC0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922963" y="2646363"/>
          <a:ext cx="2990850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473200" imgH="508000" progId="Equation.DSMT4">
                  <p:embed/>
                </p:oleObj>
              </mc:Choice>
              <mc:Fallback>
                <p:oleObj name="Equation" r:id="rId7" imgW="1473200" imgH="508000" progId="Equation.DSMT4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2963" y="2646363"/>
                        <a:ext cx="2990850" cy="1031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92" name="Text Box 24">
            <a:extLst>
              <a:ext uri="{FF2B5EF4-FFF2-40B4-BE49-F238E27FC236}">
                <a16:creationId xmlns:a16="http://schemas.microsoft.com/office/drawing/2014/main" id="{89E769D3-1E70-594D-5781-4022260A81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2400" y="3949700"/>
            <a:ext cx="74644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 i="1"/>
              <a:t>Attention d’exprimer les moments au même point avant de les sommer.</a:t>
            </a:r>
          </a:p>
        </p:txBody>
      </p:sp>
      <p:sp>
        <p:nvSpPr>
          <p:cNvPr id="11" name="Text Box 24">
            <a:extLst>
              <a:ext uri="{FF2B5EF4-FFF2-40B4-BE49-F238E27FC236}">
                <a16:creationId xmlns:a16="http://schemas.microsoft.com/office/drawing/2014/main" id="{BF6120C2-5EFD-1BE9-2264-22E22261C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7275" y="5367338"/>
            <a:ext cx="5654675" cy="830262"/>
          </a:xfrm>
          <a:prstGeom prst="rect">
            <a:avLst/>
          </a:prstGeom>
          <a:solidFill>
            <a:schemeClr val="accent4">
              <a:lumMod val="65000"/>
              <a:lumOff val="35000"/>
            </a:schemeClr>
          </a:solidFill>
          <a:ln w="38100">
            <a:solidFill>
              <a:srgbClr val="FF6600"/>
            </a:solidFill>
          </a:ln>
        </p:spPr>
        <p:txBody>
          <a:bodyPr>
            <a:spAutoFit/>
          </a:bodyPr>
          <a:lstStyle>
            <a:defPPr>
              <a:defRPr lang="fr-FR"/>
            </a:defPPr>
            <a:lvl1pPr algn="ctr"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>
              <a:defRPr/>
            </a:pPr>
            <a:r>
              <a:rPr lang="fr-FR" sz="2400" dirty="0"/>
              <a:t>Interdit de déterminer le centre de gravité</a:t>
            </a:r>
          </a:p>
          <a:p>
            <a:pPr>
              <a:defRPr/>
            </a:pPr>
            <a:r>
              <a:rPr lang="fr-FR" sz="2400" dirty="0"/>
              <a:t>de l’ensemble !!!</a:t>
            </a:r>
          </a:p>
        </p:txBody>
      </p:sp>
      <p:sp>
        <p:nvSpPr>
          <p:cNvPr id="12" name="Text Box 4">
            <a:extLst>
              <a:ext uri="{FF2B5EF4-FFF2-40B4-BE49-F238E27FC236}">
                <a16:creationId xmlns:a16="http://schemas.microsoft.com/office/drawing/2014/main" id="{64366F55-CF35-C9C3-9B87-E1FA0C6C3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5200" y="900113"/>
            <a:ext cx="4368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Eléments cinétiques d’un ensemble E</a:t>
            </a:r>
          </a:p>
        </p:txBody>
      </p: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FDFEE25B-4B05-16B1-91DE-73AD4ABA7FE7}"/>
              </a:ext>
            </a:extLst>
          </p:cNvPr>
          <p:cNvCxnSpPr/>
          <p:nvPr/>
        </p:nvCxnSpPr>
        <p:spPr>
          <a:xfrm>
            <a:off x="5006975" y="1316038"/>
            <a:ext cx="4137025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Box 28">
            <a:extLst>
              <a:ext uri="{FF2B5EF4-FFF2-40B4-BE49-F238E27FC236}">
                <a16:creationId xmlns:a16="http://schemas.microsoft.com/office/drawing/2014/main" id="{7EA10E0A-A397-E355-12DA-F6F5B1943C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727200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Cinétique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8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8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8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8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8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8" grpId="0"/>
      <p:bldP spid="58392" grpId="0"/>
      <p:bldP spid="11" grpId="0" animBg="1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Object 5">
            <a:extLst>
              <a:ext uri="{FF2B5EF4-FFF2-40B4-BE49-F238E27FC236}">
                <a16:creationId xmlns:a16="http://schemas.microsoft.com/office/drawing/2014/main" id="{E0C33BDB-FE96-E4E0-525C-B8BC614C0B2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52" name="Text Box 12">
            <a:extLst>
              <a:ext uri="{FF2B5EF4-FFF2-40B4-BE49-F238E27FC236}">
                <a16:creationId xmlns:a16="http://schemas.microsoft.com/office/drawing/2014/main" id="{7C05A64A-F166-AF15-2511-087C78A3B9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575" y="1419225"/>
            <a:ext cx="784860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fr-FR" u="sng"/>
              <a:t>Énoncé </a:t>
            </a:r>
            <a:r>
              <a:rPr lang="fr-CA" altLang="fr-FR"/>
              <a:t>: 	Il existe au moins un espace-temps </a:t>
            </a:r>
            <a:r>
              <a:rPr lang="fr-CA" altLang="fr-FR" b="1" i="1"/>
              <a:t>galiléen </a:t>
            </a:r>
            <a:r>
              <a:rPr lang="fr-CA" altLang="fr-FR"/>
              <a:t>tel que, pour tout ensemble 	matériel E, le torseur dynamique de E dans cet espace est constamment 	égal au torseur des efforts extérieurs appliqués à E :</a:t>
            </a:r>
            <a:endParaRPr lang="fr-FR" altLang="fr-FR"/>
          </a:p>
        </p:txBody>
      </p:sp>
      <p:graphicFrame>
        <p:nvGraphicFramePr>
          <p:cNvPr id="61453" name="Object 13">
            <a:extLst>
              <a:ext uri="{FF2B5EF4-FFF2-40B4-BE49-F238E27FC236}">
                <a16:creationId xmlns:a16="http://schemas.microsoft.com/office/drawing/2014/main" id="{54B46431-8580-CE15-A829-E995577D21E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308350" y="2525713"/>
          <a:ext cx="3784600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536033" imgH="253890" progId="Equation.DSMT4">
                  <p:embed/>
                </p:oleObj>
              </mc:Choice>
              <mc:Fallback>
                <p:oleObj name="Equation" r:id="rId5" imgW="1536033" imgH="253890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8350" y="2525713"/>
                        <a:ext cx="3784600" cy="625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20">
            <a:extLst>
              <a:ext uri="{FF2B5EF4-FFF2-40B4-BE49-F238E27FC236}">
                <a16:creationId xmlns:a16="http://schemas.microsoft.com/office/drawing/2014/main" id="{B619B24A-BF9C-E63A-F910-A137244E527C}"/>
              </a:ext>
            </a:extLst>
          </p:cNvPr>
          <p:cNvGrpSpPr>
            <a:grpSpLocks/>
          </p:cNvGrpSpPr>
          <p:nvPr/>
        </p:nvGrpSpPr>
        <p:grpSpPr bwMode="auto">
          <a:xfrm>
            <a:off x="1165225" y="3392488"/>
            <a:ext cx="7467600" cy="504825"/>
            <a:chOff x="734" y="2137"/>
            <a:chExt cx="4704" cy="318"/>
          </a:xfrm>
        </p:grpSpPr>
        <p:sp>
          <p:nvSpPr>
            <p:cNvPr id="61454" name="Text Box 14">
              <a:extLst>
                <a:ext uri="{FF2B5EF4-FFF2-40B4-BE49-F238E27FC236}">
                  <a16:creationId xmlns:a16="http://schemas.microsoft.com/office/drawing/2014/main" id="{05447FE7-D9C4-2F45-405B-EC45FD914C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4" y="2172"/>
              <a:ext cx="24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fr-FR" b="1" u="sng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</a:t>
              </a:r>
              <a:r>
                <a:rPr lang="fr-FR" u="sng" dirty="0"/>
                <a:t>héorème de la </a:t>
              </a:r>
              <a:r>
                <a:rPr lang="fr-FR" b="1" u="sng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R</a:t>
              </a:r>
              <a:r>
                <a:rPr lang="fr-FR" u="sng" dirty="0"/>
                <a:t>ésultante </a:t>
              </a:r>
              <a:r>
                <a:rPr lang="fr-FR" b="1" u="sng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D</a:t>
              </a:r>
              <a:r>
                <a:rPr lang="fr-FR" u="sng" dirty="0"/>
                <a:t>ynamique :</a:t>
              </a:r>
            </a:p>
          </p:txBody>
        </p:sp>
        <p:graphicFrame>
          <p:nvGraphicFramePr>
            <p:cNvPr id="18451" name="Object 15">
              <a:extLst>
                <a:ext uri="{FF2B5EF4-FFF2-40B4-BE49-F238E27FC236}">
                  <a16:creationId xmlns:a16="http://schemas.microsoft.com/office/drawing/2014/main" id="{7861BD96-629E-C0A9-8B7B-7CDB19636B11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354" y="2137"/>
            <a:ext cx="2084" cy="3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7" imgW="1828800" imgH="279400" progId="Equation.DSMT4">
                    <p:embed/>
                  </p:oleObj>
                </mc:Choice>
                <mc:Fallback>
                  <p:oleObj name="Equation" r:id="rId7" imgW="1828800" imgH="279400" progId="Equation.DSMT4">
                    <p:embed/>
                    <p:pic>
                      <p:nvPicPr>
                        <p:cNvPr id="0" name="Object 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54" y="2137"/>
                          <a:ext cx="2084" cy="31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1">
            <a:extLst>
              <a:ext uri="{FF2B5EF4-FFF2-40B4-BE49-F238E27FC236}">
                <a16:creationId xmlns:a16="http://schemas.microsoft.com/office/drawing/2014/main" id="{0857D938-E4A2-D572-9C59-FBC92481BC07}"/>
              </a:ext>
            </a:extLst>
          </p:cNvPr>
          <p:cNvGrpSpPr>
            <a:grpSpLocks/>
          </p:cNvGrpSpPr>
          <p:nvPr/>
        </p:nvGrpSpPr>
        <p:grpSpPr bwMode="auto">
          <a:xfrm>
            <a:off x="1171575" y="3913188"/>
            <a:ext cx="7261225" cy="504825"/>
            <a:chOff x="738" y="2465"/>
            <a:chExt cx="4574" cy="318"/>
          </a:xfrm>
        </p:grpSpPr>
        <p:sp>
          <p:nvSpPr>
            <p:cNvPr id="61456" name="Text Box 16">
              <a:extLst>
                <a:ext uri="{FF2B5EF4-FFF2-40B4-BE49-F238E27FC236}">
                  <a16:creationId xmlns:a16="http://schemas.microsoft.com/office/drawing/2014/main" id="{88892274-4CC7-59D0-DE76-13F5A64083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8" y="2500"/>
              <a:ext cx="22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fr-FR" b="1" u="sng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T</a:t>
              </a:r>
              <a:r>
                <a:rPr lang="fr-FR" u="sng" dirty="0"/>
                <a:t>héorème du </a:t>
              </a:r>
              <a:r>
                <a:rPr lang="fr-FR" b="1" u="sng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M</a:t>
              </a:r>
              <a:r>
                <a:rPr lang="fr-FR" u="sng" dirty="0"/>
                <a:t>oment </a:t>
              </a:r>
              <a:r>
                <a:rPr lang="fr-FR" b="1" u="sng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D</a:t>
              </a:r>
              <a:r>
                <a:rPr lang="fr-FR" u="sng" dirty="0"/>
                <a:t>ynamique :</a:t>
              </a:r>
            </a:p>
          </p:txBody>
        </p:sp>
        <p:graphicFrame>
          <p:nvGraphicFramePr>
            <p:cNvPr id="18449" name="Object 17">
              <a:extLst>
                <a:ext uri="{FF2B5EF4-FFF2-40B4-BE49-F238E27FC236}">
                  <a16:creationId xmlns:a16="http://schemas.microsoft.com/office/drawing/2014/main" id="{BC01981F-5B97-1CFB-F510-2C3C094A549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344" y="2465"/>
            <a:ext cx="1968" cy="3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9" imgW="1727200" imgH="279400" progId="Equation.DSMT4">
                    <p:embed/>
                  </p:oleObj>
                </mc:Choice>
                <mc:Fallback>
                  <p:oleObj name="Equation" r:id="rId9" imgW="1727200" imgH="279400" progId="Equation.DSMT4">
                    <p:embed/>
                    <p:pic>
                      <p:nvPicPr>
                        <p:cNvPr id="0" name="Object 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44" y="2465"/>
                          <a:ext cx="1968" cy="31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1458" name="Text Box 18">
            <a:extLst>
              <a:ext uri="{FF2B5EF4-FFF2-40B4-BE49-F238E27FC236}">
                <a16:creationId xmlns:a16="http://schemas.microsoft.com/office/drawing/2014/main" id="{7D446921-1BC3-1205-F3AD-B0F4C4F59D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4750" y="4953000"/>
            <a:ext cx="6089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i="1" u="sng"/>
              <a:t>Remarque </a:t>
            </a:r>
            <a:r>
              <a:rPr lang="fr-FR" altLang="fr-FR" i="1"/>
              <a:t>: en un point A fixe dans R</a:t>
            </a:r>
            <a:r>
              <a:rPr lang="fr-FR" altLang="fr-FR" i="1" baseline="-25000"/>
              <a:t>g</a:t>
            </a:r>
            <a:r>
              <a:rPr lang="fr-FR" altLang="fr-FR" i="1"/>
              <a:t> ou au centre de gravité G</a:t>
            </a:r>
          </a:p>
        </p:txBody>
      </p:sp>
      <p:graphicFrame>
        <p:nvGraphicFramePr>
          <p:cNvPr id="61459" name="Object 19">
            <a:extLst>
              <a:ext uri="{FF2B5EF4-FFF2-40B4-BE49-F238E27FC236}">
                <a16:creationId xmlns:a16="http://schemas.microsoft.com/office/drawing/2014/main" id="{7CEBB714-F2FE-8EF2-7013-BF247D715DB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38288" y="5508625"/>
          <a:ext cx="7213600" cy="925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4749800" imgH="609600" progId="Equation.DSMT4">
                  <p:embed/>
                </p:oleObj>
              </mc:Choice>
              <mc:Fallback>
                <p:oleObj name="Equation" r:id="rId11" imgW="4749800" imgH="609600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8288" y="5508625"/>
                        <a:ext cx="7213600" cy="925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e 4">
            <a:extLst>
              <a:ext uri="{FF2B5EF4-FFF2-40B4-BE49-F238E27FC236}">
                <a16:creationId xmlns:a16="http://schemas.microsoft.com/office/drawing/2014/main" id="{9743F8CC-41BE-54EA-8BAB-32DC634E5D1B}"/>
              </a:ext>
            </a:extLst>
          </p:cNvPr>
          <p:cNvGrpSpPr>
            <a:grpSpLocks/>
          </p:cNvGrpSpPr>
          <p:nvPr/>
        </p:nvGrpSpPr>
        <p:grpSpPr bwMode="auto">
          <a:xfrm>
            <a:off x="3009900" y="6088063"/>
            <a:ext cx="4191000" cy="411162"/>
            <a:chOff x="3009900" y="6217920"/>
            <a:chExt cx="4191000" cy="411480"/>
          </a:xfrm>
        </p:grpSpPr>
        <p:sp>
          <p:nvSpPr>
            <p:cNvPr id="4" name="Ellipse 3">
              <a:extLst>
                <a:ext uri="{FF2B5EF4-FFF2-40B4-BE49-F238E27FC236}">
                  <a16:creationId xmlns:a16="http://schemas.microsoft.com/office/drawing/2014/main" id="{D6850001-FBE3-9BBF-A59F-F1478DA7DF17}"/>
                </a:ext>
              </a:extLst>
            </p:cNvPr>
            <p:cNvSpPr/>
            <p:nvPr/>
          </p:nvSpPr>
          <p:spPr>
            <a:xfrm>
              <a:off x="3009900" y="6217920"/>
              <a:ext cx="411163" cy="41148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/>
            </a:p>
          </p:txBody>
        </p:sp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78B5A118-052C-14D0-FF22-A9A4D253B011}"/>
                </a:ext>
              </a:extLst>
            </p:cNvPr>
            <p:cNvSpPr/>
            <p:nvPr/>
          </p:nvSpPr>
          <p:spPr>
            <a:xfrm>
              <a:off x="6789738" y="6217920"/>
              <a:ext cx="411162" cy="411480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FR"/>
            </a:p>
          </p:txBody>
        </p:sp>
      </p:grpSp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29F98270-55BD-BCE1-502F-D5B307575010}"/>
              </a:ext>
            </a:extLst>
          </p:cNvPr>
          <p:cNvCxnSpPr/>
          <p:nvPr/>
        </p:nvCxnSpPr>
        <p:spPr>
          <a:xfrm>
            <a:off x="4227513" y="3124200"/>
            <a:ext cx="52705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Box 4">
            <a:extLst>
              <a:ext uri="{FF2B5EF4-FFF2-40B4-BE49-F238E27FC236}">
                <a16:creationId xmlns:a16="http://schemas.microsoft.com/office/drawing/2014/main" id="{A77109EC-33C7-8235-AF30-6477AC8DC6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6975" y="900113"/>
            <a:ext cx="413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Principe fondamental de la dynamique</a:t>
            </a:r>
          </a:p>
        </p:txBody>
      </p:sp>
      <p:cxnSp>
        <p:nvCxnSpPr>
          <p:cNvPr id="20" name="Connecteur droit 19">
            <a:extLst>
              <a:ext uri="{FF2B5EF4-FFF2-40B4-BE49-F238E27FC236}">
                <a16:creationId xmlns:a16="http://schemas.microsoft.com/office/drawing/2014/main" id="{D49822EE-EAAD-EC55-E583-C643BCF47765}"/>
              </a:ext>
            </a:extLst>
          </p:cNvPr>
          <p:cNvCxnSpPr/>
          <p:nvPr/>
        </p:nvCxnSpPr>
        <p:spPr>
          <a:xfrm>
            <a:off x="5006975" y="1316038"/>
            <a:ext cx="4137025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Box 28">
            <a:extLst>
              <a:ext uri="{FF2B5EF4-FFF2-40B4-BE49-F238E27FC236}">
                <a16:creationId xmlns:a16="http://schemas.microsoft.com/office/drawing/2014/main" id="{9C8E5355-36AD-C7C8-0F1A-9B1E03CA5B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68675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P.F.D.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1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1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1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2" grpId="0"/>
      <p:bldP spid="6145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>
            <a:extLst>
              <a:ext uri="{FF2B5EF4-FFF2-40B4-BE49-F238E27FC236}">
                <a16:creationId xmlns:a16="http://schemas.microsoft.com/office/drawing/2014/main" id="{21764A80-326B-CDD5-950C-40AF4C509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1" t="30309" r="3333" b="29381"/>
          <a:stretch>
            <a:fillRect/>
          </a:stretch>
        </p:blipFill>
        <p:spPr bwMode="auto">
          <a:xfrm>
            <a:off x="1924050" y="1379538"/>
            <a:ext cx="6430963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2EB7E9C-1316-A497-91C0-8324526BF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6838" y="1033463"/>
            <a:ext cx="3835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 b="1"/>
              <a:t>Détermination du couple moteur C</a:t>
            </a:r>
            <a:r>
              <a:rPr lang="fr-CA" altLang="fr-FR" b="1" baseline="-25000"/>
              <a:t>m1</a:t>
            </a:r>
            <a:endParaRPr lang="fr-FR" altLang="fr-FR"/>
          </a:p>
        </p:txBody>
      </p:sp>
      <p:sp>
        <p:nvSpPr>
          <p:cNvPr id="19460" name="Rectangle 4">
            <a:extLst>
              <a:ext uri="{FF2B5EF4-FFF2-40B4-BE49-F238E27FC236}">
                <a16:creationId xmlns:a16="http://schemas.microsoft.com/office/drawing/2014/main" id="{BAD5C7B3-9AD2-9582-ABD9-9DBDF8D103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C7D3E55E-4EA5-08D1-57DF-5EA1A3F7E02B}"/>
              </a:ext>
            </a:extLst>
          </p:cNvPr>
          <p:cNvGrpSpPr>
            <a:grpSpLocks/>
          </p:cNvGrpSpPr>
          <p:nvPr/>
        </p:nvGrpSpPr>
        <p:grpSpPr bwMode="auto">
          <a:xfrm>
            <a:off x="1139825" y="3808413"/>
            <a:ext cx="7991475" cy="373062"/>
            <a:chOff x="1139752" y="3808117"/>
            <a:chExt cx="7991472" cy="374072"/>
          </a:xfrm>
        </p:grpSpPr>
        <p:sp>
          <p:nvSpPr>
            <p:cNvPr id="19472" name="Rectangle 7">
              <a:extLst>
                <a:ext uri="{FF2B5EF4-FFF2-40B4-BE49-F238E27FC236}">
                  <a16:creationId xmlns:a16="http://schemas.microsoft.com/office/drawing/2014/main" id="{04C2D734-0556-261B-EF5F-CDE441E00F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39752" y="3808117"/>
              <a:ext cx="7726453" cy="369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CA" altLang="fr-FR" b="1"/>
                <a:t>Quelle stratégie pour trouver C</a:t>
              </a:r>
              <a:r>
                <a:rPr lang="fr-CA" altLang="fr-FR" b="1" baseline="-25000"/>
                <a:t>m1</a:t>
              </a:r>
              <a:r>
                <a:rPr lang="fr-CA" altLang="fr-FR" b="1"/>
                <a:t> ? </a:t>
              </a:r>
              <a:r>
                <a:rPr lang="fr-CA" altLang="fr-FR"/>
                <a:t>Il faudra nécessairement écrire </a:t>
              </a:r>
              <a:r>
                <a:rPr lang="fr-CA" altLang="fr-FR" b="1"/>
                <a:t>le TMD / </a:t>
              </a:r>
              <a:endParaRPr lang="fr-FR" altLang="fr-FR"/>
            </a:p>
          </p:txBody>
        </p:sp>
        <p:graphicFrame>
          <p:nvGraphicFramePr>
            <p:cNvPr id="19473" name="Objet 9">
              <a:extLst>
                <a:ext uri="{FF2B5EF4-FFF2-40B4-BE49-F238E27FC236}">
                  <a16:creationId xmlns:a16="http://schemas.microsoft.com/office/drawing/2014/main" id="{12DA36C4-CCC8-050F-B77A-4E33F6520D82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8445424" y="3808117"/>
            <a:ext cx="685800" cy="3740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419100" imgH="228600" progId="Equation.DSMT4">
                    <p:embed/>
                  </p:oleObj>
                </mc:Choice>
                <mc:Fallback>
                  <p:oleObj name="Equation" r:id="rId4" imgW="419100" imgH="228600" progId="Equation.DSMT4">
                    <p:embed/>
                    <p:pic>
                      <p:nvPicPr>
                        <p:cNvPr id="0" name="Obje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445424" y="3808117"/>
                          <a:ext cx="685800" cy="3740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C933D53C-0CC1-1CDE-0C46-0B9449297D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3025" y="4335463"/>
            <a:ext cx="7656513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CA" altLang="fr-FR" i="1"/>
              <a:t>En isolant seulement (1)</a:t>
            </a:r>
            <a:r>
              <a:rPr lang="fr-CA" altLang="fr-FR"/>
              <a:t>,</a:t>
            </a:r>
          </a:p>
          <a:p>
            <a:pPr algn="ctr" eaLnBrk="1" hangingPunct="1"/>
            <a:endParaRPr lang="fr-CA" altLang="fr-FR"/>
          </a:p>
          <a:p>
            <a:pPr algn="ctr" eaLnBrk="1" hangingPunct="1"/>
            <a:r>
              <a:rPr lang="fr-CA" altLang="fr-FR"/>
              <a:t>cette équation ne fera pas intervenir les inconnues de liaison avec le bâti,</a:t>
            </a:r>
          </a:p>
          <a:p>
            <a:pPr algn="ctr" eaLnBrk="1" hangingPunct="1"/>
            <a:endParaRPr lang="fr-CA" altLang="fr-FR"/>
          </a:p>
          <a:p>
            <a:pPr algn="ctr" eaLnBrk="1" hangingPunct="1"/>
            <a:r>
              <a:rPr lang="fr-CA" altLang="fr-FR"/>
              <a:t>mais il faudrait au préalable déterminer le couple</a:t>
            </a:r>
          </a:p>
          <a:p>
            <a:pPr algn="ctr" eaLnBrk="1" hangingPunct="1"/>
            <a:r>
              <a:rPr lang="fr-CA" altLang="fr-FR"/>
              <a:t>transmis par la liaison hélicoïdale </a:t>
            </a:r>
            <a:endParaRPr lang="fr-FR" altLang="fr-FR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D1EB647-44D9-E89C-7DCB-0D8D888954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3025" y="4335463"/>
            <a:ext cx="7656513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CA" altLang="fr-FR" i="1"/>
              <a:t>En isolant (1+2)</a:t>
            </a:r>
            <a:r>
              <a:rPr lang="fr-CA" altLang="fr-FR"/>
              <a:t>,</a:t>
            </a:r>
          </a:p>
          <a:p>
            <a:pPr algn="ctr" eaLnBrk="1" hangingPunct="1"/>
            <a:endParaRPr lang="fr-CA" altLang="fr-FR"/>
          </a:p>
          <a:p>
            <a:pPr algn="ctr" eaLnBrk="1" hangingPunct="1"/>
            <a:r>
              <a:rPr lang="fr-CA" altLang="fr-FR"/>
              <a:t>il n’est plus nécessaire de déterminer le moment transmis par l’hélicoïdale,</a:t>
            </a:r>
          </a:p>
          <a:p>
            <a:pPr algn="ctr" eaLnBrk="1" hangingPunct="1"/>
            <a:endParaRPr lang="fr-CA" altLang="fr-FR"/>
          </a:p>
          <a:p>
            <a:pPr algn="ctr" eaLnBrk="1" hangingPunct="1"/>
            <a:r>
              <a:rPr lang="fr-CA" altLang="fr-FR"/>
              <a:t>mais cette équation nécessitera de déterminer au préalable</a:t>
            </a:r>
          </a:p>
          <a:p>
            <a:pPr algn="ctr" eaLnBrk="1" hangingPunct="1"/>
            <a:r>
              <a:rPr lang="fr-CA" altLang="fr-FR"/>
              <a:t>le moment transmis par la glissière avec le bâti</a:t>
            </a:r>
          </a:p>
          <a:p>
            <a:pPr algn="ctr" eaLnBrk="1" hangingPunct="1"/>
            <a:r>
              <a:rPr lang="fr-CA" altLang="fr-FR"/>
              <a:t>et le moment transmis par (3) au point A …</a:t>
            </a:r>
            <a:endParaRPr lang="fr-FR" altLang="fr-FR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2285AED-B29D-E923-06CC-6338AE735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3025" y="4335463"/>
            <a:ext cx="7656513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CA" altLang="fr-FR" i="1"/>
              <a:t>En isolant (1+2+3)</a:t>
            </a:r>
            <a:r>
              <a:rPr lang="fr-CA" altLang="fr-FR"/>
              <a:t>,</a:t>
            </a:r>
          </a:p>
          <a:p>
            <a:pPr algn="ctr" eaLnBrk="1" hangingPunct="1"/>
            <a:endParaRPr lang="fr-CA" altLang="fr-FR"/>
          </a:p>
          <a:p>
            <a:pPr algn="ctr" eaLnBrk="1" hangingPunct="1"/>
            <a:r>
              <a:rPr lang="fr-CA" altLang="fr-FR"/>
              <a:t>il n’y a plus que le moment transmis par la glissière (inconnu !),</a:t>
            </a:r>
          </a:p>
          <a:p>
            <a:pPr algn="ctr" eaLnBrk="1" hangingPunct="1"/>
            <a:endParaRPr lang="fr-CA" altLang="fr-FR"/>
          </a:p>
          <a:p>
            <a:pPr algn="ctr" eaLnBrk="1" hangingPunct="1"/>
            <a:r>
              <a:rPr lang="fr-CA" altLang="fr-FR"/>
              <a:t>mais il faudrait calculer trois moments dynamiques :</a:t>
            </a:r>
          </a:p>
          <a:p>
            <a:pPr algn="ctr" eaLnBrk="1" hangingPunct="1"/>
            <a:r>
              <a:rPr lang="fr-CA" altLang="fr-FR"/>
              <a:t>celui de (1), de (2) et de (3) …</a:t>
            </a:r>
            <a:endParaRPr lang="fr-FR" altLang="fr-FR"/>
          </a:p>
        </p:txBody>
      </p:sp>
      <p:sp>
        <p:nvSpPr>
          <p:cNvPr id="19465" name="Rectangle 7">
            <a:extLst>
              <a:ext uri="{FF2B5EF4-FFF2-40B4-BE49-F238E27FC236}">
                <a16:creationId xmlns:a16="http://schemas.microsoft.com/office/drawing/2014/main" id="{81BEA2B5-32C5-B4A0-6895-EF8E34DE11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644FFA91-5711-760E-DA80-9E8332DDFB2E}"/>
              </a:ext>
            </a:extLst>
          </p:cNvPr>
          <p:cNvGrpSpPr>
            <a:grpSpLocks/>
          </p:cNvGrpSpPr>
          <p:nvPr/>
        </p:nvGrpSpPr>
        <p:grpSpPr bwMode="auto">
          <a:xfrm>
            <a:off x="1343025" y="4213225"/>
            <a:ext cx="7656513" cy="2308225"/>
            <a:chOff x="1374125" y="4365945"/>
            <a:chExt cx="7655533" cy="2308324"/>
          </a:xfrm>
        </p:grpSpPr>
        <p:sp>
          <p:nvSpPr>
            <p:cNvPr id="19470" name="Rectangle 27">
              <a:extLst>
                <a:ext uri="{FF2B5EF4-FFF2-40B4-BE49-F238E27FC236}">
                  <a16:creationId xmlns:a16="http://schemas.microsoft.com/office/drawing/2014/main" id="{B27E09D7-2819-606A-6434-31832366E7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74125" y="4365945"/>
              <a:ext cx="7655533" cy="230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r>
                <a:rPr lang="fr-CA" altLang="fr-FR"/>
                <a:t>Nous allons donc </a:t>
              </a:r>
              <a:r>
                <a:rPr lang="fr-CA" altLang="fr-FR" b="1"/>
                <a:t>isoler seulement (1)</a:t>
              </a:r>
              <a:endParaRPr lang="fr-CA" altLang="fr-FR"/>
            </a:p>
            <a:p>
              <a:pPr algn="ctr" eaLnBrk="1" hangingPunct="1"/>
              <a:endParaRPr lang="fr-CA" altLang="fr-FR"/>
            </a:p>
            <a:p>
              <a:pPr algn="ctr" eaLnBrk="1" hangingPunct="1"/>
              <a:r>
                <a:rPr lang="fr-CA" altLang="fr-FR"/>
                <a:t>et déterminer au préalable le moment transmis par la liaison hélicoïdale ;</a:t>
              </a:r>
            </a:p>
            <a:p>
              <a:pPr algn="ctr" eaLnBrk="1" hangingPunct="1"/>
              <a:r>
                <a:rPr lang="fr-CA" altLang="fr-FR"/>
                <a:t>pour déterminer ce moment noté L</a:t>
              </a:r>
              <a:r>
                <a:rPr lang="fr-CA" altLang="fr-FR" baseline="-25000"/>
                <a:t>12</a:t>
              </a:r>
              <a:r>
                <a:rPr lang="fr-CA" altLang="fr-FR"/>
                <a:t>, nous allons </a:t>
              </a:r>
              <a:r>
                <a:rPr lang="fr-CA" altLang="fr-FR" b="1"/>
                <a:t>isoler (2+3)</a:t>
              </a:r>
            </a:p>
            <a:p>
              <a:pPr algn="ctr" eaLnBrk="1" hangingPunct="1"/>
              <a:r>
                <a:rPr lang="fr-CA" altLang="fr-FR" b="1"/>
                <a:t>et écrire le TRD</a:t>
              </a:r>
              <a:r>
                <a:rPr lang="fr-CA" altLang="fr-FR"/>
                <a:t> projeté sur</a:t>
              </a:r>
            </a:p>
            <a:p>
              <a:pPr algn="ctr" eaLnBrk="1" hangingPunct="1"/>
              <a:endParaRPr lang="fr-CA" altLang="fr-FR"/>
            </a:p>
            <a:p>
              <a:pPr algn="ctr" eaLnBrk="1" hangingPunct="1"/>
              <a:r>
                <a:rPr lang="fr-CA" altLang="fr-FR"/>
                <a:t>Cette équation permettra de trouver X</a:t>
              </a:r>
              <a:r>
                <a:rPr lang="fr-CA" altLang="fr-FR" baseline="-25000"/>
                <a:t>12</a:t>
              </a:r>
              <a:r>
                <a:rPr lang="fr-CA" altLang="fr-FR"/>
                <a:t> dont nous déduirons L</a:t>
              </a:r>
              <a:r>
                <a:rPr lang="fr-CA" altLang="fr-FR" baseline="-25000"/>
                <a:t>12</a:t>
              </a:r>
              <a:endParaRPr lang="fr-CA" altLang="fr-FR"/>
            </a:p>
            <a:p>
              <a:pPr algn="ctr" eaLnBrk="1" hangingPunct="1"/>
              <a:r>
                <a:rPr lang="fr-CA" altLang="fr-FR"/>
                <a:t>par l’intermédiaire du pas de la liaison.</a:t>
              </a:r>
              <a:endParaRPr lang="fr-FR" altLang="fr-FR"/>
            </a:p>
          </p:txBody>
        </p:sp>
        <p:graphicFrame>
          <p:nvGraphicFramePr>
            <p:cNvPr id="19471" name="Objet 13">
              <a:extLst>
                <a:ext uri="{FF2B5EF4-FFF2-40B4-BE49-F238E27FC236}">
                  <a16:creationId xmlns:a16="http://schemas.microsoft.com/office/drawing/2014/main" id="{E6367506-1366-20DA-18A6-B6D163EBDA5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6534150" y="5625873"/>
            <a:ext cx="374650" cy="3100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279400" imgH="228600" progId="Equation.DSMT4">
                    <p:embed/>
                  </p:oleObj>
                </mc:Choice>
                <mc:Fallback>
                  <p:oleObj name="Equation" r:id="rId6" imgW="279400" imgH="228600" progId="Equation.DSMT4">
                    <p:embed/>
                    <p:pic>
                      <p:nvPicPr>
                        <p:cNvPr id="0" name="Objet 1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534150" y="5625873"/>
                          <a:ext cx="374650" cy="31005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0" name="Text Box 4">
            <a:extLst>
              <a:ext uri="{FF2B5EF4-FFF2-40B4-BE49-F238E27FC236}">
                <a16:creationId xmlns:a16="http://schemas.microsoft.com/office/drawing/2014/main" id="{4FAB7866-38E2-692B-208C-CF5E9A5C2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9713" y="900113"/>
            <a:ext cx="25542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Application du P.F.D.</a:t>
            </a: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7ACF8264-6861-D448-9417-DEF233975934}"/>
              </a:ext>
            </a:extLst>
          </p:cNvPr>
          <p:cNvCxnSpPr/>
          <p:nvPr/>
        </p:nvCxnSpPr>
        <p:spPr>
          <a:xfrm>
            <a:off x="6705600" y="1316038"/>
            <a:ext cx="2438400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Box 28">
            <a:extLst>
              <a:ext uri="{FF2B5EF4-FFF2-40B4-BE49-F238E27FC236}">
                <a16:creationId xmlns:a16="http://schemas.microsoft.com/office/drawing/2014/main" id="{7FA514FF-6E0B-E4C1-BD83-5509A80DB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68675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P.F.D.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26" grpId="0"/>
      <p:bldP spid="27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>
            <a:extLst>
              <a:ext uri="{FF2B5EF4-FFF2-40B4-BE49-F238E27FC236}">
                <a16:creationId xmlns:a16="http://schemas.microsoft.com/office/drawing/2014/main" id="{86A2BF54-712F-198D-9C8D-03DD84BF8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1" t="30309" r="3333" b="29381"/>
          <a:stretch>
            <a:fillRect/>
          </a:stretch>
        </p:blipFill>
        <p:spPr bwMode="auto">
          <a:xfrm>
            <a:off x="1276350" y="965200"/>
            <a:ext cx="4924425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4">
            <a:extLst>
              <a:ext uri="{FF2B5EF4-FFF2-40B4-BE49-F238E27FC236}">
                <a16:creationId xmlns:a16="http://schemas.microsoft.com/office/drawing/2014/main" id="{47921F6E-3D31-FAE1-E2D2-4F6713A8BE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0484" name="Rectangle 7">
            <a:extLst>
              <a:ext uri="{FF2B5EF4-FFF2-40B4-BE49-F238E27FC236}">
                <a16:creationId xmlns:a16="http://schemas.microsoft.com/office/drawing/2014/main" id="{88F0984A-8523-07A3-6DDE-9D1E2CADDD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245C61E-3C44-6114-AE85-0207469810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1275" y="1709738"/>
            <a:ext cx="25812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CA" altLang="fr-FR" sz="2400" b="1" u="sng"/>
              <a:t>Isolons (2+3)</a:t>
            </a:r>
            <a:r>
              <a:rPr lang="fr-CA" altLang="fr-FR" sz="2400"/>
              <a:t> :</a:t>
            </a:r>
            <a:endParaRPr lang="fr-FR" altLang="fr-FR" sz="2400"/>
          </a:p>
        </p:txBody>
      </p:sp>
      <p:sp>
        <p:nvSpPr>
          <p:cNvPr id="20486" name="Rectangle 2">
            <a:extLst>
              <a:ext uri="{FF2B5EF4-FFF2-40B4-BE49-F238E27FC236}">
                <a16:creationId xmlns:a16="http://schemas.microsoft.com/office/drawing/2014/main" id="{9FB734E3-BD50-C059-247C-13C6C11949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4" name="Objet 3">
            <a:extLst>
              <a:ext uri="{FF2B5EF4-FFF2-40B4-BE49-F238E27FC236}">
                <a16:creationId xmlns:a16="http://schemas.microsoft.com/office/drawing/2014/main" id="{0153A65C-885E-7375-CD2A-3E070776EAB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905500" y="3148013"/>
          <a:ext cx="2755900" cy="1063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955800" imgH="749300" progId="Equation.DSMT4">
                  <p:embed/>
                </p:oleObj>
              </mc:Choice>
              <mc:Fallback>
                <p:oleObj name="Equation" r:id="rId4" imgW="1955800" imgH="749300" progId="Equation.DSMT4">
                  <p:embed/>
                  <p:pic>
                    <p:nvPicPr>
                      <p:cNvPr id="0" name="Obje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5500" y="3148013"/>
                        <a:ext cx="2755900" cy="1063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8" name="Rectangle 4">
            <a:extLst>
              <a:ext uri="{FF2B5EF4-FFF2-40B4-BE49-F238E27FC236}">
                <a16:creationId xmlns:a16="http://schemas.microsoft.com/office/drawing/2014/main" id="{542E3E98-4E71-1974-D3A8-39D2663641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7" name="Objet 6">
            <a:extLst>
              <a:ext uri="{FF2B5EF4-FFF2-40B4-BE49-F238E27FC236}">
                <a16:creationId xmlns:a16="http://schemas.microsoft.com/office/drawing/2014/main" id="{CCD040DA-D8AD-3A59-6A45-BA82BD0C243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905500" y="5461000"/>
          <a:ext cx="2971800" cy="1062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108200" imgH="749300" progId="Equation.DSMT4">
                  <p:embed/>
                </p:oleObj>
              </mc:Choice>
              <mc:Fallback>
                <p:oleObj name="Equation" r:id="rId6" imgW="2108200" imgH="749300" progId="Equation.DSMT4">
                  <p:embed/>
                  <p:pic>
                    <p:nvPicPr>
                      <p:cNvPr id="0" name="Obje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5500" y="5461000"/>
                        <a:ext cx="2971800" cy="1062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90" name="Rectangle 6">
            <a:extLst>
              <a:ext uri="{FF2B5EF4-FFF2-40B4-BE49-F238E27FC236}">
                <a16:creationId xmlns:a16="http://schemas.microsoft.com/office/drawing/2014/main" id="{A2A6999A-C108-8DB2-9249-C57F8EA37E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7" name="Objet 16">
            <a:extLst>
              <a:ext uri="{FF2B5EF4-FFF2-40B4-BE49-F238E27FC236}">
                <a16:creationId xmlns:a16="http://schemas.microsoft.com/office/drawing/2014/main" id="{382CD421-6BAD-62B1-5670-E20D341BF02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905500" y="2171700"/>
          <a:ext cx="320675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273300" imgH="482600" progId="Equation.DSMT4">
                  <p:embed/>
                </p:oleObj>
              </mc:Choice>
              <mc:Fallback>
                <p:oleObj name="Equation" r:id="rId8" imgW="2273300" imgH="482600" progId="Equation.DSMT4">
                  <p:embed/>
                  <p:pic>
                    <p:nvPicPr>
                      <p:cNvPr id="0" name="Obje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5500" y="2171700"/>
                        <a:ext cx="320675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92" name="Rectangle 8">
            <a:extLst>
              <a:ext uri="{FF2B5EF4-FFF2-40B4-BE49-F238E27FC236}">
                <a16:creationId xmlns:a16="http://schemas.microsoft.com/office/drawing/2014/main" id="{607EAD6C-4453-1262-DFCA-606584A91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9" name="Objet 18">
            <a:extLst>
              <a:ext uri="{FF2B5EF4-FFF2-40B4-BE49-F238E27FC236}">
                <a16:creationId xmlns:a16="http://schemas.microsoft.com/office/drawing/2014/main" id="{F9483FE5-A4D1-206F-7B22-D4E6D6B50CD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905500" y="4503738"/>
          <a:ext cx="2755900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955800" imgH="520700" progId="Equation.DSMT4">
                  <p:embed/>
                </p:oleObj>
              </mc:Choice>
              <mc:Fallback>
                <p:oleObj name="Equation" r:id="rId10" imgW="1955800" imgH="520700" progId="Equation.DSMT4">
                  <p:embed/>
                  <p:pic>
                    <p:nvPicPr>
                      <p:cNvPr id="0" name="Obje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5500" y="4503738"/>
                        <a:ext cx="2755900" cy="738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A4A9CB4F-2A6D-855F-C1C7-4EDBD87FEB70}"/>
              </a:ext>
            </a:extLst>
          </p:cNvPr>
          <p:cNvCxnSpPr/>
          <p:nvPr/>
        </p:nvCxnSpPr>
        <p:spPr>
          <a:xfrm flipV="1">
            <a:off x="5819775" y="2336800"/>
            <a:ext cx="0" cy="4425950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5" name="Rectangle 10">
            <a:extLst>
              <a:ext uri="{FF2B5EF4-FFF2-40B4-BE49-F238E27FC236}">
                <a16:creationId xmlns:a16="http://schemas.microsoft.com/office/drawing/2014/main" id="{132BFDAB-266A-734A-1172-D5D40016D0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24" name="Objet 23">
            <a:extLst>
              <a:ext uri="{FF2B5EF4-FFF2-40B4-BE49-F238E27FC236}">
                <a16:creationId xmlns:a16="http://schemas.microsoft.com/office/drawing/2014/main" id="{0BB3967A-ECE7-7979-0153-21BA670D3A2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38250" y="4552950"/>
          <a:ext cx="44767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3581400" imgH="304800" progId="Equation.DSMT4">
                  <p:embed/>
                </p:oleObj>
              </mc:Choice>
              <mc:Fallback>
                <p:oleObj name="Equation" r:id="rId12" imgW="3581400" imgH="304800" progId="Equation.DSMT4">
                  <p:embed/>
                  <p:pic>
                    <p:nvPicPr>
                      <p:cNvPr id="0" name="Obje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8250" y="4552950"/>
                        <a:ext cx="447675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97" name="Rectangle 12">
            <a:extLst>
              <a:ext uri="{FF2B5EF4-FFF2-40B4-BE49-F238E27FC236}">
                <a16:creationId xmlns:a16="http://schemas.microsoft.com/office/drawing/2014/main" id="{CED53C61-D3E2-F8FB-08A8-6289570B3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29" name="Objet 28">
            <a:extLst>
              <a:ext uri="{FF2B5EF4-FFF2-40B4-BE49-F238E27FC236}">
                <a16:creationId xmlns:a16="http://schemas.microsoft.com/office/drawing/2014/main" id="{1A76C0A3-C198-B7A8-BC31-BB83D5689D0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33500" y="2862263"/>
          <a:ext cx="3024188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854200" imgH="254000" progId="Equation.DSMT4">
                  <p:embed/>
                </p:oleObj>
              </mc:Choice>
              <mc:Fallback>
                <p:oleObj name="Equation" r:id="rId14" imgW="1854200" imgH="254000" progId="Equation.DSMT4">
                  <p:embed/>
                  <p:pic>
                    <p:nvPicPr>
                      <p:cNvPr id="0" name="Obje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3500" y="2862263"/>
                        <a:ext cx="3024188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99" name="Rectangle 14">
            <a:extLst>
              <a:ext uri="{FF2B5EF4-FFF2-40B4-BE49-F238E27FC236}">
                <a16:creationId xmlns:a16="http://schemas.microsoft.com/office/drawing/2014/main" id="{F5361F5E-22EC-0D1F-AFCE-31304DFFD5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31" name="Objet 30">
            <a:extLst>
              <a:ext uri="{FF2B5EF4-FFF2-40B4-BE49-F238E27FC236}">
                <a16:creationId xmlns:a16="http://schemas.microsoft.com/office/drawing/2014/main" id="{22479DDF-3F83-A302-AF75-AD231855117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23975" y="3387725"/>
          <a:ext cx="3375025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2082800" imgH="254000" progId="Equation.DSMT4">
                  <p:embed/>
                </p:oleObj>
              </mc:Choice>
              <mc:Fallback>
                <p:oleObj name="Equation" r:id="rId16" imgW="2082800" imgH="254000" progId="Equation.DSMT4">
                  <p:embed/>
                  <p:pic>
                    <p:nvPicPr>
                      <p:cNvPr id="0" name="Obje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3975" y="3387725"/>
                        <a:ext cx="3375025" cy="41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01" name="Rectangle 16">
            <a:extLst>
              <a:ext uri="{FF2B5EF4-FFF2-40B4-BE49-F238E27FC236}">
                <a16:creationId xmlns:a16="http://schemas.microsoft.com/office/drawing/2014/main" id="{8D2CCB60-A6C5-F24E-8F55-D82F031AA2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33" name="Objet 32">
            <a:extLst>
              <a:ext uri="{FF2B5EF4-FFF2-40B4-BE49-F238E27FC236}">
                <a16:creationId xmlns:a16="http://schemas.microsoft.com/office/drawing/2014/main" id="{C8C6A814-1A47-367A-C42C-2F8FE7B8CB9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14450" y="5340350"/>
          <a:ext cx="44323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3327400" imgH="279400" progId="Equation.DSMT4">
                  <p:embed/>
                </p:oleObj>
              </mc:Choice>
              <mc:Fallback>
                <p:oleObj name="Equation" r:id="rId18" imgW="3327400" imgH="279400" progId="Equation.DSMT4">
                  <p:embed/>
                  <p:pic>
                    <p:nvPicPr>
                      <p:cNvPr id="0" name="Obje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4450" y="5340350"/>
                        <a:ext cx="4432300" cy="368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03" name="Rectangle 18">
            <a:extLst>
              <a:ext uri="{FF2B5EF4-FFF2-40B4-BE49-F238E27FC236}">
                <a16:creationId xmlns:a16="http://schemas.microsoft.com/office/drawing/2014/main" id="{0080FEE4-2F4B-7392-10DF-D20564EE5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35" name="Objet 34">
            <a:extLst>
              <a:ext uri="{FF2B5EF4-FFF2-40B4-BE49-F238E27FC236}">
                <a16:creationId xmlns:a16="http://schemas.microsoft.com/office/drawing/2014/main" id="{0EC9899E-CE16-4D98-8250-2F340BC1361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95400" y="6056313"/>
          <a:ext cx="4368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3276600" imgH="254000" progId="Equation.DSMT4">
                  <p:embed/>
                </p:oleObj>
              </mc:Choice>
              <mc:Fallback>
                <p:oleObj name="Equation" r:id="rId20" imgW="3276600" imgH="254000" progId="Equation.DSMT4">
                  <p:embed/>
                  <p:pic>
                    <p:nvPicPr>
                      <p:cNvPr id="0" name="Obje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6056313"/>
                        <a:ext cx="4368800" cy="34290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66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ZoneTexte 35">
            <a:extLst>
              <a:ext uri="{FF2B5EF4-FFF2-40B4-BE49-F238E27FC236}">
                <a16:creationId xmlns:a16="http://schemas.microsoft.com/office/drawing/2014/main" id="{56F119D3-F107-5B31-172D-50ED8EFB5F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1575" y="4000500"/>
            <a:ext cx="1289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2000" b="1"/>
              <a:t>TRD / x</a:t>
            </a:r>
            <a:r>
              <a:rPr lang="fr-FR" altLang="fr-FR" sz="2000" b="1" baseline="-25000"/>
              <a:t>0</a:t>
            </a:r>
            <a:r>
              <a:rPr lang="fr-FR" altLang="fr-FR" sz="2000" b="1"/>
              <a:t> :</a:t>
            </a:r>
          </a:p>
        </p:txBody>
      </p:sp>
      <p:sp>
        <p:nvSpPr>
          <p:cNvPr id="28" name="Text Box 4">
            <a:extLst>
              <a:ext uri="{FF2B5EF4-FFF2-40B4-BE49-F238E27FC236}">
                <a16:creationId xmlns:a16="http://schemas.microsoft.com/office/drawing/2014/main" id="{EDF7766E-38E1-4A06-038A-C56A2BAE2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9713" y="900113"/>
            <a:ext cx="25542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Application du P.F.D.</a:t>
            </a:r>
          </a:p>
        </p:txBody>
      </p: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D006A84F-28F5-8F7C-6B89-BA6EF52F2D5B}"/>
              </a:ext>
            </a:extLst>
          </p:cNvPr>
          <p:cNvCxnSpPr/>
          <p:nvPr/>
        </p:nvCxnSpPr>
        <p:spPr>
          <a:xfrm>
            <a:off x="6705600" y="1316038"/>
            <a:ext cx="2438400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Box 28">
            <a:extLst>
              <a:ext uri="{FF2B5EF4-FFF2-40B4-BE49-F238E27FC236}">
                <a16:creationId xmlns:a16="http://schemas.microsoft.com/office/drawing/2014/main" id="{D57D6642-5222-1AF1-634F-104E069C6D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68675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P.F.D.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6" grpId="0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>
            <a:extLst>
              <a:ext uri="{FF2B5EF4-FFF2-40B4-BE49-F238E27FC236}">
                <a16:creationId xmlns:a16="http://schemas.microsoft.com/office/drawing/2014/main" id="{10064288-EE6B-86A4-150F-D97ADF51E6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1" t="30309" r="3333" b="29381"/>
          <a:stretch>
            <a:fillRect/>
          </a:stretch>
        </p:blipFill>
        <p:spPr bwMode="auto">
          <a:xfrm>
            <a:off x="1276350" y="965200"/>
            <a:ext cx="4924425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4">
            <a:extLst>
              <a:ext uri="{FF2B5EF4-FFF2-40B4-BE49-F238E27FC236}">
                <a16:creationId xmlns:a16="http://schemas.microsoft.com/office/drawing/2014/main" id="{6623D381-3794-9F42-C939-309DE77EE9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1508" name="Rectangle 7">
            <a:extLst>
              <a:ext uri="{FF2B5EF4-FFF2-40B4-BE49-F238E27FC236}">
                <a16:creationId xmlns:a16="http://schemas.microsoft.com/office/drawing/2014/main" id="{577F8D33-D5FD-9E24-8534-D1A774744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07A071-9B3F-33DE-8B7D-D359827286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1275" y="1538288"/>
            <a:ext cx="25812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CA" altLang="fr-FR" sz="2400" b="1" u="sng"/>
              <a:t>Isolons (1)</a:t>
            </a:r>
            <a:r>
              <a:rPr lang="fr-CA" altLang="fr-FR" sz="2400"/>
              <a:t> :</a:t>
            </a:r>
            <a:endParaRPr lang="fr-FR" altLang="fr-FR" sz="2400"/>
          </a:p>
        </p:txBody>
      </p:sp>
      <p:sp>
        <p:nvSpPr>
          <p:cNvPr id="21510" name="Rectangle 2">
            <a:extLst>
              <a:ext uri="{FF2B5EF4-FFF2-40B4-BE49-F238E27FC236}">
                <a16:creationId xmlns:a16="http://schemas.microsoft.com/office/drawing/2014/main" id="{B59E270C-1471-D9E4-6158-CD05C8343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1511" name="Rectangle 4">
            <a:extLst>
              <a:ext uri="{FF2B5EF4-FFF2-40B4-BE49-F238E27FC236}">
                <a16:creationId xmlns:a16="http://schemas.microsoft.com/office/drawing/2014/main" id="{044FE510-F6E7-A0C0-6C03-541A50B60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1512" name="Rectangle 6">
            <a:extLst>
              <a:ext uri="{FF2B5EF4-FFF2-40B4-BE49-F238E27FC236}">
                <a16:creationId xmlns:a16="http://schemas.microsoft.com/office/drawing/2014/main" id="{B4C5C3FE-3E28-7B90-58E4-CF221FD63E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1513" name="Rectangle 8">
            <a:extLst>
              <a:ext uri="{FF2B5EF4-FFF2-40B4-BE49-F238E27FC236}">
                <a16:creationId xmlns:a16="http://schemas.microsoft.com/office/drawing/2014/main" id="{FB5DD320-4BFD-CB2E-41C4-D027C9145E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8E137C6C-0CDA-9572-E1C7-528932E91858}"/>
              </a:ext>
            </a:extLst>
          </p:cNvPr>
          <p:cNvCxnSpPr/>
          <p:nvPr/>
        </p:nvCxnSpPr>
        <p:spPr>
          <a:xfrm flipV="1">
            <a:off x="5886450" y="2336800"/>
            <a:ext cx="0" cy="4425950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5" name="Rectangle 10">
            <a:extLst>
              <a:ext uri="{FF2B5EF4-FFF2-40B4-BE49-F238E27FC236}">
                <a16:creationId xmlns:a16="http://schemas.microsoft.com/office/drawing/2014/main" id="{BA2C5877-0A25-1A77-4FB1-1FBF7B8854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1516" name="Rectangle 12">
            <a:extLst>
              <a:ext uri="{FF2B5EF4-FFF2-40B4-BE49-F238E27FC236}">
                <a16:creationId xmlns:a16="http://schemas.microsoft.com/office/drawing/2014/main" id="{77ADF303-F025-93E5-BE2F-96E3894B57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1517" name="Rectangle 14">
            <a:extLst>
              <a:ext uri="{FF2B5EF4-FFF2-40B4-BE49-F238E27FC236}">
                <a16:creationId xmlns:a16="http://schemas.microsoft.com/office/drawing/2014/main" id="{49869FE2-9E7B-F2CF-1E76-F01586F969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1518" name="Rectangle 16">
            <a:extLst>
              <a:ext uri="{FF2B5EF4-FFF2-40B4-BE49-F238E27FC236}">
                <a16:creationId xmlns:a16="http://schemas.microsoft.com/office/drawing/2014/main" id="{C7225DE7-483E-89D1-FC46-87E3F07658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1519" name="Rectangle 18">
            <a:extLst>
              <a:ext uri="{FF2B5EF4-FFF2-40B4-BE49-F238E27FC236}">
                <a16:creationId xmlns:a16="http://schemas.microsoft.com/office/drawing/2014/main" id="{CBC1B7C1-7A72-99B7-DFFE-FA7933E56E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93E0E155-6296-DEAE-40CC-D539FFBBD5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905125"/>
            <a:ext cx="1841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2000" b="1"/>
              <a:t>TMD / (O, x</a:t>
            </a:r>
            <a:r>
              <a:rPr lang="fr-FR" altLang="fr-FR" sz="2000" b="1" baseline="-25000"/>
              <a:t>0</a:t>
            </a:r>
            <a:r>
              <a:rPr lang="fr-FR" altLang="fr-FR" sz="2000" b="1"/>
              <a:t>):</a:t>
            </a:r>
          </a:p>
        </p:txBody>
      </p:sp>
      <p:sp>
        <p:nvSpPr>
          <p:cNvPr id="21521" name="Rectangle 2">
            <a:extLst>
              <a:ext uri="{FF2B5EF4-FFF2-40B4-BE49-F238E27FC236}">
                <a16:creationId xmlns:a16="http://schemas.microsoft.com/office/drawing/2014/main" id="{A57B883E-5CF4-4686-0402-68F4EAF340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8" name="Objet 7">
            <a:extLst>
              <a:ext uri="{FF2B5EF4-FFF2-40B4-BE49-F238E27FC236}">
                <a16:creationId xmlns:a16="http://schemas.microsoft.com/office/drawing/2014/main" id="{2E041FF6-F430-3DAE-5D05-6DECC967161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915025" y="5438775"/>
          <a:ext cx="3105150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33600" imgH="749300" progId="Equation.DSMT4">
                  <p:embed/>
                </p:oleObj>
              </mc:Choice>
              <mc:Fallback>
                <p:oleObj name="Equation" r:id="rId4" imgW="2133600" imgH="749300" progId="Equation.DSMT4">
                  <p:embed/>
                  <p:pic>
                    <p:nvPicPr>
                      <p:cNvPr id="0" name="Obje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5025" y="5438775"/>
                        <a:ext cx="3105150" cy="1095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3" name="Rectangle 4">
            <a:extLst>
              <a:ext uri="{FF2B5EF4-FFF2-40B4-BE49-F238E27FC236}">
                <a16:creationId xmlns:a16="http://schemas.microsoft.com/office/drawing/2014/main" id="{765F22A0-920B-E749-7237-C006998705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1" name="Objet 10">
            <a:extLst>
              <a:ext uri="{FF2B5EF4-FFF2-40B4-BE49-F238E27FC236}">
                <a16:creationId xmlns:a16="http://schemas.microsoft.com/office/drawing/2014/main" id="{107F39CA-B490-42C9-0A5C-165C86EA85A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915025" y="4138613"/>
          <a:ext cx="2981325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044700" imgH="749300" progId="Equation.DSMT4">
                  <p:embed/>
                </p:oleObj>
              </mc:Choice>
              <mc:Fallback>
                <p:oleObj name="Equation" r:id="rId6" imgW="2044700" imgH="749300" progId="Equation.DSMT4">
                  <p:embed/>
                  <p:pic>
                    <p:nvPicPr>
                      <p:cNvPr id="0" name="Obje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5025" y="4138613"/>
                        <a:ext cx="2981325" cy="1095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5" name="Rectangle 6">
            <a:extLst>
              <a:ext uri="{FF2B5EF4-FFF2-40B4-BE49-F238E27FC236}">
                <a16:creationId xmlns:a16="http://schemas.microsoft.com/office/drawing/2014/main" id="{F28274C6-AE9D-13C1-D2EA-878AF0BA9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4" name="Objet 13">
            <a:extLst>
              <a:ext uri="{FF2B5EF4-FFF2-40B4-BE49-F238E27FC236}">
                <a16:creationId xmlns:a16="http://schemas.microsoft.com/office/drawing/2014/main" id="{3C57F2E0-DB32-471A-B500-18BE3CFE9D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915025" y="2174875"/>
          <a:ext cx="2773363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905000" imgH="520700" progId="Equation.DSMT4">
                  <p:embed/>
                </p:oleObj>
              </mc:Choice>
              <mc:Fallback>
                <p:oleObj name="Equation" r:id="rId8" imgW="1905000" imgH="520700" progId="Equation.DSMT4">
                  <p:embed/>
                  <p:pic>
                    <p:nvPicPr>
                      <p:cNvPr id="0" name="Obje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5025" y="2174875"/>
                        <a:ext cx="2773363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7" name="Rectangle 8">
            <a:extLst>
              <a:ext uri="{FF2B5EF4-FFF2-40B4-BE49-F238E27FC236}">
                <a16:creationId xmlns:a16="http://schemas.microsoft.com/office/drawing/2014/main" id="{CC609C2B-51E7-317E-D6BC-972655BEDE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20" name="Objet 19">
            <a:extLst>
              <a:ext uri="{FF2B5EF4-FFF2-40B4-BE49-F238E27FC236}">
                <a16:creationId xmlns:a16="http://schemas.microsoft.com/office/drawing/2014/main" id="{4CADAD20-F9A7-35DE-7587-87C919BBA7F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915025" y="3170238"/>
          <a:ext cx="2398713" cy="73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651000" imgH="508000" progId="Equation.DSMT4">
                  <p:embed/>
                </p:oleObj>
              </mc:Choice>
              <mc:Fallback>
                <p:oleObj name="Equation" r:id="rId10" imgW="1651000" imgH="508000" progId="Equation.DSMT4">
                  <p:embed/>
                  <p:pic>
                    <p:nvPicPr>
                      <p:cNvPr id="0" name="Obje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5025" y="3170238"/>
                        <a:ext cx="2398713" cy="735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9" name="Rectangle 10">
            <a:extLst>
              <a:ext uri="{FF2B5EF4-FFF2-40B4-BE49-F238E27FC236}">
                <a16:creationId xmlns:a16="http://schemas.microsoft.com/office/drawing/2014/main" id="{757E13F2-BB76-0E27-0638-D1433719F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26" name="Objet 25">
            <a:extLst>
              <a:ext uri="{FF2B5EF4-FFF2-40B4-BE49-F238E27FC236}">
                <a16:creationId xmlns:a16="http://schemas.microsoft.com/office/drawing/2014/main" id="{D729597E-501C-0250-9B93-E6DA39113B6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76350" y="3536950"/>
          <a:ext cx="3228975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993035" imgH="266584" progId="Equation.DSMT4">
                  <p:embed/>
                </p:oleObj>
              </mc:Choice>
              <mc:Fallback>
                <p:oleObj name="Equation" r:id="rId12" imgW="1993035" imgH="266584" progId="Equation.DSMT4">
                  <p:embed/>
                  <p:pic>
                    <p:nvPicPr>
                      <p:cNvPr id="0" name="Obje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6350" y="3536950"/>
                        <a:ext cx="3228975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31" name="Rectangle 12">
            <a:extLst>
              <a:ext uri="{FF2B5EF4-FFF2-40B4-BE49-F238E27FC236}">
                <a16:creationId xmlns:a16="http://schemas.microsoft.com/office/drawing/2014/main" id="{55D8C2F8-5F7F-513E-D432-233BF3896C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28" name="Objet 27">
            <a:extLst>
              <a:ext uri="{FF2B5EF4-FFF2-40B4-BE49-F238E27FC236}">
                <a16:creationId xmlns:a16="http://schemas.microsoft.com/office/drawing/2014/main" id="{EE6A340A-3026-ED65-BD59-FE8AE8481AC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76350" y="5705475"/>
          <a:ext cx="4525963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2794000" imgH="355600" progId="Equation.DSMT4">
                  <p:embed/>
                </p:oleObj>
              </mc:Choice>
              <mc:Fallback>
                <p:oleObj name="Equation" r:id="rId14" imgW="2794000" imgH="355600" progId="Equation.DSMT4">
                  <p:embed/>
                  <p:pic>
                    <p:nvPicPr>
                      <p:cNvPr id="0" name="Obje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6350" y="5705475"/>
                        <a:ext cx="4525963" cy="57150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66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33" name="Rectangle 14">
            <a:extLst>
              <a:ext uri="{FF2B5EF4-FFF2-40B4-BE49-F238E27FC236}">
                <a16:creationId xmlns:a16="http://schemas.microsoft.com/office/drawing/2014/main" id="{F59B932A-6825-71A9-1C7A-756466A1A3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38" name="Objet 37">
            <a:extLst>
              <a:ext uri="{FF2B5EF4-FFF2-40B4-BE49-F238E27FC236}">
                <a16:creationId xmlns:a16="http://schemas.microsoft.com/office/drawing/2014/main" id="{DB65507A-F53F-A523-D8CA-C45858D0D2A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76350" y="4549775"/>
          <a:ext cx="1776413" cy="41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1091726" imgH="253890" progId="Equation.DSMT4">
                  <p:embed/>
                </p:oleObj>
              </mc:Choice>
              <mc:Fallback>
                <p:oleObj name="Equation" r:id="rId16" imgW="1091726" imgH="253890" progId="Equation.DSMT4">
                  <p:embed/>
                  <p:pic>
                    <p:nvPicPr>
                      <p:cNvPr id="0" name="Obje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6350" y="4549775"/>
                        <a:ext cx="1776413" cy="417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Text Box 4">
            <a:extLst>
              <a:ext uri="{FF2B5EF4-FFF2-40B4-BE49-F238E27FC236}">
                <a16:creationId xmlns:a16="http://schemas.microsoft.com/office/drawing/2014/main" id="{BC5B158C-652D-9903-4722-EA75791371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9713" y="900113"/>
            <a:ext cx="25542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Application du P.F.D.</a:t>
            </a:r>
          </a:p>
        </p:txBody>
      </p:sp>
      <p:cxnSp>
        <p:nvCxnSpPr>
          <p:cNvPr id="34" name="Connecteur droit 33">
            <a:extLst>
              <a:ext uri="{FF2B5EF4-FFF2-40B4-BE49-F238E27FC236}">
                <a16:creationId xmlns:a16="http://schemas.microsoft.com/office/drawing/2014/main" id="{5D266328-9A4A-0B90-C2B6-07026C88D27E}"/>
              </a:ext>
            </a:extLst>
          </p:cNvPr>
          <p:cNvCxnSpPr/>
          <p:nvPr/>
        </p:nvCxnSpPr>
        <p:spPr>
          <a:xfrm>
            <a:off x="6705600" y="1316038"/>
            <a:ext cx="2438400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Box 28">
            <a:extLst>
              <a:ext uri="{FF2B5EF4-FFF2-40B4-BE49-F238E27FC236}">
                <a16:creationId xmlns:a16="http://schemas.microsoft.com/office/drawing/2014/main" id="{0740FA47-3309-71D6-38F9-D21EA1F4E6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68675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P.F.D.</a:t>
            </a:r>
          </a:p>
        </p:txBody>
      </p:sp>
      <p:graphicFrame>
        <p:nvGraphicFramePr>
          <p:cNvPr id="21538" name="Objet 2">
            <a:extLst>
              <a:ext uri="{FF2B5EF4-FFF2-40B4-BE49-F238E27FC236}">
                <a16:creationId xmlns:a16="http://schemas.microsoft.com/office/drawing/2014/main" id="{3A5C41AA-9AAF-E3A6-DBBA-FC0BF848FE2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30800" y="2908300"/>
          <a:ext cx="914400" cy="19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8" imgW="435285" imgH="677109" progId="Equation.DSMT4">
                  <p:embed/>
                </p:oleObj>
              </mc:Choice>
              <mc:Fallback>
                <p:oleObj name="Equation" r:id="rId18" imgW="435285" imgH="677109" progId="Equation.DSMT4">
                  <p:embed/>
                  <p:pic>
                    <p:nvPicPr>
                      <p:cNvPr id="0" name="Obje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0800" y="2908300"/>
                        <a:ext cx="914400" cy="198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6" grpId="0"/>
      <p:bldP spid="3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>
            <a:extLst>
              <a:ext uri="{FF2B5EF4-FFF2-40B4-BE49-F238E27FC236}">
                <a16:creationId xmlns:a16="http://schemas.microsoft.com/office/drawing/2014/main" id="{875F8EAF-6E08-94EB-FB6F-2CEB4769F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1" t="30309" r="3333" b="29381"/>
          <a:stretch>
            <a:fillRect/>
          </a:stretch>
        </p:blipFill>
        <p:spPr bwMode="auto">
          <a:xfrm>
            <a:off x="1295400" y="1004888"/>
            <a:ext cx="4924425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4">
            <a:extLst>
              <a:ext uri="{FF2B5EF4-FFF2-40B4-BE49-F238E27FC236}">
                <a16:creationId xmlns:a16="http://schemas.microsoft.com/office/drawing/2014/main" id="{D117E4EB-3B43-4EC0-0C21-2359146142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32" name="Rectangle 7">
            <a:extLst>
              <a:ext uri="{FF2B5EF4-FFF2-40B4-BE49-F238E27FC236}">
                <a16:creationId xmlns:a16="http://schemas.microsoft.com/office/drawing/2014/main" id="{AA068E1B-8D4C-A528-D77B-839E8F53D3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33" name="Rectangle 2">
            <a:extLst>
              <a:ext uri="{FF2B5EF4-FFF2-40B4-BE49-F238E27FC236}">
                <a16:creationId xmlns:a16="http://schemas.microsoft.com/office/drawing/2014/main" id="{CABD31C5-9E41-6529-4055-5AF18A90B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34" name="Rectangle 4">
            <a:extLst>
              <a:ext uri="{FF2B5EF4-FFF2-40B4-BE49-F238E27FC236}">
                <a16:creationId xmlns:a16="http://schemas.microsoft.com/office/drawing/2014/main" id="{ED0BAFC3-64EC-AB35-1465-E712D649F3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35" name="Rectangle 6">
            <a:extLst>
              <a:ext uri="{FF2B5EF4-FFF2-40B4-BE49-F238E27FC236}">
                <a16:creationId xmlns:a16="http://schemas.microsoft.com/office/drawing/2014/main" id="{493F1A67-348A-355A-FF8B-66C4E3B1CB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36" name="Rectangle 8">
            <a:extLst>
              <a:ext uri="{FF2B5EF4-FFF2-40B4-BE49-F238E27FC236}">
                <a16:creationId xmlns:a16="http://schemas.microsoft.com/office/drawing/2014/main" id="{B9790CA3-6833-C173-3EF6-32C57CE31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37" name="Rectangle 10">
            <a:extLst>
              <a:ext uri="{FF2B5EF4-FFF2-40B4-BE49-F238E27FC236}">
                <a16:creationId xmlns:a16="http://schemas.microsoft.com/office/drawing/2014/main" id="{4A7C10D2-F9C0-3FA0-1F54-11ECE6F46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38" name="Rectangle 12">
            <a:extLst>
              <a:ext uri="{FF2B5EF4-FFF2-40B4-BE49-F238E27FC236}">
                <a16:creationId xmlns:a16="http://schemas.microsoft.com/office/drawing/2014/main" id="{27EB641B-1A39-4816-862D-45BD57C959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39" name="Rectangle 14">
            <a:extLst>
              <a:ext uri="{FF2B5EF4-FFF2-40B4-BE49-F238E27FC236}">
                <a16:creationId xmlns:a16="http://schemas.microsoft.com/office/drawing/2014/main" id="{9FFA3F1F-D1C4-DB7D-BBAA-EF0F983CF7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40" name="Rectangle 16">
            <a:extLst>
              <a:ext uri="{FF2B5EF4-FFF2-40B4-BE49-F238E27FC236}">
                <a16:creationId xmlns:a16="http://schemas.microsoft.com/office/drawing/2014/main" id="{13054C7B-7635-98F5-8BD4-BDEACE151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41" name="Rectangle 18">
            <a:extLst>
              <a:ext uri="{FF2B5EF4-FFF2-40B4-BE49-F238E27FC236}">
                <a16:creationId xmlns:a16="http://schemas.microsoft.com/office/drawing/2014/main" id="{E90CD2B2-E13D-F530-C30C-96FEF84905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42" name="Rectangle 2">
            <a:extLst>
              <a:ext uri="{FF2B5EF4-FFF2-40B4-BE49-F238E27FC236}">
                <a16:creationId xmlns:a16="http://schemas.microsoft.com/office/drawing/2014/main" id="{65B4D6EB-30AA-F353-4E7A-753372FCB3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43" name="Rectangle 4">
            <a:extLst>
              <a:ext uri="{FF2B5EF4-FFF2-40B4-BE49-F238E27FC236}">
                <a16:creationId xmlns:a16="http://schemas.microsoft.com/office/drawing/2014/main" id="{4C2CB78A-4A5F-E87E-FC2D-C2F43ED53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44" name="Rectangle 6">
            <a:extLst>
              <a:ext uri="{FF2B5EF4-FFF2-40B4-BE49-F238E27FC236}">
                <a16:creationId xmlns:a16="http://schemas.microsoft.com/office/drawing/2014/main" id="{60EB27AC-B5C0-B3FD-5AEF-FFE1FD956D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45" name="Rectangle 8">
            <a:extLst>
              <a:ext uri="{FF2B5EF4-FFF2-40B4-BE49-F238E27FC236}">
                <a16:creationId xmlns:a16="http://schemas.microsoft.com/office/drawing/2014/main" id="{5CC5B735-392C-61F5-6502-7AB830A186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46" name="Rectangle 10">
            <a:extLst>
              <a:ext uri="{FF2B5EF4-FFF2-40B4-BE49-F238E27FC236}">
                <a16:creationId xmlns:a16="http://schemas.microsoft.com/office/drawing/2014/main" id="{91E9E571-172E-0F71-A9A9-361CC0A35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47" name="Rectangle 12">
            <a:extLst>
              <a:ext uri="{FF2B5EF4-FFF2-40B4-BE49-F238E27FC236}">
                <a16:creationId xmlns:a16="http://schemas.microsoft.com/office/drawing/2014/main" id="{F66692A0-5F8D-8E0C-ECC5-D6ED3608A4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48" name="Rectangle 14">
            <a:extLst>
              <a:ext uri="{FF2B5EF4-FFF2-40B4-BE49-F238E27FC236}">
                <a16:creationId xmlns:a16="http://schemas.microsoft.com/office/drawing/2014/main" id="{EFCFD927-436F-BD5F-93FF-C27F414D87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2E91373-2E6B-9D1D-AA1E-F8A08EFE19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025" y="3021013"/>
            <a:ext cx="3435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b="1" u="sng"/>
              <a:t>Analyse de la liaison hélicoïdale :</a:t>
            </a:r>
          </a:p>
        </p:txBody>
      </p:sp>
      <p:sp>
        <p:nvSpPr>
          <p:cNvPr id="22550" name="Rectangle 6">
            <a:extLst>
              <a:ext uri="{FF2B5EF4-FFF2-40B4-BE49-F238E27FC236}">
                <a16:creationId xmlns:a16="http://schemas.microsoft.com/office/drawing/2014/main" id="{D8C9B826-BCD4-2075-0A90-F3630B83A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2551" name="Rectangle 8">
            <a:extLst>
              <a:ext uri="{FF2B5EF4-FFF2-40B4-BE49-F238E27FC236}">
                <a16:creationId xmlns:a16="http://schemas.microsoft.com/office/drawing/2014/main" id="{E5F92A13-2ED1-FD95-0446-7F50EB7E9B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4DB409BD-9582-7196-310A-26CD216891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0813" y="3586163"/>
            <a:ext cx="75136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/>
              <a:t>La propriété des liaisons parfaites (cf cours énergétique) donne :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E1078794-9746-6FC9-EC65-56C254BFE3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0813" y="5138738"/>
            <a:ext cx="75136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/>
              <a:t>La lecture du paramétrage donne :</a:t>
            </a:r>
          </a:p>
        </p:txBody>
      </p:sp>
      <p:sp>
        <p:nvSpPr>
          <p:cNvPr id="22554" name="Rectangle 10">
            <a:extLst>
              <a:ext uri="{FF2B5EF4-FFF2-40B4-BE49-F238E27FC236}">
                <a16:creationId xmlns:a16="http://schemas.microsoft.com/office/drawing/2014/main" id="{E29AC369-BDC7-97CD-3BF0-76D9D70213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41" name="Objet 40">
            <a:extLst>
              <a:ext uri="{FF2B5EF4-FFF2-40B4-BE49-F238E27FC236}">
                <a16:creationId xmlns:a16="http://schemas.microsoft.com/office/drawing/2014/main" id="{A347179A-B34C-7DD1-6A87-D924CAE1E84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73363" y="5656263"/>
          <a:ext cx="4541837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20900" imgH="393700" progId="Equation.DSMT4">
                  <p:embed/>
                </p:oleObj>
              </mc:Choice>
              <mc:Fallback>
                <p:oleObj name="Equation" r:id="rId4" imgW="2120900" imgH="393700" progId="Equation.DSMT4">
                  <p:embed/>
                  <p:pic>
                    <p:nvPicPr>
                      <p:cNvPr id="0" name="Objet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3363" y="5656263"/>
                        <a:ext cx="4541837" cy="83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Text Box 4">
            <a:extLst>
              <a:ext uri="{FF2B5EF4-FFF2-40B4-BE49-F238E27FC236}">
                <a16:creationId xmlns:a16="http://schemas.microsoft.com/office/drawing/2014/main" id="{1991ABF1-A687-B73B-ACAE-C2C5DF95AF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9713" y="900113"/>
            <a:ext cx="25542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Application du P.F.D.</a:t>
            </a:r>
          </a:p>
        </p:txBody>
      </p: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05938D95-68F0-DB03-DE50-58FB7CC152E3}"/>
              </a:ext>
            </a:extLst>
          </p:cNvPr>
          <p:cNvCxnSpPr/>
          <p:nvPr/>
        </p:nvCxnSpPr>
        <p:spPr>
          <a:xfrm>
            <a:off x="6705600" y="1316038"/>
            <a:ext cx="2438400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28">
            <a:extLst>
              <a:ext uri="{FF2B5EF4-FFF2-40B4-BE49-F238E27FC236}">
                <a16:creationId xmlns:a16="http://schemas.microsoft.com/office/drawing/2014/main" id="{57F5DB09-7C77-18F5-95A1-8D533EAA60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68675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P.F.D.</a:t>
            </a:r>
          </a:p>
        </p:txBody>
      </p:sp>
      <p:grpSp>
        <p:nvGrpSpPr>
          <p:cNvPr id="3" name="Groupe 2">
            <a:extLst>
              <a:ext uri="{FF2B5EF4-FFF2-40B4-BE49-F238E27FC236}">
                <a16:creationId xmlns:a16="http://schemas.microsoft.com/office/drawing/2014/main" id="{6ABB29F4-8ACF-DFA2-0C11-3C4A26160CEC}"/>
              </a:ext>
            </a:extLst>
          </p:cNvPr>
          <p:cNvGrpSpPr>
            <a:grpSpLocks/>
          </p:cNvGrpSpPr>
          <p:nvPr/>
        </p:nvGrpSpPr>
        <p:grpSpPr bwMode="auto">
          <a:xfrm>
            <a:off x="2568575" y="4202113"/>
            <a:ext cx="4786313" cy="646112"/>
            <a:chOff x="2568102" y="4202350"/>
            <a:chExt cx="4786008" cy="645879"/>
          </a:xfrm>
        </p:grpSpPr>
        <p:sp>
          <p:nvSpPr>
            <p:cNvPr id="2" name="ZoneTexte 1">
              <a:extLst>
                <a:ext uri="{FF2B5EF4-FFF2-40B4-BE49-F238E27FC236}">
                  <a16:creationId xmlns:a16="http://schemas.microsoft.com/office/drawing/2014/main" id="{D63CFDDE-10C4-9C7F-B554-CB72CEDE4F85}"/>
                </a:ext>
              </a:extLst>
            </p:cNvPr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2568102" y="4202350"/>
              <a:ext cx="1887166" cy="619400"/>
            </a:xfrm>
            <a:prstGeom prst="rect">
              <a:avLst/>
            </a:prstGeom>
            <a:blipFill rotWithShape="1">
              <a:blip r:embed="rId6"/>
              <a:stretch>
                <a:fillRect/>
              </a:stretch>
            </a:blipFill>
          </p:spPr>
          <p:txBody>
            <a:bodyPr/>
            <a:lstStyle/>
            <a:p>
              <a:pPr>
                <a:defRPr/>
              </a:pPr>
              <a:r>
                <a:rPr lang="fr-FR">
                  <a:noFill/>
                </a:rPr>
                <a:t> </a:t>
              </a:r>
            </a:p>
          </p:txBody>
        </p:sp>
        <p:sp>
          <p:nvSpPr>
            <p:cNvPr id="36" name="ZoneTexte 35">
              <a:extLst>
                <a:ext uri="{FF2B5EF4-FFF2-40B4-BE49-F238E27FC236}">
                  <a16:creationId xmlns:a16="http://schemas.microsoft.com/office/drawing/2014/main" id="{E4DEE3AB-AA54-7478-3C95-1C35D55CC737}"/>
                </a:ext>
              </a:extLst>
            </p:cNvPr>
            <p:cNvSpPr txBox="1">
              <a:spLocks noRot="1" noChangeAspect="1" noMove="1" noResize="1" noEditPoints="1" noAdjustHandles="1" noChangeArrowheads="1" noChangeShapeType="1" noTextEdit="1"/>
            </p:cNvSpPr>
            <p:nvPr/>
          </p:nvSpPr>
          <p:spPr>
            <a:xfrm>
              <a:off x="5354300" y="4228829"/>
              <a:ext cx="1999810" cy="619400"/>
            </a:xfrm>
            <a:prstGeom prst="rect">
              <a:avLst/>
            </a:prstGeom>
            <a:blipFill rotWithShape="1">
              <a:blip r:embed="rId7"/>
              <a:stretch>
                <a:fillRect/>
              </a:stretch>
            </a:blipFill>
          </p:spPr>
          <p:txBody>
            <a:bodyPr/>
            <a:lstStyle/>
            <a:p>
              <a:pPr>
                <a:defRPr/>
              </a:pPr>
              <a:r>
                <a:rPr lang="fr-FR">
                  <a:noFill/>
                </a:rPr>
                <a:t> 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9" grpId="0"/>
      <p:bldP spid="43" grpId="0"/>
      <p:bldP spid="3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>
            <a:extLst>
              <a:ext uri="{FF2B5EF4-FFF2-40B4-BE49-F238E27FC236}">
                <a16:creationId xmlns:a16="http://schemas.microsoft.com/office/drawing/2014/main" id="{1CE372E6-7943-8844-FDC8-1DFA5F4EB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11" t="30309" r="3333" b="29381"/>
          <a:stretch>
            <a:fillRect/>
          </a:stretch>
        </p:blipFill>
        <p:spPr bwMode="auto">
          <a:xfrm>
            <a:off x="1276350" y="965200"/>
            <a:ext cx="4924425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4">
            <a:extLst>
              <a:ext uri="{FF2B5EF4-FFF2-40B4-BE49-F238E27FC236}">
                <a16:creationId xmlns:a16="http://schemas.microsoft.com/office/drawing/2014/main" id="{DF4FFCFA-3A6B-EA54-C509-DC0B4441B5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56" name="Rectangle 7">
            <a:extLst>
              <a:ext uri="{FF2B5EF4-FFF2-40B4-BE49-F238E27FC236}">
                <a16:creationId xmlns:a16="http://schemas.microsoft.com/office/drawing/2014/main" id="{B731DF64-774A-70FF-7312-8652876258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57" name="Rectangle 2">
            <a:extLst>
              <a:ext uri="{FF2B5EF4-FFF2-40B4-BE49-F238E27FC236}">
                <a16:creationId xmlns:a16="http://schemas.microsoft.com/office/drawing/2014/main" id="{7908F06C-9FF7-B12A-3F2A-EFADEA688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58" name="Rectangle 4">
            <a:extLst>
              <a:ext uri="{FF2B5EF4-FFF2-40B4-BE49-F238E27FC236}">
                <a16:creationId xmlns:a16="http://schemas.microsoft.com/office/drawing/2014/main" id="{DD0D15A8-B0EB-DD3C-B7C8-A031246579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59" name="Rectangle 6">
            <a:extLst>
              <a:ext uri="{FF2B5EF4-FFF2-40B4-BE49-F238E27FC236}">
                <a16:creationId xmlns:a16="http://schemas.microsoft.com/office/drawing/2014/main" id="{BC659256-C92D-DA93-3B3B-7783155F7A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60" name="Rectangle 8">
            <a:extLst>
              <a:ext uri="{FF2B5EF4-FFF2-40B4-BE49-F238E27FC236}">
                <a16:creationId xmlns:a16="http://schemas.microsoft.com/office/drawing/2014/main" id="{3B6AA871-07D8-1C20-D1A4-9C04907D6F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61" name="Rectangle 10">
            <a:extLst>
              <a:ext uri="{FF2B5EF4-FFF2-40B4-BE49-F238E27FC236}">
                <a16:creationId xmlns:a16="http://schemas.microsoft.com/office/drawing/2014/main" id="{0FE53E51-21BD-40E5-D8F6-67BB82AB5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62" name="Rectangle 12">
            <a:extLst>
              <a:ext uri="{FF2B5EF4-FFF2-40B4-BE49-F238E27FC236}">
                <a16:creationId xmlns:a16="http://schemas.microsoft.com/office/drawing/2014/main" id="{DAB3473C-B017-5EE6-592F-FE3DBC1546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63" name="Rectangle 14">
            <a:extLst>
              <a:ext uri="{FF2B5EF4-FFF2-40B4-BE49-F238E27FC236}">
                <a16:creationId xmlns:a16="http://schemas.microsoft.com/office/drawing/2014/main" id="{2CEEA9C9-EE7B-7DF6-9AA8-D02D1BF9B6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64" name="Rectangle 16">
            <a:extLst>
              <a:ext uri="{FF2B5EF4-FFF2-40B4-BE49-F238E27FC236}">
                <a16:creationId xmlns:a16="http://schemas.microsoft.com/office/drawing/2014/main" id="{D51F5408-1628-1BC8-D6E5-FC00434828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65" name="Rectangle 18">
            <a:extLst>
              <a:ext uri="{FF2B5EF4-FFF2-40B4-BE49-F238E27FC236}">
                <a16:creationId xmlns:a16="http://schemas.microsoft.com/office/drawing/2014/main" id="{4547E7D0-4612-097F-1843-55202BFF1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66" name="Rectangle 2">
            <a:extLst>
              <a:ext uri="{FF2B5EF4-FFF2-40B4-BE49-F238E27FC236}">
                <a16:creationId xmlns:a16="http://schemas.microsoft.com/office/drawing/2014/main" id="{CE81A623-7C42-E082-D415-D6F6EFDC32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67" name="Rectangle 4">
            <a:extLst>
              <a:ext uri="{FF2B5EF4-FFF2-40B4-BE49-F238E27FC236}">
                <a16:creationId xmlns:a16="http://schemas.microsoft.com/office/drawing/2014/main" id="{67AD2DB2-C650-F61F-900D-00C2A79717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68" name="Rectangle 6">
            <a:extLst>
              <a:ext uri="{FF2B5EF4-FFF2-40B4-BE49-F238E27FC236}">
                <a16:creationId xmlns:a16="http://schemas.microsoft.com/office/drawing/2014/main" id="{D91094A6-71E0-D479-3A9E-033B4164C3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69" name="Rectangle 8">
            <a:extLst>
              <a:ext uri="{FF2B5EF4-FFF2-40B4-BE49-F238E27FC236}">
                <a16:creationId xmlns:a16="http://schemas.microsoft.com/office/drawing/2014/main" id="{A3FEC349-863C-3604-2A14-6312D3063E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70" name="Rectangle 10">
            <a:extLst>
              <a:ext uri="{FF2B5EF4-FFF2-40B4-BE49-F238E27FC236}">
                <a16:creationId xmlns:a16="http://schemas.microsoft.com/office/drawing/2014/main" id="{11147DC1-BD8C-CCA8-0188-8CD68CFA12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71" name="Rectangle 12">
            <a:extLst>
              <a:ext uri="{FF2B5EF4-FFF2-40B4-BE49-F238E27FC236}">
                <a16:creationId xmlns:a16="http://schemas.microsoft.com/office/drawing/2014/main" id="{9833BC3D-C184-A256-C8A7-07E676817B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72" name="Rectangle 14">
            <a:extLst>
              <a:ext uri="{FF2B5EF4-FFF2-40B4-BE49-F238E27FC236}">
                <a16:creationId xmlns:a16="http://schemas.microsoft.com/office/drawing/2014/main" id="{4A45F246-C62D-F891-15FA-EEBDD596E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8B1E620-789A-2DF3-4E9C-4CE3744917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9738" y="1654175"/>
            <a:ext cx="17653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2400" b="1" u="sng"/>
              <a:t>Résolution :</a:t>
            </a:r>
          </a:p>
        </p:txBody>
      </p:sp>
      <p:sp>
        <p:nvSpPr>
          <p:cNvPr id="23574" name="Rectangle 6">
            <a:extLst>
              <a:ext uri="{FF2B5EF4-FFF2-40B4-BE49-F238E27FC236}">
                <a16:creationId xmlns:a16="http://schemas.microsoft.com/office/drawing/2014/main" id="{DBC65389-FEF3-7716-C36A-6020438F1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75" name="Rectangle 8">
            <a:extLst>
              <a:ext uri="{FF2B5EF4-FFF2-40B4-BE49-F238E27FC236}">
                <a16:creationId xmlns:a16="http://schemas.microsoft.com/office/drawing/2014/main" id="{F626EA39-463F-17ED-20AD-836BBAE73A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23576" name="Rectangle 10">
            <a:extLst>
              <a:ext uri="{FF2B5EF4-FFF2-40B4-BE49-F238E27FC236}">
                <a16:creationId xmlns:a16="http://schemas.microsoft.com/office/drawing/2014/main" id="{63184779-0A6D-1300-8152-B0D407A5D5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2" name="Objet 1">
            <a:extLst>
              <a:ext uri="{FF2B5EF4-FFF2-40B4-BE49-F238E27FC236}">
                <a16:creationId xmlns:a16="http://schemas.microsoft.com/office/drawing/2014/main" id="{9D854640-7880-7D11-3015-A1A1E4A02A7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06513" y="4286250"/>
          <a:ext cx="6523037" cy="48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492500" imgH="254000" progId="Equation.DSMT4">
                  <p:embed/>
                </p:oleObj>
              </mc:Choice>
              <mc:Fallback>
                <p:oleObj name="Equation" r:id="rId4" imgW="3492500" imgH="254000" progId="Equation.DSMT4">
                  <p:embed/>
                  <p:pic>
                    <p:nvPicPr>
                      <p:cNvPr id="0" name="Obje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6513" y="4286250"/>
                        <a:ext cx="6523037" cy="481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t 6">
            <a:extLst>
              <a:ext uri="{FF2B5EF4-FFF2-40B4-BE49-F238E27FC236}">
                <a16:creationId xmlns:a16="http://schemas.microsoft.com/office/drawing/2014/main" id="{709DE708-3830-E1CE-B23C-BC8286511F5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85875" y="2994025"/>
          <a:ext cx="6919913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644900" imgH="482600" progId="Equation.DSMT4">
                  <p:embed/>
                </p:oleObj>
              </mc:Choice>
              <mc:Fallback>
                <p:oleObj name="Equation" r:id="rId6" imgW="3644900" imgH="482600" progId="Equation.DSMT4">
                  <p:embed/>
                  <p:pic>
                    <p:nvPicPr>
                      <p:cNvPr id="0" name="Obje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75" y="2994025"/>
                        <a:ext cx="6919913" cy="911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79" name="Rectangle 7">
            <a:extLst>
              <a:ext uri="{FF2B5EF4-FFF2-40B4-BE49-F238E27FC236}">
                <a16:creationId xmlns:a16="http://schemas.microsoft.com/office/drawing/2014/main" id="{1C3FE17A-0958-06F4-6EA8-447028B169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11" name="Objet 10">
            <a:extLst>
              <a:ext uri="{FF2B5EF4-FFF2-40B4-BE49-F238E27FC236}">
                <a16:creationId xmlns:a16="http://schemas.microsoft.com/office/drawing/2014/main" id="{0BDD2630-B86F-7DCE-2236-A95FDB869A8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85875" y="5400675"/>
          <a:ext cx="777875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003800" imgH="431800" progId="Equation.DSMT4">
                  <p:embed/>
                </p:oleObj>
              </mc:Choice>
              <mc:Fallback>
                <p:oleObj name="Equation" r:id="rId8" imgW="5003800" imgH="431800" progId="Equation.DSMT4">
                  <p:embed/>
                  <p:pic>
                    <p:nvPicPr>
                      <p:cNvPr id="0" name="Obje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75" y="5400675"/>
                        <a:ext cx="7778750" cy="66675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6600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ZoneTexte 13">
            <a:extLst>
              <a:ext uri="{FF2B5EF4-FFF2-40B4-BE49-F238E27FC236}">
                <a16:creationId xmlns:a16="http://schemas.microsoft.com/office/drawing/2014/main" id="{C6AB6941-9C45-0504-461B-CC8F13201D83}"/>
              </a:ext>
            </a:extLst>
          </p:cNvPr>
          <p:cNvSpPr txBox="1"/>
          <p:nvPr/>
        </p:nvSpPr>
        <p:spPr>
          <a:xfrm>
            <a:off x="1276350" y="6108700"/>
            <a:ext cx="77819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i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C’est une équation de mouvement</a:t>
            </a:r>
          </a:p>
        </p:txBody>
      </p:sp>
      <p:sp>
        <p:nvSpPr>
          <p:cNvPr id="32" name="Text Box 4">
            <a:extLst>
              <a:ext uri="{FF2B5EF4-FFF2-40B4-BE49-F238E27FC236}">
                <a16:creationId xmlns:a16="http://schemas.microsoft.com/office/drawing/2014/main" id="{33A55C93-8ADD-EFEE-C855-6B55A7672E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9713" y="900113"/>
            <a:ext cx="25542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Application du P.F.D.</a:t>
            </a:r>
          </a:p>
        </p:txBody>
      </p: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960665F8-2DFF-6327-F54D-5F45CEED9FF7}"/>
              </a:ext>
            </a:extLst>
          </p:cNvPr>
          <p:cNvCxnSpPr/>
          <p:nvPr/>
        </p:nvCxnSpPr>
        <p:spPr>
          <a:xfrm>
            <a:off x="6705600" y="1316038"/>
            <a:ext cx="2438400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28">
            <a:extLst>
              <a:ext uri="{FF2B5EF4-FFF2-40B4-BE49-F238E27FC236}">
                <a16:creationId xmlns:a16="http://schemas.microsoft.com/office/drawing/2014/main" id="{16D91E78-4D06-513E-94B0-0E95064ED4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368675"/>
            <a:ext cx="1098550" cy="338138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P.F.D.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3">
            <a:extLst>
              <a:ext uri="{FF2B5EF4-FFF2-40B4-BE49-F238E27FC236}">
                <a16:creationId xmlns:a16="http://schemas.microsoft.com/office/drawing/2014/main" id="{ECCCB890-36B4-1E41-A5BC-2D3EF42CC36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6" name="Text Box 4">
            <a:extLst>
              <a:ext uri="{FF2B5EF4-FFF2-40B4-BE49-F238E27FC236}">
                <a16:creationId xmlns:a16="http://schemas.microsoft.com/office/drawing/2014/main" id="{E1D128AD-EB61-C42A-C165-10743DAA0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9675" y="1562100"/>
            <a:ext cx="5630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fr-CA" altLang="fr-FR" b="1" u="sng"/>
              <a:t>Étude dynamique :</a:t>
            </a:r>
            <a:r>
              <a:rPr lang="fr-CA" altLang="fr-FR" b="1"/>
              <a:t>   </a:t>
            </a:r>
            <a:r>
              <a:rPr lang="fr-CA" altLang="fr-FR" i="1"/>
              <a:t>Efforts de liaison dans (x, y ,z</a:t>
            </a:r>
            <a:r>
              <a:rPr lang="fr-CA" altLang="fr-FR" i="1" baseline="-25000"/>
              <a:t>0</a:t>
            </a:r>
            <a:r>
              <a:rPr lang="fr-CA" altLang="fr-FR" i="1"/>
              <a:t>) ?</a:t>
            </a:r>
            <a:r>
              <a:rPr lang="fr-FR" altLang="fr-FR" u="sng"/>
              <a:t> </a:t>
            </a:r>
          </a:p>
        </p:txBody>
      </p:sp>
      <p:graphicFrame>
        <p:nvGraphicFramePr>
          <p:cNvPr id="64556" name="Object 44">
            <a:extLst>
              <a:ext uri="{FF2B5EF4-FFF2-40B4-BE49-F238E27FC236}">
                <a16:creationId xmlns:a16="http://schemas.microsoft.com/office/drawing/2014/main" id="{E381836D-C2AF-C974-B8AC-899DC373AE5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52550" y="1919288"/>
          <a:ext cx="1393825" cy="1179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863225" imgH="736280" progId="Equation.DSMT4">
                  <p:embed/>
                </p:oleObj>
              </mc:Choice>
              <mc:Fallback>
                <p:oleObj name="Equation" r:id="rId5" imgW="863225" imgH="736280" progId="Equation.DSMT4">
                  <p:embed/>
                  <p:pic>
                    <p:nvPicPr>
                      <p:cNvPr id="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1919288"/>
                        <a:ext cx="1393825" cy="1179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1" name="Rectangle 47">
            <a:extLst>
              <a:ext uri="{FF2B5EF4-FFF2-40B4-BE49-F238E27FC236}">
                <a16:creationId xmlns:a16="http://schemas.microsoft.com/office/drawing/2014/main" id="{F41088A6-BB06-7BBC-05C4-9FE314CA17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61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aphicFrame>
        <p:nvGraphicFramePr>
          <p:cNvPr id="64558" name="Object 46">
            <a:extLst>
              <a:ext uri="{FF2B5EF4-FFF2-40B4-BE49-F238E27FC236}">
                <a16:creationId xmlns:a16="http://schemas.microsoft.com/office/drawing/2014/main" id="{0B41D626-6B20-36FC-9A93-C8D3D549245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09925" y="2100263"/>
          <a:ext cx="1944688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206500" imgH="482600" progId="Equation.DSMT4">
                  <p:embed/>
                </p:oleObj>
              </mc:Choice>
              <mc:Fallback>
                <p:oleObj name="Equation" r:id="rId7" imgW="1206500" imgH="482600" progId="Equation.DSMT4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9925" y="2100263"/>
                        <a:ext cx="1944688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60" name="Text Box 48">
            <a:extLst>
              <a:ext uri="{FF2B5EF4-FFF2-40B4-BE49-F238E27FC236}">
                <a16:creationId xmlns:a16="http://schemas.microsoft.com/office/drawing/2014/main" id="{A1908BCF-9E38-F97E-507B-E769A41D95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1475" y="3181350"/>
            <a:ext cx="39354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dépendent de </a:t>
            </a:r>
            <a:r>
              <a:rPr lang="el-GR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θ</a:t>
            </a:r>
            <a:r>
              <a:rPr lang="fr-FR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 en projection dans R</a:t>
            </a:r>
            <a:r>
              <a:rPr lang="fr-FR" b="1" baseline="-2500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0 </a:t>
            </a:r>
            <a:r>
              <a:rPr lang="fr-FR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rPr>
              <a:t>!</a:t>
            </a:r>
            <a:endParaRPr lang="el-GR" b="1">
              <a:solidFill>
                <a:srgbClr val="FF6600"/>
              </a:solidFill>
              <a:effectLst>
                <a:outerShdw blurRad="38100" dist="38100" dir="2700000" algn="tl">
                  <a:srgbClr val="C0C0C0"/>
                </a:outerShdw>
              </a:effectLst>
              <a:cs typeface="Times New Roman" pitchFamily="18" charset="0"/>
            </a:endParaRPr>
          </a:p>
        </p:txBody>
      </p:sp>
      <p:grpSp>
        <p:nvGrpSpPr>
          <p:cNvPr id="2" name="Group 59">
            <a:extLst>
              <a:ext uri="{FF2B5EF4-FFF2-40B4-BE49-F238E27FC236}">
                <a16:creationId xmlns:a16="http://schemas.microsoft.com/office/drawing/2014/main" id="{74B70B6E-3BA9-F2F9-3798-0783E32643B8}"/>
              </a:ext>
            </a:extLst>
          </p:cNvPr>
          <p:cNvGrpSpPr>
            <a:grpSpLocks/>
          </p:cNvGrpSpPr>
          <p:nvPr/>
        </p:nvGrpSpPr>
        <p:grpSpPr bwMode="auto">
          <a:xfrm>
            <a:off x="1266825" y="3314700"/>
            <a:ext cx="3568700" cy="744538"/>
            <a:chOff x="798" y="2088"/>
            <a:chExt cx="2248" cy="469"/>
          </a:xfrm>
        </p:grpSpPr>
        <p:sp>
          <p:nvSpPr>
            <p:cNvPr id="24628" name="AutoShape 49">
              <a:extLst>
                <a:ext uri="{FF2B5EF4-FFF2-40B4-BE49-F238E27FC236}">
                  <a16:creationId xmlns:a16="http://schemas.microsoft.com/office/drawing/2014/main" id="{DC635B7B-5E60-A6D3-D8F5-C8D5A47282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8" y="2088"/>
              <a:ext cx="222" cy="456"/>
            </a:xfrm>
            <a:prstGeom prst="curvedRightArrow">
              <a:avLst>
                <a:gd name="adj1" fmla="val 41081"/>
                <a:gd name="adj2" fmla="val 82162"/>
                <a:gd name="adj3" fmla="val 33333"/>
              </a:avLst>
            </a:prstGeom>
            <a:gradFill rotWithShape="1">
              <a:gsLst>
                <a:gs pos="0">
                  <a:srgbClr val="3333FF"/>
                </a:gs>
                <a:gs pos="100000">
                  <a:srgbClr val="FF6600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64562" name="Text Box 50">
              <a:extLst>
                <a:ext uri="{FF2B5EF4-FFF2-40B4-BE49-F238E27FC236}">
                  <a16:creationId xmlns:a16="http://schemas.microsoft.com/office/drawing/2014/main" id="{0F8B25DB-6F22-DD63-F4B7-CDFA215705A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0" y="2326"/>
              <a:ext cx="199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fr-FR" b="1">
                  <a:solidFill>
                    <a:srgbClr val="FF66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vibrations dans la liaison pivot</a:t>
              </a:r>
              <a:endParaRPr lang="el-GR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Times New Roman" pitchFamily="18" charset="0"/>
              </a:endParaRPr>
            </a:p>
          </p:txBody>
        </p:sp>
      </p:grpSp>
      <p:grpSp>
        <p:nvGrpSpPr>
          <p:cNvPr id="3" name="Group 52">
            <a:extLst>
              <a:ext uri="{FF2B5EF4-FFF2-40B4-BE49-F238E27FC236}">
                <a16:creationId xmlns:a16="http://schemas.microsoft.com/office/drawing/2014/main" id="{082EB229-85E4-BA86-6FA1-4B9D156FA0EA}"/>
              </a:ext>
            </a:extLst>
          </p:cNvPr>
          <p:cNvGrpSpPr>
            <a:grpSpLocks/>
          </p:cNvGrpSpPr>
          <p:nvPr/>
        </p:nvGrpSpPr>
        <p:grpSpPr bwMode="auto">
          <a:xfrm>
            <a:off x="6546850" y="1798638"/>
            <a:ext cx="2349500" cy="2276475"/>
            <a:chOff x="3964" y="968"/>
            <a:chExt cx="1480" cy="1434"/>
          </a:xfrm>
        </p:grpSpPr>
        <p:sp>
          <p:nvSpPr>
            <p:cNvPr id="24594" name="Oval 9">
              <a:extLst>
                <a:ext uri="{FF2B5EF4-FFF2-40B4-BE49-F238E27FC236}">
                  <a16:creationId xmlns:a16="http://schemas.microsoft.com/office/drawing/2014/main" id="{A4A98632-84C1-D060-79D7-896985E8F9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2" y="1416"/>
              <a:ext cx="1034" cy="390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24595" name="Rectangle 10">
              <a:extLst>
                <a:ext uri="{FF2B5EF4-FFF2-40B4-BE49-F238E27FC236}">
                  <a16:creationId xmlns:a16="http://schemas.microsoft.com/office/drawing/2014/main" id="{BCCEE631-481E-8101-66C4-E6A6C2239E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9" y="1353"/>
              <a:ext cx="1160" cy="2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24596" name="Oval 11">
              <a:extLst>
                <a:ext uri="{FF2B5EF4-FFF2-40B4-BE49-F238E27FC236}">
                  <a16:creationId xmlns:a16="http://schemas.microsoft.com/office/drawing/2014/main" id="{03ABB13C-E5EA-9DDF-31D2-E87444AFEB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3" y="1253"/>
              <a:ext cx="1033" cy="390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24597" name="Line 12">
              <a:extLst>
                <a:ext uri="{FF2B5EF4-FFF2-40B4-BE49-F238E27FC236}">
                  <a16:creationId xmlns:a16="http://schemas.microsoft.com/office/drawing/2014/main" id="{F3261E43-087A-8557-980A-3DC70D7D36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93" y="1453"/>
              <a:ext cx="0" cy="17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598" name="Line 13">
              <a:extLst>
                <a:ext uri="{FF2B5EF4-FFF2-40B4-BE49-F238E27FC236}">
                  <a16:creationId xmlns:a16="http://schemas.microsoft.com/office/drawing/2014/main" id="{C212B67A-2931-4AAD-4CA4-42F93A1325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26" y="1471"/>
              <a:ext cx="0" cy="17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599" name="Line 14">
              <a:extLst>
                <a:ext uri="{FF2B5EF4-FFF2-40B4-BE49-F238E27FC236}">
                  <a16:creationId xmlns:a16="http://schemas.microsoft.com/office/drawing/2014/main" id="{FDD7E519-BBD5-57B6-D4BB-8D9C3C8FD9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7" y="1009"/>
              <a:ext cx="1" cy="4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arrow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00" name="Line 15">
              <a:extLst>
                <a:ext uri="{FF2B5EF4-FFF2-40B4-BE49-F238E27FC236}">
                  <a16:creationId xmlns:a16="http://schemas.microsoft.com/office/drawing/2014/main" id="{03B52B90-2CE0-4E1B-85E9-4220A0AFEA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7" y="1425"/>
              <a:ext cx="1" cy="381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01" name="Line 16">
              <a:extLst>
                <a:ext uri="{FF2B5EF4-FFF2-40B4-BE49-F238E27FC236}">
                  <a16:creationId xmlns:a16="http://schemas.microsoft.com/office/drawing/2014/main" id="{D99CC692-706A-F27F-9C23-C605B13937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7" y="1811"/>
              <a:ext cx="1" cy="173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02" name="Oval 17">
              <a:extLst>
                <a:ext uri="{FF2B5EF4-FFF2-40B4-BE49-F238E27FC236}">
                  <a16:creationId xmlns:a16="http://schemas.microsoft.com/office/drawing/2014/main" id="{3C9FC118-B000-CD04-3C7A-0EE6E1B68E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4" y="1951"/>
              <a:ext cx="118" cy="73"/>
            </a:xfrm>
            <a:prstGeom prst="ellipse">
              <a:avLst/>
            </a:prstGeom>
            <a:noFill/>
            <a:ln w="19050">
              <a:solidFill>
                <a:srgbClr val="CC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24603" name="Line 18">
              <a:extLst>
                <a:ext uri="{FF2B5EF4-FFF2-40B4-BE49-F238E27FC236}">
                  <a16:creationId xmlns:a16="http://schemas.microsoft.com/office/drawing/2014/main" id="{5FDF0B42-1CF6-C6FE-C46E-E14FA8E483B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68" y="2007"/>
              <a:ext cx="0" cy="245"/>
            </a:xfrm>
            <a:prstGeom prst="line">
              <a:avLst/>
            </a:prstGeom>
            <a:noFill/>
            <a:ln w="19050">
              <a:solidFill>
                <a:srgbClr val="CC00CC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04" name="Line 19">
              <a:extLst>
                <a:ext uri="{FF2B5EF4-FFF2-40B4-BE49-F238E27FC236}">
                  <a16:creationId xmlns:a16="http://schemas.microsoft.com/office/drawing/2014/main" id="{186829D2-7E90-CAA3-662D-A153E2DBB6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82" y="1996"/>
              <a:ext cx="0" cy="245"/>
            </a:xfrm>
            <a:prstGeom prst="line">
              <a:avLst/>
            </a:prstGeom>
            <a:noFill/>
            <a:ln w="19050">
              <a:solidFill>
                <a:srgbClr val="CC00CC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grpSp>
          <p:nvGrpSpPr>
            <p:cNvPr id="24605" name="Group 20">
              <a:extLst>
                <a:ext uri="{FF2B5EF4-FFF2-40B4-BE49-F238E27FC236}">
                  <a16:creationId xmlns:a16="http://schemas.microsoft.com/office/drawing/2014/main" id="{BA3B06A0-A783-7710-DE62-8359948F057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64" y="2238"/>
              <a:ext cx="116" cy="62"/>
              <a:chOff x="0" y="0"/>
              <a:chExt cx="19999" cy="20000"/>
            </a:xfrm>
          </p:grpSpPr>
          <p:sp>
            <p:nvSpPr>
              <p:cNvPr id="24626" name="Arc 21">
                <a:extLst>
                  <a:ext uri="{FF2B5EF4-FFF2-40B4-BE49-F238E27FC236}">
                    <a16:creationId xmlns:a16="http://schemas.microsoft.com/office/drawing/2014/main" id="{B72EE569-9303-C89B-28E9-3610B8320C7C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0" y="0"/>
                <a:ext cx="9378" cy="20000"/>
              </a:xfrm>
              <a:custGeom>
                <a:avLst/>
                <a:gdLst>
                  <a:gd name="T0" fmla="*/ 0 w 21600"/>
                  <a:gd name="T1" fmla="*/ 0 h 21600"/>
                  <a:gd name="T2" fmla="*/ 2 w 21600"/>
                  <a:gd name="T3" fmla="*/ 9265 h 21600"/>
                  <a:gd name="T4" fmla="*/ 0 w 21600"/>
                  <a:gd name="T5" fmla="*/ 9265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19050">
                <a:solidFill>
                  <a:srgbClr val="CC00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4627" name="Arc 22">
                <a:extLst>
                  <a:ext uri="{FF2B5EF4-FFF2-40B4-BE49-F238E27FC236}">
                    <a16:creationId xmlns:a16="http://schemas.microsoft.com/office/drawing/2014/main" id="{514E6A97-2F1F-2994-4A46-15DB96F1F78C}"/>
                  </a:ext>
                </a:extLst>
              </p:cNvPr>
              <p:cNvSpPr>
                <a:spLocks/>
              </p:cNvSpPr>
              <p:nvPr/>
            </p:nvSpPr>
            <p:spPr bwMode="auto">
              <a:xfrm flipV="1">
                <a:off x="10621" y="0"/>
                <a:ext cx="9378" cy="20000"/>
              </a:xfrm>
              <a:custGeom>
                <a:avLst/>
                <a:gdLst>
                  <a:gd name="T0" fmla="*/ 0 w 21600"/>
                  <a:gd name="T1" fmla="*/ 0 h 21600"/>
                  <a:gd name="T2" fmla="*/ 2 w 21600"/>
                  <a:gd name="T3" fmla="*/ 9265 h 21600"/>
                  <a:gd name="T4" fmla="*/ 0 w 21600"/>
                  <a:gd name="T5" fmla="*/ 9265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19050">
                <a:solidFill>
                  <a:srgbClr val="CC00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4606" name="Line 23">
              <a:extLst>
                <a:ext uri="{FF2B5EF4-FFF2-40B4-BE49-F238E27FC236}">
                  <a16:creationId xmlns:a16="http://schemas.microsoft.com/office/drawing/2014/main" id="{99B345BA-D686-63D9-9AFB-D1544358C2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5" y="2300"/>
              <a:ext cx="0" cy="1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07" name="Line 24">
              <a:extLst>
                <a:ext uri="{FF2B5EF4-FFF2-40B4-BE49-F238E27FC236}">
                  <a16:creationId xmlns:a16="http://schemas.microsoft.com/office/drawing/2014/main" id="{CB7826A4-D084-5F85-E5EB-B93D9FA731C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7" y="1549"/>
              <a:ext cx="598" cy="34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 type="none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08" name="Line 25">
              <a:extLst>
                <a:ext uri="{FF2B5EF4-FFF2-40B4-BE49-F238E27FC236}">
                  <a16:creationId xmlns:a16="http://schemas.microsoft.com/office/drawing/2014/main" id="{ADDF3614-253F-1DB4-4B5B-F3E3B98248C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39" y="1555"/>
              <a:ext cx="727" cy="1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 type="none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09" name="Line 26">
              <a:extLst>
                <a:ext uri="{FF2B5EF4-FFF2-40B4-BE49-F238E27FC236}">
                  <a16:creationId xmlns:a16="http://schemas.microsoft.com/office/drawing/2014/main" id="{88D05C28-3C1E-E1C0-5BC7-C0BB8D042C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09" y="1559"/>
              <a:ext cx="313" cy="469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 type="none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10" name="Arc 27">
              <a:extLst>
                <a:ext uri="{FF2B5EF4-FFF2-40B4-BE49-F238E27FC236}">
                  <a16:creationId xmlns:a16="http://schemas.microsoft.com/office/drawing/2014/main" id="{576940BB-3AF0-A1A8-86B8-6B12D6D3F1E4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4120" y="1817"/>
              <a:ext cx="244" cy="123"/>
            </a:xfrm>
            <a:custGeom>
              <a:avLst/>
              <a:gdLst>
                <a:gd name="T0" fmla="*/ 0 w 21447"/>
                <a:gd name="T1" fmla="*/ 0 h 21600"/>
                <a:gd name="T2" fmla="*/ 0 w 21447"/>
                <a:gd name="T3" fmla="*/ 0 h 21600"/>
                <a:gd name="T4" fmla="*/ 0 w 21447"/>
                <a:gd name="T5" fmla="*/ 0 h 21600"/>
                <a:gd name="T6" fmla="*/ 0 60000 65536"/>
                <a:gd name="T7" fmla="*/ 0 60000 65536"/>
                <a:gd name="T8" fmla="*/ 0 60000 65536"/>
                <a:gd name="T9" fmla="*/ 0 w 21447"/>
                <a:gd name="T10" fmla="*/ 0 h 21600"/>
                <a:gd name="T11" fmla="*/ 21447 w 2144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447" h="21600" fill="none" extrusionOk="0">
                  <a:moveTo>
                    <a:pt x="-1" y="0"/>
                  </a:moveTo>
                  <a:cubicBezTo>
                    <a:pt x="10937" y="0"/>
                    <a:pt x="20149" y="8176"/>
                    <a:pt x="21447" y="19036"/>
                  </a:cubicBezTo>
                </a:path>
                <a:path w="21447" h="21600" stroke="0" extrusionOk="0">
                  <a:moveTo>
                    <a:pt x="-1" y="0"/>
                  </a:moveTo>
                  <a:cubicBezTo>
                    <a:pt x="10937" y="0"/>
                    <a:pt x="20149" y="8176"/>
                    <a:pt x="21447" y="1903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rgbClr val="000000"/>
              </a:solidFill>
              <a:round/>
              <a:headEnd type="arrow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11" name="Rectangle 28">
              <a:extLst>
                <a:ext uri="{FF2B5EF4-FFF2-40B4-BE49-F238E27FC236}">
                  <a16:creationId xmlns:a16="http://schemas.microsoft.com/office/drawing/2014/main" id="{15787EEA-7419-BE3D-CAE5-814D6C1B9E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4" y="1690"/>
              <a:ext cx="199" cy="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/>
                <a:t>x</a:t>
              </a:r>
              <a:r>
                <a:rPr lang="fr-FR" altLang="fr-FR" sz="1600" baseline="-25000"/>
                <a:t>0</a:t>
              </a:r>
              <a:endParaRPr lang="fr-FR" altLang="fr-FR" sz="2400"/>
            </a:p>
          </p:txBody>
        </p:sp>
        <p:sp>
          <p:nvSpPr>
            <p:cNvPr id="24612" name="Rectangle 29">
              <a:extLst>
                <a:ext uri="{FF2B5EF4-FFF2-40B4-BE49-F238E27FC236}">
                  <a16:creationId xmlns:a16="http://schemas.microsoft.com/office/drawing/2014/main" id="{39190BE3-CA13-F473-F92F-825907F863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7" y="1943"/>
              <a:ext cx="109" cy="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/>
                <a:t>x</a:t>
              </a:r>
              <a:endParaRPr lang="fr-FR" altLang="fr-FR" sz="2400"/>
            </a:p>
          </p:txBody>
        </p:sp>
        <p:sp>
          <p:nvSpPr>
            <p:cNvPr id="24613" name="Rectangle 30">
              <a:extLst>
                <a:ext uri="{FF2B5EF4-FFF2-40B4-BE49-F238E27FC236}">
                  <a16:creationId xmlns:a16="http://schemas.microsoft.com/office/drawing/2014/main" id="{134E8B81-30D8-F077-BDFC-BC3929EABD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7" y="1365"/>
              <a:ext cx="18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/>
                <a:t>y</a:t>
              </a:r>
              <a:r>
                <a:rPr lang="fr-FR" altLang="fr-FR" sz="1600" baseline="-25000"/>
                <a:t>0</a:t>
              </a:r>
              <a:endParaRPr lang="fr-FR" altLang="fr-FR" sz="2400"/>
            </a:p>
          </p:txBody>
        </p:sp>
        <p:sp>
          <p:nvSpPr>
            <p:cNvPr id="24614" name="Rectangle 31">
              <a:extLst>
                <a:ext uri="{FF2B5EF4-FFF2-40B4-BE49-F238E27FC236}">
                  <a16:creationId xmlns:a16="http://schemas.microsoft.com/office/drawing/2014/main" id="{C4B6D490-99FF-2872-BC8F-951775562D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6" y="968"/>
              <a:ext cx="109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/>
                <a:t>z</a:t>
              </a:r>
              <a:r>
                <a:rPr lang="fr-FR" altLang="fr-FR" sz="1600" baseline="-25000"/>
                <a:t>0</a:t>
              </a:r>
              <a:endParaRPr lang="fr-FR" altLang="fr-FR" sz="2400"/>
            </a:p>
          </p:txBody>
        </p:sp>
        <p:sp>
          <p:nvSpPr>
            <p:cNvPr id="24615" name="Rectangle 32">
              <a:extLst>
                <a:ext uri="{FF2B5EF4-FFF2-40B4-BE49-F238E27FC236}">
                  <a16:creationId xmlns:a16="http://schemas.microsoft.com/office/drawing/2014/main" id="{83F849F0-FBF5-EA76-9409-E64DA12168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1" y="1342"/>
              <a:ext cx="170" cy="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>
                  <a:solidFill>
                    <a:schemeClr val="accent2"/>
                  </a:solidFill>
                </a:rPr>
                <a:t>(S)</a:t>
              </a:r>
              <a:endParaRPr lang="fr-FR" altLang="fr-FR" sz="2400">
                <a:solidFill>
                  <a:schemeClr val="accent2"/>
                </a:solidFill>
              </a:endParaRPr>
            </a:p>
          </p:txBody>
        </p:sp>
        <p:sp>
          <p:nvSpPr>
            <p:cNvPr id="24616" name="Line 33">
              <a:extLst>
                <a:ext uri="{FF2B5EF4-FFF2-40B4-BE49-F238E27FC236}">
                  <a16:creationId xmlns:a16="http://schemas.microsoft.com/office/drawing/2014/main" id="{8A15C243-6650-DB1A-C3B6-9B723714BF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31" y="1663"/>
              <a:ext cx="37" cy="19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17" name="Rectangle 34">
              <a:extLst>
                <a:ext uri="{FF2B5EF4-FFF2-40B4-BE49-F238E27FC236}">
                  <a16:creationId xmlns:a16="http://schemas.microsoft.com/office/drawing/2014/main" id="{9ECA09A2-CAAB-D585-5C05-A8106F4E6E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5" y="1429"/>
              <a:ext cx="82" cy="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400"/>
                <a:t>O</a:t>
              </a:r>
              <a:endParaRPr lang="fr-FR" altLang="fr-FR" sz="2000"/>
            </a:p>
          </p:txBody>
        </p:sp>
        <p:sp>
          <p:nvSpPr>
            <p:cNvPr id="24618" name="Rectangle 35">
              <a:extLst>
                <a:ext uri="{FF2B5EF4-FFF2-40B4-BE49-F238E27FC236}">
                  <a16:creationId xmlns:a16="http://schemas.microsoft.com/office/drawing/2014/main" id="{D2664F25-77EF-69BC-5BD2-D8DC335065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4" y="1666"/>
              <a:ext cx="109" cy="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400">
                  <a:solidFill>
                    <a:schemeClr val="accent2"/>
                  </a:solidFill>
                </a:rPr>
                <a:t>G</a:t>
              </a:r>
              <a:endParaRPr lang="fr-FR" altLang="fr-FR" sz="2000">
                <a:solidFill>
                  <a:schemeClr val="accent2"/>
                </a:solidFill>
              </a:endParaRPr>
            </a:p>
          </p:txBody>
        </p:sp>
        <p:sp>
          <p:nvSpPr>
            <p:cNvPr id="24619" name="Line 36">
              <a:extLst>
                <a:ext uri="{FF2B5EF4-FFF2-40B4-BE49-F238E27FC236}">
                  <a16:creationId xmlns:a16="http://schemas.microsoft.com/office/drawing/2014/main" id="{EBD73E7C-D504-88B6-A263-C60A8A412C1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93" y="1926"/>
              <a:ext cx="73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20" name="Line 37">
              <a:extLst>
                <a:ext uri="{FF2B5EF4-FFF2-40B4-BE49-F238E27FC236}">
                  <a16:creationId xmlns:a16="http://schemas.microsoft.com/office/drawing/2014/main" id="{D7F0FB9A-7B89-319F-505B-88C3F3B5B03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91" y="2349"/>
              <a:ext cx="73" cy="1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21" name="Line 38">
              <a:extLst>
                <a:ext uri="{FF2B5EF4-FFF2-40B4-BE49-F238E27FC236}">
                  <a16:creationId xmlns:a16="http://schemas.microsoft.com/office/drawing/2014/main" id="{86B02E9E-6803-8FCC-E307-C08ACB2E30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83" y="2124"/>
              <a:ext cx="122" cy="0"/>
            </a:xfrm>
            <a:prstGeom prst="line">
              <a:avLst/>
            </a:prstGeom>
            <a:noFill/>
            <a:ln w="19050">
              <a:solidFill>
                <a:srgbClr val="CC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22" name="Line 39">
              <a:extLst>
                <a:ext uri="{FF2B5EF4-FFF2-40B4-BE49-F238E27FC236}">
                  <a16:creationId xmlns:a16="http://schemas.microsoft.com/office/drawing/2014/main" id="{DAFDDBFE-F20E-0441-C83B-E60FBC27BB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5" y="2056"/>
              <a:ext cx="0" cy="150"/>
            </a:xfrm>
            <a:prstGeom prst="line">
              <a:avLst/>
            </a:prstGeom>
            <a:noFill/>
            <a:ln w="19050">
              <a:solidFill>
                <a:srgbClr val="CC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4623" name="Rectangle 40" descr="Diagonales larges vers le bas">
              <a:extLst>
                <a:ext uri="{FF2B5EF4-FFF2-40B4-BE49-F238E27FC236}">
                  <a16:creationId xmlns:a16="http://schemas.microsoft.com/office/drawing/2014/main" id="{5B754634-C99B-17D9-94CB-0F3AD0AFDC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8" y="2046"/>
              <a:ext cx="78" cy="164"/>
            </a:xfrm>
            <a:prstGeom prst="rect">
              <a:avLst/>
            </a:prstGeom>
            <a:pattFill prst="wdDnDiag">
              <a:fgClr>
                <a:srgbClr val="CC00CC"/>
              </a:fgClr>
              <a:bgClr>
                <a:srgbClr val="FFFFFF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24624" name="Rectangle 41">
              <a:extLst>
                <a:ext uri="{FF2B5EF4-FFF2-40B4-BE49-F238E27FC236}">
                  <a16:creationId xmlns:a16="http://schemas.microsoft.com/office/drawing/2014/main" id="{76EA9812-7DD6-35BA-8491-5E5F1D729D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2" y="1912"/>
              <a:ext cx="62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>
                  <a:sym typeface="Symbol" panose="05050102010706020507" pitchFamily="18" charset="2"/>
                </a:rPr>
                <a:t></a:t>
              </a:r>
              <a:endParaRPr lang="fr-FR" altLang="fr-FR" sz="2400"/>
            </a:p>
          </p:txBody>
        </p:sp>
        <p:sp>
          <p:nvSpPr>
            <p:cNvPr id="24625" name="Line 51">
              <a:extLst>
                <a:ext uri="{FF2B5EF4-FFF2-40B4-BE49-F238E27FC236}">
                  <a16:creationId xmlns:a16="http://schemas.microsoft.com/office/drawing/2014/main" id="{24FFB8EB-FA8B-A2BE-9891-E526505AFDC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29" y="1664"/>
              <a:ext cx="37" cy="19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64565" name="Text Box 53">
            <a:extLst>
              <a:ext uri="{FF2B5EF4-FFF2-40B4-BE49-F238E27FC236}">
                <a16:creationId xmlns:a16="http://schemas.microsoft.com/office/drawing/2014/main" id="{B189B160-5CFA-08EE-AF29-07A3EE616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9675" y="4316413"/>
            <a:ext cx="77739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fr-CA" b="1" u="sng" dirty="0"/>
              <a:t>2 conditions d’équilibrage :</a:t>
            </a:r>
            <a:endParaRPr lang="fr-FR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64567" name="Object 55">
            <a:extLst>
              <a:ext uri="{FF2B5EF4-FFF2-40B4-BE49-F238E27FC236}">
                <a16:creationId xmlns:a16="http://schemas.microsoft.com/office/drawing/2014/main" id="{3DA2612E-1505-E894-4D1C-5E219FDA625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021263" y="6011863"/>
          <a:ext cx="2506662" cy="41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1473200" imgH="241300" progId="Equation.DSMT4">
                  <p:embed/>
                </p:oleObj>
              </mc:Choice>
              <mc:Fallback>
                <p:oleObj name="Equation" r:id="rId9" imgW="1473200" imgH="241300" progId="Equation.DSMT4">
                  <p:embed/>
                  <p:pic>
                    <p:nvPicPr>
                      <p:cNvPr id="0" name="Object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1263" y="6011863"/>
                        <a:ext cx="2506662" cy="411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68" name="Object 56">
            <a:extLst>
              <a:ext uri="{FF2B5EF4-FFF2-40B4-BE49-F238E27FC236}">
                <a16:creationId xmlns:a16="http://schemas.microsoft.com/office/drawing/2014/main" id="{6B24305D-B1A1-0B04-E698-8230EEB4C00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84825" y="5137150"/>
          <a:ext cx="1187450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698500" imgH="241300" progId="Equation.DSMT4">
                  <p:embed/>
                </p:oleObj>
              </mc:Choice>
              <mc:Fallback>
                <p:oleObj name="Equation" r:id="rId11" imgW="698500" imgH="241300" progId="Equation.DSMT4">
                  <p:embed/>
                  <p:pic>
                    <p:nvPicPr>
                      <p:cNvPr id="0" name="Object 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4825" y="5137150"/>
                        <a:ext cx="1187450" cy="411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69" name="Text Box 57">
            <a:extLst>
              <a:ext uri="{FF2B5EF4-FFF2-40B4-BE49-F238E27FC236}">
                <a16:creationId xmlns:a16="http://schemas.microsoft.com/office/drawing/2014/main" id="{E5C5F778-2D80-CD0F-689D-38A96AAC33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3338" y="5653088"/>
            <a:ext cx="7245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dirty="0"/>
              <a:t> </a:t>
            </a:r>
            <a:r>
              <a:rPr lang="fr-CA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- </a:t>
            </a:r>
            <a:r>
              <a:rPr lang="fr-CA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Équilibrage</a:t>
            </a:r>
            <a:r>
              <a:rPr lang="fr-CA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r-CA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dynamique</a:t>
            </a:r>
            <a:r>
              <a:rPr lang="fr-CA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: l’axe de rotation doit être axe principal d’inertie</a:t>
            </a:r>
            <a:endParaRPr lang="fr-FR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4570" name="Text Box 58">
            <a:extLst>
              <a:ext uri="{FF2B5EF4-FFF2-40B4-BE49-F238E27FC236}">
                <a16:creationId xmlns:a16="http://schemas.microsoft.com/office/drawing/2014/main" id="{377A8C05-D6AB-17D2-0ACD-765D6DBCEF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3338" y="4789488"/>
            <a:ext cx="7397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fr-CA" dirty="0"/>
              <a:t> </a:t>
            </a:r>
            <a:r>
              <a:rPr lang="fr-CA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- </a:t>
            </a:r>
            <a:r>
              <a:rPr lang="fr-CA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Équilibrage statique</a:t>
            </a:r>
            <a:r>
              <a:rPr lang="fr-CA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: le centre de gravité doit appartenir à l’axe de rotation</a:t>
            </a:r>
            <a:endParaRPr lang="fr-FR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3" name="Text Box 4">
            <a:extLst>
              <a:ext uri="{FF2B5EF4-FFF2-40B4-BE49-F238E27FC236}">
                <a16:creationId xmlns:a16="http://schemas.microsoft.com/office/drawing/2014/main" id="{64733E01-4EF8-DC24-74C4-3F43FEFF38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1425" y="900113"/>
            <a:ext cx="1552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Equilibrage</a:t>
            </a:r>
          </a:p>
        </p:txBody>
      </p:sp>
      <p:cxnSp>
        <p:nvCxnSpPr>
          <p:cNvPr id="54" name="Connecteur droit 53">
            <a:extLst>
              <a:ext uri="{FF2B5EF4-FFF2-40B4-BE49-F238E27FC236}">
                <a16:creationId xmlns:a16="http://schemas.microsoft.com/office/drawing/2014/main" id="{DA32E3A9-7125-53C4-EE71-C7ED3337C249}"/>
              </a:ext>
            </a:extLst>
          </p:cNvPr>
          <p:cNvCxnSpPr/>
          <p:nvPr/>
        </p:nvCxnSpPr>
        <p:spPr>
          <a:xfrm>
            <a:off x="7724775" y="1316038"/>
            <a:ext cx="1419225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 Box 28">
            <a:extLst>
              <a:ext uri="{FF2B5EF4-FFF2-40B4-BE49-F238E27FC236}">
                <a16:creationId xmlns:a16="http://schemas.microsoft.com/office/drawing/2014/main" id="{02C58318-3782-E929-1B2C-2DF46B9AE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967288"/>
            <a:ext cx="1098550" cy="306387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Equilibrage.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45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4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4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4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4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4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4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 build="p"/>
      <p:bldP spid="64560" grpId="0"/>
      <p:bldP spid="64565" grpId="0"/>
      <p:bldP spid="64569" grpId="0"/>
      <p:bldP spid="64570" grpId="0"/>
      <p:bldP spid="5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Object 3">
            <a:extLst>
              <a:ext uri="{FF2B5EF4-FFF2-40B4-BE49-F238E27FC236}">
                <a16:creationId xmlns:a16="http://schemas.microsoft.com/office/drawing/2014/main" id="{1B6FFD26-AA8E-C1C3-D583-70B4F9678BC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0"/>
          <a:ext cx="9144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1710" imgH="652471" progId="Equation.DSMT4">
                  <p:embed/>
                </p:oleObj>
              </mc:Choice>
              <mc:Fallback>
                <p:oleObj name="Equation" r:id="rId3" imgW="451710" imgH="652471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" cy="19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40" name="Text Box 4">
            <a:extLst>
              <a:ext uri="{FF2B5EF4-FFF2-40B4-BE49-F238E27FC236}">
                <a16:creationId xmlns:a16="http://schemas.microsoft.com/office/drawing/2014/main" id="{A764EC9B-9010-B15D-F99E-FDDB7ADC04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4125" y="1589088"/>
            <a:ext cx="46863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fr-CA" altLang="fr-FR" b="1" u="sng"/>
              <a:t>Réalisation pratique :</a:t>
            </a:r>
            <a:r>
              <a:rPr lang="fr-FR" altLang="fr-FR" u="sng"/>
              <a:t> </a:t>
            </a:r>
          </a:p>
        </p:txBody>
      </p:sp>
      <p:sp>
        <p:nvSpPr>
          <p:cNvPr id="25604" name="Rectangle 7">
            <a:extLst>
              <a:ext uri="{FF2B5EF4-FFF2-40B4-BE49-F238E27FC236}">
                <a16:creationId xmlns:a16="http://schemas.microsoft.com/office/drawing/2014/main" id="{E9D9381D-3F08-3338-5942-F87815223A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61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fr-FR" altLang="fr-FR"/>
          </a:p>
        </p:txBody>
      </p:sp>
      <p:grpSp>
        <p:nvGrpSpPr>
          <p:cNvPr id="2" name="Group 13">
            <a:extLst>
              <a:ext uri="{FF2B5EF4-FFF2-40B4-BE49-F238E27FC236}">
                <a16:creationId xmlns:a16="http://schemas.microsoft.com/office/drawing/2014/main" id="{57B37630-62E7-50B3-3CCB-94E9CD186EAF}"/>
              </a:ext>
            </a:extLst>
          </p:cNvPr>
          <p:cNvGrpSpPr>
            <a:grpSpLocks/>
          </p:cNvGrpSpPr>
          <p:nvPr/>
        </p:nvGrpSpPr>
        <p:grpSpPr bwMode="auto">
          <a:xfrm>
            <a:off x="6488113" y="1473200"/>
            <a:ext cx="2349500" cy="2276475"/>
            <a:chOff x="3964" y="968"/>
            <a:chExt cx="1480" cy="1434"/>
          </a:xfrm>
        </p:grpSpPr>
        <p:sp>
          <p:nvSpPr>
            <p:cNvPr id="25622" name="Oval 14">
              <a:extLst>
                <a:ext uri="{FF2B5EF4-FFF2-40B4-BE49-F238E27FC236}">
                  <a16:creationId xmlns:a16="http://schemas.microsoft.com/office/drawing/2014/main" id="{A5D0E1B7-0C5D-A7F4-7B6D-5FD6635C66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2" y="1416"/>
              <a:ext cx="1034" cy="390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25623" name="Rectangle 15">
              <a:extLst>
                <a:ext uri="{FF2B5EF4-FFF2-40B4-BE49-F238E27FC236}">
                  <a16:creationId xmlns:a16="http://schemas.microsoft.com/office/drawing/2014/main" id="{CCD32728-CA26-B278-E4DD-A53EB816C2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9" y="1353"/>
              <a:ext cx="1160" cy="2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25624" name="Oval 16">
              <a:extLst>
                <a:ext uri="{FF2B5EF4-FFF2-40B4-BE49-F238E27FC236}">
                  <a16:creationId xmlns:a16="http://schemas.microsoft.com/office/drawing/2014/main" id="{7AB2487A-6594-F2C3-EC2A-434B2ECF6D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3" y="1253"/>
              <a:ext cx="1033" cy="390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25625" name="Line 17">
              <a:extLst>
                <a:ext uri="{FF2B5EF4-FFF2-40B4-BE49-F238E27FC236}">
                  <a16:creationId xmlns:a16="http://schemas.microsoft.com/office/drawing/2014/main" id="{EE2688C4-5426-956E-0F27-138BCA7DB9C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93" y="1453"/>
              <a:ext cx="0" cy="17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26" name="Line 18">
              <a:extLst>
                <a:ext uri="{FF2B5EF4-FFF2-40B4-BE49-F238E27FC236}">
                  <a16:creationId xmlns:a16="http://schemas.microsoft.com/office/drawing/2014/main" id="{2D7F0022-5FE7-2CFD-4B09-0BD64803AB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26" y="1471"/>
              <a:ext cx="0" cy="17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27" name="Line 19">
              <a:extLst>
                <a:ext uri="{FF2B5EF4-FFF2-40B4-BE49-F238E27FC236}">
                  <a16:creationId xmlns:a16="http://schemas.microsoft.com/office/drawing/2014/main" id="{FA5C0541-C88B-F45D-937E-FEE145436F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7" y="1009"/>
              <a:ext cx="1" cy="43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arrow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28" name="Line 20">
              <a:extLst>
                <a:ext uri="{FF2B5EF4-FFF2-40B4-BE49-F238E27FC236}">
                  <a16:creationId xmlns:a16="http://schemas.microsoft.com/office/drawing/2014/main" id="{565FC02B-CBC9-9C96-BD53-283F5593A6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7" y="1425"/>
              <a:ext cx="1" cy="381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prstDash val="sysDot"/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29" name="Line 21">
              <a:extLst>
                <a:ext uri="{FF2B5EF4-FFF2-40B4-BE49-F238E27FC236}">
                  <a16:creationId xmlns:a16="http://schemas.microsoft.com/office/drawing/2014/main" id="{E37904CB-7E69-6CBF-29CD-5BBC696554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7" y="1811"/>
              <a:ext cx="1" cy="173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30" name="Oval 22">
              <a:extLst>
                <a:ext uri="{FF2B5EF4-FFF2-40B4-BE49-F238E27FC236}">
                  <a16:creationId xmlns:a16="http://schemas.microsoft.com/office/drawing/2014/main" id="{5C3765B3-53E8-F09C-AC16-6181B8829F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4" y="1951"/>
              <a:ext cx="118" cy="73"/>
            </a:xfrm>
            <a:prstGeom prst="ellipse">
              <a:avLst/>
            </a:prstGeom>
            <a:noFill/>
            <a:ln w="19050">
              <a:solidFill>
                <a:srgbClr val="CC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25631" name="Line 23">
              <a:extLst>
                <a:ext uri="{FF2B5EF4-FFF2-40B4-BE49-F238E27FC236}">
                  <a16:creationId xmlns:a16="http://schemas.microsoft.com/office/drawing/2014/main" id="{97AB1816-0ED5-DFD3-2028-7870A2C86E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68" y="2007"/>
              <a:ext cx="0" cy="245"/>
            </a:xfrm>
            <a:prstGeom prst="line">
              <a:avLst/>
            </a:prstGeom>
            <a:noFill/>
            <a:ln w="19050">
              <a:solidFill>
                <a:srgbClr val="CC00CC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32" name="Line 24">
              <a:extLst>
                <a:ext uri="{FF2B5EF4-FFF2-40B4-BE49-F238E27FC236}">
                  <a16:creationId xmlns:a16="http://schemas.microsoft.com/office/drawing/2014/main" id="{ED5733FA-EE26-49B1-D8D2-85CAA22A80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82" y="1996"/>
              <a:ext cx="0" cy="245"/>
            </a:xfrm>
            <a:prstGeom prst="line">
              <a:avLst/>
            </a:prstGeom>
            <a:noFill/>
            <a:ln w="19050">
              <a:solidFill>
                <a:srgbClr val="CC00CC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grpSp>
          <p:nvGrpSpPr>
            <p:cNvPr id="25633" name="Group 25">
              <a:extLst>
                <a:ext uri="{FF2B5EF4-FFF2-40B4-BE49-F238E27FC236}">
                  <a16:creationId xmlns:a16="http://schemas.microsoft.com/office/drawing/2014/main" id="{0D5C0901-DE59-C5A7-A372-C513F3F2731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64" y="2238"/>
              <a:ext cx="116" cy="62"/>
              <a:chOff x="0" y="0"/>
              <a:chExt cx="19999" cy="20000"/>
            </a:xfrm>
          </p:grpSpPr>
          <p:sp>
            <p:nvSpPr>
              <p:cNvPr id="25654" name="Arc 26">
                <a:extLst>
                  <a:ext uri="{FF2B5EF4-FFF2-40B4-BE49-F238E27FC236}">
                    <a16:creationId xmlns:a16="http://schemas.microsoft.com/office/drawing/2014/main" id="{46A404AA-F62A-5BC8-BDAC-758DFC12C3DD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 flipV="1">
                <a:off x="0" y="0"/>
                <a:ext cx="9378" cy="20000"/>
              </a:xfrm>
              <a:custGeom>
                <a:avLst/>
                <a:gdLst>
                  <a:gd name="T0" fmla="*/ 0 w 21600"/>
                  <a:gd name="T1" fmla="*/ 0 h 21600"/>
                  <a:gd name="T2" fmla="*/ 2 w 21600"/>
                  <a:gd name="T3" fmla="*/ 9265 h 21600"/>
                  <a:gd name="T4" fmla="*/ 0 w 21600"/>
                  <a:gd name="T5" fmla="*/ 9265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19050">
                <a:solidFill>
                  <a:srgbClr val="CC00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25655" name="Arc 27">
                <a:extLst>
                  <a:ext uri="{FF2B5EF4-FFF2-40B4-BE49-F238E27FC236}">
                    <a16:creationId xmlns:a16="http://schemas.microsoft.com/office/drawing/2014/main" id="{E5C0ABF7-CF40-1517-D476-1C34464C5215}"/>
                  </a:ext>
                </a:extLst>
              </p:cNvPr>
              <p:cNvSpPr>
                <a:spLocks/>
              </p:cNvSpPr>
              <p:nvPr/>
            </p:nvSpPr>
            <p:spPr bwMode="auto">
              <a:xfrm flipV="1">
                <a:off x="10621" y="0"/>
                <a:ext cx="9378" cy="20000"/>
              </a:xfrm>
              <a:custGeom>
                <a:avLst/>
                <a:gdLst>
                  <a:gd name="T0" fmla="*/ 0 w 21600"/>
                  <a:gd name="T1" fmla="*/ 0 h 21600"/>
                  <a:gd name="T2" fmla="*/ 2 w 21600"/>
                  <a:gd name="T3" fmla="*/ 9265 h 21600"/>
                  <a:gd name="T4" fmla="*/ 0 w 21600"/>
                  <a:gd name="T5" fmla="*/ 9265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19050">
                <a:solidFill>
                  <a:srgbClr val="CC00CC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25634" name="Line 28">
              <a:extLst>
                <a:ext uri="{FF2B5EF4-FFF2-40B4-BE49-F238E27FC236}">
                  <a16:creationId xmlns:a16="http://schemas.microsoft.com/office/drawing/2014/main" id="{55BF8CDC-5436-DF5D-C554-14407F6CB7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5" y="2300"/>
              <a:ext cx="0" cy="102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35" name="Line 29">
              <a:extLst>
                <a:ext uri="{FF2B5EF4-FFF2-40B4-BE49-F238E27FC236}">
                  <a16:creationId xmlns:a16="http://schemas.microsoft.com/office/drawing/2014/main" id="{A3B98EDD-7DD4-0425-7FDF-E3D33166C73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7" y="1549"/>
              <a:ext cx="598" cy="34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 type="none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36" name="Line 30">
              <a:extLst>
                <a:ext uri="{FF2B5EF4-FFF2-40B4-BE49-F238E27FC236}">
                  <a16:creationId xmlns:a16="http://schemas.microsoft.com/office/drawing/2014/main" id="{0096685F-A74D-1D10-DA2B-DC885C9D6E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39" y="1555"/>
              <a:ext cx="727" cy="1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 type="none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37" name="Line 31">
              <a:extLst>
                <a:ext uri="{FF2B5EF4-FFF2-40B4-BE49-F238E27FC236}">
                  <a16:creationId xmlns:a16="http://schemas.microsoft.com/office/drawing/2014/main" id="{1434BD6F-D99A-7157-E337-EB1823C5BDD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09" y="1559"/>
              <a:ext cx="313" cy="469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 type="none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38" name="Arc 32">
              <a:extLst>
                <a:ext uri="{FF2B5EF4-FFF2-40B4-BE49-F238E27FC236}">
                  <a16:creationId xmlns:a16="http://schemas.microsoft.com/office/drawing/2014/main" id="{E1B2143A-5C78-0259-AA1A-28A013631D3E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4120" y="1817"/>
              <a:ext cx="244" cy="123"/>
            </a:xfrm>
            <a:custGeom>
              <a:avLst/>
              <a:gdLst>
                <a:gd name="T0" fmla="*/ 0 w 21447"/>
                <a:gd name="T1" fmla="*/ 0 h 21600"/>
                <a:gd name="T2" fmla="*/ 0 w 21447"/>
                <a:gd name="T3" fmla="*/ 0 h 21600"/>
                <a:gd name="T4" fmla="*/ 0 w 21447"/>
                <a:gd name="T5" fmla="*/ 0 h 21600"/>
                <a:gd name="T6" fmla="*/ 0 60000 65536"/>
                <a:gd name="T7" fmla="*/ 0 60000 65536"/>
                <a:gd name="T8" fmla="*/ 0 60000 65536"/>
                <a:gd name="T9" fmla="*/ 0 w 21447"/>
                <a:gd name="T10" fmla="*/ 0 h 21600"/>
                <a:gd name="T11" fmla="*/ 21447 w 2144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447" h="21600" fill="none" extrusionOk="0">
                  <a:moveTo>
                    <a:pt x="-1" y="0"/>
                  </a:moveTo>
                  <a:cubicBezTo>
                    <a:pt x="10937" y="0"/>
                    <a:pt x="20149" y="8176"/>
                    <a:pt x="21447" y="19036"/>
                  </a:cubicBezTo>
                </a:path>
                <a:path w="21447" h="21600" stroke="0" extrusionOk="0">
                  <a:moveTo>
                    <a:pt x="-1" y="0"/>
                  </a:moveTo>
                  <a:cubicBezTo>
                    <a:pt x="10937" y="0"/>
                    <a:pt x="20149" y="8176"/>
                    <a:pt x="21447" y="19036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rgbClr val="000000"/>
              </a:solidFill>
              <a:round/>
              <a:headEnd type="arrow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39" name="Rectangle 33">
              <a:extLst>
                <a:ext uri="{FF2B5EF4-FFF2-40B4-BE49-F238E27FC236}">
                  <a16:creationId xmlns:a16="http://schemas.microsoft.com/office/drawing/2014/main" id="{EBB02CF7-A94F-AED8-89A3-4D009650C4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4" y="1690"/>
              <a:ext cx="199" cy="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/>
                <a:t>x</a:t>
              </a:r>
              <a:r>
                <a:rPr lang="fr-FR" altLang="fr-FR" sz="1600" baseline="-25000"/>
                <a:t>0</a:t>
              </a:r>
              <a:endParaRPr lang="fr-FR" altLang="fr-FR" sz="2400"/>
            </a:p>
          </p:txBody>
        </p:sp>
        <p:sp>
          <p:nvSpPr>
            <p:cNvPr id="25640" name="Rectangle 34">
              <a:extLst>
                <a:ext uri="{FF2B5EF4-FFF2-40B4-BE49-F238E27FC236}">
                  <a16:creationId xmlns:a16="http://schemas.microsoft.com/office/drawing/2014/main" id="{A1E6E6AF-3B06-15D8-C751-1057EF400A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7" y="1943"/>
              <a:ext cx="109" cy="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/>
                <a:t>x</a:t>
              </a:r>
              <a:endParaRPr lang="fr-FR" altLang="fr-FR" sz="2400"/>
            </a:p>
          </p:txBody>
        </p:sp>
        <p:sp>
          <p:nvSpPr>
            <p:cNvPr id="25641" name="Rectangle 35">
              <a:extLst>
                <a:ext uri="{FF2B5EF4-FFF2-40B4-BE49-F238E27FC236}">
                  <a16:creationId xmlns:a16="http://schemas.microsoft.com/office/drawing/2014/main" id="{FFBB835C-5FE3-D81C-9F43-B22ED1EF8C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7" y="1365"/>
              <a:ext cx="187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/>
                <a:t>y</a:t>
              </a:r>
              <a:r>
                <a:rPr lang="fr-FR" altLang="fr-FR" sz="1600" baseline="-25000"/>
                <a:t>0</a:t>
              </a:r>
              <a:endParaRPr lang="fr-FR" altLang="fr-FR" sz="2400"/>
            </a:p>
          </p:txBody>
        </p:sp>
        <p:sp>
          <p:nvSpPr>
            <p:cNvPr id="25642" name="Rectangle 36">
              <a:extLst>
                <a:ext uri="{FF2B5EF4-FFF2-40B4-BE49-F238E27FC236}">
                  <a16:creationId xmlns:a16="http://schemas.microsoft.com/office/drawing/2014/main" id="{4C483E54-5D11-5E32-CC5B-823922FF98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6" y="968"/>
              <a:ext cx="109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/>
                <a:t>z</a:t>
              </a:r>
              <a:r>
                <a:rPr lang="fr-FR" altLang="fr-FR" sz="1600" baseline="-25000"/>
                <a:t>0</a:t>
              </a:r>
              <a:endParaRPr lang="fr-FR" altLang="fr-FR" sz="2400"/>
            </a:p>
          </p:txBody>
        </p:sp>
        <p:sp>
          <p:nvSpPr>
            <p:cNvPr id="25643" name="Rectangle 37">
              <a:extLst>
                <a:ext uri="{FF2B5EF4-FFF2-40B4-BE49-F238E27FC236}">
                  <a16:creationId xmlns:a16="http://schemas.microsoft.com/office/drawing/2014/main" id="{052F118D-24B5-4853-FFFC-46F0374D5A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31" y="1342"/>
              <a:ext cx="170" cy="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>
                  <a:solidFill>
                    <a:schemeClr val="accent2"/>
                  </a:solidFill>
                </a:rPr>
                <a:t>(S)</a:t>
              </a:r>
              <a:endParaRPr lang="fr-FR" altLang="fr-FR" sz="2400">
                <a:solidFill>
                  <a:schemeClr val="accent2"/>
                </a:solidFill>
              </a:endParaRPr>
            </a:p>
          </p:txBody>
        </p:sp>
        <p:sp>
          <p:nvSpPr>
            <p:cNvPr id="25644" name="Line 38">
              <a:extLst>
                <a:ext uri="{FF2B5EF4-FFF2-40B4-BE49-F238E27FC236}">
                  <a16:creationId xmlns:a16="http://schemas.microsoft.com/office/drawing/2014/main" id="{07B34E9E-3A79-4ADE-7600-8716E63C21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31" y="1663"/>
              <a:ext cx="37" cy="19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45" name="Rectangle 39">
              <a:extLst>
                <a:ext uri="{FF2B5EF4-FFF2-40B4-BE49-F238E27FC236}">
                  <a16:creationId xmlns:a16="http://schemas.microsoft.com/office/drawing/2014/main" id="{E2290A2A-9016-D469-C790-E3EAAE1B98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65" y="1429"/>
              <a:ext cx="82" cy="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400"/>
                <a:t>O</a:t>
              </a:r>
              <a:endParaRPr lang="fr-FR" altLang="fr-FR" sz="2000"/>
            </a:p>
          </p:txBody>
        </p:sp>
        <p:sp>
          <p:nvSpPr>
            <p:cNvPr id="25646" name="Rectangle 40">
              <a:extLst>
                <a:ext uri="{FF2B5EF4-FFF2-40B4-BE49-F238E27FC236}">
                  <a16:creationId xmlns:a16="http://schemas.microsoft.com/office/drawing/2014/main" id="{49546FD7-92FC-8357-A86D-6242A20B6B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4" y="1666"/>
              <a:ext cx="109" cy="1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400">
                  <a:solidFill>
                    <a:schemeClr val="accent2"/>
                  </a:solidFill>
                </a:rPr>
                <a:t>G</a:t>
              </a:r>
              <a:endParaRPr lang="fr-FR" altLang="fr-FR" sz="2000">
                <a:solidFill>
                  <a:schemeClr val="accent2"/>
                </a:solidFill>
              </a:endParaRPr>
            </a:p>
          </p:txBody>
        </p:sp>
        <p:sp>
          <p:nvSpPr>
            <p:cNvPr id="25647" name="Line 41">
              <a:extLst>
                <a:ext uri="{FF2B5EF4-FFF2-40B4-BE49-F238E27FC236}">
                  <a16:creationId xmlns:a16="http://schemas.microsoft.com/office/drawing/2014/main" id="{3F51B2B4-DEA0-6A4C-154F-72C5679EA6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93" y="1926"/>
              <a:ext cx="73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48" name="Line 42">
              <a:extLst>
                <a:ext uri="{FF2B5EF4-FFF2-40B4-BE49-F238E27FC236}">
                  <a16:creationId xmlns:a16="http://schemas.microsoft.com/office/drawing/2014/main" id="{DC33347E-A18A-9E24-816D-63B0F8BC51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91" y="2349"/>
              <a:ext cx="73" cy="1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49" name="Line 43">
              <a:extLst>
                <a:ext uri="{FF2B5EF4-FFF2-40B4-BE49-F238E27FC236}">
                  <a16:creationId xmlns:a16="http://schemas.microsoft.com/office/drawing/2014/main" id="{215D943F-1FD1-D1B0-9006-71ADA9A90C8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83" y="2124"/>
              <a:ext cx="122" cy="0"/>
            </a:xfrm>
            <a:prstGeom prst="line">
              <a:avLst/>
            </a:prstGeom>
            <a:noFill/>
            <a:ln w="19050">
              <a:solidFill>
                <a:srgbClr val="CC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50" name="Line 44">
              <a:extLst>
                <a:ext uri="{FF2B5EF4-FFF2-40B4-BE49-F238E27FC236}">
                  <a16:creationId xmlns:a16="http://schemas.microsoft.com/office/drawing/2014/main" id="{4BBF3912-CEBA-673C-4B6E-D3892C0A809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5" y="2056"/>
              <a:ext cx="0" cy="150"/>
            </a:xfrm>
            <a:prstGeom prst="line">
              <a:avLst/>
            </a:prstGeom>
            <a:noFill/>
            <a:ln w="19050">
              <a:solidFill>
                <a:srgbClr val="CC00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  <p:sp>
          <p:nvSpPr>
            <p:cNvPr id="25651" name="Rectangle 45" descr="Diagonales larges vers le bas">
              <a:extLst>
                <a:ext uri="{FF2B5EF4-FFF2-40B4-BE49-F238E27FC236}">
                  <a16:creationId xmlns:a16="http://schemas.microsoft.com/office/drawing/2014/main" id="{AFF2E864-753D-D85C-8E50-A52B125E27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8" y="2046"/>
              <a:ext cx="78" cy="164"/>
            </a:xfrm>
            <a:prstGeom prst="rect">
              <a:avLst/>
            </a:prstGeom>
            <a:pattFill prst="wdDnDiag">
              <a:fgClr>
                <a:srgbClr val="CC00CC"/>
              </a:fgClr>
              <a:bgClr>
                <a:srgbClr val="FFFFFF"/>
              </a:bgClr>
            </a:patt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25652" name="Rectangle 46">
              <a:extLst>
                <a:ext uri="{FF2B5EF4-FFF2-40B4-BE49-F238E27FC236}">
                  <a16:creationId xmlns:a16="http://schemas.microsoft.com/office/drawing/2014/main" id="{1B2999E4-6179-D41E-C991-867DEF4F48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2" y="1912"/>
              <a:ext cx="62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>
                  <a:sym typeface="Symbol" panose="05050102010706020507" pitchFamily="18" charset="2"/>
                </a:rPr>
                <a:t></a:t>
              </a:r>
              <a:endParaRPr lang="fr-FR" altLang="fr-FR" sz="2400"/>
            </a:p>
          </p:txBody>
        </p:sp>
        <p:sp>
          <p:nvSpPr>
            <p:cNvPr id="25653" name="Line 47">
              <a:extLst>
                <a:ext uri="{FF2B5EF4-FFF2-40B4-BE49-F238E27FC236}">
                  <a16:creationId xmlns:a16="http://schemas.microsoft.com/office/drawing/2014/main" id="{EF3755FA-4BB1-1FDB-D4AF-81F97EBD5F3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529" y="1664"/>
              <a:ext cx="37" cy="19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65589" name="Text Box 53">
            <a:extLst>
              <a:ext uri="{FF2B5EF4-FFF2-40B4-BE49-F238E27FC236}">
                <a16:creationId xmlns:a16="http://schemas.microsoft.com/office/drawing/2014/main" id="{6EB930D8-8AF9-D947-ED8F-9383E17D6D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9850" y="2058988"/>
            <a:ext cx="4741863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CA" altLang="fr-FR"/>
              <a:t>Soient Si deux masselottes de masse </a:t>
            </a:r>
            <a:r>
              <a:rPr lang="fr-CA" altLang="fr-FR" i="1"/>
              <a:t>mi</a:t>
            </a:r>
            <a:r>
              <a:rPr lang="fr-CA" altLang="fr-FR"/>
              <a:t> fixées en Pi de coordonnées </a:t>
            </a:r>
            <a:r>
              <a:rPr lang="fr-CA" altLang="fr-FR" i="1"/>
              <a:t>xi, yi, zi</a:t>
            </a:r>
            <a:r>
              <a:rPr lang="fr-CA" altLang="fr-FR"/>
              <a:t> dans R.</a:t>
            </a:r>
          </a:p>
          <a:p>
            <a:pPr eaLnBrk="1" hangingPunct="1"/>
            <a:r>
              <a:rPr lang="fr-CA" altLang="fr-FR"/>
              <a:t>Posons : S' = </a:t>
            </a:r>
            <a:r>
              <a:rPr lang="fr-CA" altLang="fr-FR">
                <a:solidFill>
                  <a:schemeClr val="accent2"/>
                </a:solidFill>
              </a:rPr>
              <a:t>S</a:t>
            </a:r>
            <a:r>
              <a:rPr lang="fr-CA" altLang="fr-FR"/>
              <a:t> + </a:t>
            </a:r>
            <a:r>
              <a:rPr lang="fr-CA" altLang="fr-FR">
                <a:solidFill>
                  <a:srgbClr val="FF6600"/>
                </a:solidFill>
              </a:rPr>
              <a:t>S1</a:t>
            </a:r>
            <a:r>
              <a:rPr lang="fr-CA" altLang="fr-FR"/>
              <a:t> + </a:t>
            </a:r>
            <a:r>
              <a:rPr lang="fr-CA" altLang="fr-FR">
                <a:solidFill>
                  <a:srgbClr val="FF0000"/>
                </a:solidFill>
              </a:rPr>
              <a:t>S2</a:t>
            </a:r>
            <a:endParaRPr lang="fr-FR" altLang="fr-FR">
              <a:solidFill>
                <a:srgbClr val="FF0000"/>
              </a:solidFill>
            </a:endParaRPr>
          </a:p>
        </p:txBody>
      </p:sp>
      <p:grpSp>
        <p:nvGrpSpPr>
          <p:cNvPr id="4" name="Group 65">
            <a:extLst>
              <a:ext uri="{FF2B5EF4-FFF2-40B4-BE49-F238E27FC236}">
                <a16:creationId xmlns:a16="http://schemas.microsoft.com/office/drawing/2014/main" id="{66FC960F-8800-3C11-1D1F-C795F8D09C99}"/>
              </a:ext>
            </a:extLst>
          </p:cNvPr>
          <p:cNvGrpSpPr>
            <a:grpSpLocks/>
          </p:cNvGrpSpPr>
          <p:nvPr/>
        </p:nvGrpSpPr>
        <p:grpSpPr bwMode="auto">
          <a:xfrm>
            <a:off x="1257300" y="3997325"/>
            <a:ext cx="6042025" cy="373063"/>
            <a:chOff x="792" y="2518"/>
            <a:chExt cx="3806" cy="235"/>
          </a:xfrm>
        </p:grpSpPr>
        <p:sp>
          <p:nvSpPr>
            <p:cNvPr id="25620" name="Text Box 54">
              <a:extLst>
                <a:ext uri="{FF2B5EF4-FFF2-40B4-BE49-F238E27FC236}">
                  <a16:creationId xmlns:a16="http://schemas.microsoft.com/office/drawing/2014/main" id="{D9695095-0866-FDE0-2D12-B3CFCF7D46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2" y="2518"/>
              <a:ext cx="138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u="sng"/>
                <a:t>Équilibrage statique : </a:t>
              </a:r>
            </a:p>
          </p:txBody>
        </p:sp>
        <p:graphicFrame>
          <p:nvGraphicFramePr>
            <p:cNvPr id="25621" name="Object 55">
              <a:extLst>
                <a:ext uri="{FF2B5EF4-FFF2-40B4-BE49-F238E27FC236}">
                  <a16:creationId xmlns:a16="http://schemas.microsoft.com/office/drawing/2014/main" id="{9C2BEE23-92E7-F336-B25C-BCFA8AA86AF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125" y="2525"/>
            <a:ext cx="2473" cy="2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5" imgW="2755900" imgH="254000" progId="Equation.DSMT4">
                    <p:embed/>
                  </p:oleObj>
                </mc:Choice>
                <mc:Fallback>
                  <p:oleObj name="Equation" r:id="rId5" imgW="2755900" imgH="254000" progId="Equation.DSMT4">
                    <p:embed/>
                    <p:pic>
                      <p:nvPicPr>
                        <p:cNvPr id="0" name="Object 5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25" y="2525"/>
                          <a:ext cx="2473" cy="22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5592" name="Object 56">
            <a:extLst>
              <a:ext uri="{FF2B5EF4-FFF2-40B4-BE49-F238E27FC236}">
                <a16:creationId xmlns:a16="http://schemas.microsoft.com/office/drawing/2014/main" id="{FB6D1D28-B1F8-62D3-F8C8-E3BDCFF7079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27288" y="4443413"/>
          <a:ext cx="4270375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2997200" imgH="482600" progId="Equation.DSMT4">
                  <p:embed/>
                </p:oleObj>
              </mc:Choice>
              <mc:Fallback>
                <p:oleObj name="Equation" r:id="rId7" imgW="2997200" imgH="482600" progId="Equation.DSMT4">
                  <p:embed/>
                  <p:pic>
                    <p:nvPicPr>
                      <p:cNvPr id="0" name="Object 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7288" y="4443413"/>
                        <a:ext cx="4270375" cy="687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93" name="Text Box 57">
            <a:extLst>
              <a:ext uri="{FF2B5EF4-FFF2-40B4-BE49-F238E27FC236}">
                <a16:creationId xmlns:a16="http://schemas.microsoft.com/office/drawing/2014/main" id="{F3D675C6-048F-FB6C-B58C-7FB68518B4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5713" y="5229225"/>
            <a:ext cx="25019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u="sng"/>
              <a:t>Équilibrage dynamique : </a:t>
            </a:r>
          </a:p>
        </p:txBody>
      </p:sp>
      <p:graphicFrame>
        <p:nvGraphicFramePr>
          <p:cNvPr id="65594" name="Object 58">
            <a:extLst>
              <a:ext uri="{FF2B5EF4-FFF2-40B4-BE49-F238E27FC236}">
                <a16:creationId xmlns:a16="http://schemas.microsoft.com/office/drawing/2014/main" id="{E3DE2851-A5FD-2AC1-8A0D-C504B46D4E1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27288" y="5659438"/>
          <a:ext cx="4830762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3390900" imgH="482600" progId="Equation.DSMT4">
                  <p:embed/>
                </p:oleObj>
              </mc:Choice>
              <mc:Fallback>
                <p:oleObj name="Equation" r:id="rId9" imgW="3390900" imgH="482600" progId="Equation.DSMT4">
                  <p:embed/>
                  <p:pic>
                    <p:nvPicPr>
                      <p:cNvPr id="0" name="Object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7288" y="5659438"/>
                        <a:ext cx="4830762" cy="687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64">
            <a:extLst>
              <a:ext uri="{FF2B5EF4-FFF2-40B4-BE49-F238E27FC236}">
                <a16:creationId xmlns:a16="http://schemas.microsoft.com/office/drawing/2014/main" id="{29530112-9471-8236-22DA-50C1B34C65CE}"/>
              </a:ext>
            </a:extLst>
          </p:cNvPr>
          <p:cNvGrpSpPr>
            <a:grpSpLocks/>
          </p:cNvGrpSpPr>
          <p:nvPr/>
        </p:nvGrpSpPr>
        <p:grpSpPr bwMode="auto">
          <a:xfrm>
            <a:off x="6980238" y="1611313"/>
            <a:ext cx="650875" cy="384175"/>
            <a:chOff x="4397" y="1015"/>
            <a:chExt cx="410" cy="242"/>
          </a:xfrm>
        </p:grpSpPr>
        <p:sp>
          <p:nvSpPr>
            <p:cNvPr id="25618" name="Oval 59">
              <a:extLst>
                <a:ext uri="{FF2B5EF4-FFF2-40B4-BE49-F238E27FC236}">
                  <a16:creationId xmlns:a16="http://schemas.microsoft.com/office/drawing/2014/main" id="{F1C18478-C35F-73A7-D036-12E6024D9A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71" y="1201"/>
              <a:ext cx="56" cy="56"/>
            </a:xfrm>
            <a:prstGeom prst="ellipse">
              <a:avLst/>
            </a:prstGeom>
            <a:solidFill>
              <a:srgbClr val="FF66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1" hangingPunct="1"/>
              <a:endParaRPr lang="fr-FR" altLang="fr-FR"/>
            </a:p>
          </p:txBody>
        </p:sp>
        <p:sp>
          <p:nvSpPr>
            <p:cNvPr id="25619" name="Text Box 60">
              <a:extLst>
                <a:ext uri="{FF2B5EF4-FFF2-40B4-BE49-F238E27FC236}">
                  <a16:creationId xmlns:a16="http://schemas.microsoft.com/office/drawing/2014/main" id="{D0ACADE9-0749-3424-9DC3-3AA7A7CD33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97" y="1015"/>
              <a:ext cx="41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 i="1">
                  <a:solidFill>
                    <a:srgbClr val="FF6600"/>
                  </a:solidFill>
                </a:rPr>
                <a:t>P</a:t>
              </a:r>
              <a:r>
                <a:rPr lang="fr-FR" altLang="fr-FR" sz="1600" i="1" baseline="-25000">
                  <a:solidFill>
                    <a:srgbClr val="FF6600"/>
                  </a:solidFill>
                </a:rPr>
                <a:t>1</a:t>
              </a:r>
              <a:r>
                <a:rPr lang="fr-FR" altLang="fr-FR" sz="1600" i="1">
                  <a:solidFill>
                    <a:srgbClr val="FF6600"/>
                  </a:solidFill>
                </a:rPr>
                <a:t> </a:t>
              </a:r>
              <a:r>
                <a:rPr lang="fr-FR" altLang="fr-FR" sz="1000" i="1">
                  <a:solidFill>
                    <a:srgbClr val="FF6600"/>
                  </a:solidFill>
                </a:rPr>
                <a:t>(m</a:t>
              </a:r>
              <a:r>
                <a:rPr lang="fr-FR" altLang="fr-FR" sz="1000" i="1" baseline="-25000">
                  <a:solidFill>
                    <a:srgbClr val="FF6600"/>
                  </a:solidFill>
                </a:rPr>
                <a:t>1</a:t>
              </a:r>
              <a:r>
                <a:rPr lang="fr-FR" altLang="fr-FR" sz="1000" i="1">
                  <a:solidFill>
                    <a:srgbClr val="FF6600"/>
                  </a:solidFill>
                </a:rPr>
                <a:t>)</a:t>
              </a:r>
            </a:p>
          </p:txBody>
        </p:sp>
      </p:grpSp>
      <p:grpSp>
        <p:nvGrpSpPr>
          <p:cNvPr id="6" name="Group 63">
            <a:extLst>
              <a:ext uri="{FF2B5EF4-FFF2-40B4-BE49-F238E27FC236}">
                <a16:creationId xmlns:a16="http://schemas.microsoft.com/office/drawing/2014/main" id="{0B729D7D-6EA2-9F9E-A7ED-AD696CF16657}"/>
              </a:ext>
            </a:extLst>
          </p:cNvPr>
          <p:cNvGrpSpPr>
            <a:grpSpLocks/>
          </p:cNvGrpSpPr>
          <p:nvPr/>
        </p:nvGrpSpPr>
        <p:grpSpPr bwMode="auto">
          <a:xfrm>
            <a:off x="8159750" y="2547938"/>
            <a:ext cx="650875" cy="350837"/>
            <a:chOff x="5140" y="1605"/>
            <a:chExt cx="410" cy="221"/>
          </a:xfrm>
        </p:grpSpPr>
        <p:sp>
          <p:nvSpPr>
            <p:cNvPr id="25616" name="Oval 61">
              <a:extLst>
                <a:ext uri="{FF2B5EF4-FFF2-40B4-BE49-F238E27FC236}">
                  <a16:creationId xmlns:a16="http://schemas.microsoft.com/office/drawing/2014/main" id="{C216F3EE-7C64-51BE-4DDB-A1D86D0060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7" y="1605"/>
              <a:ext cx="56" cy="5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fr-FR" altLang="fr-FR"/>
            </a:p>
          </p:txBody>
        </p:sp>
        <p:sp>
          <p:nvSpPr>
            <p:cNvPr id="25617" name="Text Box 62">
              <a:extLst>
                <a:ext uri="{FF2B5EF4-FFF2-40B4-BE49-F238E27FC236}">
                  <a16:creationId xmlns:a16="http://schemas.microsoft.com/office/drawing/2014/main" id="{2995A662-A8C1-8C57-61BD-F2CE6FF9E1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40" y="1614"/>
              <a:ext cx="41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fr-FR" altLang="fr-FR" sz="1600" i="1">
                  <a:solidFill>
                    <a:srgbClr val="FF0000"/>
                  </a:solidFill>
                </a:rPr>
                <a:t>P</a:t>
              </a:r>
              <a:r>
                <a:rPr lang="fr-FR" altLang="fr-FR" sz="1600" i="1" baseline="-25000">
                  <a:solidFill>
                    <a:srgbClr val="FF0000"/>
                  </a:solidFill>
                </a:rPr>
                <a:t>2</a:t>
              </a:r>
              <a:r>
                <a:rPr lang="fr-FR" altLang="fr-FR" sz="1600" i="1">
                  <a:solidFill>
                    <a:srgbClr val="FF0000"/>
                  </a:solidFill>
                </a:rPr>
                <a:t> </a:t>
              </a:r>
              <a:r>
                <a:rPr lang="fr-FR" altLang="fr-FR" sz="1000" i="1">
                  <a:solidFill>
                    <a:srgbClr val="FF0000"/>
                  </a:solidFill>
                </a:rPr>
                <a:t>(m</a:t>
              </a:r>
              <a:r>
                <a:rPr lang="fr-FR" altLang="fr-FR" sz="1000" i="1" baseline="-25000">
                  <a:solidFill>
                    <a:srgbClr val="FF0000"/>
                  </a:solidFill>
                </a:rPr>
                <a:t>2</a:t>
              </a:r>
              <a:r>
                <a:rPr lang="fr-FR" altLang="fr-FR" sz="1000" i="1">
                  <a:solidFill>
                    <a:srgbClr val="FF0000"/>
                  </a:solidFill>
                </a:rPr>
                <a:t>)</a:t>
              </a:r>
            </a:p>
          </p:txBody>
        </p:sp>
      </p:grpSp>
      <p:sp>
        <p:nvSpPr>
          <p:cNvPr id="55" name="Text Box 4">
            <a:extLst>
              <a:ext uri="{FF2B5EF4-FFF2-40B4-BE49-F238E27FC236}">
                <a16:creationId xmlns:a16="http://schemas.microsoft.com/office/drawing/2014/main" id="{19572BF9-82E5-09B8-DEFD-B12864112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1425" y="900113"/>
            <a:ext cx="1552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fr-FR" altLang="fr-FR" sz="2000">
                <a:solidFill>
                  <a:srgbClr val="3333FF"/>
                </a:solidFill>
              </a:rPr>
              <a:t>Equilibrage</a:t>
            </a:r>
          </a:p>
        </p:txBody>
      </p:sp>
      <p:cxnSp>
        <p:nvCxnSpPr>
          <p:cNvPr id="56" name="Connecteur droit 55">
            <a:extLst>
              <a:ext uri="{FF2B5EF4-FFF2-40B4-BE49-F238E27FC236}">
                <a16:creationId xmlns:a16="http://schemas.microsoft.com/office/drawing/2014/main" id="{0A5D3E28-A1CF-18F0-9CDA-2CA9AA8B50B8}"/>
              </a:ext>
            </a:extLst>
          </p:cNvPr>
          <p:cNvCxnSpPr/>
          <p:nvPr/>
        </p:nvCxnSpPr>
        <p:spPr>
          <a:xfrm>
            <a:off x="7724775" y="1316038"/>
            <a:ext cx="1419225" cy="0"/>
          </a:xfrm>
          <a:prstGeom prst="line">
            <a:avLst/>
          </a:prstGeom>
          <a:ln w="2857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 Box 28">
            <a:extLst>
              <a:ext uri="{FF2B5EF4-FFF2-40B4-BE49-F238E27FC236}">
                <a16:creationId xmlns:a16="http://schemas.microsoft.com/office/drawing/2014/main" id="{472C7149-3D26-8721-9763-13A3C6AD09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967288"/>
            <a:ext cx="1098550" cy="306387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000" rIns="72000">
            <a:spAutoFit/>
          </a:bodyPr>
          <a:lstStyle/>
          <a:p>
            <a:pPr algn="ctr">
              <a:defRPr/>
            </a:pPr>
            <a:r>
              <a:rPr lang="fr-FR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Equilibrage.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55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5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5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5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5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5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 build="p"/>
      <p:bldP spid="65589" grpId="0"/>
      <p:bldP spid="65593" grpId="0"/>
      <p:bldP spid="55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2891</TotalTime>
  <Words>1335</Words>
  <Application>Microsoft Office PowerPoint</Application>
  <PresentationFormat>Affichage à l'écran (4:3)</PresentationFormat>
  <Paragraphs>247</Paragraphs>
  <Slides>23</Slides>
  <Notes>23</Notes>
  <HiddenSlides>0</HiddenSlides>
  <MMClips>0</MMClips>
  <ScaleCrop>false</ScaleCrop>
  <HeadingPairs>
    <vt:vector size="8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2</vt:i4>
      </vt:variant>
      <vt:variant>
        <vt:lpstr>Titres des diapositives</vt:lpstr>
      </vt:variant>
      <vt:variant>
        <vt:i4>23</vt:i4>
      </vt:variant>
    </vt:vector>
  </HeadingPairs>
  <TitlesOfParts>
    <vt:vector size="34" baseType="lpstr">
      <vt:lpstr>Times New Roman</vt:lpstr>
      <vt:lpstr>Arial</vt:lpstr>
      <vt:lpstr>Calibri</vt:lpstr>
      <vt:lpstr>Monotype Corsiva</vt:lpstr>
      <vt:lpstr>Comic Sans MS</vt:lpstr>
      <vt:lpstr>Microsoft Himalaya</vt:lpstr>
      <vt:lpstr>Symbol</vt:lpstr>
      <vt:lpstr>Cambria</vt:lpstr>
      <vt:lpstr>Modèle par défaut</vt:lpstr>
      <vt:lpstr>Equation</vt:lpstr>
      <vt:lpstr>MathType 6.0 Equation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Unknown User</dc:creator>
  <cp:lastModifiedBy>moi</cp:lastModifiedBy>
  <cp:revision>109</cp:revision>
  <dcterms:created xsi:type="dcterms:W3CDTF">2001-11-23T18:23:35Z</dcterms:created>
  <dcterms:modified xsi:type="dcterms:W3CDTF">2023-11-10T10:16:40Z</dcterms:modified>
</cp:coreProperties>
</file>