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62" r:id="rId3"/>
    <p:sldId id="257" r:id="rId4"/>
    <p:sldId id="308" r:id="rId5"/>
    <p:sldId id="263" r:id="rId6"/>
    <p:sldId id="306" r:id="rId7"/>
    <p:sldId id="322" r:id="rId8"/>
    <p:sldId id="323" r:id="rId9"/>
    <p:sldId id="324" r:id="rId10"/>
    <p:sldId id="311" r:id="rId11"/>
    <p:sldId id="325" r:id="rId12"/>
    <p:sldId id="326" r:id="rId13"/>
    <p:sldId id="330" r:id="rId14"/>
    <p:sldId id="327" r:id="rId15"/>
    <p:sldId id="328" r:id="rId16"/>
    <p:sldId id="329" r:id="rId17"/>
    <p:sldId id="332" r:id="rId18"/>
    <p:sldId id="333" r:id="rId19"/>
    <p:sldId id="334" r:id="rId20"/>
    <p:sldId id="335" r:id="rId21"/>
    <p:sldId id="336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0D5D4"/>
    <a:srgbClr val="E6B9B8"/>
    <a:srgbClr val="BE4B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74" autoAdjust="0"/>
    <p:restoredTop sz="94660"/>
  </p:normalViewPr>
  <p:slideViewPr>
    <p:cSldViewPr>
      <p:cViewPr varScale="1">
        <p:scale>
          <a:sx n="106" d="100"/>
          <a:sy n="106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4A05E-DEA9-4CEA-A63B-3593EEF3AC45}" type="datetimeFigureOut">
              <a:rPr lang="fr-FR" smtClean="0"/>
              <a:pPr/>
              <a:t>19/11/2018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215E4-C268-49C5-99B2-A7D91F84115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01326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215E4-C268-49C5-99B2-A7D91F84115D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219200" y="3286124"/>
            <a:ext cx="6858000" cy="1590676"/>
          </a:xfrm>
        </p:spPr>
        <p:txBody>
          <a:bodyPr anchor="t" anchorCtr="0">
            <a:normAutofit/>
          </a:bodyPr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r>
              <a:rPr kumimoji="0" lang="fr-FR" dirty="0"/>
              <a:t>Cliquez pour modifier le style du titre</a:t>
            </a:r>
            <a:endParaRPr kumimoji="0"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/>
              <a:t>Cliquez pour modifier le style des sous-titres du masque</a:t>
            </a:r>
            <a:endParaRPr kumimoji="0" lang="en-US" dirty="0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A961F90-11F6-4966-B0E5-2BB20F714B78}" type="datetime1">
              <a:rPr lang="fr-FR" smtClean="0"/>
              <a:pPr/>
              <a:t>19/11/2018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F1D8263-54E8-442D-88B4-DA252C595E3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904875" y="3214686"/>
            <a:ext cx="7315200" cy="1713549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214686"/>
            <a:ext cx="228600" cy="1713549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00BD1-A4B5-444B-B773-B4FDD97DF200}" type="datetime1">
              <a:rPr lang="fr-FR" smtClean="0"/>
              <a:pPr/>
              <a:t>19/11/2018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263-54E8-442D-88B4-DA252C595E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4AF49-C35E-40F6-8345-CA866716EE79}" type="datetime1">
              <a:rPr lang="fr-FR" smtClean="0"/>
              <a:pPr/>
              <a:t>19/11/2018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263-54E8-442D-88B4-DA252C595E3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angle isocè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F7E1-4A71-4560-AA4D-33BBAAF32357}" type="datetime1">
              <a:rPr lang="fr-FR" smtClean="0"/>
              <a:pPr/>
              <a:t>19/11/2018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263-54E8-442D-88B4-DA252C595E3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BE6CECE-C4BA-493A-9F45-8F69D8200EC9}" type="datetime1">
              <a:rPr lang="fr-FR" smtClean="0"/>
              <a:pPr/>
              <a:t>19/11/2018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F1D8263-54E8-442D-88B4-DA252C595E3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0324-51BB-4021-B482-6C084AB66459}" type="datetime1">
              <a:rPr lang="fr-FR" smtClean="0"/>
              <a:pPr/>
              <a:t>19/11/2018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263-54E8-442D-88B4-DA252C595E3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4A39B-E1E0-4B19-A965-1E1097FB3AF3}" type="datetime1">
              <a:rPr lang="fr-FR" smtClean="0"/>
              <a:pPr/>
              <a:t>19/11/2018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263-54E8-442D-88B4-DA252C595E3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A761-699F-4B94-BA43-1E8C0C9C554B}" type="datetime1">
              <a:rPr lang="fr-FR" smtClean="0"/>
              <a:pPr/>
              <a:t>19/11/2018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263-54E8-442D-88B4-DA252C595E3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DE65-0759-4C9C-9804-8C4C0AC5F8D7}" type="datetime1">
              <a:rPr lang="fr-FR" smtClean="0"/>
              <a:pPr/>
              <a:t>19/11/2018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263-54E8-442D-88B4-DA252C595E3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F433-E5EB-4B74-B8BB-3F6D9EEAE800}" type="datetime1">
              <a:rPr lang="fr-FR" smtClean="0"/>
              <a:pPr/>
              <a:t>19/11/2018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263-54E8-442D-88B4-DA252C595E3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AC06-18E9-471A-B77A-CDA5C363BF1F}" type="datetime1">
              <a:rPr lang="fr-FR" smtClean="0"/>
              <a:pPr/>
              <a:t>19/11/2018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263-54E8-442D-88B4-DA252C595E3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043362" cy="990600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r>
              <a:rPr kumimoji="0" lang="fr-FR" dirty="0"/>
              <a:t>Cliquez pour modifier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/>
              <a:t>Cliquez pour modifier les styles du texte du masque</a:t>
            </a:r>
          </a:p>
          <a:p>
            <a:pPr lvl="1" eaLnBrk="1" latinLnBrk="0" hangingPunct="1"/>
            <a:r>
              <a:rPr kumimoji="0" lang="fr-FR" dirty="0"/>
              <a:t>Deuxième niveau</a:t>
            </a:r>
          </a:p>
          <a:p>
            <a:pPr lvl="2" eaLnBrk="1" latinLnBrk="0" hangingPunct="1"/>
            <a:r>
              <a:rPr kumimoji="0" lang="fr-FR" dirty="0"/>
              <a:t>Troisième niveau</a:t>
            </a:r>
          </a:p>
          <a:p>
            <a:pPr lvl="3" eaLnBrk="1" latinLnBrk="0" hangingPunct="1"/>
            <a:r>
              <a:rPr kumimoji="0" lang="fr-FR" dirty="0"/>
              <a:t>Quatrième niveau</a:t>
            </a:r>
          </a:p>
          <a:p>
            <a:pPr lvl="4" eaLnBrk="1" latinLnBrk="0" hangingPunct="1"/>
            <a:r>
              <a:rPr kumimoji="0" lang="fr-FR" dirty="0"/>
              <a:t>Cinquième niveau</a:t>
            </a:r>
            <a:endParaRPr kumimoji="0" lang="en-US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9178431-C703-4FD6-9F6F-E8F5512852E2}" type="datetime1">
              <a:rPr lang="fr-FR" smtClean="0"/>
              <a:pPr/>
              <a:t>19/11/2018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F1D8263-54E8-442D-88B4-DA252C595E3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8" name="Connecteur droit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necteur droit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le isocè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1600" kern="1200">
          <a:solidFill>
            <a:schemeClr val="tx2"/>
          </a:solidFill>
          <a:latin typeface="Calibri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dirty="0"/>
              <a:t>Cycle de TP 2</a:t>
            </a:r>
            <a:br>
              <a:rPr lang="fr-FR" dirty="0"/>
            </a:br>
            <a:r>
              <a:rPr lang="fr-FR" dirty="0"/>
              <a:t>Analyser et modéliser le comportement dynamique d’un asservissement.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/>
              <a:t>Maxpid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263-54E8-442D-88B4-DA252C595E3D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5" name="Picture 3" descr="Citrus-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427" y="735147"/>
            <a:ext cx="362585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701528"/>
            <a:ext cx="2470836" cy="19107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263-54E8-442D-88B4-DA252C595E3D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30814" y="4482986"/>
            <a:ext cx="79296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Consignes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Respecter le réglage du correcteur : </a:t>
            </a:r>
            <a:r>
              <a:rPr lang="fr-FR" b="1" dirty="0" err="1">
                <a:solidFill>
                  <a:srgbClr val="FF0000"/>
                </a:solidFill>
              </a:rPr>
              <a:t>Kp</a:t>
            </a:r>
            <a:r>
              <a:rPr lang="fr-FR" b="1" dirty="0">
                <a:solidFill>
                  <a:srgbClr val="FF0000"/>
                </a:solidFill>
              </a:rPr>
              <a:t>=40, Ki=0, </a:t>
            </a:r>
            <a:r>
              <a:rPr lang="fr-FR" b="1" dirty="0" err="1">
                <a:solidFill>
                  <a:srgbClr val="FF0000"/>
                </a:solidFill>
              </a:rPr>
              <a:t>Kd</a:t>
            </a:r>
            <a:r>
              <a:rPr lang="fr-FR" b="1" dirty="0">
                <a:solidFill>
                  <a:srgbClr val="FF0000"/>
                </a:solidFill>
              </a:rPr>
              <a:t>=0.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Utiliser le « schéma cinématique animé » puis afficher les courbes de position et de tension avec « réponse à une sollicitation » utiliser des consignes en échelon entre 40 et55°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Présenter le protocole expérimental de la mesure en utilisant des capture d’écran du logiciel de pilotage.</a:t>
            </a:r>
          </a:p>
        </p:txBody>
      </p:sp>
    </p:spTree>
    <p:extLst>
      <p:ext uri="{BB962C8B-B14F-4D97-AF65-F5344CB8AC3E}">
        <p14:creationId xmlns:p14="http://schemas.microsoft.com/office/powerpoint/2010/main" xmlns="" val="1322046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263-54E8-442D-88B4-DA252C595E3D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71472" y="5143512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Consignes : </a:t>
            </a:r>
          </a:p>
          <a:p>
            <a:pPr>
              <a:buFont typeface="Arial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 Présenter la courbe de résultat de mouvement</a:t>
            </a:r>
          </a:p>
          <a:p>
            <a:pPr>
              <a:buFont typeface="Arial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 Indiquer sur cette courbe les performances quantifiables</a:t>
            </a:r>
          </a:p>
        </p:txBody>
      </p:sp>
    </p:spTree>
    <p:extLst>
      <p:ext uri="{BB962C8B-B14F-4D97-AF65-F5344CB8AC3E}">
        <p14:creationId xmlns:p14="http://schemas.microsoft.com/office/powerpoint/2010/main" xmlns="" val="4185365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263-54E8-442D-88B4-DA252C595E3D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71472" y="5143512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Consignes : </a:t>
            </a:r>
          </a:p>
          <a:p>
            <a:pPr>
              <a:buFont typeface="Arial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 Présenter les courbes de résultats de ce même mouvement pour différents réglage de </a:t>
            </a:r>
            <a:r>
              <a:rPr lang="fr-FR" b="1" dirty="0" err="1">
                <a:solidFill>
                  <a:srgbClr val="FF0000"/>
                </a:solidFill>
              </a:rPr>
              <a:t>Kp</a:t>
            </a:r>
            <a:r>
              <a:rPr lang="fr-FR" b="1" dirty="0">
                <a:solidFill>
                  <a:srgbClr val="FF0000"/>
                </a:solidFill>
              </a:rPr>
              <a:t>=10 à </a:t>
            </a:r>
            <a:r>
              <a:rPr lang="fr-FR" b="1" dirty="0" err="1">
                <a:solidFill>
                  <a:srgbClr val="FF0000"/>
                </a:solidFill>
              </a:rPr>
              <a:t>Kp</a:t>
            </a:r>
            <a:r>
              <a:rPr lang="fr-FR" b="1" dirty="0">
                <a:solidFill>
                  <a:srgbClr val="FF0000"/>
                </a:solidFill>
              </a:rPr>
              <a:t>=100</a:t>
            </a:r>
          </a:p>
          <a:p>
            <a:pPr>
              <a:buFont typeface="Arial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 Qualifier et quantifier l’influence de </a:t>
            </a:r>
            <a:r>
              <a:rPr lang="fr-FR" b="1" dirty="0" err="1">
                <a:solidFill>
                  <a:srgbClr val="FF0000"/>
                </a:solidFill>
              </a:rPr>
              <a:t>Kp</a:t>
            </a:r>
            <a:r>
              <a:rPr lang="fr-FR" b="1" dirty="0">
                <a:solidFill>
                  <a:srgbClr val="FF0000"/>
                </a:solidFill>
              </a:rPr>
              <a:t> sur les performances</a:t>
            </a:r>
          </a:p>
        </p:txBody>
      </p:sp>
    </p:spTree>
    <p:extLst>
      <p:ext uri="{BB962C8B-B14F-4D97-AF65-F5344CB8AC3E}">
        <p14:creationId xmlns:p14="http://schemas.microsoft.com/office/powerpoint/2010/main" xmlns="" val="1098012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263-54E8-442D-88B4-DA252C595E3D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67544" y="4615716"/>
            <a:ext cx="7929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Consignes : </a:t>
            </a:r>
          </a:p>
          <a:p>
            <a:pPr>
              <a:buFont typeface="Arial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 Présenter les courbes de résultats du même mouvement entre 40 et 55° dans des plans vertical puis horizontale (coucher le dispositif sur la table)</a:t>
            </a:r>
          </a:p>
          <a:p>
            <a:pPr>
              <a:buFont typeface="Arial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Qualifier et quantifier l’influence de </a:t>
            </a:r>
            <a:r>
              <a:rPr lang="fr-FR" b="1">
                <a:solidFill>
                  <a:srgbClr val="FF0000"/>
                </a:solidFill>
              </a:rPr>
              <a:t>la perturbation </a:t>
            </a:r>
            <a:r>
              <a:rPr lang="fr-FR" b="1" dirty="0">
                <a:solidFill>
                  <a:srgbClr val="FF0000"/>
                </a:solidFill>
              </a:rPr>
              <a:t>« poids »sur les performances</a:t>
            </a:r>
          </a:p>
        </p:txBody>
      </p:sp>
    </p:spTree>
    <p:extLst>
      <p:ext uri="{BB962C8B-B14F-4D97-AF65-F5344CB8AC3E}">
        <p14:creationId xmlns:p14="http://schemas.microsoft.com/office/powerpoint/2010/main" xmlns="" val="2493306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Simulation des performances de l’asservissement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263-54E8-442D-88B4-DA252C595E3D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21740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/>
          <a:srcRect l="36613" t="34251" r="15550" b="19185"/>
          <a:stretch/>
        </p:blipFill>
        <p:spPr>
          <a:xfrm>
            <a:off x="251520" y="3771972"/>
            <a:ext cx="4374232" cy="239386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76" y="1180518"/>
            <a:ext cx="8444384" cy="2833771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263-54E8-442D-88B4-DA252C595E3D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203848" y="4899294"/>
            <a:ext cx="5441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Consignes : </a:t>
            </a:r>
          </a:p>
          <a:p>
            <a:pPr>
              <a:buFont typeface="Arial" pitchFamily="34" charset="0"/>
              <a:buChar char="•"/>
            </a:pPr>
            <a:r>
              <a:rPr lang="fr-FR" sz="1200" b="1" dirty="0">
                <a:solidFill>
                  <a:srgbClr val="FF0000"/>
                </a:solidFill>
              </a:rPr>
              <a:t> Reproduire et compléter le modèle de calcul schéma bloc dans </a:t>
            </a:r>
            <a:r>
              <a:rPr lang="fr-FR" sz="1200" b="1" dirty="0" err="1">
                <a:solidFill>
                  <a:srgbClr val="FF0000"/>
                </a:solidFill>
              </a:rPr>
              <a:t>Xcos</a:t>
            </a:r>
            <a:endParaRPr lang="fr-FR" sz="1200" b="1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1200" b="1" dirty="0">
                <a:solidFill>
                  <a:srgbClr val="FF0000"/>
                </a:solidFill>
              </a:rPr>
              <a:t> « Modifier le contexte » pour saisir les valeurs des paramètres du modèle</a:t>
            </a:r>
          </a:p>
          <a:p>
            <a:pPr>
              <a:buFont typeface="Arial" pitchFamily="34" charset="0"/>
              <a:buChar char="•"/>
            </a:pPr>
            <a:r>
              <a:rPr lang="fr-FR" sz="1200" b="1" dirty="0">
                <a:solidFill>
                  <a:srgbClr val="FF0000"/>
                </a:solidFill>
              </a:rPr>
              <a:t> décrire les principaux paramètres de la modélisation du moteur</a:t>
            </a:r>
          </a:p>
          <a:p>
            <a:pPr>
              <a:buFont typeface="Arial" pitchFamily="34" charset="0"/>
              <a:buChar char="•"/>
            </a:pPr>
            <a:r>
              <a:rPr lang="fr-FR" sz="1200" b="1" dirty="0">
                <a:solidFill>
                  <a:srgbClr val="FF0000"/>
                </a:solidFill>
              </a:rPr>
              <a:t> Pour cela préciser les unités des grandeurs entre les blocs</a:t>
            </a:r>
          </a:p>
        </p:txBody>
      </p:sp>
      <p:sp>
        <p:nvSpPr>
          <p:cNvPr id="3" name="Rectangle 2"/>
          <p:cNvSpPr/>
          <p:nvPr/>
        </p:nvSpPr>
        <p:spPr>
          <a:xfrm>
            <a:off x="3491880" y="1700808"/>
            <a:ext cx="3744416" cy="1554942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Bulle narrative : rectangle 4"/>
          <p:cNvSpPr/>
          <p:nvPr/>
        </p:nvSpPr>
        <p:spPr>
          <a:xfrm>
            <a:off x="3923928" y="4005064"/>
            <a:ext cx="1872208" cy="360040"/>
          </a:xfrm>
          <a:prstGeom prst="wedgeRectCallout">
            <a:avLst>
              <a:gd name="adj1" fmla="val 48358"/>
              <a:gd name="adj2" fmla="val -254965"/>
            </a:avLst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moteur</a:t>
            </a:r>
          </a:p>
        </p:txBody>
      </p:sp>
    </p:spTree>
    <p:extLst>
      <p:ext uri="{BB962C8B-B14F-4D97-AF65-F5344CB8AC3E}">
        <p14:creationId xmlns:p14="http://schemas.microsoft.com/office/powerpoint/2010/main" xmlns="" val="3779048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263-54E8-442D-88B4-DA252C595E3D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71472" y="5121934"/>
            <a:ext cx="79296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Consignes : </a:t>
            </a:r>
          </a:p>
          <a:p>
            <a:pPr>
              <a:buFont typeface="Arial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La </a:t>
            </a:r>
            <a:r>
              <a:rPr lang="fr-FR" b="1" smtClean="0">
                <a:solidFill>
                  <a:srgbClr val="FF0000"/>
                </a:solidFill>
              </a:rPr>
              <a:t>perturbation est</a:t>
            </a:r>
            <a:r>
              <a:rPr lang="fr-FR" b="1" smtClean="0">
                <a:solidFill>
                  <a:srgbClr val="FF0000"/>
                </a:solidFill>
              </a:rPr>
              <a:t> de l’ordre de 0,01 N.m</a:t>
            </a:r>
            <a:endParaRPr lang="fr-FR" b="1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 Consulter les expérimentateurs pour expliquer ce modèle</a:t>
            </a:r>
          </a:p>
          <a:p>
            <a:pPr>
              <a:buFont typeface="Arial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 Lancer la simulation pour une consigne en échelon de 15°</a:t>
            </a:r>
          </a:p>
          <a:p>
            <a:pPr>
              <a:buFont typeface="Arial" pitchFamily="34" charset="0"/>
              <a:buChar char="•"/>
            </a:pP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6792"/>
            <a:ext cx="9144000" cy="3068548"/>
          </a:xfrm>
          <a:prstGeom prst="rect">
            <a:avLst/>
          </a:prstGeom>
        </p:spPr>
      </p:pic>
      <p:sp>
        <p:nvSpPr>
          <p:cNvPr id="5" name="Bulle narrative : rectangle 4"/>
          <p:cNvSpPr/>
          <p:nvPr/>
        </p:nvSpPr>
        <p:spPr>
          <a:xfrm>
            <a:off x="3059832" y="918814"/>
            <a:ext cx="1872208" cy="360040"/>
          </a:xfrm>
          <a:prstGeom prst="wedgeRectCallout">
            <a:avLst>
              <a:gd name="adj1" fmla="val 64639"/>
              <a:gd name="adj2" fmla="val 178904"/>
            </a:avLst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perturbation</a:t>
            </a:r>
          </a:p>
        </p:txBody>
      </p:sp>
    </p:spTree>
    <p:extLst>
      <p:ext uri="{BB962C8B-B14F-4D97-AF65-F5344CB8AC3E}">
        <p14:creationId xmlns:p14="http://schemas.microsoft.com/office/powerpoint/2010/main" xmlns="" val="4060615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263-54E8-442D-88B4-DA252C595E3D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71472" y="5121934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Consignes : </a:t>
            </a:r>
          </a:p>
          <a:p>
            <a:pPr>
              <a:buFont typeface="Arial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 Afficher la courbe de résultat et la commenter en termes de performances d’asservissement.</a:t>
            </a:r>
          </a:p>
          <a:p>
            <a:pPr>
              <a:buFont typeface="Arial" pitchFamily="34" charset="0"/>
              <a:buChar char="•"/>
            </a:pP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4632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263-54E8-442D-88B4-DA252C595E3D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71472" y="5121934"/>
            <a:ext cx="79296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Consignes : </a:t>
            </a:r>
          </a:p>
          <a:p>
            <a:pPr>
              <a:buFont typeface="Arial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 Modifier le schéma de départ en y incluant un bloc </a:t>
            </a:r>
            <a:r>
              <a:rPr lang="fr-FR" b="1" dirty="0" err="1">
                <a:solidFill>
                  <a:srgbClr val="FF0000"/>
                </a:solidFill>
              </a:rPr>
              <a:t>Param</a:t>
            </a:r>
            <a:r>
              <a:rPr lang="fr-FR" b="1" dirty="0">
                <a:solidFill>
                  <a:srgbClr val="FF0000"/>
                </a:solidFill>
              </a:rPr>
              <a:t> Var de manière à tracer des courbes correspondant à plusieurs réglages du correcteur </a:t>
            </a:r>
            <a:r>
              <a:rPr lang="fr-FR" b="1" dirty="0" err="1">
                <a:solidFill>
                  <a:srgbClr val="FF0000"/>
                </a:solidFill>
              </a:rPr>
              <a:t>Kp</a:t>
            </a:r>
            <a:r>
              <a:rPr lang="fr-FR" b="1" dirty="0">
                <a:solidFill>
                  <a:srgbClr val="FF0000"/>
                </a:solidFill>
              </a:rPr>
              <a:t> de 20 à 100 et à afficher la tension d’alimentation moteur.</a:t>
            </a:r>
          </a:p>
          <a:p>
            <a:pPr>
              <a:buFont typeface="Arial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 Tracer les courbes de résultats et commenter l’influence du correcteur.</a:t>
            </a:r>
          </a:p>
          <a:p>
            <a:pPr>
              <a:buFont typeface="Arial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 Comparer avec les expérimentateurs.</a:t>
            </a:r>
          </a:p>
          <a:p>
            <a:pPr>
              <a:buFont typeface="Arial" pitchFamily="34" charset="0"/>
              <a:buChar char="•"/>
            </a:pP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60" y="1484784"/>
            <a:ext cx="7576084" cy="254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3147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263-54E8-442D-88B4-DA252C595E3D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71187" y="4440178"/>
            <a:ext cx="79296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Consignes : </a:t>
            </a:r>
          </a:p>
          <a:p>
            <a:pPr>
              <a:buFont typeface="Arial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 Ajouter un bloc de saturation de tension d’alimentation du moteur.</a:t>
            </a:r>
          </a:p>
          <a:p>
            <a:pPr>
              <a:buFont typeface="Arial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 Tracer les courbes de résultat pour </a:t>
            </a:r>
            <a:r>
              <a:rPr lang="fr-FR" b="1" dirty="0" err="1">
                <a:solidFill>
                  <a:srgbClr val="FF0000"/>
                </a:solidFill>
              </a:rPr>
              <a:t>Kp</a:t>
            </a:r>
            <a:r>
              <a:rPr lang="fr-FR" b="1" dirty="0">
                <a:solidFill>
                  <a:srgbClr val="FF0000"/>
                </a:solidFill>
              </a:rPr>
              <a:t>= 40 avec et sans saturation pour cela il faut ajouter dans le contexte la variable </a:t>
            </a:r>
            <a:r>
              <a:rPr lang="fr-FR" b="1" dirty="0" err="1">
                <a:solidFill>
                  <a:srgbClr val="FF0000"/>
                </a:solidFill>
              </a:rPr>
              <a:t>Usat</a:t>
            </a:r>
            <a:r>
              <a:rPr lang="fr-FR" b="1" dirty="0">
                <a:solidFill>
                  <a:srgbClr val="FF0000"/>
                </a:solidFill>
              </a:rPr>
              <a:t> et dans </a:t>
            </a:r>
            <a:r>
              <a:rPr lang="fr-FR" b="1" dirty="0" err="1">
                <a:solidFill>
                  <a:srgbClr val="FF0000"/>
                </a:solidFill>
              </a:rPr>
              <a:t>Param</a:t>
            </a:r>
            <a:r>
              <a:rPr lang="fr-FR" b="1" dirty="0">
                <a:solidFill>
                  <a:srgbClr val="FF0000"/>
                </a:solidFill>
              </a:rPr>
              <a:t> Var affecter à </a:t>
            </a:r>
            <a:r>
              <a:rPr lang="fr-FR" b="1" dirty="0" err="1">
                <a:solidFill>
                  <a:srgbClr val="FF0000"/>
                </a:solidFill>
              </a:rPr>
              <a:t>Usat</a:t>
            </a:r>
            <a:r>
              <a:rPr lang="fr-FR" b="1" dirty="0">
                <a:solidFill>
                  <a:srgbClr val="FF0000"/>
                </a:solidFill>
              </a:rPr>
              <a:t> les valeurs [100 21] correspondant à une tension maxi de 100V (sans saturation) puis de 21V (saturation)</a:t>
            </a:r>
          </a:p>
          <a:p>
            <a:pPr>
              <a:buFont typeface="Arial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Commenter alors l’influence de la saturation</a:t>
            </a:r>
          </a:p>
          <a:p>
            <a:pPr>
              <a:buFont typeface="Arial" pitchFamily="34" charset="0"/>
              <a:buChar char="•"/>
            </a:pP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787" t="12735" r="42514" b="39642"/>
          <a:stretch/>
        </p:blipFill>
        <p:spPr>
          <a:xfrm>
            <a:off x="1115616" y="1268759"/>
            <a:ext cx="6840760" cy="323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4556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263-54E8-442D-88B4-DA252C595E3D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83391" y="5315634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Consignes : </a:t>
            </a:r>
          </a:p>
          <a:p>
            <a:pPr>
              <a:buFont typeface="Arial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 Présenter le groupe de travail et la répartition des tâches.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263-54E8-442D-88B4-DA252C595E3D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83391" y="5315634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Consignes : </a:t>
            </a:r>
          </a:p>
          <a:p>
            <a:pPr>
              <a:buFont typeface="Arial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 Présenter le groupe de travail et la répartition des tâches.</a:t>
            </a:r>
          </a:p>
        </p:txBody>
      </p:sp>
    </p:spTree>
    <p:extLst>
      <p:ext uri="{BB962C8B-B14F-4D97-AF65-F5344CB8AC3E}">
        <p14:creationId xmlns:p14="http://schemas.microsoft.com/office/powerpoint/2010/main" xmlns="" val="4112948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263-54E8-442D-88B4-DA252C595E3D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648" y="1844824"/>
            <a:ext cx="7884430" cy="27811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9592" y="5229200"/>
            <a:ext cx="7597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Consignes : </a:t>
            </a:r>
          </a:p>
          <a:p>
            <a:pPr>
              <a:buFont typeface="Arial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 Synthétiser les résultats de mesure, de simulation, situer et évaluer les écarts sur la </a:t>
            </a:r>
            <a:r>
              <a:rPr lang="fr-FR" b="1">
                <a:solidFill>
                  <a:srgbClr val="FF0000"/>
                </a:solidFill>
              </a:rPr>
              <a:t>figure ci-dessus.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2607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263-54E8-442D-88B4-DA252C595E3D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71472" y="5244450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Consignes : </a:t>
            </a:r>
          </a:p>
          <a:p>
            <a:pPr>
              <a:buFont typeface="Arial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 Situer le système du laboratoire par rapport au robot cueilleur</a:t>
            </a:r>
          </a:p>
          <a:p>
            <a:pPr>
              <a:buFont typeface="Arial" pitchFamily="34" charset="0"/>
              <a:buChar char="•"/>
            </a:pP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2365" y="508099"/>
            <a:ext cx="6308725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4043362" cy="990600"/>
          </a:xfrm>
        </p:spPr>
        <p:txBody>
          <a:bodyPr/>
          <a:lstStyle/>
          <a:p>
            <a:r>
              <a:rPr lang="fr-FR" sz="2000" b="1" dirty="0"/>
              <a:t>Contexte</a:t>
            </a:r>
            <a:endParaRPr lang="fr-FR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263-54E8-442D-88B4-DA252C595E3D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2" name="Espace réservé du contenu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72" y="1861907"/>
            <a:ext cx="3510521" cy="2891894"/>
          </a:xfrm>
        </p:spPr>
      </p:pic>
      <p:sp>
        <p:nvSpPr>
          <p:cNvPr id="6" name="ZoneTexte 5"/>
          <p:cNvSpPr txBox="1"/>
          <p:nvPr/>
        </p:nvSpPr>
        <p:spPr>
          <a:xfrm>
            <a:off x="571472" y="5143512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Consignes : </a:t>
            </a:r>
          </a:p>
          <a:p>
            <a:pPr>
              <a:buFont typeface="Arial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 Situer précisément l’emplacement de l’axe </a:t>
            </a:r>
            <a:r>
              <a:rPr lang="fr-FR" b="1" dirty="0" err="1">
                <a:solidFill>
                  <a:srgbClr val="FF0000"/>
                </a:solidFill>
              </a:rPr>
              <a:t>maxpid</a:t>
            </a:r>
            <a:r>
              <a:rPr lang="fr-FR" b="1" dirty="0">
                <a:solidFill>
                  <a:srgbClr val="FF0000"/>
                </a:solidFill>
              </a:rPr>
              <a:t> du laboratoire</a:t>
            </a:r>
          </a:p>
        </p:txBody>
      </p:sp>
      <p:sp>
        <p:nvSpPr>
          <p:cNvPr id="8" name="Titre 7"/>
          <p:cNvSpPr txBox="1">
            <a:spLocks/>
          </p:cNvSpPr>
          <p:nvPr/>
        </p:nvSpPr>
        <p:spPr>
          <a:xfrm>
            <a:off x="609600" y="304800"/>
            <a:ext cx="4043362" cy="9906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1600" kern="120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fr-FR" sz="2000" b="1" dirty="0"/>
              <a:t>BDD du robot cueilleur</a:t>
            </a:r>
            <a:endParaRPr lang="fr-FR" b="1" dirty="0"/>
          </a:p>
        </p:txBody>
      </p:sp>
      <p:pic>
        <p:nvPicPr>
          <p:cNvPr id="5122" name="Picture 2" descr="NEW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5912" y="1605676"/>
            <a:ext cx="45085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43388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Mesures des performances de l’asservissement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263-54E8-442D-88B4-DA252C595E3D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263-54E8-442D-88B4-DA252C595E3D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71472" y="5121934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Consignes : </a:t>
            </a:r>
          </a:p>
          <a:p>
            <a:pPr>
              <a:buFont typeface="Arial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 Présenter la structure d’asservissement de </a:t>
            </a:r>
            <a:r>
              <a:rPr lang="fr-FR" b="1" dirty="0" err="1">
                <a:solidFill>
                  <a:srgbClr val="FF0000"/>
                </a:solidFill>
              </a:rPr>
              <a:t>Maxpid</a:t>
            </a:r>
            <a:endParaRPr lang="fr-FR" b="1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Présenter la grandeur asservie</a:t>
            </a:r>
          </a:p>
          <a:p>
            <a:pPr>
              <a:buFont typeface="Arial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 Ajouter la photo des composants</a:t>
            </a:r>
          </a:p>
        </p:txBody>
      </p:sp>
      <p:sp>
        <p:nvSpPr>
          <p:cNvPr id="218" name="Rectangle 217"/>
          <p:cNvSpPr/>
          <p:nvPr/>
        </p:nvSpPr>
        <p:spPr>
          <a:xfrm>
            <a:off x="571472" y="2513221"/>
            <a:ext cx="7312896" cy="3978991"/>
          </a:xfrm>
          <a:custGeom>
            <a:avLst/>
            <a:gdLst>
              <a:gd name="connsiteX0" fmla="*/ 0 w 8358246"/>
              <a:gd name="connsiteY0" fmla="*/ 0 h 2000264"/>
              <a:gd name="connsiteX1" fmla="*/ 4875644 w 8358246"/>
              <a:gd name="connsiteY1" fmla="*/ 0 h 2000264"/>
              <a:gd name="connsiteX2" fmla="*/ 7837945 w 8358246"/>
              <a:gd name="connsiteY2" fmla="*/ -2373473 h 2000264"/>
              <a:gd name="connsiteX3" fmla="*/ 6965205 w 8358246"/>
              <a:gd name="connsiteY3" fmla="*/ 0 h 2000264"/>
              <a:gd name="connsiteX4" fmla="*/ 8358246 w 8358246"/>
              <a:gd name="connsiteY4" fmla="*/ 0 h 2000264"/>
              <a:gd name="connsiteX5" fmla="*/ 8358246 w 8358246"/>
              <a:gd name="connsiteY5" fmla="*/ 333377 h 2000264"/>
              <a:gd name="connsiteX6" fmla="*/ 8358246 w 8358246"/>
              <a:gd name="connsiteY6" fmla="*/ 333377 h 2000264"/>
              <a:gd name="connsiteX7" fmla="*/ 8358246 w 8358246"/>
              <a:gd name="connsiteY7" fmla="*/ 833443 h 2000264"/>
              <a:gd name="connsiteX8" fmla="*/ 8358246 w 8358246"/>
              <a:gd name="connsiteY8" fmla="*/ 2000264 h 2000264"/>
              <a:gd name="connsiteX9" fmla="*/ 6965205 w 8358246"/>
              <a:gd name="connsiteY9" fmla="*/ 2000264 h 2000264"/>
              <a:gd name="connsiteX10" fmla="*/ 4875644 w 8358246"/>
              <a:gd name="connsiteY10" fmla="*/ 2000264 h 2000264"/>
              <a:gd name="connsiteX11" fmla="*/ 4875644 w 8358246"/>
              <a:gd name="connsiteY11" fmla="*/ 2000264 h 2000264"/>
              <a:gd name="connsiteX12" fmla="*/ 0 w 8358246"/>
              <a:gd name="connsiteY12" fmla="*/ 2000264 h 2000264"/>
              <a:gd name="connsiteX13" fmla="*/ 0 w 8358246"/>
              <a:gd name="connsiteY13" fmla="*/ 833443 h 2000264"/>
              <a:gd name="connsiteX14" fmla="*/ 0 w 8358246"/>
              <a:gd name="connsiteY14" fmla="*/ 333377 h 2000264"/>
              <a:gd name="connsiteX15" fmla="*/ 0 w 8358246"/>
              <a:gd name="connsiteY15" fmla="*/ 333377 h 2000264"/>
              <a:gd name="connsiteX16" fmla="*/ 0 w 8358246"/>
              <a:gd name="connsiteY16" fmla="*/ 0 h 2000264"/>
              <a:gd name="connsiteX0" fmla="*/ 0 w 8358246"/>
              <a:gd name="connsiteY0" fmla="*/ 2373473 h 4373737"/>
              <a:gd name="connsiteX1" fmla="*/ 6171044 w 8358246"/>
              <a:gd name="connsiteY1" fmla="*/ 2360773 h 4373737"/>
              <a:gd name="connsiteX2" fmla="*/ 7837945 w 8358246"/>
              <a:gd name="connsiteY2" fmla="*/ 0 h 4373737"/>
              <a:gd name="connsiteX3" fmla="*/ 6965205 w 8358246"/>
              <a:gd name="connsiteY3" fmla="*/ 2373473 h 4373737"/>
              <a:gd name="connsiteX4" fmla="*/ 8358246 w 8358246"/>
              <a:gd name="connsiteY4" fmla="*/ 2373473 h 4373737"/>
              <a:gd name="connsiteX5" fmla="*/ 8358246 w 8358246"/>
              <a:gd name="connsiteY5" fmla="*/ 2706850 h 4373737"/>
              <a:gd name="connsiteX6" fmla="*/ 8358246 w 8358246"/>
              <a:gd name="connsiteY6" fmla="*/ 2706850 h 4373737"/>
              <a:gd name="connsiteX7" fmla="*/ 8358246 w 8358246"/>
              <a:gd name="connsiteY7" fmla="*/ 3206916 h 4373737"/>
              <a:gd name="connsiteX8" fmla="*/ 8358246 w 8358246"/>
              <a:gd name="connsiteY8" fmla="*/ 4373737 h 4373737"/>
              <a:gd name="connsiteX9" fmla="*/ 6965205 w 8358246"/>
              <a:gd name="connsiteY9" fmla="*/ 4373737 h 4373737"/>
              <a:gd name="connsiteX10" fmla="*/ 4875644 w 8358246"/>
              <a:gd name="connsiteY10" fmla="*/ 4373737 h 4373737"/>
              <a:gd name="connsiteX11" fmla="*/ 4875644 w 8358246"/>
              <a:gd name="connsiteY11" fmla="*/ 4373737 h 4373737"/>
              <a:gd name="connsiteX12" fmla="*/ 0 w 8358246"/>
              <a:gd name="connsiteY12" fmla="*/ 4373737 h 4373737"/>
              <a:gd name="connsiteX13" fmla="*/ 0 w 8358246"/>
              <a:gd name="connsiteY13" fmla="*/ 3206916 h 4373737"/>
              <a:gd name="connsiteX14" fmla="*/ 0 w 8358246"/>
              <a:gd name="connsiteY14" fmla="*/ 2706850 h 4373737"/>
              <a:gd name="connsiteX15" fmla="*/ 0 w 8358246"/>
              <a:gd name="connsiteY15" fmla="*/ 2706850 h 4373737"/>
              <a:gd name="connsiteX16" fmla="*/ 0 w 8358246"/>
              <a:gd name="connsiteY16" fmla="*/ 2373473 h 437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358246" h="4373737">
                <a:moveTo>
                  <a:pt x="0" y="2373473"/>
                </a:moveTo>
                <a:lnTo>
                  <a:pt x="6171044" y="2360773"/>
                </a:lnTo>
                <a:lnTo>
                  <a:pt x="7837945" y="0"/>
                </a:lnTo>
                <a:lnTo>
                  <a:pt x="6965205" y="2373473"/>
                </a:lnTo>
                <a:lnTo>
                  <a:pt x="8358246" y="2373473"/>
                </a:lnTo>
                <a:lnTo>
                  <a:pt x="8358246" y="2706850"/>
                </a:lnTo>
                <a:lnTo>
                  <a:pt x="8358246" y="2706850"/>
                </a:lnTo>
                <a:lnTo>
                  <a:pt x="8358246" y="3206916"/>
                </a:lnTo>
                <a:lnTo>
                  <a:pt x="8358246" y="4373737"/>
                </a:lnTo>
                <a:lnTo>
                  <a:pt x="6965205" y="4373737"/>
                </a:lnTo>
                <a:lnTo>
                  <a:pt x="4875644" y="4373737"/>
                </a:lnTo>
                <a:lnTo>
                  <a:pt x="4875644" y="4373737"/>
                </a:lnTo>
                <a:lnTo>
                  <a:pt x="0" y="4373737"/>
                </a:lnTo>
                <a:lnTo>
                  <a:pt x="0" y="3206916"/>
                </a:lnTo>
                <a:lnTo>
                  <a:pt x="0" y="2706850"/>
                </a:lnTo>
                <a:lnTo>
                  <a:pt x="0" y="2706850"/>
                </a:lnTo>
                <a:lnTo>
                  <a:pt x="0" y="2373473"/>
                </a:lnTo>
                <a:close/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99592" y="2060848"/>
            <a:ext cx="840336" cy="27699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err="1"/>
              <a:t>adapateur</a:t>
            </a:r>
            <a:endParaRPr lang="fr-FR" sz="1200" dirty="0"/>
          </a:p>
        </p:txBody>
      </p:sp>
      <p:cxnSp>
        <p:nvCxnSpPr>
          <p:cNvPr id="8" name="Connecteur droit avec flèche 7"/>
          <p:cNvCxnSpPr>
            <a:endCxn id="4" idx="1"/>
          </p:cNvCxnSpPr>
          <p:nvPr/>
        </p:nvCxnSpPr>
        <p:spPr>
          <a:xfrm>
            <a:off x="564736" y="2199347"/>
            <a:ext cx="334856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>
            <a:off x="7884368" y="2194539"/>
            <a:ext cx="57606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2780760" y="2071882"/>
            <a:ext cx="889072" cy="27699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correcteur</a:t>
            </a:r>
          </a:p>
        </p:txBody>
      </p:sp>
      <p:cxnSp>
        <p:nvCxnSpPr>
          <p:cNvPr id="40" name="Connecteur droit avec flèche 39"/>
          <p:cNvCxnSpPr/>
          <p:nvPr/>
        </p:nvCxnSpPr>
        <p:spPr>
          <a:xfrm>
            <a:off x="2471888" y="2194539"/>
            <a:ext cx="299912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e 16"/>
          <p:cNvGrpSpPr/>
          <p:nvPr/>
        </p:nvGrpSpPr>
        <p:grpSpPr>
          <a:xfrm>
            <a:off x="1991592" y="2000581"/>
            <a:ext cx="552304" cy="441340"/>
            <a:chOff x="2507528" y="2051556"/>
            <a:chExt cx="552304" cy="441340"/>
          </a:xfrm>
        </p:grpSpPr>
        <p:sp>
          <p:nvSpPr>
            <p:cNvPr id="11" name="Ellipse 10"/>
            <p:cNvSpPr/>
            <p:nvPr/>
          </p:nvSpPr>
          <p:spPr>
            <a:xfrm>
              <a:off x="2593848" y="2060848"/>
              <a:ext cx="393976" cy="369332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3" name="Connecteur droit 12"/>
            <p:cNvCxnSpPr>
              <a:stCxn id="11" idx="1"/>
              <a:endCxn id="11" idx="5"/>
            </p:cNvCxnSpPr>
            <p:nvPr/>
          </p:nvCxnSpPr>
          <p:spPr>
            <a:xfrm>
              <a:off x="2651544" y="2114935"/>
              <a:ext cx="278584" cy="2611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>
              <a:stCxn id="11" idx="3"/>
              <a:endCxn id="11" idx="7"/>
            </p:cNvCxnSpPr>
            <p:nvPr/>
          </p:nvCxnSpPr>
          <p:spPr>
            <a:xfrm flipV="1">
              <a:off x="2651544" y="2114935"/>
              <a:ext cx="278584" cy="2611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/>
            <p:nvPr/>
          </p:nvSpPr>
          <p:spPr>
            <a:xfrm>
              <a:off x="2651544" y="2123564"/>
              <a:ext cx="408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-</a:t>
              </a:r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2507528" y="2051556"/>
              <a:ext cx="408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+</a:t>
              </a:r>
            </a:p>
          </p:txBody>
        </p:sp>
      </p:grpSp>
      <p:cxnSp>
        <p:nvCxnSpPr>
          <p:cNvPr id="50" name="Connecteur droit avec flèche 49"/>
          <p:cNvCxnSpPr/>
          <p:nvPr/>
        </p:nvCxnSpPr>
        <p:spPr>
          <a:xfrm>
            <a:off x="1739928" y="2199347"/>
            <a:ext cx="32812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7814921" y="1590430"/>
            <a:ext cx="1405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Grandeur asservie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3990936" y="2056039"/>
            <a:ext cx="917208" cy="27699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modulateur</a:t>
            </a:r>
          </a:p>
        </p:txBody>
      </p:sp>
      <p:cxnSp>
        <p:nvCxnSpPr>
          <p:cNvPr id="57" name="Connecteur droit avec flèche 56"/>
          <p:cNvCxnSpPr/>
          <p:nvPr/>
        </p:nvCxnSpPr>
        <p:spPr>
          <a:xfrm>
            <a:off x="3682064" y="2178696"/>
            <a:ext cx="299912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5201112" y="2071881"/>
            <a:ext cx="889072" cy="27699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actionneur</a:t>
            </a:r>
          </a:p>
        </p:txBody>
      </p:sp>
      <p:cxnSp>
        <p:nvCxnSpPr>
          <p:cNvPr id="59" name="Connecteur droit avec flèche 58"/>
          <p:cNvCxnSpPr/>
          <p:nvPr/>
        </p:nvCxnSpPr>
        <p:spPr>
          <a:xfrm>
            <a:off x="4892240" y="2177942"/>
            <a:ext cx="299912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6995296" y="1988840"/>
            <a:ext cx="889072" cy="46166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Dynamique du système</a:t>
            </a:r>
          </a:p>
        </p:txBody>
      </p:sp>
      <p:cxnSp>
        <p:nvCxnSpPr>
          <p:cNvPr id="61" name="Connecteur droit avec flèche 60"/>
          <p:cNvCxnSpPr>
            <a:stCxn id="58" idx="3"/>
            <a:endCxn id="68" idx="1"/>
          </p:cNvCxnSpPr>
          <p:nvPr/>
        </p:nvCxnSpPr>
        <p:spPr>
          <a:xfrm flipV="1">
            <a:off x="6090184" y="2200937"/>
            <a:ext cx="210008" cy="944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6419232" y="1901322"/>
            <a:ext cx="408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</a:t>
            </a:r>
          </a:p>
        </p:txBody>
      </p:sp>
      <p:grpSp>
        <p:nvGrpSpPr>
          <p:cNvPr id="51" name="Groupe 50"/>
          <p:cNvGrpSpPr/>
          <p:nvPr/>
        </p:nvGrpSpPr>
        <p:grpSpPr>
          <a:xfrm>
            <a:off x="6300192" y="2008294"/>
            <a:ext cx="671663" cy="377309"/>
            <a:chOff x="6300192" y="2008294"/>
            <a:chExt cx="671663" cy="377309"/>
          </a:xfrm>
        </p:grpSpPr>
        <p:cxnSp>
          <p:nvCxnSpPr>
            <p:cNvPr id="62" name="Connecteur droit avec flèche 61"/>
            <p:cNvCxnSpPr/>
            <p:nvPr/>
          </p:nvCxnSpPr>
          <p:spPr>
            <a:xfrm>
              <a:off x="6804248" y="2204864"/>
              <a:ext cx="167607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Ellipse 63"/>
            <p:cNvSpPr/>
            <p:nvPr/>
          </p:nvSpPr>
          <p:spPr>
            <a:xfrm>
              <a:off x="6361705" y="2008294"/>
              <a:ext cx="393976" cy="369332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5" name="Connecteur droit 64"/>
            <p:cNvCxnSpPr>
              <a:stCxn id="64" idx="1"/>
              <a:endCxn id="64" idx="5"/>
            </p:cNvCxnSpPr>
            <p:nvPr/>
          </p:nvCxnSpPr>
          <p:spPr>
            <a:xfrm>
              <a:off x="6419401" y="2062381"/>
              <a:ext cx="278584" cy="2611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>
              <a:stCxn id="64" idx="3"/>
              <a:endCxn id="64" idx="7"/>
            </p:cNvCxnSpPr>
            <p:nvPr/>
          </p:nvCxnSpPr>
          <p:spPr>
            <a:xfrm flipV="1">
              <a:off x="6419401" y="2062381"/>
              <a:ext cx="278584" cy="2611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ZoneTexte 67"/>
            <p:cNvSpPr txBox="1"/>
            <p:nvPr/>
          </p:nvSpPr>
          <p:spPr>
            <a:xfrm>
              <a:off x="6300192" y="2016271"/>
              <a:ext cx="408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+</a:t>
              </a:r>
            </a:p>
          </p:txBody>
        </p:sp>
      </p:grpSp>
      <p:cxnSp>
        <p:nvCxnSpPr>
          <p:cNvPr id="79" name="Connecteur droit avec flèche 78"/>
          <p:cNvCxnSpPr>
            <a:endCxn id="68" idx="0"/>
          </p:cNvCxnSpPr>
          <p:nvPr/>
        </p:nvCxnSpPr>
        <p:spPr>
          <a:xfrm>
            <a:off x="6504336" y="1604527"/>
            <a:ext cx="0" cy="41174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ZoneTexte 100"/>
          <p:cNvSpPr txBox="1"/>
          <p:nvPr/>
        </p:nvSpPr>
        <p:spPr>
          <a:xfrm>
            <a:off x="4077677" y="3189936"/>
            <a:ext cx="917208" cy="27699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capteur</a:t>
            </a:r>
          </a:p>
        </p:txBody>
      </p:sp>
      <p:cxnSp>
        <p:nvCxnSpPr>
          <p:cNvPr id="102" name="Connecteur droit avec flèche 101"/>
          <p:cNvCxnSpPr/>
          <p:nvPr/>
        </p:nvCxnSpPr>
        <p:spPr>
          <a:xfrm flipV="1">
            <a:off x="2267744" y="2384401"/>
            <a:ext cx="0" cy="94403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>
            <a:endCxn id="101" idx="1"/>
          </p:cNvCxnSpPr>
          <p:nvPr/>
        </p:nvCxnSpPr>
        <p:spPr>
          <a:xfrm>
            <a:off x="2267744" y="3328436"/>
            <a:ext cx="180993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>
            <a:stCxn id="101" idx="3"/>
          </p:cNvCxnSpPr>
          <p:nvPr/>
        </p:nvCxnSpPr>
        <p:spPr>
          <a:xfrm>
            <a:off x="4994885" y="3328436"/>
            <a:ext cx="3105507" cy="70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V="1">
            <a:off x="8100392" y="2183183"/>
            <a:ext cx="0" cy="11452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ZoneTexte 105"/>
          <p:cNvSpPr txBox="1"/>
          <p:nvPr/>
        </p:nvSpPr>
        <p:spPr>
          <a:xfrm>
            <a:off x="6482334" y="1197772"/>
            <a:ext cx="1405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Perturbation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873880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263-54E8-442D-88B4-DA252C595E3D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71472" y="5121934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Consignes : </a:t>
            </a:r>
          </a:p>
          <a:p>
            <a:pPr>
              <a:buFont typeface="Arial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 Présenter l’actionneur et ses principales caractéristiques</a:t>
            </a:r>
          </a:p>
          <a:p>
            <a:pPr>
              <a:buFont typeface="Arial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 Ajouter la photo des composants</a:t>
            </a:r>
          </a:p>
        </p:txBody>
      </p:sp>
      <p:sp>
        <p:nvSpPr>
          <p:cNvPr id="218" name="Rectangle 217"/>
          <p:cNvSpPr/>
          <p:nvPr/>
        </p:nvSpPr>
        <p:spPr>
          <a:xfrm>
            <a:off x="390405" y="2383776"/>
            <a:ext cx="7697096" cy="4134703"/>
          </a:xfrm>
          <a:custGeom>
            <a:avLst/>
            <a:gdLst>
              <a:gd name="connsiteX0" fmla="*/ 0 w 8358246"/>
              <a:gd name="connsiteY0" fmla="*/ 0 h 2000264"/>
              <a:gd name="connsiteX1" fmla="*/ 4875644 w 8358246"/>
              <a:gd name="connsiteY1" fmla="*/ 0 h 2000264"/>
              <a:gd name="connsiteX2" fmla="*/ 7837945 w 8358246"/>
              <a:gd name="connsiteY2" fmla="*/ -2373473 h 2000264"/>
              <a:gd name="connsiteX3" fmla="*/ 6965205 w 8358246"/>
              <a:gd name="connsiteY3" fmla="*/ 0 h 2000264"/>
              <a:gd name="connsiteX4" fmla="*/ 8358246 w 8358246"/>
              <a:gd name="connsiteY4" fmla="*/ 0 h 2000264"/>
              <a:gd name="connsiteX5" fmla="*/ 8358246 w 8358246"/>
              <a:gd name="connsiteY5" fmla="*/ 333377 h 2000264"/>
              <a:gd name="connsiteX6" fmla="*/ 8358246 w 8358246"/>
              <a:gd name="connsiteY6" fmla="*/ 333377 h 2000264"/>
              <a:gd name="connsiteX7" fmla="*/ 8358246 w 8358246"/>
              <a:gd name="connsiteY7" fmla="*/ 833443 h 2000264"/>
              <a:gd name="connsiteX8" fmla="*/ 8358246 w 8358246"/>
              <a:gd name="connsiteY8" fmla="*/ 2000264 h 2000264"/>
              <a:gd name="connsiteX9" fmla="*/ 6965205 w 8358246"/>
              <a:gd name="connsiteY9" fmla="*/ 2000264 h 2000264"/>
              <a:gd name="connsiteX10" fmla="*/ 4875644 w 8358246"/>
              <a:gd name="connsiteY10" fmla="*/ 2000264 h 2000264"/>
              <a:gd name="connsiteX11" fmla="*/ 4875644 w 8358246"/>
              <a:gd name="connsiteY11" fmla="*/ 2000264 h 2000264"/>
              <a:gd name="connsiteX12" fmla="*/ 0 w 8358246"/>
              <a:gd name="connsiteY12" fmla="*/ 2000264 h 2000264"/>
              <a:gd name="connsiteX13" fmla="*/ 0 w 8358246"/>
              <a:gd name="connsiteY13" fmla="*/ 833443 h 2000264"/>
              <a:gd name="connsiteX14" fmla="*/ 0 w 8358246"/>
              <a:gd name="connsiteY14" fmla="*/ 333377 h 2000264"/>
              <a:gd name="connsiteX15" fmla="*/ 0 w 8358246"/>
              <a:gd name="connsiteY15" fmla="*/ 333377 h 2000264"/>
              <a:gd name="connsiteX16" fmla="*/ 0 w 8358246"/>
              <a:gd name="connsiteY16" fmla="*/ 0 h 2000264"/>
              <a:gd name="connsiteX0" fmla="*/ 0 w 8358246"/>
              <a:gd name="connsiteY0" fmla="*/ 2373473 h 4373737"/>
              <a:gd name="connsiteX1" fmla="*/ 6171044 w 8358246"/>
              <a:gd name="connsiteY1" fmla="*/ 2360773 h 4373737"/>
              <a:gd name="connsiteX2" fmla="*/ 7837945 w 8358246"/>
              <a:gd name="connsiteY2" fmla="*/ 0 h 4373737"/>
              <a:gd name="connsiteX3" fmla="*/ 6965205 w 8358246"/>
              <a:gd name="connsiteY3" fmla="*/ 2373473 h 4373737"/>
              <a:gd name="connsiteX4" fmla="*/ 8358246 w 8358246"/>
              <a:gd name="connsiteY4" fmla="*/ 2373473 h 4373737"/>
              <a:gd name="connsiteX5" fmla="*/ 8358246 w 8358246"/>
              <a:gd name="connsiteY5" fmla="*/ 2706850 h 4373737"/>
              <a:gd name="connsiteX6" fmla="*/ 8358246 w 8358246"/>
              <a:gd name="connsiteY6" fmla="*/ 2706850 h 4373737"/>
              <a:gd name="connsiteX7" fmla="*/ 8358246 w 8358246"/>
              <a:gd name="connsiteY7" fmla="*/ 3206916 h 4373737"/>
              <a:gd name="connsiteX8" fmla="*/ 8358246 w 8358246"/>
              <a:gd name="connsiteY8" fmla="*/ 4373737 h 4373737"/>
              <a:gd name="connsiteX9" fmla="*/ 6965205 w 8358246"/>
              <a:gd name="connsiteY9" fmla="*/ 4373737 h 4373737"/>
              <a:gd name="connsiteX10" fmla="*/ 4875644 w 8358246"/>
              <a:gd name="connsiteY10" fmla="*/ 4373737 h 4373737"/>
              <a:gd name="connsiteX11" fmla="*/ 4875644 w 8358246"/>
              <a:gd name="connsiteY11" fmla="*/ 4373737 h 4373737"/>
              <a:gd name="connsiteX12" fmla="*/ 0 w 8358246"/>
              <a:gd name="connsiteY12" fmla="*/ 4373737 h 4373737"/>
              <a:gd name="connsiteX13" fmla="*/ 0 w 8358246"/>
              <a:gd name="connsiteY13" fmla="*/ 3206916 h 4373737"/>
              <a:gd name="connsiteX14" fmla="*/ 0 w 8358246"/>
              <a:gd name="connsiteY14" fmla="*/ 2706850 h 4373737"/>
              <a:gd name="connsiteX15" fmla="*/ 0 w 8358246"/>
              <a:gd name="connsiteY15" fmla="*/ 2706850 h 4373737"/>
              <a:gd name="connsiteX16" fmla="*/ 0 w 8358246"/>
              <a:gd name="connsiteY16" fmla="*/ 2373473 h 4373737"/>
              <a:gd name="connsiteX0" fmla="*/ 0 w 11439126"/>
              <a:gd name="connsiteY0" fmla="*/ 2373473 h 4373737"/>
              <a:gd name="connsiteX1" fmla="*/ 6171044 w 11439126"/>
              <a:gd name="connsiteY1" fmla="*/ 2360773 h 4373737"/>
              <a:gd name="connsiteX2" fmla="*/ 7837945 w 11439126"/>
              <a:gd name="connsiteY2" fmla="*/ 0 h 4373737"/>
              <a:gd name="connsiteX3" fmla="*/ 6965205 w 11439126"/>
              <a:gd name="connsiteY3" fmla="*/ 2373473 h 4373737"/>
              <a:gd name="connsiteX4" fmla="*/ 11439126 w 11439126"/>
              <a:gd name="connsiteY4" fmla="*/ 2346605 h 4373737"/>
              <a:gd name="connsiteX5" fmla="*/ 8358246 w 11439126"/>
              <a:gd name="connsiteY5" fmla="*/ 2706850 h 4373737"/>
              <a:gd name="connsiteX6" fmla="*/ 8358246 w 11439126"/>
              <a:gd name="connsiteY6" fmla="*/ 2706850 h 4373737"/>
              <a:gd name="connsiteX7" fmla="*/ 8358246 w 11439126"/>
              <a:gd name="connsiteY7" fmla="*/ 3206916 h 4373737"/>
              <a:gd name="connsiteX8" fmla="*/ 8358246 w 11439126"/>
              <a:gd name="connsiteY8" fmla="*/ 4373737 h 4373737"/>
              <a:gd name="connsiteX9" fmla="*/ 6965205 w 11439126"/>
              <a:gd name="connsiteY9" fmla="*/ 4373737 h 4373737"/>
              <a:gd name="connsiteX10" fmla="*/ 4875644 w 11439126"/>
              <a:gd name="connsiteY10" fmla="*/ 4373737 h 4373737"/>
              <a:gd name="connsiteX11" fmla="*/ 4875644 w 11439126"/>
              <a:gd name="connsiteY11" fmla="*/ 4373737 h 4373737"/>
              <a:gd name="connsiteX12" fmla="*/ 0 w 11439126"/>
              <a:gd name="connsiteY12" fmla="*/ 4373737 h 4373737"/>
              <a:gd name="connsiteX13" fmla="*/ 0 w 11439126"/>
              <a:gd name="connsiteY13" fmla="*/ 3206916 h 4373737"/>
              <a:gd name="connsiteX14" fmla="*/ 0 w 11439126"/>
              <a:gd name="connsiteY14" fmla="*/ 2706850 h 4373737"/>
              <a:gd name="connsiteX15" fmla="*/ 0 w 11439126"/>
              <a:gd name="connsiteY15" fmla="*/ 2706850 h 4373737"/>
              <a:gd name="connsiteX16" fmla="*/ 0 w 11439126"/>
              <a:gd name="connsiteY16" fmla="*/ 2373473 h 4373737"/>
              <a:gd name="connsiteX0" fmla="*/ 0 w 11573915"/>
              <a:gd name="connsiteY0" fmla="*/ 2373473 h 4373737"/>
              <a:gd name="connsiteX1" fmla="*/ 6171044 w 11573915"/>
              <a:gd name="connsiteY1" fmla="*/ 2360773 h 4373737"/>
              <a:gd name="connsiteX2" fmla="*/ 7837945 w 11573915"/>
              <a:gd name="connsiteY2" fmla="*/ 0 h 4373737"/>
              <a:gd name="connsiteX3" fmla="*/ 6965205 w 11573915"/>
              <a:gd name="connsiteY3" fmla="*/ 2373473 h 4373737"/>
              <a:gd name="connsiteX4" fmla="*/ 11439126 w 11573915"/>
              <a:gd name="connsiteY4" fmla="*/ 2346605 h 4373737"/>
              <a:gd name="connsiteX5" fmla="*/ 8358246 w 11573915"/>
              <a:gd name="connsiteY5" fmla="*/ 2706850 h 4373737"/>
              <a:gd name="connsiteX6" fmla="*/ 11573915 w 11573915"/>
              <a:gd name="connsiteY6" fmla="*/ 2881495 h 4373737"/>
              <a:gd name="connsiteX7" fmla="*/ 8358246 w 11573915"/>
              <a:gd name="connsiteY7" fmla="*/ 3206916 h 4373737"/>
              <a:gd name="connsiteX8" fmla="*/ 8358246 w 11573915"/>
              <a:gd name="connsiteY8" fmla="*/ 4373737 h 4373737"/>
              <a:gd name="connsiteX9" fmla="*/ 6965205 w 11573915"/>
              <a:gd name="connsiteY9" fmla="*/ 4373737 h 4373737"/>
              <a:gd name="connsiteX10" fmla="*/ 4875644 w 11573915"/>
              <a:gd name="connsiteY10" fmla="*/ 4373737 h 4373737"/>
              <a:gd name="connsiteX11" fmla="*/ 4875644 w 11573915"/>
              <a:gd name="connsiteY11" fmla="*/ 4373737 h 4373737"/>
              <a:gd name="connsiteX12" fmla="*/ 0 w 11573915"/>
              <a:gd name="connsiteY12" fmla="*/ 4373737 h 4373737"/>
              <a:gd name="connsiteX13" fmla="*/ 0 w 11573915"/>
              <a:gd name="connsiteY13" fmla="*/ 3206916 h 4373737"/>
              <a:gd name="connsiteX14" fmla="*/ 0 w 11573915"/>
              <a:gd name="connsiteY14" fmla="*/ 2706850 h 4373737"/>
              <a:gd name="connsiteX15" fmla="*/ 0 w 11573915"/>
              <a:gd name="connsiteY15" fmla="*/ 2706850 h 4373737"/>
              <a:gd name="connsiteX16" fmla="*/ 0 w 11573915"/>
              <a:gd name="connsiteY16" fmla="*/ 2373473 h 4373737"/>
              <a:gd name="connsiteX0" fmla="*/ 0 w 11573915"/>
              <a:gd name="connsiteY0" fmla="*/ 2373473 h 4373737"/>
              <a:gd name="connsiteX1" fmla="*/ 6171044 w 11573915"/>
              <a:gd name="connsiteY1" fmla="*/ 2360773 h 4373737"/>
              <a:gd name="connsiteX2" fmla="*/ 7837945 w 11573915"/>
              <a:gd name="connsiteY2" fmla="*/ 0 h 4373737"/>
              <a:gd name="connsiteX3" fmla="*/ 6965205 w 11573915"/>
              <a:gd name="connsiteY3" fmla="*/ 2373473 h 4373737"/>
              <a:gd name="connsiteX4" fmla="*/ 11439126 w 11573915"/>
              <a:gd name="connsiteY4" fmla="*/ 2346605 h 4373737"/>
              <a:gd name="connsiteX5" fmla="*/ 11554659 w 11573915"/>
              <a:gd name="connsiteY5" fmla="*/ 2800890 h 4373737"/>
              <a:gd name="connsiteX6" fmla="*/ 11573915 w 11573915"/>
              <a:gd name="connsiteY6" fmla="*/ 2881495 h 4373737"/>
              <a:gd name="connsiteX7" fmla="*/ 8358246 w 11573915"/>
              <a:gd name="connsiteY7" fmla="*/ 3206916 h 4373737"/>
              <a:gd name="connsiteX8" fmla="*/ 8358246 w 11573915"/>
              <a:gd name="connsiteY8" fmla="*/ 4373737 h 4373737"/>
              <a:gd name="connsiteX9" fmla="*/ 6965205 w 11573915"/>
              <a:gd name="connsiteY9" fmla="*/ 4373737 h 4373737"/>
              <a:gd name="connsiteX10" fmla="*/ 4875644 w 11573915"/>
              <a:gd name="connsiteY10" fmla="*/ 4373737 h 4373737"/>
              <a:gd name="connsiteX11" fmla="*/ 4875644 w 11573915"/>
              <a:gd name="connsiteY11" fmla="*/ 4373737 h 4373737"/>
              <a:gd name="connsiteX12" fmla="*/ 0 w 11573915"/>
              <a:gd name="connsiteY12" fmla="*/ 4373737 h 4373737"/>
              <a:gd name="connsiteX13" fmla="*/ 0 w 11573915"/>
              <a:gd name="connsiteY13" fmla="*/ 3206916 h 4373737"/>
              <a:gd name="connsiteX14" fmla="*/ 0 w 11573915"/>
              <a:gd name="connsiteY14" fmla="*/ 2706850 h 4373737"/>
              <a:gd name="connsiteX15" fmla="*/ 0 w 11573915"/>
              <a:gd name="connsiteY15" fmla="*/ 2706850 h 4373737"/>
              <a:gd name="connsiteX16" fmla="*/ 0 w 11573915"/>
              <a:gd name="connsiteY16" fmla="*/ 2373473 h 4373737"/>
              <a:gd name="connsiteX0" fmla="*/ 0 w 11631682"/>
              <a:gd name="connsiteY0" fmla="*/ 2373473 h 4373737"/>
              <a:gd name="connsiteX1" fmla="*/ 6171044 w 11631682"/>
              <a:gd name="connsiteY1" fmla="*/ 2360773 h 4373737"/>
              <a:gd name="connsiteX2" fmla="*/ 7837945 w 11631682"/>
              <a:gd name="connsiteY2" fmla="*/ 0 h 4373737"/>
              <a:gd name="connsiteX3" fmla="*/ 6965205 w 11631682"/>
              <a:gd name="connsiteY3" fmla="*/ 2373473 h 4373737"/>
              <a:gd name="connsiteX4" fmla="*/ 11439126 w 11631682"/>
              <a:gd name="connsiteY4" fmla="*/ 2346605 h 4373737"/>
              <a:gd name="connsiteX5" fmla="*/ 11554659 w 11631682"/>
              <a:gd name="connsiteY5" fmla="*/ 2800890 h 4373737"/>
              <a:gd name="connsiteX6" fmla="*/ 11573915 w 11631682"/>
              <a:gd name="connsiteY6" fmla="*/ 2881495 h 4373737"/>
              <a:gd name="connsiteX7" fmla="*/ 11631682 w 11631682"/>
              <a:gd name="connsiteY7" fmla="*/ 3636810 h 4373737"/>
              <a:gd name="connsiteX8" fmla="*/ 8358246 w 11631682"/>
              <a:gd name="connsiteY8" fmla="*/ 4373737 h 4373737"/>
              <a:gd name="connsiteX9" fmla="*/ 6965205 w 11631682"/>
              <a:gd name="connsiteY9" fmla="*/ 4373737 h 4373737"/>
              <a:gd name="connsiteX10" fmla="*/ 4875644 w 11631682"/>
              <a:gd name="connsiteY10" fmla="*/ 4373737 h 4373737"/>
              <a:gd name="connsiteX11" fmla="*/ 4875644 w 11631682"/>
              <a:gd name="connsiteY11" fmla="*/ 4373737 h 4373737"/>
              <a:gd name="connsiteX12" fmla="*/ 0 w 11631682"/>
              <a:gd name="connsiteY12" fmla="*/ 4373737 h 4373737"/>
              <a:gd name="connsiteX13" fmla="*/ 0 w 11631682"/>
              <a:gd name="connsiteY13" fmla="*/ 3206916 h 4373737"/>
              <a:gd name="connsiteX14" fmla="*/ 0 w 11631682"/>
              <a:gd name="connsiteY14" fmla="*/ 2706850 h 4373737"/>
              <a:gd name="connsiteX15" fmla="*/ 0 w 11631682"/>
              <a:gd name="connsiteY15" fmla="*/ 2706850 h 4373737"/>
              <a:gd name="connsiteX16" fmla="*/ 0 w 11631682"/>
              <a:gd name="connsiteY16" fmla="*/ 2373473 h 4373737"/>
              <a:gd name="connsiteX0" fmla="*/ 0 w 11670193"/>
              <a:gd name="connsiteY0" fmla="*/ 2373473 h 4373737"/>
              <a:gd name="connsiteX1" fmla="*/ 6171044 w 11670193"/>
              <a:gd name="connsiteY1" fmla="*/ 2360773 h 4373737"/>
              <a:gd name="connsiteX2" fmla="*/ 7837945 w 11670193"/>
              <a:gd name="connsiteY2" fmla="*/ 0 h 4373737"/>
              <a:gd name="connsiteX3" fmla="*/ 6965205 w 11670193"/>
              <a:gd name="connsiteY3" fmla="*/ 2373473 h 4373737"/>
              <a:gd name="connsiteX4" fmla="*/ 11439126 w 11670193"/>
              <a:gd name="connsiteY4" fmla="*/ 2346605 h 4373737"/>
              <a:gd name="connsiteX5" fmla="*/ 11554659 w 11670193"/>
              <a:gd name="connsiteY5" fmla="*/ 2800890 h 4373737"/>
              <a:gd name="connsiteX6" fmla="*/ 11573915 w 11670193"/>
              <a:gd name="connsiteY6" fmla="*/ 2881495 h 4373737"/>
              <a:gd name="connsiteX7" fmla="*/ 11631682 w 11670193"/>
              <a:gd name="connsiteY7" fmla="*/ 3636810 h 4373737"/>
              <a:gd name="connsiteX8" fmla="*/ 11670193 w 11670193"/>
              <a:gd name="connsiteY8" fmla="*/ 4346869 h 4373737"/>
              <a:gd name="connsiteX9" fmla="*/ 6965205 w 11670193"/>
              <a:gd name="connsiteY9" fmla="*/ 4373737 h 4373737"/>
              <a:gd name="connsiteX10" fmla="*/ 4875644 w 11670193"/>
              <a:gd name="connsiteY10" fmla="*/ 4373737 h 4373737"/>
              <a:gd name="connsiteX11" fmla="*/ 4875644 w 11670193"/>
              <a:gd name="connsiteY11" fmla="*/ 4373737 h 4373737"/>
              <a:gd name="connsiteX12" fmla="*/ 0 w 11670193"/>
              <a:gd name="connsiteY12" fmla="*/ 4373737 h 4373737"/>
              <a:gd name="connsiteX13" fmla="*/ 0 w 11670193"/>
              <a:gd name="connsiteY13" fmla="*/ 3206916 h 4373737"/>
              <a:gd name="connsiteX14" fmla="*/ 0 w 11670193"/>
              <a:gd name="connsiteY14" fmla="*/ 2706850 h 4373737"/>
              <a:gd name="connsiteX15" fmla="*/ 0 w 11670193"/>
              <a:gd name="connsiteY15" fmla="*/ 2706850 h 4373737"/>
              <a:gd name="connsiteX16" fmla="*/ 0 w 11670193"/>
              <a:gd name="connsiteY16" fmla="*/ 2373473 h 437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70193" h="4373737">
                <a:moveTo>
                  <a:pt x="0" y="2373473"/>
                </a:moveTo>
                <a:lnTo>
                  <a:pt x="6171044" y="2360773"/>
                </a:lnTo>
                <a:lnTo>
                  <a:pt x="7837945" y="0"/>
                </a:lnTo>
                <a:lnTo>
                  <a:pt x="6965205" y="2373473"/>
                </a:lnTo>
                <a:lnTo>
                  <a:pt x="11439126" y="2346605"/>
                </a:lnTo>
                <a:lnTo>
                  <a:pt x="11554659" y="2800890"/>
                </a:lnTo>
                <a:lnTo>
                  <a:pt x="11573915" y="2881495"/>
                </a:lnTo>
                <a:lnTo>
                  <a:pt x="11631682" y="3636810"/>
                </a:lnTo>
                <a:lnTo>
                  <a:pt x="11670193" y="4346869"/>
                </a:lnTo>
                <a:lnTo>
                  <a:pt x="6965205" y="4373737"/>
                </a:lnTo>
                <a:lnTo>
                  <a:pt x="4875644" y="4373737"/>
                </a:lnTo>
                <a:lnTo>
                  <a:pt x="4875644" y="4373737"/>
                </a:lnTo>
                <a:lnTo>
                  <a:pt x="0" y="4373737"/>
                </a:lnTo>
                <a:lnTo>
                  <a:pt x="0" y="3206916"/>
                </a:lnTo>
                <a:lnTo>
                  <a:pt x="0" y="2706850"/>
                </a:lnTo>
                <a:lnTo>
                  <a:pt x="0" y="2706850"/>
                </a:lnTo>
                <a:lnTo>
                  <a:pt x="0" y="2373473"/>
                </a:lnTo>
                <a:close/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99592" y="2060848"/>
            <a:ext cx="840336" cy="27699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err="1"/>
              <a:t>adapateur</a:t>
            </a:r>
            <a:endParaRPr lang="fr-FR" sz="1200" dirty="0"/>
          </a:p>
        </p:txBody>
      </p:sp>
      <p:cxnSp>
        <p:nvCxnSpPr>
          <p:cNvPr id="8" name="Connecteur droit avec flèche 7"/>
          <p:cNvCxnSpPr>
            <a:endCxn id="4" idx="1"/>
          </p:cNvCxnSpPr>
          <p:nvPr/>
        </p:nvCxnSpPr>
        <p:spPr>
          <a:xfrm>
            <a:off x="564736" y="2199347"/>
            <a:ext cx="334856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>
            <a:off x="7884368" y="2194539"/>
            <a:ext cx="57606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2780760" y="2071882"/>
            <a:ext cx="889072" cy="27699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correcteur</a:t>
            </a:r>
          </a:p>
        </p:txBody>
      </p:sp>
      <p:cxnSp>
        <p:nvCxnSpPr>
          <p:cNvPr id="40" name="Connecteur droit avec flèche 39"/>
          <p:cNvCxnSpPr/>
          <p:nvPr/>
        </p:nvCxnSpPr>
        <p:spPr>
          <a:xfrm>
            <a:off x="2471888" y="2194539"/>
            <a:ext cx="299912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e 16"/>
          <p:cNvGrpSpPr/>
          <p:nvPr/>
        </p:nvGrpSpPr>
        <p:grpSpPr>
          <a:xfrm>
            <a:off x="1991592" y="2000581"/>
            <a:ext cx="552304" cy="441340"/>
            <a:chOff x="2507528" y="2051556"/>
            <a:chExt cx="552304" cy="441340"/>
          </a:xfrm>
        </p:grpSpPr>
        <p:sp>
          <p:nvSpPr>
            <p:cNvPr id="11" name="Ellipse 10"/>
            <p:cNvSpPr/>
            <p:nvPr/>
          </p:nvSpPr>
          <p:spPr>
            <a:xfrm>
              <a:off x="2593848" y="2060848"/>
              <a:ext cx="393976" cy="369332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3" name="Connecteur droit 12"/>
            <p:cNvCxnSpPr>
              <a:stCxn id="11" idx="1"/>
              <a:endCxn id="11" idx="5"/>
            </p:cNvCxnSpPr>
            <p:nvPr/>
          </p:nvCxnSpPr>
          <p:spPr>
            <a:xfrm>
              <a:off x="2651544" y="2114935"/>
              <a:ext cx="278584" cy="2611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>
              <a:stCxn id="11" idx="3"/>
              <a:endCxn id="11" idx="7"/>
            </p:cNvCxnSpPr>
            <p:nvPr/>
          </p:nvCxnSpPr>
          <p:spPr>
            <a:xfrm flipV="1">
              <a:off x="2651544" y="2114935"/>
              <a:ext cx="278584" cy="2611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/>
            <p:nvPr/>
          </p:nvSpPr>
          <p:spPr>
            <a:xfrm>
              <a:off x="2651544" y="2123564"/>
              <a:ext cx="408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-</a:t>
              </a:r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2507528" y="2051556"/>
              <a:ext cx="408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+</a:t>
              </a:r>
            </a:p>
          </p:txBody>
        </p:sp>
      </p:grpSp>
      <p:cxnSp>
        <p:nvCxnSpPr>
          <p:cNvPr id="50" name="Connecteur droit avec flèche 49"/>
          <p:cNvCxnSpPr/>
          <p:nvPr/>
        </p:nvCxnSpPr>
        <p:spPr>
          <a:xfrm>
            <a:off x="1739928" y="2199347"/>
            <a:ext cx="32812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7814921" y="1590430"/>
            <a:ext cx="1405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Grandeur asservie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3990936" y="2056039"/>
            <a:ext cx="917208" cy="27699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modulateur</a:t>
            </a:r>
          </a:p>
        </p:txBody>
      </p:sp>
      <p:cxnSp>
        <p:nvCxnSpPr>
          <p:cNvPr id="57" name="Connecteur droit avec flèche 56"/>
          <p:cNvCxnSpPr/>
          <p:nvPr/>
        </p:nvCxnSpPr>
        <p:spPr>
          <a:xfrm>
            <a:off x="3682064" y="2178696"/>
            <a:ext cx="299912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5201112" y="2071881"/>
            <a:ext cx="889072" cy="27699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actionneur</a:t>
            </a:r>
          </a:p>
        </p:txBody>
      </p:sp>
      <p:cxnSp>
        <p:nvCxnSpPr>
          <p:cNvPr id="59" name="Connecteur droit avec flèche 58"/>
          <p:cNvCxnSpPr/>
          <p:nvPr/>
        </p:nvCxnSpPr>
        <p:spPr>
          <a:xfrm>
            <a:off x="4892240" y="2177942"/>
            <a:ext cx="299912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6995296" y="1988840"/>
            <a:ext cx="889072" cy="46166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Dynamique du système</a:t>
            </a:r>
          </a:p>
        </p:txBody>
      </p:sp>
      <p:cxnSp>
        <p:nvCxnSpPr>
          <p:cNvPr id="61" name="Connecteur droit avec flèche 60"/>
          <p:cNvCxnSpPr>
            <a:stCxn id="58" idx="3"/>
            <a:endCxn id="68" idx="1"/>
          </p:cNvCxnSpPr>
          <p:nvPr/>
        </p:nvCxnSpPr>
        <p:spPr>
          <a:xfrm flipV="1">
            <a:off x="6090184" y="2200937"/>
            <a:ext cx="210008" cy="944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6419232" y="1901322"/>
            <a:ext cx="408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</a:t>
            </a:r>
          </a:p>
        </p:txBody>
      </p:sp>
      <p:grpSp>
        <p:nvGrpSpPr>
          <p:cNvPr id="51" name="Groupe 50"/>
          <p:cNvGrpSpPr/>
          <p:nvPr/>
        </p:nvGrpSpPr>
        <p:grpSpPr>
          <a:xfrm>
            <a:off x="6300192" y="2008294"/>
            <a:ext cx="671663" cy="377309"/>
            <a:chOff x="6300192" y="2008294"/>
            <a:chExt cx="671663" cy="377309"/>
          </a:xfrm>
        </p:grpSpPr>
        <p:cxnSp>
          <p:nvCxnSpPr>
            <p:cNvPr id="62" name="Connecteur droit avec flèche 61"/>
            <p:cNvCxnSpPr/>
            <p:nvPr/>
          </p:nvCxnSpPr>
          <p:spPr>
            <a:xfrm>
              <a:off x="6804248" y="2204864"/>
              <a:ext cx="167607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Ellipse 63"/>
            <p:cNvSpPr/>
            <p:nvPr/>
          </p:nvSpPr>
          <p:spPr>
            <a:xfrm>
              <a:off x="6361705" y="2008294"/>
              <a:ext cx="393976" cy="369332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5" name="Connecteur droit 64"/>
            <p:cNvCxnSpPr>
              <a:stCxn id="64" idx="1"/>
              <a:endCxn id="64" idx="5"/>
            </p:cNvCxnSpPr>
            <p:nvPr/>
          </p:nvCxnSpPr>
          <p:spPr>
            <a:xfrm>
              <a:off x="6419401" y="2062381"/>
              <a:ext cx="278584" cy="2611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>
              <a:stCxn id="64" idx="3"/>
              <a:endCxn id="64" idx="7"/>
            </p:cNvCxnSpPr>
            <p:nvPr/>
          </p:nvCxnSpPr>
          <p:spPr>
            <a:xfrm flipV="1">
              <a:off x="6419401" y="2062381"/>
              <a:ext cx="278584" cy="2611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ZoneTexte 67"/>
            <p:cNvSpPr txBox="1"/>
            <p:nvPr/>
          </p:nvSpPr>
          <p:spPr>
            <a:xfrm>
              <a:off x="6300192" y="2016271"/>
              <a:ext cx="408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+</a:t>
              </a:r>
            </a:p>
          </p:txBody>
        </p:sp>
      </p:grpSp>
      <p:cxnSp>
        <p:nvCxnSpPr>
          <p:cNvPr id="79" name="Connecteur droit avec flèche 78"/>
          <p:cNvCxnSpPr>
            <a:endCxn id="68" idx="0"/>
          </p:cNvCxnSpPr>
          <p:nvPr/>
        </p:nvCxnSpPr>
        <p:spPr>
          <a:xfrm>
            <a:off x="6504336" y="1604527"/>
            <a:ext cx="0" cy="41174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ZoneTexte 100"/>
          <p:cNvSpPr txBox="1"/>
          <p:nvPr/>
        </p:nvSpPr>
        <p:spPr>
          <a:xfrm>
            <a:off x="4077677" y="3189936"/>
            <a:ext cx="917208" cy="27699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capteur</a:t>
            </a:r>
          </a:p>
        </p:txBody>
      </p:sp>
      <p:cxnSp>
        <p:nvCxnSpPr>
          <p:cNvPr id="102" name="Connecteur droit avec flèche 101"/>
          <p:cNvCxnSpPr/>
          <p:nvPr/>
        </p:nvCxnSpPr>
        <p:spPr>
          <a:xfrm flipV="1">
            <a:off x="2267744" y="2384401"/>
            <a:ext cx="0" cy="94403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>
            <a:endCxn id="101" idx="1"/>
          </p:cNvCxnSpPr>
          <p:nvPr/>
        </p:nvCxnSpPr>
        <p:spPr>
          <a:xfrm>
            <a:off x="2267744" y="3328436"/>
            <a:ext cx="180993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>
            <a:stCxn id="101" idx="3"/>
          </p:cNvCxnSpPr>
          <p:nvPr/>
        </p:nvCxnSpPr>
        <p:spPr>
          <a:xfrm>
            <a:off x="4994885" y="3328436"/>
            <a:ext cx="3105507" cy="70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V="1">
            <a:off x="8100392" y="2183183"/>
            <a:ext cx="0" cy="11452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ZoneTexte 105"/>
          <p:cNvSpPr txBox="1"/>
          <p:nvPr/>
        </p:nvSpPr>
        <p:spPr>
          <a:xfrm>
            <a:off x="6482334" y="1197772"/>
            <a:ext cx="1405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Perturbation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399209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263-54E8-442D-88B4-DA252C595E3D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71472" y="5121934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Consignes : </a:t>
            </a:r>
          </a:p>
          <a:p>
            <a:pPr>
              <a:buFont typeface="Arial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 Présenter les différentes fonctions de la carte </a:t>
            </a:r>
            <a:r>
              <a:rPr lang="fr-FR" b="1" dirty="0" err="1">
                <a:solidFill>
                  <a:srgbClr val="FF0000"/>
                </a:solidFill>
              </a:rPr>
              <a:t>Maxpid</a:t>
            </a:r>
            <a:r>
              <a:rPr lang="fr-FR" b="1" dirty="0">
                <a:solidFill>
                  <a:srgbClr val="FF0000"/>
                </a:solidFill>
              </a:rPr>
              <a:t> présentées ici</a:t>
            </a:r>
          </a:p>
        </p:txBody>
      </p:sp>
      <p:sp>
        <p:nvSpPr>
          <p:cNvPr id="218" name="Rectangle 217"/>
          <p:cNvSpPr/>
          <p:nvPr/>
        </p:nvSpPr>
        <p:spPr>
          <a:xfrm>
            <a:off x="390405" y="2625076"/>
            <a:ext cx="7697096" cy="3893403"/>
          </a:xfrm>
          <a:custGeom>
            <a:avLst/>
            <a:gdLst>
              <a:gd name="connsiteX0" fmla="*/ 0 w 8358246"/>
              <a:gd name="connsiteY0" fmla="*/ 0 h 2000264"/>
              <a:gd name="connsiteX1" fmla="*/ 4875644 w 8358246"/>
              <a:gd name="connsiteY1" fmla="*/ 0 h 2000264"/>
              <a:gd name="connsiteX2" fmla="*/ 7837945 w 8358246"/>
              <a:gd name="connsiteY2" fmla="*/ -2373473 h 2000264"/>
              <a:gd name="connsiteX3" fmla="*/ 6965205 w 8358246"/>
              <a:gd name="connsiteY3" fmla="*/ 0 h 2000264"/>
              <a:gd name="connsiteX4" fmla="*/ 8358246 w 8358246"/>
              <a:gd name="connsiteY4" fmla="*/ 0 h 2000264"/>
              <a:gd name="connsiteX5" fmla="*/ 8358246 w 8358246"/>
              <a:gd name="connsiteY5" fmla="*/ 333377 h 2000264"/>
              <a:gd name="connsiteX6" fmla="*/ 8358246 w 8358246"/>
              <a:gd name="connsiteY6" fmla="*/ 333377 h 2000264"/>
              <a:gd name="connsiteX7" fmla="*/ 8358246 w 8358246"/>
              <a:gd name="connsiteY7" fmla="*/ 833443 h 2000264"/>
              <a:gd name="connsiteX8" fmla="*/ 8358246 w 8358246"/>
              <a:gd name="connsiteY8" fmla="*/ 2000264 h 2000264"/>
              <a:gd name="connsiteX9" fmla="*/ 6965205 w 8358246"/>
              <a:gd name="connsiteY9" fmla="*/ 2000264 h 2000264"/>
              <a:gd name="connsiteX10" fmla="*/ 4875644 w 8358246"/>
              <a:gd name="connsiteY10" fmla="*/ 2000264 h 2000264"/>
              <a:gd name="connsiteX11" fmla="*/ 4875644 w 8358246"/>
              <a:gd name="connsiteY11" fmla="*/ 2000264 h 2000264"/>
              <a:gd name="connsiteX12" fmla="*/ 0 w 8358246"/>
              <a:gd name="connsiteY12" fmla="*/ 2000264 h 2000264"/>
              <a:gd name="connsiteX13" fmla="*/ 0 w 8358246"/>
              <a:gd name="connsiteY13" fmla="*/ 833443 h 2000264"/>
              <a:gd name="connsiteX14" fmla="*/ 0 w 8358246"/>
              <a:gd name="connsiteY14" fmla="*/ 333377 h 2000264"/>
              <a:gd name="connsiteX15" fmla="*/ 0 w 8358246"/>
              <a:gd name="connsiteY15" fmla="*/ 333377 h 2000264"/>
              <a:gd name="connsiteX16" fmla="*/ 0 w 8358246"/>
              <a:gd name="connsiteY16" fmla="*/ 0 h 2000264"/>
              <a:gd name="connsiteX0" fmla="*/ 0 w 8358246"/>
              <a:gd name="connsiteY0" fmla="*/ 2373473 h 4373737"/>
              <a:gd name="connsiteX1" fmla="*/ 6171044 w 8358246"/>
              <a:gd name="connsiteY1" fmla="*/ 2360773 h 4373737"/>
              <a:gd name="connsiteX2" fmla="*/ 7837945 w 8358246"/>
              <a:gd name="connsiteY2" fmla="*/ 0 h 4373737"/>
              <a:gd name="connsiteX3" fmla="*/ 6965205 w 8358246"/>
              <a:gd name="connsiteY3" fmla="*/ 2373473 h 4373737"/>
              <a:gd name="connsiteX4" fmla="*/ 8358246 w 8358246"/>
              <a:gd name="connsiteY4" fmla="*/ 2373473 h 4373737"/>
              <a:gd name="connsiteX5" fmla="*/ 8358246 w 8358246"/>
              <a:gd name="connsiteY5" fmla="*/ 2706850 h 4373737"/>
              <a:gd name="connsiteX6" fmla="*/ 8358246 w 8358246"/>
              <a:gd name="connsiteY6" fmla="*/ 2706850 h 4373737"/>
              <a:gd name="connsiteX7" fmla="*/ 8358246 w 8358246"/>
              <a:gd name="connsiteY7" fmla="*/ 3206916 h 4373737"/>
              <a:gd name="connsiteX8" fmla="*/ 8358246 w 8358246"/>
              <a:gd name="connsiteY8" fmla="*/ 4373737 h 4373737"/>
              <a:gd name="connsiteX9" fmla="*/ 6965205 w 8358246"/>
              <a:gd name="connsiteY9" fmla="*/ 4373737 h 4373737"/>
              <a:gd name="connsiteX10" fmla="*/ 4875644 w 8358246"/>
              <a:gd name="connsiteY10" fmla="*/ 4373737 h 4373737"/>
              <a:gd name="connsiteX11" fmla="*/ 4875644 w 8358246"/>
              <a:gd name="connsiteY11" fmla="*/ 4373737 h 4373737"/>
              <a:gd name="connsiteX12" fmla="*/ 0 w 8358246"/>
              <a:gd name="connsiteY12" fmla="*/ 4373737 h 4373737"/>
              <a:gd name="connsiteX13" fmla="*/ 0 w 8358246"/>
              <a:gd name="connsiteY13" fmla="*/ 3206916 h 4373737"/>
              <a:gd name="connsiteX14" fmla="*/ 0 w 8358246"/>
              <a:gd name="connsiteY14" fmla="*/ 2706850 h 4373737"/>
              <a:gd name="connsiteX15" fmla="*/ 0 w 8358246"/>
              <a:gd name="connsiteY15" fmla="*/ 2706850 h 4373737"/>
              <a:gd name="connsiteX16" fmla="*/ 0 w 8358246"/>
              <a:gd name="connsiteY16" fmla="*/ 2373473 h 4373737"/>
              <a:gd name="connsiteX0" fmla="*/ 0 w 11439126"/>
              <a:gd name="connsiteY0" fmla="*/ 2373473 h 4373737"/>
              <a:gd name="connsiteX1" fmla="*/ 6171044 w 11439126"/>
              <a:gd name="connsiteY1" fmla="*/ 2360773 h 4373737"/>
              <a:gd name="connsiteX2" fmla="*/ 7837945 w 11439126"/>
              <a:gd name="connsiteY2" fmla="*/ 0 h 4373737"/>
              <a:gd name="connsiteX3" fmla="*/ 6965205 w 11439126"/>
              <a:gd name="connsiteY3" fmla="*/ 2373473 h 4373737"/>
              <a:gd name="connsiteX4" fmla="*/ 11439126 w 11439126"/>
              <a:gd name="connsiteY4" fmla="*/ 2346605 h 4373737"/>
              <a:gd name="connsiteX5" fmla="*/ 8358246 w 11439126"/>
              <a:gd name="connsiteY5" fmla="*/ 2706850 h 4373737"/>
              <a:gd name="connsiteX6" fmla="*/ 8358246 w 11439126"/>
              <a:gd name="connsiteY6" fmla="*/ 2706850 h 4373737"/>
              <a:gd name="connsiteX7" fmla="*/ 8358246 w 11439126"/>
              <a:gd name="connsiteY7" fmla="*/ 3206916 h 4373737"/>
              <a:gd name="connsiteX8" fmla="*/ 8358246 w 11439126"/>
              <a:gd name="connsiteY8" fmla="*/ 4373737 h 4373737"/>
              <a:gd name="connsiteX9" fmla="*/ 6965205 w 11439126"/>
              <a:gd name="connsiteY9" fmla="*/ 4373737 h 4373737"/>
              <a:gd name="connsiteX10" fmla="*/ 4875644 w 11439126"/>
              <a:gd name="connsiteY10" fmla="*/ 4373737 h 4373737"/>
              <a:gd name="connsiteX11" fmla="*/ 4875644 w 11439126"/>
              <a:gd name="connsiteY11" fmla="*/ 4373737 h 4373737"/>
              <a:gd name="connsiteX12" fmla="*/ 0 w 11439126"/>
              <a:gd name="connsiteY12" fmla="*/ 4373737 h 4373737"/>
              <a:gd name="connsiteX13" fmla="*/ 0 w 11439126"/>
              <a:gd name="connsiteY13" fmla="*/ 3206916 h 4373737"/>
              <a:gd name="connsiteX14" fmla="*/ 0 w 11439126"/>
              <a:gd name="connsiteY14" fmla="*/ 2706850 h 4373737"/>
              <a:gd name="connsiteX15" fmla="*/ 0 w 11439126"/>
              <a:gd name="connsiteY15" fmla="*/ 2706850 h 4373737"/>
              <a:gd name="connsiteX16" fmla="*/ 0 w 11439126"/>
              <a:gd name="connsiteY16" fmla="*/ 2373473 h 4373737"/>
              <a:gd name="connsiteX0" fmla="*/ 0 w 11573915"/>
              <a:gd name="connsiteY0" fmla="*/ 2373473 h 4373737"/>
              <a:gd name="connsiteX1" fmla="*/ 6171044 w 11573915"/>
              <a:gd name="connsiteY1" fmla="*/ 2360773 h 4373737"/>
              <a:gd name="connsiteX2" fmla="*/ 7837945 w 11573915"/>
              <a:gd name="connsiteY2" fmla="*/ 0 h 4373737"/>
              <a:gd name="connsiteX3" fmla="*/ 6965205 w 11573915"/>
              <a:gd name="connsiteY3" fmla="*/ 2373473 h 4373737"/>
              <a:gd name="connsiteX4" fmla="*/ 11439126 w 11573915"/>
              <a:gd name="connsiteY4" fmla="*/ 2346605 h 4373737"/>
              <a:gd name="connsiteX5" fmla="*/ 8358246 w 11573915"/>
              <a:gd name="connsiteY5" fmla="*/ 2706850 h 4373737"/>
              <a:gd name="connsiteX6" fmla="*/ 11573915 w 11573915"/>
              <a:gd name="connsiteY6" fmla="*/ 2881495 h 4373737"/>
              <a:gd name="connsiteX7" fmla="*/ 8358246 w 11573915"/>
              <a:gd name="connsiteY7" fmla="*/ 3206916 h 4373737"/>
              <a:gd name="connsiteX8" fmla="*/ 8358246 w 11573915"/>
              <a:gd name="connsiteY8" fmla="*/ 4373737 h 4373737"/>
              <a:gd name="connsiteX9" fmla="*/ 6965205 w 11573915"/>
              <a:gd name="connsiteY9" fmla="*/ 4373737 h 4373737"/>
              <a:gd name="connsiteX10" fmla="*/ 4875644 w 11573915"/>
              <a:gd name="connsiteY10" fmla="*/ 4373737 h 4373737"/>
              <a:gd name="connsiteX11" fmla="*/ 4875644 w 11573915"/>
              <a:gd name="connsiteY11" fmla="*/ 4373737 h 4373737"/>
              <a:gd name="connsiteX12" fmla="*/ 0 w 11573915"/>
              <a:gd name="connsiteY12" fmla="*/ 4373737 h 4373737"/>
              <a:gd name="connsiteX13" fmla="*/ 0 w 11573915"/>
              <a:gd name="connsiteY13" fmla="*/ 3206916 h 4373737"/>
              <a:gd name="connsiteX14" fmla="*/ 0 w 11573915"/>
              <a:gd name="connsiteY14" fmla="*/ 2706850 h 4373737"/>
              <a:gd name="connsiteX15" fmla="*/ 0 w 11573915"/>
              <a:gd name="connsiteY15" fmla="*/ 2706850 h 4373737"/>
              <a:gd name="connsiteX16" fmla="*/ 0 w 11573915"/>
              <a:gd name="connsiteY16" fmla="*/ 2373473 h 4373737"/>
              <a:gd name="connsiteX0" fmla="*/ 0 w 11573915"/>
              <a:gd name="connsiteY0" fmla="*/ 2373473 h 4373737"/>
              <a:gd name="connsiteX1" fmla="*/ 6171044 w 11573915"/>
              <a:gd name="connsiteY1" fmla="*/ 2360773 h 4373737"/>
              <a:gd name="connsiteX2" fmla="*/ 7837945 w 11573915"/>
              <a:gd name="connsiteY2" fmla="*/ 0 h 4373737"/>
              <a:gd name="connsiteX3" fmla="*/ 6965205 w 11573915"/>
              <a:gd name="connsiteY3" fmla="*/ 2373473 h 4373737"/>
              <a:gd name="connsiteX4" fmla="*/ 11439126 w 11573915"/>
              <a:gd name="connsiteY4" fmla="*/ 2346605 h 4373737"/>
              <a:gd name="connsiteX5" fmla="*/ 11554659 w 11573915"/>
              <a:gd name="connsiteY5" fmla="*/ 2800890 h 4373737"/>
              <a:gd name="connsiteX6" fmla="*/ 11573915 w 11573915"/>
              <a:gd name="connsiteY6" fmla="*/ 2881495 h 4373737"/>
              <a:gd name="connsiteX7" fmla="*/ 8358246 w 11573915"/>
              <a:gd name="connsiteY7" fmla="*/ 3206916 h 4373737"/>
              <a:gd name="connsiteX8" fmla="*/ 8358246 w 11573915"/>
              <a:gd name="connsiteY8" fmla="*/ 4373737 h 4373737"/>
              <a:gd name="connsiteX9" fmla="*/ 6965205 w 11573915"/>
              <a:gd name="connsiteY9" fmla="*/ 4373737 h 4373737"/>
              <a:gd name="connsiteX10" fmla="*/ 4875644 w 11573915"/>
              <a:gd name="connsiteY10" fmla="*/ 4373737 h 4373737"/>
              <a:gd name="connsiteX11" fmla="*/ 4875644 w 11573915"/>
              <a:gd name="connsiteY11" fmla="*/ 4373737 h 4373737"/>
              <a:gd name="connsiteX12" fmla="*/ 0 w 11573915"/>
              <a:gd name="connsiteY12" fmla="*/ 4373737 h 4373737"/>
              <a:gd name="connsiteX13" fmla="*/ 0 w 11573915"/>
              <a:gd name="connsiteY13" fmla="*/ 3206916 h 4373737"/>
              <a:gd name="connsiteX14" fmla="*/ 0 w 11573915"/>
              <a:gd name="connsiteY14" fmla="*/ 2706850 h 4373737"/>
              <a:gd name="connsiteX15" fmla="*/ 0 w 11573915"/>
              <a:gd name="connsiteY15" fmla="*/ 2706850 h 4373737"/>
              <a:gd name="connsiteX16" fmla="*/ 0 w 11573915"/>
              <a:gd name="connsiteY16" fmla="*/ 2373473 h 4373737"/>
              <a:gd name="connsiteX0" fmla="*/ 0 w 11631682"/>
              <a:gd name="connsiteY0" fmla="*/ 2373473 h 4373737"/>
              <a:gd name="connsiteX1" fmla="*/ 6171044 w 11631682"/>
              <a:gd name="connsiteY1" fmla="*/ 2360773 h 4373737"/>
              <a:gd name="connsiteX2" fmla="*/ 7837945 w 11631682"/>
              <a:gd name="connsiteY2" fmla="*/ 0 h 4373737"/>
              <a:gd name="connsiteX3" fmla="*/ 6965205 w 11631682"/>
              <a:gd name="connsiteY3" fmla="*/ 2373473 h 4373737"/>
              <a:gd name="connsiteX4" fmla="*/ 11439126 w 11631682"/>
              <a:gd name="connsiteY4" fmla="*/ 2346605 h 4373737"/>
              <a:gd name="connsiteX5" fmla="*/ 11554659 w 11631682"/>
              <a:gd name="connsiteY5" fmla="*/ 2800890 h 4373737"/>
              <a:gd name="connsiteX6" fmla="*/ 11573915 w 11631682"/>
              <a:gd name="connsiteY6" fmla="*/ 2881495 h 4373737"/>
              <a:gd name="connsiteX7" fmla="*/ 11631682 w 11631682"/>
              <a:gd name="connsiteY7" fmla="*/ 3636810 h 4373737"/>
              <a:gd name="connsiteX8" fmla="*/ 8358246 w 11631682"/>
              <a:gd name="connsiteY8" fmla="*/ 4373737 h 4373737"/>
              <a:gd name="connsiteX9" fmla="*/ 6965205 w 11631682"/>
              <a:gd name="connsiteY9" fmla="*/ 4373737 h 4373737"/>
              <a:gd name="connsiteX10" fmla="*/ 4875644 w 11631682"/>
              <a:gd name="connsiteY10" fmla="*/ 4373737 h 4373737"/>
              <a:gd name="connsiteX11" fmla="*/ 4875644 w 11631682"/>
              <a:gd name="connsiteY11" fmla="*/ 4373737 h 4373737"/>
              <a:gd name="connsiteX12" fmla="*/ 0 w 11631682"/>
              <a:gd name="connsiteY12" fmla="*/ 4373737 h 4373737"/>
              <a:gd name="connsiteX13" fmla="*/ 0 w 11631682"/>
              <a:gd name="connsiteY13" fmla="*/ 3206916 h 4373737"/>
              <a:gd name="connsiteX14" fmla="*/ 0 w 11631682"/>
              <a:gd name="connsiteY14" fmla="*/ 2706850 h 4373737"/>
              <a:gd name="connsiteX15" fmla="*/ 0 w 11631682"/>
              <a:gd name="connsiteY15" fmla="*/ 2706850 h 4373737"/>
              <a:gd name="connsiteX16" fmla="*/ 0 w 11631682"/>
              <a:gd name="connsiteY16" fmla="*/ 2373473 h 4373737"/>
              <a:gd name="connsiteX0" fmla="*/ 0 w 11670193"/>
              <a:gd name="connsiteY0" fmla="*/ 2373473 h 4373737"/>
              <a:gd name="connsiteX1" fmla="*/ 6171044 w 11670193"/>
              <a:gd name="connsiteY1" fmla="*/ 2360773 h 4373737"/>
              <a:gd name="connsiteX2" fmla="*/ 7837945 w 11670193"/>
              <a:gd name="connsiteY2" fmla="*/ 0 h 4373737"/>
              <a:gd name="connsiteX3" fmla="*/ 6965205 w 11670193"/>
              <a:gd name="connsiteY3" fmla="*/ 2373473 h 4373737"/>
              <a:gd name="connsiteX4" fmla="*/ 11439126 w 11670193"/>
              <a:gd name="connsiteY4" fmla="*/ 2346605 h 4373737"/>
              <a:gd name="connsiteX5" fmla="*/ 11554659 w 11670193"/>
              <a:gd name="connsiteY5" fmla="*/ 2800890 h 4373737"/>
              <a:gd name="connsiteX6" fmla="*/ 11573915 w 11670193"/>
              <a:gd name="connsiteY6" fmla="*/ 2881495 h 4373737"/>
              <a:gd name="connsiteX7" fmla="*/ 11631682 w 11670193"/>
              <a:gd name="connsiteY7" fmla="*/ 3636810 h 4373737"/>
              <a:gd name="connsiteX8" fmla="*/ 11670193 w 11670193"/>
              <a:gd name="connsiteY8" fmla="*/ 4346869 h 4373737"/>
              <a:gd name="connsiteX9" fmla="*/ 6965205 w 11670193"/>
              <a:gd name="connsiteY9" fmla="*/ 4373737 h 4373737"/>
              <a:gd name="connsiteX10" fmla="*/ 4875644 w 11670193"/>
              <a:gd name="connsiteY10" fmla="*/ 4373737 h 4373737"/>
              <a:gd name="connsiteX11" fmla="*/ 4875644 w 11670193"/>
              <a:gd name="connsiteY11" fmla="*/ 4373737 h 4373737"/>
              <a:gd name="connsiteX12" fmla="*/ 0 w 11670193"/>
              <a:gd name="connsiteY12" fmla="*/ 4373737 h 4373737"/>
              <a:gd name="connsiteX13" fmla="*/ 0 w 11670193"/>
              <a:gd name="connsiteY13" fmla="*/ 3206916 h 4373737"/>
              <a:gd name="connsiteX14" fmla="*/ 0 w 11670193"/>
              <a:gd name="connsiteY14" fmla="*/ 2706850 h 4373737"/>
              <a:gd name="connsiteX15" fmla="*/ 0 w 11670193"/>
              <a:gd name="connsiteY15" fmla="*/ 2706850 h 4373737"/>
              <a:gd name="connsiteX16" fmla="*/ 0 w 11670193"/>
              <a:gd name="connsiteY16" fmla="*/ 2373473 h 4373737"/>
              <a:gd name="connsiteX0" fmla="*/ 0 w 11670193"/>
              <a:gd name="connsiteY0" fmla="*/ 2118223 h 4118487"/>
              <a:gd name="connsiteX1" fmla="*/ 6171044 w 11670193"/>
              <a:gd name="connsiteY1" fmla="*/ 2105523 h 4118487"/>
              <a:gd name="connsiteX2" fmla="*/ 4391210 w 11670193"/>
              <a:gd name="connsiteY2" fmla="*/ 0 h 4118487"/>
              <a:gd name="connsiteX3" fmla="*/ 6965205 w 11670193"/>
              <a:gd name="connsiteY3" fmla="*/ 2118223 h 4118487"/>
              <a:gd name="connsiteX4" fmla="*/ 11439126 w 11670193"/>
              <a:gd name="connsiteY4" fmla="*/ 2091355 h 4118487"/>
              <a:gd name="connsiteX5" fmla="*/ 11554659 w 11670193"/>
              <a:gd name="connsiteY5" fmla="*/ 2545640 h 4118487"/>
              <a:gd name="connsiteX6" fmla="*/ 11573915 w 11670193"/>
              <a:gd name="connsiteY6" fmla="*/ 2626245 h 4118487"/>
              <a:gd name="connsiteX7" fmla="*/ 11631682 w 11670193"/>
              <a:gd name="connsiteY7" fmla="*/ 3381560 h 4118487"/>
              <a:gd name="connsiteX8" fmla="*/ 11670193 w 11670193"/>
              <a:gd name="connsiteY8" fmla="*/ 4091619 h 4118487"/>
              <a:gd name="connsiteX9" fmla="*/ 6965205 w 11670193"/>
              <a:gd name="connsiteY9" fmla="*/ 4118487 h 4118487"/>
              <a:gd name="connsiteX10" fmla="*/ 4875644 w 11670193"/>
              <a:gd name="connsiteY10" fmla="*/ 4118487 h 4118487"/>
              <a:gd name="connsiteX11" fmla="*/ 4875644 w 11670193"/>
              <a:gd name="connsiteY11" fmla="*/ 4118487 h 4118487"/>
              <a:gd name="connsiteX12" fmla="*/ 0 w 11670193"/>
              <a:gd name="connsiteY12" fmla="*/ 4118487 h 4118487"/>
              <a:gd name="connsiteX13" fmla="*/ 0 w 11670193"/>
              <a:gd name="connsiteY13" fmla="*/ 2951666 h 4118487"/>
              <a:gd name="connsiteX14" fmla="*/ 0 w 11670193"/>
              <a:gd name="connsiteY14" fmla="*/ 2451600 h 4118487"/>
              <a:gd name="connsiteX15" fmla="*/ 0 w 11670193"/>
              <a:gd name="connsiteY15" fmla="*/ 2451600 h 4118487"/>
              <a:gd name="connsiteX16" fmla="*/ 0 w 11670193"/>
              <a:gd name="connsiteY16" fmla="*/ 2118223 h 4118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70193" h="4118487">
                <a:moveTo>
                  <a:pt x="0" y="2118223"/>
                </a:moveTo>
                <a:lnTo>
                  <a:pt x="6171044" y="2105523"/>
                </a:lnTo>
                <a:lnTo>
                  <a:pt x="4391210" y="0"/>
                </a:lnTo>
                <a:lnTo>
                  <a:pt x="6965205" y="2118223"/>
                </a:lnTo>
                <a:lnTo>
                  <a:pt x="11439126" y="2091355"/>
                </a:lnTo>
                <a:lnTo>
                  <a:pt x="11554659" y="2545640"/>
                </a:lnTo>
                <a:lnTo>
                  <a:pt x="11573915" y="2626245"/>
                </a:lnTo>
                <a:lnTo>
                  <a:pt x="11631682" y="3381560"/>
                </a:lnTo>
                <a:lnTo>
                  <a:pt x="11670193" y="4091619"/>
                </a:lnTo>
                <a:lnTo>
                  <a:pt x="6965205" y="4118487"/>
                </a:lnTo>
                <a:lnTo>
                  <a:pt x="4875644" y="4118487"/>
                </a:lnTo>
                <a:lnTo>
                  <a:pt x="4875644" y="4118487"/>
                </a:lnTo>
                <a:lnTo>
                  <a:pt x="0" y="4118487"/>
                </a:lnTo>
                <a:lnTo>
                  <a:pt x="0" y="2951666"/>
                </a:lnTo>
                <a:lnTo>
                  <a:pt x="0" y="2451600"/>
                </a:lnTo>
                <a:lnTo>
                  <a:pt x="0" y="2451600"/>
                </a:lnTo>
                <a:lnTo>
                  <a:pt x="0" y="2118223"/>
                </a:lnTo>
                <a:close/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99592" y="2060848"/>
            <a:ext cx="840336" cy="27699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err="1"/>
              <a:t>adapateur</a:t>
            </a:r>
            <a:endParaRPr lang="fr-FR" sz="1200" dirty="0"/>
          </a:p>
        </p:txBody>
      </p:sp>
      <p:cxnSp>
        <p:nvCxnSpPr>
          <p:cNvPr id="8" name="Connecteur droit avec flèche 7"/>
          <p:cNvCxnSpPr>
            <a:endCxn id="4" idx="1"/>
          </p:cNvCxnSpPr>
          <p:nvPr/>
        </p:nvCxnSpPr>
        <p:spPr>
          <a:xfrm>
            <a:off x="564736" y="2199347"/>
            <a:ext cx="334856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>
            <a:off x="7884368" y="2194539"/>
            <a:ext cx="57606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2780760" y="2071882"/>
            <a:ext cx="889072" cy="27699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correcteur</a:t>
            </a:r>
          </a:p>
        </p:txBody>
      </p:sp>
      <p:cxnSp>
        <p:nvCxnSpPr>
          <p:cNvPr id="40" name="Connecteur droit avec flèche 39"/>
          <p:cNvCxnSpPr/>
          <p:nvPr/>
        </p:nvCxnSpPr>
        <p:spPr>
          <a:xfrm>
            <a:off x="2471888" y="2194539"/>
            <a:ext cx="299912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e 16"/>
          <p:cNvGrpSpPr/>
          <p:nvPr/>
        </p:nvGrpSpPr>
        <p:grpSpPr>
          <a:xfrm>
            <a:off x="1991592" y="2000581"/>
            <a:ext cx="552304" cy="441340"/>
            <a:chOff x="2507528" y="2051556"/>
            <a:chExt cx="552304" cy="441340"/>
          </a:xfrm>
        </p:grpSpPr>
        <p:sp>
          <p:nvSpPr>
            <p:cNvPr id="11" name="Ellipse 10"/>
            <p:cNvSpPr/>
            <p:nvPr/>
          </p:nvSpPr>
          <p:spPr>
            <a:xfrm>
              <a:off x="2593848" y="2060848"/>
              <a:ext cx="393976" cy="369332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3" name="Connecteur droit 12"/>
            <p:cNvCxnSpPr>
              <a:stCxn id="11" idx="1"/>
              <a:endCxn id="11" idx="5"/>
            </p:cNvCxnSpPr>
            <p:nvPr/>
          </p:nvCxnSpPr>
          <p:spPr>
            <a:xfrm>
              <a:off x="2651544" y="2114935"/>
              <a:ext cx="278584" cy="2611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>
              <a:stCxn id="11" idx="3"/>
              <a:endCxn id="11" idx="7"/>
            </p:cNvCxnSpPr>
            <p:nvPr/>
          </p:nvCxnSpPr>
          <p:spPr>
            <a:xfrm flipV="1">
              <a:off x="2651544" y="2114935"/>
              <a:ext cx="278584" cy="2611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/>
            <p:nvPr/>
          </p:nvSpPr>
          <p:spPr>
            <a:xfrm>
              <a:off x="2651544" y="2123564"/>
              <a:ext cx="408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-</a:t>
              </a:r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2507528" y="2051556"/>
              <a:ext cx="408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+</a:t>
              </a:r>
            </a:p>
          </p:txBody>
        </p:sp>
      </p:grpSp>
      <p:cxnSp>
        <p:nvCxnSpPr>
          <p:cNvPr id="50" name="Connecteur droit avec flèche 49"/>
          <p:cNvCxnSpPr/>
          <p:nvPr/>
        </p:nvCxnSpPr>
        <p:spPr>
          <a:xfrm>
            <a:off x="1739928" y="2199347"/>
            <a:ext cx="32812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7814921" y="1590430"/>
            <a:ext cx="1405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Grandeur asservie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3990936" y="2056039"/>
            <a:ext cx="917208" cy="27699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modulateur</a:t>
            </a:r>
          </a:p>
        </p:txBody>
      </p:sp>
      <p:cxnSp>
        <p:nvCxnSpPr>
          <p:cNvPr id="57" name="Connecteur droit avec flèche 56"/>
          <p:cNvCxnSpPr/>
          <p:nvPr/>
        </p:nvCxnSpPr>
        <p:spPr>
          <a:xfrm>
            <a:off x="3682064" y="2178696"/>
            <a:ext cx="299912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5201112" y="2071881"/>
            <a:ext cx="889072" cy="27699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actionneur</a:t>
            </a:r>
          </a:p>
        </p:txBody>
      </p:sp>
      <p:cxnSp>
        <p:nvCxnSpPr>
          <p:cNvPr id="59" name="Connecteur droit avec flèche 58"/>
          <p:cNvCxnSpPr/>
          <p:nvPr/>
        </p:nvCxnSpPr>
        <p:spPr>
          <a:xfrm>
            <a:off x="4892240" y="2177942"/>
            <a:ext cx="299912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6995296" y="1988840"/>
            <a:ext cx="889072" cy="46166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Dynamique du système</a:t>
            </a:r>
          </a:p>
        </p:txBody>
      </p:sp>
      <p:cxnSp>
        <p:nvCxnSpPr>
          <p:cNvPr id="61" name="Connecteur droit avec flèche 60"/>
          <p:cNvCxnSpPr>
            <a:stCxn id="58" idx="3"/>
            <a:endCxn id="68" idx="1"/>
          </p:cNvCxnSpPr>
          <p:nvPr/>
        </p:nvCxnSpPr>
        <p:spPr>
          <a:xfrm flipV="1">
            <a:off x="6090184" y="2200937"/>
            <a:ext cx="210008" cy="944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6419232" y="1901322"/>
            <a:ext cx="408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</a:t>
            </a:r>
          </a:p>
        </p:txBody>
      </p:sp>
      <p:grpSp>
        <p:nvGrpSpPr>
          <p:cNvPr id="51" name="Groupe 50"/>
          <p:cNvGrpSpPr/>
          <p:nvPr/>
        </p:nvGrpSpPr>
        <p:grpSpPr>
          <a:xfrm>
            <a:off x="6300192" y="2008294"/>
            <a:ext cx="671663" cy="377309"/>
            <a:chOff x="6300192" y="2008294"/>
            <a:chExt cx="671663" cy="377309"/>
          </a:xfrm>
        </p:grpSpPr>
        <p:cxnSp>
          <p:nvCxnSpPr>
            <p:cNvPr id="62" name="Connecteur droit avec flèche 61"/>
            <p:cNvCxnSpPr/>
            <p:nvPr/>
          </p:nvCxnSpPr>
          <p:spPr>
            <a:xfrm>
              <a:off x="6804248" y="2204864"/>
              <a:ext cx="167607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Ellipse 63"/>
            <p:cNvSpPr/>
            <p:nvPr/>
          </p:nvSpPr>
          <p:spPr>
            <a:xfrm>
              <a:off x="6361705" y="2008294"/>
              <a:ext cx="393976" cy="369332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5" name="Connecteur droit 64"/>
            <p:cNvCxnSpPr>
              <a:stCxn id="64" idx="1"/>
              <a:endCxn id="64" idx="5"/>
            </p:cNvCxnSpPr>
            <p:nvPr/>
          </p:nvCxnSpPr>
          <p:spPr>
            <a:xfrm>
              <a:off x="6419401" y="2062381"/>
              <a:ext cx="278584" cy="2611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>
              <a:stCxn id="64" idx="3"/>
              <a:endCxn id="64" idx="7"/>
            </p:cNvCxnSpPr>
            <p:nvPr/>
          </p:nvCxnSpPr>
          <p:spPr>
            <a:xfrm flipV="1">
              <a:off x="6419401" y="2062381"/>
              <a:ext cx="278584" cy="2611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ZoneTexte 67"/>
            <p:cNvSpPr txBox="1"/>
            <p:nvPr/>
          </p:nvSpPr>
          <p:spPr>
            <a:xfrm>
              <a:off x="6300192" y="2016271"/>
              <a:ext cx="408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+</a:t>
              </a:r>
            </a:p>
          </p:txBody>
        </p:sp>
      </p:grpSp>
      <p:cxnSp>
        <p:nvCxnSpPr>
          <p:cNvPr id="79" name="Connecteur droit avec flèche 78"/>
          <p:cNvCxnSpPr>
            <a:endCxn id="68" idx="0"/>
          </p:cNvCxnSpPr>
          <p:nvPr/>
        </p:nvCxnSpPr>
        <p:spPr>
          <a:xfrm>
            <a:off x="6504336" y="1604527"/>
            <a:ext cx="0" cy="41174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ZoneTexte 100"/>
          <p:cNvSpPr txBox="1"/>
          <p:nvPr/>
        </p:nvSpPr>
        <p:spPr>
          <a:xfrm>
            <a:off x="4077677" y="3189936"/>
            <a:ext cx="917208" cy="27699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capteur</a:t>
            </a:r>
          </a:p>
        </p:txBody>
      </p:sp>
      <p:cxnSp>
        <p:nvCxnSpPr>
          <p:cNvPr id="102" name="Connecteur droit avec flèche 101"/>
          <p:cNvCxnSpPr/>
          <p:nvPr/>
        </p:nvCxnSpPr>
        <p:spPr>
          <a:xfrm flipV="1">
            <a:off x="2267744" y="2384401"/>
            <a:ext cx="0" cy="94403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>
            <a:endCxn id="101" idx="1"/>
          </p:cNvCxnSpPr>
          <p:nvPr/>
        </p:nvCxnSpPr>
        <p:spPr>
          <a:xfrm>
            <a:off x="2267744" y="3328436"/>
            <a:ext cx="180993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>
            <a:stCxn id="101" idx="3"/>
          </p:cNvCxnSpPr>
          <p:nvPr/>
        </p:nvCxnSpPr>
        <p:spPr>
          <a:xfrm>
            <a:off x="4994885" y="3328436"/>
            <a:ext cx="3105507" cy="70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V="1">
            <a:off x="8100392" y="2183183"/>
            <a:ext cx="0" cy="11452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ZoneTexte 105"/>
          <p:cNvSpPr txBox="1"/>
          <p:nvPr/>
        </p:nvSpPr>
        <p:spPr>
          <a:xfrm>
            <a:off x="6482334" y="1197772"/>
            <a:ext cx="1405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Perturbation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612648" y="1700808"/>
            <a:ext cx="4470641" cy="924268"/>
          </a:xfrm>
          <a:prstGeom prst="rect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74065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263-54E8-442D-88B4-DA252C595E3D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71472" y="5121934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Consignes : </a:t>
            </a:r>
          </a:p>
          <a:p>
            <a:pPr>
              <a:buFont typeface="Arial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 Présenter le capteur et ses principales caractéristiques</a:t>
            </a:r>
          </a:p>
          <a:p>
            <a:pPr>
              <a:buFont typeface="Arial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 Ajouter la photo du composant et le situer</a:t>
            </a:r>
          </a:p>
        </p:txBody>
      </p:sp>
      <p:sp>
        <p:nvSpPr>
          <p:cNvPr id="218" name="Rectangle 217"/>
          <p:cNvSpPr/>
          <p:nvPr/>
        </p:nvSpPr>
        <p:spPr>
          <a:xfrm>
            <a:off x="390405" y="3514076"/>
            <a:ext cx="7697096" cy="3004403"/>
          </a:xfrm>
          <a:custGeom>
            <a:avLst/>
            <a:gdLst>
              <a:gd name="connsiteX0" fmla="*/ 0 w 8358246"/>
              <a:gd name="connsiteY0" fmla="*/ 0 h 2000264"/>
              <a:gd name="connsiteX1" fmla="*/ 4875644 w 8358246"/>
              <a:gd name="connsiteY1" fmla="*/ 0 h 2000264"/>
              <a:gd name="connsiteX2" fmla="*/ 7837945 w 8358246"/>
              <a:gd name="connsiteY2" fmla="*/ -2373473 h 2000264"/>
              <a:gd name="connsiteX3" fmla="*/ 6965205 w 8358246"/>
              <a:gd name="connsiteY3" fmla="*/ 0 h 2000264"/>
              <a:gd name="connsiteX4" fmla="*/ 8358246 w 8358246"/>
              <a:gd name="connsiteY4" fmla="*/ 0 h 2000264"/>
              <a:gd name="connsiteX5" fmla="*/ 8358246 w 8358246"/>
              <a:gd name="connsiteY5" fmla="*/ 333377 h 2000264"/>
              <a:gd name="connsiteX6" fmla="*/ 8358246 w 8358246"/>
              <a:gd name="connsiteY6" fmla="*/ 333377 h 2000264"/>
              <a:gd name="connsiteX7" fmla="*/ 8358246 w 8358246"/>
              <a:gd name="connsiteY7" fmla="*/ 833443 h 2000264"/>
              <a:gd name="connsiteX8" fmla="*/ 8358246 w 8358246"/>
              <a:gd name="connsiteY8" fmla="*/ 2000264 h 2000264"/>
              <a:gd name="connsiteX9" fmla="*/ 6965205 w 8358246"/>
              <a:gd name="connsiteY9" fmla="*/ 2000264 h 2000264"/>
              <a:gd name="connsiteX10" fmla="*/ 4875644 w 8358246"/>
              <a:gd name="connsiteY10" fmla="*/ 2000264 h 2000264"/>
              <a:gd name="connsiteX11" fmla="*/ 4875644 w 8358246"/>
              <a:gd name="connsiteY11" fmla="*/ 2000264 h 2000264"/>
              <a:gd name="connsiteX12" fmla="*/ 0 w 8358246"/>
              <a:gd name="connsiteY12" fmla="*/ 2000264 h 2000264"/>
              <a:gd name="connsiteX13" fmla="*/ 0 w 8358246"/>
              <a:gd name="connsiteY13" fmla="*/ 833443 h 2000264"/>
              <a:gd name="connsiteX14" fmla="*/ 0 w 8358246"/>
              <a:gd name="connsiteY14" fmla="*/ 333377 h 2000264"/>
              <a:gd name="connsiteX15" fmla="*/ 0 w 8358246"/>
              <a:gd name="connsiteY15" fmla="*/ 333377 h 2000264"/>
              <a:gd name="connsiteX16" fmla="*/ 0 w 8358246"/>
              <a:gd name="connsiteY16" fmla="*/ 0 h 2000264"/>
              <a:gd name="connsiteX0" fmla="*/ 0 w 8358246"/>
              <a:gd name="connsiteY0" fmla="*/ 2373473 h 4373737"/>
              <a:gd name="connsiteX1" fmla="*/ 6171044 w 8358246"/>
              <a:gd name="connsiteY1" fmla="*/ 2360773 h 4373737"/>
              <a:gd name="connsiteX2" fmla="*/ 7837945 w 8358246"/>
              <a:gd name="connsiteY2" fmla="*/ 0 h 4373737"/>
              <a:gd name="connsiteX3" fmla="*/ 6965205 w 8358246"/>
              <a:gd name="connsiteY3" fmla="*/ 2373473 h 4373737"/>
              <a:gd name="connsiteX4" fmla="*/ 8358246 w 8358246"/>
              <a:gd name="connsiteY4" fmla="*/ 2373473 h 4373737"/>
              <a:gd name="connsiteX5" fmla="*/ 8358246 w 8358246"/>
              <a:gd name="connsiteY5" fmla="*/ 2706850 h 4373737"/>
              <a:gd name="connsiteX6" fmla="*/ 8358246 w 8358246"/>
              <a:gd name="connsiteY6" fmla="*/ 2706850 h 4373737"/>
              <a:gd name="connsiteX7" fmla="*/ 8358246 w 8358246"/>
              <a:gd name="connsiteY7" fmla="*/ 3206916 h 4373737"/>
              <a:gd name="connsiteX8" fmla="*/ 8358246 w 8358246"/>
              <a:gd name="connsiteY8" fmla="*/ 4373737 h 4373737"/>
              <a:gd name="connsiteX9" fmla="*/ 6965205 w 8358246"/>
              <a:gd name="connsiteY9" fmla="*/ 4373737 h 4373737"/>
              <a:gd name="connsiteX10" fmla="*/ 4875644 w 8358246"/>
              <a:gd name="connsiteY10" fmla="*/ 4373737 h 4373737"/>
              <a:gd name="connsiteX11" fmla="*/ 4875644 w 8358246"/>
              <a:gd name="connsiteY11" fmla="*/ 4373737 h 4373737"/>
              <a:gd name="connsiteX12" fmla="*/ 0 w 8358246"/>
              <a:gd name="connsiteY12" fmla="*/ 4373737 h 4373737"/>
              <a:gd name="connsiteX13" fmla="*/ 0 w 8358246"/>
              <a:gd name="connsiteY13" fmla="*/ 3206916 h 4373737"/>
              <a:gd name="connsiteX14" fmla="*/ 0 w 8358246"/>
              <a:gd name="connsiteY14" fmla="*/ 2706850 h 4373737"/>
              <a:gd name="connsiteX15" fmla="*/ 0 w 8358246"/>
              <a:gd name="connsiteY15" fmla="*/ 2706850 h 4373737"/>
              <a:gd name="connsiteX16" fmla="*/ 0 w 8358246"/>
              <a:gd name="connsiteY16" fmla="*/ 2373473 h 4373737"/>
              <a:gd name="connsiteX0" fmla="*/ 0 w 11439126"/>
              <a:gd name="connsiteY0" fmla="*/ 2373473 h 4373737"/>
              <a:gd name="connsiteX1" fmla="*/ 6171044 w 11439126"/>
              <a:gd name="connsiteY1" fmla="*/ 2360773 h 4373737"/>
              <a:gd name="connsiteX2" fmla="*/ 7837945 w 11439126"/>
              <a:gd name="connsiteY2" fmla="*/ 0 h 4373737"/>
              <a:gd name="connsiteX3" fmla="*/ 6965205 w 11439126"/>
              <a:gd name="connsiteY3" fmla="*/ 2373473 h 4373737"/>
              <a:gd name="connsiteX4" fmla="*/ 11439126 w 11439126"/>
              <a:gd name="connsiteY4" fmla="*/ 2346605 h 4373737"/>
              <a:gd name="connsiteX5" fmla="*/ 8358246 w 11439126"/>
              <a:gd name="connsiteY5" fmla="*/ 2706850 h 4373737"/>
              <a:gd name="connsiteX6" fmla="*/ 8358246 w 11439126"/>
              <a:gd name="connsiteY6" fmla="*/ 2706850 h 4373737"/>
              <a:gd name="connsiteX7" fmla="*/ 8358246 w 11439126"/>
              <a:gd name="connsiteY7" fmla="*/ 3206916 h 4373737"/>
              <a:gd name="connsiteX8" fmla="*/ 8358246 w 11439126"/>
              <a:gd name="connsiteY8" fmla="*/ 4373737 h 4373737"/>
              <a:gd name="connsiteX9" fmla="*/ 6965205 w 11439126"/>
              <a:gd name="connsiteY9" fmla="*/ 4373737 h 4373737"/>
              <a:gd name="connsiteX10" fmla="*/ 4875644 w 11439126"/>
              <a:gd name="connsiteY10" fmla="*/ 4373737 h 4373737"/>
              <a:gd name="connsiteX11" fmla="*/ 4875644 w 11439126"/>
              <a:gd name="connsiteY11" fmla="*/ 4373737 h 4373737"/>
              <a:gd name="connsiteX12" fmla="*/ 0 w 11439126"/>
              <a:gd name="connsiteY12" fmla="*/ 4373737 h 4373737"/>
              <a:gd name="connsiteX13" fmla="*/ 0 w 11439126"/>
              <a:gd name="connsiteY13" fmla="*/ 3206916 h 4373737"/>
              <a:gd name="connsiteX14" fmla="*/ 0 w 11439126"/>
              <a:gd name="connsiteY14" fmla="*/ 2706850 h 4373737"/>
              <a:gd name="connsiteX15" fmla="*/ 0 w 11439126"/>
              <a:gd name="connsiteY15" fmla="*/ 2706850 h 4373737"/>
              <a:gd name="connsiteX16" fmla="*/ 0 w 11439126"/>
              <a:gd name="connsiteY16" fmla="*/ 2373473 h 4373737"/>
              <a:gd name="connsiteX0" fmla="*/ 0 w 11573915"/>
              <a:gd name="connsiteY0" fmla="*/ 2373473 h 4373737"/>
              <a:gd name="connsiteX1" fmla="*/ 6171044 w 11573915"/>
              <a:gd name="connsiteY1" fmla="*/ 2360773 h 4373737"/>
              <a:gd name="connsiteX2" fmla="*/ 7837945 w 11573915"/>
              <a:gd name="connsiteY2" fmla="*/ 0 h 4373737"/>
              <a:gd name="connsiteX3" fmla="*/ 6965205 w 11573915"/>
              <a:gd name="connsiteY3" fmla="*/ 2373473 h 4373737"/>
              <a:gd name="connsiteX4" fmla="*/ 11439126 w 11573915"/>
              <a:gd name="connsiteY4" fmla="*/ 2346605 h 4373737"/>
              <a:gd name="connsiteX5" fmla="*/ 8358246 w 11573915"/>
              <a:gd name="connsiteY5" fmla="*/ 2706850 h 4373737"/>
              <a:gd name="connsiteX6" fmla="*/ 11573915 w 11573915"/>
              <a:gd name="connsiteY6" fmla="*/ 2881495 h 4373737"/>
              <a:gd name="connsiteX7" fmla="*/ 8358246 w 11573915"/>
              <a:gd name="connsiteY7" fmla="*/ 3206916 h 4373737"/>
              <a:gd name="connsiteX8" fmla="*/ 8358246 w 11573915"/>
              <a:gd name="connsiteY8" fmla="*/ 4373737 h 4373737"/>
              <a:gd name="connsiteX9" fmla="*/ 6965205 w 11573915"/>
              <a:gd name="connsiteY9" fmla="*/ 4373737 h 4373737"/>
              <a:gd name="connsiteX10" fmla="*/ 4875644 w 11573915"/>
              <a:gd name="connsiteY10" fmla="*/ 4373737 h 4373737"/>
              <a:gd name="connsiteX11" fmla="*/ 4875644 w 11573915"/>
              <a:gd name="connsiteY11" fmla="*/ 4373737 h 4373737"/>
              <a:gd name="connsiteX12" fmla="*/ 0 w 11573915"/>
              <a:gd name="connsiteY12" fmla="*/ 4373737 h 4373737"/>
              <a:gd name="connsiteX13" fmla="*/ 0 w 11573915"/>
              <a:gd name="connsiteY13" fmla="*/ 3206916 h 4373737"/>
              <a:gd name="connsiteX14" fmla="*/ 0 w 11573915"/>
              <a:gd name="connsiteY14" fmla="*/ 2706850 h 4373737"/>
              <a:gd name="connsiteX15" fmla="*/ 0 w 11573915"/>
              <a:gd name="connsiteY15" fmla="*/ 2706850 h 4373737"/>
              <a:gd name="connsiteX16" fmla="*/ 0 w 11573915"/>
              <a:gd name="connsiteY16" fmla="*/ 2373473 h 4373737"/>
              <a:gd name="connsiteX0" fmla="*/ 0 w 11573915"/>
              <a:gd name="connsiteY0" fmla="*/ 2373473 h 4373737"/>
              <a:gd name="connsiteX1" fmla="*/ 6171044 w 11573915"/>
              <a:gd name="connsiteY1" fmla="*/ 2360773 h 4373737"/>
              <a:gd name="connsiteX2" fmla="*/ 7837945 w 11573915"/>
              <a:gd name="connsiteY2" fmla="*/ 0 h 4373737"/>
              <a:gd name="connsiteX3" fmla="*/ 6965205 w 11573915"/>
              <a:gd name="connsiteY3" fmla="*/ 2373473 h 4373737"/>
              <a:gd name="connsiteX4" fmla="*/ 11439126 w 11573915"/>
              <a:gd name="connsiteY4" fmla="*/ 2346605 h 4373737"/>
              <a:gd name="connsiteX5" fmla="*/ 11554659 w 11573915"/>
              <a:gd name="connsiteY5" fmla="*/ 2800890 h 4373737"/>
              <a:gd name="connsiteX6" fmla="*/ 11573915 w 11573915"/>
              <a:gd name="connsiteY6" fmla="*/ 2881495 h 4373737"/>
              <a:gd name="connsiteX7" fmla="*/ 8358246 w 11573915"/>
              <a:gd name="connsiteY7" fmla="*/ 3206916 h 4373737"/>
              <a:gd name="connsiteX8" fmla="*/ 8358246 w 11573915"/>
              <a:gd name="connsiteY8" fmla="*/ 4373737 h 4373737"/>
              <a:gd name="connsiteX9" fmla="*/ 6965205 w 11573915"/>
              <a:gd name="connsiteY9" fmla="*/ 4373737 h 4373737"/>
              <a:gd name="connsiteX10" fmla="*/ 4875644 w 11573915"/>
              <a:gd name="connsiteY10" fmla="*/ 4373737 h 4373737"/>
              <a:gd name="connsiteX11" fmla="*/ 4875644 w 11573915"/>
              <a:gd name="connsiteY11" fmla="*/ 4373737 h 4373737"/>
              <a:gd name="connsiteX12" fmla="*/ 0 w 11573915"/>
              <a:gd name="connsiteY12" fmla="*/ 4373737 h 4373737"/>
              <a:gd name="connsiteX13" fmla="*/ 0 w 11573915"/>
              <a:gd name="connsiteY13" fmla="*/ 3206916 h 4373737"/>
              <a:gd name="connsiteX14" fmla="*/ 0 w 11573915"/>
              <a:gd name="connsiteY14" fmla="*/ 2706850 h 4373737"/>
              <a:gd name="connsiteX15" fmla="*/ 0 w 11573915"/>
              <a:gd name="connsiteY15" fmla="*/ 2706850 h 4373737"/>
              <a:gd name="connsiteX16" fmla="*/ 0 w 11573915"/>
              <a:gd name="connsiteY16" fmla="*/ 2373473 h 4373737"/>
              <a:gd name="connsiteX0" fmla="*/ 0 w 11631682"/>
              <a:gd name="connsiteY0" fmla="*/ 2373473 h 4373737"/>
              <a:gd name="connsiteX1" fmla="*/ 6171044 w 11631682"/>
              <a:gd name="connsiteY1" fmla="*/ 2360773 h 4373737"/>
              <a:gd name="connsiteX2" fmla="*/ 7837945 w 11631682"/>
              <a:gd name="connsiteY2" fmla="*/ 0 h 4373737"/>
              <a:gd name="connsiteX3" fmla="*/ 6965205 w 11631682"/>
              <a:gd name="connsiteY3" fmla="*/ 2373473 h 4373737"/>
              <a:gd name="connsiteX4" fmla="*/ 11439126 w 11631682"/>
              <a:gd name="connsiteY4" fmla="*/ 2346605 h 4373737"/>
              <a:gd name="connsiteX5" fmla="*/ 11554659 w 11631682"/>
              <a:gd name="connsiteY5" fmla="*/ 2800890 h 4373737"/>
              <a:gd name="connsiteX6" fmla="*/ 11573915 w 11631682"/>
              <a:gd name="connsiteY6" fmla="*/ 2881495 h 4373737"/>
              <a:gd name="connsiteX7" fmla="*/ 11631682 w 11631682"/>
              <a:gd name="connsiteY7" fmla="*/ 3636810 h 4373737"/>
              <a:gd name="connsiteX8" fmla="*/ 8358246 w 11631682"/>
              <a:gd name="connsiteY8" fmla="*/ 4373737 h 4373737"/>
              <a:gd name="connsiteX9" fmla="*/ 6965205 w 11631682"/>
              <a:gd name="connsiteY9" fmla="*/ 4373737 h 4373737"/>
              <a:gd name="connsiteX10" fmla="*/ 4875644 w 11631682"/>
              <a:gd name="connsiteY10" fmla="*/ 4373737 h 4373737"/>
              <a:gd name="connsiteX11" fmla="*/ 4875644 w 11631682"/>
              <a:gd name="connsiteY11" fmla="*/ 4373737 h 4373737"/>
              <a:gd name="connsiteX12" fmla="*/ 0 w 11631682"/>
              <a:gd name="connsiteY12" fmla="*/ 4373737 h 4373737"/>
              <a:gd name="connsiteX13" fmla="*/ 0 w 11631682"/>
              <a:gd name="connsiteY13" fmla="*/ 3206916 h 4373737"/>
              <a:gd name="connsiteX14" fmla="*/ 0 w 11631682"/>
              <a:gd name="connsiteY14" fmla="*/ 2706850 h 4373737"/>
              <a:gd name="connsiteX15" fmla="*/ 0 w 11631682"/>
              <a:gd name="connsiteY15" fmla="*/ 2706850 h 4373737"/>
              <a:gd name="connsiteX16" fmla="*/ 0 w 11631682"/>
              <a:gd name="connsiteY16" fmla="*/ 2373473 h 4373737"/>
              <a:gd name="connsiteX0" fmla="*/ 0 w 11670193"/>
              <a:gd name="connsiteY0" fmla="*/ 2373473 h 4373737"/>
              <a:gd name="connsiteX1" fmla="*/ 6171044 w 11670193"/>
              <a:gd name="connsiteY1" fmla="*/ 2360773 h 4373737"/>
              <a:gd name="connsiteX2" fmla="*/ 7837945 w 11670193"/>
              <a:gd name="connsiteY2" fmla="*/ 0 h 4373737"/>
              <a:gd name="connsiteX3" fmla="*/ 6965205 w 11670193"/>
              <a:gd name="connsiteY3" fmla="*/ 2373473 h 4373737"/>
              <a:gd name="connsiteX4" fmla="*/ 11439126 w 11670193"/>
              <a:gd name="connsiteY4" fmla="*/ 2346605 h 4373737"/>
              <a:gd name="connsiteX5" fmla="*/ 11554659 w 11670193"/>
              <a:gd name="connsiteY5" fmla="*/ 2800890 h 4373737"/>
              <a:gd name="connsiteX6" fmla="*/ 11573915 w 11670193"/>
              <a:gd name="connsiteY6" fmla="*/ 2881495 h 4373737"/>
              <a:gd name="connsiteX7" fmla="*/ 11631682 w 11670193"/>
              <a:gd name="connsiteY7" fmla="*/ 3636810 h 4373737"/>
              <a:gd name="connsiteX8" fmla="*/ 11670193 w 11670193"/>
              <a:gd name="connsiteY8" fmla="*/ 4346869 h 4373737"/>
              <a:gd name="connsiteX9" fmla="*/ 6965205 w 11670193"/>
              <a:gd name="connsiteY9" fmla="*/ 4373737 h 4373737"/>
              <a:gd name="connsiteX10" fmla="*/ 4875644 w 11670193"/>
              <a:gd name="connsiteY10" fmla="*/ 4373737 h 4373737"/>
              <a:gd name="connsiteX11" fmla="*/ 4875644 w 11670193"/>
              <a:gd name="connsiteY11" fmla="*/ 4373737 h 4373737"/>
              <a:gd name="connsiteX12" fmla="*/ 0 w 11670193"/>
              <a:gd name="connsiteY12" fmla="*/ 4373737 h 4373737"/>
              <a:gd name="connsiteX13" fmla="*/ 0 w 11670193"/>
              <a:gd name="connsiteY13" fmla="*/ 3206916 h 4373737"/>
              <a:gd name="connsiteX14" fmla="*/ 0 w 11670193"/>
              <a:gd name="connsiteY14" fmla="*/ 2706850 h 4373737"/>
              <a:gd name="connsiteX15" fmla="*/ 0 w 11670193"/>
              <a:gd name="connsiteY15" fmla="*/ 2706850 h 4373737"/>
              <a:gd name="connsiteX16" fmla="*/ 0 w 11670193"/>
              <a:gd name="connsiteY16" fmla="*/ 2373473 h 4373737"/>
              <a:gd name="connsiteX0" fmla="*/ 0 w 11670193"/>
              <a:gd name="connsiteY0" fmla="*/ 1177828 h 3178092"/>
              <a:gd name="connsiteX1" fmla="*/ 6171044 w 11670193"/>
              <a:gd name="connsiteY1" fmla="*/ 1165128 h 3178092"/>
              <a:gd name="connsiteX2" fmla="*/ 5873883 w 11670193"/>
              <a:gd name="connsiteY2" fmla="*/ 0 h 3178092"/>
              <a:gd name="connsiteX3" fmla="*/ 6965205 w 11670193"/>
              <a:gd name="connsiteY3" fmla="*/ 1177828 h 3178092"/>
              <a:gd name="connsiteX4" fmla="*/ 11439126 w 11670193"/>
              <a:gd name="connsiteY4" fmla="*/ 1150960 h 3178092"/>
              <a:gd name="connsiteX5" fmla="*/ 11554659 w 11670193"/>
              <a:gd name="connsiteY5" fmla="*/ 1605245 h 3178092"/>
              <a:gd name="connsiteX6" fmla="*/ 11573915 w 11670193"/>
              <a:gd name="connsiteY6" fmla="*/ 1685850 h 3178092"/>
              <a:gd name="connsiteX7" fmla="*/ 11631682 w 11670193"/>
              <a:gd name="connsiteY7" fmla="*/ 2441165 h 3178092"/>
              <a:gd name="connsiteX8" fmla="*/ 11670193 w 11670193"/>
              <a:gd name="connsiteY8" fmla="*/ 3151224 h 3178092"/>
              <a:gd name="connsiteX9" fmla="*/ 6965205 w 11670193"/>
              <a:gd name="connsiteY9" fmla="*/ 3178092 h 3178092"/>
              <a:gd name="connsiteX10" fmla="*/ 4875644 w 11670193"/>
              <a:gd name="connsiteY10" fmla="*/ 3178092 h 3178092"/>
              <a:gd name="connsiteX11" fmla="*/ 4875644 w 11670193"/>
              <a:gd name="connsiteY11" fmla="*/ 3178092 h 3178092"/>
              <a:gd name="connsiteX12" fmla="*/ 0 w 11670193"/>
              <a:gd name="connsiteY12" fmla="*/ 3178092 h 3178092"/>
              <a:gd name="connsiteX13" fmla="*/ 0 w 11670193"/>
              <a:gd name="connsiteY13" fmla="*/ 2011271 h 3178092"/>
              <a:gd name="connsiteX14" fmla="*/ 0 w 11670193"/>
              <a:gd name="connsiteY14" fmla="*/ 1511205 h 3178092"/>
              <a:gd name="connsiteX15" fmla="*/ 0 w 11670193"/>
              <a:gd name="connsiteY15" fmla="*/ 1511205 h 3178092"/>
              <a:gd name="connsiteX16" fmla="*/ 0 w 11670193"/>
              <a:gd name="connsiteY16" fmla="*/ 1177828 h 3178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70193" h="3178092">
                <a:moveTo>
                  <a:pt x="0" y="1177828"/>
                </a:moveTo>
                <a:lnTo>
                  <a:pt x="6171044" y="1165128"/>
                </a:lnTo>
                <a:lnTo>
                  <a:pt x="5873883" y="0"/>
                </a:lnTo>
                <a:lnTo>
                  <a:pt x="6965205" y="1177828"/>
                </a:lnTo>
                <a:lnTo>
                  <a:pt x="11439126" y="1150960"/>
                </a:lnTo>
                <a:lnTo>
                  <a:pt x="11554659" y="1605245"/>
                </a:lnTo>
                <a:lnTo>
                  <a:pt x="11573915" y="1685850"/>
                </a:lnTo>
                <a:lnTo>
                  <a:pt x="11631682" y="2441165"/>
                </a:lnTo>
                <a:lnTo>
                  <a:pt x="11670193" y="3151224"/>
                </a:lnTo>
                <a:lnTo>
                  <a:pt x="6965205" y="3178092"/>
                </a:lnTo>
                <a:lnTo>
                  <a:pt x="4875644" y="3178092"/>
                </a:lnTo>
                <a:lnTo>
                  <a:pt x="4875644" y="3178092"/>
                </a:lnTo>
                <a:lnTo>
                  <a:pt x="0" y="3178092"/>
                </a:lnTo>
                <a:lnTo>
                  <a:pt x="0" y="2011271"/>
                </a:lnTo>
                <a:lnTo>
                  <a:pt x="0" y="1511205"/>
                </a:lnTo>
                <a:lnTo>
                  <a:pt x="0" y="1511205"/>
                </a:lnTo>
                <a:lnTo>
                  <a:pt x="0" y="1177828"/>
                </a:lnTo>
                <a:close/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99592" y="2060848"/>
            <a:ext cx="840336" cy="27699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err="1"/>
              <a:t>adapateur</a:t>
            </a:r>
            <a:endParaRPr lang="fr-FR" sz="1200" dirty="0"/>
          </a:p>
        </p:txBody>
      </p:sp>
      <p:cxnSp>
        <p:nvCxnSpPr>
          <p:cNvPr id="8" name="Connecteur droit avec flèche 7"/>
          <p:cNvCxnSpPr>
            <a:endCxn id="4" idx="1"/>
          </p:cNvCxnSpPr>
          <p:nvPr/>
        </p:nvCxnSpPr>
        <p:spPr>
          <a:xfrm>
            <a:off x="564736" y="2199347"/>
            <a:ext cx="334856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>
            <a:off x="7884368" y="2194539"/>
            <a:ext cx="57606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2780760" y="2071882"/>
            <a:ext cx="889072" cy="27699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correcteur</a:t>
            </a:r>
          </a:p>
        </p:txBody>
      </p:sp>
      <p:cxnSp>
        <p:nvCxnSpPr>
          <p:cNvPr id="40" name="Connecteur droit avec flèche 39"/>
          <p:cNvCxnSpPr/>
          <p:nvPr/>
        </p:nvCxnSpPr>
        <p:spPr>
          <a:xfrm>
            <a:off x="2471888" y="2194539"/>
            <a:ext cx="299912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e 16"/>
          <p:cNvGrpSpPr/>
          <p:nvPr/>
        </p:nvGrpSpPr>
        <p:grpSpPr>
          <a:xfrm>
            <a:off x="1991592" y="2000581"/>
            <a:ext cx="552304" cy="441340"/>
            <a:chOff x="2507528" y="2051556"/>
            <a:chExt cx="552304" cy="441340"/>
          </a:xfrm>
        </p:grpSpPr>
        <p:sp>
          <p:nvSpPr>
            <p:cNvPr id="11" name="Ellipse 10"/>
            <p:cNvSpPr/>
            <p:nvPr/>
          </p:nvSpPr>
          <p:spPr>
            <a:xfrm>
              <a:off x="2593848" y="2060848"/>
              <a:ext cx="393976" cy="369332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3" name="Connecteur droit 12"/>
            <p:cNvCxnSpPr>
              <a:stCxn id="11" idx="1"/>
              <a:endCxn id="11" idx="5"/>
            </p:cNvCxnSpPr>
            <p:nvPr/>
          </p:nvCxnSpPr>
          <p:spPr>
            <a:xfrm>
              <a:off x="2651544" y="2114935"/>
              <a:ext cx="278584" cy="2611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>
              <a:stCxn id="11" idx="3"/>
              <a:endCxn id="11" idx="7"/>
            </p:cNvCxnSpPr>
            <p:nvPr/>
          </p:nvCxnSpPr>
          <p:spPr>
            <a:xfrm flipV="1">
              <a:off x="2651544" y="2114935"/>
              <a:ext cx="278584" cy="2611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/>
            <p:nvPr/>
          </p:nvSpPr>
          <p:spPr>
            <a:xfrm>
              <a:off x="2651544" y="2123564"/>
              <a:ext cx="408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-</a:t>
              </a:r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2507528" y="2051556"/>
              <a:ext cx="408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+</a:t>
              </a:r>
            </a:p>
          </p:txBody>
        </p:sp>
      </p:grpSp>
      <p:cxnSp>
        <p:nvCxnSpPr>
          <p:cNvPr id="50" name="Connecteur droit avec flèche 49"/>
          <p:cNvCxnSpPr/>
          <p:nvPr/>
        </p:nvCxnSpPr>
        <p:spPr>
          <a:xfrm>
            <a:off x="1739928" y="2199347"/>
            <a:ext cx="32812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7814921" y="1590430"/>
            <a:ext cx="1405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Grandeur asservie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3990936" y="2056039"/>
            <a:ext cx="917208" cy="27699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modulateur</a:t>
            </a:r>
          </a:p>
        </p:txBody>
      </p:sp>
      <p:cxnSp>
        <p:nvCxnSpPr>
          <p:cNvPr id="57" name="Connecteur droit avec flèche 56"/>
          <p:cNvCxnSpPr/>
          <p:nvPr/>
        </p:nvCxnSpPr>
        <p:spPr>
          <a:xfrm>
            <a:off x="3682064" y="2178696"/>
            <a:ext cx="299912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5201112" y="2071881"/>
            <a:ext cx="889072" cy="27699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actionneur</a:t>
            </a:r>
          </a:p>
        </p:txBody>
      </p:sp>
      <p:cxnSp>
        <p:nvCxnSpPr>
          <p:cNvPr id="59" name="Connecteur droit avec flèche 58"/>
          <p:cNvCxnSpPr/>
          <p:nvPr/>
        </p:nvCxnSpPr>
        <p:spPr>
          <a:xfrm>
            <a:off x="4892240" y="2177942"/>
            <a:ext cx="299912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6995296" y="1988840"/>
            <a:ext cx="889072" cy="46166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Dynamique du système</a:t>
            </a:r>
          </a:p>
        </p:txBody>
      </p:sp>
      <p:cxnSp>
        <p:nvCxnSpPr>
          <p:cNvPr id="61" name="Connecteur droit avec flèche 60"/>
          <p:cNvCxnSpPr>
            <a:stCxn id="58" idx="3"/>
            <a:endCxn id="68" idx="1"/>
          </p:cNvCxnSpPr>
          <p:nvPr/>
        </p:nvCxnSpPr>
        <p:spPr>
          <a:xfrm flipV="1">
            <a:off x="6090184" y="2200937"/>
            <a:ext cx="210008" cy="944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6419232" y="1901322"/>
            <a:ext cx="408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</a:t>
            </a:r>
          </a:p>
        </p:txBody>
      </p:sp>
      <p:grpSp>
        <p:nvGrpSpPr>
          <p:cNvPr id="51" name="Groupe 50"/>
          <p:cNvGrpSpPr/>
          <p:nvPr/>
        </p:nvGrpSpPr>
        <p:grpSpPr>
          <a:xfrm>
            <a:off x="6300192" y="2008294"/>
            <a:ext cx="671663" cy="377309"/>
            <a:chOff x="6300192" y="2008294"/>
            <a:chExt cx="671663" cy="377309"/>
          </a:xfrm>
        </p:grpSpPr>
        <p:cxnSp>
          <p:nvCxnSpPr>
            <p:cNvPr id="62" name="Connecteur droit avec flèche 61"/>
            <p:cNvCxnSpPr/>
            <p:nvPr/>
          </p:nvCxnSpPr>
          <p:spPr>
            <a:xfrm>
              <a:off x="6804248" y="2204864"/>
              <a:ext cx="167607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Ellipse 63"/>
            <p:cNvSpPr/>
            <p:nvPr/>
          </p:nvSpPr>
          <p:spPr>
            <a:xfrm>
              <a:off x="6361705" y="2008294"/>
              <a:ext cx="393976" cy="369332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5" name="Connecteur droit 64"/>
            <p:cNvCxnSpPr>
              <a:stCxn id="64" idx="1"/>
              <a:endCxn id="64" idx="5"/>
            </p:cNvCxnSpPr>
            <p:nvPr/>
          </p:nvCxnSpPr>
          <p:spPr>
            <a:xfrm>
              <a:off x="6419401" y="2062381"/>
              <a:ext cx="278584" cy="2611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>
              <a:stCxn id="64" idx="3"/>
              <a:endCxn id="64" idx="7"/>
            </p:cNvCxnSpPr>
            <p:nvPr/>
          </p:nvCxnSpPr>
          <p:spPr>
            <a:xfrm flipV="1">
              <a:off x="6419401" y="2062381"/>
              <a:ext cx="278584" cy="2611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ZoneTexte 67"/>
            <p:cNvSpPr txBox="1"/>
            <p:nvPr/>
          </p:nvSpPr>
          <p:spPr>
            <a:xfrm>
              <a:off x="6300192" y="2016271"/>
              <a:ext cx="408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+</a:t>
              </a:r>
            </a:p>
          </p:txBody>
        </p:sp>
      </p:grpSp>
      <p:cxnSp>
        <p:nvCxnSpPr>
          <p:cNvPr id="79" name="Connecteur droit avec flèche 78"/>
          <p:cNvCxnSpPr>
            <a:endCxn id="68" idx="0"/>
          </p:cNvCxnSpPr>
          <p:nvPr/>
        </p:nvCxnSpPr>
        <p:spPr>
          <a:xfrm>
            <a:off x="6504336" y="1604527"/>
            <a:ext cx="0" cy="41174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ZoneTexte 100"/>
          <p:cNvSpPr txBox="1"/>
          <p:nvPr/>
        </p:nvSpPr>
        <p:spPr>
          <a:xfrm>
            <a:off x="4077677" y="3189936"/>
            <a:ext cx="917208" cy="27699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capteur</a:t>
            </a:r>
          </a:p>
        </p:txBody>
      </p:sp>
      <p:cxnSp>
        <p:nvCxnSpPr>
          <p:cNvPr id="102" name="Connecteur droit avec flèche 101"/>
          <p:cNvCxnSpPr/>
          <p:nvPr/>
        </p:nvCxnSpPr>
        <p:spPr>
          <a:xfrm flipV="1">
            <a:off x="2267744" y="2384401"/>
            <a:ext cx="0" cy="94403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>
            <a:endCxn id="101" idx="1"/>
          </p:cNvCxnSpPr>
          <p:nvPr/>
        </p:nvCxnSpPr>
        <p:spPr>
          <a:xfrm>
            <a:off x="2267744" y="3328436"/>
            <a:ext cx="180993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>
            <a:stCxn id="101" idx="3"/>
          </p:cNvCxnSpPr>
          <p:nvPr/>
        </p:nvCxnSpPr>
        <p:spPr>
          <a:xfrm>
            <a:off x="4994885" y="3328436"/>
            <a:ext cx="3105507" cy="70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V="1">
            <a:off x="8100392" y="2183183"/>
            <a:ext cx="0" cy="11452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ZoneTexte 105"/>
          <p:cNvSpPr txBox="1"/>
          <p:nvPr/>
        </p:nvSpPr>
        <p:spPr>
          <a:xfrm>
            <a:off x="6482334" y="1197772"/>
            <a:ext cx="1405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Perturbation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2962443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Origin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623</TotalTime>
  <Words>545</Words>
  <Application>Microsoft Office PowerPoint</Application>
  <PresentationFormat>On-screen Show (4:3)</PresentationFormat>
  <Paragraphs>134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Origine</vt:lpstr>
      <vt:lpstr>Cycle de TP 2 Analyser et modéliser le comportement dynamique d’un asservissement.</vt:lpstr>
      <vt:lpstr>Présentation</vt:lpstr>
      <vt:lpstr>Contexte</vt:lpstr>
      <vt:lpstr>Slide 4</vt:lpstr>
      <vt:lpstr>Mesures des performances de l’asservissement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Simulation des performances de l’asservissement</vt:lpstr>
      <vt:lpstr>Slide 15</vt:lpstr>
      <vt:lpstr>Slide 16</vt:lpstr>
      <vt:lpstr>Slide 17</vt:lpstr>
      <vt:lpstr>Slide 18</vt:lpstr>
      <vt:lpstr>Slide 19</vt:lpstr>
      <vt:lpstr>Conclusion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Cycle de TP 2 Expérimenter et analyser le fonctionnement des composants remplissant la fonction acquérir des systèmes pluritechniques.</dc:title>
  <dc:creator>XP</dc:creator>
  <cp:lastModifiedBy>install</cp:lastModifiedBy>
  <cp:revision>98</cp:revision>
  <dcterms:created xsi:type="dcterms:W3CDTF">2014-09-30T07:33:25Z</dcterms:created>
  <dcterms:modified xsi:type="dcterms:W3CDTF">2018-11-19T10:41:38Z</dcterms:modified>
</cp:coreProperties>
</file>