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9" r:id="rId10"/>
    <p:sldId id="280" r:id="rId11"/>
    <p:sldId id="292" r:id="rId12"/>
    <p:sldId id="284" r:id="rId13"/>
    <p:sldId id="295" r:id="rId14"/>
    <p:sldId id="285" r:id="rId15"/>
    <p:sldId id="296" r:id="rId16"/>
    <p:sldId id="286" r:id="rId17"/>
    <p:sldId id="297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26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FD31B-91CD-4DBD-BCBC-55D466B22998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187A2-03E7-457E-86E1-D90A7FF737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12700" y="1096062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Généralités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10319" y="1567646"/>
            <a:ext cx="106045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Architecture fonctionnelle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14067" y="2290155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Analyse fonctionnelle externe</a:t>
            </a:r>
          </a:p>
        </p:txBody>
      </p:sp>
      <p:sp>
        <p:nvSpPr>
          <p:cNvPr id="10" name="ZoneTexte 9"/>
          <p:cNvSpPr txBox="1"/>
          <p:nvPr userDrawn="1"/>
        </p:nvSpPr>
        <p:spPr>
          <a:xfrm>
            <a:off x="14067" y="3203954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Analyse fonctionnelle interne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982472" y="106501"/>
            <a:ext cx="42611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0" i="0" cap="none" spc="0" dirty="0">
                <a:ln w="10160">
                  <a:solidFill>
                    <a:srgbClr val="FF33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Etude des Systèmes</a:t>
            </a:r>
            <a:endParaRPr lang="fr-FR" sz="3600" b="0" i="0" cap="none" spc="0" dirty="0">
              <a:ln w="10160">
                <a:solidFill>
                  <a:srgbClr val="FF3300"/>
                </a:solidFill>
                <a:prstDash val="solid"/>
              </a:ln>
              <a:solidFill>
                <a:srgbClr val="0000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ZoneTexte 17"/>
          <p:cNvSpPr txBox="1"/>
          <p:nvPr userDrawn="1"/>
        </p:nvSpPr>
        <p:spPr>
          <a:xfrm>
            <a:off x="15435" y="4064486"/>
            <a:ext cx="106045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Langage </a:t>
            </a:r>
            <a:r>
              <a:rPr lang="fr-FR" sz="1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SysML</a:t>
            </a:r>
            <a:endParaRPr lang="fr-F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0319" y="4628802"/>
            <a:ext cx="1060450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Contexte et Objectif</a:t>
            </a:r>
          </a:p>
        </p:txBody>
      </p:sp>
      <p:sp>
        <p:nvSpPr>
          <p:cNvPr id="20" name="ZoneTexte 19"/>
          <p:cNvSpPr txBox="1"/>
          <p:nvPr userDrawn="1"/>
        </p:nvSpPr>
        <p:spPr>
          <a:xfrm>
            <a:off x="15435" y="5084001"/>
            <a:ext cx="1060450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</a:t>
            </a:r>
            <a:r>
              <a:rPr lang="fr-FR" sz="1000" b="1" baseline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7 diagrammes</a:t>
            </a:r>
            <a:endParaRPr lang="fr-FR" sz="1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ZoneTexte 20"/>
          <p:cNvSpPr txBox="1"/>
          <p:nvPr userDrawn="1"/>
        </p:nvSpPr>
        <p:spPr>
          <a:xfrm>
            <a:off x="10319" y="5652792"/>
            <a:ext cx="1060450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Sémantique</a:t>
            </a:r>
          </a:p>
        </p:txBody>
      </p:sp>
      <p:sp>
        <p:nvSpPr>
          <p:cNvPr id="22" name="ZoneTexte 21"/>
          <p:cNvSpPr txBox="1"/>
          <p:nvPr userDrawn="1"/>
        </p:nvSpPr>
        <p:spPr>
          <a:xfrm>
            <a:off x="10319" y="6123692"/>
            <a:ext cx="1060450" cy="24622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Illustration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77079" y="4064486"/>
            <a:ext cx="929787" cy="2377411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49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3" t="7111" r="10965" b="8660"/>
          <a:stretch/>
        </p:blipFill>
        <p:spPr bwMode="auto">
          <a:xfrm>
            <a:off x="0" y="0"/>
            <a:ext cx="91539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55562" y="6583363"/>
            <a:ext cx="7906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 i="0" dirty="0"/>
              <a:t>Le </a:t>
            </a:r>
            <a:fld id="{B1BC130F-489F-45DD-9DD4-4D79FE4EAA29}" type="datetime1">
              <a:rPr lang="fr-FR" sz="800" i="0"/>
              <a:pPr algn="ctr">
                <a:defRPr/>
              </a:pPr>
              <a:t>09/10/2026</a:t>
            </a:fld>
            <a:endParaRPr lang="fr-FR" sz="800" i="0" dirty="0"/>
          </a:p>
        </p:txBody>
      </p:sp>
      <p:sp>
        <p:nvSpPr>
          <p:cNvPr id="4" name="Text Box 10"/>
          <p:cNvSpPr txBox="1">
            <a:spLocks noChangeArrowheads="1"/>
          </p:cNvSpPr>
          <p:nvPr userDrawn="1"/>
        </p:nvSpPr>
        <p:spPr bwMode="auto">
          <a:xfrm>
            <a:off x="1143000" y="6591300"/>
            <a:ext cx="75326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800" dirty="0">
                <a:latin typeface="+mn-lt"/>
                <a:cs typeface="Times New Roman" pitchFamily="18" charset="0"/>
              </a:rPr>
              <a:t>Cyril CHERON</a:t>
            </a: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8643938" y="6567488"/>
            <a:ext cx="35779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9E9CC295-5C18-4C95-A30D-2909091AE94A}" type="slidenum">
              <a:rPr lang="fr-FR" sz="800" b="1"/>
              <a:pPr>
                <a:defRPr/>
              </a:pPr>
              <a:t>‹N°›</a:t>
            </a:fld>
            <a:endParaRPr lang="fr-FR" sz="8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FA98160-B521-4CD5-C5A3-C9CC81B92BC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1438" y="95250"/>
            <a:ext cx="958850" cy="777875"/>
            <a:chOff x="69850" y="82550"/>
            <a:chExt cx="958850" cy="77699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A64FFA-A0F8-6AAE-AB7E-FAB153B86482}"/>
                </a:ext>
              </a:extLst>
            </p:cNvPr>
            <p:cNvSpPr/>
            <p:nvPr userDrawn="1"/>
          </p:nvSpPr>
          <p:spPr>
            <a:xfrm>
              <a:off x="69850" y="82550"/>
              <a:ext cx="958850" cy="724663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17E39EB-C20A-F78B-8071-6FAFA84260A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78"/>
            <a:stretch>
              <a:fillRect/>
            </a:stretch>
          </p:blipFill>
          <p:spPr bwMode="auto">
            <a:xfrm>
              <a:off x="245739" y="135640"/>
              <a:ext cx="556276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ZoneTexte 5"/>
          <p:cNvSpPr txBox="1"/>
          <p:nvPr userDrawn="1"/>
        </p:nvSpPr>
        <p:spPr>
          <a:xfrm>
            <a:off x="145834" y="-27384"/>
            <a:ext cx="87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MPSI/MP2I</a:t>
            </a:r>
          </a:p>
        </p:txBody>
      </p:sp>
    </p:spTree>
    <p:extLst>
      <p:ext uri="{BB962C8B-B14F-4D97-AF65-F5344CB8AC3E}">
        <p14:creationId xmlns:p14="http://schemas.microsoft.com/office/powerpoint/2010/main" val="85615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Portail-presentation-JPB.AVI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video" Target="file:///C:\Mes%20documents\JACKY\Diaporamas\Diaporama%20BFT\R&#233;ducteur%20BFT.avi" TargetMode="External"/><Relationship Id="rId1" Type="http://schemas.openxmlformats.org/officeDocument/2006/relationships/video" Target="file:///C:\Mes%20documents\JACKY\Diaporamas\Diaporama%20BFT\T&#234;te.avi" TargetMode="Externa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5.wmf"/><Relationship Id="rId4" Type="http://schemas.openxmlformats.org/officeDocument/2006/relationships/image" Target="../media/image11.jpeg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64"/>
          <p:cNvSpPr>
            <a:spLocks noChangeArrowheads="1" noChangeShapeType="1" noTextEdit="1"/>
          </p:cNvSpPr>
          <p:nvPr/>
        </p:nvSpPr>
        <p:spPr bwMode="auto">
          <a:xfrm>
            <a:off x="2138470" y="1063547"/>
            <a:ext cx="6400800" cy="3882088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fr-FR" sz="88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Etude des </a:t>
            </a:r>
          </a:p>
          <a:p>
            <a:pPr algn="ctr"/>
            <a:r>
              <a:rPr lang="fr-FR" sz="88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Systèmes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924417" y="2310063"/>
            <a:ext cx="4109642" cy="4197741"/>
            <a:chOff x="924417" y="2310063"/>
            <a:chExt cx="4109642" cy="4197741"/>
          </a:xfrm>
        </p:grpSpPr>
        <p:sp>
          <p:nvSpPr>
            <p:cNvPr id="3" name="Accolade fermante 2"/>
            <p:cNvSpPr/>
            <p:nvPr/>
          </p:nvSpPr>
          <p:spPr>
            <a:xfrm>
              <a:off x="924417" y="2310063"/>
              <a:ext cx="355065" cy="1639366"/>
            </a:xfrm>
            <a:prstGeom prst="rightBrace">
              <a:avLst>
                <a:gd name="adj1" fmla="val 72621"/>
                <a:gd name="adj2" fmla="val 50635"/>
              </a:avLst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982785" y="4959933"/>
              <a:ext cx="33265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2800" b="1" cap="all" dirty="0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LE LANGAGE </a:t>
              </a:r>
              <a:r>
                <a:rPr lang="fr-FR" sz="1600" b="1" cap="all" dirty="0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(</a:t>
              </a:r>
              <a:r>
                <a:rPr lang="fr-FR" sz="1600" b="1" cap="all" dirty="0" err="1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prog</a:t>
              </a:r>
              <a:r>
                <a:rPr lang="fr-FR" sz="1600" b="1" cap="all" dirty="0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)</a:t>
              </a:r>
            </a:p>
          </p:txBody>
        </p:sp>
        <p:sp>
          <p:nvSpPr>
            <p:cNvPr id="6" name="Accolade fermante 5"/>
            <p:cNvSpPr/>
            <p:nvPr/>
          </p:nvSpPr>
          <p:spPr>
            <a:xfrm>
              <a:off x="924417" y="3952087"/>
              <a:ext cx="374521" cy="2555717"/>
            </a:xfrm>
            <a:prstGeom prst="rightBrace">
              <a:avLst>
                <a:gd name="adj1" fmla="val 76797"/>
                <a:gd name="adj2" fmla="val 50000"/>
              </a:avLst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endParaRP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1298938" y="2736711"/>
              <a:ext cx="37351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2800" b="1" cap="all" dirty="0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Les Méthodes </a:t>
              </a:r>
              <a:r>
                <a:rPr lang="fr-FR" sz="1600" b="1" cap="all" dirty="0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(Hors </a:t>
              </a:r>
              <a:r>
                <a:rPr lang="fr-FR" sz="1600" b="1" cap="all" dirty="0" err="1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prog</a:t>
              </a:r>
              <a:r>
                <a:rPr lang="fr-FR" sz="1600" b="1" cap="all" dirty="0">
                  <a:ln w="0">
                    <a:solidFill>
                      <a:srgbClr val="0000FF"/>
                    </a:solidFill>
                  </a:ln>
                  <a:solidFill>
                    <a:srgbClr val="0000FF"/>
                  </a:solidFill>
                  <a:effectLst>
                    <a:reflection blurRad="12700" stA="50000" endPos="50000" dist="5000" dir="5400000" sy="-100000" rotWithShape="0"/>
                  </a:effectLst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88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122738" y="3211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fr-FR" sz="180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25538" y="9048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>
                <a:cs typeface="Times New Roman" pitchFamily="18" charset="0"/>
              </a:rPr>
              <a:t>Architecture fonctionnelle d’un système technique :</a:t>
            </a:r>
          </a:p>
          <a:p>
            <a:pPr algn="ctr" eaLnBrk="1" hangingPunct="1"/>
            <a:r>
              <a:rPr lang="fr-FR" sz="1800" b="1" dirty="0">
                <a:cs typeface="Times New Roman" pitchFamily="18" charset="0"/>
              </a:rPr>
              <a:t>Description globale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1619250" y="1736725"/>
            <a:ext cx="7350126" cy="1200150"/>
            <a:chOff x="1020" y="1094"/>
            <a:chExt cx="4630" cy="756"/>
          </a:xfrm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406" y="1162"/>
              <a:ext cx="1395" cy="659"/>
              <a:chOff x="2406" y="1162"/>
              <a:chExt cx="1395" cy="659"/>
            </a:xfrm>
          </p:grpSpPr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2444" y="1287"/>
                <a:ext cx="1336" cy="4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800" b="1">
                    <a:cs typeface="Times New Roman" pitchFamily="18" charset="0"/>
                  </a:rPr>
                  <a:t>Fonction de service globale du système</a:t>
                </a:r>
                <a:r>
                  <a:rPr lang="fr-FR" sz="2400" b="1">
                    <a:solidFill>
                      <a:srgbClr val="FF0000"/>
                    </a:solidFill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2406" y="1162"/>
                <a:ext cx="1395" cy="659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fr-FR" sz="18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1020" y="1253"/>
              <a:ext cx="1383" cy="523"/>
              <a:chOff x="1020" y="1253"/>
              <a:chExt cx="1383" cy="523"/>
            </a:xfrm>
          </p:grpSpPr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1020" y="1253"/>
                <a:ext cx="834" cy="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CA" sz="2400">
                    <a:solidFill>
                      <a:schemeClr val="accent2"/>
                    </a:solidFill>
                    <a:cs typeface="Times New Roman" pitchFamily="18" charset="0"/>
                  </a:rPr>
                  <a:t> </a:t>
                </a:r>
                <a:r>
                  <a:rPr lang="fr-CA" sz="2400" b="1">
                    <a:solidFill>
                      <a:schemeClr val="accent2"/>
                    </a:solidFill>
                    <a:cs typeface="Times New Roman" pitchFamily="18" charset="0"/>
                  </a:rPr>
                  <a:t>Matière</a:t>
                </a:r>
              </a:p>
              <a:p>
                <a:pPr eaLnBrk="1" hangingPunct="1"/>
                <a:r>
                  <a:rPr lang="fr-CA" sz="2400" b="1">
                    <a:solidFill>
                      <a:schemeClr val="accent2"/>
                    </a:solidFill>
                    <a:cs typeface="Times New Roman" pitchFamily="18" charset="0"/>
                  </a:rPr>
                  <a:t>d'oeuvre</a:t>
                </a:r>
                <a:endParaRPr lang="fr-FR" sz="2400">
                  <a:solidFill>
                    <a:schemeClr val="accent2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1" name="AutoShape 11"/>
              <p:cNvSpPr>
                <a:spLocks noChangeArrowheads="1"/>
              </p:cNvSpPr>
              <p:nvPr/>
            </p:nvSpPr>
            <p:spPr bwMode="auto">
              <a:xfrm>
                <a:off x="1858" y="1441"/>
                <a:ext cx="545" cy="136"/>
              </a:xfrm>
              <a:prstGeom prst="rightArrow">
                <a:avLst>
                  <a:gd name="adj1" fmla="val 50000"/>
                  <a:gd name="adj2" fmla="val 10018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fr-FR" sz="18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3797" y="1094"/>
              <a:ext cx="1853" cy="756"/>
              <a:chOff x="3797" y="1094"/>
              <a:chExt cx="1853" cy="756"/>
            </a:xfrm>
          </p:grpSpPr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110" y="1094"/>
                <a:ext cx="1540" cy="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CA" sz="2400">
                    <a:cs typeface="Times New Roman" pitchFamily="18" charset="0"/>
                  </a:rPr>
                  <a:t> </a:t>
                </a:r>
                <a:r>
                  <a:rPr lang="fr-CA" sz="2400" b="1">
                    <a:solidFill>
                      <a:schemeClr val="accent2"/>
                    </a:solidFill>
                    <a:cs typeface="Times New Roman" pitchFamily="18" charset="0"/>
                  </a:rPr>
                  <a:t>Matière d'œuvre</a:t>
                </a:r>
              </a:p>
              <a:p>
                <a:pPr algn="ctr" eaLnBrk="1" hangingPunct="1"/>
                <a:r>
                  <a:rPr lang="fr-CA" sz="2400" b="1">
                    <a:cs typeface="Times New Roman" pitchFamily="18" charset="0"/>
                  </a:rPr>
                  <a:t>+</a:t>
                </a:r>
              </a:p>
              <a:p>
                <a:pPr algn="ctr" eaLnBrk="1" hangingPunct="1"/>
                <a:r>
                  <a:rPr lang="fr-CA" sz="2400" b="1">
                    <a:solidFill>
                      <a:srgbClr val="CC00CC"/>
                    </a:solidFill>
                    <a:cs typeface="Times New Roman" pitchFamily="18" charset="0"/>
                  </a:rPr>
                  <a:t>valeur ajoutée</a:t>
                </a:r>
                <a:r>
                  <a:rPr lang="fr-FR" sz="2400">
                    <a:solidFill>
                      <a:srgbClr val="CC00CC"/>
                    </a:solidFill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9" name="AutoShape 12"/>
              <p:cNvSpPr>
                <a:spLocks noChangeArrowheads="1"/>
              </p:cNvSpPr>
              <p:nvPr/>
            </p:nvSpPr>
            <p:spPr bwMode="auto">
              <a:xfrm>
                <a:off x="3797" y="1434"/>
                <a:ext cx="545" cy="136"/>
              </a:xfrm>
              <a:prstGeom prst="rightArrow">
                <a:avLst>
                  <a:gd name="adj1" fmla="val 50000"/>
                  <a:gd name="adj2" fmla="val 10018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l">
                  <a:spcBef>
                    <a:spcPct val="0"/>
                  </a:spcBef>
                </a:pPr>
                <a:endParaRPr lang="fr-FR" sz="18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4" name="Group 38"/>
          <p:cNvGrpSpPr>
            <a:grpSpLocks/>
          </p:cNvGrpSpPr>
          <p:nvPr/>
        </p:nvGrpSpPr>
        <p:grpSpPr bwMode="auto">
          <a:xfrm>
            <a:off x="1217613" y="3040063"/>
            <a:ext cx="7777162" cy="782637"/>
            <a:chOff x="815" y="2341"/>
            <a:chExt cx="4899" cy="493"/>
          </a:xfrm>
        </p:grpSpPr>
        <p:sp>
          <p:nvSpPr>
            <p:cNvPr id="15" name="Text Box 32"/>
            <p:cNvSpPr txBox="1">
              <a:spLocks noChangeArrowheads="1"/>
            </p:cNvSpPr>
            <p:nvPr/>
          </p:nvSpPr>
          <p:spPr bwMode="auto">
            <a:xfrm>
              <a:off x="815" y="2341"/>
              <a:ext cx="48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CA" sz="2400" b="1" dirty="0">
                  <a:solidFill>
                    <a:srgbClr val="3333FF"/>
                  </a:solidFill>
                  <a:cs typeface="Times New Roman" pitchFamily="18" charset="0"/>
                </a:rPr>
                <a:t>Matière(s) d’</a:t>
              </a:r>
              <a:r>
                <a:rPr lang="fr-CA" sz="2400" b="1" dirty="0" err="1">
                  <a:solidFill>
                    <a:srgbClr val="3333FF"/>
                  </a:solidFill>
                  <a:cs typeface="Times New Roman" pitchFamily="18" charset="0"/>
                </a:rPr>
                <a:t>oeuvre</a:t>
              </a:r>
              <a:endParaRPr lang="fr-FR" sz="2400" b="1" dirty="0">
                <a:solidFill>
                  <a:srgbClr val="3333FF"/>
                </a:solidFill>
                <a:cs typeface="Times New Roman" pitchFamily="18" charset="0"/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61" y="2584"/>
              <a:ext cx="4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000">
                  <a:solidFill>
                    <a:srgbClr val="3333FF"/>
                  </a:solidFill>
                  <a:cs typeface="Times New Roman" pitchFamily="18" charset="0"/>
                </a:rPr>
                <a:t>Produit, matière, énergie, information, personnes, …</a:t>
              </a:r>
            </a:p>
          </p:txBody>
        </p:sp>
      </p:grpSp>
      <p:grpSp>
        <p:nvGrpSpPr>
          <p:cNvPr id="17" name="Group 40"/>
          <p:cNvGrpSpPr>
            <a:grpSpLocks/>
          </p:cNvGrpSpPr>
          <p:nvPr/>
        </p:nvGrpSpPr>
        <p:grpSpPr bwMode="auto">
          <a:xfrm>
            <a:off x="1366838" y="3819525"/>
            <a:ext cx="7777162" cy="781050"/>
            <a:chOff x="861" y="3210"/>
            <a:chExt cx="4899" cy="492"/>
          </a:xfrm>
        </p:grpSpPr>
        <p:sp>
          <p:nvSpPr>
            <p:cNvPr id="18" name="Text Box 34"/>
            <p:cNvSpPr txBox="1">
              <a:spLocks noChangeArrowheads="1"/>
            </p:cNvSpPr>
            <p:nvPr/>
          </p:nvSpPr>
          <p:spPr bwMode="auto">
            <a:xfrm>
              <a:off x="861" y="3210"/>
              <a:ext cx="48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fr-CA" sz="2400" b="1" dirty="0">
                  <a:solidFill>
                    <a:srgbClr val="CC00CC"/>
                  </a:solidFill>
                  <a:latin typeface="Times New Roman" pitchFamily="18" charset="0"/>
                  <a:cs typeface="Times New Roman" pitchFamily="18" charset="0"/>
                </a:rPr>
                <a:t>Valeur ajoutée</a:t>
              </a:r>
              <a:endParaRPr lang="fr-FR" sz="2400" b="1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>
              <a:off x="907" y="3452"/>
              <a:ext cx="476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000">
                  <a:solidFill>
                    <a:srgbClr val="CC00CC"/>
                  </a:solidFill>
                  <a:cs typeface="Times New Roman" pitchFamily="18" charset="0"/>
                </a:rPr>
                <a:t>Transformer, transporter, mélanger, filtrer, assembler, trier, stocker, …</a:t>
              </a:r>
            </a:p>
          </p:txBody>
        </p:sp>
      </p:grpSp>
      <p:grpSp>
        <p:nvGrpSpPr>
          <p:cNvPr id="20" name="Group 36"/>
          <p:cNvGrpSpPr>
            <a:grpSpLocks/>
          </p:cNvGrpSpPr>
          <p:nvPr/>
        </p:nvGrpSpPr>
        <p:grpSpPr bwMode="auto">
          <a:xfrm>
            <a:off x="1485900" y="4821238"/>
            <a:ext cx="6932613" cy="1320800"/>
            <a:chOff x="936" y="3037"/>
            <a:chExt cx="4367" cy="832"/>
          </a:xfrm>
        </p:grpSpPr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936" y="3037"/>
              <a:ext cx="200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0"/>
                </a:spcBef>
              </a:pPr>
              <a:r>
                <a:rPr lang="fr-CA" sz="1800" i="1" dirty="0">
                  <a:cs typeface="Times New Roman" pitchFamily="18" charset="0"/>
                </a:rPr>
                <a:t>Exemple : le téléphone portable</a:t>
              </a:r>
              <a:endParaRPr lang="fr-FR" sz="1800" i="1" dirty="0"/>
            </a:p>
            <a:p>
              <a:pPr algn="ctr" eaLnBrk="0" hangingPunct="0">
                <a:spcBef>
                  <a:spcPct val="0"/>
                </a:spcBef>
              </a:pPr>
              <a:endParaRPr lang="fr-FR" sz="1800" i="1" dirty="0"/>
            </a:p>
          </p:txBody>
        </p:sp>
        <p:sp>
          <p:nvSpPr>
            <p:cNvPr id="22" name="Text Box 30"/>
            <p:cNvSpPr txBox="1">
              <a:spLocks noChangeArrowheads="1"/>
            </p:cNvSpPr>
            <p:nvPr/>
          </p:nvSpPr>
          <p:spPr bwMode="auto">
            <a:xfrm>
              <a:off x="2773" y="3439"/>
              <a:ext cx="952" cy="4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0"/>
                </a:spcBef>
              </a:pPr>
              <a:r>
                <a:rPr lang="fr-FR" sz="1800">
                  <a:cs typeface="Times New Roman" pitchFamily="18" charset="0"/>
                </a:rPr>
                <a:t>Transformer les ondes</a:t>
              </a:r>
              <a:endParaRPr lang="fr-FR" sz="1800"/>
            </a:p>
          </p:txBody>
        </p:sp>
        <p:sp>
          <p:nvSpPr>
            <p:cNvPr id="23" name="Line 29"/>
            <p:cNvSpPr>
              <a:spLocks noChangeShapeType="1"/>
            </p:cNvSpPr>
            <p:nvPr/>
          </p:nvSpPr>
          <p:spPr bwMode="auto">
            <a:xfrm flipV="1">
              <a:off x="1722" y="3641"/>
              <a:ext cx="1053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V="1">
              <a:off x="3714" y="3644"/>
              <a:ext cx="1053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1411" y="3434"/>
              <a:ext cx="1330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spcBef>
                  <a:spcPct val="0"/>
                </a:spcBef>
              </a:pPr>
              <a:r>
                <a:rPr lang="fr-FR" sz="1800" dirty="0">
                  <a:cs typeface="Times New Roman" pitchFamily="18" charset="0"/>
                </a:rPr>
                <a:t>Ondes électromagnétiques</a:t>
              </a:r>
              <a:endParaRPr lang="fr-FR" sz="1800" dirty="0"/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843" y="3431"/>
              <a:ext cx="146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spcBef>
                  <a:spcPct val="0"/>
                </a:spcBef>
              </a:pPr>
              <a:r>
                <a:rPr lang="fr-FR" sz="1800">
                  <a:cs typeface="Times New Roman" pitchFamily="18" charset="0"/>
                </a:rPr>
                <a:t>Ondes sonores </a:t>
              </a:r>
              <a:endParaRPr lang="fr-FR" sz="1800"/>
            </a:p>
          </p:txBody>
        </p:sp>
      </p:grpSp>
      <p:sp>
        <p:nvSpPr>
          <p:cNvPr id="29" name="Text Box 55"/>
          <p:cNvSpPr txBox="1">
            <a:spLocks noChangeArrowheads="1"/>
          </p:cNvSpPr>
          <p:nvPr/>
        </p:nvSpPr>
        <p:spPr bwMode="auto">
          <a:xfrm>
            <a:off x="0" y="1583065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21067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25538" y="9048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/>
              <a:t>Architecture fonctionnelle d’un système technique :</a:t>
            </a:r>
          </a:p>
          <a:p>
            <a:pPr algn="ctr" eaLnBrk="1" hangingPunct="1"/>
            <a:r>
              <a:rPr lang="fr-FR" sz="1800" b="1" dirty="0"/>
              <a:t>Flux </a:t>
            </a:r>
            <a:r>
              <a:rPr lang="fr-FR" sz="1800" b="1" dirty="0">
                <a:solidFill>
                  <a:srgbClr val="FF6600"/>
                </a:solidFill>
              </a:rPr>
              <a:t>M</a:t>
            </a:r>
            <a:r>
              <a:rPr lang="fr-FR" sz="1800" b="1" dirty="0"/>
              <a:t>atière </a:t>
            </a:r>
            <a:r>
              <a:rPr lang="fr-FR" sz="1800" b="1" dirty="0">
                <a:solidFill>
                  <a:srgbClr val="FF6600"/>
                </a:solidFill>
              </a:rPr>
              <a:t>E</a:t>
            </a:r>
            <a:r>
              <a:rPr lang="fr-FR" sz="1800" b="1" dirty="0"/>
              <a:t>nergie </a:t>
            </a:r>
            <a:r>
              <a:rPr lang="fr-FR" sz="1800" b="1" dirty="0">
                <a:solidFill>
                  <a:srgbClr val="FF6600"/>
                </a:solidFill>
              </a:rPr>
              <a:t>I</a:t>
            </a:r>
            <a:r>
              <a:rPr lang="fr-FR" sz="1800" b="1" dirty="0"/>
              <a:t>nformation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1671638"/>
            <a:ext cx="6086475" cy="2466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1276350" y="4303713"/>
            <a:ext cx="5386388" cy="2111375"/>
            <a:chOff x="804" y="2711"/>
            <a:chExt cx="3393" cy="1330"/>
          </a:xfrm>
        </p:grpSpPr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>
              <a:off x="804" y="2711"/>
              <a:ext cx="20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800" i="1" dirty="0">
                  <a:cs typeface="Times New Roman" pitchFamily="18" charset="0"/>
                </a:rPr>
                <a:t>Exemple : distributeur de boisson</a:t>
              </a:r>
              <a:endParaRPr lang="fr-FR" sz="1800" dirty="0"/>
            </a:p>
            <a:p>
              <a:pPr algn="l" eaLnBrk="0" hangingPunct="0">
                <a:spcBef>
                  <a:spcPct val="0"/>
                </a:spcBef>
              </a:pPr>
              <a:endParaRPr lang="fr-FR" sz="1800" dirty="0"/>
            </a:p>
          </p:txBody>
        </p:sp>
        <p:sp>
          <p:nvSpPr>
            <p:cNvPr id="7" name="Oval 29"/>
            <p:cNvSpPr>
              <a:spLocks noChangeArrowheads="1"/>
            </p:cNvSpPr>
            <p:nvPr/>
          </p:nvSpPr>
          <p:spPr bwMode="auto">
            <a:xfrm>
              <a:off x="2191" y="2952"/>
              <a:ext cx="1306" cy="59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Oval 28"/>
            <p:cNvSpPr>
              <a:spLocks noChangeArrowheads="1"/>
            </p:cNvSpPr>
            <p:nvPr/>
          </p:nvSpPr>
          <p:spPr bwMode="auto">
            <a:xfrm>
              <a:off x="2891" y="3298"/>
              <a:ext cx="1306" cy="743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Box 21"/>
            <p:cNvSpPr txBox="1">
              <a:spLocks noChangeArrowheads="1"/>
            </p:cNvSpPr>
            <p:nvPr/>
          </p:nvSpPr>
          <p:spPr bwMode="auto">
            <a:xfrm>
              <a:off x="2217" y="2989"/>
              <a:ext cx="1189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spcBef>
                  <a:spcPct val="0"/>
                </a:spcBef>
              </a:pPr>
              <a:r>
                <a:rPr lang="fr-FR" dirty="0">
                  <a:cs typeface="Times New Roman" pitchFamily="18" charset="0"/>
                </a:rPr>
                <a:t>Chaîne d’information</a:t>
              </a:r>
              <a:endParaRPr lang="fr-FR" dirty="0"/>
            </a:p>
          </p:txBody>
        </p:sp>
        <p:sp>
          <p:nvSpPr>
            <p:cNvPr id="10" name="Text Box 20"/>
            <p:cNvSpPr txBox="1">
              <a:spLocks noChangeArrowheads="1"/>
            </p:cNvSpPr>
            <p:nvPr/>
          </p:nvSpPr>
          <p:spPr bwMode="auto">
            <a:xfrm>
              <a:off x="3009" y="3586"/>
              <a:ext cx="1188" cy="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spcBef>
                  <a:spcPct val="0"/>
                </a:spcBef>
              </a:pPr>
              <a:r>
                <a:rPr lang="fr-FR" dirty="0">
                  <a:cs typeface="Times New Roman" pitchFamily="18" charset="0"/>
                </a:rPr>
                <a:t>Chaîne d’énergie</a:t>
              </a:r>
              <a:endParaRPr lang="fr-FR" dirty="0"/>
            </a:p>
          </p:txBody>
        </p:sp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 rot="20609552">
              <a:off x="2988" y="3284"/>
              <a:ext cx="989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 i="1" dirty="0">
                  <a:latin typeface="Comic Sans MS" pitchFamily="66" charset="0"/>
                  <a:cs typeface="Times New Roman" pitchFamily="18" charset="0"/>
                </a:rPr>
                <a:t>Interface</a:t>
              </a:r>
              <a:endParaRPr lang="fr-FR" sz="1800" dirty="0"/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2106613" y="4829175"/>
            <a:ext cx="5364162" cy="587375"/>
            <a:chOff x="1327" y="3042"/>
            <a:chExt cx="3379" cy="370"/>
          </a:xfrm>
        </p:grpSpPr>
        <p:sp>
          <p:nvSpPr>
            <p:cNvPr id="13" name="Line 27"/>
            <p:cNvSpPr>
              <a:spLocks noChangeShapeType="1"/>
            </p:cNvSpPr>
            <p:nvPr/>
          </p:nvSpPr>
          <p:spPr bwMode="auto">
            <a:xfrm>
              <a:off x="1573" y="3195"/>
              <a:ext cx="6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sp>
          <p:nvSpPr>
            <p:cNvPr id="14" name="Line 24"/>
            <p:cNvSpPr>
              <a:spLocks noChangeShapeType="1"/>
            </p:cNvSpPr>
            <p:nvPr/>
          </p:nvSpPr>
          <p:spPr bwMode="auto">
            <a:xfrm>
              <a:off x="3491" y="3176"/>
              <a:ext cx="105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1643" y="3374"/>
              <a:ext cx="6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1327" y="3042"/>
              <a:ext cx="3379" cy="370"/>
              <a:chOff x="1327" y="3042"/>
              <a:chExt cx="3379" cy="370"/>
            </a:xfrm>
          </p:grpSpPr>
          <p:sp>
            <p:nvSpPr>
              <p:cNvPr id="17" name="Text Box 18"/>
              <p:cNvSpPr txBox="1">
                <a:spLocks noChangeArrowheads="1"/>
              </p:cNvSpPr>
              <p:nvPr/>
            </p:nvSpPr>
            <p:spPr bwMode="auto">
              <a:xfrm>
                <a:off x="1676" y="3071"/>
                <a:ext cx="487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 dirty="0">
                    <a:cs typeface="Times New Roman" pitchFamily="18" charset="0"/>
                  </a:rPr>
                  <a:t>Pièces </a:t>
                </a:r>
                <a:endParaRPr lang="fr-FR" sz="1800" dirty="0">
                  <a:cs typeface="Times New Roman" pitchFamily="18" charset="0"/>
                </a:endParaRPr>
              </a:p>
            </p:txBody>
          </p:sp>
          <p:sp>
            <p:nvSpPr>
              <p:cNvPr id="18" name="Text Box 16"/>
              <p:cNvSpPr txBox="1">
                <a:spLocks noChangeArrowheads="1"/>
              </p:cNvSpPr>
              <p:nvPr/>
            </p:nvSpPr>
            <p:spPr bwMode="auto">
              <a:xfrm>
                <a:off x="1327" y="3240"/>
                <a:ext cx="911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 dirty="0">
                    <a:cs typeface="Times New Roman" pitchFamily="18" charset="0"/>
                  </a:rPr>
                  <a:t>Consignes utilisateur</a:t>
                </a:r>
                <a:endParaRPr lang="fr-FR" sz="1800" dirty="0">
                  <a:cs typeface="Times New Roman" pitchFamily="18" charset="0"/>
                </a:endParaRPr>
              </a:p>
            </p:txBody>
          </p:sp>
          <p:sp>
            <p:nvSpPr>
              <p:cNvPr id="19" name="Text Box 15"/>
              <p:cNvSpPr txBox="1">
                <a:spLocks noChangeArrowheads="1"/>
              </p:cNvSpPr>
              <p:nvPr/>
            </p:nvSpPr>
            <p:spPr bwMode="auto">
              <a:xfrm>
                <a:off x="3585" y="3042"/>
                <a:ext cx="112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Informations visuelles</a:t>
                </a:r>
                <a:endParaRPr lang="fr-FR" sz="1800">
                  <a:cs typeface="Times New Roman" pitchFamily="18" charset="0"/>
                </a:endParaRPr>
              </a:p>
            </p:txBody>
          </p:sp>
        </p:grpSp>
      </p:grpSp>
      <p:grpSp>
        <p:nvGrpSpPr>
          <p:cNvPr id="20" name="Group 49"/>
          <p:cNvGrpSpPr>
            <a:grpSpLocks/>
          </p:cNvGrpSpPr>
          <p:nvPr/>
        </p:nvGrpSpPr>
        <p:grpSpPr bwMode="auto">
          <a:xfrm>
            <a:off x="2662238" y="5330825"/>
            <a:ext cx="5543550" cy="538163"/>
            <a:chOff x="1677" y="3358"/>
            <a:chExt cx="3492" cy="339"/>
          </a:xfrm>
        </p:grpSpPr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1961" y="3657"/>
              <a:ext cx="9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4125" y="3510"/>
              <a:ext cx="6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grpSp>
          <p:nvGrpSpPr>
            <p:cNvPr id="23" name="Group 45"/>
            <p:cNvGrpSpPr>
              <a:grpSpLocks/>
            </p:cNvGrpSpPr>
            <p:nvPr/>
          </p:nvGrpSpPr>
          <p:grpSpPr bwMode="auto">
            <a:xfrm>
              <a:off x="1677" y="3358"/>
              <a:ext cx="3492" cy="339"/>
              <a:chOff x="1677" y="3358"/>
              <a:chExt cx="3492" cy="339"/>
            </a:xfrm>
          </p:grpSpPr>
          <p:sp>
            <p:nvSpPr>
              <p:cNvPr id="24" name="Text Box 14"/>
              <p:cNvSpPr txBox="1">
                <a:spLocks noChangeArrowheads="1"/>
              </p:cNvSpPr>
              <p:nvPr/>
            </p:nvSpPr>
            <p:spPr bwMode="auto">
              <a:xfrm>
                <a:off x="4048" y="3358"/>
                <a:ext cx="112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Pertes énergétiques</a:t>
                </a:r>
                <a:endParaRPr lang="fr-FR" sz="1800">
                  <a:cs typeface="Times New Roman" pitchFamily="18" charset="0"/>
                </a:endParaRPr>
              </a:p>
            </p:txBody>
          </p:sp>
          <p:sp>
            <p:nvSpPr>
              <p:cNvPr id="25" name="Text Box 12"/>
              <p:cNvSpPr txBox="1">
                <a:spLocks noChangeArrowheads="1"/>
              </p:cNvSpPr>
              <p:nvPr/>
            </p:nvSpPr>
            <p:spPr bwMode="auto">
              <a:xfrm>
                <a:off x="1677" y="3525"/>
                <a:ext cx="1445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Energie électrique réseau EDF</a:t>
                </a:r>
                <a:endParaRPr lang="fr-FR" sz="1800">
                  <a:cs typeface="Times New Roman" pitchFamily="18" charset="0"/>
                </a:endParaRPr>
              </a:p>
            </p:txBody>
          </p:sp>
        </p:grpSp>
      </p:grpSp>
      <p:grpSp>
        <p:nvGrpSpPr>
          <p:cNvPr id="26" name="Group 48"/>
          <p:cNvGrpSpPr>
            <a:grpSpLocks/>
          </p:cNvGrpSpPr>
          <p:nvPr/>
        </p:nvGrpSpPr>
        <p:grpSpPr bwMode="auto">
          <a:xfrm>
            <a:off x="3621088" y="5775325"/>
            <a:ext cx="4765675" cy="466725"/>
            <a:chOff x="2281" y="3638"/>
            <a:chExt cx="3002" cy="294"/>
          </a:xfrm>
        </p:grpSpPr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2308" y="3767"/>
              <a:ext cx="6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>
              <a:off x="4104" y="3855"/>
              <a:ext cx="6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sp>
          <p:nvSpPr>
            <p:cNvPr id="29" name="Line 11"/>
            <p:cNvSpPr>
              <a:spLocks noChangeShapeType="1"/>
            </p:cNvSpPr>
            <p:nvPr/>
          </p:nvSpPr>
          <p:spPr bwMode="auto">
            <a:xfrm>
              <a:off x="2404" y="3884"/>
              <a:ext cx="6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cs typeface="Times New Roman" pitchFamily="18" charset="0"/>
              </a:endParaRPr>
            </a:p>
          </p:txBody>
        </p:sp>
        <p:grpSp>
          <p:nvGrpSpPr>
            <p:cNvPr id="30" name="Group 44"/>
            <p:cNvGrpSpPr>
              <a:grpSpLocks/>
            </p:cNvGrpSpPr>
            <p:nvPr/>
          </p:nvGrpSpPr>
          <p:grpSpPr bwMode="auto">
            <a:xfrm>
              <a:off x="2281" y="3638"/>
              <a:ext cx="3002" cy="294"/>
              <a:chOff x="2281" y="3638"/>
              <a:chExt cx="3002" cy="294"/>
            </a:xfrm>
          </p:grpSpPr>
          <p:sp>
            <p:nvSpPr>
              <p:cNvPr id="31" name="Text Box 13"/>
              <p:cNvSpPr txBox="1">
                <a:spLocks noChangeArrowheads="1"/>
              </p:cNvSpPr>
              <p:nvPr/>
            </p:nvSpPr>
            <p:spPr bwMode="auto">
              <a:xfrm>
                <a:off x="4162" y="3708"/>
                <a:ext cx="112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Boisson chaude</a:t>
                </a:r>
                <a:endParaRPr lang="fr-FR" sz="1800">
                  <a:cs typeface="Times New Roman" pitchFamily="18" charset="0"/>
                </a:endParaRPr>
              </a:p>
            </p:txBody>
          </p:sp>
          <p:sp>
            <p:nvSpPr>
              <p:cNvPr id="32" name="Text Box 10"/>
              <p:cNvSpPr txBox="1">
                <a:spLocks noChangeArrowheads="1"/>
              </p:cNvSpPr>
              <p:nvPr/>
            </p:nvSpPr>
            <p:spPr bwMode="auto">
              <a:xfrm>
                <a:off x="2353" y="3638"/>
                <a:ext cx="487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Eau + lait</a:t>
                </a:r>
                <a:endParaRPr lang="fr-FR" sz="1800">
                  <a:cs typeface="Times New Roman" pitchFamily="18" charset="0"/>
                </a:endParaRPr>
              </a:p>
            </p:txBody>
          </p:sp>
          <p:sp>
            <p:nvSpPr>
              <p:cNvPr id="33" name="Text Box 9"/>
              <p:cNvSpPr txBox="1">
                <a:spLocks noChangeArrowheads="1"/>
              </p:cNvSpPr>
              <p:nvPr/>
            </p:nvSpPr>
            <p:spPr bwMode="auto">
              <a:xfrm>
                <a:off x="2281" y="3760"/>
                <a:ext cx="702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Café en grains</a:t>
                </a:r>
                <a:endParaRPr lang="fr-FR" sz="1800">
                  <a:cs typeface="Times New Roman" pitchFamily="18" charset="0"/>
                </a:endParaRPr>
              </a:p>
            </p:txBody>
          </p:sp>
        </p:grpSp>
      </p:grpSp>
      <p:sp>
        <p:nvSpPr>
          <p:cNvPr id="34" name="Rectangle 42"/>
          <p:cNvSpPr>
            <a:spLocks noChangeArrowheads="1"/>
          </p:cNvSpPr>
          <p:nvPr/>
        </p:nvSpPr>
        <p:spPr bwMode="auto">
          <a:xfrm>
            <a:off x="0" y="2803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fr-FR" sz="1800"/>
          </a:p>
        </p:txBody>
      </p:sp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0" y="1555355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145684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808163"/>
            <a:ext cx="6762750" cy="41624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25538" y="9048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/>
              <a:t>Architecture fonctionnelle d’un système technique :</a:t>
            </a:r>
          </a:p>
          <a:p>
            <a:pPr algn="ctr" eaLnBrk="1" hangingPunct="1"/>
            <a:r>
              <a:rPr lang="fr-FR" sz="1800" b="1" dirty="0"/>
              <a:t>Schéma Topo-fonctionnel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162425" y="3195638"/>
            <a:ext cx="1971675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fr-FR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Partie Commande </a:t>
            </a:r>
            <a:r>
              <a:rPr lang="fr-FR" sz="10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(ancienne terminologie)</a:t>
            </a:r>
            <a:endParaRPr lang="fr-FR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reeform 12"/>
          <p:cNvSpPr>
            <a:spLocks/>
          </p:cNvSpPr>
          <p:nvPr/>
        </p:nvSpPr>
        <p:spPr bwMode="auto">
          <a:xfrm>
            <a:off x="2924175" y="2667000"/>
            <a:ext cx="4067175" cy="2886075"/>
          </a:xfrm>
          <a:custGeom>
            <a:avLst/>
            <a:gdLst>
              <a:gd name="T0" fmla="*/ 0 w 2562"/>
              <a:gd name="T1" fmla="*/ 0 h 1698"/>
              <a:gd name="T2" fmla="*/ 594 w 2562"/>
              <a:gd name="T3" fmla="*/ 0 h 1698"/>
              <a:gd name="T4" fmla="*/ 594 w 2562"/>
              <a:gd name="T5" fmla="*/ 1056 h 1698"/>
              <a:gd name="T6" fmla="*/ 2562 w 2562"/>
              <a:gd name="T7" fmla="*/ 1056 h 1698"/>
              <a:gd name="T8" fmla="*/ 2562 w 2562"/>
              <a:gd name="T9" fmla="*/ 1698 h 1698"/>
              <a:gd name="T10" fmla="*/ 12 w 2562"/>
              <a:gd name="T11" fmla="*/ 1692 h 1698"/>
              <a:gd name="T12" fmla="*/ 0 w 2562"/>
              <a:gd name="T13" fmla="*/ 0 h 1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62" h="1698">
                <a:moveTo>
                  <a:pt x="0" y="0"/>
                </a:moveTo>
                <a:lnTo>
                  <a:pt x="594" y="0"/>
                </a:lnTo>
                <a:lnTo>
                  <a:pt x="594" y="1056"/>
                </a:lnTo>
                <a:lnTo>
                  <a:pt x="2562" y="1056"/>
                </a:lnTo>
                <a:lnTo>
                  <a:pt x="2562" y="1698"/>
                </a:lnTo>
                <a:lnTo>
                  <a:pt x="12" y="1692"/>
                </a:lnTo>
                <a:lnTo>
                  <a:pt x="0" y="0"/>
                </a:lnTo>
                <a:close/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990975" y="2676525"/>
            <a:ext cx="2143125" cy="9715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fr-FR" sz="1800">
              <a:solidFill>
                <a:srgbClr val="FF0000"/>
              </a:solidFill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492500" y="5207000"/>
            <a:ext cx="31940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Partie Opérative</a:t>
            </a:r>
            <a:r>
              <a:rPr lang="fr-FR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0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(ancienne terminologie)</a:t>
            </a:r>
            <a:endParaRPr lang="fr-FR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55"/>
          <p:cNvSpPr txBox="1">
            <a:spLocks noChangeArrowheads="1"/>
          </p:cNvSpPr>
          <p:nvPr/>
        </p:nvSpPr>
        <p:spPr bwMode="auto">
          <a:xfrm>
            <a:off x="0" y="1546553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340280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2151063"/>
            <a:ext cx="6800850" cy="3863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25538" y="9048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/>
              <a:t>Architecture fonctionnelle d’un système technique :</a:t>
            </a:r>
          </a:p>
          <a:p>
            <a:pPr algn="ctr" eaLnBrk="1" hangingPunct="1"/>
            <a:r>
              <a:rPr lang="fr-FR" sz="1800" b="1" dirty="0"/>
              <a:t>Schéma Topo-fonctionnel de la chaîne d’information</a:t>
            </a:r>
          </a:p>
        </p:txBody>
      </p:sp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0" y="3013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fr-FR" sz="1800"/>
          </a:p>
        </p:txBody>
      </p:sp>
      <p:sp>
        <p:nvSpPr>
          <p:cNvPr id="5" name="Text Box 106"/>
          <p:cNvSpPr txBox="1">
            <a:spLocks noChangeArrowheads="1"/>
          </p:cNvSpPr>
          <p:nvPr/>
        </p:nvSpPr>
        <p:spPr bwMode="auto">
          <a:xfrm>
            <a:off x="4610100" y="2000250"/>
            <a:ext cx="2724150" cy="12207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sz="1800" i="1">
                <a:solidFill>
                  <a:srgbClr val="FF0000"/>
                </a:solidFill>
                <a:latin typeface="Comic Sans MS" pitchFamily="66" charset="0"/>
              </a:rPr>
              <a:t>Partie commande</a:t>
            </a:r>
          </a:p>
          <a:p>
            <a:endParaRPr lang="fr-FR" sz="1800">
              <a:solidFill>
                <a:srgbClr val="FF0000"/>
              </a:solidFill>
              <a:latin typeface="Comic Sans MS" pitchFamily="66" charset="0"/>
            </a:endParaRPr>
          </a:p>
          <a:p>
            <a:endParaRPr lang="fr-FR" sz="1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Text Box 55"/>
          <p:cNvSpPr txBox="1">
            <a:spLocks noChangeArrowheads="1"/>
          </p:cNvSpPr>
          <p:nvPr/>
        </p:nvSpPr>
        <p:spPr bwMode="auto">
          <a:xfrm>
            <a:off x="0" y="1607061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217311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238" y="4398963"/>
            <a:ext cx="2362200" cy="17732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t="16261" r="4716" b="7274"/>
          <a:stretch>
            <a:fillRect/>
          </a:stretch>
        </p:blipFill>
        <p:spPr bwMode="auto">
          <a:xfrm>
            <a:off x="1160463" y="4633913"/>
            <a:ext cx="3497262" cy="17510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6" descr="NOT-AU~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5210175"/>
            <a:ext cx="1566863" cy="11731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506538" y="1660525"/>
            <a:ext cx="5395912" cy="1344613"/>
            <a:chOff x="937" y="1552"/>
            <a:chExt cx="3399" cy="847"/>
          </a:xfrm>
        </p:grpSpPr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937" y="1552"/>
              <a:ext cx="161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800" i="1">
                  <a:cs typeface="Times New Roman" pitchFamily="18" charset="0"/>
                </a:rPr>
                <a:t>Exemple : Porte de Métro</a:t>
              </a:r>
              <a:endParaRPr lang="fr-FR" sz="1800"/>
            </a:p>
            <a:p>
              <a:pPr algn="l" eaLnBrk="0" hangingPunct="0">
                <a:spcBef>
                  <a:spcPct val="0"/>
                </a:spcBef>
              </a:pPr>
              <a:endParaRPr lang="fr-FR" sz="1800"/>
            </a:p>
          </p:txBody>
        </p: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1908" y="2136"/>
              <a:ext cx="2428" cy="263"/>
              <a:chOff x="1908" y="2136"/>
              <a:chExt cx="2428" cy="263"/>
            </a:xfrm>
          </p:grpSpPr>
          <p:sp>
            <p:nvSpPr>
              <p:cNvPr id="8" name="Text Box 22"/>
              <p:cNvSpPr txBox="1">
                <a:spLocks noChangeArrowheads="1"/>
              </p:cNvSpPr>
              <p:nvPr/>
            </p:nvSpPr>
            <p:spPr bwMode="auto">
              <a:xfrm>
                <a:off x="1908" y="2157"/>
                <a:ext cx="621" cy="239"/>
              </a:xfrm>
              <a:prstGeom prst="rect">
                <a:avLst/>
              </a:prstGeom>
              <a:solidFill>
                <a:srgbClr val="DDDDDD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600">
                    <a:latin typeface="Arial" charset="0"/>
                    <a:ea typeface="Times New Roman" pitchFamily="18" charset="0"/>
                    <a:cs typeface="Arial" charset="0"/>
                  </a:rPr>
                  <a:t>Acquerir</a:t>
                </a:r>
                <a:endParaRPr lang="fr-FR" sz="1600">
                  <a:ea typeface="Times New Roman" pitchFamily="18" charset="0"/>
                  <a:cs typeface="Arial" charset="0"/>
                </a:endParaRPr>
              </a:p>
            </p:txBody>
          </p:sp>
          <p:sp>
            <p:nvSpPr>
              <p:cNvPr id="9" name="Text Box 23"/>
              <p:cNvSpPr txBox="1">
                <a:spLocks noChangeArrowheads="1"/>
              </p:cNvSpPr>
              <p:nvPr/>
            </p:nvSpPr>
            <p:spPr bwMode="auto">
              <a:xfrm>
                <a:off x="2696" y="2151"/>
                <a:ext cx="542" cy="239"/>
              </a:xfrm>
              <a:prstGeom prst="rect">
                <a:avLst/>
              </a:prstGeom>
              <a:solidFill>
                <a:srgbClr val="DDDDDD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600">
                    <a:latin typeface="Arial" charset="0"/>
                    <a:ea typeface="Times New Roman" pitchFamily="18" charset="0"/>
                    <a:cs typeface="Arial" charset="0"/>
                  </a:rPr>
                  <a:t>Traiter</a:t>
                </a:r>
                <a:endParaRPr lang="fr-FR" sz="1600">
                  <a:ea typeface="Times New Roman" pitchFamily="18" charset="0"/>
                  <a:cs typeface="Arial" charset="0"/>
                </a:endParaRPr>
              </a:p>
            </p:txBody>
          </p:sp>
          <p:sp>
            <p:nvSpPr>
              <p:cNvPr id="10" name="Text Box 24"/>
              <p:cNvSpPr txBox="1">
                <a:spLocks noChangeArrowheads="1"/>
              </p:cNvSpPr>
              <p:nvPr/>
            </p:nvSpPr>
            <p:spPr bwMode="auto">
              <a:xfrm>
                <a:off x="3374" y="2136"/>
                <a:ext cx="962" cy="263"/>
              </a:xfrm>
              <a:prstGeom prst="rect">
                <a:avLst/>
              </a:prstGeom>
              <a:solidFill>
                <a:srgbClr val="DDDDDD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600">
                    <a:latin typeface="Arial" charset="0"/>
                    <a:ea typeface="Times New Roman" pitchFamily="18" charset="0"/>
                    <a:cs typeface="Arial" charset="0"/>
                  </a:rPr>
                  <a:t>Communiquer</a:t>
                </a:r>
                <a:endParaRPr lang="fr-FR" sz="1600">
                  <a:ea typeface="Times New Roman" pitchFamily="18" charset="0"/>
                  <a:cs typeface="Arial" charset="0"/>
                </a:endParaRPr>
              </a:p>
            </p:txBody>
          </p:sp>
          <p:sp>
            <p:nvSpPr>
              <p:cNvPr id="11" name="Line 25"/>
              <p:cNvSpPr>
                <a:spLocks noChangeShapeType="1"/>
              </p:cNvSpPr>
              <p:nvPr/>
            </p:nvSpPr>
            <p:spPr bwMode="auto">
              <a:xfrm>
                <a:off x="2526" y="2281"/>
                <a:ext cx="17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26"/>
              <p:cNvSpPr>
                <a:spLocks noChangeShapeType="1"/>
              </p:cNvSpPr>
              <p:nvPr/>
            </p:nvSpPr>
            <p:spPr bwMode="auto">
              <a:xfrm>
                <a:off x="3236" y="2271"/>
                <a:ext cx="13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3" name="Group 27"/>
          <p:cNvGrpSpPr>
            <a:grpSpLocks/>
          </p:cNvGrpSpPr>
          <p:nvPr/>
        </p:nvGrpSpPr>
        <p:grpSpPr bwMode="auto">
          <a:xfrm>
            <a:off x="6891338" y="2522538"/>
            <a:ext cx="2247900" cy="696912"/>
            <a:chOff x="4329" y="2095"/>
            <a:chExt cx="1416" cy="439"/>
          </a:xfrm>
        </p:grpSpPr>
        <p:sp>
          <p:nvSpPr>
            <p:cNvPr id="14" name="Line 28"/>
            <p:cNvSpPr>
              <a:spLocks noChangeShapeType="1"/>
            </p:cNvSpPr>
            <p:nvPr/>
          </p:nvSpPr>
          <p:spPr bwMode="auto">
            <a:xfrm>
              <a:off x="4339" y="2195"/>
              <a:ext cx="2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Line 29"/>
            <p:cNvSpPr>
              <a:spLocks noChangeShapeType="1"/>
            </p:cNvSpPr>
            <p:nvPr/>
          </p:nvSpPr>
          <p:spPr bwMode="auto">
            <a:xfrm>
              <a:off x="4329" y="2361"/>
              <a:ext cx="21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 Box 30"/>
            <p:cNvSpPr txBox="1">
              <a:spLocks noChangeArrowheads="1"/>
            </p:cNvSpPr>
            <p:nvPr/>
          </p:nvSpPr>
          <p:spPr bwMode="auto">
            <a:xfrm>
              <a:off x="4508" y="2095"/>
              <a:ext cx="123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Information conducteur</a:t>
              </a:r>
              <a:endParaRPr lang="fr-FR" sz="1200" dirty="0"/>
            </a:p>
          </p:txBody>
        </p:sp>
        <p:sp>
          <p:nvSpPr>
            <p:cNvPr id="17" name="Text Box 31"/>
            <p:cNvSpPr txBox="1">
              <a:spLocks noChangeArrowheads="1"/>
            </p:cNvSpPr>
            <p:nvPr/>
          </p:nvSpPr>
          <p:spPr bwMode="auto">
            <a:xfrm>
              <a:off x="4520" y="2273"/>
              <a:ext cx="1184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Ordres de commande moteur</a:t>
              </a:r>
              <a:endParaRPr lang="fr-FR" sz="1200" dirty="0"/>
            </a:p>
          </p:txBody>
        </p:sp>
      </p:grpSp>
      <p:grpSp>
        <p:nvGrpSpPr>
          <p:cNvPr id="18" name="Group 32"/>
          <p:cNvGrpSpPr>
            <a:grpSpLocks/>
          </p:cNvGrpSpPr>
          <p:nvPr/>
        </p:nvGrpSpPr>
        <p:grpSpPr bwMode="auto">
          <a:xfrm>
            <a:off x="2998788" y="3022600"/>
            <a:ext cx="1093787" cy="763588"/>
            <a:chOff x="1877" y="2410"/>
            <a:chExt cx="689" cy="481"/>
          </a:xfrm>
        </p:grpSpPr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1877" y="2473"/>
              <a:ext cx="689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-Capteur de pression</a:t>
              </a:r>
              <a:endParaRPr lang="fr-FR" sz="800"/>
            </a:p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-Détecteur TOR</a:t>
              </a:r>
              <a:endParaRPr lang="fr-FR" sz="800"/>
            </a:p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-Bouton poussoir</a:t>
              </a:r>
              <a:endParaRPr lang="fr-FR" sz="800"/>
            </a:p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-Pupitre conducteur</a:t>
              </a:r>
              <a:endParaRPr lang="fr-FR" sz="800"/>
            </a:p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-Bouton d’urgence</a:t>
              </a:r>
              <a:endParaRPr lang="fr-FR" sz="800"/>
            </a:p>
          </p:txBody>
        </p:sp>
        <p:sp>
          <p:nvSpPr>
            <p:cNvPr id="20" name="AutoShape 34"/>
            <p:cNvSpPr>
              <a:spLocks noChangeArrowheads="1"/>
            </p:cNvSpPr>
            <p:nvPr/>
          </p:nvSpPr>
          <p:spPr bwMode="auto">
            <a:xfrm>
              <a:off x="1920" y="2410"/>
              <a:ext cx="607" cy="480"/>
            </a:xfrm>
            <a:prstGeom prst="upArrowCallout">
              <a:avLst>
                <a:gd name="adj1" fmla="val 31591"/>
                <a:gd name="adj2" fmla="val 30725"/>
                <a:gd name="adj3" fmla="val 11000"/>
                <a:gd name="adj4" fmla="val 7958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35"/>
          <p:cNvGrpSpPr>
            <a:grpSpLocks/>
          </p:cNvGrpSpPr>
          <p:nvPr/>
        </p:nvGrpSpPr>
        <p:grpSpPr bwMode="auto">
          <a:xfrm>
            <a:off x="4278313" y="3008313"/>
            <a:ext cx="969962" cy="498475"/>
            <a:chOff x="2683" y="2401"/>
            <a:chExt cx="611" cy="314"/>
          </a:xfrm>
        </p:grpSpPr>
        <p:sp>
          <p:nvSpPr>
            <p:cNvPr id="22" name="Text Box 36"/>
            <p:cNvSpPr txBox="1">
              <a:spLocks noChangeArrowheads="1"/>
            </p:cNvSpPr>
            <p:nvPr/>
          </p:nvSpPr>
          <p:spPr bwMode="auto">
            <a:xfrm>
              <a:off x="2698" y="2553"/>
              <a:ext cx="596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-Unité Centrale</a:t>
              </a:r>
              <a:endParaRPr lang="fr-FR" sz="1800"/>
            </a:p>
          </p:txBody>
        </p:sp>
        <p:sp>
          <p:nvSpPr>
            <p:cNvPr id="23" name="AutoShape 37"/>
            <p:cNvSpPr>
              <a:spLocks noChangeArrowheads="1"/>
            </p:cNvSpPr>
            <p:nvPr/>
          </p:nvSpPr>
          <p:spPr bwMode="auto">
            <a:xfrm>
              <a:off x="2683" y="2401"/>
              <a:ext cx="552" cy="287"/>
            </a:xfrm>
            <a:prstGeom prst="upArrowCallout">
              <a:avLst>
                <a:gd name="adj1" fmla="val 48048"/>
                <a:gd name="adj2" fmla="val 46730"/>
                <a:gd name="adj3" fmla="val 11000"/>
                <a:gd name="adj4" fmla="val 62065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5653088" y="3021013"/>
            <a:ext cx="1092200" cy="481012"/>
            <a:chOff x="3549" y="2409"/>
            <a:chExt cx="688" cy="303"/>
          </a:xfrm>
        </p:grpSpPr>
        <p:sp>
          <p:nvSpPr>
            <p:cNvPr id="25" name="Text Box 39"/>
            <p:cNvSpPr txBox="1">
              <a:spLocks noChangeArrowheads="1"/>
            </p:cNvSpPr>
            <p:nvPr/>
          </p:nvSpPr>
          <p:spPr bwMode="auto">
            <a:xfrm>
              <a:off x="3549" y="2500"/>
              <a:ext cx="68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 dirty="0">
                  <a:cs typeface="Times New Roman" pitchFamily="18" charset="0"/>
                </a:rPr>
                <a:t>-Unité Centrale</a:t>
              </a:r>
              <a:endParaRPr lang="fr-FR" sz="900" dirty="0"/>
            </a:p>
            <a:p>
              <a:pPr algn="l" eaLnBrk="0" hangingPunct="0">
                <a:spcBef>
                  <a:spcPct val="0"/>
                </a:spcBef>
              </a:pPr>
              <a:r>
                <a:rPr lang="fr-FR" sz="800" dirty="0">
                  <a:cs typeface="Times New Roman" pitchFamily="18" charset="0"/>
                </a:rPr>
                <a:t>-Pupitre conducteur</a:t>
              </a:r>
              <a:endParaRPr lang="fr-FR" sz="1800" dirty="0"/>
            </a:p>
          </p:txBody>
        </p:sp>
        <p:sp>
          <p:nvSpPr>
            <p:cNvPr id="26" name="AutoShape 40"/>
            <p:cNvSpPr>
              <a:spLocks noChangeArrowheads="1"/>
            </p:cNvSpPr>
            <p:nvPr/>
          </p:nvSpPr>
          <p:spPr bwMode="auto">
            <a:xfrm>
              <a:off x="3586" y="2409"/>
              <a:ext cx="552" cy="286"/>
            </a:xfrm>
            <a:prstGeom prst="upArrowCallout">
              <a:avLst>
                <a:gd name="adj1" fmla="val 48216"/>
                <a:gd name="adj2" fmla="val 46894"/>
                <a:gd name="adj3" fmla="val 11000"/>
                <a:gd name="adj4" fmla="val 62065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oup 41"/>
          <p:cNvGrpSpPr>
            <a:grpSpLocks/>
          </p:cNvGrpSpPr>
          <p:nvPr/>
        </p:nvGrpSpPr>
        <p:grpSpPr bwMode="auto">
          <a:xfrm>
            <a:off x="1266825" y="2370139"/>
            <a:ext cx="1779588" cy="1276350"/>
            <a:chOff x="786" y="1999"/>
            <a:chExt cx="1121" cy="804"/>
          </a:xfrm>
        </p:grpSpPr>
        <p:sp>
          <p:nvSpPr>
            <p:cNvPr id="28" name="Line 42"/>
            <p:cNvSpPr>
              <a:spLocks noChangeShapeType="1"/>
            </p:cNvSpPr>
            <p:nvPr/>
          </p:nvSpPr>
          <p:spPr bwMode="auto">
            <a:xfrm flipV="1">
              <a:off x="1709" y="2245"/>
              <a:ext cx="1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 Box 43"/>
            <p:cNvSpPr txBox="1">
              <a:spLocks noChangeArrowheads="1"/>
            </p:cNvSpPr>
            <p:nvPr/>
          </p:nvSpPr>
          <p:spPr bwMode="auto">
            <a:xfrm>
              <a:off x="786" y="1999"/>
              <a:ext cx="1009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-Pression de contact</a:t>
              </a:r>
              <a:endParaRPr lang="fr-FR" sz="1200" dirty="0"/>
            </a:p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-Position de la porte</a:t>
              </a:r>
              <a:endParaRPr lang="fr-FR" sz="1200" dirty="0"/>
            </a:p>
          </p:txBody>
        </p:sp>
        <p:sp>
          <p:nvSpPr>
            <p:cNvPr id="30" name="Text Box 44"/>
            <p:cNvSpPr txBox="1">
              <a:spLocks noChangeArrowheads="1"/>
            </p:cNvSpPr>
            <p:nvPr/>
          </p:nvSpPr>
          <p:spPr bwMode="auto">
            <a:xfrm>
              <a:off x="818" y="2273"/>
              <a:ext cx="1054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-Demande normale ouverture/fermeture</a:t>
              </a:r>
              <a:endParaRPr lang="fr-FR" sz="1200" dirty="0"/>
            </a:p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-Arrêt d’Urgence</a:t>
              </a:r>
              <a:endParaRPr lang="fr-FR" sz="1200" dirty="0"/>
            </a:p>
            <a:p>
              <a:pPr algn="l" eaLnBrk="0" hangingPunct="0">
                <a:spcBef>
                  <a:spcPct val="0"/>
                </a:spcBef>
              </a:pPr>
              <a:r>
                <a:rPr lang="fr-FR" sz="1200" dirty="0">
                  <a:cs typeface="Times New Roman" pitchFamily="18" charset="0"/>
                </a:rPr>
                <a:t>Position de la porte</a:t>
              </a:r>
              <a:endParaRPr lang="fr-FR" sz="1200" dirty="0"/>
            </a:p>
          </p:txBody>
        </p:sp>
        <p:sp>
          <p:nvSpPr>
            <p:cNvPr id="31" name="Freeform 45"/>
            <p:cNvSpPr>
              <a:spLocks/>
            </p:cNvSpPr>
            <p:nvPr/>
          </p:nvSpPr>
          <p:spPr bwMode="auto">
            <a:xfrm>
              <a:off x="1650" y="2090"/>
              <a:ext cx="66" cy="155"/>
            </a:xfrm>
            <a:custGeom>
              <a:avLst/>
              <a:gdLst>
                <a:gd name="T0" fmla="*/ 0 w 165"/>
                <a:gd name="T1" fmla="*/ 0 h 211"/>
                <a:gd name="T2" fmla="*/ 165 w 165"/>
                <a:gd name="T3" fmla="*/ 0 h 211"/>
                <a:gd name="T4" fmla="*/ 165 w 165"/>
                <a:gd name="T5" fmla="*/ 211 h 211"/>
                <a:gd name="T6" fmla="*/ 12 w 165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" h="211">
                  <a:moveTo>
                    <a:pt x="0" y="0"/>
                  </a:moveTo>
                  <a:lnTo>
                    <a:pt x="165" y="0"/>
                  </a:lnTo>
                  <a:lnTo>
                    <a:pt x="165" y="211"/>
                  </a:lnTo>
                  <a:lnTo>
                    <a:pt x="12" y="21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46"/>
            <p:cNvSpPr>
              <a:spLocks noChangeShapeType="1"/>
            </p:cNvSpPr>
            <p:nvPr/>
          </p:nvSpPr>
          <p:spPr bwMode="auto">
            <a:xfrm flipV="1">
              <a:off x="1708" y="2361"/>
              <a:ext cx="1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47"/>
            <p:cNvSpPr>
              <a:spLocks/>
            </p:cNvSpPr>
            <p:nvPr/>
          </p:nvSpPr>
          <p:spPr bwMode="auto">
            <a:xfrm>
              <a:off x="1646" y="2360"/>
              <a:ext cx="66" cy="242"/>
            </a:xfrm>
            <a:custGeom>
              <a:avLst/>
              <a:gdLst>
                <a:gd name="T0" fmla="*/ 0 w 165"/>
                <a:gd name="T1" fmla="*/ 0 h 211"/>
                <a:gd name="T2" fmla="*/ 165 w 165"/>
                <a:gd name="T3" fmla="*/ 0 h 211"/>
                <a:gd name="T4" fmla="*/ 165 w 165"/>
                <a:gd name="T5" fmla="*/ 211 h 211"/>
                <a:gd name="T6" fmla="*/ 12 w 165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" h="211">
                  <a:moveTo>
                    <a:pt x="0" y="0"/>
                  </a:moveTo>
                  <a:lnTo>
                    <a:pt x="165" y="0"/>
                  </a:lnTo>
                  <a:lnTo>
                    <a:pt x="165" y="211"/>
                  </a:lnTo>
                  <a:lnTo>
                    <a:pt x="12" y="21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1125538" y="9048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/>
              <a:t>Architecture fonctionnelle d’un système technique :</a:t>
            </a:r>
          </a:p>
          <a:p>
            <a:pPr algn="ctr" eaLnBrk="1" hangingPunct="1"/>
            <a:r>
              <a:rPr lang="fr-FR" sz="1800" b="1" dirty="0"/>
              <a:t>Schéma Topo-</a:t>
            </a:r>
            <a:r>
              <a:rPr lang="fr-FR" sz="1800" b="1" dirty="0" err="1"/>
              <a:t>foncionnel</a:t>
            </a:r>
            <a:r>
              <a:rPr lang="fr-FR" sz="1800" b="1" dirty="0"/>
              <a:t> de la chaîne d’information</a:t>
            </a:r>
          </a:p>
        </p:txBody>
      </p:sp>
      <p:sp>
        <p:nvSpPr>
          <p:cNvPr id="35" name="Line 54"/>
          <p:cNvSpPr>
            <a:spLocks noChangeShapeType="1"/>
          </p:cNvSpPr>
          <p:nvPr/>
        </p:nvSpPr>
        <p:spPr bwMode="auto">
          <a:xfrm>
            <a:off x="6315075" y="3444875"/>
            <a:ext cx="639763" cy="847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6" name="Line 55"/>
          <p:cNvSpPr>
            <a:spLocks noChangeShapeType="1"/>
          </p:cNvSpPr>
          <p:nvPr/>
        </p:nvSpPr>
        <p:spPr bwMode="auto">
          <a:xfrm>
            <a:off x="5091113" y="3416300"/>
            <a:ext cx="355600" cy="407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" name="Line 56"/>
          <p:cNvSpPr>
            <a:spLocks noChangeShapeType="1"/>
          </p:cNvSpPr>
          <p:nvPr/>
        </p:nvSpPr>
        <p:spPr bwMode="auto">
          <a:xfrm>
            <a:off x="3824288" y="3749675"/>
            <a:ext cx="1449387" cy="1797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8" name="Line 57"/>
          <p:cNvSpPr>
            <a:spLocks noChangeShapeType="1"/>
          </p:cNvSpPr>
          <p:nvPr/>
        </p:nvSpPr>
        <p:spPr bwMode="auto">
          <a:xfrm>
            <a:off x="3332163" y="3535363"/>
            <a:ext cx="279400" cy="2538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9" name="Picture 64" descr="7693935-modem-demonte-vue-sur-les-cartes-de-circuits-electroniques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3881438"/>
            <a:ext cx="1792288" cy="12414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0" y="1612651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331572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106488" y="9048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/>
              <a:t>Architecture fonctionnelle d’un système technique :</a:t>
            </a:r>
          </a:p>
          <a:p>
            <a:pPr algn="ctr" eaLnBrk="1" hangingPunct="1"/>
            <a:r>
              <a:rPr lang="fr-FR" sz="1800" b="1" dirty="0"/>
              <a:t>Schéma Topo-fonctionnel de la chaîne d’énergie</a:t>
            </a: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925638"/>
            <a:ext cx="7000875" cy="4048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203575" y="2133600"/>
            <a:ext cx="1584325" cy="993775"/>
            <a:chOff x="2018" y="1344"/>
            <a:chExt cx="998" cy="626"/>
          </a:xfrm>
        </p:grpSpPr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2018" y="1435"/>
              <a:ext cx="9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1800" dirty="0" err="1">
                  <a:solidFill>
                    <a:srgbClr val="FF0000"/>
                  </a:solidFill>
                </a:rPr>
                <a:t>préactionneur</a:t>
              </a:r>
              <a:endParaRPr 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15"/>
            <p:cNvSpPr>
              <a:spLocks noChangeArrowheads="1"/>
            </p:cNvSpPr>
            <p:nvPr/>
          </p:nvSpPr>
          <p:spPr bwMode="auto">
            <a:xfrm>
              <a:off x="2018" y="1344"/>
              <a:ext cx="998" cy="454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2381" y="1797"/>
              <a:ext cx="34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r>
                <a:rPr lang="fr-FR" sz="240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9" name="Group 18"/>
          <p:cNvGrpSpPr>
            <a:grpSpLocks/>
          </p:cNvGrpSpPr>
          <p:nvPr/>
        </p:nvGrpSpPr>
        <p:grpSpPr bwMode="auto">
          <a:xfrm>
            <a:off x="4787900" y="2133600"/>
            <a:ext cx="1584325" cy="993775"/>
            <a:chOff x="2018" y="1344"/>
            <a:chExt cx="998" cy="626"/>
          </a:xfrm>
        </p:grpSpPr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2018" y="1435"/>
              <a:ext cx="9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1800">
                  <a:solidFill>
                    <a:srgbClr val="FF0000"/>
                  </a:solidFill>
                </a:rPr>
                <a:t>actionneur</a:t>
              </a:r>
            </a:p>
          </p:txBody>
        </p:sp>
        <p:sp>
          <p:nvSpPr>
            <p:cNvPr id="11" name="Oval 20"/>
            <p:cNvSpPr>
              <a:spLocks noChangeArrowheads="1"/>
            </p:cNvSpPr>
            <p:nvPr/>
          </p:nvSpPr>
          <p:spPr bwMode="auto">
            <a:xfrm>
              <a:off x="2018" y="1344"/>
              <a:ext cx="998" cy="454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2381" y="1797"/>
              <a:ext cx="34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r>
                <a:rPr lang="fr-FR" sz="2400">
                  <a:solidFill>
                    <a:srgbClr val="FF0000"/>
                  </a:solidFill>
                </a:rPr>
                <a:t>=</a:t>
              </a:r>
            </a:p>
          </p:txBody>
        </p:sp>
      </p:grpSp>
      <p:grpSp>
        <p:nvGrpSpPr>
          <p:cNvPr id="13" name="Group 26"/>
          <p:cNvGrpSpPr>
            <a:grpSpLocks/>
          </p:cNvGrpSpPr>
          <p:nvPr/>
        </p:nvGrpSpPr>
        <p:grpSpPr bwMode="auto">
          <a:xfrm>
            <a:off x="4716463" y="1931988"/>
            <a:ext cx="2062162" cy="992187"/>
            <a:chOff x="4150" y="708"/>
            <a:chExt cx="1299" cy="625"/>
          </a:xfrm>
        </p:grpSpPr>
        <p:sp>
          <p:nvSpPr>
            <p:cNvPr id="14" name="Text Box 23"/>
            <p:cNvSpPr txBox="1">
              <a:spLocks noChangeArrowheads="1"/>
            </p:cNvSpPr>
            <p:nvPr/>
          </p:nvSpPr>
          <p:spPr bwMode="auto">
            <a:xfrm>
              <a:off x="4150" y="833"/>
              <a:ext cx="99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1800">
                  <a:solidFill>
                    <a:srgbClr val="FF0000"/>
                  </a:solidFill>
                </a:rPr>
                <a:t>Transmetteur/ effecteur</a:t>
              </a:r>
            </a:p>
          </p:txBody>
        </p:sp>
        <p:sp>
          <p:nvSpPr>
            <p:cNvPr id="15" name="Oval 24"/>
            <p:cNvSpPr>
              <a:spLocks noChangeArrowheads="1"/>
            </p:cNvSpPr>
            <p:nvPr/>
          </p:nvSpPr>
          <p:spPr bwMode="auto">
            <a:xfrm>
              <a:off x="4150" y="708"/>
              <a:ext cx="998" cy="6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16" name="Text Box 25"/>
            <p:cNvSpPr txBox="1">
              <a:spLocks noChangeArrowheads="1"/>
            </p:cNvSpPr>
            <p:nvPr/>
          </p:nvSpPr>
          <p:spPr bwMode="auto">
            <a:xfrm>
              <a:off x="5103" y="845"/>
              <a:ext cx="3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sz="2400">
                  <a:solidFill>
                    <a:srgbClr val="FF0000"/>
                  </a:solidFill>
                </a:rPr>
                <a:t>=</a:t>
              </a:r>
            </a:p>
          </p:txBody>
        </p:sp>
      </p:grpSp>
      <p:sp>
        <p:nvSpPr>
          <p:cNvPr id="18" name="Text Box 55"/>
          <p:cNvSpPr txBox="1">
            <a:spLocks noChangeArrowheads="1"/>
          </p:cNvSpPr>
          <p:nvPr/>
        </p:nvSpPr>
        <p:spPr bwMode="auto">
          <a:xfrm>
            <a:off x="0" y="1603925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13286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5" descr="Commande alcor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3" y="4389438"/>
            <a:ext cx="1527175" cy="20351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1"/>
          <p:cNvSpPr>
            <a:spLocks noChangeArrowheads="1"/>
          </p:cNvSpPr>
          <p:nvPr/>
        </p:nvSpPr>
        <p:spPr bwMode="auto">
          <a:xfrm>
            <a:off x="1271588" y="1617663"/>
            <a:ext cx="3009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fr-FR" sz="1800" i="1">
                <a:cs typeface="Times New Roman" pitchFamily="18" charset="0"/>
              </a:rPr>
              <a:t>Exemple : Portail automatique</a:t>
            </a:r>
            <a:endParaRPr lang="fr-FR" sz="1800"/>
          </a:p>
          <a:p>
            <a:pPr algn="l" eaLnBrk="0" hangingPunct="0">
              <a:spcBef>
                <a:spcPct val="0"/>
              </a:spcBef>
            </a:pPr>
            <a:endParaRPr lang="fr-FR" sz="1800"/>
          </a:p>
        </p:txBody>
      </p:sp>
      <p:sp>
        <p:nvSpPr>
          <p:cNvPr id="4" name="Line 40"/>
          <p:cNvSpPr>
            <a:spLocks noChangeShapeType="1"/>
          </p:cNvSpPr>
          <p:nvPr/>
        </p:nvSpPr>
        <p:spPr bwMode="auto">
          <a:xfrm>
            <a:off x="6981825" y="1927225"/>
            <a:ext cx="4763" cy="1857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" name="Line 39"/>
          <p:cNvSpPr>
            <a:spLocks noChangeShapeType="1"/>
          </p:cNvSpPr>
          <p:nvPr/>
        </p:nvSpPr>
        <p:spPr bwMode="auto">
          <a:xfrm>
            <a:off x="2054225" y="2659063"/>
            <a:ext cx="242888" cy="3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298700" y="2503488"/>
            <a:ext cx="744538" cy="312737"/>
          </a:xfrm>
          <a:prstGeom prst="rect">
            <a:avLst/>
          </a:prstGeom>
          <a:solidFill>
            <a:srgbClr val="DDDDD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r>
              <a:rPr lang="fr-FR" sz="1000">
                <a:latin typeface="Arial" charset="0"/>
                <a:ea typeface="Times New Roman" pitchFamily="18" charset="0"/>
                <a:cs typeface="Arial" charset="0"/>
              </a:rPr>
              <a:t>Alimenter</a:t>
            </a:r>
            <a:endParaRPr lang="fr-FR" sz="1800">
              <a:ea typeface="Times New Roman" pitchFamily="18" charset="0"/>
              <a:cs typeface="Arial" charset="0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3335338" y="2503488"/>
            <a:ext cx="744537" cy="312737"/>
          </a:xfrm>
          <a:prstGeom prst="rect">
            <a:avLst/>
          </a:prstGeom>
          <a:solidFill>
            <a:srgbClr val="DDDDD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r>
              <a:rPr lang="fr-FR" sz="900">
                <a:latin typeface="Arial" charset="0"/>
                <a:ea typeface="Times New Roman" pitchFamily="18" charset="0"/>
                <a:cs typeface="Arial" charset="0"/>
              </a:rPr>
              <a:t>Distribuer</a:t>
            </a:r>
            <a:endParaRPr lang="fr-FR" sz="900">
              <a:ea typeface="Times New Roman" pitchFamily="18" charset="0"/>
              <a:cs typeface="Arial" charset="0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4367213" y="2498725"/>
            <a:ext cx="744537" cy="312738"/>
          </a:xfrm>
          <a:prstGeom prst="rect">
            <a:avLst/>
          </a:prstGeom>
          <a:solidFill>
            <a:srgbClr val="DDDDD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r>
              <a:rPr lang="fr-FR" sz="1000">
                <a:latin typeface="Arial" charset="0"/>
                <a:ea typeface="Times New Roman" pitchFamily="18" charset="0"/>
                <a:cs typeface="Arial" charset="0"/>
              </a:rPr>
              <a:t>Convertir</a:t>
            </a:r>
            <a:endParaRPr lang="fr-FR" sz="1800">
              <a:ea typeface="Times New Roman" pitchFamily="18" charset="0"/>
              <a:cs typeface="Arial" charset="0"/>
            </a:endParaRP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5395913" y="2493963"/>
            <a:ext cx="923925" cy="311150"/>
          </a:xfrm>
          <a:prstGeom prst="rect">
            <a:avLst/>
          </a:prstGeom>
          <a:solidFill>
            <a:srgbClr val="DDDDD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r>
              <a:rPr lang="fr-FR" sz="1000">
                <a:latin typeface="Arial" charset="0"/>
                <a:ea typeface="Times New Roman" pitchFamily="18" charset="0"/>
                <a:cs typeface="Arial" charset="0"/>
              </a:rPr>
              <a:t>Transmettre</a:t>
            </a:r>
            <a:endParaRPr lang="fr-FR" sz="1800">
              <a:ea typeface="Times New Roman" pitchFamily="18" charset="0"/>
              <a:cs typeface="Arial" charset="0"/>
            </a:endParaRP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>
            <a:off x="6332538" y="2638425"/>
            <a:ext cx="277812" cy="3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6616700" y="2127250"/>
            <a:ext cx="858838" cy="1027113"/>
          </a:xfrm>
          <a:prstGeom prst="rect">
            <a:avLst/>
          </a:prstGeom>
          <a:solidFill>
            <a:srgbClr val="DDDDD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r>
              <a:rPr lang="fr-FR" sz="1000">
                <a:latin typeface="Arial" charset="0"/>
                <a:ea typeface="Times New Roman" pitchFamily="18" charset="0"/>
                <a:cs typeface="Arial" charset="0"/>
              </a:rPr>
              <a:t>Man</a:t>
            </a:r>
            <a:r>
              <a:rPr lang="fr-FR" sz="1000">
                <a:latin typeface="Times New Roman"/>
                <a:ea typeface="Times New Roman" pitchFamily="18" charset="0"/>
                <a:cs typeface="Arial" charset="0"/>
              </a:rPr>
              <a:t>œ</a:t>
            </a:r>
            <a:r>
              <a:rPr lang="fr-FR" sz="1000">
                <a:latin typeface="Arial" charset="0"/>
                <a:ea typeface="Times New Roman" pitchFamily="18" charset="0"/>
                <a:cs typeface="Arial" charset="0"/>
              </a:rPr>
              <a:t>uvrer les vantaux</a:t>
            </a:r>
            <a:endParaRPr lang="fr-FR" sz="1800">
              <a:ea typeface="Times New Roman" pitchFamily="18" charset="0"/>
              <a:cs typeface="Arial" charset="0"/>
            </a:endParaRPr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010400" y="3167063"/>
            <a:ext cx="4763" cy="1857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7493000" y="2636838"/>
            <a:ext cx="2190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7629525" y="2424113"/>
            <a:ext cx="9620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r>
              <a:rPr lang="fr-FR" sz="1000" dirty="0">
                <a:cs typeface="Times New Roman" pitchFamily="18" charset="0"/>
              </a:rPr>
              <a:t>Pertes énergétiques</a:t>
            </a:r>
            <a:endParaRPr lang="fr-FR" sz="1000" dirty="0"/>
          </a:p>
        </p:txBody>
      </p:sp>
      <p:grpSp>
        <p:nvGrpSpPr>
          <p:cNvPr id="15" name="Group 76"/>
          <p:cNvGrpSpPr>
            <a:grpSpLocks/>
          </p:cNvGrpSpPr>
          <p:nvPr/>
        </p:nvGrpSpPr>
        <p:grpSpPr bwMode="auto">
          <a:xfrm>
            <a:off x="6402388" y="1501775"/>
            <a:ext cx="1327150" cy="2239963"/>
            <a:chOff x="4033" y="946"/>
            <a:chExt cx="836" cy="1411"/>
          </a:xfrm>
        </p:grpSpPr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4033" y="946"/>
              <a:ext cx="804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200" dirty="0" err="1">
                  <a:cs typeface="Times New Roman" pitchFamily="18" charset="0"/>
                </a:rPr>
                <a:t>Accés</a:t>
              </a:r>
              <a:r>
                <a:rPr lang="fr-FR" sz="1200" dirty="0">
                  <a:cs typeface="Times New Roman" pitchFamily="18" charset="0"/>
                </a:rPr>
                <a:t> à une zone privée non géré </a:t>
              </a:r>
              <a:endParaRPr lang="fr-FR" sz="1200" dirty="0"/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4071" y="2082"/>
              <a:ext cx="798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1200" dirty="0" err="1">
                  <a:cs typeface="Times New Roman" pitchFamily="18" charset="0"/>
                </a:rPr>
                <a:t>Accés</a:t>
              </a:r>
              <a:r>
                <a:rPr lang="fr-FR" sz="1200" dirty="0">
                  <a:cs typeface="Times New Roman" pitchFamily="18" charset="0"/>
                </a:rPr>
                <a:t> à une zone privée  géré </a:t>
              </a:r>
              <a:endParaRPr lang="fr-FR" sz="1200" dirty="0"/>
            </a:p>
          </p:txBody>
        </p:sp>
      </p:grp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5130800" y="2651125"/>
            <a:ext cx="276225" cy="3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4092575" y="2646363"/>
            <a:ext cx="277813" cy="3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3055938" y="2655888"/>
            <a:ext cx="277812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27" name="Tête.avi">
            <a:hlinkClick r:id="" action="ppaction://media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2692400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3" descr="portail%20S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3773488"/>
            <a:ext cx="2401888" cy="2717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Réducteur BFT.avi">
            <a:hlinkClick r:id="" action="ppaction://media"/>
          </p:cNvPr>
          <p:cNvPicPr>
            <a:picLocks noChangeAspect="1" noChangeArrowheads="1"/>
          </p:cNvPicPr>
          <p:nvPr>
            <a:vide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491038"/>
            <a:ext cx="1878013" cy="18780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Group 104"/>
          <p:cNvGrpSpPr>
            <a:grpSpLocks/>
          </p:cNvGrpSpPr>
          <p:nvPr/>
        </p:nvGrpSpPr>
        <p:grpSpPr bwMode="auto">
          <a:xfrm>
            <a:off x="4295775" y="2024063"/>
            <a:ext cx="2409825" cy="2643187"/>
            <a:chOff x="2706" y="1275"/>
            <a:chExt cx="1518" cy="1665"/>
          </a:xfrm>
        </p:grpSpPr>
        <p:sp>
          <p:nvSpPr>
            <p:cNvPr id="31" name="Text Box 37"/>
            <p:cNvSpPr txBox="1">
              <a:spLocks noChangeArrowheads="1"/>
            </p:cNvSpPr>
            <p:nvPr/>
          </p:nvSpPr>
          <p:spPr bwMode="auto">
            <a:xfrm>
              <a:off x="2706" y="1869"/>
              <a:ext cx="62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Moteurs électriques asynchrone</a:t>
              </a:r>
              <a:endParaRPr lang="fr-FR" sz="1800"/>
            </a:p>
          </p:txBody>
        </p:sp>
        <p:sp>
          <p:nvSpPr>
            <p:cNvPr id="32" name="AutoShape 36"/>
            <p:cNvSpPr>
              <a:spLocks noChangeArrowheads="1"/>
            </p:cNvSpPr>
            <p:nvPr/>
          </p:nvSpPr>
          <p:spPr bwMode="auto">
            <a:xfrm>
              <a:off x="2746" y="1776"/>
              <a:ext cx="539" cy="384"/>
            </a:xfrm>
            <a:prstGeom prst="upArrowCallout">
              <a:avLst>
                <a:gd name="adj1" fmla="val 47080"/>
                <a:gd name="adj2" fmla="val 45789"/>
                <a:gd name="adj3" fmla="val 11000"/>
                <a:gd name="adj4" fmla="val 69877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3278" y="1425"/>
              <a:ext cx="168" cy="244"/>
            </a:xfrm>
            <a:custGeom>
              <a:avLst/>
              <a:gdLst>
                <a:gd name="T0" fmla="*/ 0 w 420"/>
                <a:gd name="T1" fmla="*/ 608 h 608"/>
                <a:gd name="T2" fmla="*/ 189 w 420"/>
                <a:gd name="T3" fmla="*/ 94 h 608"/>
                <a:gd name="T4" fmla="*/ 232 w 420"/>
                <a:gd name="T5" fmla="*/ 248 h 608"/>
                <a:gd name="T6" fmla="*/ 420 w 420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608">
                  <a:moveTo>
                    <a:pt x="0" y="608"/>
                  </a:moveTo>
                  <a:lnTo>
                    <a:pt x="189" y="94"/>
                  </a:lnTo>
                  <a:lnTo>
                    <a:pt x="232" y="248"/>
                  </a:lnTo>
                  <a:lnTo>
                    <a:pt x="42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Text Box 8"/>
            <p:cNvSpPr txBox="1">
              <a:spLocks noChangeArrowheads="1"/>
            </p:cNvSpPr>
            <p:nvPr/>
          </p:nvSpPr>
          <p:spPr bwMode="auto">
            <a:xfrm>
              <a:off x="3400" y="1275"/>
              <a:ext cx="437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 i="1">
                  <a:cs typeface="Times New Roman" pitchFamily="18" charset="0"/>
                </a:rPr>
                <a:t>NRJ méca de rotation</a:t>
              </a:r>
              <a:endParaRPr lang="fr-FR" sz="1800"/>
            </a:p>
          </p:txBody>
        </p:sp>
        <p:sp>
          <p:nvSpPr>
            <p:cNvPr id="35" name="Line 66"/>
            <p:cNvSpPr>
              <a:spLocks noChangeShapeType="1"/>
            </p:cNvSpPr>
            <p:nvPr/>
          </p:nvSpPr>
          <p:spPr bwMode="auto">
            <a:xfrm>
              <a:off x="3162" y="2016"/>
              <a:ext cx="1062" cy="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6" name="Tête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4624388"/>
            <a:ext cx="1952625" cy="166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Group 103"/>
          <p:cNvGrpSpPr>
            <a:grpSpLocks/>
          </p:cNvGrpSpPr>
          <p:nvPr/>
        </p:nvGrpSpPr>
        <p:grpSpPr bwMode="auto">
          <a:xfrm>
            <a:off x="1622425" y="1916113"/>
            <a:ext cx="3462338" cy="4141787"/>
            <a:chOff x="1022" y="1207"/>
            <a:chExt cx="2181" cy="2609"/>
          </a:xfrm>
        </p:grpSpPr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2644" y="1429"/>
              <a:ext cx="168" cy="243"/>
            </a:xfrm>
            <a:custGeom>
              <a:avLst/>
              <a:gdLst>
                <a:gd name="T0" fmla="*/ 0 w 420"/>
                <a:gd name="T1" fmla="*/ 608 h 608"/>
                <a:gd name="T2" fmla="*/ 189 w 420"/>
                <a:gd name="T3" fmla="*/ 94 h 608"/>
                <a:gd name="T4" fmla="*/ 232 w 420"/>
                <a:gd name="T5" fmla="*/ 248 h 608"/>
                <a:gd name="T6" fmla="*/ 420 w 420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608">
                  <a:moveTo>
                    <a:pt x="0" y="608"/>
                  </a:moveTo>
                  <a:lnTo>
                    <a:pt x="189" y="94"/>
                  </a:lnTo>
                  <a:lnTo>
                    <a:pt x="232" y="248"/>
                  </a:lnTo>
                  <a:lnTo>
                    <a:pt x="42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766" y="1296"/>
              <a:ext cx="437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 i="1">
                  <a:cs typeface="Times New Roman" pitchFamily="18" charset="0"/>
                </a:rPr>
                <a:t>NRJ élec distribuée</a:t>
              </a:r>
              <a:endParaRPr lang="fr-FR" sz="1800"/>
            </a:p>
          </p:txBody>
        </p:sp>
        <p:sp>
          <p:nvSpPr>
            <p:cNvPr id="40" name="Line 12"/>
            <p:cNvSpPr>
              <a:spLocks noChangeShapeType="1"/>
            </p:cNvSpPr>
            <p:nvPr/>
          </p:nvSpPr>
          <p:spPr bwMode="auto">
            <a:xfrm>
              <a:off x="2426" y="1404"/>
              <a:ext cx="3" cy="1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 Box 26"/>
            <p:cNvSpPr txBox="1">
              <a:spLocks noChangeArrowheads="1"/>
            </p:cNvSpPr>
            <p:nvPr/>
          </p:nvSpPr>
          <p:spPr bwMode="auto">
            <a:xfrm>
              <a:off x="2138" y="1875"/>
              <a:ext cx="4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>
                  <a:cs typeface="Times New Roman" pitchFamily="18" charset="0"/>
                </a:rPr>
                <a:t>Interface de puissance</a:t>
              </a:r>
              <a:endParaRPr lang="fr-FR" sz="1800"/>
            </a:p>
          </p:txBody>
        </p:sp>
        <p:sp>
          <p:nvSpPr>
            <p:cNvPr id="42" name="AutoShape 25"/>
            <p:cNvSpPr>
              <a:spLocks noChangeArrowheads="1"/>
            </p:cNvSpPr>
            <p:nvPr/>
          </p:nvSpPr>
          <p:spPr bwMode="auto">
            <a:xfrm>
              <a:off x="2118" y="1781"/>
              <a:ext cx="426" cy="287"/>
            </a:xfrm>
            <a:prstGeom prst="upArrowCallout">
              <a:avLst>
                <a:gd name="adj1" fmla="val 37081"/>
                <a:gd name="adj2" fmla="val 36063"/>
                <a:gd name="adj3" fmla="val 11000"/>
                <a:gd name="adj4" fmla="val 62065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2112" y="1207"/>
              <a:ext cx="67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fr-FR" sz="800" dirty="0">
                  <a:cs typeface="Times New Roman" pitchFamily="18" charset="0"/>
                </a:rPr>
                <a:t>Ordres émanant de la partie commande</a:t>
              </a:r>
              <a:endParaRPr lang="fr-FR" sz="1800" dirty="0"/>
            </a:p>
          </p:txBody>
        </p:sp>
        <p:sp>
          <p:nvSpPr>
            <p:cNvPr id="44" name="Line 69"/>
            <p:cNvSpPr>
              <a:spLocks noChangeShapeType="1"/>
            </p:cNvSpPr>
            <p:nvPr/>
          </p:nvSpPr>
          <p:spPr bwMode="auto">
            <a:xfrm flipH="1">
              <a:off x="1298" y="2068"/>
              <a:ext cx="942" cy="14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Oval 99"/>
            <p:cNvSpPr>
              <a:spLocks noChangeArrowheads="1"/>
            </p:cNvSpPr>
            <p:nvPr/>
          </p:nvSpPr>
          <p:spPr bwMode="auto">
            <a:xfrm>
              <a:off x="1022" y="3420"/>
              <a:ext cx="317" cy="3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3343275" y="1643063"/>
            <a:ext cx="4287838" cy="4611687"/>
            <a:chOff x="3343275" y="1643063"/>
            <a:chExt cx="4287838" cy="4611687"/>
          </a:xfrm>
        </p:grpSpPr>
        <p:sp>
          <p:nvSpPr>
            <p:cNvPr id="46" name="Oval 101"/>
            <p:cNvSpPr>
              <a:spLocks noChangeArrowheads="1"/>
            </p:cNvSpPr>
            <p:nvPr/>
          </p:nvSpPr>
          <p:spPr bwMode="auto">
            <a:xfrm>
              <a:off x="5168900" y="4708525"/>
              <a:ext cx="941388" cy="10858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7" name="Group 106"/>
            <p:cNvGrpSpPr>
              <a:grpSpLocks/>
            </p:cNvGrpSpPr>
            <p:nvPr/>
          </p:nvGrpSpPr>
          <p:grpSpPr bwMode="auto">
            <a:xfrm>
              <a:off x="3343275" y="1643063"/>
              <a:ext cx="4287838" cy="4611687"/>
              <a:chOff x="2106" y="1035"/>
              <a:chExt cx="2701" cy="2905"/>
            </a:xfrm>
          </p:grpSpPr>
          <p:sp>
            <p:nvSpPr>
              <p:cNvPr id="48" name="Text Box 35"/>
              <p:cNvSpPr txBox="1">
                <a:spLocks noChangeArrowheads="1"/>
              </p:cNvSpPr>
              <p:nvPr/>
            </p:nvSpPr>
            <p:spPr bwMode="auto">
              <a:xfrm>
                <a:off x="3400" y="1863"/>
                <a:ext cx="688" cy="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800">
                    <a:cs typeface="Times New Roman" pitchFamily="18" charset="0"/>
                  </a:rPr>
                  <a:t>Réducteur</a:t>
                </a:r>
              </a:p>
              <a:p>
                <a:pPr algn="l" eaLnBrk="0" hangingPunct="0">
                  <a:spcBef>
                    <a:spcPct val="0"/>
                  </a:spcBef>
                </a:pPr>
                <a:r>
                  <a:rPr lang="fr-FR" sz="800">
                    <a:cs typeface="Times New Roman" pitchFamily="18" charset="0"/>
                  </a:rPr>
                  <a:t>Limiteur de couple</a:t>
                </a:r>
              </a:p>
              <a:p>
                <a:pPr algn="l" eaLnBrk="0" hangingPunct="0">
                  <a:spcBef>
                    <a:spcPct val="0"/>
                  </a:spcBef>
                </a:pPr>
                <a:r>
                  <a:rPr lang="fr-FR" sz="800">
                    <a:cs typeface="Times New Roman" pitchFamily="18" charset="0"/>
                  </a:rPr>
                  <a:t>Vantaux</a:t>
                </a:r>
              </a:p>
              <a:p>
                <a:pPr algn="l" eaLnBrk="0" hangingPunct="0">
                  <a:spcBef>
                    <a:spcPct val="0"/>
                  </a:spcBef>
                </a:pPr>
                <a:r>
                  <a:rPr lang="fr-FR" sz="800">
                    <a:cs typeface="Times New Roman" pitchFamily="18" charset="0"/>
                  </a:rPr>
                  <a:t>Barres de poussée</a:t>
                </a:r>
                <a:endParaRPr lang="fr-FR" sz="900"/>
              </a:p>
              <a:p>
                <a:pPr algn="l" eaLnBrk="0" hangingPunct="0">
                  <a:spcBef>
                    <a:spcPct val="0"/>
                  </a:spcBef>
                </a:pPr>
                <a:endParaRPr lang="fr-FR" sz="1800"/>
              </a:p>
            </p:txBody>
          </p:sp>
          <p:sp>
            <p:nvSpPr>
              <p:cNvPr id="49" name="AutoShape 34"/>
              <p:cNvSpPr>
                <a:spLocks noChangeArrowheads="1"/>
              </p:cNvSpPr>
              <p:nvPr/>
            </p:nvSpPr>
            <p:spPr bwMode="auto">
              <a:xfrm>
                <a:off x="3434" y="1772"/>
                <a:ext cx="520" cy="467"/>
              </a:xfrm>
              <a:prstGeom prst="upArrowCallout">
                <a:avLst>
                  <a:gd name="adj1" fmla="val 27817"/>
                  <a:gd name="adj2" fmla="val 27054"/>
                  <a:gd name="adj3" fmla="val 11000"/>
                  <a:gd name="adj4" fmla="val 79750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Freeform 7"/>
              <p:cNvSpPr>
                <a:spLocks/>
              </p:cNvSpPr>
              <p:nvPr/>
            </p:nvSpPr>
            <p:spPr bwMode="auto">
              <a:xfrm flipH="1">
                <a:off x="3844" y="1139"/>
                <a:ext cx="217" cy="521"/>
              </a:xfrm>
              <a:custGeom>
                <a:avLst/>
                <a:gdLst>
                  <a:gd name="T0" fmla="*/ 0 w 420"/>
                  <a:gd name="T1" fmla="*/ 608 h 608"/>
                  <a:gd name="T2" fmla="*/ 189 w 420"/>
                  <a:gd name="T3" fmla="*/ 94 h 608"/>
                  <a:gd name="T4" fmla="*/ 232 w 420"/>
                  <a:gd name="T5" fmla="*/ 248 h 608"/>
                  <a:gd name="T6" fmla="*/ 420 w 420"/>
                  <a:gd name="T7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0" h="608">
                    <a:moveTo>
                      <a:pt x="0" y="608"/>
                    </a:moveTo>
                    <a:lnTo>
                      <a:pt x="189" y="94"/>
                    </a:lnTo>
                    <a:lnTo>
                      <a:pt x="232" y="248"/>
                    </a:lnTo>
                    <a:lnTo>
                      <a:pt x="42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Text Box 6"/>
              <p:cNvSpPr txBox="1">
                <a:spLocks noChangeArrowheads="1"/>
              </p:cNvSpPr>
              <p:nvPr/>
            </p:nvSpPr>
            <p:spPr bwMode="auto">
              <a:xfrm>
                <a:off x="3288" y="1035"/>
                <a:ext cx="600" cy="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800">
                    <a:cs typeface="Times New Roman" pitchFamily="18" charset="0"/>
                  </a:rPr>
                  <a:t>NRJ méca adaptée</a:t>
                </a:r>
                <a:endParaRPr lang="fr-FR" sz="1800"/>
              </a:p>
            </p:txBody>
          </p:sp>
          <p:sp>
            <p:nvSpPr>
              <p:cNvPr id="52" name="Line 68"/>
              <p:cNvSpPr>
                <a:spLocks noChangeShapeType="1"/>
              </p:cNvSpPr>
              <p:nvPr/>
            </p:nvSpPr>
            <p:spPr bwMode="auto">
              <a:xfrm flipH="1">
                <a:off x="2473" y="1939"/>
                <a:ext cx="976" cy="13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Line 79"/>
              <p:cNvSpPr>
                <a:spLocks noChangeShapeType="1"/>
              </p:cNvSpPr>
              <p:nvPr/>
            </p:nvSpPr>
            <p:spPr bwMode="auto">
              <a:xfrm>
                <a:off x="3803" y="2202"/>
                <a:ext cx="907" cy="6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Line 80"/>
              <p:cNvSpPr>
                <a:spLocks noChangeShapeType="1"/>
              </p:cNvSpPr>
              <p:nvPr/>
            </p:nvSpPr>
            <p:spPr bwMode="auto">
              <a:xfrm>
                <a:off x="3704" y="2096"/>
                <a:ext cx="1103" cy="6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Oval 100"/>
              <p:cNvSpPr>
                <a:spLocks noChangeArrowheads="1"/>
              </p:cNvSpPr>
              <p:nvPr/>
            </p:nvSpPr>
            <p:spPr bwMode="auto">
              <a:xfrm>
                <a:off x="2106" y="3268"/>
                <a:ext cx="473" cy="67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" name="Line 67"/>
              <p:cNvSpPr>
                <a:spLocks noChangeShapeType="1"/>
              </p:cNvSpPr>
              <p:nvPr/>
            </p:nvSpPr>
            <p:spPr bwMode="auto">
              <a:xfrm flipH="1">
                <a:off x="3575" y="2039"/>
                <a:ext cx="72" cy="9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1125538" y="854075"/>
            <a:ext cx="77771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400" b="1" dirty="0"/>
              <a:t>Architecture fonctionnelle d’un système technique :</a:t>
            </a:r>
          </a:p>
          <a:p>
            <a:pPr algn="ctr" eaLnBrk="1" hangingPunct="1"/>
            <a:r>
              <a:rPr lang="fr-FR" sz="1800" b="1" dirty="0"/>
              <a:t>Schéma Topo-fonctionnel de la chaîne d’énergie</a:t>
            </a:r>
          </a:p>
        </p:txBody>
      </p:sp>
      <p:sp>
        <p:nvSpPr>
          <p:cNvPr id="60" name="Text Box 55"/>
          <p:cNvSpPr txBox="1">
            <a:spLocks noChangeArrowheads="1"/>
          </p:cNvSpPr>
          <p:nvPr/>
        </p:nvSpPr>
        <p:spPr bwMode="auto">
          <a:xfrm>
            <a:off x="0" y="1600750"/>
            <a:ext cx="1125538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rIns="72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 fonctionnelle</a:t>
            </a:r>
          </a:p>
        </p:txBody>
      </p:sp>
      <p:graphicFrame>
        <p:nvGraphicFramePr>
          <p:cNvPr id="61" name="Objet 60">
            <a:hlinkClick r:id="rId8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810237"/>
              </p:ext>
            </p:extLst>
          </p:nvPr>
        </p:nvGraphicFramePr>
        <p:xfrm>
          <a:off x="8289621" y="300905"/>
          <a:ext cx="779621" cy="357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9" imgW="1497600" imgH="686880" progId="Package">
                  <p:embed/>
                </p:oleObj>
              </mc:Choice>
              <mc:Fallback>
                <p:oleObj name="Objet d’environnement du Gestionnaire de liaisons" showAsIcon="1" r:id="rId9" imgW="149760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89621" y="300905"/>
                        <a:ext cx="779621" cy="357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3" name="Groupe 62"/>
          <p:cNvGrpSpPr/>
          <p:nvPr/>
        </p:nvGrpSpPr>
        <p:grpSpPr>
          <a:xfrm>
            <a:off x="1516063" y="1965325"/>
            <a:ext cx="1811337" cy="2865755"/>
            <a:chOff x="1516063" y="1965325"/>
            <a:chExt cx="1811337" cy="2865755"/>
          </a:xfrm>
        </p:grpSpPr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1516063" y="1965325"/>
              <a:ext cx="1811337" cy="1387475"/>
              <a:chOff x="955" y="1238"/>
              <a:chExt cx="1141" cy="874"/>
            </a:xfrm>
          </p:grpSpPr>
          <p:sp>
            <p:nvSpPr>
              <p:cNvPr id="22" name="Text Box 38"/>
              <p:cNvSpPr txBox="1">
                <a:spLocks noChangeArrowheads="1"/>
              </p:cNvSpPr>
              <p:nvPr/>
            </p:nvSpPr>
            <p:spPr bwMode="auto">
              <a:xfrm>
                <a:off x="955" y="1562"/>
                <a:ext cx="4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NRJ</a:t>
                </a:r>
                <a:endParaRPr lang="fr-FR" sz="1000"/>
              </a:p>
              <a:p>
                <a:pPr algn="l" eaLnBrk="0" hangingPunct="0">
                  <a:spcBef>
                    <a:spcPct val="0"/>
                  </a:spcBef>
                </a:pPr>
                <a:r>
                  <a:rPr lang="fr-FR" sz="1000">
                    <a:cs typeface="Times New Roman" pitchFamily="18" charset="0"/>
                  </a:rPr>
                  <a:t>Elec EDF</a:t>
                </a:r>
                <a:endParaRPr lang="fr-FR" sz="1000"/>
              </a:p>
            </p:txBody>
          </p:sp>
          <p:sp>
            <p:nvSpPr>
              <p:cNvPr id="23" name="Text Box 32"/>
              <p:cNvSpPr txBox="1">
                <a:spLocks noChangeArrowheads="1"/>
              </p:cNvSpPr>
              <p:nvPr/>
            </p:nvSpPr>
            <p:spPr bwMode="auto">
              <a:xfrm>
                <a:off x="1480" y="1921"/>
                <a:ext cx="434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800" dirty="0">
                    <a:cs typeface="Times New Roman" pitchFamily="18" charset="0"/>
                  </a:rPr>
                  <a:t>Prise réseau</a:t>
                </a:r>
              </a:p>
              <a:p>
                <a:pPr algn="l" eaLnBrk="0" hangingPunct="0">
                  <a:spcBef>
                    <a:spcPct val="0"/>
                  </a:spcBef>
                </a:pPr>
                <a:r>
                  <a:rPr lang="fr-FR" sz="800" dirty="0">
                    <a:cs typeface="Times New Roman" pitchFamily="18" charset="0"/>
                  </a:rPr>
                  <a:t>transfo</a:t>
                </a:r>
                <a:endParaRPr lang="fr-FR" sz="1800" dirty="0"/>
              </a:p>
            </p:txBody>
          </p:sp>
          <p:sp>
            <p:nvSpPr>
              <p:cNvPr id="24" name="AutoShape 31"/>
              <p:cNvSpPr>
                <a:spLocks noChangeArrowheads="1"/>
              </p:cNvSpPr>
              <p:nvPr/>
            </p:nvSpPr>
            <p:spPr bwMode="auto">
              <a:xfrm>
                <a:off x="1459" y="1779"/>
                <a:ext cx="466" cy="333"/>
              </a:xfrm>
              <a:prstGeom prst="upArrowCallout">
                <a:avLst>
                  <a:gd name="adj1" fmla="val 42027"/>
                  <a:gd name="adj2" fmla="val 40874"/>
                  <a:gd name="adj3" fmla="val 11000"/>
                  <a:gd name="adj4" fmla="val 62065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 flipH="1">
                <a:off x="1859" y="1354"/>
                <a:ext cx="106" cy="311"/>
              </a:xfrm>
              <a:custGeom>
                <a:avLst/>
                <a:gdLst>
                  <a:gd name="T0" fmla="*/ 0 w 420"/>
                  <a:gd name="T1" fmla="*/ 608 h 608"/>
                  <a:gd name="T2" fmla="*/ 189 w 420"/>
                  <a:gd name="T3" fmla="*/ 94 h 608"/>
                  <a:gd name="T4" fmla="*/ 232 w 420"/>
                  <a:gd name="T5" fmla="*/ 248 h 608"/>
                  <a:gd name="T6" fmla="*/ 420 w 420"/>
                  <a:gd name="T7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0" h="608">
                    <a:moveTo>
                      <a:pt x="0" y="608"/>
                    </a:moveTo>
                    <a:lnTo>
                      <a:pt x="189" y="94"/>
                    </a:lnTo>
                    <a:lnTo>
                      <a:pt x="232" y="248"/>
                    </a:lnTo>
                    <a:lnTo>
                      <a:pt x="42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Text Box 10"/>
              <p:cNvSpPr txBox="1">
                <a:spLocks noChangeArrowheads="1"/>
              </p:cNvSpPr>
              <p:nvPr/>
            </p:nvSpPr>
            <p:spPr bwMode="auto">
              <a:xfrm>
                <a:off x="1658" y="1238"/>
                <a:ext cx="438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fr-FR" sz="800" i="1">
                    <a:cs typeface="Times New Roman" pitchFamily="18" charset="0"/>
                  </a:rPr>
                  <a:t>NRJ élec</a:t>
                </a:r>
                <a:endParaRPr lang="fr-FR" sz="1800"/>
              </a:p>
            </p:txBody>
          </p:sp>
        </p:grpSp>
        <p:cxnSp>
          <p:nvCxnSpPr>
            <p:cNvPr id="59" name="Connecteur droit avec flèche 58"/>
            <p:cNvCxnSpPr/>
            <p:nvPr/>
          </p:nvCxnSpPr>
          <p:spPr>
            <a:xfrm flipH="1">
              <a:off x="1729740" y="3327400"/>
              <a:ext cx="746760" cy="150368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492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video>
            <p:video>
              <p:cMediaNode>
                <p:cTn id="28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  <p:video>
              <p:cMediaNode>
                <p:cTn id="2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4696382"/>
            <a:ext cx="898237" cy="34412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 et Objectif</a:t>
            </a:r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4122738" y="3211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6" name="Text Box 56"/>
          <p:cNvSpPr txBox="1">
            <a:spLocks noChangeArrowheads="1"/>
          </p:cNvSpPr>
          <p:nvPr/>
        </p:nvSpPr>
        <p:spPr bwMode="auto">
          <a:xfrm>
            <a:off x="1310481" y="1449388"/>
            <a:ext cx="76739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dirty="0"/>
              <a:t>Les </a:t>
            </a:r>
            <a:r>
              <a:rPr lang="fr-CA" b="1" dirty="0"/>
              <a:t>S</a:t>
            </a:r>
            <a:r>
              <a:rPr lang="fr-CA" dirty="0"/>
              <a:t>ciences </a:t>
            </a:r>
            <a:r>
              <a:rPr lang="fr-CA" b="1" dirty="0"/>
              <a:t>I</a:t>
            </a:r>
            <a:r>
              <a:rPr lang="fr-CA" dirty="0"/>
              <a:t>ndustrielles pour l’</a:t>
            </a:r>
            <a:r>
              <a:rPr lang="fr-CA" b="1" dirty="0"/>
              <a:t>I</a:t>
            </a:r>
            <a:r>
              <a:rPr lang="fr-CA" dirty="0"/>
              <a:t>ngénieur</a:t>
            </a:r>
          </a:p>
          <a:p>
            <a:pPr algn="ctr" eaLnBrk="1" hangingPunct="1"/>
            <a:r>
              <a:rPr lang="fr-CA" dirty="0"/>
              <a:t>ont pour objectif d’être capable de </a:t>
            </a:r>
          </a:p>
          <a:p>
            <a:pPr algn="ctr" eaLnBrk="1" hangingPunct="1"/>
            <a:r>
              <a:rPr lang="fr-CA" dirty="0"/>
              <a:t>prévoir, simuler des performances </a:t>
            </a:r>
          </a:p>
          <a:p>
            <a:pPr algn="ctr" eaLnBrk="1" hangingPunct="1"/>
            <a:r>
              <a:rPr lang="fr-CA" dirty="0"/>
              <a:t>sur des </a:t>
            </a:r>
            <a:r>
              <a:rPr lang="fr-CA" b="1" dirty="0">
                <a:solidFill>
                  <a:srgbClr val="FF0000"/>
                </a:solidFill>
              </a:rPr>
              <a:t>systèmes complexes</a:t>
            </a:r>
            <a:r>
              <a:rPr lang="fr-CA" dirty="0"/>
              <a:t>, souvent </a:t>
            </a:r>
            <a:r>
              <a:rPr lang="fr-CA" b="1" dirty="0">
                <a:solidFill>
                  <a:srgbClr val="FF0000"/>
                </a:solidFill>
              </a:rPr>
              <a:t>pluri technologiques</a:t>
            </a:r>
            <a:r>
              <a:rPr lang="fr-CA" dirty="0"/>
              <a:t>.</a:t>
            </a:r>
            <a:endParaRPr lang="fr-FR" dirty="0"/>
          </a:p>
        </p:txBody>
      </p:sp>
      <p:sp>
        <p:nvSpPr>
          <p:cNvPr id="7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Contexte</a:t>
            </a:r>
          </a:p>
        </p:txBody>
      </p:sp>
      <p:sp>
        <p:nvSpPr>
          <p:cNvPr id="8" name="Rectangle 49"/>
          <p:cNvSpPr>
            <a:spLocks noChangeArrowheads="1"/>
          </p:cNvSpPr>
          <p:nvPr/>
        </p:nvSpPr>
        <p:spPr bwMode="auto">
          <a:xfrm>
            <a:off x="4122738" y="3211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0" name="Text Box 56"/>
          <p:cNvSpPr txBox="1">
            <a:spLocks noChangeArrowheads="1"/>
          </p:cNvSpPr>
          <p:nvPr/>
        </p:nvSpPr>
        <p:spPr bwMode="auto">
          <a:xfrm>
            <a:off x="1258888" y="3166959"/>
            <a:ext cx="76739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000" dirty="0"/>
              <a:t>La langage </a:t>
            </a:r>
            <a:r>
              <a:rPr lang="fr-CA" sz="2000" dirty="0" err="1"/>
              <a:t>SysML</a:t>
            </a:r>
            <a:r>
              <a:rPr lang="fr-CA" sz="2000" dirty="0"/>
              <a:t> est un langage de</a:t>
            </a:r>
          </a:p>
          <a:p>
            <a:pPr algn="ctr" eaLnBrk="1" hangingPunct="1"/>
            <a:r>
              <a:rPr lang="fr-CA" sz="2000" b="1" dirty="0">
                <a:solidFill>
                  <a:srgbClr val="FF0000"/>
                </a:solidFill>
              </a:rPr>
              <a:t>Description d’un système </a:t>
            </a:r>
            <a:r>
              <a:rPr lang="fr-CA" sz="2000" dirty="0"/>
              <a:t>pour permettre </a:t>
            </a:r>
          </a:p>
          <a:p>
            <a:pPr algn="ctr" eaLnBrk="1" hangingPunct="1"/>
            <a:r>
              <a:rPr lang="fr-CA" sz="2000" dirty="0"/>
              <a:t>la simulation des performances. </a:t>
            </a:r>
            <a:endParaRPr lang="fr-FR" sz="2000" dirty="0"/>
          </a:p>
        </p:txBody>
      </p:sp>
      <p:sp>
        <p:nvSpPr>
          <p:cNvPr id="11" name="Text Box 57"/>
          <p:cNvSpPr txBox="1">
            <a:spLocks noChangeArrowheads="1"/>
          </p:cNvSpPr>
          <p:nvPr/>
        </p:nvSpPr>
        <p:spPr bwMode="auto">
          <a:xfrm>
            <a:off x="1258888" y="278651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Objectif</a:t>
            </a:r>
          </a:p>
        </p:txBody>
      </p:sp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310480" y="4319509"/>
            <a:ext cx="76739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sz="2000" dirty="0"/>
              <a:t>En CPGE, les étudiants doivent être capables de </a:t>
            </a:r>
            <a:r>
              <a:rPr lang="fr-CA" sz="2000" b="1" dirty="0">
                <a:solidFill>
                  <a:srgbClr val="FF0000"/>
                </a:solidFill>
              </a:rPr>
              <a:t>lire</a:t>
            </a:r>
          </a:p>
          <a:p>
            <a:pPr algn="ctr" eaLnBrk="1" hangingPunct="1"/>
            <a:r>
              <a:rPr lang="fr-CA" sz="2000" u="sng" dirty="0"/>
              <a:t>7 diagrammes</a:t>
            </a:r>
            <a:r>
              <a:rPr lang="fr-CA" sz="2000" dirty="0"/>
              <a:t> de ce langage</a:t>
            </a:r>
          </a:p>
          <a:p>
            <a:pPr algn="ctr" eaLnBrk="1" hangingPunct="1"/>
            <a:r>
              <a:rPr lang="fr-CA" sz="2000" dirty="0"/>
              <a:t>pour chercher des informations utiles à leurs calculs.</a:t>
            </a:r>
          </a:p>
          <a:p>
            <a:pPr algn="ctr" eaLnBrk="1" hangingPunct="1"/>
            <a:endParaRPr lang="fr-CA" sz="2000" dirty="0"/>
          </a:p>
          <a:p>
            <a:pPr algn="ctr" eaLnBrk="1" hangingPunct="1"/>
            <a:r>
              <a:rPr lang="fr-CA" sz="2000" dirty="0"/>
              <a:t>Ces diagrammes permettent une description d’un système selon les </a:t>
            </a:r>
            <a:r>
              <a:rPr lang="fr-CA" sz="2000" b="1" dirty="0">
                <a:solidFill>
                  <a:srgbClr val="FF0000"/>
                </a:solidFill>
              </a:rPr>
              <a:t>3 points de vue </a:t>
            </a:r>
            <a:r>
              <a:rPr lang="fr-CA" sz="2000" b="1">
                <a:solidFill>
                  <a:srgbClr val="FF0000"/>
                </a:solidFill>
              </a:rPr>
              <a:t>: fonctionnel</a:t>
            </a:r>
            <a:r>
              <a:rPr lang="fr-CA" sz="2000" b="1" dirty="0">
                <a:solidFill>
                  <a:srgbClr val="FF0000"/>
                </a:solidFill>
              </a:rPr>
              <a:t>, structurel et comportemental</a:t>
            </a:r>
            <a:r>
              <a:rPr lang="fr-CA" sz="2000" dirty="0"/>
              <a:t>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6210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 advAuto="1000"/>
      <p:bldP spid="10" grpId="0" build="allAtOnce"/>
      <p:bldP spid="11" grpId="0"/>
      <p:bldP spid="1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5128182"/>
            <a:ext cx="898236" cy="34412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7 diagrammes</a:t>
            </a:r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 diagramme transversal 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</a:rPr>
              <a:t>(ou fonctionnel)</a:t>
            </a:r>
          </a:p>
        </p:txBody>
      </p:sp>
      <p:sp>
        <p:nvSpPr>
          <p:cNvPr id="5" name="Text Box 56"/>
          <p:cNvSpPr txBox="1">
            <a:spLocks noChangeArrowheads="1"/>
          </p:cNvSpPr>
          <p:nvPr/>
        </p:nvSpPr>
        <p:spPr bwMode="auto">
          <a:xfrm>
            <a:off x="1303707" y="1801668"/>
            <a:ext cx="767397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fr-FR" sz="2400" b="1" dirty="0">
                <a:solidFill>
                  <a:srgbClr val="FF3300"/>
                </a:solidFill>
                <a:cs typeface="Times New Roman" pitchFamily="18" charset="0"/>
              </a:rPr>
              <a:t>Le diagramme des exigences</a:t>
            </a:r>
            <a:r>
              <a:rPr lang="fr-FR" sz="240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fr-FR" sz="2000" dirty="0">
                <a:cs typeface="Times New Roman" pitchFamily="18" charset="0"/>
              </a:rPr>
              <a:t>(</a:t>
            </a:r>
            <a:r>
              <a:rPr lang="fr-FR" sz="2000" dirty="0" err="1">
                <a:cs typeface="Times New Roman" pitchFamily="18" charset="0"/>
              </a:rPr>
              <a:t>SysML</a:t>
            </a:r>
            <a:r>
              <a:rPr lang="fr-FR" sz="2000" dirty="0">
                <a:cs typeface="Times New Roman" pitchFamily="18" charset="0"/>
              </a:rPr>
              <a:t> </a:t>
            </a:r>
            <a:r>
              <a:rPr lang="fr-FR" sz="2000" u="sng" dirty="0" err="1">
                <a:solidFill>
                  <a:srgbClr val="FF0000"/>
                </a:solidFill>
                <a:cs typeface="Times New Roman" pitchFamily="18" charset="0"/>
              </a:rPr>
              <a:t>req</a:t>
            </a:r>
            <a:r>
              <a:rPr lang="fr-FR" sz="2000" dirty="0" err="1">
                <a:cs typeface="Times New Roman" pitchFamily="18" charset="0"/>
              </a:rPr>
              <a:t>uirements</a:t>
            </a:r>
            <a:r>
              <a:rPr lang="fr-FR" sz="2000" dirty="0">
                <a:cs typeface="Times New Roman" pitchFamily="18" charset="0"/>
              </a:rPr>
              <a:t> </a:t>
            </a:r>
            <a:r>
              <a:rPr lang="fr-FR" sz="2000" dirty="0" err="1">
                <a:cs typeface="Times New Roman" pitchFamily="18" charset="0"/>
              </a:rPr>
              <a:t>Diagram</a:t>
            </a:r>
            <a:r>
              <a:rPr lang="fr-FR" sz="2000" dirty="0">
                <a:cs typeface="Times New Roman" pitchFamily="18" charset="0"/>
              </a:rPr>
              <a:t>)</a:t>
            </a:r>
          </a:p>
          <a:p>
            <a:pPr algn="ctr">
              <a:defRPr/>
            </a:pPr>
            <a:r>
              <a:rPr lang="fr-FR" sz="2400" i="1" dirty="0">
                <a:cs typeface="Times New Roman" pitchFamily="18" charset="0"/>
              </a:rPr>
              <a:t>noté : </a:t>
            </a:r>
            <a:r>
              <a:rPr lang="fr-FR" sz="2400" b="1" i="1" dirty="0" err="1">
                <a:solidFill>
                  <a:srgbClr val="FF0000"/>
                </a:solidFill>
                <a:cs typeface="Times New Roman" pitchFamily="18" charset="0"/>
              </a:rPr>
              <a:t>req</a:t>
            </a:r>
            <a:endParaRPr lang="fr-FR" sz="2400" b="1" i="1" dirty="0">
              <a:solidFill>
                <a:srgbClr val="FF0000"/>
              </a:solidFill>
              <a:cs typeface="Times New Roman" pitchFamily="18" charset="0"/>
            </a:endParaRPr>
          </a:p>
          <a:p>
            <a:pPr algn="ctr">
              <a:defRPr/>
            </a:pPr>
            <a:endParaRPr lang="fr-FR" sz="2400" dirty="0">
              <a:cs typeface="Times New Roman" pitchFamily="18" charset="0"/>
            </a:endParaRPr>
          </a:p>
          <a:p>
            <a:pPr lvl="2">
              <a:defRPr/>
            </a:pPr>
            <a:r>
              <a:rPr lang="fr-FR" sz="2000" dirty="0">
                <a:cs typeface="Times New Roman" pitchFamily="18" charset="0"/>
              </a:rPr>
              <a:t>Il permet de représenter toutes les exigences du système :</a:t>
            </a:r>
          </a:p>
          <a:p>
            <a:pPr marL="1485900" lvl="2" indent="-342900">
              <a:buFont typeface="Arial" pitchFamily="34" charset="0"/>
              <a:buChar char="•"/>
              <a:defRPr/>
            </a:pPr>
            <a:r>
              <a:rPr lang="fr-FR" sz="2000" dirty="0">
                <a:cs typeface="Times New Roman" pitchFamily="18" charset="0"/>
              </a:rPr>
              <a:t>exigences environnementales,</a:t>
            </a:r>
          </a:p>
          <a:p>
            <a:pPr marL="1485900" lvl="2" indent="-342900">
              <a:buFont typeface="Arial" pitchFamily="34" charset="0"/>
              <a:buChar char="•"/>
              <a:defRPr/>
            </a:pPr>
            <a:r>
              <a:rPr lang="fr-FR" sz="2000" dirty="0">
                <a:cs typeface="Times New Roman" pitchFamily="18" charset="0"/>
              </a:rPr>
              <a:t>exigences économiques,</a:t>
            </a:r>
          </a:p>
          <a:p>
            <a:pPr marL="1485900" lvl="2" indent="-342900">
              <a:buFont typeface="Arial" pitchFamily="34" charset="0"/>
              <a:buChar char="•"/>
              <a:defRPr/>
            </a:pPr>
            <a:r>
              <a:rPr lang="fr-FR" sz="2000" dirty="0">
                <a:cs typeface="Times New Roman" pitchFamily="18" charset="0"/>
              </a:rPr>
              <a:t>exigences fonctionnelles,</a:t>
            </a:r>
          </a:p>
          <a:p>
            <a:pPr marL="1485900" lvl="2" indent="-342900">
              <a:buFont typeface="Arial" pitchFamily="34" charset="0"/>
              <a:buChar char="•"/>
              <a:defRPr/>
            </a:pPr>
            <a:r>
              <a:rPr lang="fr-FR" sz="2000" dirty="0">
                <a:cs typeface="Times New Roman" pitchFamily="18" charset="0"/>
              </a:rPr>
              <a:t>exigences techniques,</a:t>
            </a:r>
          </a:p>
          <a:p>
            <a:pPr marL="1485900" lvl="2" indent="-342900">
              <a:buFont typeface="Arial" pitchFamily="34" charset="0"/>
              <a:buChar char="•"/>
              <a:defRPr/>
            </a:pPr>
            <a:r>
              <a:rPr lang="fr-FR" sz="2000" dirty="0" err="1">
                <a:cs typeface="Times New Roman" pitchFamily="18" charset="0"/>
              </a:rPr>
              <a:t>etc</a:t>
            </a:r>
            <a:r>
              <a:rPr lang="fr-FR" sz="2000" dirty="0">
                <a:cs typeface="Times New Roman" pitchFamily="18" charset="0"/>
              </a:rPr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258850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6152448"/>
            <a:ext cx="898236" cy="19024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Illustration</a:t>
            </a:r>
          </a:p>
        </p:txBody>
      </p:sp>
      <p:pic>
        <p:nvPicPr>
          <p:cNvPr id="4" name="Picture 2" descr="SysML_Drone_R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5" y="977900"/>
            <a:ext cx="7747000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048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Les 4 diagrammes comportementaux</a:t>
            </a:r>
          </a:p>
        </p:txBody>
      </p:sp>
      <p:sp>
        <p:nvSpPr>
          <p:cNvPr id="4" name="Text Box 55"/>
          <p:cNvSpPr txBox="1">
            <a:spLocks noChangeArrowheads="1"/>
          </p:cNvSpPr>
          <p:nvPr/>
        </p:nvSpPr>
        <p:spPr bwMode="auto">
          <a:xfrm>
            <a:off x="95250" y="5128182"/>
            <a:ext cx="898236" cy="34412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7 diagrammes</a:t>
            </a:r>
          </a:p>
        </p:txBody>
      </p:sp>
      <p:sp>
        <p:nvSpPr>
          <p:cNvPr id="5" name="Text Box 56"/>
          <p:cNvSpPr txBox="1">
            <a:spLocks noChangeArrowheads="1"/>
          </p:cNvSpPr>
          <p:nvPr/>
        </p:nvSpPr>
        <p:spPr bwMode="auto">
          <a:xfrm>
            <a:off x="1323975" y="1558925"/>
            <a:ext cx="7673975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CA" sz="2400" b="1" dirty="0">
                <a:solidFill>
                  <a:srgbClr val="FF3300"/>
                </a:solidFill>
              </a:rPr>
              <a:t>Le diagramme d’états</a:t>
            </a:r>
            <a:r>
              <a:rPr lang="fr-CA" sz="2400" dirty="0">
                <a:solidFill>
                  <a:srgbClr val="FF3300"/>
                </a:solidFill>
              </a:rPr>
              <a:t> </a:t>
            </a:r>
            <a:r>
              <a:rPr lang="fr-CA" sz="2400" dirty="0"/>
              <a:t>(</a:t>
            </a:r>
            <a:r>
              <a:rPr lang="fr-CA" sz="2400" dirty="0" err="1"/>
              <a:t>SysML</a:t>
            </a:r>
            <a:r>
              <a:rPr lang="fr-CA" sz="2400" dirty="0"/>
              <a:t> </a:t>
            </a:r>
            <a:r>
              <a:rPr lang="fr-CA" sz="2400" u="sng" dirty="0">
                <a:solidFill>
                  <a:srgbClr val="FF0000"/>
                </a:solidFill>
              </a:rPr>
              <a:t>St</a:t>
            </a:r>
            <a:r>
              <a:rPr lang="fr-CA" sz="2400" dirty="0"/>
              <a:t>ate </a:t>
            </a:r>
            <a:r>
              <a:rPr lang="fr-CA" sz="2400" u="sng" dirty="0">
                <a:solidFill>
                  <a:srgbClr val="FF0000"/>
                </a:solidFill>
              </a:rPr>
              <a:t>M</a:t>
            </a:r>
            <a:r>
              <a:rPr lang="fr-CA" sz="2400" dirty="0"/>
              <a:t>achine </a:t>
            </a:r>
            <a:r>
              <a:rPr lang="fr-CA" sz="2400" dirty="0" err="1"/>
              <a:t>Diagram</a:t>
            </a:r>
            <a:r>
              <a:rPr lang="fr-CA" sz="2400" dirty="0"/>
              <a:t>)</a:t>
            </a:r>
          </a:p>
          <a:p>
            <a:pPr algn="ctr"/>
            <a:r>
              <a:rPr lang="fr-CA" sz="2400" i="1" dirty="0"/>
              <a:t>noté : </a:t>
            </a:r>
            <a:r>
              <a:rPr lang="fr-CA" sz="2400" b="1" i="1" dirty="0" err="1">
                <a:solidFill>
                  <a:srgbClr val="FF0000"/>
                </a:solidFill>
              </a:rPr>
              <a:t>stm</a:t>
            </a:r>
            <a:endParaRPr lang="fr-CA" sz="2400" b="1" i="1" dirty="0">
              <a:solidFill>
                <a:srgbClr val="FF0000"/>
              </a:solidFill>
            </a:endParaRPr>
          </a:p>
          <a:p>
            <a:endParaRPr lang="fr-FR" sz="2400" dirty="0"/>
          </a:p>
          <a:p>
            <a:r>
              <a:rPr lang="fr-CA" sz="2000" dirty="0"/>
              <a:t>Il permet de d</a:t>
            </a:r>
            <a:r>
              <a:rPr lang="fr-FR" sz="2000" dirty="0"/>
              <a:t>écrire le comportement d'un programme sous forme de machine d'états.</a:t>
            </a:r>
          </a:p>
          <a:p>
            <a:r>
              <a:rPr lang="fr-FR" sz="2000" dirty="0"/>
              <a:t>Il montre les différents états pris par le système (ou un sous-système) en fonction des interactions.</a:t>
            </a:r>
          </a:p>
          <a:p>
            <a:endParaRPr lang="fr-FR" sz="2000" dirty="0"/>
          </a:p>
          <a:p>
            <a:r>
              <a:rPr lang="fr-FR" sz="2000" dirty="0"/>
              <a:t>Il répond à la question : </a:t>
            </a:r>
            <a:r>
              <a:rPr lang="fr-FR" sz="2000" i="1" dirty="0"/>
              <a:t>Comment représenter les différents états du système ?</a:t>
            </a:r>
          </a:p>
        </p:txBody>
      </p:sp>
    </p:spTree>
    <p:extLst>
      <p:ext uri="{BB962C8B-B14F-4D97-AF65-F5344CB8AC3E}">
        <p14:creationId xmlns:p14="http://schemas.microsoft.com/office/powerpoint/2010/main" val="64297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6152448"/>
            <a:ext cx="898236" cy="19024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Illustration</a:t>
            </a:r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1163638" y="998538"/>
            <a:ext cx="7961312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 diagramme d’état</a:t>
            </a:r>
          </a:p>
        </p:txBody>
      </p:sp>
      <p:pic>
        <p:nvPicPr>
          <p:cNvPr id="5" name="Picture 2" descr="SysML_Drone_St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1662113"/>
            <a:ext cx="7975600" cy="381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1295400" y="5661025"/>
            <a:ext cx="7705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CA" i="1">
                <a:cs typeface="Times New Roman" pitchFamily="18" charset="0"/>
              </a:rPr>
              <a:t>Le diagramme d’états représente la succession des états d’un système ;</a:t>
            </a:r>
          </a:p>
          <a:p>
            <a:pPr algn="ctr" eaLnBrk="1" hangingPunct="1"/>
            <a:r>
              <a:rPr lang="fr-CA" i="1">
                <a:cs typeface="Times New Roman" pitchFamily="18" charset="0"/>
              </a:rPr>
              <a:t>la dynamique des changements est entretenue par des événements </a:t>
            </a:r>
            <a:endParaRPr lang="fr-FR" i="1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76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5128182"/>
            <a:ext cx="898236" cy="34412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7 diagrammes</a:t>
            </a:r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Les 2 diagrammes structurels</a:t>
            </a:r>
          </a:p>
        </p:txBody>
      </p:sp>
      <p:sp>
        <p:nvSpPr>
          <p:cNvPr id="5" name="Text Box 56"/>
          <p:cNvSpPr txBox="1">
            <a:spLocks noChangeArrowheads="1"/>
          </p:cNvSpPr>
          <p:nvPr/>
        </p:nvSpPr>
        <p:spPr bwMode="auto">
          <a:xfrm>
            <a:off x="1258888" y="1558925"/>
            <a:ext cx="7885112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CA" sz="2400" b="1" dirty="0">
                <a:solidFill>
                  <a:srgbClr val="FF3300"/>
                </a:solidFill>
                <a:cs typeface="Times New Roman" pitchFamily="18" charset="0"/>
              </a:rPr>
              <a:t>Le diagramme de définition de bloc</a:t>
            </a:r>
            <a:r>
              <a:rPr lang="fr-CA" sz="240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fr-CA" sz="2000" dirty="0">
                <a:cs typeface="Times New Roman" pitchFamily="18" charset="0"/>
              </a:rPr>
              <a:t>(</a:t>
            </a:r>
            <a:r>
              <a:rPr lang="fr-CA" sz="2000" u="sng" dirty="0">
                <a:solidFill>
                  <a:srgbClr val="FF0000"/>
                </a:solidFill>
                <a:cs typeface="Times New Roman" pitchFamily="18" charset="0"/>
              </a:rPr>
              <a:t>B</a:t>
            </a:r>
            <a:r>
              <a:rPr lang="fr-CA" sz="2000" dirty="0">
                <a:cs typeface="Times New Roman" pitchFamily="18" charset="0"/>
              </a:rPr>
              <a:t>lock </a:t>
            </a:r>
            <a:r>
              <a:rPr lang="fr-CA" sz="2000" u="sng" dirty="0" err="1">
                <a:solidFill>
                  <a:srgbClr val="FF0000"/>
                </a:solidFill>
                <a:cs typeface="Times New Roman" pitchFamily="18" charset="0"/>
              </a:rPr>
              <a:t>D</a:t>
            </a:r>
            <a:r>
              <a:rPr lang="fr-CA" sz="2000" dirty="0" err="1">
                <a:cs typeface="Times New Roman" pitchFamily="18" charset="0"/>
              </a:rPr>
              <a:t>efinition</a:t>
            </a:r>
            <a:r>
              <a:rPr lang="fr-CA" sz="2000" dirty="0">
                <a:cs typeface="Times New Roman" pitchFamily="18" charset="0"/>
              </a:rPr>
              <a:t> </a:t>
            </a:r>
            <a:r>
              <a:rPr lang="fr-CA" sz="2000" u="sng" dirty="0" err="1">
                <a:solidFill>
                  <a:srgbClr val="FF0000"/>
                </a:solidFill>
                <a:cs typeface="Times New Roman" pitchFamily="18" charset="0"/>
              </a:rPr>
              <a:t>D</a:t>
            </a:r>
            <a:r>
              <a:rPr lang="fr-CA" sz="2000" dirty="0" err="1">
                <a:cs typeface="Times New Roman" pitchFamily="18" charset="0"/>
              </a:rPr>
              <a:t>iag</a:t>
            </a:r>
            <a:r>
              <a:rPr lang="fr-CA" sz="2000" dirty="0">
                <a:cs typeface="Times New Roman" pitchFamily="18" charset="0"/>
              </a:rPr>
              <a:t>.)</a:t>
            </a:r>
          </a:p>
          <a:p>
            <a:pPr algn="ctr"/>
            <a:r>
              <a:rPr lang="fr-CA" sz="2400" i="1" dirty="0">
                <a:cs typeface="Times New Roman" pitchFamily="18" charset="0"/>
              </a:rPr>
              <a:t>noté : </a:t>
            </a:r>
            <a:r>
              <a:rPr lang="fr-CA" sz="2400" b="1" i="1" dirty="0" err="1">
                <a:solidFill>
                  <a:srgbClr val="FF0000"/>
                </a:solidFill>
                <a:cs typeface="Times New Roman" pitchFamily="18" charset="0"/>
              </a:rPr>
              <a:t>bdd</a:t>
            </a:r>
            <a:endParaRPr lang="fr-CA" sz="2400" b="1" i="1" dirty="0">
              <a:solidFill>
                <a:srgbClr val="FF0000"/>
              </a:solidFill>
              <a:cs typeface="Times New Roman" pitchFamily="18" charset="0"/>
            </a:endParaRPr>
          </a:p>
          <a:p>
            <a:endParaRPr lang="fr-FR" sz="2400" dirty="0">
              <a:cs typeface="Times New Roman" pitchFamily="18" charset="0"/>
            </a:endParaRPr>
          </a:p>
          <a:p>
            <a:r>
              <a:rPr lang="fr-FR" sz="2000" dirty="0">
                <a:cs typeface="Times New Roman" pitchFamily="18" charset="0"/>
              </a:rPr>
              <a:t>Il permet de montrer le système d'un point de vue composé/composant.</a:t>
            </a:r>
          </a:p>
          <a:p>
            <a:r>
              <a:rPr lang="fr-FR" sz="2000" dirty="0">
                <a:cs typeface="Times New Roman" pitchFamily="18" charset="0"/>
              </a:rPr>
              <a:t>Il répond à la question : </a:t>
            </a:r>
            <a:r>
              <a:rPr lang="fr-FR" sz="2000" i="1" dirty="0">
                <a:cs typeface="Times New Roman" pitchFamily="18" charset="0"/>
              </a:rPr>
              <a:t>qui contient quoi ?</a:t>
            </a:r>
          </a:p>
          <a:p>
            <a:endParaRPr lang="fr-FR" sz="2000" i="1" dirty="0">
              <a:cs typeface="Times New Roman" pitchFamily="18" charset="0"/>
            </a:endParaRPr>
          </a:p>
          <a:p>
            <a:r>
              <a:rPr lang="fr-FR" sz="2000" dirty="0">
                <a:cs typeface="Times New Roman" pitchFamily="18" charset="0"/>
              </a:rPr>
              <a:t>Il peut aussi montrer les caractéristiques principales de chaque bloc en faisant apparaitre les opérations (rôles) et les propriétés (caractéristiques). </a:t>
            </a:r>
          </a:p>
          <a:p>
            <a:r>
              <a:rPr lang="fr-FR" sz="2000" dirty="0">
                <a:cs typeface="Times New Roman" pitchFamily="18" charset="0"/>
              </a:rPr>
              <a:t>Il permet également de représenter les liens entre les blocs de même niveau par une association (simple trait entre 2 blocs).</a:t>
            </a:r>
          </a:p>
        </p:txBody>
      </p:sp>
    </p:spTree>
    <p:extLst>
      <p:ext uri="{BB962C8B-B14F-4D97-AF65-F5344CB8AC3E}">
        <p14:creationId xmlns:p14="http://schemas.microsoft.com/office/powerpoint/2010/main" val="112454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6152448"/>
            <a:ext cx="898236" cy="19024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Illustration</a:t>
            </a:r>
          </a:p>
        </p:txBody>
      </p:sp>
      <p:pic>
        <p:nvPicPr>
          <p:cNvPr id="4" name="Picture 2" descr="SysML_Drone_B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3" y="931863"/>
            <a:ext cx="7929562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7"/>
          <p:cNvSpPr txBox="1">
            <a:spLocks noChangeArrowheads="1"/>
          </p:cNvSpPr>
          <p:nvPr/>
        </p:nvSpPr>
        <p:spPr bwMode="auto">
          <a:xfrm>
            <a:off x="6477000" y="865188"/>
            <a:ext cx="26955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 diagramme de définition de bloc</a:t>
            </a:r>
          </a:p>
        </p:txBody>
      </p:sp>
    </p:spTree>
    <p:extLst>
      <p:ext uri="{BB962C8B-B14F-4D97-AF65-F5344CB8AC3E}">
        <p14:creationId xmlns:p14="http://schemas.microsoft.com/office/powerpoint/2010/main" val="2731424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5128182"/>
            <a:ext cx="898236" cy="34412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7 diagrammes</a:t>
            </a:r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Les 2 diagrammes structurels</a:t>
            </a:r>
          </a:p>
        </p:txBody>
      </p:sp>
      <p:sp>
        <p:nvSpPr>
          <p:cNvPr id="5" name="Text Box 56"/>
          <p:cNvSpPr txBox="1">
            <a:spLocks noChangeArrowheads="1"/>
          </p:cNvSpPr>
          <p:nvPr/>
        </p:nvSpPr>
        <p:spPr bwMode="auto">
          <a:xfrm>
            <a:off x="1174173" y="1558925"/>
            <a:ext cx="786187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CA" sz="2400" b="1" dirty="0">
                <a:solidFill>
                  <a:srgbClr val="FF3300"/>
                </a:solidFill>
                <a:cs typeface="Times New Roman" pitchFamily="18" charset="0"/>
              </a:rPr>
              <a:t>Le diagramme de bloc interne</a:t>
            </a:r>
            <a:r>
              <a:rPr lang="fr-CA" sz="2400" dirty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fr-CA" sz="2400" dirty="0">
                <a:cs typeface="Times New Roman" pitchFamily="18" charset="0"/>
              </a:rPr>
              <a:t>(</a:t>
            </a:r>
            <a:r>
              <a:rPr lang="fr-CA" sz="2400" u="sng" dirty="0" err="1">
                <a:solidFill>
                  <a:srgbClr val="FF0000"/>
                </a:solidFill>
                <a:cs typeface="Times New Roman" pitchFamily="18" charset="0"/>
              </a:rPr>
              <a:t>I</a:t>
            </a:r>
            <a:r>
              <a:rPr lang="fr-CA" sz="2400" dirty="0" err="1">
                <a:cs typeface="Times New Roman" pitchFamily="18" charset="0"/>
              </a:rPr>
              <a:t>nternal</a:t>
            </a:r>
            <a:r>
              <a:rPr lang="fr-CA" sz="2400" dirty="0">
                <a:cs typeface="Times New Roman" pitchFamily="18" charset="0"/>
              </a:rPr>
              <a:t> </a:t>
            </a:r>
            <a:r>
              <a:rPr lang="fr-CA" sz="2400" u="sng" dirty="0">
                <a:solidFill>
                  <a:srgbClr val="FF0000"/>
                </a:solidFill>
                <a:cs typeface="Times New Roman" pitchFamily="18" charset="0"/>
              </a:rPr>
              <a:t>B</a:t>
            </a:r>
            <a:r>
              <a:rPr lang="fr-CA" sz="2400" dirty="0">
                <a:cs typeface="Times New Roman" pitchFamily="18" charset="0"/>
              </a:rPr>
              <a:t>lock </a:t>
            </a:r>
            <a:r>
              <a:rPr lang="fr-CA" sz="2400" u="sng" dirty="0" err="1">
                <a:solidFill>
                  <a:srgbClr val="FF0000"/>
                </a:solidFill>
                <a:cs typeface="Times New Roman" pitchFamily="18" charset="0"/>
              </a:rPr>
              <a:t>D</a:t>
            </a:r>
            <a:r>
              <a:rPr lang="fr-CA" sz="2400" dirty="0" err="1">
                <a:cs typeface="Times New Roman" pitchFamily="18" charset="0"/>
              </a:rPr>
              <a:t>iagram</a:t>
            </a:r>
            <a:r>
              <a:rPr lang="fr-CA" sz="2400" dirty="0">
                <a:cs typeface="Times New Roman" pitchFamily="18" charset="0"/>
              </a:rPr>
              <a:t>)</a:t>
            </a:r>
          </a:p>
          <a:p>
            <a:pPr algn="ctr"/>
            <a:r>
              <a:rPr lang="fr-CA" sz="2400" i="1" dirty="0">
                <a:cs typeface="Times New Roman" pitchFamily="18" charset="0"/>
              </a:rPr>
              <a:t>noté : </a:t>
            </a:r>
            <a:r>
              <a:rPr lang="fr-CA" sz="2400" b="1" i="1" dirty="0" err="1">
                <a:solidFill>
                  <a:srgbClr val="FF0000"/>
                </a:solidFill>
                <a:cs typeface="Times New Roman" pitchFamily="18" charset="0"/>
              </a:rPr>
              <a:t>ibd</a:t>
            </a:r>
            <a:endParaRPr lang="fr-CA" sz="2400" b="1" i="1" dirty="0">
              <a:solidFill>
                <a:srgbClr val="FF0000"/>
              </a:solidFill>
              <a:cs typeface="Times New Roman" pitchFamily="18" charset="0"/>
            </a:endParaRPr>
          </a:p>
          <a:p>
            <a:endParaRPr lang="fr-FR" sz="2400" dirty="0">
              <a:cs typeface="Times New Roman" pitchFamily="18" charset="0"/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fr-CA" dirty="0">
                <a:cs typeface="Times New Roman" pitchFamily="18" charset="0"/>
              </a:rPr>
              <a:t>Il p</a:t>
            </a:r>
            <a:r>
              <a:rPr lang="fr-FR" dirty="0" err="1">
                <a:cs typeface="Times New Roman" pitchFamily="18" charset="0"/>
              </a:rPr>
              <a:t>ermet</a:t>
            </a:r>
            <a:r>
              <a:rPr lang="fr-FR" dirty="0">
                <a:cs typeface="Times New Roman" pitchFamily="18" charset="0"/>
              </a:rPr>
              <a:t> de représenter les échanges de </a:t>
            </a:r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MIE (Matière/Information/Energie) </a:t>
            </a:r>
            <a:r>
              <a:rPr lang="fr-FR" dirty="0">
                <a:cs typeface="Times New Roman" pitchFamily="18" charset="0"/>
              </a:rPr>
              <a:t>entre blocs de même niveau grâce aux ports de flux.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fr-FR" dirty="0">
                <a:cs typeface="Times New Roman" pitchFamily="18" charset="0"/>
              </a:rPr>
              <a:t>Il permet de représenter les services invoqués par un autre bloc grâce aux ports standards, et par extension toute entrée/sortie de contrôle/commande.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fr-FR" dirty="0">
                <a:cs typeface="Times New Roman" pitchFamily="18" charset="0"/>
              </a:rPr>
              <a:t>Il permet également de représenter les liens entre les blocs de même niveau.</a:t>
            </a:r>
          </a:p>
        </p:txBody>
      </p:sp>
    </p:spTree>
    <p:extLst>
      <p:ext uri="{BB962C8B-B14F-4D97-AF65-F5344CB8AC3E}">
        <p14:creationId xmlns:p14="http://schemas.microsoft.com/office/powerpoint/2010/main" val="214002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5"/>
          <p:cNvSpPr txBox="1">
            <a:spLocks noChangeArrowheads="1"/>
          </p:cNvSpPr>
          <p:nvPr/>
        </p:nvSpPr>
        <p:spPr bwMode="auto">
          <a:xfrm>
            <a:off x="95250" y="4081726"/>
            <a:ext cx="898237" cy="52322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Langage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SysML</a:t>
            </a:r>
            <a:endParaRPr lang="fr-F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55"/>
          <p:cNvSpPr txBox="1">
            <a:spLocks noChangeArrowheads="1"/>
          </p:cNvSpPr>
          <p:nvPr/>
        </p:nvSpPr>
        <p:spPr bwMode="auto">
          <a:xfrm>
            <a:off x="95250" y="6152448"/>
            <a:ext cx="898236" cy="19024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36000"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Illustration</a:t>
            </a:r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1116013" y="865188"/>
            <a:ext cx="8056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 diagramme de bloc interne</a:t>
            </a:r>
          </a:p>
        </p:txBody>
      </p:sp>
      <p:pic>
        <p:nvPicPr>
          <p:cNvPr id="5" name="Picture 2" descr="SysML_Drone_I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1352550"/>
            <a:ext cx="785177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1196975" y="5915025"/>
            <a:ext cx="7851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i="1" dirty="0">
                <a:cs typeface="Times New Roman" pitchFamily="18" charset="0"/>
              </a:rPr>
              <a:t>Les connecteurs entre les ports indiquent :</a:t>
            </a:r>
          </a:p>
          <a:p>
            <a:pPr algn="ctr" eaLnBrk="1" hangingPunct="1"/>
            <a:r>
              <a:rPr lang="fr-FR" i="1" dirty="0">
                <a:cs typeface="Times New Roman" pitchFamily="18" charset="0"/>
              </a:rPr>
              <a:t>soit les associations, soit les flux de MEI entre les différents blocs. </a:t>
            </a:r>
          </a:p>
        </p:txBody>
      </p:sp>
    </p:spTree>
    <p:extLst>
      <p:ext uri="{BB962C8B-B14F-4D97-AF65-F5344CB8AC3E}">
        <p14:creationId xmlns:p14="http://schemas.microsoft.com/office/powerpoint/2010/main" val="678042287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pt fau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ppt fauriel</Template>
  <TotalTime>2025</TotalTime>
  <Words>800</Words>
  <Application>Microsoft Office PowerPoint</Application>
  <PresentationFormat>Affichage à l'écran (4:3)</PresentationFormat>
  <Paragraphs>176</Paragraphs>
  <Slides>17</Slides>
  <Notes>0</Notes>
  <HiddenSlides>0</HiddenSlides>
  <MMClips>3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modèle ppt fauriel</vt:lpstr>
      <vt:lpstr>Objet d’environnement du Gestionnaire de liaisons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SII</dc:creator>
  <cp:lastModifiedBy>moi</cp:lastModifiedBy>
  <cp:revision>114</cp:revision>
  <dcterms:created xsi:type="dcterms:W3CDTF">2013-08-11T10:54:44Z</dcterms:created>
  <dcterms:modified xsi:type="dcterms:W3CDTF">2026-10-09T14:18:56Z</dcterms:modified>
</cp:coreProperties>
</file>