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FFFFFF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-1650" y="-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6FD31B-91CD-4DBD-BCBC-55D466B22998}" type="datetimeFigureOut">
              <a:rPr lang="fr-FR" smtClean="0"/>
              <a:t>24/03/2020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187A2-03E7-457E-86E1-D90A7FF737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974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 userDrawn="1"/>
        </p:nvSpPr>
        <p:spPr>
          <a:xfrm>
            <a:off x="12700" y="1241425"/>
            <a:ext cx="1060450" cy="830997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/>
            <a:r>
              <a:rPr lang="fr-FR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 Rotation/ Translation</a:t>
            </a:r>
            <a:endParaRPr lang="fr-FR" sz="1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oneTexte 8"/>
          <p:cNvSpPr txBox="1"/>
          <p:nvPr userDrawn="1"/>
        </p:nvSpPr>
        <p:spPr>
          <a:xfrm>
            <a:off x="25398" y="4144863"/>
            <a:ext cx="1060450" cy="338554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/>
            <a:r>
              <a:rPr lang="fr-FR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Engrenages</a:t>
            </a:r>
            <a:endParaRPr lang="fr-FR" sz="1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ZoneTexte 10"/>
          <p:cNvSpPr txBox="1"/>
          <p:nvPr userDrawn="1"/>
        </p:nvSpPr>
        <p:spPr>
          <a:xfrm>
            <a:off x="25398" y="5342113"/>
            <a:ext cx="1060450" cy="830997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/>
            <a:r>
              <a:rPr lang="fr-FR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Poulies/ courroies et Chaînes</a:t>
            </a:r>
            <a:endParaRPr lang="fr-FR" sz="1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2775695" y="106501"/>
            <a:ext cx="467467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0" i="0" cap="none" spc="0" dirty="0" smtClean="0">
                <a:ln w="10160">
                  <a:solidFill>
                    <a:srgbClr val="FF33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Synthèse mécanismes</a:t>
            </a:r>
            <a:endParaRPr lang="fr-FR" sz="3600" b="0" i="0" cap="none" spc="0" dirty="0">
              <a:ln w="10160">
                <a:solidFill>
                  <a:srgbClr val="FF33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ZoneTexte 9"/>
          <p:cNvSpPr txBox="1"/>
          <p:nvPr userDrawn="1"/>
        </p:nvSpPr>
        <p:spPr>
          <a:xfrm>
            <a:off x="25398" y="2677925"/>
            <a:ext cx="1060450" cy="830997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/>
            <a:r>
              <a:rPr lang="fr-FR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 Rotation/ Rotation</a:t>
            </a:r>
            <a:endParaRPr lang="fr-FR" sz="1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4998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3" t="7111" r="10965" b="8660"/>
          <a:stretch/>
        </p:blipFill>
        <p:spPr bwMode="auto">
          <a:xfrm>
            <a:off x="0" y="0"/>
            <a:ext cx="915398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9"/>
          <p:cNvSpPr txBox="1">
            <a:spLocks noChangeArrowheads="1"/>
          </p:cNvSpPr>
          <p:nvPr userDrawn="1"/>
        </p:nvSpPr>
        <p:spPr bwMode="auto">
          <a:xfrm>
            <a:off x="155562" y="6583363"/>
            <a:ext cx="790601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800" i="0" dirty="0"/>
              <a:t>Le </a:t>
            </a:r>
            <a:fld id="{B1BC130F-489F-45DD-9DD4-4D79FE4EAA29}" type="datetime1">
              <a:rPr lang="fr-FR" sz="800" i="0"/>
              <a:pPr algn="ctr">
                <a:defRPr/>
              </a:pPr>
              <a:t>24/03/2020</a:t>
            </a:fld>
            <a:endParaRPr lang="fr-FR" sz="800" i="0" dirty="0"/>
          </a:p>
        </p:txBody>
      </p:sp>
      <p:sp>
        <p:nvSpPr>
          <p:cNvPr id="4" name="Text Box 10"/>
          <p:cNvSpPr txBox="1">
            <a:spLocks noChangeArrowheads="1"/>
          </p:cNvSpPr>
          <p:nvPr userDrawn="1"/>
        </p:nvSpPr>
        <p:spPr bwMode="auto">
          <a:xfrm>
            <a:off x="1143000" y="6591300"/>
            <a:ext cx="753268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FR" sz="800" dirty="0" smtClean="0">
                <a:latin typeface="+mn-lt"/>
                <a:cs typeface="Times New Roman" pitchFamily="18" charset="0"/>
              </a:rPr>
              <a:t>Cyril CHERON</a:t>
            </a:r>
            <a:endParaRPr lang="fr-FR" sz="800" dirty="0">
              <a:latin typeface="+mn-lt"/>
              <a:cs typeface="Times New Roman" pitchFamily="18" charset="0"/>
            </a:endParaRPr>
          </a:p>
        </p:txBody>
      </p:sp>
      <p:sp>
        <p:nvSpPr>
          <p:cNvPr id="5" name="Text Box 11"/>
          <p:cNvSpPr txBox="1">
            <a:spLocks noChangeArrowheads="1"/>
          </p:cNvSpPr>
          <p:nvPr userDrawn="1"/>
        </p:nvSpPr>
        <p:spPr bwMode="auto">
          <a:xfrm>
            <a:off x="8643938" y="6567488"/>
            <a:ext cx="35779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9E9CC295-5C18-4C95-A30D-2909091AE94A}" type="slidenum">
              <a:rPr lang="fr-FR" sz="800" b="1"/>
              <a:pPr>
                <a:defRPr/>
              </a:pPr>
              <a:t>‹N°›</a:t>
            </a:fld>
            <a:endParaRPr lang="fr-FR" sz="800" b="1" dirty="0"/>
          </a:p>
        </p:txBody>
      </p:sp>
      <p:sp>
        <p:nvSpPr>
          <p:cNvPr id="6" name="ZoneTexte 5"/>
          <p:cNvSpPr txBox="1"/>
          <p:nvPr userDrawn="1"/>
        </p:nvSpPr>
        <p:spPr>
          <a:xfrm>
            <a:off x="167414" y="-27384"/>
            <a:ext cx="8194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0" dirty="0" smtClean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PCSI/MPSI</a:t>
            </a:r>
            <a:endParaRPr lang="fr-FR" sz="1000" b="0" dirty="0">
              <a:latin typeface="Times New Roman" pitchFamily="18" charset="0"/>
              <a:ea typeface="Microsoft Himalaya" pitchFamily="2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151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wmv"/><Relationship Id="rId7" Type="http://schemas.openxmlformats.org/officeDocument/2006/relationships/slideLayout" Target="../slideLayouts/slideLayout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video" Target="../media/media3.wmv"/><Relationship Id="rId5" Type="http://schemas.microsoft.com/office/2007/relationships/media" Target="../media/media3.wmv"/><Relationship Id="rId10" Type="http://schemas.openxmlformats.org/officeDocument/2006/relationships/image" Target="../media/image4.png"/><Relationship Id="rId4" Type="http://schemas.openxmlformats.org/officeDocument/2006/relationships/video" Target="../media/media2.wmv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4.wmv"/><Relationship Id="rId1" Type="http://schemas.microsoft.com/office/2007/relationships/media" Target="../media/media4.wmv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64"/>
          <p:cNvSpPr>
            <a:spLocks noChangeArrowheads="1" noChangeShapeType="1" noTextEdit="1"/>
          </p:cNvSpPr>
          <p:nvPr/>
        </p:nvSpPr>
        <p:spPr bwMode="auto">
          <a:xfrm>
            <a:off x="3086100" y="1238248"/>
            <a:ext cx="4429124" cy="3302001"/>
          </a:xfrm>
          <a:prstGeom prst="rect">
            <a:avLst/>
          </a:prstGeom>
        </p:spPr>
        <p:txBody>
          <a:bodyPr wrap="none" fromWordArt="1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9600" b="1" kern="1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Synthèse</a:t>
            </a:r>
          </a:p>
          <a:p>
            <a:pPr algn="ctr"/>
            <a:r>
              <a:rPr lang="fr-FR" sz="9600" b="1" kern="1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mécanismes</a:t>
            </a:r>
            <a:endParaRPr lang="fr-FR" sz="9600" b="1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889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8"/>
          <p:cNvSpPr txBox="1">
            <a:spLocks noChangeArrowheads="1"/>
          </p:cNvSpPr>
          <p:nvPr/>
        </p:nvSpPr>
        <p:spPr bwMode="auto">
          <a:xfrm>
            <a:off x="0" y="4170030"/>
            <a:ext cx="1098551" cy="307777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/>
            <a:r>
              <a:rPr lang="fr-F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Engrenages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" name="TEPY_BCO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98550" y="926024"/>
            <a:ext cx="2995023" cy="2246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TEPY_BPI.wmv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524132" y="2677334"/>
            <a:ext cx="2995023" cy="2246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TEPY_BPS.wmv">
            <a:hlinkClick r:id="" action="ppaction://media"/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148976" y="4323918"/>
            <a:ext cx="2995023" cy="2246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ZoneTexte 6"/>
          <p:cNvSpPr txBox="1"/>
          <p:nvPr/>
        </p:nvSpPr>
        <p:spPr>
          <a:xfrm>
            <a:off x="5373253" y="1161350"/>
            <a:ext cx="2714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Train épicycloïdal : </a:t>
            </a:r>
          </a:p>
          <a:p>
            <a:pPr algn="ctr"/>
            <a:r>
              <a:rPr lang="fr-FR" b="1" dirty="0" smtClean="0"/>
              <a:t>1 axe de rotation </a:t>
            </a:r>
            <a:r>
              <a:rPr lang="fr-FR" b="1" u="sng" dirty="0" smtClean="0"/>
              <a:t>mobile</a:t>
            </a:r>
            <a:r>
              <a:rPr lang="fr-FR" b="1" dirty="0" smtClean="0"/>
              <a:t> 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737655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3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9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5" t="10268" r="24602" b="4885"/>
          <a:stretch/>
        </p:blipFill>
        <p:spPr bwMode="auto">
          <a:xfrm>
            <a:off x="5181600" y="3286527"/>
            <a:ext cx="3840480" cy="31043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5" t="7029" r="14952" b="4682"/>
          <a:stretch/>
        </p:blipFill>
        <p:spPr bwMode="auto">
          <a:xfrm>
            <a:off x="1168400" y="965199"/>
            <a:ext cx="4683760" cy="30381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5852160" y="1405190"/>
            <a:ext cx="3018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Train épicycloïdal : exemple du réducteur du portail</a:t>
            </a:r>
            <a:endParaRPr lang="fr-FR" b="1" dirty="0"/>
          </a:p>
        </p:txBody>
      </p:sp>
      <p:sp>
        <p:nvSpPr>
          <p:cNvPr id="2" name="Légende encadrée 2 1"/>
          <p:cNvSpPr/>
          <p:nvPr/>
        </p:nvSpPr>
        <p:spPr>
          <a:xfrm rot="10800000">
            <a:off x="1442720" y="3743358"/>
            <a:ext cx="1642237" cy="426720"/>
          </a:xfrm>
          <a:prstGeom prst="borderCallout2">
            <a:avLst>
              <a:gd name="adj1" fmla="val 35417"/>
              <a:gd name="adj2" fmla="val -185"/>
              <a:gd name="adj3" fmla="val 33036"/>
              <a:gd name="adj4" fmla="val -19630"/>
              <a:gd name="adj5" fmla="val 233928"/>
              <a:gd name="adj6" fmla="val -7295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381760" y="3804318"/>
            <a:ext cx="17539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Stator moteur = bâti</a:t>
            </a:r>
            <a:endParaRPr lang="fr-FR" sz="1400" dirty="0"/>
          </a:p>
        </p:txBody>
      </p:sp>
      <p:sp>
        <p:nvSpPr>
          <p:cNvPr id="9" name="Légende encadrée 2 8"/>
          <p:cNvSpPr/>
          <p:nvPr/>
        </p:nvSpPr>
        <p:spPr>
          <a:xfrm rot="10800000">
            <a:off x="3349117" y="4625361"/>
            <a:ext cx="1642237" cy="426720"/>
          </a:xfrm>
          <a:prstGeom prst="borderCallout2">
            <a:avLst>
              <a:gd name="adj1" fmla="val 35417"/>
              <a:gd name="adj2" fmla="val -185"/>
              <a:gd name="adj3" fmla="val 254465"/>
              <a:gd name="adj4" fmla="val -80259"/>
              <a:gd name="adj5" fmla="val 302976"/>
              <a:gd name="adj6" fmla="val -18740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3288157" y="4686321"/>
            <a:ext cx="17539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Rotor moteur</a:t>
            </a:r>
            <a:endParaRPr lang="fr-FR" sz="1400" dirty="0"/>
          </a:p>
        </p:txBody>
      </p:sp>
      <p:sp>
        <p:nvSpPr>
          <p:cNvPr id="11" name="Légende encadrée 2 10"/>
          <p:cNvSpPr/>
          <p:nvPr/>
        </p:nvSpPr>
        <p:spPr>
          <a:xfrm rot="10800000">
            <a:off x="3577717" y="1190341"/>
            <a:ext cx="1642237" cy="426720"/>
          </a:xfrm>
          <a:prstGeom prst="borderCallout2">
            <a:avLst>
              <a:gd name="adj1" fmla="val 2084"/>
              <a:gd name="adj2" fmla="val 40028"/>
              <a:gd name="adj3" fmla="val -36012"/>
              <a:gd name="adj4" fmla="val 50280"/>
              <a:gd name="adj5" fmla="val -104167"/>
              <a:gd name="adj6" fmla="val 13368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/>
          <p:cNvSpPr txBox="1"/>
          <p:nvPr/>
        </p:nvSpPr>
        <p:spPr>
          <a:xfrm>
            <a:off x="3516757" y="1251301"/>
            <a:ext cx="17539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Denture intérieure</a:t>
            </a:r>
            <a:endParaRPr lang="fr-FR" sz="1400" dirty="0"/>
          </a:p>
        </p:txBody>
      </p:sp>
      <p:sp>
        <p:nvSpPr>
          <p:cNvPr id="4" name="Ellipse 3"/>
          <p:cNvSpPr/>
          <p:nvPr/>
        </p:nvSpPr>
        <p:spPr>
          <a:xfrm rot="19572140">
            <a:off x="5251942" y="4541279"/>
            <a:ext cx="2913126" cy="1137920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FR"/>
          </a:p>
        </p:txBody>
      </p:sp>
      <p:sp>
        <p:nvSpPr>
          <p:cNvPr id="14" name="Légende encadrée 2 13"/>
          <p:cNvSpPr/>
          <p:nvPr/>
        </p:nvSpPr>
        <p:spPr>
          <a:xfrm rot="10800000">
            <a:off x="2028317" y="5742961"/>
            <a:ext cx="1642237" cy="426720"/>
          </a:xfrm>
          <a:prstGeom prst="borderCallout2">
            <a:avLst>
              <a:gd name="adj1" fmla="val 35417"/>
              <a:gd name="adj2" fmla="val -185"/>
              <a:gd name="adj3" fmla="val 173512"/>
              <a:gd name="adj4" fmla="val -41283"/>
              <a:gd name="adj5" fmla="val 198214"/>
              <a:gd name="adj6" fmla="val -120589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1967357" y="5803921"/>
            <a:ext cx="17539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Trains épicycloïdaux</a:t>
            </a:r>
            <a:endParaRPr lang="fr-FR" sz="1400" dirty="0"/>
          </a:p>
        </p:txBody>
      </p:sp>
      <p:sp>
        <p:nvSpPr>
          <p:cNvPr id="16" name="Text Box 28"/>
          <p:cNvSpPr txBox="1">
            <a:spLocks noChangeArrowheads="1"/>
          </p:cNvSpPr>
          <p:nvPr/>
        </p:nvSpPr>
        <p:spPr bwMode="auto">
          <a:xfrm>
            <a:off x="0" y="4170030"/>
            <a:ext cx="1098551" cy="307777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/>
            <a:r>
              <a:rPr lang="fr-F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Engrenages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31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OULIE_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98533" y="972518"/>
            <a:ext cx="4179376" cy="3134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 Box 28"/>
          <p:cNvSpPr txBox="1">
            <a:spLocks noChangeArrowheads="1"/>
          </p:cNvSpPr>
          <p:nvPr/>
        </p:nvSpPr>
        <p:spPr bwMode="auto">
          <a:xfrm>
            <a:off x="-1" y="5267310"/>
            <a:ext cx="1098551" cy="830997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/>
            <a:r>
              <a:rPr lang="fr-F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Poulies/ courroies et Chaînes</a:t>
            </a:r>
            <a:endParaRPr lang="fr-F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99" t="30144" r="6432" b="14615"/>
          <a:stretch/>
        </p:blipFill>
        <p:spPr bwMode="auto">
          <a:xfrm>
            <a:off x="4793955" y="2593107"/>
            <a:ext cx="3918635" cy="3505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534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329016" y="998506"/>
            <a:ext cx="5710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 qu’il faut savoir faire….. (CCP MP 2015)</a:t>
            </a:r>
            <a:endParaRPr lang="fr-F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0" t="19723" r="32875" b="20000"/>
          <a:stretch/>
        </p:blipFill>
        <p:spPr bwMode="auto">
          <a:xfrm>
            <a:off x="1629212" y="1580131"/>
            <a:ext cx="6164081" cy="3337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5004324"/>
            <a:ext cx="6934200" cy="1548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e 5"/>
          <p:cNvGrpSpPr/>
          <p:nvPr/>
        </p:nvGrpSpPr>
        <p:grpSpPr>
          <a:xfrm>
            <a:off x="4819650" y="1460171"/>
            <a:ext cx="4004516" cy="3769054"/>
            <a:chOff x="4819650" y="1554643"/>
            <a:chExt cx="4004516" cy="3674582"/>
          </a:xfrm>
        </p:grpSpPr>
        <p:sp>
          <p:nvSpPr>
            <p:cNvPr id="4" name="Forme libre 3"/>
            <p:cNvSpPr/>
            <p:nvPr/>
          </p:nvSpPr>
          <p:spPr>
            <a:xfrm>
              <a:off x="4819650" y="2292267"/>
              <a:ext cx="3512261" cy="2936958"/>
            </a:xfrm>
            <a:custGeom>
              <a:avLst/>
              <a:gdLst>
                <a:gd name="connsiteX0" fmla="*/ 0 w 3512261"/>
                <a:gd name="connsiteY0" fmla="*/ 422358 h 2936958"/>
                <a:gd name="connsiteX1" fmla="*/ 1571625 w 3512261"/>
                <a:gd name="connsiteY1" fmla="*/ 12783 h 2936958"/>
                <a:gd name="connsiteX2" fmla="*/ 3276600 w 3512261"/>
                <a:gd name="connsiteY2" fmla="*/ 850983 h 2936958"/>
                <a:gd name="connsiteX3" fmla="*/ 3505200 w 3512261"/>
                <a:gd name="connsiteY3" fmla="*/ 2222583 h 2936958"/>
                <a:gd name="connsiteX4" fmla="*/ 3352800 w 3512261"/>
                <a:gd name="connsiteY4" fmla="*/ 2936958 h 2936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12261" h="2936958">
                  <a:moveTo>
                    <a:pt x="0" y="422358"/>
                  </a:moveTo>
                  <a:cubicBezTo>
                    <a:pt x="512762" y="181852"/>
                    <a:pt x="1025525" y="-58654"/>
                    <a:pt x="1571625" y="12783"/>
                  </a:cubicBezTo>
                  <a:cubicBezTo>
                    <a:pt x="2117725" y="84220"/>
                    <a:pt x="2954338" y="482683"/>
                    <a:pt x="3276600" y="850983"/>
                  </a:cubicBezTo>
                  <a:cubicBezTo>
                    <a:pt x="3598862" y="1219283"/>
                    <a:pt x="3492500" y="1874920"/>
                    <a:pt x="3505200" y="2222583"/>
                  </a:cubicBezTo>
                  <a:cubicBezTo>
                    <a:pt x="3517900" y="2570246"/>
                    <a:pt x="3435350" y="2753602"/>
                    <a:pt x="3352800" y="2936958"/>
                  </a:cubicBezTo>
                </a:path>
              </a:pathLst>
            </a:custGeom>
            <a:noFill/>
            <a:ln w="38100">
              <a:solidFill>
                <a:srgbClr val="FF330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ZoneTexte 4"/>
            <p:cNvSpPr txBox="1"/>
            <p:nvPr/>
          </p:nvSpPr>
          <p:spPr>
            <a:xfrm>
              <a:off x="6795341" y="1554643"/>
              <a:ext cx="202882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600" dirty="0" smtClean="0">
                  <a:solidFill>
                    <a:srgbClr val="FF0000"/>
                  </a:solidFill>
                </a:rPr>
                <a:t>Fonction de transfert Pignon/crémaillère ?  </a:t>
              </a:r>
              <a:endParaRPr lang="fr-FR" sz="1600" dirty="0">
                <a:solidFill>
                  <a:srgbClr val="FF0000"/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6704674" y="2059980"/>
            <a:ext cx="22101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>
                <a:solidFill>
                  <a:srgbClr val="0000FF"/>
                </a:solidFill>
              </a:rPr>
              <a:t>rayon </a:t>
            </a:r>
            <a:r>
              <a:rPr lang="fr-FR" dirty="0" smtClean="0">
                <a:solidFill>
                  <a:srgbClr val="0000FF"/>
                </a:solidFill>
              </a:rPr>
              <a:t>pignon : </a:t>
            </a:r>
            <a:r>
              <a:rPr lang="fr-FR" dirty="0" err="1" smtClean="0">
                <a:solidFill>
                  <a:srgbClr val="0000FF"/>
                </a:solidFill>
              </a:rPr>
              <a:t>R</a:t>
            </a:r>
            <a:r>
              <a:rPr lang="fr-FR" baseline="-25000" dirty="0" err="1" smtClean="0">
                <a:solidFill>
                  <a:srgbClr val="0000FF"/>
                </a:solidFill>
              </a:rPr>
              <a:t>p</a:t>
            </a:r>
            <a:endParaRPr lang="fr-FR" baseline="-25000" dirty="0" smtClean="0">
              <a:solidFill>
                <a:srgbClr val="0000FF"/>
              </a:solidFill>
            </a:endParaRPr>
          </a:p>
          <a:p>
            <a:pPr algn="ctr"/>
            <a:r>
              <a:rPr lang="fr-FR" dirty="0" smtClean="0">
                <a:solidFill>
                  <a:srgbClr val="0000FF"/>
                </a:solidFill>
              </a:rPr>
              <a:t>Rapport réducteur : K</a:t>
            </a:r>
            <a:endParaRPr lang="fr-FR" dirty="0">
              <a:solidFill>
                <a:srgbClr val="0000FF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872748" y="5090725"/>
            <a:ext cx="49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Symbol"/>
              </a:rPr>
              <a:t></a:t>
            </a:r>
            <a:r>
              <a:rPr lang="fr-FR" sz="1200" baseline="-25000" dirty="0" smtClean="0">
                <a:sym typeface="Symbol"/>
              </a:rPr>
              <a:t>m</a:t>
            </a:r>
            <a:endParaRPr lang="fr-FR" sz="1200" baseline="-25000" dirty="0"/>
          </a:p>
        </p:txBody>
      </p:sp>
      <p:sp>
        <p:nvSpPr>
          <p:cNvPr id="10" name="ZoneTexte 9"/>
          <p:cNvSpPr txBox="1"/>
          <p:nvPr/>
        </p:nvSpPr>
        <p:spPr>
          <a:xfrm>
            <a:off x="7547487" y="5104625"/>
            <a:ext cx="49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Symbol"/>
              </a:rPr>
              <a:t></a:t>
            </a:r>
            <a:r>
              <a:rPr lang="fr-FR" sz="1200" baseline="-25000" dirty="0" smtClean="0">
                <a:sym typeface="Symbol"/>
              </a:rPr>
              <a:t>m</a:t>
            </a:r>
            <a:endParaRPr lang="fr-FR" sz="1200" baseline="-25000" dirty="0"/>
          </a:p>
        </p:txBody>
      </p:sp>
      <p:sp>
        <p:nvSpPr>
          <p:cNvPr id="11" name="ZoneTexte 10"/>
          <p:cNvSpPr txBox="1"/>
          <p:nvPr/>
        </p:nvSpPr>
        <p:spPr>
          <a:xfrm>
            <a:off x="8331911" y="5118525"/>
            <a:ext cx="49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Symbol"/>
              </a:rPr>
              <a:t>Z</a:t>
            </a:r>
            <a:endParaRPr lang="fr-FR" sz="1200" baseline="-25000" dirty="0"/>
          </a:p>
        </p:txBody>
      </p:sp>
      <p:sp>
        <p:nvSpPr>
          <p:cNvPr id="8" name="Rectangle 7"/>
          <p:cNvSpPr/>
          <p:nvPr/>
        </p:nvSpPr>
        <p:spPr>
          <a:xfrm>
            <a:off x="7924800" y="5276688"/>
            <a:ext cx="245806" cy="317866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/>
          <p:cNvGrpSpPr/>
          <p:nvPr/>
        </p:nvGrpSpPr>
        <p:grpSpPr>
          <a:xfrm>
            <a:off x="7009493" y="2858050"/>
            <a:ext cx="1905329" cy="2678537"/>
            <a:chOff x="7009493" y="2858050"/>
            <a:chExt cx="1905329" cy="2678537"/>
          </a:xfrm>
        </p:grpSpPr>
        <p:sp>
          <p:nvSpPr>
            <p:cNvPr id="9" name="ZoneTexte 8"/>
            <p:cNvSpPr txBox="1"/>
            <p:nvPr/>
          </p:nvSpPr>
          <p:spPr>
            <a:xfrm>
              <a:off x="7912970" y="5321143"/>
              <a:ext cx="269465" cy="21544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fr-FR" sz="1400" dirty="0" err="1" smtClean="0">
                  <a:solidFill>
                    <a:srgbClr val="0000FF"/>
                  </a:solidFill>
                </a:rPr>
                <a:t>KR</a:t>
              </a:r>
              <a:r>
                <a:rPr lang="fr-FR" sz="1400" baseline="-25000" dirty="0" err="1" smtClean="0">
                  <a:solidFill>
                    <a:srgbClr val="0000FF"/>
                  </a:solidFill>
                </a:rPr>
                <a:t>p</a:t>
              </a:r>
              <a:endParaRPr lang="fr-FR" sz="1400" dirty="0">
                <a:solidFill>
                  <a:srgbClr val="0000FF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Rectangle 13"/>
                <p:cNvSpPr/>
                <p:nvPr/>
              </p:nvSpPr>
              <p:spPr>
                <a:xfrm>
                  <a:off x="7009493" y="2858050"/>
                  <a:ext cx="1905329" cy="390748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</p:spPr>
              <p:txBody>
                <a:bodyPr wrap="none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̇"/>
                            <m:ctrlPr>
                              <a:rPr lang="fr-FR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fr-FR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𝑧</m:t>
                            </m:r>
                          </m:e>
                        </m:acc>
                        <m:d>
                          <m:dPr>
                            <m:ctrlPr>
                              <a:rPr lang="fr-FR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fr-FR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𝑡</m:t>
                            </m:r>
                          </m:e>
                        </m:d>
                        <m:r>
                          <a:rPr lang="fr-FR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fr-FR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𝐾</m:t>
                        </m:r>
                        <m:r>
                          <a:rPr lang="fr-FR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.</m:t>
                        </m:r>
                        <m:sSub>
                          <m:sSubPr>
                            <m:ctrlPr>
                              <a:rPr lang="fr-FR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fr-FR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fr-FR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𝑝</m:t>
                            </m:r>
                            <m:r>
                              <a:rPr lang="fr-FR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 </m:t>
                            </m:r>
                          </m:sub>
                        </m:sSub>
                        <m:r>
                          <a:rPr lang="fr-FR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 </m:t>
                        </m:r>
                        <m:sSub>
                          <m:sSubPr>
                            <m:ctrlPr>
                              <a:rPr lang="fr-FR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fr-FR" i="1">
                                <a:solidFill>
                                  <a:srgbClr val="0000FF"/>
                                </a:solidFill>
                                <a:latin typeface="Cambria Math"/>
                                <a:ea typeface="Cambria Math"/>
                              </a:rPr>
                              <m:t>𝜔</m:t>
                            </m:r>
                          </m:e>
                          <m:sub>
                            <m:r>
                              <a:rPr lang="fr-FR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𝑚</m:t>
                            </m:r>
                          </m:sub>
                        </m:sSub>
                      </m:oMath>
                    </m:oMathPara>
                  </a14:m>
                  <a:endParaRPr lang="fr-FR" i="1" dirty="0">
                    <a:solidFill>
                      <a:srgbClr val="0000FF"/>
                    </a:solidFill>
                  </a:endParaRPr>
                </a:p>
              </p:txBody>
            </p:sp>
          </mc:Choice>
          <mc:Fallback xmlns="">
            <p:sp>
              <p:nvSpPr>
                <p:cNvPr id="14" name="Rectangle 1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09493" y="2858050"/>
                  <a:ext cx="1905329" cy="390748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 b="-3125"/>
                  </a:stretch>
                </a:blipFill>
              </p:spPr>
              <p:txBody>
                <a:bodyPr/>
                <a:lstStyle/>
                <a:p>
                  <a:r>
                    <a:rPr lang="fr-FR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3" name="ZoneTexte 12"/>
          <p:cNvSpPr txBox="1"/>
          <p:nvPr/>
        </p:nvSpPr>
        <p:spPr>
          <a:xfrm>
            <a:off x="1476375" y="4951450"/>
            <a:ext cx="37076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Schéma bloc de la translation verticale : 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396230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347940" y="998506"/>
            <a:ext cx="41289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 qu’il faut savoir faire</a:t>
            </a:r>
          </a:p>
          <a:p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 (Mines MP 2016)</a:t>
            </a:r>
            <a:endParaRPr lang="fr-F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440" y="1066800"/>
            <a:ext cx="3846288" cy="341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27" b="22573"/>
          <a:stretch/>
        </p:blipFill>
        <p:spPr bwMode="auto">
          <a:xfrm>
            <a:off x="1593247" y="4120522"/>
            <a:ext cx="3488417" cy="202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386"/>
          <a:stretch/>
        </p:blipFill>
        <p:spPr bwMode="auto">
          <a:xfrm>
            <a:off x="1532274" y="2085808"/>
            <a:ext cx="3396990" cy="2034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56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347940" y="998506"/>
            <a:ext cx="41289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 qu’il faut savoir faire</a:t>
            </a:r>
          </a:p>
          <a:p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…(Mines MP 2016)</a:t>
            </a:r>
            <a:endParaRPr lang="fr-F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3" t="11649" r="9250" b="4000"/>
          <a:stretch/>
        </p:blipFill>
        <p:spPr bwMode="auto">
          <a:xfrm>
            <a:off x="1254372" y="1829503"/>
            <a:ext cx="6034807" cy="3733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3" r="1316"/>
          <a:stretch/>
        </p:blipFill>
        <p:spPr bwMode="auto">
          <a:xfrm>
            <a:off x="2186603" y="5699759"/>
            <a:ext cx="5730578" cy="72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e 3"/>
          <p:cNvGrpSpPr/>
          <p:nvPr/>
        </p:nvGrpSpPr>
        <p:grpSpPr>
          <a:xfrm>
            <a:off x="7425622" y="3168393"/>
            <a:ext cx="1514167" cy="2465491"/>
            <a:chOff x="7425622" y="3168393"/>
            <a:chExt cx="1514167" cy="2465491"/>
          </a:xfrm>
        </p:grpSpPr>
        <p:sp>
          <p:nvSpPr>
            <p:cNvPr id="6" name="ZoneTexte 5"/>
            <p:cNvSpPr txBox="1"/>
            <p:nvPr/>
          </p:nvSpPr>
          <p:spPr>
            <a:xfrm>
              <a:off x="7425622" y="3168393"/>
              <a:ext cx="151416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solidFill>
                    <a:srgbClr val="FF0000"/>
                  </a:solidFill>
                </a:rPr>
                <a:t>Calcul Inertie équivalente ?</a:t>
              </a:r>
              <a:endParaRPr lang="fr-FR" dirty="0">
                <a:solidFill>
                  <a:srgbClr val="FF0000"/>
                </a:solidFill>
              </a:endParaRPr>
            </a:p>
          </p:txBody>
        </p:sp>
        <p:sp>
          <p:nvSpPr>
            <p:cNvPr id="3" name="Forme libre 2"/>
            <p:cNvSpPr/>
            <p:nvPr/>
          </p:nvSpPr>
          <p:spPr>
            <a:xfrm>
              <a:off x="7443019" y="3864077"/>
              <a:ext cx="1064152" cy="1769807"/>
            </a:xfrm>
            <a:custGeom>
              <a:avLst/>
              <a:gdLst>
                <a:gd name="connsiteX0" fmla="*/ 0 w 1064878"/>
                <a:gd name="connsiteY0" fmla="*/ 0 h 1769807"/>
                <a:gd name="connsiteX1" fmla="*/ 698091 w 1064878"/>
                <a:gd name="connsiteY1" fmla="*/ 88491 h 1769807"/>
                <a:gd name="connsiteX2" fmla="*/ 1061884 w 1064878"/>
                <a:gd name="connsiteY2" fmla="*/ 924233 h 1769807"/>
                <a:gd name="connsiteX3" fmla="*/ 511278 w 1064878"/>
                <a:gd name="connsiteY3" fmla="*/ 1769807 h 1769807"/>
                <a:gd name="connsiteX0" fmla="*/ 0 w 1064152"/>
                <a:gd name="connsiteY0" fmla="*/ 0 h 1769807"/>
                <a:gd name="connsiteX1" fmla="*/ 619433 w 1064152"/>
                <a:gd name="connsiteY1" fmla="*/ 137652 h 1769807"/>
                <a:gd name="connsiteX2" fmla="*/ 1061884 w 1064152"/>
                <a:gd name="connsiteY2" fmla="*/ 924233 h 1769807"/>
                <a:gd name="connsiteX3" fmla="*/ 511278 w 1064152"/>
                <a:gd name="connsiteY3" fmla="*/ 1769807 h 1769807"/>
                <a:gd name="connsiteX0" fmla="*/ 0 w 1064152"/>
                <a:gd name="connsiteY0" fmla="*/ 0 h 1769807"/>
                <a:gd name="connsiteX1" fmla="*/ 619433 w 1064152"/>
                <a:gd name="connsiteY1" fmla="*/ 137652 h 1769807"/>
                <a:gd name="connsiteX2" fmla="*/ 1061884 w 1064152"/>
                <a:gd name="connsiteY2" fmla="*/ 924233 h 1769807"/>
                <a:gd name="connsiteX3" fmla="*/ 511278 w 1064152"/>
                <a:gd name="connsiteY3" fmla="*/ 1769807 h 1769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4152" h="1769807">
                  <a:moveTo>
                    <a:pt x="0" y="0"/>
                  </a:moveTo>
                  <a:cubicBezTo>
                    <a:pt x="232697" y="29497"/>
                    <a:pt x="435897" y="49161"/>
                    <a:pt x="619433" y="137652"/>
                  </a:cubicBezTo>
                  <a:cubicBezTo>
                    <a:pt x="796414" y="291691"/>
                    <a:pt x="1093020" y="644014"/>
                    <a:pt x="1061884" y="924233"/>
                  </a:cubicBezTo>
                  <a:cubicBezTo>
                    <a:pt x="1030748" y="1204452"/>
                    <a:pt x="511278" y="1769807"/>
                    <a:pt x="511278" y="1769807"/>
                  </a:cubicBezTo>
                </a:path>
              </a:pathLst>
            </a:custGeom>
            <a:noFill/>
            <a:ln w="38100">
              <a:solidFill>
                <a:srgbClr val="FF330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1" name="Groupe 10"/>
          <p:cNvGrpSpPr/>
          <p:nvPr/>
        </p:nvGrpSpPr>
        <p:grpSpPr>
          <a:xfrm>
            <a:off x="2041192" y="2870240"/>
            <a:ext cx="6499558" cy="1967231"/>
            <a:chOff x="2041192" y="2870240"/>
            <a:chExt cx="6499558" cy="1967231"/>
          </a:xfrm>
        </p:grpSpPr>
        <p:cxnSp>
          <p:nvCxnSpPr>
            <p:cNvPr id="7" name="Connecteur droit avec flèche 6"/>
            <p:cNvCxnSpPr/>
            <p:nvPr/>
          </p:nvCxnSpPr>
          <p:spPr>
            <a:xfrm>
              <a:off x="6744929" y="4562168"/>
              <a:ext cx="1230166" cy="275303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ZoneTexte 11"/>
            <p:cNvSpPr txBox="1"/>
            <p:nvPr/>
          </p:nvSpPr>
          <p:spPr>
            <a:xfrm>
              <a:off x="7257429" y="4330487"/>
              <a:ext cx="12833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b="1" dirty="0" err="1" smtClean="0">
                  <a:solidFill>
                    <a:srgbClr val="FF0000"/>
                  </a:solidFill>
                </a:rPr>
                <a:t>V</a:t>
              </a:r>
              <a:r>
                <a:rPr lang="fr-FR" sz="1200" baseline="-25000" dirty="0" err="1" smtClean="0">
                  <a:solidFill>
                    <a:srgbClr val="FF0000"/>
                  </a:solidFill>
                </a:rPr>
                <a:t>pince</a:t>
              </a:r>
              <a:r>
                <a:rPr lang="fr-FR" dirty="0" smtClean="0">
                  <a:solidFill>
                    <a:srgbClr val="FF0000"/>
                  </a:solidFill>
                </a:rPr>
                <a:t> = </a:t>
              </a:r>
              <a:r>
                <a:rPr lang="fr-FR" sz="1600" dirty="0" smtClean="0">
                  <a:solidFill>
                    <a:srgbClr val="FF0000"/>
                  </a:solidFill>
                </a:rPr>
                <a:t>f</a:t>
              </a:r>
              <a:r>
                <a:rPr lang="fr-FR" sz="1100" dirty="0" smtClean="0">
                  <a:solidFill>
                    <a:srgbClr val="FF0000"/>
                  </a:solidFill>
                </a:rPr>
                <a:t>(</a:t>
              </a:r>
              <a:r>
                <a:rPr lang="fr-FR" sz="1100" b="1" dirty="0" smtClean="0">
                  <a:solidFill>
                    <a:srgbClr val="FF0000"/>
                  </a:solidFill>
                  <a:sym typeface="Symbol"/>
                </a:rPr>
                <a:t></a:t>
              </a:r>
              <a:r>
                <a:rPr lang="fr-FR" sz="1100" b="1" baseline="-25000" dirty="0" smtClean="0">
                  <a:solidFill>
                    <a:srgbClr val="FF0000"/>
                  </a:solidFill>
                  <a:sym typeface="Symbol"/>
                </a:rPr>
                <a:t>m</a:t>
              </a:r>
              <a:r>
                <a:rPr lang="fr-FR" sz="1100" dirty="0" smtClean="0">
                  <a:solidFill>
                    <a:srgbClr val="FF0000"/>
                  </a:solidFill>
                </a:rPr>
                <a:t>)</a:t>
              </a:r>
              <a:r>
                <a:rPr lang="fr-FR" dirty="0" smtClean="0">
                  <a:solidFill>
                    <a:srgbClr val="FF0000"/>
                  </a:solidFill>
                </a:rPr>
                <a:t>?</a:t>
              </a:r>
              <a:endParaRPr lang="fr-FR" dirty="0">
                <a:solidFill>
                  <a:srgbClr val="FF0000"/>
                </a:solidFill>
              </a:endParaRPr>
            </a:p>
          </p:txBody>
        </p:sp>
        <p:sp>
          <p:nvSpPr>
            <p:cNvPr id="9" name="Arc 8"/>
            <p:cNvSpPr/>
            <p:nvPr/>
          </p:nvSpPr>
          <p:spPr>
            <a:xfrm rot="16200000">
              <a:off x="2133262" y="3219396"/>
              <a:ext cx="579458" cy="611198"/>
            </a:xfrm>
            <a:prstGeom prst="arc">
              <a:avLst/>
            </a:prstGeom>
            <a:ln w="28575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ZoneTexte 13"/>
            <p:cNvSpPr txBox="1"/>
            <p:nvPr/>
          </p:nvSpPr>
          <p:spPr>
            <a:xfrm>
              <a:off x="2041192" y="2870240"/>
              <a:ext cx="5506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b="1" dirty="0" smtClean="0">
                  <a:solidFill>
                    <a:srgbClr val="FF0000"/>
                  </a:solidFill>
                  <a:sym typeface="Symbol"/>
                </a:rPr>
                <a:t></a:t>
              </a:r>
              <a:r>
                <a:rPr lang="fr-FR" b="1" baseline="-25000" dirty="0" smtClean="0">
                  <a:solidFill>
                    <a:srgbClr val="FF0000"/>
                  </a:solidFill>
                  <a:sym typeface="Symbol"/>
                </a:rPr>
                <a:t>m</a:t>
              </a:r>
              <a:endParaRPr lang="fr-FR" b="1" baseline="-25000" dirty="0">
                <a:solidFill>
                  <a:srgbClr val="FF0000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6610527" y="1414187"/>
                <a:ext cx="2263184" cy="657744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𝑉</m:t>
                      </m:r>
                      <m:d>
                        <m:dPr>
                          <m:ctrlPr>
                            <a:rPr lang="fr-FR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fr-FR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fr-FR" b="0" i="0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fr-FR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fr-FR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fr-FR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𝑔</m:t>
                          </m:r>
                          <m:r>
                            <a:rPr lang="fr-FR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 </m:t>
                          </m:r>
                        </m:sub>
                      </m:sSub>
                      <m:r>
                        <a:rPr lang="fr-FR" b="0" i="0" smtClean="0">
                          <a:solidFill>
                            <a:srgbClr val="0000FF"/>
                          </a:solidFill>
                          <a:latin typeface="Cambria Math"/>
                        </a:rPr>
                        <m:t>.</m:t>
                      </m:r>
                      <m:f>
                        <m:fPr>
                          <m:ctrlPr>
                            <a:rPr lang="fr-FR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fr-FR" b="0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𝑖</m:t>
                              </m:r>
                              <m:r>
                                <a:rPr lang="fr-FR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fr-FR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fr-FR" b="0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𝑒</m:t>
                              </m:r>
                              <m:r>
                                <a:rPr lang="fr-FR" i="1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 </m:t>
                              </m:r>
                            </m:sub>
                          </m:sSub>
                        </m:den>
                      </m:f>
                      <m:r>
                        <a:rPr lang="fr-FR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.</m:t>
                      </m:r>
                      <m:r>
                        <a:rPr lang="fr-FR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𝑟</m:t>
                      </m:r>
                      <m:r>
                        <a:rPr lang="fr-FR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 </m:t>
                      </m:r>
                      <m:sSub>
                        <m:sSubPr>
                          <m:ctrlPr>
                            <a:rPr lang="fr-FR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fr-FR" i="1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𝜔</m:t>
                          </m:r>
                        </m:e>
                        <m:sub>
                          <m:r>
                            <a:rPr lang="fr-FR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fr-FR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0527" y="1414187"/>
                <a:ext cx="2263184" cy="65774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3" name="Groupe 22"/>
          <p:cNvGrpSpPr/>
          <p:nvPr/>
        </p:nvGrpSpPr>
        <p:grpSpPr>
          <a:xfrm>
            <a:off x="7970261" y="1964282"/>
            <a:ext cx="1173739" cy="366837"/>
            <a:chOff x="7766050" y="2121606"/>
            <a:chExt cx="1173739" cy="366837"/>
          </a:xfrm>
        </p:grpSpPr>
        <p:sp>
          <p:nvSpPr>
            <p:cNvPr id="20" name="Accolade ouvrante 19"/>
            <p:cNvSpPr/>
            <p:nvPr/>
          </p:nvSpPr>
          <p:spPr>
            <a:xfrm rot="16200000">
              <a:off x="8172801" y="1967027"/>
              <a:ext cx="179791" cy="488950"/>
            </a:xfrm>
            <a:prstGeom prst="leftBrace">
              <a:avLst>
                <a:gd name="adj1" fmla="val 40120"/>
                <a:gd name="adj2" fmla="val 5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7766050" y="2288388"/>
              <a:ext cx="117373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700" dirty="0" smtClean="0">
                  <a:solidFill>
                    <a:srgbClr val="0000FF"/>
                  </a:solidFill>
                </a:rPr>
                <a:t>Vitesse  poulie motrice</a:t>
              </a:r>
              <a:endParaRPr lang="fr-FR" sz="700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24" name="Groupe 23"/>
          <p:cNvGrpSpPr/>
          <p:nvPr/>
        </p:nvGrpSpPr>
        <p:grpSpPr>
          <a:xfrm>
            <a:off x="7671925" y="1043509"/>
            <a:ext cx="1101014" cy="456046"/>
            <a:chOff x="7542294" y="1287029"/>
            <a:chExt cx="1101014" cy="456046"/>
          </a:xfrm>
        </p:grpSpPr>
        <p:sp>
          <p:nvSpPr>
            <p:cNvPr id="27" name="Accolade ouvrante 26"/>
            <p:cNvSpPr/>
            <p:nvPr/>
          </p:nvSpPr>
          <p:spPr>
            <a:xfrm rot="5400000">
              <a:off x="8025000" y="1195576"/>
              <a:ext cx="179791" cy="915207"/>
            </a:xfrm>
            <a:prstGeom prst="leftBrace">
              <a:avLst>
                <a:gd name="adj1" fmla="val 40120"/>
                <a:gd name="adj2" fmla="val 5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" name="ZoneTexte 27"/>
            <p:cNvSpPr txBox="1"/>
            <p:nvPr/>
          </p:nvSpPr>
          <p:spPr>
            <a:xfrm>
              <a:off x="7542294" y="1287029"/>
              <a:ext cx="110101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700" dirty="0" smtClean="0">
                  <a:solidFill>
                    <a:srgbClr val="0000FF"/>
                  </a:solidFill>
                </a:rPr>
                <a:t>Vitesse  poulie réceptrice =  vitesse galets</a:t>
              </a:r>
              <a:endParaRPr lang="fr-FR" sz="700" dirty="0">
                <a:solidFill>
                  <a:srgbClr val="0000FF"/>
                </a:solidFill>
              </a:endParaRPr>
            </a:p>
          </p:txBody>
        </p:sp>
      </p:grpSp>
      <p:sp>
        <p:nvSpPr>
          <p:cNvPr id="25" name="ZoneTexte 24"/>
          <p:cNvSpPr txBox="1"/>
          <p:nvPr/>
        </p:nvSpPr>
        <p:spPr>
          <a:xfrm>
            <a:off x="3374307" y="3008740"/>
            <a:ext cx="519513" cy="2308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900" b="1" dirty="0" smtClean="0">
                <a:solidFill>
                  <a:srgbClr val="0000FF"/>
                </a:solidFill>
              </a:rPr>
              <a:t>Rayon Ri</a:t>
            </a:r>
            <a:endParaRPr lang="fr-FR" sz="900" b="1" dirty="0">
              <a:solidFill>
                <a:srgbClr val="0000FF"/>
              </a:solidFill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1149267" y="4352633"/>
            <a:ext cx="664293" cy="2308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900" b="1" dirty="0" smtClean="0">
                <a:solidFill>
                  <a:srgbClr val="0000FF"/>
                </a:solidFill>
              </a:rPr>
              <a:t>Rayon </a:t>
            </a:r>
            <a:r>
              <a:rPr lang="fr-FR" sz="900" b="1" dirty="0" err="1" smtClean="0">
                <a:solidFill>
                  <a:srgbClr val="0000FF"/>
                </a:solidFill>
              </a:rPr>
              <a:t>Re</a:t>
            </a:r>
            <a:endParaRPr lang="fr-FR" sz="900" b="1" dirty="0">
              <a:solidFill>
                <a:srgbClr val="0000FF"/>
              </a:solidFill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3962400" y="5541328"/>
            <a:ext cx="664293" cy="2308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900" b="1" dirty="0" smtClean="0">
                <a:solidFill>
                  <a:srgbClr val="0000FF"/>
                </a:solidFill>
              </a:rPr>
              <a:t>Rayon </a:t>
            </a:r>
            <a:r>
              <a:rPr lang="fr-FR" sz="900" b="1" dirty="0" err="1" smtClean="0">
                <a:solidFill>
                  <a:srgbClr val="0000FF"/>
                </a:solidFill>
              </a:rPr>
              <a:t>Rg</a:t>
            </a:r>
            <a:endParaRPr lang="fr-FR" sz="900" b="1" dirty="0">
              <a:solidFill>
                <a:srgbClr val="0000FF"/>
              </a:solidFill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1547875" y="5415748"/>
            <a:ext cx="875116" cy="2308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900" b="1" dirty="0" smtClean="0">
                <a:solidFill>
                  <a:srgbClr val="0000FF"/>
                </a:solidFill>
              </a:rPr>
              <a:t>Réducteur  : r</a:t>
            </a:r>
            <a:endParaRPr lang="fr-FR" sz="9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4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theme/theme1.xml><?xml version="1.0" encoding="utf-8"?>
<a:theme xmlns:a="http://schemas.openxmlformats.org/drawingml/2006/main" name="modèle ppt fauri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modèle ppt fauriel</Template>
  <TotalTime>528</TotalTime>
  <Words>162</Words>
  <Application>Microsoft Office PowerPoint</Application>
  <PresentationFormat>Affichage à l'écran (4:3)</PresentationFormat>
  <Paragraphs>36</Paragraphs>
  <Slides>7</Slides>
  <Notes>0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modèle ppt fauriel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SII</dc:creator>
  <cp:lastModifiedBy>SII</cp:lastModifiedBy>
  <cp:revision>85</cp:revision>
  <dcterms:created xsi:type="dcterms:W3CDTF">2013-08-11T10:54:44Z</dcterms:created>
  <dcterms:modified xsi:type="dcterms:W3CDTF">2020-03-24T07:24:52Z</dcterms:modified>
</cp:coreProperties>
</file>