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5" r:id="rId23"/>
    <p:sldId id="289" r:id="rId24"/>
    <p:sldId id="290" r:id="rId25"/>
    <p:sldId id="292" r:id="rId26"/>
    <p:sldId id="293" r:id="rId27"/>
    <p:sldId id="29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99"/>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737" autoAdjust="0"/>
  </p:normalViewPr>
  <p:slideViewPr>
    <p:cSldViewPr snapToGrid="0">
      <p:cViewPr varScale="1">
        <p:scale>
          <a:sx n="92" d="100"/>
          <a:sy n="92" d="100"/>
        </p:scale>
        <p:origin x="-13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FD31B-91CD-4DBD-BCBC-55D466B22998}" type="datetimeFigureOut">
              <a:rPr lang="fr-FR" smtClean="0"/>
              <a:t>06/06/2016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187A2-03E7-457E-86E1-D90A7FF73718}" type="slidenum">
              <a:rPr lang="fr-FR" smtClean="0"/>
              <a:t>‹N°›</a:t>
            </a:fld>
            <a:endParaRPr lang="fr-FR"/>
          </a:p>
        </p:txBody>
      </p:sp>
    </p:spTree>
    <p:extLst>
      <p:ext uri="{BB962C8B-B14F-4D97-AF65-F5344CB8AC3E}">
        <p14:creationId xmlns:p14="http://schemas.microsoft.com/office/powerpoint/2010/main" val="319297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3C951014-7083-4EE4-9F2C-4CD2C0E6DD53}" type="slidenum">
              <a:rPr lang="fr-FR" altLang="fr-FR" smtClean="0">
                <a:latin typeface="Times New Roman" pitchFamily="18" charset="0"/>
              </a:rPr>
              <a:pPr algn="r" eaLnBrk="1" hangingPunct="1">
                <a:spcBef>
                  <a:spcPct val="50000"/>
                </a:spcBef>
              </a:pPr>
              <a:t>8</a:t>
            </a:fld>
            <a:endParaRPr lang="fr-FR" alt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12700" y="1317128"/>
            <a:ext cx="1060450" cy="307777"/>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Définitions</a:t>
            </a:r>
            <a:endParaRPr lang="fr-FR" sz="1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ZoneTexte 7"/>
          <p:cNvSpPr txBox="1"/>
          <p:nvPr userDrawn="1"/>
        </p:nvSpPr>
        <p:spPr>
          <a:xfrm>
            <a:off x="0" y="4224257"/>
            <a:ext cx="1060450" cy="523220"/>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Diagramme d’états</a:t>
            </a:r>
            <a:endParaRPr lang="fr-FR" sz="1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ZoneTexte 8"/>
          <p:cNvSpPr txBox="1"/>
          <p:nvPr userDrawn="1"/>
        </p:nvSpPr>
        <p:spPr>
          <a:xfrm>
            <a:off x="12700" y="3170257"/>
            <a:ext cx="1060450" cy="523220"/>
          </a:xfrm>
          <a:prstGeom prst="rect">
            <a:avLst/>
          </a:prstGeom>
          <a:noFill/>
        </p:spPr>
        <p:txBody>
          <a:bodyPr wrap="square" lIns="36000" rIns="3600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Machine d’état</a:t>
            </a:r>
          </a:p>
        </p:txBody>
      </p:sp>
      <p:sp>
        <p:nvSpPr>
          <p:cNvPr id="10" name="ZoneTexte 9"/>
          <p:cNvSpPr txBox="1"/>
          <p:nvPr userDrawn="1"/>
        </p:nvSpPr>
        <p:spPr>
          <a:xfrm>
            <a:off x="0" y="2099178"/>
            <a:ext cx="1060450" cy="523220"/>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Fonction mémoire</a:t>
            </a:r>
            <a:endParaRPr lang="fr-FR" sz="1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11"/>
          <p:cNvSpPr/>
          <p:nvPr userDrawn="1"/>
        </p:nvSpPr>
        <p:spPr>
          <a:xfrm>
            <a:off x="3669385" y="106501"/>
            <a:ext cx="2887329" cy="584775"/>
          </a:xfrm>
          <a:prstGeom prst="rect">
            <a:avLst/>
          </a:prstGeom>
          <a:noFill/>
        </p:spPr>
        <p:txBody>
          <a:bodyPr wrap="none" lIns="91440" tIns="45720" rIns="91440" bIns="45720">
            <a:spAutoFit/>
          </a:bodyPr>
          <a:lstStyle/>
          <a:p>
            <a:pPr algn="ctr"/>
            <a:r>
              <a:rPr lang="fr-FR" sz="3200" b="0" i="0" cap="none" spc="0" dirty="0" smtClean="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rPr>
              <a:t>SED séquentiels</a:t>
            </a:r>
            <a:endParaRPr lang="fr-FR" sz="3200" b="0" i="0" cap="none" spc="0" dirty="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4" name="ZoneTexte 13"/>
          <p:cNvSpPr txBox="1"/>
          <p:nvPr userDrawn="1"/>
        </p:nvSpPr>
        <p:spPr>
          <a:xfrm>
            <a:off x="0" y="5348446"/>
            <a:ext cx="1060450" cy="523220"/>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Structures</a:t>
            </a:r>
          </a:p>
          <a:p>
            <a:pPr algn="ctr"/>
            <a:r>
              <a:rPr lang="fr-FR" sz="1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Algo</a:t>
            </a:r>
            <a:r>
              <a:rPr lang="fr-FR" sz="1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1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499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3" t="7111" r="10965" b="8660"/>
          <a:stretch/>
        </p:blipFill>
        <p:spPr bwMode="auto">
          <a:xfrm>
            <a:off x="0" y="0"/>
            <a:ext cx="91539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9"/>
          <p:cNvSpPr txBox="1">
            <a:spLocks noChangeArrowheads="1"/>
          </p:cNvSpPr>
          <p:nvPr userDrawn="1"/>
        </p:nvSpPr>
        <p:spPr bwMode="auto">
          <a:xfrm>
            <a:off x="155562" y="6583363"/>
            <a:ext cx="790601" cy="215444"/>
          </a:xfrm>
          <a:prstGeom prst="rect">
            <a:avLst/>
          </a:prstGeom>
          <a:noFill/>
          <a:ln w="9525">
            <a:noFill/>
            <a:miter lim="800000"/>
            <a:headEnd/>
            <a:tailEnd/>
          </a:ln>
          <a:effectLst/>
        </p:spPr>
        <p:txBody>
          <a:bodyPr wrap="none">
            <a:spAutoFit/>
          </a:bodyPr>
          <a:lstStyle/>
          <a:p>
            <a:pPr algn="ctr">
              <a:defRPr/>
            </a:pPr>
            <a:r>
              <a:rPr lang="fr-FR" sz="800" i="0" dirty="0"/>
              <a:t>Le </a:t>
            </a:r>
            <a:fld id="{B1BC130F-489F-45DD-9DD4-4D79FE4EAA29}" type="datetime1">
              <a:rPr lang="fr-FR" sz="800" i="0"/>
              <a:pPr algn="ctr">
                <a:defRPr/>
              </a:pPr>
              <a:t>06/06/2016</a:t>
            </a:fld>
            <a:endParaRPr lang="fr-FR" sz="800" i="0" dirty="0"/>
          </a:p>
        </p:txBody>
      </p:sp>
      <p:sp>
        <p:nvSpPr>
          <p:cNvPr id="4" name="Text Box 10"/>
          <p:cNvSpPr txBox="1">
            <a:spLocks noChangeArrowheads="1"/>
          </p:cNvSpPr>
          <p:nvPr userDrawn="1"/>
        </p:nvSpPr>
        <p:spPr bwMode="auto">
          <a:xfrm>
            <a:off x="1143000" y="6591300"/>
            <a:ext cx="7532688" cy="215444"/>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fr-FR" sz="800" dirty="0" smtClean="0">
                <a:latin typeface="+mn-lt"/>
                <a:cs typeface="Times New Roman" pitchFamily="18" charset="0"/>
              </a:rPr>
              <a:t>Cyril CHERON</a:t>
            </a:r>
            <a:endParaRPr lang="fr-FR" sz="800" dirty="0">
              <a:latin typeface="+mn-lt"/>
              <a:cs typeface="Times New Roman" pitchFamily="18" charset="0"/>
            </a:endParaRPr>
          </a:p>
        </p:txBody>
      </p:sp>
      <p:sp>
        <p:nvSpPr>
          <p:cNvPr id="5" name="Text Box 11"/>
          <p:cNvSpPr txBox="1">
            <a:spLocks noChangeArrowheads="1"/>
          </p:cNvSpPr>
          <p:nvPr userDrawn="1"/>
        </p:nvSpPr>
        <p:spPr bwMode="auto">
          <a:xfrm>
            <a:off x="8643938" y="6567488"/>
            <a:ext cx="357790" cy="215444"/>
          </a:xfrm>
          <a:prstGeom prst="rect">
            <a:avLst/>
          </a:prstGeom>
          <a:noFill/>
          <a:ln w="9525">
            <a:noFill/>
            <a:miter lim="800000"/>
            <a:headEnd/>
            <a:tailEnd/>
          </a:ln>
          <a:effectLst/>
        </p:spPr>
        <p:txBody>
          <a:bodyPr wrap="none">
            <a:spAutoFit/>
          </a:bodyPr>
          <a:lstStyle/>
          <a:p>
            <a:pPr>
              <a:defRPr/>
            </a:pPr>
            <a:fld id="{9E9CC295-5C18-4C95-A30D-2909091AE94A}" type="slidenum">
              <a:rPr lang="fr-FR" sz="800" b="1"/>
              <a:pPr>
                <a:defRPr/>
              </a:pPr>
              <a:t>‹N°›</a:t>
            </a:fld>
            <a:endParaRPr lang="fr-FR" sz="800" b="1" dirty="0"/>
          </a:p>
        </p:txBody>
      </p:sp>
      <p:sp>
        <p:nvSpPr>
          <p:cNvPr id="6" name="ZoneTexte 5"/>
          <p:cNvSpPr txBox="1"/>
          <p:nvPr userDrawn="1"/>
        </p:nvSpPr>
        <p:spPr>
          <a:xfrm>
            <a:off x="155561" y="-14684"/>
            <a:ext cx="790601" cy="246221"/>
          </a:xfrm>
          <a:prstGeom prst="rect">
            <a:avLst/>
          </a:prstGeom>
          <a:noFill/>
        </p:spPr>
        <p:txBody>
          <a:bodyPr wrap="square" rtlCol="0">
            <a:spAutoFit/>
          </a:bodyPr>
          <a:lstStyle/>
          <a:p>
            <a:pPr algn="ctr"/>
            <a:r>
              <a:rPr lang="fr-FR" sz="1000" b="0" dirty="0" smtClean="0">
                <a:latin typeface="Times New Roman" pitchFamily="18" charset="0"/>
                <a:ea typeface="Microsoft Himalaya" pitchFamily="2" charset="0"/>
                <a:cs typeface="Times New Roman" pitchFamily="18" charset="0"/>
              </a:rPr>
              <a:t>MPSI</a:t>
            </a:r>
            <a:endParaRPr lang="fr-FR" sz="1000" b="0" dirty="0">
              <a:latin typeface="Times New Roman" pitchFamily="18" charset="0"/>
              <a:ea typeface="Microsoft Himalaya" pitchFamily="2" charset="0"/>
              <a:cs typeface="Times New Roman" pitchFamily="18" charset="0"/>
            </a:endParaRPr>
          </a:p>
        </p:txBody>
      </p:sp>
    </p:spTree>
    <p:extLst>
      <p:ext uri="{BB962C8B-B14F-4D97-AF65-F5344CB8AC3E}">
        <p14:creationId xmlns:p14="http://schemas.microsoft.com/office/powerpoint/2010/main" val="856151159"/>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10.bin"/><Relationship Id="rId2" Type="http://schemas.openxmlformats.org/officeDocument/2006/relationships/slideLayout" Target="../slideLayouts/slideLayout1.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3.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8.bin"/><Relationship Id="rId1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4"/>
          <p:cNvSpPr>
            <a:spLocks noChangeArrowheads="1" noChangeShapeType="1" noTextEdit="1"/>
          </p:cNvSpPr>
          <p:nvPr/>
        </p:nvSpPr>
        <p:spPr bwMode="auto">
          <a:xfrm>
            <a:off x="1874691" y="1755777"/>
            <a:ext cx="6400800" cy="3873500"/>
          </a:xfrm>
          <a:prstGeom prst="rect">
            <a:avLst/>
          </a:prstGeom>
        </p:spPr>
        <p:txBody>
          <a:bodyPr wrap="none" fromWordArt="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Systèmes à</a:t>
            </a:r>
          </a:p>
          <a:p>
            <a:pPr algn="ctr"/>
            <a:r>
              <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Evènements </a:t>
            </a:r>
            <a:r>
              <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Discrets</a:t>
            </a:r>
          </a:p>
          <a:p>
            <a:pPr algn="ctr"/>
            <a:r>
              <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Séquentiels</a:t>
            </a:r>
            <a:endParaRPr lang="fr-FR" sz="6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extLst>
      <p:ext uri="{BB962C8B-B14F-4D97-AF65-F5344CB8AC3E}">
        <p14:creationId xmlns:p14="http://schemas.microsoft.com/office/powerpoint/2010/main" val="11478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3219081"/>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Machine d’état</a:t>
            </a:r>
            <a:endParaRPr lang="fr-FR" sz="1600" b="1" dirty="0">
              <a:solidFill>
                <a:schemeClr val="bg1"/>
              </a:solidFill>
              <a:effectLst>
                <a:outerShdw blurRad="38100" dist="38100" dir="2700000" algn="tl">
                  <a:srgbClr val="000000"/>
                </a:outerShdw>
              </a:effectLst>
            </a:endParaRPr>
          </a:p>
        </p:txBody>
      </p:sp>
      <p:sp>
        <p:nvSpPr>
          <p:cNvPr id="3" name="ZoneTexte 2"/>
          <p:cNvSpPr txBox="1"/>
          <p:nvPr/>
        </p:nvSpPr>
        <p:spPr>
          <a:xfrm>
            <a:off x="1590675" y="1697038"/>
            <a:ext cx="7162800" cy="3139321"/>
          </a:xfrm>
          <a:prstGeom prst="rect">
            <a:avLst/>
          </a:prstGeom>
          <a:noFill/>
        </p:spPr>
        <p:txBody>
          <a:bodyPr>
            <a:spAutoFit/>
          </a:bodyPr>
          <a:lstStyle/>
          <a:p>
            <a:pPr algn="ctr">
              <a:defRPr/>
            </a:pPr>
            <a:r>
              <a:rPr lang="fr-FR" sz="1800" dirty="0">
                <a:latin typeface="Times New Roman" panose="02020603050405020304" pitchFamily="18" charset="0"/>
                <a:cs typeface="Times New Roman" panose="02020603050405020304" pitchFamily="18" charset="0"/>
              </a:rPr>
              <a:t>La machine d’état à </a:t>
            </a:r>
            <a:r>
              <a:rPr lang="fr-FR" sz="1800" b="1" u="sng" dirty="0">
                <a:solidFill>
                  <a:srgbClr val="FF0000"/>
                </a:solidFill>
                <a:latin typeface="Times New Roman" panose="02020603050405020304" pitchFamily="18" charset="0"/>
                <a:cs typeface="Times New Roman" panose="02020603050405020304" pitchFamily="18" charset="0"/>
              </a:rPr>
              <a:t>un nombre fini d’états</a:t>
            </a:r>
          </a:p>
          <a:p>
            <a:pPr algn="ctr">
              <a:defRPr/>
            </a:pPr>
            <a:endParaRPr lang="fr-FR" sz="1800" dirty="0">
              <a:latin typeface="Times New Roman" panose="02020603050405020304" pitchFamily="18" charset="0"/>
              <a:cs typeface="Times New Roman" panose="02020603050405020304" pitchFamily="18" charset="0"/>
            </a:endParaRPr>
          </a:p>
          <a:p>
            <a:pPr algn="ctr">
              <a:defRPr/>
            </a:pPr>
            <a:r>
              <a:rPr lang="fr-FR" sz="1800" dirty="0">
                <a:latin typeface="Times New Roman" panose="02020603050405020304" pitchFamily="18" charset="0"/>
                <a:cs typeface="Times New Roman" panose="02020603050405020304" pitchFamily="18" charset="0"/>
              </a:rPr>
              <a:t>Elle peut être une </a:t>
            </a:r>
            <a:r>
              <a:rPr lang="fr-FR" sz="1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entité matérielle</a:t>
            </a:r>
          </a:p>
          <a:p>
            <a:pPr algn="ctr">
              <a:defRPr/>
            </a:pPr>
            <a:r>
              <a:rPr lang="fr-FR" sz="1800" dirty="0">
                <a:latin typeface="Times New Roman" panose="02020603050405020304" pitchFamily="18" charset="0"/>
                <a:cs typeface="Times New Roman" panose="02020603050405020304" pitchFamily="18" charset="0"/>
              </a:rPr>
              <a:t>ou une </a:t>
            </a:r>
            <a:r>
              <a:rPr lang="fr-FR" sz="1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entité conceptuelle </a:t>
            </a:r>
            <a:r>
              <a:rPr lang="fr-FR" sz="1800" dirty="0">
                <a:latin typeface="Times New Roman" panose="02020603050405020304" pitchFamily="18" charset="0"/>
                <a:cs typeface="Times New Roman" panose="02020603050405020304" pitchFamily="18" charset="0"/>
              </a:rPr>
              <a:t>comme un algorithme.</a:t>
            </a:r>
          </a:p>
          <a:p>
            <a:pPr algn="ctr">
              <a:defRPr/>
            </a:pPr>
            <a:endParaRPr lang="fr-FR" sz="1800" dirty="0">
              <a:latin typeface="Times New Roman" panose="02020603050405020304" pitchFamily="18" charset="0"/>
              <a:cs typeface="Times New Roman" panose="02020603050405020304" pitchFamily="18" charset="0"/>
            </a:endParaRPr>
          </a:p>
          <a:p>
            <a:pPr algn="ctr">
              <a:defRPr/>
            </a:pPr>
            <a:endParaRPr lang="fr-FR" sz="1800" dirty="0">
              <a:latin typeface="Times New Roman" panose="02020603050405020304" pitchFamily="18" charset="0"/>
              <a:cs typeface="Times New Roman" panose="02020603050405020304" pitchFamily="18" charset="0"/>
            </a:endParaRPr>
          </a:p>
          <a:p>
            <a:pPr algn="ctr">
              <a:defRPr/>
            </a:pPr>
            <a:r>
              <a:rPr lang="fr-FR" sz="1800" dirty="0">
                <a:latin typeface="Times New Roman" panose="02020603050405020304" pitchFamily="18" charset="0"/>
                <a:cs typeface="Times New Roman" panose="02020603050405020304" pitchFamily="18" charset="0"/>
              </a:rPr>
              <a:t>La machine d’état est </a:t>
            </a:r>
            <a:r>
              <a:rPr lang="fr-FR" sz="1800" b="1" dirty="0">
                <a:solidFill>
                  <a:srgbClr val="FF0000"/>
                </a:solidFill>
                <a:latin typeface="Times New Roman" panose="02020603050405020304" pitchFamily="18" charset="0"/>
                <a:cs typeface="Times New Roman" panose="02020603050405020304" pitchFamily="18" charset="0"/>
              </a:rPr>
              <a:t>un système à évènement discrets</a:t>
            </a:r>
            <a:r>
              <a:rPr lang="fr-FR" sz="1800" dirty="0">
                <a:latin typeface="Times New Roman" panose="02020603050405020304" pitchFamily="18" charset="0"/>
                <a:cs typeface="Times New Roman" panose="02020603050405020304" pitchFamily="18" charset="0"/>
              </a:rPr>
              <a:t>,</a:t>
            </a:r>
          </a:p>
          <a:p>
            <a:pPr algn="ctr">
              <a:defRPr/>
            </a:pPr>
            <a:r>
              <a:rPr lang="fr-FR" sz="1800" dirty="0">
                <a:latin typeface="Times New Roman" panose="02020603050405020304" pitchFamily="18" charset="0"/>
                <a:cs typeface="Times New Roman" panose="02020603050405020304" pitchFamily="18" charset="0"/>
              </a:rPr>
              <a:t>capable de </a:t>
            </a:r>
            <a:r>
              <a:rPr lang="fr-FR" sz="1800" b="1" dirty="0">
                <a:latin typeface="Times New Roman" panose="02020603050405020304" pitchFamily="18" charset="0"/>
                <a:cs typeface="Times New Roman" panose="02020603050405020304" pitchFamily="18" charset="0"/>
              </a:rPr>
              <a:t>mémoriser</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traiter</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restituer</a:t>
            </a:r>
            <a:r>
              <a:rPr lang="fr-FR" sz="1800" dirty="0">
                <a:latin typeface="Times New Roman" panose="02020603050405020304" pitchFamily="18" charset="0"/>
                <a:cs typeface="Times New Roman" panose="02020603050405020304" pitchFamily="18" charset="0"/>
              </a:rPr>
              <a:t> des données.</a:t>
            </a:r>
          </a:p>
          <a:p>
            <a:pPr algn="ctr">
              <a:defRPr/>
            </a:pPr>
            <a:endParaRPr lang="fr-FR" sz="1800" dirty="0">
              <a:latin typeface="Times New Roman" panose="02020603050405020304" pitchFamily="18" charset="0"/>
              <a:cs typeface="Times New Roman" panose="02020603050405020304" pitchFamily="18" charset="0"/>
            </a:endParaRPr>
          </a:p>
          <a:p>
            <a:pPr algn="ctr">
              <a:defRPr/>
            </a:pPr>
            <a:endParaRPr lang="fr-FR" sz="1800" dirty="0">
              <a:latin typeface="Times New Roman" panose="02020603050405020304" pitchFamily="18" charset="0"/>
              <a:cs typeface="Times New Roman" panose="02020603050405020304" pitchFamily="18" charset="0"/>
            </a:endParaRPr>
          </a:p>
          <a:p>
            <a:pPr algn="ctr">
              <a:defRPr/>
            </a:pPr>
            <a:r>
              <a:rPr lang="fr-FR" sz="1800" dirty="0">
                <a:latin typeface="Times New Roman" panose="02020603050405020304" pitchFamily="18" charset="0"/>
                <a:cs typeface="Times New Roman" panose="02020603050405020304" pitchFamily="18" charset="0"/>
              </a:rPr>
              <a:t>Les états d’un système se succèdent en fonction </a:t>
            </a:r>
            <a:r>
              <a:rPr lang="fr-FR"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d’évènements</a:t>
            </a:r>
            <a:r>
              <a:rPr lang="fr-FR" sz="1800" dirty="0">
                <a:latin typeface="Times New Roman" panose="02020603050405020304" pitchFamily="18" charset="0"/>
                <a:cs typeface="Times New Roman" panose="02020603050405020304" pitchFamily="18" charset="0"/>
              </a:rPr>
              <a:t>.</a:t>
            </a:r>
          </a:p>
        </p:txBody>
      </p:sp>
      <p:sp>
        <p:nvSpPr>
          <p:cNvPr id="4" name="ZoneTexte 3"/>
          <p:cNvSpPr txBox="1">
            <a:spLocks noChangeArrowheads="1"/>
          </p:cNvSpPr>
          <p:nvPr/>
        </p:nvSpPr>
        <p:spPr bwMode="auto">
          <a:xfrm>
            <a:off x="3322637"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Une machine d’état</a:t>
            </a:r>
          </a:p>
        </p:txBody>
      </p:sp>
    </p:spTree>
    <p:extLst>
      <p:ext uri="{BB962C8B-B14F-4D97-AF65-F5344CB8AC3E}">
        <p14:creationId xmlns:p14="http://schemas.microsoft.com/office/powerpoint/2010/main" val="29360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1317625" y="1590673"/>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u="sng"/>
              <a:t>Présentation et formalisme </a:t>
            </a:r>
            <a:r>
              <a:rPr lang="fr-FR" altLang="fr-FR" sz="1800"/>
              <a:t>:</a:t>
            </a:r>
          </a:p>
        </p:txBody>
      </p:sp>
      <p:sp>
        <p:nvSpPr>
          <p:cNvPr id="4" name="ZoneTexte 3"/>
          <p:cNvSpPr txBox="1">
            <a:spLocks noChangeArrowheads="1"/>
          </p:cNvSpPr>
          <p:nvPr/>
        </p:nvSpPr>
        <p:spPr bwMode="auto">
          <a:xfrm>
            <a:off x="1317625" y="2386011"/>
            <a:ext cx="761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dirty="0"/>
              <a:t>il est utilisé pour décrire le </a:t>
            </a:r>
            <a:r>
              <a:rPr lang="fr-FR" altLang="fr-FR" sz="2000" b="1" dirty="0">
                <a:solidFill>
                  <a:srgbClr val="FF0000"/>
                </a:solidFill>
              </a:rPr>
              <a:t>comportement</a:t>
            </a:r>
            <a:r>
              <a:rPr lang="fr-FR" altLang="fr-FR" b="1" dirty="0"/>
              <a:t> </a:t>
            </a:r>
            <a:r>
              <a:rPr lang="fr-FR" altLang="fr-FR" dirty="0"/>
              <a:t>d’une machine d’état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3006725"/>
            <a:ext cx="6992937"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383392" y="5788025"/>
            <a:ext cx="7323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dirty="0"/>
              <a:t>A un instant donné, le système ne peut être que dans </a:t>
            </a:r>
            <a:r>
              <a:rPr lang="fr-FR" altLang="fr-FR" sz="2000" b="1" dirty="0">
                <a:solidFill>
                  <a:srgbClr val="FF0000"/>
                </a:solidFill>
              </a:rPr>
              <a:t>un seul état</a:t>
            </a:r>
            <a:r>
              <a:rPr lang="fr-FR" altLang="fr-FR" sz="2000" dirty="0">
                <a:solidFill>
                  <a:srgbClr val="FF0000"/>
                </a:solidFill>
              </a:rPr>
              <a:t>.</a:t>
            </a:r>
          </a:p>
        </p:txBody>
      </p:sp>
      <p:sp>
        <p:nvSpPr>
          <p:cNvPr id="7" name="ZoneTexte 6"/>
          <p:cNvSpPr txBox="1">
            <a:spLocks noChangeArrowheads="1"/>
          </p:cNvSpPr>
          <p:nvPr/>
        </p:nvSpPr>
        <p:spPr bwMode="auto">
          <a:xfrm>
            <a:off x="3049587"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Le diagramme d’état</a:t>
            </a:r>
          </a:p>
        </p:txBody>
      </p:sp>
      <p:sp>
        <p:nvSpPr>
          <p:cNvPr id="8"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0381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1271588" y="1255713"/>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u="sng"/>
              <a:t>Les transitions </a:t>
            </a:r>
            <a:r>
              <a:rPr lang="fr-FR" altLang="fr-FR" sz="1800"/>
              <a:t>:</a:t>
            </a:r>
          </a:p>
        </p:txBody>
      </p:sp>
      <p:sp>
        <p:nvSpPr>
          <p:cNvPr id="4" name="ZoneTexte 3"/>
          <p:cNvSpPr txBox="1">
            <a:spLocks noChangeArrowheads="1"/>
          </p:cNvSpPr>
          <p:nvPr/>
        </p:nvSpPr>
        <p:spPr bwMode="auto">
          <a:xfrm>
            <a:off x="1338263" y="1597025"/>
            <a:ext cx="7612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a:t>A une transition</a:t>
            </a:r>
            <a:r>
              <a:rPr lang="fr-FR" altLang="fr-FR" b="1"/>
              <a:t> </a:t>
            </a:r>
            <a:r>
              <a:rPr lang="fr-FR" altLang="fr-FR"/>
              <a:t>peuvent être associés :</a:t>
            </a:r>
          </a:p>
          <a:p>
            <a:pPr eaLnBrk="1" hangingPunct="1"/>
            <a:r>
              <a:rPr lang="fr-FR" altLang="fr-FR"/>
              <a:t>un évènement, et/ou une condition de garde, et/ou un effet (une action).</a:t>
            </a:r>
          </a:p>
        </p:txBody>
      </p:sp>
      <p:sp>
        <p:nvSpPr>
          <p:cNvPr id="5" name="ZoneTexte 4"/>
          <p:cNvSpPr txBox="1">
            <a:spLocks noChangeArrowheads="1"/>
          </p:cNvSpPr>
          <p:nvPr/>
        </p:nvSpPr>
        <p:spPr bwMode="auto">
          <a:xfrm>
            <a:off x="1303338" y="4381500"/>
            <a:ext cx="7324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Il existe </a:t>
            </a:r>
            <a:r>
              <a:rPr lang="fr-FR" altLang="fr-FR" b="1" u="sng"/>
              <a:t>4 types d’évènement </a:t>
            </a:r>
            <a:r>
              <a:rPr lang="fr-FR" altLang="fr-FR"/>
              <a:t>:</a:t>
            </a:r>
            <a:endParaRPr lang="fr-FR" altLang="fr-FR" sz="2000">
              <a:solidFill>
                <a:srgbClr val="FF0000"/>
              </a:solidFill>
            </a:endParaRPr>
          </a:p>
        </p:txBody>
      </p:sp>
      <p:grpSp>
        <p:nvGrpSpPr>
          <p:cNvPr id="6" name="Group 2"/>
          <p:cNvGrpSpPr>
            <a:grpSpLocks/>
          </p:cNvGrpSpPr>
          <p:nvPr/>
        </p:nvGrpSpPr>
        <p:grpSpPr bwMode="auto">
          <a:xfrm>
            <a:off x="2897188" y="2303463"/>
            <a:ext cx="4216400" cy="1825625"/>
            <a:chOff x="6266" y="13141"/>
            <a:chExt cx="4836" cy="1623"/>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 y="13695"/>
              <a:ext cx="442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4"/>
            <p:cNvCxnSpPr>
              <a:cxnSpLocks noChangeShapeType="1"/>
            </p:cNvCxnSpPr>
            <p:nvPr/>
          </p:nvCxnSpPr>
          <p:spPr bwMode="auto">
            <a:xfrm>
              <a:off x="6266" y="13141"/>
              <a:ext cx="2379"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5"/>
            <p:cNvCxnSpPr>
              <a:cxnSpLocks noChangeShapeType="1"/>
            </p:cNvCxnSpPr>
            <p:nvPr/>
          </p:nvCxnSpPr>
          <p:spPr bwMode="auto">
            <a:xfrm>
              <a:off x="8645" y="13141"/>
              <a:ext cx="1224"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p:cNvCxnSpPr>
            <p:nvPr/>
          </p:nvCxnSpPr>
          <p:spPr bwMode="auto">
            <a:xfrm>
              <a:off x="10791" y="13141"/>
              <a:ext cx="63"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4986338"/>
            <a:ext cx="52736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p:nvSpPr>
        <p:spPr bwMode="auto">
          <a:xfrm>
            <a:off x="7078663" y="4986338"/>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b="1">
                <a:solidFill>
                  <a:srgbClr val="FF0000"/>
                </a:solidFill>
              </a:rPr>
              <a:t>Le message</a:t>
            </a:r>
          </a:p>
        </p:txBody>
      </p:sp>
      <p:sp>
        <p:nvSpPr>
          <p:cNvPr id="13" name="ZoneTexte 12"/>
          <p:cNvSpPr txBox="1">
            <a:spLocks noChangeArrowheads="1"/>
          </p:cNvSpPr>
          <p:nvPr/>
        </p:nvSpPr>
        <p:spPr bwMode="auto">
          <a:xfrm>
            <a:off x="7570788" y="5053013"/>
            <a:ext cx="101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b="1">
                <a:solidFill>
                  <a:srgbClr val="FF0000"/>
                </a:solidFill>
              </a:rPr>
              <a:t>L’appel</a:t>
            </a:r>
          </a:p>
        </p:txBody>
      </p:sp>
      <p:sp>
        <p:nvSpPr>
          <p:cNvPr id="14" name="ZoneTexte 13"/>
          <p:cNvSpPr txBox="1">
            <a:spLocks noChangeArrowheads="1"/>
          </p:cNvSpPr>
          <p:nvPr/>
        </p:nvSpPr>
        <p:spPr bwMode="auto">
          <a:xfrm>
            <a:off x="7148513" y="5005388"/>
            <a:ext cx="185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b="1">
                <a:solidFill>
                  <a:srgbClr val="FF0000"/>
                </a:solidFill>
              </a:rPr>
              <a:t>Le changement</a:t>
            </a:r>
          </a:p>
        </p:txBody>
      </p:sp>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5122863"/>
            <a:ext cx="53705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25" y="5051425"/>
            <a:ext cx="54927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950" y="4848227"/>
            <a:ext cx="511651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a:spLocks noChangeArrowheads="1"/>
          </p:cNvSpPr>
          <p:nvPr/>
        </p:nvSpPr>
        <p:spPr bwMode="auto">
          <a:xfrm>
            <a:off x="6391275" y="5022850"/>
            <a:ext cx="2624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b="1">
                <a:solidFill>
                  <a:srgbClr val="FF0000"/>
                </a:solidFill>
              </a:rPr>
              <a:t>L’évènement temporel</a:t>
            </a:r>
          </a:p>
        </p:txBody>
      </p:sp>
      <p:sp>
        <p:nvSpPr>
          <p:cNvPr id="19" name="Ellipse 18"/>
          <p:cNvSpPr>
            <a:spLocks noChangeArrowheads="1"/>
          </p:cNvSpPr>
          <p:nvPr/>
        </p:nvSpPr>
        <p:spPr bwMode="auto">
          <a:xfrm>
            <a:off x="4513263" y="2816225"/>
            <a:ext cx="974725"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20" name="ZoneTexte 19"/>
          <p:cNvSpPr txBox="1">
            <a:spLocks noChangeArrowheads="1"/>
          </p:cNvSpPr>
          <p:nvPr/>
        </p:nvSpPr>
        <p:spPr bwMode="auto">
          <a:xfrm>
            <a:off x="1851025" y="5257800"/>
            <a:ext cx="5110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a:t>Les évènements peuvent être utilisés pour décrire</a:t>
            </a:r>
          </a:p>
          <a:p>
            <a:pPr eaLnBrk="1" hangingPunct="1"/>
            <a:r>
              <a:rPr lang="fr-FR" altLang="fr-FR"/>
              <a:t>les interactions entre les différents blocs d’un système. </a:t>
            </a:r>
          </a:p>
        </p:txBody>
      </p:sp>
      <p:pic>
        <p:nvPicPr>
          <p:cNvPr id="2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8513" y="5008563"/>
            <a:ext cx="17335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a:spLocks noChangeArrowheads="1"/>
          </p:cNvSpPr>
          <p:nvPr/>
        </p:nvSpPr>
        <p:spPr bwMode="auto">
          <a:xfrm>
            <a:off x="3655536" y="893309"/>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Évènement d’une transition</a:t>
            </a:r>
          </a:p>
        </p:txBody>
      </p:sp>
      <p:sp>
        <p:nvSpPr>
          <p:cNvPr id="23"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5247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6" presetClass="entr" presetSubtype="37"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outVertical)">
                                      <p:cBhvr>
                                        <p:cTn id="4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outVertical)">
                                      <p:cBhvr>
                                        <p:cTn id="54"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55" presetID="2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par>
                          <p:cTn id="63" fill="hold">
                            <p:stCondLst>
                              <p:cond delay="500"/>
                            </p:stCondLst>
                            <p:childTnLst>
                              <p:par>
                                <p:cTn id="64" presetID="16" presetClass="entr" presetSubtype="37"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outVertic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3" grpId="0"/>
      <p:bldP spid="14" grpId="0"/>
      <p:bldP spid="18" grpId="0"/>
      <p:bldP spid="19" grpId="0" animBg="1"/>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4"/>
          <p:cNvSpPr txBox="1">
            <a:spLocks noChangeArrowheads="1"/>
          </p:cNvSpPr>
          <p:nvPr/>
        </p:nvSpPr>
        <p:spPr bwMode="auto">
          <a:xfrm>
            <a:off x="1271588" y="1220788"/>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u="sng" dirty="0"/>
              <a:t>Les transitions </a:t>
            </a:r>
            <a:r>
              <a:rPr lang="fr-FR" altLang="fr-FR" sz="1800" dirty="0"/>
              <a:t>:</a:t>
            </a:r>
          </a:p>
        </p:txBody>
      </p:sp>
      <p:sp>
        <p:nvSpPr>
          <p:cNvPr id="7" name="ZoneTexte 1"/>
          <p:cNvSpPr txBox="1">
            <a:spLocks noChangeArrowheads="1"/>
          </p:cNvSpPr>
          <p:nvPr/>
        </p:nvSpPr>
        <p:spPr bwMode="auto">
          <a:xfrm>
            <a:off x="1338263" y="1562100"/>
            <a:ext cx="7612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dirty="0"/>
              <a:t>A une transition</a:t>
            </a:r>
            <a:r>
              <a:rPr lang="fr-FR" altLang="fr-FR" b="1" dirty="0"/>
              <a:t> </a:t>
            </a:r>
            <a:r>
              <a:rPr lang="fr-FR" altLang="fr-FR" dirty="0"/>
              <a:t>peuvent être associés </a:t>
            </a:r>
            <a:r>
              <a:rPr lang="fr-FR" altLang="fr-FR" dirty="0" smtClean="0"/>
              <a:t>:</a:t>
            </a:r>
            <a:endParaRPr lang="fr-FR" altLang="fr-FR" dirty="0"/>
          </a:p>
          <a:p>
            <a:pPr eaLnBrk="1" hangingPunct="1"/>
            <a:r>
              <a:rPr lang="fr-FR" altLang="fr-FR" dirty="0"/>
              <a:t>un évènement, et/ou </a:t>
            </a:r>
            <a:r>
              <a:rPr lang="fr-FR" altLang="fr-FR" b="1" dirty="0">
                <a:solidFill>
                  <a:srgbClr val="FF0000"/>
                </a:solidFill>
              </a:rPr>
              <a:t>une condition de garde</a:t>
            </a:r>
            <a:r>
              <a:rPr lang="fr-FR" altLang="fr-FR" dirty="0"/>
              <a:t>, et/ou un effet (une action).</a:t>
            </a:r>
          </a:p>
        </p:txBody>
      </p:sp>
      <p:sp>
        <p:nvSpPr>
          <p:cNvPr id="8" name="ZoneTexte 7"/>
          <p:cNvSpPr txBox="1">
            <a:spLocks noChangeArrowheads="1"/>
          </p:cNvSpPr>
          <p:nvPr/>
        </p:nvSpPr>
        <p:spPr bwMode="auto">
          <a:xfrm>
            <a:off x="1303338" y="4303713"/>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b="1" u="sng"/>
              <a:t>La condition de garde </a:t>
            </a:r>
            <a:r>
              <a:rPr lang="fr-FR" altLang="fr-FR"/>
              <a:t>:</a:t>
            </a:r>
            <a:endParaRPr lang="fr-FR" altLang="fr-FR" sz="2000">
              <a:solidFill>
                <a:srgbClr val="FF0000"/>
              </a:solidFill>
            </a:endParaRPr>
          </a:p>
        </p:txBody>
      </p:sp>
      <p:grpSp>
        <p:nvGrpSpPr>
          <p:cNvPr id="9" name="Group 2"/>
          <p:cNvGrpSpPr>
            <a:grpSpLocks/>
          </p:cNvGrpSpPr>
          <p:nvPr/>
        </p:nvGrpSpPr>
        <p:grpSpPr bwMode="auto">
          <a:xfrm>
            <a:off x="2897188" y="2268538"/>
            <a:ext cx="4216400" cy="1825625"/>
            <a:chOff x="6266" y="13141"/>
            <a:chExt cx="4836" cy="1623"/>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 y="13695"/>
              <a:ext cx="442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AutoShape 4"/>
            <p:cNvCxnSpPr>
              <a:cxnSpLocks noChangeShapeType="1"/>
            </p:cNvCxnSpPr>
            <p:nvPr/>
          </p:nvCxnSpPr>
          <p:spPr bwMode="auto">
            <a:xfrm>
              <a:off x="6266" y="13141"/>
              <a:ext cx="2379"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5"/>
            <p:cNvCxnSpPr>
              <a:cxnSpLocks noChangeShapeType="1"/>
            </p:cNvCxnSpPr>
            <p:nvPr/>
          </p:nvCxnSpPr>
          <p:spPr bwMode="auto">
            <a:xfrm>
              <a:off x="8645" y="13141"/>
              <a:ext cx="1224"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6"/>
            <p:cNvCxnSpPr>
              <a:cxnSpLocks noChangeShapeType="1"/>
            </p:cNvCxnSpPr>
            <p:nvPr/>
          </p:nvCxnSpPr>
          <p:spPr bwMode="auto">
            <a:xfrm>
              <a:off x="10791" y="13141"/>
              <a:ext cx="63"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4" name="ZoneTexte 13"/>
          <p:cNvSpPr txBox="1"/>
          <p:nvPr/>
        </p:nvSpPr>
        <p:spPr>
          <a:xfrm>
            <a:off x="1430338" y="4776788"/>
            <a:ext cx="7391400" cy="1477328"/>
          </a:xfrm>
          <a:prstGeom prst="rect">
            <a:avLst/>
          </a:prstGeom>
          <a:noFill/>
        </p:spPr>
        <p:txBody>
          <a:bodyPr>
            <a:spAutoFit/>
          </a:bodyPr>
          <a:lstStyle/>
          <a:p>
            <a:pPr marL="285750" indent="-285750" algn="l">
              <a:buFont typeface="Wingdings" panose="05000000000000000000" pitchFamily="2" charset="2"/>
              <a:buChar char="q"/>
              <a:defRPr/>
            </a:pPr>
            <a:r>
              <a:rPr lang="fr-FR" sz="1800" dirty="0">
                <a:latin typeface="Times New Roman" panose="02020603050405020304" pitchFamily="18" charset="0"/>
                <a:cs typeface="Times New Roman" panose="02020603050405020304" pitchFamily="18" charset="0"/>
              </a:rPr>
              <a:t>La condition de garde est une </a:t>
            </a:r>
            <a:r>
              <a:rPr lang="fr-FR" sz="1800" b="1" dirty="0">
                <a:solidFill>
                  <a:srgbClr val="FF0000"/>
                </a:solidFill>
                <a:latin typeface="Times New Roman" panose="02020603050405020304" pitchFamily="18" charset="0"/>
                <a:cs typeface="Times New Roman" panose="02020603050405020304" pitchFamily="18" charset="0"/>
              </a:rPr>
              <a:t>expression booléenne </a:t>
            </a:r>
            <a:r>
              <a:rPr lang="fr-FR" sz="1800" dirty="0">
                <a:latin typeface="Times New Roman" panose="02020603050405020304" pitchFamily="18" charset="0"/>
                <a:cs typeface="Times New Roman" panose="02020603050405020304" pitchFamily="18" charset="0"/>
              </a:rPr>
              <a:t>(ou fonction logique) faisant intervenir des entrées et / ou des variables internes.</a:t>
            </a:r>
          </a:p>
          <a:p>
            <a:pPr marL="285750" indent="-285750" algn="l">
              <a:buFont typeface="Wingdings" panose="05000000000000000000" pitchFamily="2" charset="2"/>
              <a:buChar char="q"/>
              <a:defRPr/>
            </a:pPr>
            <a:r>
              <a:rPr lang="fr-FR" sz="1800" dirty="0">
                <a:latin typeface="Times New Roman" panose="02020603050405020304" pitchFamily="18" charset="0"/>
                <a:cs typeface="Times New Roman" panose="02020603050405020304" pitchFamily="18" charset="0"/>
              </a:rPr>
              <a:t> Elle autorise le </a:t>
            </a:r>
            <a:r>
              <a:rPr lang="fr-FR" sz="1800" b="1" dirty="0">
                <a:solidFill>
                  <a:srgbClr val="FF0000"/>
                </a:solidFill>
                <a:latin typeface="Times New Roman" panose="02020603050405020304" pitchFamily="18" charset="0"/>
                <a:cs typeface="Times New Roman" panose="02020603050405020304" pitchFamily="18" charset="0"/>
              </a:rPr>
              <a:t>passage d’un état à un autre</a:t>
            </a:r>
            <a:r>
              <a:rPr lang="fr-FR" sz="1800" dirty="0">
                <a:latin typeface="Times New Roman" panose="02020603050405020304" pitchFamily="18" charset="0"/>
                <a:cs typeface="Times New Roman" panose="02020603050405020304" pitchFamily="18" charset="0"/>
              </a:rPr>
              <a:t>.</a:t>
            </a:r>
          </a:p>
          <a:p>
            <a:pPr marL="285750" indent="-285750" algn="l">
              <a:buFont typeface="Wingdings" panose="05000000000000000000" pitchFamily="2" charset="2"/>
              <a:buChar char="q"/>
              <a:defRPr/>
            </a:pPr>
            <a:r>
              <a:rPr lang="fr-FR" sz="1800" dirty="0">
                <a:latin typeface="Times New Roman" panose="02020603050405020304" pitchFamily="18" charset="0"/>
                <a:cs typeface="Times New Roman" panose="02020603050405020304" pitchFamily="18" charset="0"/>
              </a:rPr>
              <a:t>Il est possible d’utiliser les notations non booléennes</a:t>
            </a:r>
          </a:p>
          <a:p>
            <a:pPr algn="l">
              <a:tabLst>
                <a:tab pos="271463" algn="l"/>
              </a:tabLst>
              <a:defRPr/>
            </a:pPr>
            <a:r>
              <a:rPr lang="fr-FR" sz="1800" dirty="0">
                <a:latin typeface="Times New Roman" panose="02020603050405020304" pitchFamily="18" charset="0"/>
                <a:cs typeface="Times New Roman" panose="02020603050405020304" pitchFamily="18" charset="0"/>
              </a:rPr>
              <a:t>	de front montant (↑) et front descendant (↓).</a:t>
            </a:r>
          </a:p>
        </p:txBody>
      </p:sp>
      <p:sp>
        <p:nvSpPr>
          <p:cNvPr id="15" name="Ellipse 14"/>
          <p:cNvSpPr>
            <a:spLocks noChangeArrowheads="1"/>
          </p:cNvSpPr>
          <p:nvPr/>
        </p:nvSpPr>
        <p:spPr bwMode="auto">
          <a:xfrm>
            <a:off x="5218113" y="2771775"/>
            <a:ext cx="1565275"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6" name="ZoneTexte 15"/>
          <p:cNvSpPr txBox="1">
            <a:spLocks noChangeArrowheads="1"/>
          </p:cNvSpPr>
          <p:nvPr/>
        </p:nvSpPr>
        <p:spPr bwMode="auto">
          <a:xfrm>
            <a:off x="3655536"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Condition de garde</a:t>
            </a:r>
          </a:p>
        </p:txBody>
      </p:sp>
      <p:sp>
        <p:nvSpPr>
          <p:cNvPr id="17"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2358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p:cNvSpPr txBox="1">
            <a:spLocks noChangeArrowheads="1"/>
          </p:cNvSpPr>
          <p:nvPr/>
        </p:nvSpPr>
        <p:spPr bwMode="auto">
          <a:xfrm>
            <a:off x="1236663" y="1195388"/>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u="sng" dirty="0"/>
              <a:t>Les transitions </a:t>
            </a:r>
            <a:r>
              <a:rPr lang="fr-FR" altLang="fr-FR" sz="1800" dirty="0"/>
              <a:t>:</a:t>
            </a:r>
          </a:p>
        </p:txBody>
      </p:sp>
      <p:sp>
        <p:nvSpPr>
          <p:cNvPr id="4" name="ZoneTexte 1"/>
          <p:cNvSpPr txBox="1">
            <a:spLocks noChangeArrowheads="1"/>
          </p:cNvSpPr>
          <p:nvPr/>
        </p:nvSpPr>
        <p:spPr bwMode="auto">
          <a:xfrm>
            <a:off x="1303338" y="1536700"/>
            <a:ext cx="7612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dirty="0"/>
              <a:t>A une transition</a:t>
            </a:r>
            <a:r>
              <a:rPr lang="fr-FR" altLang="fr-FR" b="1" dirty="0"/>
              <a:t> </a:t>
            </a:r>
            <a:r>
              <a:rPr lang="fr-FR" altLang="fr-FR" dirty="0"/>
              <a:t>peuvent être associés :</a:t>
            </a:r>
          </a:p>
          <a:p>
            <a:pPr eaLnBrk="1" hangingPunct="1"/>
            <a:r>
              <a:rPr lang="fr-FR" altLang="fr-FR" dirty="0"/>
              <a:t>un évènement, et/ou une condition de garde, et/ou </a:t>
            </a:r>
            <a:r>
              <a:rPr lang="fr-FR" altLang="fr-FR" b="1" dirty="0">
                <a:solidFill>
                  <a:srgbClr val="FF0000"/>
                </a:solidFill>
              </a:rPr>
              <a:t>un effet (une action).</a:t>
            </a:r>
          </a:p>
        </p:txBody>
      </p:sp>
      <p:sp>
        <p:nvSpPr>
          <p:cNvPr id="5" name="ZoneTexte 4"/>
          <p:cNvSpPr txBox="1">
            <a:spLocks noChangeArrowheads="1"/>
          </p:cNvSpPr>
          <p:nvPr/>
        </p:nvSpPr>
        <p:spPr bwMode="auto">
          <a:xfrm>
            <a:off x="1303338" y="4364038"/>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b="1" u="sng" dirty="0"/>
              <a:t>L’effet </a:t>
            </a:r>
            <a:r>
              <a:rPr lang="fr-FR" altLang="fr-FR" dirty="0"/>
              <a:t>:</a:t>
            </a:r>
            <a:endParaRPr lang="fr-FR" altLang="fr-FR" sz="2000" dirty="0">
              <a:solidFill>
                <a:srgbClr val="FF0000"/>
              </a:solidFill>
            </a:endParaRPr>
          </a:p>
        </p:txBody>
      </p:sp>
      <p:grpSp>
        <p:nvGrpSpPr>
          <p:cNvPr id="6" name="Group 2"/>
          <p:cNvGrpSpPr>
            <a:grpSpLocks/>
          </p:cNvGrpSpPr>
          <p:nvPr/>
        </p:nvGrpSpPr>
        <p:grpSpPr bwMode="auto">
          <a:xfrm>
            <a:off x="2862263" y="2243138"/>
            <a:ext cx="4216400" cy="1825625"/>
            <a:chOff x="6266" y="13141"/>
            <a:chExt cx="4836" cy="1623"/>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 y="13695"/>
              <a:ext cx="442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4"/>
            <p:cNvCxnSpPr>
              <a:cxnSpLocks noChangeShapeType="1"/>
            </p:cNvCxnSpPr>
            <p:nvPr/>
          </p:nvCxnSpPr>
          <p:spPr bwMode="auto">
            <a:xfrm>
              <a:off x="6266" y="13141"/>
              <a:ext cx="2379"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5"/>
            <p:cNvCxnSpPr>
              <a:cxnSpLocks noChangeShapeType="1"/>
            </p:cNvCxnSpPr>
            <p:nvPr/>
          </p:nvCxnSpPr>
          <p:spPr bwMode="auto">
            <a:xfrm>
              <a:off x="8645" y="13141"/>
              <a:ext cx="1224"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p:cNvCxnSpPr>
            <p:nvPr/>
          </p:nvCxnSpPr>
          <p:spPr bwMode="auto">
            <a:xfrm>
              <a:off x="10791" y="13141"/>
              <a:ext cx="63" cy="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 name="ZoneTexte 10"/>
          <p:cNvSpPr txBox="1"/>
          <p:nvPr/>
        </p:nvSpPr>
        <p:spPr>
          <a:xfrm>
            <a:off x="1312863" y="4829175"/>
            <a:ext cx="7712075" cy="1477328"/>
          </a:xfrm>
          <a:prstGeom prst="rect">
            <a:avLst/>
          </a:prstGeom>
          <a:noFill/>
        </p:spPr>
        <p:txBody>
          <a:bodyPr>
            <a:spAutoFit/>
          </a:bodyPr>
          <a:lstStyle/>
          <a:p>
            <a:pPr marL="285750" indent="-285750" algn="l">
              <a:buFont typeface="Wingdings" panose="05000000000000000000" pitchFamily="2" charset="2"/>
              <a:buChar char="q"/>
              <a:defRPr/>
            </a:pPr>
            <a:r>
              <a:rPr lang="fr-FR" sz="1800" dirty="0">
                <a:latin typeface="Times New Roman" panose="02020603050405020304" pitchFamily="18" charset="0"/>
                <a:cs typeface="Times New Roman" panose="02020603050405020304" pitchFamily="18" charset="0"/>
              </a:rPr>
              <a:t>L’effet associé à une transition est </a:t>
            </a:r>
            <a:r>
              <a:rPr lang="fr-FR" sz="1800" b="1" dirty="0">
                <a:solidFill>
                  <a:srgbClr val="FF0000"/>
                </a:solidFill>
                <a:latin typeface="Times New Roman" panose="02020603050405020304" pitchFamily="18" charset="0"/>
                <a:cs typeface="Times New Roman" panose="02020603050405020304" pitchFamily="18" charset="0"/>
              </a:rPr>
              <a:t>effectué lorsque la transition est franchie</a:t>
            </a:r>
            <a:r>
              <a:rPr lang="fr-FR" sz="1800" dirty="0">
                <a:latin typeface="Times New Roman" panose="02020603050405020304" pitchFamily="18" charset="0"/>
                <a:cs typeface="Times New Roman" panose="02020603050405020304" pitchFamily="18" charset="0"/>
              </a:rPr>
              <a:t>, il ne prend pas de temps et ne peut pas être interrompue.</a:t>
            </a:r>
          </a:p>
          <a:p>
            <a:pPr algn="l">
              <a:defRPr/>
            </a:pPr>
            <a:r>
              <a:rPr lang="fr-FR" sz="1800" dirty="0">
                <a:latin typeface="Times New Roman" panose="02020603050405020304" pitchFamily="18" charset="0"/>
                <a:cs typeface="Times New Roman" panose="02020603050405020304" pitchFamily="18" charset="0"/>
              </a:rPr>
              <a:t> </a:t>
            </a:r>
          </a:p>
          <a:p>
            <a:pPr marL="285750" indent="-285750" algn="l">
              <a:buFont typeface="Wingdings" panose="05000000000000000000" pitchFamily="2" charset="2"/>
              <a:buChar char="q"/>
              <a:defRPr/>
            </a:pPr>
            <a:r>
              <a:rPr lang="fr-FR" sz="1800" dirty="0">
                <a:latin typeface="Times New Roman" panose="02020603050405020304" pitchFamily="18" charset="0"/>
                <a:cs typeface="Times New Roman" panose="02020603050405020304" pitchFamily="18" charset="0"/>
              </a:rPr>
              <a:t>Son exécution peut par exemple provoquer un changement d’état ou l’émission d’un ordre.</a:t>
            </a:r>
          </a:p>
        </p:txBody>
      </p:sp>
      <p:sp>
        <p:nvSpPr>
          <p:cNvPr id="12" name="Ellipse 11"/>
          <p:cNvSpPr>
            <a:spLocks noChangeArrowheads="1"/>
          </p:cNvSpPr>
          <p:nvPr/>
        </p:nvSpPr>
        <p:spPr bwMode="auto">
          <a:xfrm>
            <a:off x="6375400" y="2755900"/>
            <a:ext cx="973138"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3" name="ZoneTexte 12"/>
          <p:cNvSpPr txBox="1">
            <a:spLocks noChangeArrowheads="1"/>
          </p:cNvSpPr>
          <p:nvPr/>
        </p:nvSpPr>
        <p:spPr bwMode="auto">
          <a:xfrm>
            <a:off x="3319462"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L’effet d’une transition</a:t>
            </a:r>
          </a:p>
        </p:txBody>
      </p:sp>
      <p:sp>
        <p:nvSpPr>
          <p:cNvPr id="14"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037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1277938" y="15049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L’état initial :</a:t>
            </a:r>
            <a:endParaRPr lang="fr-FR" altLang="fr-FR" sz="1800" b="1"/>
          </a:p>
        </p:txBody>
      </p:sp>
      <p:sp>
        <p:nvSpPr>
          <p:cNvPr id="4" name="ZoneTexte 3"/>
          <p:cNvSpPr txBox="1">
            <a:spLocks noChangeArrowheads="1"/>
          </p:cNvSpPr>
          <p:nvPr/>
        </p:nvSpPr>
        <p:spPr bwMode="auto">
          <a:xfrm>
            <a:off x="1385888" y="2268538"/>
            <a:ext cx="509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L’état initial correspond à la </a:t>
            </a:r>
            <a:r>
              <a:rPr lang="fr-FR" altLang="fr-FR" b="1">
                <a:solidFill>
                  <a:srgbClr val="FF0000"/>
                </a:solidFill>
              </a:rPr>
              <a:t>création de l’instance </a:t>
            </a:r>
            <a:r>
              <a:rPr lang="fr-FR" altLang="fr-FR"/>
              <a:t>du bloc</a:t>
            </a:r>
          </a:p>
          <a:p>
            <a:pPr algn="l" eaLnBrk="1" hangingPunct="1"/>
            <a:r>
              <a:rPr lang="fr-FR" altLang="fr-FR"/>
              <a:t>pour lequel le diagramme d’état est spécifié.</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b="53761"/>
          <a:stretch>
            <a:fillRect/>
          </a:stretch>
        </p:blipFill>
        <p:spPr bwMode="auto">
          <a:xfrm>
            <a:off x="6484938" y="2066925"/>
            <a:ext cx="2492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56137"/>
          <a:stretch>
            <a:fillRect/>
          </a:stretch>
        </p:blipFill>
        <p:spPr bwMode="auto">
          <a:xfrm>
            <a:off x="6651625" y="4979084"/>
            <a:ext cx="24923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1227138" y="3940859"/>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dirty="0"/>
              <a:t>L’état final :</a:t>
            </a:r>
            <a:endParaRPr lang="fr-FR" altLang="fr-FR" sz="1800" b="1" dirty="0"/>
          </a:p>
        </p:txBody>
      </p:sp>
      <p:sp>
        <p:nvSpPr>
          <p:cNvPr id="8" name="ZoneTexte 7"/>
          <p:cNvSpPr txBox="1">
            <a:spLocks noChangeArrowheads="1"/>
          </p:cNvSpPr>
          <p:nvPr/>
        </p:nvSpPr>
        <p:spPr bwMode="auto">
          <a:xfrm>
            <a:off x="1335088" y="4704446"/>
            <a:ext cx="5099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L’état final correspond à la </a:t>
            </a:r>
            <a:r>
              <a:rPr lang="fr-FR" altLang="fr-FR" b="1">
                <a:solidFill>
                  <a:srgbClr val="FF0000"/>
                </a:solidFill>
              </a:rPr>
              <a:t>destruction de cette instance </a:t>
            </a:r>
            <a:r>
              <a:rPr lang="fr-FR" altLang="fr-FR"/>
              <a:t>de bloc.</a:t>
            </a:r>
          </a:p>
          <a:p>
            <a:pPr algn="l" eaLnBrk="1" hangingPunct="1"/>
            <a:r>
              <a:rPr lang="fr-FR" altLang="fr-FR"/>
              <a:t>Il peut y en avoir plusieurs dans un diagramme d’états ;</a:t>
            </a:r>
          </a:p>
          <a:p>
            <a:pPr algn="l" eaLnBrk="1" hangingPunct="1"/>
            <a:r>
              <a:rPr lang="fr-FR" altLang="fr-FR"/>
              <a:t>en effet, plusieurs scénarios peuvent être possibles pour mettre fin à un comportement.</a:t>
            </a:r>
          </a:p>
        </p:txBody>
      </p:sp>
      <p:sp>
        <p:nvSpPr>
          <p:cNvPr id="9" name="ZoneTexte 8"/>
          <p:cNvSpPr txBox="1">
            <a:spLocks noChangeArrowheads="1"/>
          </p:cNvSpPr>
          <p:nvPr/>
        </p:nvSpPr>
        <p:spPr bwMode="auto">
          <a:xfrm>
            <a:off x="3009900"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État initial et final</a:t>
            </a:r>
          </a:p>
        </p:txBody>
      </p:sp>
      <p:sp>
        <p:nvSpPr>
          <p:cNvPr id="10"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4898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236663" y="1401763"/>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Activités et actions associées :</a:t>
            </a:r>
            <a:endParaRPr lang="fr-FR" altLang="fr-FR" sz="1800" b="1"/>
          </a:p>
        </p:txBody>
      </p:sp>
      <p:sp>
        <p:nvSpPr>
          <p:cNvPr id="7" name="ZoneTexte 6"/>
          <p:cNvSpPr txBox="1"/>
          <p:nvPr/>
        </p:nvSpPr>
        <p:spPr>
          <a:xfrm>
            <a:off x="1250950" y="1962150"/>
            <a:ext cx="5099050" cy="1200329"/>
          </a:xfrm>
          <a:prstGeom prst="rect">
            <a:avLst/>
          </a:prstGeom>
          <a:noFill/>
        </p:spPr>
        <p:txBody>
          <a:bodyPr>
            <a:spAutoFit/>
          </a:bodyPr>
          <a:lstStyle/>
          <a:p>
            <a:pPr algn="l">
              <a:defRPr/>
            </a:pPr>
            <a:r>
              <a:rPr lang="fr-FR" dirty="0">
                <a:latin typeface="Times New Roman" panose="02020603050405020304" pitchFamily="18" charset="0"/>
                <a:cs typeface="Times New Roman" panose="02020603050405020304" pitchFamily="18" charset="0"/>
              </a:rPr>
              <a:t>A un état, on peut principalement rattacher :</a:t>
            </a:r>
          </a:p>
          <a:p>
            <a:pPr marL="25971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une action d’entrée,</a:t>
            </a:r>
          </a:p>
          <a:p>
            <a:pPr marL="25971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une activité,</a:t>
            </a:r>
          </a:p>
          <a:p>
            <a:pPr marL="25971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une action de sortie.</a:t>
            </a:r>
          </a:p>
        </p:txBody>
      </p:sp>
      <p:sp>
        <p:nvSpPr>
          <p:cNvPr id="8" name="ZoneTexte 7"/>
          <p:cNvSpPr txBox="1">
            <a:spLocks noChangeArrowheads="1"/>
          </p:cNvSpPr>
          <p:nvPr/>
        </p:nvSpPr>
        <p:spPr bwMode="auto">
          <a:xfrm>
            <a:off x="1360488" y="4532313"/>
            <a:ext cx="744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b="1">
                <a:solidFill>
                  <a:srgbClr val="FF0000"/>
                </a:solidFill>
              </a:rPr>
              <a:t>Une activité </a:t>
            </a:r>
            <a:r>
              <a:rPr lang="fr-FR" altLang="fr-FR" sz="1800"/>
              <a:t>peut être considérée comme une unité de comportement.</a:t>
            </a:r>
          </a:p>
          <a:p>
            <a:pPr eaLnBrk="1" hangingPunct="1"/>
            <a:r>
              <a:rPr lang="fr-FR" altLang="fr-FR" sz="1800"/>
              <a:t>Elle prend du temps et peut être interrompue.</a:t>
            </a:r>
          </a:p>
          <a:p>
            <a:pPr eaLnBrk="1" hangingPunct="1"/>
            <a:r>
              <a:rPr lang="fr-FR" altLang="fr-FR" sz="1800"/>
              <a:t>On la trouve à l’intérieur des nœuds du diagramme (mot clé « do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38" y="1804988"/>
            <a:ext cx="28924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a:spLocks noChangeArrowheads="1"/>
          </p:cNvSpPr>
          <p:nvPr/>
        </p:nvSpPr>
        <p:spPr bwMode="auto">
          <a:xfrm>
            <a:off x="6022975" y="2532063"/>
            <a:ext cx="1836738" cy="52228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1" name="ZoneTexte 10"/>
          <p:cNvSpPr txBox="1">
            <a:spLocks noChangeArrowheads="1"/>
          </p:cNvSpPr>
          <p:nvPr/>
        </p:nvSpPr>
        <p:spPr bwMode="auto">
          <a:xfrm>
            <a:off x="1377950" y="4543425"/>
            <a:ext cx="74437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b="1">
                <a:solidFill>
                  <a:srgbClr val="FF0000"/>
                </a:solidFill>
              </a:rPr>
              <a:t>Une action </a:t>
            </a:r>
            <a:r>
              <a:rPr lang="fr-FR" altLang="fr-FR" sz="1800"/>
              <a:t>ne prend pas de temps et ne peut pas être interrompue.</a:t>
            </a:r>
          </a:p>
          <a:p>
            <a:pPr eaLnBrk="1" hangingPunct="1"/>
            <a:r>
              <a:rPr lang="fr-FR" altLang="fr-FR" sz="1800"/>
              <a:t>Son exécution peut par exemple provoquer un changement d’état, l’émission d’un ordre pour un pré actionneur ou un retour de valeur.</a:t>
            </a:r>
          </a:p>
          <a:p>
            <a:pPr eaLnBrk="1" hangingPunct="1"/>
            <a:endParaRPr lang="fr-FR" altLang="fr-FR" sz="1800"/>
          </a:p>
          <a:p>
            <a:pPr eaLnBrk="1" hangingPunct="1">
              <a:spcBef>
                <a:spcPct val="0"/>
              </a:spcBef>
            </a:pPr>
            <a:r>
              <a:rPr lang="fr-FR" altLang="fr-FR" sz="1800"/>
              <a:t>On peut les trouver dans les transitions (effet) ou</a:t>
            </a:r>
          </a:p>
          <a:p>
            <a:pPr eaLnBrk="1" hangingPunct="1">
              <a:spcBef>
                <a:spcPct val="0"/>
              </a:spcBef>
            </a:pPr>
            <a:r>
              <a:rPr lang="fr-FR" altLang="fr-FR" sz="1800"/>
              <a:t>dans les états (mots clé « entry » ou « exit »). </a:t>
            </a:r>
          </a:p>
        </p:txBody>
      </p:sp>
      <p:grpSp>
        <p:nvGrpSpPr>
          <p:cNvPr id="12" name="Groupe 11"/>
          <p:cNvGrpSpPr>
            <a:grpSpLocks/>
          </p:cNvGrpSpPr>
          <p:nvPr/>
        </p:nvGrpSpPr>
        <p:grpSpPr bwMode="auto">
          <a:xfrm>
            <a:off x="6942138" y="2703513"/>
            <a:ext cx="1625600" cy="503237"/>
            <a:chOff x="6941607" y="2323456"/>
            <a:chExt cx="1626660" cy="504411"/>
          </a:xfrm>
        </p:grpSpPr>
        <p:cxnSp>
          <p:nvCxnSpPr>
            <p:cNvPr id="13" name="Connecteur droit 5"/>
            <p:cNvCxnSpPr>
              <a:cxnSpLocks noChangeShapeType="1"/>
            </p:cNvCxnSpPr>
            <p:nvPr/>
          </p:nvCxnSpPr>
          <p:spPr bwMode="auto">
            <a:xfrm>
              <a:off x="6941607" y="2827867"/>
              <a:ext cx="1550460"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4" name="Connecteur droit 21"/>
            <p:cNvCxnSpPr>
              <a:cxnSpLocks noChangeShapeType="1"/>
            </p:cNvCxnSpPr>
            <p:nvPr/>
          </p:nvCxnSpPr>
          <p:spPr bwMode="auto">
            <a:xfrm>
              <a:off x="7095595" y="2323456"/>
              <a:ext cx="1472672"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grpSp>
      <p:sp>
        <p:nvSpPr>
          <p:cNvPr id="15" name="ZoneTexte 14"/>
          <p:cNvSpPr txBox="1">
            <a:spLocks noChangeArrowheads="1"/>
          </p:cNvSpPr>
          <p:nvPr/>
        </p:nvSpPr>
        <p:spPr bwMode="auto">
          <a:xfrm>
            <a:off x="3250406"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b="1" dirty="0"/>
              <a:t>Activité et action d’un état</a:t>
            </a:r>
          </a:p>
        </p:txBody>
      </p:sp>
      <p:sp>
        <p:nvSpPr>
          <p:cNvPr id="16"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849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16" presetClass="entr" presetSubtype="37"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236663" y="1220788"/>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L’état composite :</a:t>
            </a:r>
            <a:endParaRPr lang="fr-FR" altLang="fr-FR" sz="1800" b="1"/>
          </a:p>
        </p:txBody>
      </p:sp>
      <p:sp>
        <p:nvSpPr>
          <p:cNvPr id="7" name="ZoneTexte 6"/>
          <p:cNvSpPr txBox="1">
            <a:spLocks noChangeArrowheads="1"/>
          </p:cNvSpPr>
          <p:nvPr/>
        </p:nvSpPr>
        <p:spPr bwMode="auto">
          <a:xfrm>
            <a:off x="1225550" y="1595438"/>
            <a:ext cx="7783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pour alléger l’écriture (et donc la lecture) d’un diagramme, un état dit composite </a:t>
            </a:r>
            <a:r>
              <a:rPr lang="fr-FR" altLang="fr-FR" b="1">
                <a:solidFill>
                  <a:srgbClr val="FF0000"/>
                </a:solidFill>
              </a:rPr>
              <a:t>regroupera plusieurs sous-états</a:t>
            </a:r>
            <a:r>
              <a:rPr lang="fr-FR" altLang="fr-FR"/>
              <a:t> qui seront détaillés sur un autre diagramme (analyse descendante).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2217738"/>
            <a:ext cx="207168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2579688"/>
            <a:ext cx="39782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e 9"/>
          <p:cNvSpPr>
            <a:spLocks noChangeArrowheads="1"/>
          </p:cNvSpPr>
          <p:nvPr/>
        </p:nvSpPr>
        <p:spPr bwMode="auto">
          <a:xfrm>
            <a:off x="3767138" y="2908300"/>
            <a:ext cx="855662" cy="896938"/>
          </a:xfrm>
          <a:prstGeom prst="homePlate">
            <a:avLst>
              <a:gd name="adj" fmla="val 50000"/>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1" name="ZoneTexte 10"/>
          <p:cNvSpPr txBox="1">
            <a:spLocks noChangeArrowheads="1"/>
          </p:cNvSpPr>
          <p:nvPr/>
        </p:nvSpPr>
        <p:spPr bwMode="auto">
          <a:xfrm>
            <a:off x="1236663" y="4973638"/>
            <a:ext cx="4300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CA" altLang="fr-FR"/>
              <a:t>Un état composite peut contenir des </a:t>
            </a:r>
            <a:r>
              <a:rPr lang="fr-CA" altLang="fr-FR" b="1">
                <a:solidFill>
                  <a:srgbClr val="FF0000"/>
                </a:solidFill>
              </a:rPr>
              <a:t>régions dites orthogonales</a:t>
            </a:r>
            <a:r>
              <a:rPr lang="fr-CA" altLang="fr-FR"/>
              <a:t> délimitées par un trait pointillé ;</a:t>
            </a:r>
            <a:endParaRPr lang="fr-FR" altLang="fr-FR"/>
          </a:p>
          <a:p>
            <a:pPr algn="l" eaLnBrk="1" hangingPunct="1"/>
            <a:r>
              <a:rPr lang="fr-CA" altLang="fr-FR"/>
              <a:t> </a:t>
            </a:r>
            <a:endParaRPr lang="fr-FR" altLang="fr-FR"/>
          </a:p>
          <a:p>
            <a:pPr algn="l" eaLnBrk="1" hangingPunct="1"/>
            <a:r>
              <a:rPr lang="fr-CA" altLang="fr-FR" b="1"/>
              <a:t>dans chacune des régions, un seul état est actif.</a:t>
            </a:r>
            <a:endParaRPr lang="fr-FR" altLang="fr-FR" b="1"/>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4368926"/>
            <a:ext cx="316071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a:cxnSpLocks noChangeShapeType="1"/>
          </p:cNvCxnSpPr>
          <p:nvPr/>
        </p:nvCxnSpPr>
        <p:spPr bwMode="auto">
          <a:xfrm>
            <a:off x="5722938" y="5664653"/>
            <a:ext cx="3032125" cy="0"/>
          </a:xfrm>
          <a:prstGeom prst="line">
            <a:avLst/>
          </a:prstGeom>
          <a:noFill/>
          <a:ln w="5715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4" name="ZoneTexte 13"/>
          <p:cNvSpPr txBox="1">
            <a:spLocks noChangeArrowheads="1"/>
          </p:cNvSpPr>
          <p:nvPr/>
        </p:nvSpPr>
        <p:spPr bwMode="auto">
          <a:xfrm>
            <a:off x="3267868"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L’état composite</a:t>
            </a:r>
          </a:p>
        </p:txBody>
      </p:sp>
      <p:sp>
        <p:nvSpPr>
          <p:cNvPr id="15"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375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500"/>
                            </p:stCondLst>
                            <p:childTnLst>
                              <p:par>
                                <p:cTn id="27" presetID="16" presetClass="entr" presetSubtype="37"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pic>
        <p:nvPicPr>
          <p:cNvPr id="6" name="Image 1"/>
          <p:cNvPicPr>
            <a:picLocks noChangeAspect="1" noChangeArrowheads="1"/>
          </p:cNvPicPr>
          <p:nvPr/>
        </p:nvPicPr>
        <p:blipFill>
          <a:blip r:embed="rId2">
            <a:extLst>
              <a:ext uri="{28A0092B-C50C-407E-A947-70E740481C1C}">
                <a14:useLocalDpi xmlns:a14="http://schemas.microsoft.com/office/drawing/2010/main" val="0"/>
              </a:ext>
            </a:extLst>
          </a:blip>
          <a:srcRect l="15239" t="7744" r="13547" b="1575"/>
          <a:stretch>
            <a:fillRect/>
          </a:stretch>
        </p:blipFill>
        <p:spPr bwMode="auto">
          <a:xfrm>
            <a:off x="1620383" y="1300843"/>
            <a:ext cx="7168469" cy="51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3355181" y="900793"/>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Le diagramme d’état, synthèse</a:t>
            </a:r>
          </a:p>
        </p:txBody>
      </p:sp>
      <p:sp>
        <p:nvSpPr>
          <p:cNvPr id="8"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667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271588" y="1349375"/>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Exemple :</a:t>
            </a:r>
            <a:r>
              <a:rPr lang="fr-FR" altLang="fr-FR" sz="1800"/>
              <a:t> commande TOR d’un moteur</a:t>
            </a:r>
            <a:endParaRPr lang="fr-FR" altLang="fr-FR" sz="1800" b="1"/>
          </a:p>
        </p:txBody>
      </p:sp>
      <p:sp>
        <p:nvSpPr>
          <p:cNvPr id="7" name="ZoneTexte 6"/>
          <p:cNvSpPr txBox="1"/>
          <p:nvPr/>
        </p:nvSpPr>
        <p:spPr>
          <a:xfrm>
            <a:off x="1303338" y="1749425"/>
            <a:ext cx="7781925" cy="2031325"/>
          </a:xfrm>
          <a:prstGeom prst="rect">
            <a:avLst/>
          </a:prstGeom>
          <a:noFill/>
        </p:spPr>
        <p:txBody>
          <a:bodyPr>
            <a:spAutoFit/>
          </a:bodyPr>
          <a:lstStyle/>
          <a:p>
            <a:pPr algn="l">
              <a:defRPr/>
            </a:pPr>
            <a:r>
              <a:rPr lang="fr-FR" dirty="0">
                <a:latin typeface="Times New Roman" panose="02020603050405020304" pitchFamily="18" charset="0"/>
                <a:cs typeface="Times New Roman" panose="02020603050405020304" pitchFamily="18" charset="0"/>
              </a:rPr>
              <a:t>2 boutons poussoir m (marche) et a (arrêt) commandent le fonctionnement d'un moteur.</a:t>
            </a:r>
          </a:p>
          <a:p>
            <a:pPr algn="l">
              <a:defRPr/>
            </a:pPr>
            <a:r>
              <a:rPr lang="fr-FR" u="sng" dirty="0">
                <a:latin typeface="Times New Roman" panose="02020603050405020304" pitchFamily="18" charset="0"/>
                <a:cs typeface="Times New Roman" panose="02020603050405020304" pitchFamily="18" charset="0"/>
              </a:rPr>
              <a:t>Le cahier des charges est le suivant </a:t>
            </a:r>
            <a:r>
              <a:rPr lang="fr-FR" dirty="0">
                <a:latin typeface="Times New Roman" panose="02020603050405020304" pitchFamily="18" charset="0"/>
                <a:cs typeface="Times New Roman" panose="02020603050405020304" pitchFamily="18" charset="0"/>
              </a:rPr>
              <a:t>:</a:t>
            </a:r>
          </a:p>
          <a:p>
            <a:pPr marL="2857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le moteur doit démarrer si le bouton poussoir marche « m » est actionné,</a:t>
            </a:r>
          </a:p>
          <a:p>
            <a:pPr marL="2857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une fois ce dernier relâché, le moteur doit continuer à tourner jusqu’à l’appui sur « a »,</a:t>
            </a:r>
          </a:p>
          <a:p>
            <a:pPr marL="285750" indent="-285750" algn="l">
              <a:buFont typeface="Wingdings" panose="05000000000000000000" pitchFamily="2" charset="2"/>
              <a:buChar char="Ø"/>
              <a:defRPr/>
            </a:pPr>
            <a:r>
              <a:rPr lang="fr-FR" dirty="0">
                <a:latin typeface="Times New Roman" panose="02020603050405020304" pitchFamily="18" charset="0"/>
                <a:cs typeface="Times New Roman" panose="02020603050405020304" pitchFamily="18" charset="0"/>
              </a:rPr>
              <a:t>en cas d’appui simultané sur les deux boutons, on privilégie l’arrêt du moteur.</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523" y="3780750"/>
            <a:ext cx="5753554" cy="267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a:spLocks noChangeArrowheads="1"/>
          </p:cNvSpPr>
          <p:nvPr/>
        </p:nvSpPr>
        <p:spPr bwMode="auto">
          <a:xfrm>
            <a:off x="3344862"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a:t>Exemple du moteur</a:t>
            </a:r>
          </a:p>
        </p:txBody>
      </p:sp>
      <p:sp>
        <p:nvSpPr>
          <p:cNvPr id="10"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1674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6629" y="1067331"/>
            <a:ext cx="2611805" cy="400110"/>
          </a:xfrm>
          <a:prstGeom prst="rect">
            <a:avLst/>
          </a:prstGeom>
        </p:spPr>
        <p:txBody>
          <a:bodyPr wrap="none">
            <a:spAutoFit/>
          </a:bodyPr>
          <a:lstStyle/>
          <a:p>
            <a:r>
              <a:rPr lang="fr-CA" sz="2000" b="1" dirty="0" smtClean="0">
                <a:latin typeface="Times New Roman" panose="02020603050405020304" pitchFamily="18" charset="0"/>
                <a:cs typeface="Times New Roman" panose="02020603050405020304" pitchFamily="18" charset="0"/>
              </a:rPr>
              <a:t>Extraits du référentiel</a:t>
            </a:r>
            <a:endParaRPr lang="fr-FR" sz="2000" dirty="0">
              <a:latin typeface="Times New Roman" panose="02020603050405020304" pitchFamily="18"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623809189"/>
              </p:ext>
            </p:extLst>
          </p:nvPr>
        </p:nvGraphicFramePr>
        <p:xfrm>
          <a:off x="1447800" y="1513609"/>
          <a:ext cx="7362371" cy="4511304"/>
        </p:xfrm>
        <a:graphic>
          <a:graphicData uri="http://schemas.openxmlformats.org/drawingml/2006/table">
            <a:tbl>
              <a:tblPr firstRow="1" firstCol="1" bandRow="1">
                <a:tableStyleId>{5C22544A-7EE6-4342-B048-85BDC9FD1C3A}</a:tableStyleId>
              </a:tblPr>
              <a:tblGrid>
                <a:gridCol w="3680460"/>
                <a:gridCol w="3681911"/>
              </a:tblGrid>
              <a:tr h="309649">
                <a:tc>
                  <a:txBody>
                    <a:bodyPr/>
                    <a:lstStyle/>
                    <a:p>
                      <a:pPr algn="l">
                        <a:spcAft>
                          <a:spcPts val="0"/>
                        </a:spcAft>
                      </a:pPr>
                      <a:r>
                        <a:rPr lang="fr-FR" sz="1600" dirty="0">
                          <a:solidFill>
                            <a:schemeClr val="tx1"/>
                          </a:solidFill>
                          <a:effectLst/>
                          <a:latin typeface="Times New Roman" panose="02020603050405020304" pitchFamily="18" charset="0"/>
                          <a:cs typeface="Times New Roman" panose="02020603050405020304" pitchFamily="18" charset="0"/>
                        </a:rPr>
                        <a:t>Compétence </a:t>
                      </a:r>
                      <a:r>
                        <a:rPr lang="fr-FR" sz="1600" dirty="0" smtClean="0">
                          <a:solidFill>
                            <a:schemeClr val="tx1"/>
                          </a:solidFill>
                          <a:effectLst/>
                          <a:latin typeface="Times New Roman" panose="02020603050405020304" pitchFamily="18" charset="0"/>
                          <a:cs typeface="Times New Roman" panose="02020603050405020304" pitchFamily="18" charset="0"/>
                        </a:rPr>
                        <a:t>visée</a:t>
                      </a:r>
                    </a:p>
                  </a:txBody>
                  <a:tcPr marL="68583" marR="68583" marT="0" marB="0" anchor="ctr">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fr-FR" sz="1600" b="0" i="1" kern="1200" dirty="0">
                          <a:solidFill>
                            <a:schemeClr val="tx1"/>
                          </a:solidFill>
                          <a:effectLst/>
                          <a:latin typeface="Times New Roman" panose="02020603050405020304" pitchFamily="18" charset="0"/>
                          <a:ea typeface="+mn-ea"/>
                          <a:cs typeface="Times New Roman" panose="02020603050405020304" pitchFamily="18" charset="0"/>
                        </a:rPr>
                        <a:t>Savoir-faire associé</a:t>
                      </a:r>
                    </a:p>
                  </a:txBody>
                  <a:tcPr marL="68583" marR="68583" marT="0" marB="0" anchor="ctr">
                    <a:lnB w="12700" cap="flat" cmpd="sng" algn="ctr">
                      <a:solidFill>
                        <a:schemeClr val="tx1"/>
                      </a:solidFill>
                      <a:prstDash val="solid"/>
                      <a:round/>
                      <a:headEnd type="none" w="med" len="med"/>
                      <a:tailEnd type="none" w="med" len="med"/>
                    </a:lnB>
                    <a:noFill/>
                  </a:tcPr>
                </a:tc>
              </a:tr>
              <a:tr h="928947">
                <a:tc>
                  <a:txBody>
                    <a:bodyPr/>
                    <a:lstStyle/>
                    <a:p>
                      <a:pPr algn="l">
                        <a:spcAft>
                          <a:spcPts val="0"/>
                        </a:spcAft>
                      </a:pPr>
                      <a:r>
                        <a:rPr lang="fr-FR" sz="1600" b="1" dirty="0" smtClean="0">
                          <a:solidFill>
                            <a:schemeClr val="tx1"/>
                          </a:solidFill>
                          <a:effectLst/>
                          <a:latin typeface="Times New Roman" panose="02020603050405020304" pitchFamily="18" charset="0"/>
                          <a:ea typeface="Times New Roman"/>
                          <a:cs typeface="Times New Roman" panose="02020603050405020304" pitchFamily="18" charset="0"/>
                        </a:rPr>
                        <a:t>Appréhender les analyses fonctionnelle et structurelle</a:t>
                      </a:r>
                      <a:endParaRPr lang="fr-FR"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600" i="1" kern="1200" dirty="0" smtClean="0">
                          <a:solidFill>
                            <a:schemeClr val="dk1"/>
                          </a:solidFill>
                          <a:effectLst/>
                          <a:latin typeface="Times New Roman" panose="02020603050405020304" pitchFamily="18" charset="0"/>
                          <a:ea typeface="+mn-ea"/>
                          <a:cs typeface="Times New Roman" panose="02020603050405020304" pitchFamily="18" charset="0"/>
                        </a:rPr>
                        <a:t>Interpréter tout ou partie de l’évolution temporelle</a:t>
                      </a:r>
                      <a:r>
                        <a:rPr lang="fr-FR" sz="1600" i="1" kern="1200" baseline="0" dirty="0" smtClean="0">
                          <a:solidFill>
                            <a:schemeClr val="dk1"/>
                          </a:solidFill>
                          <a:effectLst/>
                          <a:latin typeface="Times New Roman" panose="02020603050405020304" pitchFamily="18" charset="0"/>
                          <a:ea typeface="+mn-ea"/>
                          <a:cs typeface="Times New Roman" panose="02020603050405020304" pitchFamily="18" charset="0"/>
                        </a:rPr>
                        <a:t> d’un système à partir des diagrammes de séquence et d’états</a:t>
                      </a:r>
                      <a:endParaRPr lang="fr-FR" sz="10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9628">
                <a:tc rowSpan="4">
                  <a:txBody>
                    <a:bodyPr/>
                    <a:lstStyle/>
                    <a:p>
                      <a:pPr algn="l">
                        <a:spcAft>
                          <a:spcPts val="0"/>
                        </a:spcAft>
                      </a:pPr>
                      <a:r>
                        <a:rPr lang="fr-FR" sz="1600" dirty="0" smtClean="0">
                          <a:solidFill>
                            <a:schemeClr val="tx1"/>
                          </a:solidFill>
                          <a:effectLst/>
                          <a:latin typeface="Times New Roman" panose="02020603050405020304" pitchFamily="18" charset="0"/>
                          <a:cs typeface="Times New Roman" panose="02020603050405020304" pitchFamily="18" charset="0"/>
                        </a:rPr>
                        <a:t>Proposer un modèle de connaissance</a:t>
                      </a:r>
                      <a:r>
                        <a:rPr lang="fr-FR" sz="1600" baseline="0" dirty="0" smtClean="0">
                          <a:solidFill>
                            <a:schemeClr val="tx1"/>
                          </a:solidFill>
                          <a:effectLst/>
                          <a:latin typeface="Times New Roman" panose="02020603050405020304" pitchFamily="18" charset="0"/>
                          <a:cs typeface="Times New Roman" panose="02020603050405020304" pitchFamily="18" charset="0"/>
                        </a:rPr>
                        <a:t> et de comportement</a:t>
                      </a:r>
                      <a:endParaRPr lang="fr-FR"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fr-FR" sz="1600" i="1" kern="1200" dirty="0" smtClean="0">
                          <a:solidFill>
                            <a:schemeClr val="tx1"/>
                          </a:solidFill>
                          <a:effectLst/>
                          <a:latin typeface="Times New Roman" panose="02020603050405020304" pitchFamily="18" charset="0"/>
                          <a:ea typeface="+mn-ea"/>
                          <a:cs typeface="Times New Roman" panose="02020603050405020304" pitchFamily="18" charset="0"/>
                        </a:rPr>
                        <a:t>Exprimer un fonctionnement par des équations logiques (ET,</a:t>
                      </a:r>
                      <a:r>
                        <a:rPr lang="fr-FR" sz="1600" i="1" kern="1200" baseline="0" dirty="0" smtClean="0">
                          <a:solidFill>
                            <a:schemeClr val="tx1"/>
                          </a:solidFill>
                          <a:effectLst/>
                          <a:latin typeface="Times New Roman" panose="02020603050405020304" pitchFamily="18" charset="0"/>
                          <a:ea typeface="+mn-ea"/>
                          <a:cs typeface="Times New Roman" panose="02020603050405020304" pitchFamily="18" charset="0"/>
                        </a:rPr>
                        <a:t> OU, NON)</a:t>
                      </a:r>
                      <a:endParaRPr lang="fr-FR" sz="160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967">
                <a:tc vMerge="1">
                  <a:txBody>
                    <a:bodyPr/>
                    <a:lstStyle/>
                    <a:p>
                      <a:endParaRPr lang="fr-FR"/>
                    </a:p>
                  </a:txBody>
                  <a:tcPr/>
                </a:tc>
                <a:tc>
                  <a:txBody>
                    <a:bodyPr/>
                    <a:lstStyle/>
                    <a:p>
                      <a:pPr>
                        <a:spcAft>
                          <a:spcPts val="0"/>
                        </a:spcAft>
                      </a:pPr>
                      <a:r>
                        <a:rPr lang="fr-FR" sz="1600" i="1" kern="1200" dirty="0" smtClean="0">
                          <a:solidFill>
                            <a:schemeClr val="dk1"/>
                          </a:solidFill>
                          <a:effectLst/>
                          <a:latin typeface="Times New Roman" panose="02020603050405020304" pitchFamily="18" charset="0"/>
                          <a:ea typeface="+mn-ea"/>
                          <a:cs typeface="Times New Roman" panose="02020603050405020304" pitchFamily="18" charset="0"/>
                        </a:rPr>
                        <a:t>Représenter tout ou partie de l’évolution temporelle sous forme de chronogramme</a:t>
                      </a:r>
                      <a:endParaRPr lang="fr-FR" sz="14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627">
                <a:tc vMerge="1">
                  <a:txBody>
                    <a:bodyPr/>
                    <a:lstStyle/>
                    <a:p>
                      <a:pPr algn="l">
                        <a:spcAft>
                          <a:spcPts val="0"/>
                        </a:spcAft>
                      </a:pPr>
                      <a:endParaRPr lang="fr-FR" sz="2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600" i="1" dirty="0" smtClean="0">
                          <a:solidFill>
                            <a:schemeClr val="tx1"/>
                          </a:solidFill>
                          <a:effectLst/>
                          <a:latin typeface="Times New Roman" panose="02020603050405020304" pitchFamily="18" charset="0"/>
                          <a:ea typeface="Times New Roman"/>
                          <a:cs typeface="Times New Roman" panose="02020603050405020304" pitchFamily="18" charset="0"/>
                        </a:rPr>
                        <a:t>Décrire et compléter un algorithme représenté sous forme graphique</a:t>
                      </a:r>
                      <a:endParaRPr lang="fr-FR" sz="16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pPr algn="l">
                        <a:spcAft>
                          <a:spcPts val="0"/>
                        </a:spcAft>
                      </a:pPr>
                      <a:endParaRPr lang="fr-FR"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i="1" kern="1200" baseline="0" dirty="0" smtClean="0">
                          <a:solidFill>
                            <a:schemeClr val="tx1"/>
                          </a:solidFill>
                          <a:effectLst/>
                          <a:latin typeface="Times New Roman" panose="02020603050405020304" pitchFamily="18" charset="0"/>
                          <a:ea typeface="+mn-ea"/>
                          <a:cs typeface="Times New Roman" panose="02020603050405020304" pitchFamily="18" charset="0"/>
                        </a:rPr>
                        <a:t>Coder une information</a:t>
                      </a:r>
                      <a:endParaRPr lang="fr-FR" sz="160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8286">
                <a:tc>
                  <a:txBody>
                    <a:bodyPr/>
                    <a:lstStyle/>
                    <a:p>
                      <a:pPr algn="l">
                        <a:spcAft>
                          <a:spcPts val="0"/>
                        </a:spcAft>
                      </a:pPr>
                      <a:r>
                        <a:rPr lang="fr-FR" sz="1600" b="1" dirty="0" smtClean="0">
                          <a:solidFill>
                            <a:schemeClr val="tx1"/>
                          </a:solidFill>
                          <a:effectLst/>
                          <a:latin typeface="Times New Roman" panose="02020603050405020304" pitchFamily="18" charset="0"/>
                          <a:ea typeface="Times New Roman"/>
                          <a:cs typeface="Times New Roman" panose="02020603050405020304" pitchFamily="18" charset="0"/>
                        </a:rPr>
                        <a:t>Mettre en œuvre un protocole expérimental</a:t>
                      </a:r>
                      <a:endParaRPr lang="fr-FR"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600" i="1" dirty="0" smtClean="0">
                          <a:solidFill>
                            <a:schemeClr val="tx1"/>
                          </a:solidFill>
                          <a:effectLst/>
                          <a:latin typeface="Times New Roman" panose="02020603050405020304" pitchFamily="18" charset="0"/>
                          <a:ea typeface="Times New Roman"/>
                          <a:cs typeface="Times New Roman" panose="02020603050405020304" pitchFamily="18" charset="0"/>
                        </a:rPr>
                        <a:t>Réaliser une intégration et une dérivation sous une forme numérique (somme et différence)</a:t>
                      </a:r>
                      <a:endParaRPr lang="fr-FR" sz="16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157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3"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ZoneTexte 4"/>
          <p:cNvSpPr txBox="1">
            <a:spLocks noChangeArrowheads="1"/>
          </p:cNvSpPr>
          <p:nvPr/>
        </p:nvSpPr>
        <p:spPr bwMode="auto">
          <a:xfrm>
            <a:off x="1236663" y="13843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Les pseudo-états :</a:t>
            </a:r>
            <a:endParaRPr lang="fr-FR" altLang="fr-FR" sz="1800" b="1"/>
          </a:p>
        </p:txBody>
      </p:sp>
      <p:sp>
        <p:nvSpPr>
          <p:cNvPr id="6" name="ZoneTexte 5"/>
          <p:cNvSpPr txBox="1">
            <a:spLocks noChangeArrowheads="1"/>
          </p:cNvSpPr>
          <p:nvPr/>
        </p:nvSpPr>
        <p:spPr bwMode="auto">
          <a:xfrm>
            <a:off x="1225550" y="2071688"/>
            <a:ext cx="7783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Un </a:t>
            </a:r>
            <a:r>
              <a:rPr lang="fr-FR" altLang="fr-FR" b="1"/>
              <a:t>pseudo-état </a:t>
            </a:r>
            <a:r>
              <a:rPr lang="fr-FR" altLang="fr-FR"/>
              <a:t>est un élément de commande (sous forme de </a:t>
            </a:r>
            <a:r>
              <a:rPr lang="fr-FR" altLang="fr-FR" b="1">
                <a:solidFill>
                  <a:srgbClr val="FF0000"/>
                </a:solidFill>
              </a:rPr>
              <a:t>symboles spécifiques</a:t>
            </a:r>
            <a:r>
              <a:rPr lang="fr-FR" altLang="fr-FR"/>
              <a:t>, en général entre les états) qui permet </a:t>
            </a:r>
            <a:r>
              <a:rPr lang="fr-FR" altLang="fr-FR" b="1">
                <a:solidFill>
                  <a:srgbClr val="FF0000"/>
                </a:solidFill>
              </a:rPr>
              <a:t>d’enrichir les diagrammes d’états</a:t>
            </a:r>
            <a:r>
              <a:rPr lang="fr-FR" altLang="fr-FR"/>
              <a:t>.</a:t>
            </a:r>
          </a:p>
          <a:p>
            <a:pPr algn="l" eaLnBrk="1" hangingPunct="1"/>
            <a:endParaRPr lang="fr-FR" altLang="fr-FR"/>
          </a:p>
          <a:p>
            <a:pPr algn="l" eaLnBrk="1" hangingPunct="1"/>
            <a:r>
              <a:rPr lang="fr-CA" altLang="fr-FR"/>
              <a:t>Le formalisme SysML admet 9 pseudo-états :</a:t>
            </a:r>
            <a:endParaRPr lang="fr-FR" altLang="fr-FR"/>
          </a:p>
        </p:txBody>
      </p:sp>
      <p:grpSp>
        <p:nvGrpSpPr>
          <p:cNvPr id="7" name="Groupe 6"/>
          <p:cNvGrpSpPr>
            <a:grpSpLocks/>
          </p:cNvGrpSpPr>
          <p:nvPr/>
        </p:nvGrpSpPr>
        <p:grpSpPr bwMode="auto">
          <a:xfrm>
            <a:off x="1277938" y="4056063"/>
            <a:ext cx="6502400" cy="1477962"/>
            <a:chOff x="1278466" y="4056747"/>
            <a:chExt cx="6502353" cy="1477328"/>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5805" y="4313326"/>
              <a:ext cx="655014" cy="68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2"/>
            <p:cNvSpPr txBox="1">
              <a:spLocks noChangeArrowheads="1"/>
            </p:cNvSpPr>
            <p:nvPr/>
          </p:nvSpPr>
          <p:spPr bwMode="auto">
            <a:xfrm>
              <a:off x="1278466" y="4056747"/>
              <a:ext cx="45635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entry point</a:t>
              </a:r>
              <a:r>
                <a:rPr lang="fr-FR" altLang="fr-FR" sz="1800">
                  <a:solidFill>
                    <a:srgbClr val="FF0000"/>
                  </a:solidFill>
                </a:rPr>
                <a:t> »</a:t>
              </a:r>
            </a:p>
            <a:p>
              <a:pPr algn="l" eaLnBrk="1" hangingPunct="1"/>
              <a:endParaRPr lang="fr-FR" altLang="fr-FR"/>
            </a:p>
            <a:p>
              <a:pPr algn="l" eaLnBrk="1" hangingPunct="1"/>
              <a:r>
                <a:rPr lang="fr-FR" altLang="fr-FR"/>
                <a:t>permet de créer un point d’entrée du diagramme.</a:t>
              </a:r>
            </a:p>
            <a:p>
              <a:pPr algn="l" eaLnBrk="1" hangingPunct="1"/>
              <a:endParaRPr lang="fr-FR" altLang="fr-FR"/>
            </a:p>
          </p:txBody>
        </p:sp>
      </p:grpSp>
      <p:grpSp>
        <p:nvGrpSpPr>
          <p:cNvPr id="10" name="Groupe 9"/>
          <p:cNvGrpSpPr>
            <a:grpSpLocks/>
          </p:cNvGrpSpPr>
          <p:nvPr/>
        </p:nvGrpSpPr>
        <p:grpSpPr bwMode="auto">
          <a:xfrm>
            <a:off x="1270000" y="4056063"/>
            <a:ext cx="6510338" cy="1108075"/>
            <a:chOff x="1269998" y="4056747"/>
            <a:chExt cx="6510821" cy="1107996"/>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469" y="4336963"/>
              <a:ext cx="641350" cy="68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7"/>
            <p:cNvSpPr txBox="1">
              <a:spLocks noChangeArrowheads="1"/>
            </p:cNvSpPr>
            <p:nvPr/>
          </p:nvSpPr>
          <p:spPr bwMode="auto">
            <a:xfrm>
              <a:off x="1269998" y="4056747"/>
              <a:ext cx="58694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exit point</a:t>
              </a:r>
              <a:r>
                <a:rPr lang="fr-FR" altLang="fr-FR" sz="1800">
                  <a:solidFill>
                    <a:srgbClr val="FF0000"/>
                  </a:solidFill>
                </a:rPr>
                <a:t> »</a:t>
              </a:r>
            </a:p>
            <a:p>
              <a:pPr algn="l" eaLnBrk="1" hangingPunct="1"/>
              <a:endParaRPr lang="fr-FR" altLang="fr-FR"/>
            </a:p>
            <a:p>
              <a:pPr algn="l" eaLnBrk="1" hangingPunct="1"/>
              <a:r>
                <a:rPr lang="fr-FR" altLang="fr-FR"/>
                <a:t>permet de créer un point de sortie vers un autre diagramme.</a:t>
              </a:r>
            </a:p>
          </p:txBody>
        </p:sp>
      </p:grpSp>
      <p:grpSp>
        <p:nvGrpSpPr>
          <p:cNvPr id="13" name="Groupe 12"/>
          <p:cNvGrpSpPr>
            <a:grpSpLocks/>
          </p:cNvGrpSpPr>
          <p:nvPr/>
        </p:nvGrpSpPr>
        <p:grpSpPr bwMode="auto">
          <a:xfrm>
            <a:off x="1270000" y="4073525"/>
            <a:ext cx="6515100" cy="1108075"/>
            <a:chOff x="1269998" y="4074234"/>
            <a:chExt cx="6514887" cy="1107996"/>
          </a:xfrm>
        </p:grpSpPr>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468" y="4407545"/>
              <a:ext cx="645417" cy="59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0"/>
            <p:cNvSpPr txBox="1">
              <a:spLocks noChangeArrowheads="1"/>
            </p:cNvSpPr>
            <p:nvPr/>
          </p:nvSpPr>
          <p:spPr bwMode="auto">
            <a:xfrm>
              <a:off x="1269998" y="4074234"/>
              <a:ext cx="610446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terminate</a:t>
              </a:r>
              <a:r>
                <a:rPr lang="fr-FR" altLang="fr-FR" sz="1800">
                  <a:solidFill>
                    <a:srgbClr val="FF0000"/>
                  </a:solidFill>
                </a:rPr>
                <a:t> »</a:t>
              </a:r>
            </a:p>
            <a:p>
              <a:pPr algn="l" eaLnBrk="1" hangingPunct="1"/>
              <a:endParaRPr lang="fr-FR" altLang="fr-FR"/>
            </a:p>
            <a:p>
              <a:pPr algn="l" eaLnBrk="1" hangingPunct="1"/>
              <a:r>
                <a:rPr lang="fr-FR" altLang="fr-FR"/>
                <a:t>permet de terminer une séquence sans destruction de l’instance de bloc.</a:t>
              </a:r>
            </a:p>
          </p:txBody>
        </p:sp>
      </p:grpSp>
      <p:grpSp>
        <p:nvGrpSpPr>
          <p:cNvPr id="16" name="Groupe 15"/>
          <p:cNvGrpSpPr>
            <a:grpSpLocks/>
          </p:cNvGrpSpPr>
          <p:nvPr/>
        </p:nvGrpSpPr>
        <p:grpSpPr bwMode="auto">
          <a:xfrm>
            <a:off x="1379538" y="3987800"/>
            <a:ext cx="6627812" cy="2586038"/>
            <a:chOff x="1380067" y="3987832"/>
            <a:chExt cx="6627980" cy="2585323"/>
          </a:xfrm>
        </p:grpSpPr>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9343" y="4452226"/>
              <a:ext cx="948704" cy="54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2"/>
            <p:cNvSpPr txBox="1">
              <a:spLocks noChangeArrowheads="1"/>
            </p:cNvSpPr>
            <p:nvPr/>
          </p:nvSpPr>
          <p:spPr bwMode="auto">
            <a:xfrm>
              <a:off x="1380067" y="3987832"/>
              <a:ext cx="58843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choice</a:t>
              </a:r>
              <a:r>
                <a:rPr lang="fr-FR" altLang="fr-FR" sz="1800">
                  <a:solidFill>
                    <a:srgbClr val="FF0000"/>
                  </a:solidFill>
                </a:rPr>
                <a:t> »</a:t>
              </a:r>
            </a:p>
            <a:p>
              <a:pPr algn="l" eaLnBrk="1" hangingPunct="1"/>
              <a:endParaRPr lang="fr-FR" altLang="fr-FR"/>
            </a:p>
            <a:p>
              <a:pPr algn="l" eaLnBrk="1" hangingPunct="1"/>
              <a:r>
                <a:rPr lang="fr-FR" altLang="fr-FR"/>
                <a:t>sélection et convergence de séquences exclusives. Il est nécessaire qu’une condition située en aval soit vraie pour que l’évolution du système se poursuive. Les conditions de gardes doivent être exclusives. Le mot clé « else » peut être utilisé pour englober tout ce qui n’est pas décrit dans les autres expressions booléennes. Les conditions de garde situées en aval sont toutes évaluées une fois le pseudo-état atteint.</a:t>
              </a:r>
            </a:p>
          </p:txBody>
        </p:sp>
      </p:grpSp>
      <p:grpSp>
        <p:nvGrpSpPr>
          <p:cNvPr id="19" name="Groupe 18"/>
          <p:cNvGrpSpPr>
            <a:grpSpLocks/>
          </p:cNvGrpSpPr>
          <p:nvPr/>
        </p:nvGrpSpPr>
        <p:grpSpPr bwMode="auto">
          <a:xfrm>
            <a:off x="1379538" y="4089400"/>
            <a:ext cx="6364287" cy="2216150"/>
            <a:chOff x="1380067" y="4089434"/>
            <a:chExt cx="6363643" cy="2215991"/>
          </a:xfrm>
        </p:grpSpPr>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2818" y="4506164"/>
              <a:ext cx="430892" cy="48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14"/>
            <p:cNvSpPr txBox="1">
              <a:spLocks noChangeArrowheads="1"/>
            </p:cNvSpPr>
            <p:nvPr/>
          </p:nvSpPr>
          <p:spPr bwMode="auto">
            <a:xfrm>
              <a:off x="1380067" y="4089434"/>
              <a:ext cx="575940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junction</a:t>
              </a:r>
              <a:r>
                <a:rPr lang="fr-FR" altLang="fr-FR" sz="1800">
                  <a:solidFill>
                    <a:srgbClr val="FF0000"/>
                  </a:solidFill>
                </a:rPr>
                <a:t> »</a:t>
              </a:r>
            </a:p>
            <a:p>
              <a:pPr algn="l" eaLnBrk="1" hangingPunct="1"/>
              <a:endParaRPr lang="fr-FR" altLang="fr-FR"/>
            </a:p>
            <a:p>
              <a:pPr algn="l" eaLnBrk="1" hangingPunct="1"/>
              <a:r>
                <a:rPr lang="fr-FR" altLang="fr-FR"/>
                <a:t>idem au pseudo-état « choice », à la différence que pour qu’un chemin soit emprunté, toutes les conditions de garde situées en aval et en amont doivent être vraies. L’évaluation des conditions avales est réalisée avant que le pseudo-état soit atteint.</a:t>
              </a:r>
            </a:p>
            <a:p>
              <a:pPr algn="l" eaLnBrk="1" hangingPunct="1"/>
              <a:endParaRPr lang="fr-FR" altLang="fr-FR"/>
            </a:p>
          </p:txBody>
        </p:sp>
      </p:grpSp>
      <p:grpSp>
        <p:nvGrpSpPr>
          <p:cNvPr id="22" name="Groupe 21"/>
          <p:cNvGrpSpPr>
            <a:grpSpLocks/>
          </p:cNvGrpSpPr>
          <p:nvPr/>
        </p:nvGrpSpPr>
        <p:grpSpPr bwMode="auto">
          <a:xfrm>
            <a:off x="1320800" y="4070350"/>
            <a:ext cx="6929438" cy="1108075"/>
            <a:chOff x="1320800" y="4070865"/>
            <a:chExt cx="6928832" cy="1107996"/>
          </a:xfrm>
        </p:grpSpPr>
        <p:pic>
          <p:nvPicPr>
            <p:cNvPr id="2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386" y="4622056"/>
              <a:ext cx="1239246" cy="3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16"/>
            <p:cNvSpPr txBox="1">
              <a:spLocks noChangeArrowheads="1"/>
            </p:cNvSpPr>
            <p:nvPr/>
          </p:nvSpPr>
          <p:spPr bwMode="auto">
            <a:xfrm>
              <a:off x="1320800" y="4070865"/>
              <a:ext cx="53509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fork</a:t>
              </a:r>
              <a:r>
                <a:rPr lang="fr-FR" altLang="fr-FR" sz="1800">
                  <a:solidFill>
                    <a:srgbClr val="FF0000"/>
                  </a:solidFill>
                </a:rPr>
                <a:t> » et « </a:t>
              </a:r>
              <a:r>
                <a:rPr lang="fr-FR" altLang="fr-FR" sz="1800" b="1">
                  <a:solidFill>
                    <a:srgbClr val="FF0000"/>
                  </a:solidFill>
                </a:rPr>
                <a:t>join</a:t>
              </a:r>
              <a:r>
                <a:rPr lang="fr-FR" altLang="fr-FR" sz="1800">
                  <a:solidFill>
                    <a:srgbClr val="FF0000"/>
                  </a:solidFill>
                </a:rPr>
                <a:t> »</a:t>
              </a:r>
            </a:p>
            <a:p>
              <a:pPr algn="l" eaLnBrk="1" hangingPunct="1"/>
              <a:endParaRPr lang="fr-FR" altLang="fr-FR"/>
            </a:p>
            <a:p>
              <a:pPr algn="l" eaLnBrk="1" hangingPunct="1"/>
              <a:r>
                <a:rPr lang="fr-FR" altLang="fr-FR"/>
                <a:t>divergence et convergence de séquences parallèles.</a:t>
              </a:r>
            </a:p>
          </p:txBody>
        </p:sp>
      </p:grpSp>
      <p:grpSp>
        <p:nvGrpSpPr>
          <p:cNvPr id="25" name="Groupe 24"/>
          <p:cNvGrpSpPr>
            <a:grpSpLocks/>
          </p:cNvGrpSpPr>
          <p:nvPr/>
        </p:nvGrpSpPr>
        <p:grpSpPr bwMode="auto">
          <a:xfrm>
            <a:off x="1379538" y="4071938"/>
            <a:ext cx="6510337" cy="1601787"/>
            <a:chOff x="1380067" y="4072500"/>
            <a:chExt cx="6510476" cy="1600438"/>
          </a:xfrm>
        </p:grpSpPr>
        <p:pic>
          <p:nvPicPr>
            <p:cNvPr id="2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4466" y="4511612"/>
              <a:ext cx="516077" cy="50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18"/>
            <p:cNvSpPr txBox="1">
              <a:spLocks noChangeArrowheads="1"/>
            </p:cNvSpPr>
            <p:nvPr/>
          </p:nvSpPr>
          <p:spPr bwMode="auto">
            <a:xfrm>
              <a:off x="1380067" y="4072500"/>
              <a:ext cx="57457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F0000"/>
                  </a:solidFill>
                </a:rPr>
                <a:t>« </a:t>
              </a:r>
              <a:r>
                <a:rPr lang="fr-FR" altLang="fr-FR" sz="1800" b="1">
                  <a:solidFill>
                    <a:srgbClr val="FF0000"/>
                  </a:solidFill>
                </a:rPr>
                <a:t>shallow history</a:t>
              </a:r>
              <a:r>
                <a:rPr lang="fr-FR" altLang="fr-FR" sz="1800">
                  <a:solidFill>
                    <a:srgbClr val="FF0000"/>
                  </a:solidFill>
                </a:rPr>
                <a:t> »</a:t>
              </a:r>
            </a:p>
            <a:p>
              <a:pPr algn="l" eaLnBrk="1" hangingPunct="1"/>
              <a:endParaRPr lang="fr-FR" altLang="fr-FR"/>
            </a:p>
            <a:p>
              <a:pPr algn="l" eaLnBrk="1" hangingPunct="1"/>
              <a:r>
                <a:rPr lang="fr-FR" altLang="fr-FR"/>
                <a:t>permet à un état de niveau hiérarchique supérieur (état composite) de se souvenir du dernier sous-état, avant qu’il n’évolue vers un autre état.</a:t>
              </a:r>
            </a:p>
          </p:txBody>
        </p:sp>
      </p:grpSp>
      <p:grpSp>
        <p:nvGrpSpPr>
          <p:cNvPr id="28" name="Groupe 27"/>
          <p:cNvGrpSpPr>
            <a:grpSpLocks/>
          </p:cNvGrpSpPr>
          <p:nvPr/>
        </p:nvGrpSpPr>
        <p:grpSpPr bwMode="auto">
          <a:xfrm>
            <a:off x="1379538" y="4106863"/>
            <a:ext cx="6530975" cy="1692275"/>
            <a:chOff x="1380067" y="4106373"/>
            <a:chExt cx="6530067" cy="1692771"/>
          </a:xfrm>
        </p:grpSpPr>
        <p:pic>
          <p:nvPicPr>
            <p:cNvPr id="2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4679" y="4510168"/>
              <a:ext cx="535455" cy="54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20"/>
            <p:cNvSpPr txBox="1">
              <a:spLocks noChangeArrowheads="1"/>
            </p:cNvSpPr>
            <p:nvPr/>
          </p:nvSpPr>
          <p:spPr bwMode="auto">
            <a:xfrm>
              <a:off x="1380067" y="4106373"/>
              <a:ext cx="593275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b="1">
                  <a:solidFill>
                    <a:srgbClr val="FF0000"/>
                  </a:solidFill>
                </a:rPr>
                <a:t>« deep history »</a:t>
              </a:r>
            </a:p>
            <a:p>
              <a:pPr algn="l" eaLnBrk="1" hangingPunct="1"/>
              <a:endParaRPr lang="fr-FR" altLang="fr-FR"/>
            </a:p>
            <a:p>
              <a:pPr algn="l" eaLnBrk="1" hangingPunct="1"/>
              <a:r>
                <a:rPr lang="fr-FR" altLang="fr-FR"/>
                <a:t>idem que précédemment mais avec la propagation de l’historique à tous les sous-états composites de niveaux hiérarchiques inférieurs.</a:t>
              </a:r>
            </a:p>
            <a:p>
              <a:pPr algn="l" eaLnBrk="1" hangingPunct="1"/>
              <a:endParaRPr lang="fr-FR" altLang="fr-FR"/>
            </a:p>
          </p:txBody>
        </p:sp>
      </p:grpSp>
      <p:sp>
        <p:nvSpPr>
          <p:cNvPr id="31" name="ZoneTexte 30"/>
          <p:cNvSpPr txBox="1">
            <a:spLocks noChangeArrowheads="1"/>
          </p:cNvSpPr>
          <p:nvPr/>
        </p:nvSpPr>
        <p:spPr bwMode="auto">
          <a:xfrm>
            <a:off x="3267868" y="963839"/>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Les pseudo-états</a:t>
            </a:r>
          </a:p>
        </p:txBody>
      </p:sp>
      <p:sp>
        <p:nvSpPr>
          <p:cNvPr id="33"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2864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192" y="1279979"/>
            <a:ext cx="5713413" cy="516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a:spLocks noChangeArrowheads="1"/>
          </p:cNvSpPr>
          <p:nvPr/>
        </p:nvSpPr>
        <p:spPr bwMode="auto">
          <a:xfrm>
            <a:off x="3319462" y="879929"/>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Synthèse des pseudo-états</a:t>
            </a:r>
          </a:p>
        </p:txBody>
      </p:sp>
      <p:sp>
        <p:nvSpPr>
          <p:cNvPr id="5"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14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4278918"/>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Diagramme d’états</a:t>
            </a:r>
            <a:endParaRPr lang="fr-FR" sz="1600" b="1" dirty="0">
              <a:solidFill>
                <a:schemeClr val="bg1"/>
              </a:solidFill>
              <a:effectLst>
                <a:outerShdw blurRad="38100" dist="38100" dir="2700000" algn="tl">
                  <a:srgbClr val="000000"/>
                </a:outerShdw>
              </a:effectLst>
            </a:endParaRPr>
          </a:p>
        </p:txBody>
      </p:sp>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236663" y="1276575"/>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dirty="0"/>
              <a:t>Exemple :</a:t>
            </a:r>
            <a:r>
              <a:rPr lang="fr-FR" altLang="fr-FR" sz="1800" dirty="0"/>
              <a:t> commande TOR d’un moteur</a:t>
            </a:r>
            <a:endParaRPr lang="fr-FR" altLang="fr-FR" sz="1800" b="1" dirty="0"/>
          </a:p>
        </p:txBody>
      </p:sp>
      <p:sp>
        <p:nvSpPr>
          <p:cNvPr id="7" name="ZoneTexte 6"/>
          <p:cNvSpPr txBox="1">
            <a:spLocks noChangeArrowheads="1"/>
          </p:cNvSpPr>
          <p:nvPr/>
        </p:nvSpPr>
        <p:spPr bwMode="auto">
          <a:xfrm>
            <a:off x="1268413" y="1676625"/>
            <a:ext cx="7781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Le cahier des charges est identique au précédent mais …</a:t>
            </a:r>
          </a:p>
          <a:p>
            <a:pPr algn="l" eaLnBrk="1" hangingPunct="1"/>
            <a:r>
              <a:rPr lang="fr-FR" altLang="fr-FR" b="1"/>
              <a:t>On peut maintenant essayer de satisfaire à un complément de cahier des charges : </a:t>
            </a:r>
          </a:p>
          <a:p>
            <a:pPr eaLnBrk="1" hangingPunct="1"/>
            <a:r>
              <a:rPr lang="fr-FR" altLang="fr-FR" b="1">
                <a:solidFill>
                  <a:srgbClr val="FF0000"/>
                </a:solidFill>
              </a:rPr>
              <a:t>après cinq mises en route du moteur, le diagramme d’états conduit à son état final.</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200" y="2645911"/>
            <a:ext cx="7094538" cy="38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a:spLocks noChangeArrowheads="1"/>
          </p:cNvSpPr>
          <p:nvPr/>
        </p:nvSpPr>
        <p:spPr bwMode="auto">
          <a:xfrm>
            <a:off x="3425031" y="899657"/>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Exemple du moteur</a:t>
            </a:r>
          </a:p>
        </p:txBody>
      </p:sp>
    </p:spTree>
    <p:extLst>
      <p:ext uri="{BB962C8B-B14F-4D97-AF65-F5344CB8AC3E}">
        <p14:creationId xmlns:p14="http://schemas.microsoft.com/office/powerpoint/2010/main" val="6473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p:nvPr/>
        </p:nvSpPr>
        <p:spPr>
          <a:xfrm>
            <a:off x="1321027" y="1885270"/>
            <a:ext cx="7213600" cy="3416320"/>
          </a:xfrm>
          <a:prstGeom prst="rect">
            <a:avLst/>
          </a:prstGeom>
          <a:noFill/>
        </p:spPr>
        <p:txBody>
          <a:bodyPr>
            <a:spAutoFit/>
          </a:bodyPr>
          <a:lstStyle/>
          <a:p>
            <a:pPr algn="l">
              <a:defRPr/>
            </a:pPr>
            <a:r>
              <a:rPr lang="fr-FR" sz="1800" b="1" u="sng" dirty="0">
                <a:latin typeface="Times New Roman" panose="02020603050405020304" pitchFamily="18" charset="0"/>
                <a:cs typeface="Times New Roman" panose="02020603050405020304" pitchFamily="18" charset="0"/>
              </a:rPr>
              <a:t>Fonctions et procédures</a:t>
            </a:r>
            <a:endParaRPr lang="fr-FR" sz="1800" dirty="0">
              <a:latin typeface="Times New Roman" panose="02020603050405020304" pitchFamily="18" charset="0"/>
              <a:cs typeface="Times New Roman" panose="02020603050405020304" pitchFamily="18" charset="0"/>
            </a:endParaRPr>
          </a:p>
          <a:p>
            <a:pPr algn="l">
              <a:defRPr/>
            </a:pPr>
            <a:endParaRPr lang="fr-FR" sz="1800" dirty="0">
              <a:latin typeface="Times New Roman" panose="02020603050405020304" pitchFamily="18" charset="0"/>
              <a:cs typeface="Times New Roman" panose="02020603050405020304" pitchFamily="18" charset="0"/>
            </a:endParaRPr>
          </a:p>
          <a:p>
            <a:pPr algn="l">
              <a:defRPr/>
            </a:pPr>
            <a:r>
              <a:rPr lang="fr-FR" sz="1800" dirty="0">
                <a:latin typeface="Times New Roman" panose="02020603050405020304" pitchFamily="18" charset="0"/>
                <a:cs typeface="Times New Roman" panose="02020603050405020304" pitchFamily="18" charset="0"/>
              </a:rPr>
              <a:t>La décomposition d’un algorithme en fonctions et procédures permet :</a:t>
            </a:r>
          </a:p>
          <a:p>
            <a:pPr algn="l">
              <a:defRPr/>
            </a:pPr>
            <a:r>
              <a:rPr lang="fr-FR" sz="1800" dirty="0">
                <a:latin typeface="Times New Roman" panose="02020603050405020304" pitchFamily="18" charset="0"/>
                <a:cs typeface="Times New Roman" panose="02020603050405020304" pitchFamily="18" charset="0"/>
              </a:rPr>
              <a:t> </a:t>
            </a:r>
          </a:p>
          <a:p>
            <a:pPr algn="l">
              <a:defRPr/>
            </a:pPr>
            <a:endParaRPr lang="fr-FR" sz="18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defRPr/>
            </a:pPr>
            <a:r>
              <a:rPr lang="fr-FR" sz="1800" dirty="0">
                <a:latin typeface="Times New Roman" panose="02020603050405020304" pitchFamily="18" charset="0"/>
                <a:cs typeface="Times New Roman" panose="02020603050405020304" pitchFamily="18" charset="0"/>
              </a:rPr>
              <a:t>de </a:t>
            </a:r>
            <a:r>
              <a:rPr lang="fr-FR" sz="1800" b="1" dirty="0">
                <a:solidFill>
                  <a:srgbClr val="FF0000"/>
                </a:solidFill>
                <a:latin typeface="Times New Roman" panose="02020603050405020304" pitchFamily="18" charset="0"/>
                <a:cs typeface="Times New Roman" panose="02020603050405020304" pitchFamily="18" charset="0"/>
              </a:rPr>
              <a:t>scinder une problématique générale </a:t>
            </a:r>
            <a:r>
              <a:rPr lang="fr-FR" sz="1800" dirty="0">
                <a:latin typeface="Times New Roman" panose="02020603050405020304" pitchFamily="18" charset="0"/>
                <a:cs typeface="Times New Roman" panose="02020603050405020304" pitchFamily="18" charset="0"/>
              </a:rPr>
              <a:t>en plusieurs problématiques élémentaires,</a:t>
            </a:r>
          </a:p>
          <a:p>
            <a:pPr algn="l">
              <a:defRPr/>
            </a:pPr>
            <a:endParaRPr lang="fr-FR" sz="1800" dirty="0">
              <a:latin typeface="Times New Roman" panose="02020603050405020304" pitchFamily="18" charset="0"/>
              <a:cs typeface="Times New Roman" panose="02020603050405020304" pitchFamily="18" charset="0"/>
            </a:endParaRPr>
          </a:p>
          <a:p>
            <a:pPr algn="l">
              <a:defRPr/>
            </a:pPr>
            <a:endParaRPr lang="fr-FR" sz="18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defRPr/>
            </a:pPr>
            <a:r>
              <a:rPr lang="fr-FR" sz="1800" dirty="0">
                <a:latin typeface="Times New Roman" panose="02020603050405020304" pitchFamily="18" charset="0"/>
                <a:cs typeface="Times New Roman" panose="02020603050405020304" pitchFamily="18" charset="0"/>
              </a:rPr>
              <a:t>de pouvoir </a:t>
            </a:r>
            <a:r>
              <a:rPr lang="fr-FR" sz="1800" b="1" dirty="0">
                <a:solidFill>
                  <a:srgbClr val="FF0000"/>
                </a:solidFill>
                <a:latin typeface="Times New Roman" panose="02020603050405020304" pitchFamily="18" charset="0"/>
                <a:cs typeface="Times New Roman" panose="02020603050405020304" pitchFamily="18" charset="0"/>
              </a:rPr>
              <a:t>réutiliser des sous-programmes </a:t>
            </a:r>
            <a:r>
              <a:rPr lang="fr-FR" sz="1800" dirty="0">
                <a:latin typeface="Times New Roman" panose="02020603050405020304" pitchFamily="18" charset="0"/>
                <a:cs typeface="Times New Roman" panose="02020603050405020304" pitchFamily="18" charset="0"/>
              </a:rPr>
              <a:t>réalisant des tâches élémentaires.</a:t>
            </a:r>
          </a:p>
          <a:p>
            <a:pPr algn="l">
              <a:defRPr/>
            </a:pPr>
            <a:endParaRPr lang="fr-FR" sz="1800" dirty="0">
              <a:latin typeface="Times New Roman" panose="02020603050405020304" pitchFamily="18" charset="0"/>
              <a:cs typeface="Times New Roman" panose="02020603050405020304" pitchFamily="18" charset="0"/>
            </a:endParaRPr>
          </a:p>
        </p:txBody>
      </p:sp>
      <p:sp>
        <p:nvSpPr>
          <p:cNvPr id="7" name="ZoneTexte 6"/>
          <p:cNvSpPr txBox="1">
            <a:spLocks noChangeArrowheads="1"/>
          </p:cNvSpPr>
          <p:nvPr/>
        </p:nvSpPr>
        <p:spPr bwMode="auto">
          <a:xfrm>
            <a:off x="3078389"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Décomposition d’un algorithme</a:t>
            </a:r>
          </a:p>
        </p:txBody>
      </p:sp>
      <p:sp>
        <p:nvSpPr>
          <p:cNvPr id="8" name="Text Box 28"/>
          <p:cNvSpPr txBox="1">
            <a:spLocks noChangeArrowheads="1"/>
          </p:cNvSpPr>
          <p:nvPr/>
        </p:nvSpPr>
        <p:spPr bwMode="auto">
          <a:xfrm>
            <a:off x="-2" y="5335079"/>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Structures </a:t>
            </a:r>
            <a:r>
              <a:rPr lang="fr-FR" sz="1600" b="1" dirty="0" err="1" smtClean="0">
                <a:solidFill>
                  <a:schemeClr val="bg1"/>
                </a:solidFill>
                <a:effectLst>
                  <a:outerShdw blurRad="38100" dist="38100" dir="2700000" algn="tl">
                    <a:srgbClr val="000000"/>
                  </a:outerShdw>
                </a:effectLst>
              </a:rPr>
              <a:t>Algo</a:t>
            </a:r>
            <a:r>
              <a:rPr lang="fr-FR" sz="1600" b="1" dirty="0" smtClean="0">
                <a:solidFill>
                  <a:schemeClr val="bg1"/>
                </a:solidFill>
                <a:effectLst>
                  <a:outerShdw blurRad="38100" dist="38100" dir="2700000" algn="tl">
                    <a:srgbClr val="000000"/>
                  </a:outerShdw>
                </a:effectLst>
              </a:rPr>
              <a:t>.</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6387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272719" y="2435679"/>
            <a:ext cx="7653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dirty="0"/>
              <a:t>Une </a:t>
            </a:r>
            <a:r>
              <a:rPr lang="fr-FR" altLang="fr-FR" sz="1800" b="1" u="sng" dirty="0"/>
              <a:t>procédure</a:t>
            </a:r>
            <a:r>
              <a:rPr lang="fr-FR" altLang="fr-FR" sz="1800" b="1" dirty="0"/>
              <a:t> </a:t>
            </a:r>
            <a:r>
              <a:rPr lang="fr-FR" altLang="fr-FR" sz="1800" dirty="0"/>
              <a:t>comporte une </a:t>
            </a:r>
            <a:r>
              <a:rPr lang="fr-FR" altLang="fr-FR" sz="1800" b="1" dirty="0">
                <a:solidFill>
                  <a:srgbClr val="FF0000"/>
                </a:solidFill>
              </a:rPr>
              <a:t>succession </a:t>
            </a:r>
            <a:r>
              <a:rPr lang="fr-FR" altLang="fr-FR" sz="1800" b="1" dirty="0" smtClean="0">
                <a:solidFill>
                  <a:srgbClr val="FF0000"/>
                </a:solidFill>
              </a:rPr>
              <a:t>d’instructions </a:t>
            </a:r>
            <a:r>
              <a:rPr lang="fr-FR" altLang="fr-FR" sz="1800" b="1" u="sng" dirty="0" smtClean="0">
                <a:solidFill>
                  <a:srgbClr val="FF0000"/>
                </a:solidFill>
              </a:rPr>
              <a:t>mais </a:t>
            </a:r>
            <a:r>
              <a:rPr lang="fr-FR" altLang="fr-FR" sz="1800" b="1" u="sng" dirty="0">
                <a:solidFill>
                  <a:srgbClr val="FF0000"/>
                </a:solidFill>
              </a:rPr>
              <a:t>ne renvoie rien</a:t>
            </a:r>
            <a:r>
              <a:rPr lang="fr-FR" altLang="fr-FR" sz="1800" dirty="0"/>
              <a:t>.</a:t>
            </a:r>
          </a:p>
        </p:txBody>
      </p:sp>
      <p:sp>
        <p:nvSpPr>
          <p:cNvPr id="7" name="Virage 6"/>
          <p:cNvSpPr/>
          <p:nvPr/>
        </p:nvSpPr>
        <p:spPr bwMode="auto">
          <a:xfrm flipV="1">
            <a:off x="1881188" y="4308475"/>
            <a:ext cx="1160462" cy="1176338"/>
          </a:xfrm>
          <a:prstGeom prst="bentArrow">
            <a:avLst/>
          </a:prstGeom>
          <a:noFill/>
          <a:ln w="38100" cap="flat" cmpd="sng" algn="ctr">
            <a:solidFill>
              <a:srgbClr val="FF0000"/>
            </a:solidFill>
            <a:prstDash val="solid"/>
            <a:round/>
            <a:headEnd type="none" w="med" len="med"/>
            <a:tailEnd type="none" w="med" len="med"/>
          </a:ln>
          <a:effectLst/>
        </p:spPr>
        <p:txBody>
          <a:bodyPr wrap="none" anchor="ctr"/>
          <a:lstStyle/>
          <a:p>
            <a:pPr>
              <a:defRPr/>
            </a:pPr>
            <a:endParaRPr lang="fr-F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00" y="3071813"/>
            <a:ext cx="36798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113" y="4356100"/>
            <a:ext cx="5942012"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a:spLocks noChangeArrowheads="1"/>
          </p:cNvSpPr>
          <p:nvPr/>
        </p:nvSpPr>
        <p:spPr bwMode="auto">
          <a:xfrm>
            <a:off x="3294062"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smtClean="0"/>
              <a:t>Procédure et fonction</a:t>
            </a:r>
            <a:endParaRPr lang="fr-FR" altLang="fr-FR" sz="2000" b="1" dirty="0"/>
          </a:p>
        </p:txBody>
      </p:sp>
      <p:sp>
        <p:nvSpPr>
          <p:cNvPr id="11" name="ZoneTexte 10"/>
          <p:cNvSpPr txBox="1">
            <a:spLocks noChangeArrowheads="1"/>
          </p:cNvSpPr>
          <p:nvPr/>
        </p:nvSpPr>
        <p:spPr bwMode="auto">
          <a:xfrm>
            <a:off x="1268185" y="1418770"/>
            <a:ext cx="7845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dirty="0"/>
              <a:t>A la fin de l’exécution d’une </a:t>
            </a:r>
            <a:r>
              <a:rPr lang="fr-FR" altLang="fr-FR" sz="1800" b="1" u="sng" dirty="0"/>
              <a:t>fonction</a:t>
            </a:r>
            <a:r>
              <a:rPr lang="fr-FR" altLang="fr-FR" sz="1800" dirty="0" smtClean="0"/>
              <a:t>, il </a:t>
            </a:r>
            <a:r>
              <a:rPr lang="fr-FR" altLang="fr-FR" sz="1800" dirty="0"/>
              <a:t>y a le </a:t>
            </a:r>
            <a:r>
              <a:rPr lang="fr-FR" altLang="fr-FR" sz="1800" b="1" dirty="0">
                <a:solidFill>
                  <a:srgbClr val="FF0000"/>
                </a:solidFill>
              </a:rPr>
              <a:t>retour d’une valeur, d’une liste, d’un objet, etc.</a:t>
            </a:r>
          </a:p>
        </p:txBody>
      </p:sp>
      <p:sp>
        <p:nvSpPr>
          <p:cNvPr id="12" name="Text Box 28"/>
          <p:cNvSpPr txBox="1">
            <a:spLocks noChangeArrowheads="1"/>
          </p:cNvSpPr>
          <p:nvPr/>
        </p:nvSpPr>
        <p:spPr bwMode="auto">
          <a:xfrm>
            <a:off x="-2" y="5335079"/>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Structures </a:t>
            </a:r>
            <a:r>
              <a:rPr lang="fr-FR" sz="1600" b="1" dirty="0" err="1" smtClean="0">
                <a:solidFill>
                  <a:schemeClr val="bg1"/>
                </a:solidFill>
                <a:effectLst>
                  <a:outerShdw blurRad="38100" dist="38100" dir="2700000" algn="tl">
                    <a:srgbClr val="000000"/>
                  </a:outerShdw>
                </a:effectLst>
              </a:rPr>
              <a:t>Algo</a:t>
            </a:r>
            <a:r>
              <a:rPr lang="fr-FR" sz="1600" b="1" dirty="0" smtClean="0">
                <a:solidFill>
                  <a:schemeClr val="bg1"/>
                </a:solidFill>
                <a:effectLst>
                  <a:outerShdw blurRad="38100" dist="38100" dir="2700000" algn="tl">
                    <a:srgbClr val="000000"/>
                  </a:outerShdw>
                </a:effectLst>
              </a:rPr>
              <a:t>.</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1434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622425" y="1622425"/>
            <a:ext cx="721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a:t>Affectations</a:t>
            </a:r>
            <a:endParaRPr lang="fr-FR" altLang="fr-FR" sz="1800"/>
          </a:p>
          <a:p>
            <a:pPr algn="l" eaLnBrk="1" hangingPunct="1"/>
            <a:endParaRPr lang="fr-FR" altLang="fr-FR" sz="1800"/>
          </a:p>
          <a:p>
            <a:pPr eaLnBrk="1" hangingPunct="1"/>
            <a:r>
              <a:rPr lang="fr-CA" altLang="fr-FR" sz="1800" i="1"/>
              <a:t>d’une valeur à une variable : cette action se fait en un temps nul.</a:t>
            </a:r>
            <a:endParaRPr lang="fr-FR" altLang="fr-FR" sz="180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4013200"/>
            <a:ext cx="75898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a:spLocks noChangeArrowheads="1"/>
          </p:cNvSpPr>
          <p:nvPr/>
        </p:nvSpPr>
        <p:spPr bwMode="auto">
          <a:xfrm>
            <a:off x="4276725" y="3873500"/>
            <a:ext cx="1803400" cy="5508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9" name="ZoneTexte 8"/>
          <p:cNvSpPr txBox="1">
            <a:spLocks noChangeArrowheads="1"/>
          </p:cNvSpPr>
          <p:nvPr/>
        </p:nvSpPr>
        <p:spPr bwMode="auto">
          <a:xfrm>
            <a:off x="3379787" y="1010104"/>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a:t>Affectation</a:t>
            </a:r>
          </a:p>
        </p:txBody>
      </p:sp>
      <p:sp>
        <p:nvSpPr>
          <p:cNvPr id="10" name="Text Box 28"/>
          <p:cNvSpPr txBox="1">
            <a:spLocks noChangeArrowheads="1"/>
          </p:cNvSpPr>
          <p:nvPr/>
        </p:nvSpPr>
        <p:spPr bwMode="auto">
          <a:xfrm>
            <a:off x="-2" y="5335079"/>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Structures </a:t>
            </a:r>
            <a:r>
              <a:rPr lang="fr-FR" sz="1600" b="1" dirty="0" err="1" smtClean="0">
                <a:solidFill>
                  <a:schemeClr val="bg1"/>
                </a:solidFill>
                <a:effectLst>
                  <a:outerShdw blurRad="38100" dist="38100" dir="2700000" algn="tl">
                    <a:srgbClr val="000000"/>
                  </a:outerShdw>
                </a:effectLst>
              </a:rPr>
              <a:t>Algo</a:t>
            </a:r>
            <a:r>
              <a:rPr lang="fr-FR" sz="1600" b="1" dirty="0" smtClean="0">
                <a:solidFill>
                  <a:schemeClr val="bg1"/>
                </a:solidFill>
                <a:effectLst>
                  <a:outerShdw blurRad="38100" dist="38100" dir="2700000" algn="tl">
                    <a:srgbClr val="000000"/>
                  </a:outerShdw>
                </a:effectLst>
              </a:rPr>
              <a:t>.</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0541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229" y="2679701"/>
            <a:ext cx="5570084" cy="38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7" name="ZoneTexte 6"/>
          <p:cNvSpPr txBox="1">
            <a:spLocks noChangeArrowheads="1"/>
          </p:cNvSpPr>
          <p:nvPr/>
        </p:nvSpPr>
        <p:spPr bwMode="auto">
          <a:xfrm>
            <a:off x="1363663" y="1459140"/>
            <a:ext cx="721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dirty="0"/>
              <a:t>Structure alternative conditionnelle</a:t>
            </a:r>
            <a:endParaRPr lang="fr-FR" altLang="fr-FR" sz="1800" dirty="0"/>
          </a:p>
          <a:p>
            <a:pPr algn="l" eaLnBrk="1" hangingPunct="1"/>
            <a:endParaRPr lang="fr-FR" altLang="fr-FR" sz="1800" dirty="0"/>
          </a:p>
          <a:p>
            <a:pPr eaLnBrk="1" hangingPunct="1"/>
            <a:r>
              <a:rPr lang="fr-CA" altLang="fr-FR" sz="1800" i="1" dirty="0"/>
              <a:t>si …, alors faire …, sinon faire …</a:t>
            </a:r>
            <a:endParaRPr lang="fr-FR" altLang="fr-FR" sz="1800" dirty="0"/>
          </a:p>
        </p:txBody>
      </p:sp>
      <p:cxnSp>
        <p:nvCxnSpPr>
          <p:cNvPr id="8" name="Connecteur droit 7"/>
          <p:cNvCxnSpPr>
            <a:cxnSpLocks noChangeShapeType="1"/>
          </p:cNvCxnSpPr>
          <p:nvPr/>
        </p:nvCxnSpPr>
        <p:spPr bwMode="auto">
          <a:xfrm>
            <a:off x="5418138" y="3551466"/>
            <a:ext cx="178435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Connecteur droit 8"/>
          <p:cNvCxnSpPr>
            <a:cxnSpLocks noChangeShapeType="1"/>
          </p:cNvCxnSpPr>
          <p:nvPr/>
        </p:nvCxnSpPr>
        <p:spPr bwMode="auto">
          <a:xfrm>
            <a:off x="4164920" y="4228195"/>
            <a:ext cx="15478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0" name="Forme libre 9"/>
          <p:cNvSpPr>
            <a:spLocks/>
          </p:cNvSpPr>
          <p:nvPr/>
        </p:nvSpPr>
        <p:spPr bwMode="auto">
          <a:xfrm>
            <a:off x="3715201" y="3487057"/>
            <a:ext cx="571500" cy="279400"/>
          </a:xfrm>
          <a:custGeom>
            <a:avLst/>
            <a:gdLst>
              <a:gd name="T0" fmla="*/ 0 w 571500"/>
              <a:gd name="T1" fmla="*/ 139700 h 279400"/>
              <a:gd name="T2" fmla="*/ 295275 w 571500"/>
              <a:gd name="T3" fmla="*/ 0 h 279400"/>
              <a:gd name="T4" fmla="*/ 571500 w 571500"/>
              <a:gd name="T5" fmla="*/ 136525 h 279400"/>
              <a:gd name="T6" fmla="*/ 295275 w 571500"/>
              <a:gd name="T7" fmla="*/ 279400 h 279400"/>
              <a:gd name="T8" fmla="*/ 0 w 571500"/>
              <a:gd name="T9" fmla="*/ 139700 h 279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500" h="279400">
                <a:moveTo>
                  <a:pt x="0" y="139700"/>
                </a:moveTo>
                <a:lnTo>
                  <a:pt x="295275" y="0"/>
                </a:lnTo>
                <a:lnTo>
                  <a:pt x="571500" y="136525"/>
                </a:lnTo>
                <a:lnTo>
                  <a:pt x="295275" y="279400"/>
                </a:lnTo>
                <a:lnTo>
                  <a:pt x="0" y="139700"/>
                </a:lnTo>
                <a:close/>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1" name="ZoneTexte 10"/>
          <p:cNvSpPr txBox="1">
            <a:spLocks noChangeArrowheads="1"/>
          </p:cNvSpPr>
          <p:nvPr/>
        </p:nvSpPr>
        <p:spPr bwMode="auto">
          <a:xfrm>
            <a:off x="3121025"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Exemple d’algorithme</a:t>
            </a:r>
          </a:p>
        </p:txBody>
      </p:sp>
      <p:sp>
        <p:nvSpPr>
          <p:cNvPr id="12" name="Text Box 28"/>
          <p:cNvSpPr txBox="1">
            <a:spLocks noChangeArrowheads="1"/>
          </p:cNvSpPr>
          <p:nvPr/>
        </p:nvSpPr>
        <p:spPr bwMode="auto">
          <a:xfrm>
            <a:off x="-2" y="5335079"/>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Structures </a:t>
            </a:r>
            <a:r>
              <a:rPr lang="fr-FR" sz="1600" b="1" dirty="0" err="1" smtClean="0">
                <a:solidFill>
                  <a:schemeClr val="bg1"/>
                </a:solidFill>
                <a:effectLst>
                  <a:outerShdw blurRad="38100" dist="38100" dir="2700000" algn="tl">
                    <a:srgbClr val="000000"/>
                  </a:outerShdw>
                </a:effectLst>
              </a:rPr>
              <a:t>Algo</a:t>
            </a:r>
            <a:r>
              <a:rPr lang="fr-FR" sz="1600" b="1" dirty="0" smtClean="0">
                <a:solidFill>
                  <a:schemeClr val="bg1"/>
                </a:solidFill>
                <a:effectLst>
                  <a:outerShdw blurRad="38100" dist="38100" dir="2700000" algn="tl">
                    <a:srgbClr val="000000"/>
                  </a:outerShdw>
                </a:effectLst>
              </a:rPr>
              <a:t>.</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6418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2" y="5335079"/>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Structures </a:t>
            </a:r>
            <a:r>
              <a:rPr lang="fr-FR" sz="1600" b="1" dirty="0" err="1" smtClean="0">
                <a:solidFill>
                  <a:schemeClr val="bg1"/>
                </a:solidFill>
                <a:effectLst>
                  <a:outerShdw blurRad="38100" dist="38100" dir="2700000" algn="tl">
                    <a:srgbClr val="000000"/>
                  </a:outerShdw>
                </a:effectLst>
              </a:rPr>
              <a:t>Algo</a:t>
            </a:r>
            <a:r>
              <a:rPr lang="fr-FR" sz="1600" b="1" dirty="0" smtClean="0">
                <a:solidFill>
                  <a:schemeClr val="bg1"/>
                </a:solidFill>
                <a:effectLst>
                  <a:outerShdw blurRad="38100" dist="38100" dir="2700000" algn="tl">
                    <a:srgbClr val="000000"/>
                  </a:outerShdw>
                </a:effectLst>
              </a:rPr>
              <a:t>.</a:t>
            </a:r>
            <a:endParaRPr lang="fr-FR" sz="1600" b="1" dirty="0">
              <a:solidFill>
                <a:schemeClr val="bg1"/>
              </a:solidFill>
              <a:effectLst>
                <a:outerShdw blurRad="38100" dist="38100" dir="2700000" algn="tl">
                  <a:srgbClr val="000000"/>
                </a:outerShdw>
              </a:effectLst>
            </a:endParaRPr>
          </a:p>
        </p:txBody>
      </p:sp>
      <p:sp>
        <p:nvSpPr>
          <p:cNvPr id="4"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5"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 name="ZoneTexte 5"/>
          <p:cNvSpPr txBox="1">
            <a:spLocks noChangeArrowheads="1"/>
          </p:cNvSpPr>
          <p:nvPr/>
        </p:nvSpPr>
        <p:spPr bwMode="auto">
          <a:xfrm>
            <a:off x="1519238" y="1435100"/>
            <a:ext cx="721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u="sng" dirty="0"/>
              <a:t>Structures répétitives itératives</a:t>
            </a:r>
            <a:endParaRPr lang="fr-FR" altLang="fr-FR" sz="1800" dirty="0"/>
          </a:p>
          <a:p>
            <a:pPr algn="l" eaLnBrk="1" hangingPunct="1"/>
            <a:endParaRPr lang="fr-FR" altLang="fr-FR" sz="1800" dirty="0"/>
          </a:p>
          <a:p>
            <a:pPr eaLnBrk="1" hangingPunct="1"/>
            <a:r>
              <a:rPr lang="fr-CA" altLang="fr-FR" sz="1800" i="1" dirty="0"/>
              <a:t>pour variable = valeur initiale, jusqu’à valeur maximale, faire …</a:t>
            </a:r>
            <a:endParaRPr lang="fr-FR" altLang="fr-FR" sz="1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257" y="2635250"/>
            <a:ext cx="6049056" cy="378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a:cxnSpLocks noChangeShapeType="1"/>
          </p:cNvCxnSpPr>
          <p:nvPr/>
        </p:nvCxnSpPr>
        <p:spPr bwMode="auto">
          <a:xfrm>
            <a:off x="5519287" y="4477887"/>
            <a:ext cx="17859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Connecteur droit 8"/>
          <p:cNvCxnSpPr>
            <a:cxnSpLocks noChangeShapeType="1"/>
          </p:cNvCxnSpPr>
          <p:nvPr/>
        </p:nvCxnSpPr>
        <p:spPr bwMode="auto">
          <a:xfrm>
            <a:off x="2600782" y="3943352"/>
            <a:ext cx="1633538"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0" name="Forme libre 9"/>
          <p:cNvSpPr>
            <a:spLocks/>
          </p:cNvSpPr>
          <p:nvPr/>
        </p:nvSpPr>
        <p:spPr bwMode="auto">
          <a:xfrm>
            <a:off x="4790621" y="3870213"/>
            <a:ext cx="434975" cy="233362"/>
          </a:xfrm>
          <a:custGeom>
            <a:avLst/>
            <a:gdLst>
              <a:gd name="T0" fmla="*/ 0 w 435769"/>
              <a:gd name="T1" fmla="*/ 126208 h 233362"/>
              <a:gd name="T2" fmla="*/ 215905 w 435769"/>
              <a:gd name="T3" fmla="*/ 0 h 233362"/>
              <a:gd name="T4" fmla="*/ 434182 w 435769"/>
              <a:gd name="T5" fmla="*/ 123827 h 233362"/>
              <a:gd name="T6" fmla="*/ 218278 w 435769"/>
              <a:gd name="T7" fmla="*/ 233364 h 233362"/>
              <a:gd name="T8" fmla="*/ 0 w 435769"/>
              <a:gd name="T9" fmla="*/ 126208 h 233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69" h="233362">
                <a:moveTo>
                  <a:pt x="0" y="126206"/>
                </a:moveTo>
                <a:lnTo>
                  <a:pt x="216694" y="0"/>
                </a:lnTo>
                <a:lnTo>
                  <a:pt x="435769" y="123825"/>
                </a:lnTo>
                <a:lnTo>
                  <a:pt x="219075" y="233362"/>
                </a:lnTo>
                <a:lnTo>
                  <a:pt x="0" y="126206"/>
                </a:lnTo>
                <a:close/>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1" name="ZoneTexte 10"/>
          <p:cNvSpPr txBox="1">
            <a:spLocks noChangeArrowheads="1"/>
          </p:cNvSpPr>
          <p:nvPr/>
        </p:nvSpPr>
        <p:spPr bwMode="auto">
          <a:xfrm>
            <a:off x="3294062"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Exemple d’algorithme</a:t>
            </a:r>
          </a:p>
        </p:txBody>
      </p:sp>
    </p:spTree>
    <p:extLst>
      <p:ext uri="{BB962C8B-B14F-4D97-AF65-F5344CB8AC3E}">
        <p14:creationId xmlns:p14="http://schemas.microsoft.com/office/powerpoint/2010/main" val="307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3105149" y="923626"/>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Définitions</a:t>
            </a:r>
          </a:p>
        </p:txBody>
      </p:sp>
      <p:sp>
        <p:nvSpPr>
          <p:cNvPr id="4" name="Text Box 6"/>
          <p:cNvSpPr txBox="1">
            <a:spLocks noChangeArrowheads="1"/>
          </p:cNvSpPr>
          <p:nvPr/>
        </p:nvSpPr>
        <p:spPr bwMode="auto">
          <a:xfrm>
            <a:off x="1420813" y="1325563"/>
            <a:ext cx="75612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CA" altLang="fr-FR" sz="1800" b="1" dirty="0"/>
              <a:t>Système combinatoire</a:t>
            </a:r>
            <a:r>
              <a:rPr lang="fr-CA" altLang="fr-FR" sz="1800" dirty="0"/>
              <a:t> :</a:t>
            </a:r>
          </a:p>
          <a:p>
            <a:pPr algn="l" eaLnBrk="1" hangingPunct="1"/>
            <a:r>
              <a:rPr lang="fr-CA" altLang="fr-FR" sz="1800" dirty="0"/>
              <a:t>	à chaque combinaison de valeurs des variables d'entrée est associée 	une et une seule combinaison de valeurs des variables de sorties.</a:t>
            </a:r>
            <a:endParaRPr lang="fr-FR" altLang="fr-FR" sz="1800" dirty="0"/>
          </a:p>
        </p:txBody>
      </p:sp>
      <p:sp>
        <p:nvSpPr>
          <p:cNvPr id="5" name="Text Box 15"/>
          <p:cNvSpPr txBox="1">
            <a:spLocks noChangeArrowheads="1"/>
          </p:cNvSpPr>
          <p:nvPr/>
        </p:nvSpPr>
        <p:spPr bwMode="auto">
          <a:xfrm>
            <a:off x="1436688" y="2646363"/>
            <a:ext cx="73644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CA" altLang="fr-FR" sz="1800" b="1"/>
              <a:t>Système séquentiel</a:t>
            </a:r>
            <a:r>
              <a:rPr lang="fr-CA" altLang="fr-FR" sz="1800"/>
              <a:t> : </a:t>
            </a:r>
          </a:p>
          <a:p>
            <a:pPr algn="l" eaLnBrk="1" hangingPunct="1"/>
            <a:r>
              <a:rPr lang="fr-CA" altLang="fr-FR" sz="1800"/>
              <a:t>	les sorties dépendent des entrées et de l'évolution antérieure du 	système. On utilise des </a:t>
            </a:r>
            <a:r>
              <a:rPr lang="fr-CA" altLang="fr-FR" sz="1800" b="1"/>
              <a:t>variables internes</a:t>
            </a:r>
            <a:r>
              <a:rPr lang="fr-CA" altLang="fr-FR" sz="1800"/>
              <a:t> qui mémorisent le passé 	du système. </a:t>
            </a:r>
            <a:endParaRPr lang="fr-FR" altLang="fr-FR" sz="1800"/>
          </a:p>
        </p:txBody>
      </p:sp>
      <p:grpSp>
        <p:nvGrpSpPr>
          <p:cNvPr id="6" name="Group 70"/>
          <p:cNvGrpSpPr>
            <a:grpSpLocks/>
          </p:cNvGrpSpPr>
          <p:nvPr/>
        </p:nvGrpSpPr>
        <p:grpSpPr bwMode="auto">
          <a:xfrm>
            <a:off x="1766888" y="5013325"/>
            <a:ext cx="4119562" cy="1082675"/>
            <a:chOff x="1011" y="2384"/>
            <a:chExt cx="2595" cy="682"/>
          </a:xfrm>
        </p:grpSpPr>
        <p:sp>
          <p:nvSpPr>
            <p:cNvPr id="7" name="Text Box 43"/>
            <p:cNvSpPr txBox="1">
              <a:spLocks noChangeArrowheads="1"/>
            </p:cNvSpPr>
            <p:nvPr/>
          </p:nvSpPr>
          <p:spPr bwMode="auto">
            <a:xfrm>
              <a:off x="1011" y="2384"/>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latin typeface="Arial" charset="0"/>
                </a:rPr>
                <a:t>e</a:t>
              </a:r>
            </a:p>
          </p:txBody>
        </p:sp>
        <p:sp>
          <p:nvSpPr>
            <p:cNvPr id="8" name="Line 16"/>
            <p:cNvSpPr>
              <a:spLocks noChangeShapeType="1"/>
            </p:cNvSpPr>
            <p:nvPr/>
          </p:nvSpPr>
          <p:spPr bwMode="auto">
            <a:xfrm flipV="1">
              <a:off x="1075" y="2601"/>
              <a:ext cx="18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9" name="Line 17"/>
            <p:cNvSpPr>
              <a:spLocks noChangeShapeType="1"/>
            </p:cNvSpPr>
            <p:nvPr/>
          </p:nvSpPr>
          <p:spPr bwMode="auto">
            <a:xfrm>
              <a:off x="1069" y="2944"/>
              <a:ext cx="19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 name="Line 18"/>
            <p:cNvSpPr>
              <a:spLocks noChangeShapeType="1"/>
            </p:cNvSpPr>
            <p:nvPr/>
          </p:nvSpPr>
          <p:spPr bwMode="auto">
            <a:xfrm flipV="1">
              <a:off x="1259" y="2461"/>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 name="Line 19"/>
            <p:cNvSpPr>
              <a:spLocks noChangeShapeType="1"/>
            </p:cNvSpPr>
            <p:nvPr/>
          </p:nvSpPr>
          <p:spPr bwMode="auto">
            <a:xfrm flipV="1">
              <a:off x="1257" y="2804"/>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 name="Line 20"/>
            <p:cNvSpPr>
              <a:spLocks noChangeShapeType="1"/>
            </p:cNvSpPr>
            <p:nvPr/>
          </p:nvSpPr>
          <p:spPr bwMode="auto">
            <a:xfrm>
              <a:off x="1265" y="2464"/>
              <a:ext cx="2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 name="Line 21"/>
            <p:cNvSpPr>
              <a:spLocks noChangeShapeType="1"/>
            </p:cNvSpPr>
            <p:nvPr/>
          </p:nvSpPr>
          <p:spPr bwMode="auto">
            <a:xfrm flipV="1">
              <a:off x="1519" y="2467"/>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4" name="Line 22"/>
            <p:cNvSpPr>
              <a:spLocks noChangeShapeType="1"/>
            </p:cNvSpPr>
            <p:nvPr/>
          </p:nvSpPr>
          <p:spPr bwMode="auto">
            <a:xfrm flipV="1">
              <a:off x="1849" y="2467"/>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 name="Line 23"/>
            <p:cNvSpPr>
              <a:spLocks noChangeShapeType="1"/>
            </p:cNvSpPr>
            <p:nvPr/>
          </p:nvSpPr>
          <p:spPr bwMode="auto">
            <a:xfrm flipV="1">
              <a:off x="1993" y="2461"/>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6" name="Line 24"/>
            <p:cNvSpPr>
              <a:spLocks noChangeShapeType="1"/>
            </p:cNvSpPr>
            <p:nvPr/>
          </p:nvSpPr>
          <p:spPr bwMode="auto">
            <a:xfrm flipV="1">
              <a:off x="2245" y="2461"/>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7" name="Line 25"/>
            <p:cNvSpPr>
              <a:spLocks noChangeShapeType="1"/>
            </p:cNvSpPr>
            <p:nvPr/>
          </p:nvSpPr>
          <p:spPr bwMode="auto">
            <a:xfrm flipV="1">
              <a:off x="2515" y="2461"/>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8" name="Line 26"/>
            <p:cNvSpPr>
              <a:spLocks noChangeShapeType="1"/>
            </p:cNvSpPr>
            <p:nvPr/>
          </p:nvSpPr>
          <p:spPr bwMode="auto">
            <a:xfrm flipV="1">
              <a:off x="2605" y="2465"/>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9" name="Line 27"/>
            <p:cNvSpPr>
              <a:spLocks noChangeShapeType="1"/>
            </p:cNvSpPr>
            <p:nvPr/>
          </p:nvSpPr>
          <p:spPr bwMode="auto">
            <a:xfrm>
              <a:off x="1519" y="2606"/>
              <a:ext cx="33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0" name="Line 28"/>
            <p:cNvSpPr>
              <a:spLocks noChangeShapeType="1"/>
            </p:cNvSpPr>
            <p:nvPr/>
          </p:nvSpPr>
          <p:spPr bwMode="auto">
            <a:xfrm>
              <a:off x="1849" y="2465"/>
              <a:ext cx="14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 name="Line 29"/>
            <p:cNvSpPr>
              <a:spLocks noChangeShapeType="1"/>
            </p:cNvSpPr>
            <p:nvPr/>
          </p:nvSpPr>
          <p:spPr bwMode="auto">
            <a:xfrm>
              <a:off x="1993" y="2602"/>
              <a:ext cx="25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2" name="Line 30"/>
            <p:cNvSpPr>
              <a:spLocks noChangeShapeType="1"/>
            </p:cNvSpPr>
            <p:nvPr/>
          </p:nvSpPr>
          <p:spPr bwMode="auto">
            <a:xfrm>
              <a:off x="2245" y="2461"/>
              <a:ext cx="27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3" name="Line 31"/>
            <p:cNvSpPr>
              <a:spLocks noChangeShapeType="1"/>
            </p:cNvSpPr>
            <p:nvPr/>
          </p:nvSpPr>
          <p:spPr bwMode="auto">
            <a:xfrm>
              <a:off x="2515" y="2602"/>
              <a:ext cx="9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4" name="Line 32"/>
            <p:cNvSpPr>
              <a:spLocks noChangeShapeType="1"/>
            </p:cNvSpPr>
            <p:nvPr/>
          </p:nvSpPr>
          <p:spPr bwMode="auto">
            <a:xfrm flipV="1">
              <a:off x="1849" y="2804"/>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5" name="Line 33"/>
            <p:cNvSpPr>
              <a:spLocks noChangeShapeType="1"/>
            </p:cNvSpPr>
            <p:nvPr/>
          </p:nvSpPr>
          <p:spPr bwMode="auto">
            <a:xfrm flipV="1">
              <a:off x="2247" y="2804"/>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6" name="Line 34"/>
            <p:cNvSpPr>
              <a:spLocks noChangeShapeType="1"/>
            </p:cNvSpPr>
            <p:nvPr/>
          </p:nvSpPr>
          <p:spPr bwMode="auto">
            <a:xfrm>
              <a:off x="1255" y="2804"/>
              <a:ext cx="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7" name="Line 35"/>
            <p:cNvSpPr>
              <a:spLocks noChangeShapeType="1"/>
            </p:cNvSpPr>
            <p:nvPr/>
          </p:nvSpPr>
          <p:spPr bwMode="auto">
            <a:xfrm>
              <a:off x="1849" y="2944"/>
              <a:ext cx="40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8" name="Line 36"/>
            <p:cNvSpPr>
              <a:spLocks noChangeShapeType="1"/>
            </p:cNvSpPr>
            <p:nvPr/>
          </p:nvSpPr>
          <p:spPr bwMode="auto">
            <a:xfrm>
              <a:off x="2605" y="2467"/>
              <a:ext cx="30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9" name="Line 37"/>
            <p:cNvSpPr>
              <a:spLocks noChangeShapeType="1"/>
            </p:cNvSpPr>
            <p:nvPr/>
          </p:nvSpPr>
          <p:spPr bwMode="auto">
            <a:xfrm flipV="1">
              <a:off x="2909" y="2471"/>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0" name="Line 38"/>
            <p:cNvSpPr>
              <a:spLocks noChangeShapeType="1"/>
            </p:cNvSpPr>
            <p:nvPr/>
          </p:nvSpPr>
          <p:spPr bwMode="auto">
            <a:xfrm>
              <a:off x="2905" y="2612"/>
              <a:ext cx="445" cy="0"/>
            </a:xfrm>
            <a:prstGeom prst="line">
              <a:avLst/>
            </a:prstGeom>
            <a:noFill/>
            <a:ln w="127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1" name="Line 39"/>
            <p:cNvSpPr>
              <a:spLocks noChangeShapeType="1"/>
            </p:cNvSpPr>
            <p:nvPr/>
          </p:nvSpPr>
          <p:spPr bwMode="auto">
            <a:xfrm flipV="1">
              <a:off x="2605" y="2802"/>
              <a:ext cx="1"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2" name="Line 40"/>
            <p:cNvSpPr>
              <a:spLocks noChangeShapeType="1"/>
            </p:cNvSpPr>
            <p:nvPr/>
          </p:nvSpPr>
          <p:spPr bwMode="auto">
            <a:xfrm>
              <a:off x="2247" y="2804"/>
              <a:ext cx="3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3" name="Line 41"/>
            <p:cNvSpPr>
              <a:spLocks noChangeShapeType="1"/>
            </p:cNvSpPr>
            <p:nvPr/>
          </p:nvSpPr>
          <p:spPr bwMode="auto">
            <a:xfrm>
              <a:off x="2605" y="2944"/>
              <a:ext cx="721" cy="1"/>
            </a:xfrm>
            <a:prstGeom prst="line">
              <a:avLst/>
            </a:prstGeom>
            <a:noFill/>
            <a:ln w="127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 name="Text Box 44"/>
            <p:cNvSpPr txBox="1">
              <a:spLocks noChangeArrowheads="1"/>
            </p:cNvSpPr>
            <p:nvPr/>
          </p:nvSpPr>
          <p:spPr bwMode="auto">
            <a:xfrm>
              <a:off x="1020" y="2744"/>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latin typeface="Arial" charset="0"/>
                </a:rPr>
                <a:t>s</a:t>
              </a:r>
            </a:p>
          </p:txBody>
        </p:sp>
        <p:sp>
          <p:nvSpPr>
            <p:cNvPr id="35" name="Text Box 45"/>
            <p:cNvSpPr txBox="1">
              <a:spLocks noChangeArrowheads="1"/>
            </p:cNvSpPr>
            <p:nvPr/>
          </p:nvSpPr>
          <p:spPr bwMode="auto">
            <a:xfrm>
              <a:off x="3334" y="2472"/>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t</a:t>
              </a:r>
            </a:p>
          </p:txBody>
        </p:sp>
        <p:sp>
          <p:nvSpPr>
            <p:cNvPr id="36" name="Text Box 46"/>
            <p:cNvSpPr txBox="1">
              <a:spLocks noChangeArrowheads="1"/>
            </p:cNvSpPr>
            <p:nvPr/>
          </p:nvSpPr>
          <p:spPr bwMode="auto">
            <a:xfrm>
              <a:off x="3334" y="2835"/>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t</a:t>
              </a:r>
            </a:p>
          </p:txBody>
        </p:sp>
      </p:grpSp>
      <p:sp>
        <p:nvSpPr>
          <p:cNvPr id="37" name="Text Box 48"/>
          <p:cNvSpPr txBox="1">
            <a:spLocks noChangeArrowheads="1"/>
          </p:cNvSpPr>
          <p:nvPr/>
        </p:nvSpPr>
        <p:spPr bwMode="auto">
          <a:xfrm>
            <a:off x="1423988" y="4332288"/>
            <a:ext cx="7716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spcBef>
                <a:spcPct val="0"/>
              </a:spcBef>
            </a:pPr>
            <a:r>
              <a:rPr lang="fr-CA" altLang="fr-FR" sz="1400"/>
              <a:t>Exemple : </a:t>
            </a:r>
          </a:p>
          <a:p>
            <a:pPr algn="l" eaLnBrk="1" hangingPunct="1">
              <a:spcBef>
                <a:spcPct val="0"/>
              </a:spcBef>
            </a:pPr>
            <a:r>
              <a:rPr lang="fr-CA" altLang="fr-FR" sz="1400" i="1"/>
              <a:t>S change de valeur chaque fois que l'entrée e passe de 0 à 1 et garde sa valeur dans tous les autres cas.</a:t>
            </a:r>
            <a:endParaRPr lang="fr-FR" altLang="fr-FR" sz="1400" i="1"/>
          </a:p>
        </p:txBody>
      </p:sp>
      <p:sp>
        <p:nvSpPr>
          <p:cNvPr id="38" name="Text Box 50"/>
          <p:cNvSpPr txBox="1">
            <a:spLocks noChangeArrowheads="1"/>
          </p:cNvSpPr>
          <p:nvPr/>
        </p:nvSpPr>
        <p:spPr bwMode="auto">
          <a:xfrm>
            <a:off x="1971675" y="6105525"/>
            <a:ext cx="606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dirty="0">
                <a:sym typeface="Symbol" pitchFamily="18" charset="2"/>
              </a:rPr>
              <a:t> </a:t>
            </a:r>
            <a:r>
              <a:rPr lang="fr-FR" altLang="fr-FR" sz="1800" dirty="0"/>
              <a:t>C’est un système non combinatoire donc séquentiel</a:t>
            </a:r>
          </a:p>
        </p:txBody>
      </p:sp>
      <p:grpSp>
        <p:nvGrpSpPr>
          <p:cNvPr id="39" name="Group 67"/>
          <p:cNvGrpSpPr>
            <a:grpSpLocks/>
          </p:cNvGrpSpPr>
          <p:nvPr/>
        </p:nvGrpSpPr>
        <p:grpSpPr bwMode="auto">
          <a:xfrm>
            <a:off x="2159000" y="5057775"/>
            <a:ext cx="5899150" cy="841375"/>
            <a:chOff x="1258" y="2100"/>
            <a:chExt cx="3716" cy="530"/>
          </a:xfrm>
        </p:grpSpPr>
        <p:sp>
          <p:nvSpPr>
            <p:cNvPr id="40" name="Line 53"/>
            <p:cNvSpPr>
              <a:spLocks noChangeShapeType="1"/>
            </p:cNvSpPr>
            <p:nvPr/>
          </p:nvSpPr>
          <p:spPr bwMode="auto">
            <a:xfrm>
              <a:off x="1260" y="2152"/>
              <a:ext cx="25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 name="Line 54"/>
            <p:cNvSpPr>
              <a:spLocks noChangeShapeType="1"/>
            </p:cNvSpPr>
            <p:nvPr/>
          </p:nvSpPr>
          <p:spPr bwMode="auto">
            <a:xfrm>
              <a:off x="1260" y="2488"/>
              <a:ext cx="25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2" name="Line 55"/>
            <p:cNvSpPr>
              <a:spLocks noChangeShapeType="1"/>
            </p:cNvSpPr>
            <p:nvPr/>
          </p:nvSpPr>
          <p:spPr bwMode="auto">
            <a:xfrm>
              <a:off x="1258" y="2152"/>
              <a:ext cx="0" cy="47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56"/>
            <p:cNvSpPr>
              <a:spLocks noChangeShapeType="1"/>
            </p:cNvSpPr>
            <p:nvPr/>
          </p:nvSpPr>
          <p:spPr bwMode="auto">
            <a:xfrm>
              <a:off x="1518" y="2150"/>
              <a:ext cx="2" cy="34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Text Box 65"/>
            <p:cNvSpPr txBox="1">
              <a:spLocks noChangeArrowheads="1"/>
            </p:cNvSpPr>
            <p:nvPr/>
          </p:nvSpPr>
          <p:spPr bwMode="auto">
            <a:xfrm>
              <a:off x="3984" y="2100"/>
              <a:ext cx="9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dirty="0">
                  <a:solidFill>
                    <a:srgbClr val="3333FF"/>
                  </a:solidFill>
                  <a:latin typeface="Arial" charset="0"/>
                </a:rPr>
                <a:t>e = 1 et s = 1</a:t>
              </a:r>
            </a:p>
          </p:txBody>
        </p:sp>
      </p:grpSp>
      <p:grpSp>
        <p:nvGrpSpPr>
          <p:cNvPr id="49" name="Groupe 48"/>
          <p:cNvGrpSpPr/>
          <p:nvPr/>
        </p:nvGrpSpPr>
        <p:grpSpPr>
          <a:xfrm>
            <a:off x="2587625" y="5156200"/>
            <a:ext cx="5842000" cy="592138"/>
            <a:chOff x="2587625" y="5156200"/>
            <a:chExt cx="5842000" cy="592138"/>
          </a:xfrm>
        </p:grpSpPr>
        <p:sp>
          <p:nvSpPr>
            <p:cNvPr id="45" name="Text Box 66"/>
            <p:cNvSpPr txBox="1">
              <a:spLocks noChangeArrowheads="1"/>
            </p:cNvSpPr>
            <p:nvPr/>
          </p:nvSpPr>
          <p:spPr bwMode="auto">
            <a:xfrm>
              <a:off x="6486525" y="53816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dirty="0">
                  <a:solidFill>
                    <a:srgbClr val="FC3F04"/>
                  </a:solidFill>
                  <a:latin typeface="Arial" charset="0"/>
                </a:rPr>
                <a:t>e = 0 et s = 1</a:t>
              </a:r>
            </a:p>
          </p:txBody>
        </p:sp>
        <p:sp>
          <p:nvSpPr>
            <p:cNvPr id="46" name="Line 60"/>
            <p:cNvSpPr>
              <a:spLocks noChangeShapeType="1"/>
            </p:cNvSpPr>
            <p:nvPr/>
          </p:nvSpPr>
          <p:spPr bwMode="auto">
            <a:xfrm flipV="1">
              <a:off x="2587625" y="5362575"/>
              <a:ext cx="492125" cy="0"/>
            </a:xfrm>
            <a:prstGeom prst="line">
              <a:avLst/>
            </a:prstGeom>
            <a:noFill/>
            <a:ln w="28575">
              <a:solidFill>
                <a:srgbClr val="FC3F04"/>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61"/>
            <p:cNvSpPr>
              <a:spLocks noChangeShapeType="1"/>
            </p:cNvSpPr>
            <p:nvPr/>
          </p:nvSpPr>
          <p:spPr bwMode="auto">
            <a:xfrm>
              <a:off x="2587625" y="5673725"/>
              <a:ext cx="517525" cy="0"/>
            </a:xfrm>
            <a:prstGeom prst="line">
              <a:avLst/>
            </a:prstGeom>
            <a:noFill/>
            <a:ln w="28575">
              <a:solidFill>
                <a:srgbClr val="FC3F04"/>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Line 64"/>
            <p:cNvSpPr>
              <a:spLocks noChangeShapeType="1"/>
            </p:cNvSpPr>
            <p:nvPr/>
          </p:nvSpPr>
          <p:spPr bwMode="auto">
            <a:xfrm>
              <a:off x="3095625" y="5156200"/>
              <a:ext cx="3175" cy="53975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0" name="Text Box 28"/>
          <p:cNvSpPr txBox="1">
            <a:spLocks noChangeArrowheads="1"/>
          </p:cNvSpPr>
          <p:nvPr/>
        </p:nvSpPr>
        <p:spPr bwMode="auto">
          <a:xfrm>
            <a:off x="-4" y="1292928"/>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Définitions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1343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0.05"/>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anim calcmode="lin" valueType="num">
                                      <p:cBhvr>
                                        <p:cTn id="27" dur="500" fill="hold"/>
                                        <p:tgtEl>
                                          <p:spTgt spid="5"/>
                                        </p:tgtEl>
                                        <p:attrNameLst>
                                          <p:attrName>ppt_x</p:attrName>
                                        </p:attrNameLst>
                                      </p:cBhvr>
                                      <p:tavLst>
                                        <p:tav tm="0">
                                          <p:val>
                                            <p:strVal val="#ppt_x-.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1000" fill="hold"/>
                                        <p:tgtEl>
                                          <p:spTgt spid="38"/>
                                        </p:tgtEl>
                                        <p:attrNameLst>
                                          <p:attrName>ppt_w</p:attrName>
                                        </p:attrNameLst>
                                      </p:cBhvr>
                                      <p:tavLst>
                                        <p:tav tm="0">
                                          <p:val>
                                            <p:strVal val="#ppt_w*0.70"/>
                                          </p:val>
                                        </p:tav>
                                        <p:tav tm="100000">
                                          <p:val>
                                            <p:strVal val="#ppt_w"/>
                                          </p:val>
                                        </p:tav>
                                      </p:tavLst>
                                    </p:anim>
                                    <p:anim calcmode="lin" valueType="num">
                                      <p:cBhvr>
                                        <p:cTn id="52" dur="1000" fill="hold"/>
                                        <p:tgtEl>
                                          <p:spTgt spid="38"/>
                                        </p:tgtEl>
                                        <p:attrNameLst>
                                          <p:attrName>ppt_h</p:attrName>
                                        </p:attrNameLst>
                                      </p:cBhvr>
                                      <p:tavLst>
                                        <p:tav tm="0">
                                          <p:val>
                                            <p:strVal val="#ppt_h"/>
                                          </p:val>
                                        </p:tav>
                                        <p:tav tm="100000">
                                          <p:val>
                                            <p:strVal val="#ppt_h"/>
                                          </p:val>
                                        </p:tav>
                                      </p:tavLst>
                                    </p:anim>
                                    <p:animEffect transition="in" filter="fade">
                                      <p:cBhvr>
                                        <p:cTn id="5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439863" y="1528763"/>
            <a:ext cx="75612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CA" altLang="fr-FR" sz="1800"/>
              <a:t>Les systèmes séquentiels nécessitent de </a:t>
            </a:r>
            <a:r>
              <a:rPr lang="fr-CA" altLang="fr-FR" sz="1800" b="1"/>
              <a:t>mémoriser l’état antérieur</a:t>
            </a:r>
            <a:r>
              <a:rPr lang="fr-CA" altLang="fr-FR" sz="1800"/>
              <a:t>,</a:t>
            </a:r>
          </a:p>
          <a:p>
            <a:pPr eaLnBrk="1" hangingPunct="1"/>
            <a:r>
              <a:rPr lang="fr-CA" altLang="fr-FR" sz="1800"/>
              <a:t>appelé vecteur d’état et constitué de </a:t>
            </a:r>
            <a:r>
              <a:rPr lang="fr-CA" altLang="fr-FR" sz="1800" b="1"/>
              <a:t>variables internes</a:t>
            </a:r>
            <a:r>
              <a:rPr lang="fr-CA" altLang="fr-FR" sz="1800"/>
              <a:t>.</a:t>
            </a:r>
            <a:endParaRPr lang="fr-FR" altLang="fr-FR" sz="1800"/>
          </a:p>
        </p:txBody>
      </p:sp>
      <p:grpSp>
        <p:nvGrpSpPr>
          <p:cNvPr id="4" name="Groupe 62"/>
          <p:cNvGrpSpPr>
            <a:grpSpLocks/>
          </p:cNvGrpSpPr>
          <p:nvPr/>
        </p:nvGrpSpPr>
        <p:grpSpPr bwMode="auto">
          <a:xfrm>
            <a:off x="2668588" y="2654300"/>
            <a:ext cx="5022850" cy="3025775"/>
            <a:chOff x="2467002" y="2777357"/>
            <a:chExt cx="5022859" cy="3024799"/>
          </a:xfrm>
        </p:grpSpPr>
        <p:grpSp>
          <p:nvGrpSpPr>
            <p:cNvPr id="5" name="Group 2"/>
            <p:cNvGrpSpPr>
              <a:grpSpLocks/>
            </p:cNvGrpSpPr>
            <p:nvPr/>
          </p:nvGrpSpPr>
          <p:grpSpPr bwMode="auto">
            <a:xfrm>
              <a:off x="2558907" y="2777357"/>
              <a:ext cx="4930954" cy="2893977"/>
              <a:chOff x="3689" y="9934"/>
              <a:chExt cx="2956" cy="1242"/>
            </a:xfrm>
          </p:grpSpPr>
          <p:sp>
            <p:nvSpPr>
              <p:cNvPr id="10" name="Rectangle 3"/>
              <p:cNvSpPr>
                <a:spLocks noChangeArrowheads="1"/>
              </p:cNvSpPr>
              <p:nvPr/>
            </p:nvSpPr>
            <p:spPr bwMode="auto">
              <a:xfrm>
                <a:off x="4439" y="9934"/>
                <a:ext cx="1261" cy="81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1" name="Line 4"/>
              <p:cNvSpPr>
                <a:spLocks noChangeShapeType="1"/>
              </p:cNvSpPr>
              <p:nvPr/>
            </p:nvSpPr>
            <p:spPr bwMode="auto">
              <a:xfrm>
                <a:off x="3689" y="10392"/>
                <a:ext cx="751" cy="1"/>
              </a:xfrm>
              <a:prstGeom prst="line">
                <a:avLst/>
              </a:prstGeom>
              <a:noFill/>
              <a:ln w="95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12" name="Line 5"/>
              <p:cNvSpPr>
                <a:spLocks noChangeShapeType="1"/>
              </p:cNvSpPr>
              <p:nvPr/>
            </p:nvSpPr>
            <p:spPr bwMode="auto">
              <a:xfrm>
                <a:off x="5699" y="10392"/>
                <a:ext cx="946" cy="1"/>
              </a:xfrm>
              <a:prstGeom prst="line">
                <a:avLst/>
              </a:prstGeom>
              <a:noFill/>
              <a:ln w="95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13" name="Line 6"/>
              <p:cNvSpPr>
                <a:spLocks noChangeShapeType="1"/>
              </p:cNvSpPr>
              <p:nvPr/>
            </p:nvSpPr>
            <p:spPr bwMode="auto">
              <a:xfrm>
                <a:off x="4184" y="10658"/>
                <a:ext cx="256" cy="1"/>
              </a:xfrm>
              <a:prstGeom prst="line">
                <a:avLst/>
              </a:prstGeom>
              <a:noFill/>
              <a:ln w="95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14" name="Line 7"/>
              <p:cNvSpPr>
                <a:spLocks noChangeShapeType="1"/>
              </p:cNvSpPr>
              <p:nvPr/>
            </p:nvSpPr>
            <p:spPr bwMode="auto">
              <a:xfrm>
                <a:off x="4184" y="10658"/>
                <a:ext cx="1" cy="5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 name="Line 8"/>
              <p:cNvSpPr>
                <a:spLocks noChangeShapeType="1"/>
              </p:cNvSpPr>
              <p:nvPr/>
            </p:nvSpPr>
            <p:spPr bwMode="auto">
              <a:xfrm>
                <a:off x="4184" y="11175"/>
                <a:ext cx="174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6" name="Line 9"/>
              <p:cNvSpPr>
                <a:spLocks noChangeShapeType="1"/>
              </p:cNvSpPr>
              <p:nvPr/>
            </p:nvSpPr>
            <p:spPr bwMode="auto">
              <a:xfrm flipV="1">
                <a:off x="5924" y="10688"/>
                <a:ext cx="1" cy="4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7" name="Line 10"/>
              <p:cNvSpPr>
                <a:spLocks noChangeShapeType="1"/>
              </p:cNvSpPr>
              <p:nvPr/>
            </p:nvSpPr>
            <p:spPr bwMode="auto">
              <a:xfrm flipH="1">
                <a:off x="5699" y="10688"/>
                <a:ext cx="22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grpSp>
        <p:sp>
          <p:nvSpPr>
            <p:cNvPr id="6" name="ZoneTexte 57"/>
            <p:cNvSpPr txBox="1">
              <a:spLocks noChangeArrowheads="1"/>
            </p:cNvSpPr>
            <p:nvPr/>
          </p:nvSpPr>
          <p:spPr bwMode="auto">
            <a:xfrm>
              <a:off x="2467002" y="3184989"/>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4000"/>
                <a:t>e</a:t>
              </a:r>
              <a:r>
                <a:rPr lang="fr-FR" altLang="fr-FR"/>
                <a:t>i</a:t>
              </a:r>
            </a:p>
          </p:txBody>
        </p:sp>
        <p:sp>
          <p:nvSpPr>
            <p:cNvPr id="7" name="ZoneTexte 58"/>
            <p:cNvSpPr txBox="1">
              <a:spLocks noChangeArrowheads="1"/>
            </p:cNvSpPr>
            <p:nvPr/>
          </p:nvSpPr>
          <p:spPr bwMode="auto">
            <a:xfrm>
              <a:off x="6940828" y="3244922"/>
              <a:ext cx="442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4000"/>
                <a:t>s</a:t>
              </a:r>
              <a:r>
                <a:rPr lang="fr-FR" altLang="fr-FR"/>
                <a:t>j</a:t>
              </a:r>
            </a:p>
          </p:txBody>
        </p:sp>
        <p:sp>
          <p:nvSpPr>
            <p:cNvPr id="8" name="ZoneTexte 59"/>
            <p:cNvSpPr txBox="1">
              <a:spLocks noChangeArrowheads="1"/>
            </p:cNvSpPr>
            <p:nvPr/>
          </p:nvSpPr>
          <p:spPr bwMode="auto">
            <a:xfrm>
              <a:off x="4585993" y="5094270"/>
              <a:ext cx="5437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4000"/>
                <a:t>v</a:t>
              </a:r>
              <a:r>
                <a:rPr lang="fr-FR" altLang="fr-FR"/>
                <a:t>k</a:t>
              </a:r>
            </a:p>
          </p:txBody>
        </p:sp>
        <p:sp>
          <p:nvSpPr>
            <p:cNvPr id="9" name="ZoneTexte 60"/>
            <p:cNvSpPr txBox="1">
              <a:spLocks noChangeArrowheads="1"/>
            </p:cNvSpPr>
            <p:nvPr/>
          </p:nvSpPr>
          <p:spPr bwMode="auto">
            <a:xfrm>
              <a:off x="4269219" y="3246637"/>
              <a:ext cx="122180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2000"/>
                <a:t>Système</a:t>
              </a:r>
            </a:p>
            <a:p>
              <a:pPr eaLnBrk="1" hangingPunct="1"/>
              <a:r>
                <a:rPr lang="fr-FR" altLang="fr-FR" sz="2000"/>
                <a:t>séquentiel</a:t>
              </a:r>
            </a:p>
          </p:txBody>
        </p:sp>
      </p:grpSp>
      <p:sp>
        <p:nvSpPr>
          <p:cNvPr id="18" name="ZoneTexte 17"/>
          <p:cNvSpPr txBox="1">
            <a:spLocks noChangeArrowheads="1"/>
          </p:cNvSpPr>
          <p:nvPr/>
        </p:nvSpPr>
        <p:spPr bwMode="auto">
          <a:xfrm>
            <a:off x="3799727" y="5670550"/>
            <a:ext cx="2778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CA" altLang="fr-FR" sz="4000" b="1" dirty="0" err="1">
                <a:solidFill>
                  <a:srgbClr val="FC3F04"/>
                </a:solidFill>
              </a:rPr>
              <a:t>S</a:t>
            </a:r>
            <a:r>
              <a:rPr lang="fr-CA" altLang="fr-FR" sz="4000" b="1" baseline="-25000" dirty="0" err="1">
                <a:solidFill>
                  <a:srgbClr val="FC3F04"/>
                </a:solidFill>
              </a:rPr>
              <a:t>j</a:t>
            </a:r>
            <a:r>
              <a:rPr lang="fr-CA" altLang="fr-FR" sz="4000" b="1" dirty="0">
                <a:solidFill>
                  <a:srgbClr val="FC3F04"/>
                </a:solidFill>
              </a:rPr>
              <a:t> = f(</a:t>
            </a:r>
            <a:r>
              <a:rPr lang="fr-CA" altLang="fr-FR" sz="4000" b="1" dirty="0" err="1">
                <a:solidFill>
                  <a:srgbClr val="FC3F04"/>
                </a:solidFill>
              </a:rPr>
              <a:t>e</a:t>
            </a:r>
            <a:r>
              <a:rPr lang="fr-CA" altLang="fr-FR" sz="4000" b="1" baseline="-25000" dirty="0" err="1">
                <a:solidFill>
                  <a:srgbClr val="FC3F04"/>
                </a:solidFill>
              </a:rPr>
              <a:t>i</a:t>
            </a:r>
            <a:r>
              <a:rPr lang="fr-CA" altLang="fr-FR" sz="4000" b="1" dirty="0">
                <a:solidFill>
                  <a:srgbClr val="FC3F04"/>
                </a:solidFill>
              </a:rPr>
              <a:t>, </a:t>
            </a:r>
            <a:r>
              <a:rPr lang="fr-CA" altLang="fr-FR" sz="4000" b="1" dirty="0" err="1">
                <a:solidFill>
                  <a:srgbClr val="FC3F04"/>
                </a:solidFill>
              </a:rPr>
              <a:t>V</a:t>
            </a:r>
            <a:r>
              <a:rPr lang="fr-CA" altLang="fr-FR" sz="4000" b="1" baseline="-25000" dirty="0" err="1">
                <a:solidFill>
                  <a:srgbClr val="FC3F04"/>
                </a:solidFill>
              </a:rPr>
              <a:t>k</a:t>
            </a:r>
            <a:r>
              <a:rPr lang="fr-CA" altLang="fr-FR" sz="4000" b="1" dirty="0">
                <a:solidFill>
                  <a:srgbClr val="FC3F04"/>
                </a:solidFill>
              </a:rPr>
              <a:t>)</a:t>
            </a:r>
            <a:endParaRPr lang="fr-FR" altLang="fr-FR" sz="4000" b="1" dirty="0">
              <a:solidFill>
                <a:srgbClr val="FC3F04"/>
              </a:solidFill>
            </a:endParaRPr>
          </a:p>
        </p:txBody>
      </p:sp>
      <p:sp>
        <p:nvSpPr>
          <p:cNvPr id="19" name="ZoneTexte 18"/>
          <p:cNvSpPr txBox="1">
            <a:spLocks noChangeArrowheads="1"/>
          </p:cNvSpPr>
          <p:nvPr/>
        </p:nvSpPr>
        <p:spPr bwMode="auto">
          <a:xfrm>
            <a:off x="3371056" y="947366"/>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Le vecteur d’état</a:t>
            </a:r>
          </a:p>
        </p:txBody>
      </p:sp>
      <p:sp>
        <p:nvSpPr>
          <p:cNvPr id="20" name="Text Box 28"/>
          <p:cNvSpPr txBox="1">
            <a:spLocks noChangeArrowheads="1"/>
          </p:cNvSpPr>
          <p:nvPr/>
        </p:nvSpPr>
        <p:spPr bwMode="auto">
          <a:xfrm>
            <a:off x="-4" y="1292928"/>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Définitions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67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ou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368425" y="1455738"/>
            <a:ext cx="756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CA" altLang="fr-FR" sz="1800"/>
              <a:t>Diagramme de blocs internes d’un système à événements discrets</a:t>
            </a:r>
            <a:endParaRPr lang="fr-FR" altLang="fr-FR" sz="18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1981200"/>
            <a:ext cx="779462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3330574" y="923626"/>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Représentation avec un </a:t>
            </a:r>
            <a:r>
              <a:rPr lang="fr-FR" altLang="fr-FR" sz="2000" b="1" dirty="0" err="1"/>
              <a:t>ibd</a:t>
            </a:r>
            <a:endParaRPr lang="fr-FR" altLang="fr-FR" sz="2000" b="1" dirty="0"/>
          </a:p>
        </p:txBody>
      </p:sp>
      <p:sp>
        <p:nvSpPr>
          <p:cNvPr id="6" name="Text Box 28"/>
          <p:cNvSpPr txBox="1">
            <a:spLocks noChangeArrowheads="1"/>
          </p:cNvSpPr>
          <p:nvPr/>
        </p:nvSpPr>
        <p:spPr bwMode="auto">
          <a:xfrm>
            <a:off x="-4" y="1292928"/>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Définitions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980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6" presetClass="entr" presetSubtype="37"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 y="1292928"/>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Définitions</a:t>
            </a:r>
            <a:endParaRPr lang="fr-FR" sz="1600" b="1" dirty="0">
              <a:solidFill>
                <a:schemeClr val="bg1"/>
              </a:solidFill>
              <a:effectLst>
                <a:outerShdw blurRad="38100" dist="38100" dir="2700000" algn="tl">
                  <a:srgbClr val="000000"/>
                </a:outerShdw>
              </a:effectLst>
            </a:endParaRPr>
          </a:p>
        </p:txBody>
      </p:sp>
      <p:sp>
        <p:nvSpPr>
          <p:cNvPr id="3" name="Text Box 6"/>
          <p:cNvSpPr txBox="1">
            <a:spLocks noChangeArrowheads="1"/>
          </p:cNvSpPr>
          <p:nvPr/>
        </p:nvSpPr>
        <p:spPr bwMode="auto">
          <a:xfrm>
            <a:off x="1254125" y="1320800"/>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CA" altLang="fr-FR" sz="1800" u="sng" dirty="0"/>
              <a:t>Exemple </a:t>
            </a:r>
            <a:r>
              <a:rPr lang="fr-CA" altLang="fr-FR" sz="1800" dirty="0"/>
              <a:t>: commande TOR d’un moteur</a:t>
            </a:r>
            <a:endParaRPr lang="fr-FR" altLang="fr-FR" sz="1800" dirty="0"/>
          </a:p>
        </p:txBody>
      </p:sp>
      <p:sp>
        <p:nvSpPr>
          <p:cNvPr id="4" name="ZoneTexte 3"/>
          <p:cNvSpPr txBox="1"/>
          <p:nvPr/>
        </p:nvSpPr>
        <p:spPr>
          <a:xfrm>
            <a:off x="1322388" y="3516313"/>
            <a:ext cx="7762875" cy="2308324"/>
          </a:xfrm>
          <a:prstGeom prst="rect">
            <a:avLst/>
          </a:prstGeom>
          <a:noFill/>
        </p:spPr>
        <p:txBody>
          <a:bodyPr>
            <a:spAutoFit/>
          </a:bodyPr>
          <a:lstStyle/>
          <a:p>
            <a:pPr algn="l">
              <a:defRPr/>
            </a:pPr>
            <a:r>
              <a:rPr lang="fr-FR" dirty="0">
                <a:latin typeface="Times New Roman" panose="02020603050405020304" pitchFamily="18" charset="0"/>
                <a:cs typeface="Times New Roman" panose="02020603050405020304" pitchFamily="18" charset="0"/>
              </a:rPr>
              <a:t>2 boutons poussoir m (marche) et a (arrêt) commandent le fonctionnement d'un moteur que l’on caractérise par une variable logique de sortie M.</a:t>
            </a:r>
          </a:p>
          <a:p>
            <a:pPr algn="l">
              <a:defRPr/>
            </a:pPr>
            <a:r>
              <a:rPr lang="fr-CA"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algn="l">
              <a:defRPr/>
            </a:pPr>
            <a:r>
              <a:rPr lang="fr-FR" u="sng" dirty="0">
                <a:latin typeface="Times New Roman" panose="02020603050405020304" pitchFamily="18" charset="0"/>
                <a:cs typeface="Times New Roman" panose="02020603050405020304" pitchFamily="18" charset="0"/>
              </a:rPr>
              <a:t>Le cahier des charges est le suivant </a:t>
            </a:r>
            <a:r>
              <a:rPr lang="fr-FR" dirty="0">
                <a:latin typeface="Times New Roman" panose="02020603050405020304" pitchFamily="18" charset="0"/>
                <a:cs typeface="Times New Roman" panose="02020603050405020304" pitchFamily="18" charset="0"/>
              </a:rPr>
              <a:t>:</a:t>
            </a:r>
          </a:p>
          <a:p>
            <a:pPr marL="285750" indent="-285750" algn="l">
              <a:buFont typeface="Wingdings" panose="05000000000000000000" pitchFamily="2" charset="2"/>
              <a:buChar char="ü"/>
              <a:defRPr/>
            </a:pPr>
            <a:r>
              <a:rPr lang="fr-FR" dirty="0">
                <a:latin typeface="Times New Roman" panose="02020603050405020304" pitchFamily="18" charset="0"/>
                <a:cs typeface="Times New Roman" panose="02020603050405020304" pitchFamily="18" charset="0"/>
              </a:rPr>
              <a:t>le moteur doit démarrer si le bouton poussoir marche « m » est actionné,</a:t>
            </a:r>
          </a:p>
          <a:p>
            <a:pPr marL="285750" indent="-285750" algn="l">
              <a:buFont typeface="Wingdings" panose="05000000000000000000" pitchFamily="2" charset="2"/>
              <a:buChar char="ü"/>
              <a:defRPr/>
            </a:pPr>
            <a:r>
              <a:rPr lang="fr-FR" dirty="0">
                <a:latin typeface="Times New Roman" panose="02020603050405020304" pitchFamily="18" charset="0"/>
                <a:cs typeface="Times New Roman" panose="02020603050405020304" pitchFamily="18" charset="0"/>
              </a:rPr>
              <a:t>une fois ce dernier relâché, le moteur doit continuer à tourner jusqu’à l’appui sur « a »,</a:t>
            </a:r>
          </a:p>
          <a:p>
            <a:pPr marL="285750" indent="-285750" algn="l">
              <a:buFont typeface="Wingdings" panose="05000000000000000000" pitchFamily="2" charset="2"/>
              <a:buChar char="ü"/>
              <a:defRPr/>
            </a:pPr>
            <a:r>
              <a:rPr lang="fr-FR" dirty="0">
                <a:latin typeface="Times New Roman" panose="02020603050405020304" pitchFamily="18" charset="0"/>
                <a:cs typeface="Times New Roman" panose="02020603050405020304" pitchFamily="18" charset="0"/>
              </a:rPr>
              <a:t>en cas d’appui simultané sur les deux boutons, on privilégie l’arrêt du moteur.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88" y="1806575"/>
            <a:ext cx="690086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374775" y="6099175"/>
            <a:ext cx="767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400" b="1" dirty="0">
                <a:solidFill>
                  <a:srgbClr val="FF0000"/>
                </a:solidFill>
              </a:rPr>
              <a:t>Comment représenter ce fonctionnement ?</a:t>
            </a:r>
          </a:p>
        </p:txBody>
      </p:sp>
      <p:sp>
        <p:nvSpPr>
          <p:cNvPr id="7" name="ZoneTexte 6"/>
          <p:cNvSpPr txBox="1">
            <a:spLocks noChangeArrowheads="1"/>
          </p:cNvSpPr>
          <p:nvPr/>
        </p:nvSpPr>
        <p:spPr bwMode="auto">
          <a:xfrm>
            <a:off x="3363912" y="923626"/>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Exemple d’un moteur</a:t>
            </a:r>
          </a:p>
        </p:txBody>
      </p:sp>
    </p:spTree>
    <p:extLst>
      <p:ext uri="{BB962C8B-B14F-4D97-AF65-F5344CB8AC3E}">
        <p14:creationId xmlns:p14="http://schemas.microsoft.com/office/powerpoint/2010/main" val="34699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3363912" y="923626"/>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Exemple d’un moteur</a:t>
            </a:r>
          </a:p>
        </p:txBody>
      </p:sp>
      <p:sp>
        <p:nvSpPr>
          <p:cNvPr id="4" name="Text Box 6"/>
          <p:cNvSpPr txBox="1">
            <a:spLocks noChangeArrowheads="1"/>
          </p:cNvSpPr>
          <p:nvPr/>
        </p:nvSpPr>
        <p:spPr bwMode="auto">
          <a:xfrm>
            <a:off x="1263650" y="1320800"/>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CA" altLang="fr-FR" sz="1800" u="sng" dirty="0"/>
              <a:t>Exemple </a:t>
            </a:r>
            <a:r>
              <a:rPr lang="fr-CA" altLang="fr-FR" sz="1800" dirty="0"/>
              <a:t>: commande TOR d’un moteur</a:t>
            </a:r>
            <a:endParaRPr lang="fr-FR" altLang="fr-FR"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785938"/>
            <a:ext cx="690086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4727575"/>
            <a:ext cx="24272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4857750" y="3455988"/>
            <a:ext cx="2709863" cy="915987"/>
            <a:chOff x="7261" y="8112"/>
            <a:chExt cx="4266" cy="1442"/>
          </a:xfrm>
        </p:grpSpPr>
        <p:sp>
          <p:nvSpPr>
            <p:cNvPr id="8" name="Text Box 6"/>
            <p:cNvSpPr txBox="1">
              <a:spLocks noChangeArrowheads="1"/>
            </p:cNvSpPr>
            <p:nvPr/>
          </p:nvSpPr>
          <p:spPr bwMode="auto">
            <a:xfrm>
              <a:off x="7261" y="8112"/>
              <a:ext cx="4266"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spcAft>
                  <a:spcPts val="1000"/>
                </a:spcAft>
              </a:pPr>
              <a:r>
                <a:rPr lang="fr-FR" altLang="fr-FR" sz="1800" dirty="0">
                  <a:ea typeface="BatangChe" panose="02030609000101010101" pitchFamily="49" charset="-127"/>
                </a:rPr>
                <a:t>d’où l’équation logique</a:t>
              </a:r>
            </a:p>
            <a:p>
              <a:pPr algn="l" eaLnBrk="1" hangingPunct="1">
                <a:spcAft>
                  <a:spcPts val="1000"/>
                </a:spcAft>
              </a:pPr>
              <a:r>
                <a:rPr lang="fr-FR" altLang="fr-FR" sz="1800" dirty="0">
                  <a:ea typeface="BatangChe" panose="02030609000101010101" pitchFamily="49" charset="-127"/>
                </a:rPr>
                <a:t>de M :</a:t>
              </a:r>
              <a:endParaRPr lang="fr-FR" altLang="fr-FR" sz="2800" dirty="0">
                <a:ea typeface="BatangChe" panose="02030609000101010101" pitchFamily="49" charset="-127"/>
              </a:endParaRPr>
            </a:p>
          </p:txBody>
        </p:sp>
      </p:gr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l="27296" t="17247" r="24718" b="16731"/>
          <a:stretch>
            <a:fillRect/>
          </a:stretch>
        </p:blipFill>
        <p:spPr bwMode="auto">
          <a:xfrm>
            <a:off x="1858963" y="3455988"/>
            <a:ext cx="2310720" cy="285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C3F04"/>
                </a:solidFill>
                <a:miter lim="800000"/>
                <a:headEnd/>
                <a:tailEnd/>
              </a14:hiddenLine>
            </a:ext>
          </a:extLst>
        </p:spPr>
      </p:pic>
      <p:grpSp>
        <p:nvGrpSpPr>
          <p:cNvPr id="10" name="Groupe 9"/>
          <p:cNvGrpSpPr>
            <a:grpSpLocks/>
          </p:cNvGrpSpPr>
          <p:nvPr/>
        </p:nvGrpSpPr>
        <p:grpSpPr bwMode="auto">
          <a:xfrm>
            <a:off x="6618288" y="5248275"/>
            <a:ext cx="2276475" cy="1033463"/>
            <a:chOff x="6675932" y="4895850"/>
            <a:chExt cx="2276072" cy="1032708"/>
          </a:xfrm>
        </p:grpSpPr>
        <p:sp>
          <p:nvSpPr>
            <p:cNvPr id="11" name="ZoneTexte 6"/>
            <p:cNvSpPr txBox="1">
              <a:spLocks noChangeArrowheads="1"/>
            </p:cNvSpPr>
            <p:nvPr/>
          </p:nvSpPr>
          <p:spPr bwMode="auto">
            <a:xfrm>
              <a:off x="6675932" y="5590004"/>
              <a:ext cx="2276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b="1">
                  <a:solidFill>
                    <a:srgbClr val="FF0000"/>
                  </a:solidFill>
                </a:rPr>
                <a:t>Besoin de mémoriser …</a:t>
              </a:r>
            </a:p>
          </p:txBody>
        </p:sp>
        <p:sp>
          <p:nvSpPr>
            <p:cNvPr id="12" name="Forme libre 7"/>
            <p:cNvSpPr>
              <a:spLocks/>
            </p:cNvSpPr>
            <p:nvPr/>
          </p:nvSpPr>
          <p:spPr bwMode="auto">
            <a:xfrm>
              <a:off x="6686550" y="4895850"/>
              <a:ext cx="2171700" cy="1022350"/>
            </a:xfrm>
            <a:custGeom>
              <a:avLst/>
              <a:gdLst>
                <a:gd name="T0" fmla="*/ 2171700 w 2171700"/>
                <a:gd name="T1" fmla="*/ 1022350 h 1022350"/>
                <a:gd name="T2" fmla="*/ 0 w 2171700"/>
                <a:gd name="T3" fmla="*/ 1022350 h 1022350"/>
                <a:gd name="T4" fmla="*/ 0 w 2171700"/>
                <a:gd name="T5" fmla="*/ 0 h 1022350"/>
                <a:gd name="T6" fmla="*/ 0 60000 65536"/>
                <a:gd name="T7" fmla="*/ 0 60000 65536"/>
                <a:gd name="T8" fmla="*/ 0 60000 65536"/>
              </a:gdLst>
              <a:ahLst/>
              <a:cxnLst>
                <a:cxn ang="T6">
                  <a:pos x="T0" y="T1"/>
                </a:cxn>
                <a:cxn ang="T7">
                  <a:pos x="T2" y="T3"/>
                </a:cxn>
                <a:cxn ang="T8">
                  <a:pos x="T4" y="T5"/>
                </a:cxn>
              </a:cxnLst>
              <a:rect l="0" t="0" r="r" b="b"/>
              <a:pathLst>
                <a:path w="2171700" h="1022350">
                  <a:moveTo>
                    <a:pt x="2171700" y="1022350"/>
                  </a:moveTo>
                  <a:lnTo>
                    <a:pt x="0" y="1022350"/>
                  </a:lnTo>
                  <a:lnTo>
                    <a:pt x="0" y="0"/>
                  </a:lnTo>
                </a:path>
              </a:pathLst>
            </a:custGeom>
            <a:noFill/>
            <a:ln w="9525" cap="flat" cmpd="sng" algn="ctr">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14" name="Text Box 28"/>
          <p:cNvSpPr txBox="1">
            <a:spLocks noChangeArrowheads="1"/>
          </p:cNvSpPr>
          <p:nvPr/>
        </p:nvSpPr>
        <p:spPr bwMode="auto">
          <a:xfrm>
            <a:off x="-4" y="1292928"/>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Définitions</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3574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6" presetClass="entr" presetSubtype="37"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3"/>
          <p:cNvGrpSpPr>
            <a:grpSpLocks/>
          </p:cNvGrpSpPr>
          <p:nvPr/>
        </p:nvGrpSpPr>
        <p:grpSpPr bwMode="auto">
          <a:xfrm>
            <a:off x="1617663" y="2372864"/>
            <a:ext cx="4572000" cy="641350"/>
            <a:chOff x="965" y="1464"/>
            <a:chExt cx="2880" cy="404"/>
          </a:xfrm>
        </p:grpSpPr>
        <p:sp>
          <p:nvSpPr>
            <p:cNvPr id="8457" name="Rectangle 394"/>
            <p:cNvSpPr>
              <a:spLocks noChangeArrowheads="1"/>
            </p:cNvSpPr>
            <p:nvPr/>
          </p:nvSpPr>
          <p:spPr bwMode="auto">
            <a:xfrm>
              <a:off x="965" y="1464"/>
              <a:ext cx="2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spcBef>
                  <a:spcPct val="0"/>
                </a:spcBef>
                <a:buFontTx/>
                <a:buChar char="•"/>
              </a:pPr>
              <a:r>
                <a:rPr lang="fr-CA" altLang="fr-FR" sz="1800" dirty="0"/>
                <a:t>  Elle a 2 entrées : Set et Reset</a:t>
              </a:r>
            </a:p>
            <a:p>
              <a:pPr algn="l" eaLnBrk="1" hangingPunct="1">
                <a:spcBef>
                  <a:spcPct val="0"/>
                </a:spcBef>
                <a:buFontTx/>
                <a:buChar char="•"/>
              </a:pPr>
              <a:r>
                <a:rPr lang="fr-CA" altLang="fr-FR" sz="1800" dirty="0"/>
                <a:t>  Elle peut avoir 2 sorties : Q et</a:t>
              </a:r>
              <a:endParaRPr lang="fr-FR" altLang="fr-FR" sz="1800" dirty="0"/>
            </a:p>
          </p:txBody>
        </p:sp>
        <p:graphicFrame>
          <p:nvGraphicFramePr>
            <p:cNvPr id="8458" name="Object 395"/>
            <p:cNvGraphicFramePr>
              <a:graphicFrameLocks noChangeAspect="1"/>
            </p:cNvGraphicFramePr>
            <p:nvPr>
              <p:extLst>
                <p:ext uri="{D42A27DB-BD31-4B8C-83A1-F6EECF244321}">
                  <p14:modId xmlns:p14="http://schemas.microsoft.com/office/powerpoint/2010/main" val="245845861"/>
                </p:ext>
              </p:extLst>
            </p:nvPr>
          </p:nvGraphicFramePr>
          <p:xfrm>
            <a:off x="2898" y="1644"/>
            <a:ext cx="142" cy="222"/>
          </p:xfrm>
          <a:graphic>
            <a:graphicData uri="http://schemas.openxmlformats.org/presentationml/2006/ole">
              <mc:AlternateContent xmlns:mc="http://schemas.openxmlformats.org/markup-compatibility/2006">
                <mc:Choice xmlns:v="urn:schemas-microsoft-com:vml" Requires="v">
                  <p:oleObj spid="_x0000_s52274" name="Equation" r:id="rId4" imgW="152334" imgH="241195" progId="Equation.DSMT4">
                    <p:embed/>
                  </p:oleObj>
                </mc:Choice>
                <mc:Fallback>
                  <p:oleObj name="Equation" r:id="rId4" imgW="152334"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 y="1644"/>
                          <a:ext cx="14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565" name="Text Box 397"/>
          <p:cNvSpPr txBox="1">
            <a:spLocks noChangeArrowheads="1"/>
          </p:cNvSpPr>
          <p:nvPr/>
        </p:nvSpPr>
        <p:spPr bwMode="auto">
          <a:xfrm>
            <a:off x="1582738" y="1338263"/>
            <a:ext cx="6983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buFontTx/>
              <a:buChar char="•"/>
            </a:pPr>
            <a:r>
              <a:rPr lang="fr-CA" altLang="fr-FR" sz="1800"/>
              <a:t>  Le composant élémentaire de la logique séquentielle : la bascule RS</a:t>
            </a:r>
            <a:endParaRPr lang="fr-FR" altLang="fr-FR" sz="1800">
              <a:latin typeface="Arial" charset="0"/>
            </a:endParaRPr>
          </a:p>
        </p:txBody>
      </p:sp>
      <p:sp>
        <p:nvSpPr>
          <p:cNvPr id="8197" name="Rectangle 39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198" name="Text Box 399"/>
          <p:cNvSpPr txBox="1">
            <a:spLocks noChangeArrowheads="1"/>
          </p:cNvSpPr>
          <p:nvPr/>
        </p:nvSpPr>
        <p:spPr bwMode="auto">
          <a:xfrm>
            <a:off x="2432730" y="4472445"/>
            <a:ext cx="203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endParaRPr lang="fr-FR" altLang="fr-FR" sz="1800">
              <a:latin typeface="Arial" charset="0"/>
            </a:endParaRPr>
          </a:p>
        </p:txBody>
      </p:sp>
      <p:sp>
        <p:nvSpPr>
          <p:cNvPr id="8199" name="Rectangle 40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7569" name="Text Box 401"/>
          <p:cNvSpPr txBox="1">
            <a:spLocks noChangeArrowheads="1"/>
          </p:cNvSpPr>
          <p:nvPr/>
        </p:nvSpPr>
        <p:spPr bwMode="auto">
          <a:xfrm>
            <a:off x="1604963" y="1690237"/>
            <a:ext cx="6970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buFontTx/>
              <a:buChar char="•"/>
            </a:pPr>
            <a:r>
              <a:rPr lang="fr-CA" altLang="fr-FR" sz="1800" dirty="0"/>
              <a:t> Elle peut conserver la valeur binaire précédemment inscrite s’il n’y a pas de sollicitation extérieure</a:t>
            </a:r>
            <a:endParaRPr lang="fr-FR" altLang="fr-FR" sz="1800" dirty="0"/>
          </a:p>
        </p:txBody>
      </p:sp>
      <p:sp>
        <p:nvSpPr>
          <p:cNvPr id="8201" name="Text Box 402"/>
          <p:cNvSpPr txBox="1">
            <a:spLocks noChangeArrowheads="1"/>
          </p:cNvSpPr>
          <p:nvPr/>
        </p:nvSpPr>
        <p:spPr bwMode="auto">
          <a:xfrm>
            <a:off x="3356655" y="4240670"/>
            <a:ext cx="49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endParaRPr lang="fr-FR" altLang="fr-FR" sz="1800">
              <a:latin typeface="Arial" charset="0"/>
            </a:endParaRPr>
          </a:p>
        </p:txBody>
      </p:sp>
      <p:grpSp>
        <p:nvGrpSpPr>
          <p:cNvPr id="3" name="Group 403"/>
          <p:cNvGrpSpPr>
            <a:grpSpLocks/>
          </p:cNvGrpSpPr>
          <p:nvPr/>
        </p:nvGrpSpPr>
        <p:grpSpPr bwMode="auto">
          <a:xfrm>
            <a:off x="5252130" y="3156407"/>
            <a:ext cx="3340100" cy="1406525"/>
            <a:chOff x="3080" y="2926"/>
            <a:chExt cx="2104" cy="886"/>
          </a:xfrm>
        </p:grpSpPr>
        <p:grpSp>
          <p:nvGrpSpPr>
            <p:cNvPr id="8426" name="Group 404"/>
            <p:cNvGrpSpPr>
              <a:grpSpLocks/>
            </p:cNvGrpSpPr>
            <p:nvPr/>
          </p:nvGrpSpPr>
          <p:grpSpPr bwMode="auto">
            <a:xfrm>
              <a:off x="3619" y="3006"/>
              <a:ext cx="1075" cy="544"/>
              <a:chOff x="3619" y="3006"/>
              <a:chExt cx="1075" cy="544"/>
            </a:xfrm>
          </p:grpSpPr>
          <p:sp>
            <p:nvSpPr>
              <p:cNvPr id="8442" name="Line 405"/>
              <p:cNvSpPr>
                <a:spLocks noChangeShapeType="1"/>
              </p:cNvSpPr>
              <p:nvPr/>
            </p:nvSpPr>
            <p:spPr bwMode="auto">
              <a:xfrm>
                <a:off x="3619" y="3114"/>
                <a:ext cx="1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3" name="Line 406"/>
              <p:cNvSpPr>
                <a:spLocks noChangeShapeType="1"/>
              </p:cNvSpPr>
              <p:nvPr/>
            </p:nvSpPr>
            <p:spPr bwMode="auto">
              <a:xfrm flipV="1">
                <a:off x="3733" y="3006"/>
                <a:ext cx="1" cy="10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4" name="Line 407"/>
              <p:cNvSpPr>
                <a:spLocks noChangeShapeType="1"/>
              </p:cNvSpPr>
              <p:nvPr/>
            </p:nvSpPr>
            <p:spPr bwMode="auto">
              <a:xfrm>
                <a:off x="3733" y="3006"/>
                <a:ext cx="16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5" name="Line 408"/>
              <p:cNvSpPr>
                <a:spLocks noChangeShapeType="1"/>
              </p:cNvSpPr>
              <p:nvPr/>
            </p:nvSpPr>
            <p:spPr bwMode="auto">
              <a:xfrm>
                <a:off x="3901" y="3006"/>
                <a:ext cx="1"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6" name="Line 409"/>
              <p:cNvSpPr>
                <a:spLocks noChangeShapeType="1"/>
              </p:cNvSpPr>
              <p:nvPr/>
            </p:nvSpPr>
            <p:spPr bwMode="auto">
              <a:xfrm>
                <a:off x="3901" y="3108"/>
                <a:ext cx="775" cy="0"/>
              </a:xfrm>
              <a:prstGeom prst="line">
                <a:avLst/>
              </a:prstGeom>
              <a:noFill/>
              <a:ln w="127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47" name="Line 410"/>
              <p:cNvSpPr>
                <a:spLocks noChangeShapeType="1"/>
              </p:cNvSpPr>
              <p:nvPr/>
            </p:nvSpPr>
            <p:spPr bwMode="auto">
              <a:xfrm>
                <a:off x="3619" y="3550"/>
                <a:ext cx="1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8" name="Line 411"/>
              <p:cNvSpPr>
                <a:spLocks noChangeShapeType="1"/>
              </p:cNvSpPr>
              <p:nvPr/>
            </p:nvSpPr>
            <p:spPr bwMode="auto">
              <a:xfrm flipV="1">
                <a:off x="3733" y="3442"/>
                <a:ext cx="1" cy="10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49" name="Line 412"/>
              <p:cNvSpPr>
                <a:spLocks noChangeShapeType="1"/>
              </p:cNvSpPr>
              <p:nvPr/>
            </p:nvSpPr>
            <p:spPr bwMode="auto">
              <a:xfrm>
                <a:off x="3619" y="3333"/>
                <a:ext cx="619"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0" name="Line 413"/>
              <p:cNvSpPr>
                <a:spLocks noChangeShapeType="1"/>
              </p:cNvSpPr>
              <p:nvPr/>
            </p:nvSpPr>
            <p:spPr bwMode="auto">
              <a:xfrm flipV="1">
                <a:off x="4237" y="3222"/>
                <a:ext cx="1" cy="10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1" name="Line 414"/>
              <p:cNvSpPr>
                <a:spLocks noChangeShapeType="1"/>
              </p:cNvSpPr>
              <p:nvPr/>
            </p:nvSpPr>
            <p:spPr bwMode="auto">
              <a:xfrm>
                <a:off x="4237" y="3222"/>
                <a:ext cx="145"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2" name="Line 415"/>
              <p:cNvSpPr>
                <a:spLocks noChangeShapeType="1"/>
              </p:cNvSpPr>
              <p:nvPr/>
            </p:nvSpPr>
            <p:spPr bwMode="auto">
              <a:xfrm flipV="1">
                <a:off x="4378" y="3222"/>
                <a:ext cx="1" cy="10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3" name="Line 416"/>
              <p:cNvSpPr>
                <a:spLocks noChangeShapeType="1"/>
              </p:cNvSpPr>
              <p:nvPr/>
            </p:nvSpPr>
            <p:spPr bwMode="auto">
              <a:xfrm>
                <a:off x="4375" y="3327"/>
                <a:ext cx="313" cy="1"/>
              </a:xfrm>
              <a:prstGeom prst="line">
                <a:avLst/>
              </a:prstGeom>
              <a:noFill/>
              <a:ln w="127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54" name="Line 417"/>
              <p:cNvSpPr>
                <a:spLocks noChangeShapeType="1"/>
              </p:cNvSpPr>
              <p:nvPr/>
            </p:nvSpPr>
            <p:spPr bwMode="auto">
              <a:xfrm flipV="1">
                <a:off x="4237" y="3442"/>
                <a:ext cx="1" cy="10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5" name="Line 418"/>
              <p:cNvSpPr>
                <a:spLocks noChangeShapeType="1"/>
              </p:cNvSpPr>
              <p:nvPr/>
            </p:nvSpPr>
            <p:spPr bwMode="auto">
              <a:xfrm>
                <a:off x="3733" y="3442"/>
                <a:ext cx="50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456" name="Line 419"/>
              <p:cNvSpPr>
                <a:spLocks noChangeShapeType="1"/>
              </p:cNvSpPr>
              <p:nvPr/>
            </p:nvSpPr>
            <p:spPr bwMode="auto">
              <a:xfrm>
                <a:off x="4237" y="3550"/>
                <a:ext cx="457" cy="0"/>
              </a:xfrm>
              <a:prstGeom prst="line">
                <a:avLst/>
              </a:prstGeom>
              <a:noFill/>
              <a:ln w="127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8427" name="Text Box 420"/>
            <p:cNvSpPr txBox="1">
              <a:spLocks noChangeArrowheads="1"/>
            </p:cNvSpPr>
            <p:nvPr/>
          </p:nvSpPr>
          <p:spPr bwMode="auto">
            <a:xfrm>
              <a:off x="4629" y="3000"/>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200"/>
                <a:t>t</a:t>
              </a:r>
            </a:p>
          </p:txBody>
        </p:sp>
        <p:sp>
          <p:nvSpPr>
            <p:cNvPr id="8428" name="Text Box 421"/>
            <p:cNvSpPr txBox="1">
              <a:spLocks noChangeArrowheads="1"/>
            </p:cNvSpPr>
            <p:nvPr/>
          </p:nvSpPr>
          <p:spPr bwMode="auto">
            <a:xfrm>
              <a:off x="4642" y="3238"/>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200"/>
                <a:t>t</a:t>
              </a:r>
            </a:p>
          </p:txBody>
        </p:sp>
        <p:sp>
          <p:nvSpPr>
            <p:cNvPr id="8429" name="Text Box 422"/>
            <p:cNvSpPr txBox="1">
              <a:spLocks noChangeArrowheads="1"/>
            </p:cNvSpPr>
            <p:nvPr/>
          </p:nvSpPr>
          <p:spPr bwMode="auto">
            <a:xfrm>
              <a:off x="4645" y="3457"/>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200"/>
                <a:t>t</a:t>
              </a:r>
            </a:p>
          </p:txBody>
        </p:sp>
        <p:sp>
          <p:nvSpPr>
            <p:cNvPr id="8430" name="Text Box 423"/>
            <p:cNvSpPr txBox="1">
              <a:spLocks noChangeArrowheads="1"/>
            </p:cNvSpPr>
            <p:nvPr/>
          </p:nvSpPr>
          <p:spPr bwMode="auto">
            <a:xfrm>
              <a:off x="3502" y="2926"/>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1</a:t>
              </a:r>
            </a:p>
          </p:txBody>
        </p:sp>
        <p:sp>
          <p:nvSpPr>
            <p:cNvPr id="8431" name="Text Box 424"/>
            <p:cNvSpPr txBox="1">
              <a:spLocks noChangeArrowheads="1"/>
            </p:cNvSpPr>
            <p:nvPr/>
          </p:nvSpPr>
          <p:spPr bwMode="auto">
            <a:xfrm>
              <a:off x="3503" y="3035"/>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0</a:t>
              </a:r>
            </a:p>
          </p:txBody>
        </p:sp>
        <p:sp>
          <p:nvSpPr>
            <p:cNvPr id="8432" name="Text Box 425"/>
            <p:cNvSpPr txBox="1">
              <a:spLocks noChangeArrowheads="1"/>
            </p:cNvSpPr>
            <p:nvPr/>
          </p:nvSpPr>
          <p:spPr bwMode="auto">
            <a:xfrm>
              <a:off x="3506" y="3155"/>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1</a:t>
              </a:r>
            </a:p>
          </p:txBody>
        </p:sp>
        <p:sp>
          <p:nvSpPr>
            <p:cNvPr id="8433" name="Text Box 426"/>
            <p:cNvSpPr txBox="1">
              <a:spLocks noChangeArrowheads="1"/>
            </p:cNvSpPr>
            <p:nvPr/>
          </p:nvSpPr>
          <p:spPr bwMode="auto">
            <a:xfrm>
              <a:off x="3504" y="3252"/>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0</a:t>
              </a:r>
            </a:p>
          </p:txBody>
        </p:sp>
        <p:sp>
          <p:nvSpPr>
            <p:cNvPr id="8434" name="Text Box 427"/>
            <p:cNvSpPr txBox="1">
              <a:spLocks noChangeArrowheads="1"/>
            </p:cNvSpPr>
            <p:nvPr/>
          </p:nvSpPr>
          <p:spPr bwMode="auto">
            <a:xfrm>
              <a:off x="3504" y="3375"/>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1</a:t>
              </a:r>
            </a:p>
          </p:txBody>
        </p:sp>
        <p:sp>
          <p:nvSpPr>
            <p:cNvPr id="8435" name="Text Box 428"/>
            <p:cNvSpPr txBox="1">
              <a:spLocks noChangeArrowheads="1"/>
            </p:cNvSpPr>
            <p:nvPr/>
          </p:nvSpPr>
          <p:spPr bwMode="auto">
            <a:xfrm>
              <a:off x="3502" y="3472"/>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000"/>
                <a:t>0</a:t>
              </a:r>
            </a:p>
          </p:txBody>
        </p:sp>
        <p:sp>
          <p:nvSpPr>
            <p:cNvPr id="8436" name="Text Box 429"/>
            <p:cNvSpPr txBox="1">
              <a:spLocks noChangeArrowheads="1"/>
            </p:cNvSpPr>
            <p:nvPr/>
          </p:nvSpPr>
          <p:spPr bwMode="auto">
            <a:xfrm>
              <a:off x="3366" y="2937"/>
              <a:ext cx="1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S</a:t>
              </a:r>
            </a:p>
          </p:txBody>
        </p:sp>
        <p:sp>
          <p:nvSpPr>
            <p:cNvPr id="8437" name="Text Box 430"/>
            <p:cNvSpPr txBox="1">
              <a:spLocks noChangeArrowheads="1"/>
            </p:cNvSpPr>
            <p:nvPr/>
          </p:nvSpPr>
          <p:spPr bwMode="auto">
            <a:xfrm>
              <a:off x="3352" y="3160"/>
              <a:ext cx="1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R</a:t>
              </a:r>
            </a:p>
          </p:txBody>
        </p:sp>
        <p:sp>
          <p:nvSpPr>
            <p:cNvPr id="8438" name="Text Box 431"/>
            <p:cNvSpPr txBox="1">
              <a:spLocks noChangeArrowheads="1"/>
            </p:cNvSpPr>
            <p:nvPr/>
          </p:nvSpPr>
          <p:spPr bwMode="auto">
            <a:xfrm>
              <a:off x="3349" y="3373"/>
              <a:ext cx="1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Q</a:t>
              </a:r>
            </a:p>
          </p:txBody>
        </p:sp>
        <p:sp>
          <p:nvSpPr>
            <p:cNvPr id="8439" name="Line 432"/>
            <p:cNvSpPr>
              <a:spLocks noChangeShapeType="1"/>
            </p:cNvSpPr>
            <p:nvPr/>
          </p:nvSpPr>
          <p:spPr bwMode="auto">
            <a:xfrm flipH="1">
              <a:off x="3733" y="3025"/>
              <a:ext cx="0" cy="51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440" name="Line 433"/>
            <p:cNvSpPr>
              <a:spLocks noChangeShapeType="1"/>
            </p:cNvSpPr>
            <p:nvPr/>
          </p:nvSpPr>
          <p:spPr bwMode="auto">
            <a:xfrm flipH="1">
              <a:off x="4238" y="3226"/>
              <a:ext cx="2" cy="329"/>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441" name="Text Box 434"/>
            <p:cNvSpPr txBox="1">
              <a:spLocks noChangeArrowheads="1"/>
            </p:cNvSpPr>
            <p:nvPr/>
          </p:nvSpPr>
          <p:spPr bwMode="auto">
            <a:xfrm>
              <a:off x="3080" y="3600"/>
              <a:ext cx="21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latin typeface="Arial" charset="0"/>
                </a:rPr>
                <a:t>Chronogramme partiel Bascule RS</a:t>
              </a:r>
            </a:p>
          </p:txBody>
        </p:sp>
      </p:grpSp>
      <p:graphicFrame>
        <p:nvGraphicFramePr>
          <p:cNvPr id="7603" name="Group 435"/>
          <p:cNvGraphicFramePr>
            <a:graphicFrameLocks noGrp="1"/>
          </p:cNvGraphicFramePr>
          <p:nvPr>
            <p:extLst>
              <p:ext uri="{D42A27DB-BD31-4B8C-83A1-F6EECF244321}">
                <p14:modId xmlns:p14="http://schemas.microsoft.com/office/powerpoint/2010/main" val="230887244"/>
              </p:ext>
            </p:extLst>
          </p:nvPr>
        </p:nvGraphicFramePr>
        <p:xfrm>
          <a:off x="1824717" y="4605795"/>
          <a:ext cx="1652588" cy="1524000"/>
        </p:xfrm>
        <a:graphic>
          <a:graphicData uri="http://schemas.openxmlformats.org/drawingml/2006/table">
            <a:tbl>
              <a:tblPr/>
              <a:tblGrid>
                <a:gridCol w="550863"/>
                <a:gridCol w="550862"/>
                <a:gridCol w="550863"/>
              </a:tblGrid>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629" name="Text Box 461"/>
          <p:cNvSpPr txBox="1">
            <a:spLocks noChangeArrowheads="1"/>
          </p:cNvSpPr>
          <p:nvPr/>
        </p:nvSpPr>
        <p:spPr bwMode="auto">
          <a:xfrm>
            <a:off x="1483405" y="6136145"/>
            <a:ext cx="320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latin typeface="Arial" charset="0"/>
              </a:rPr>
              <a:t>Table de vérité bascule RS</a:t>
            </a:r>
          </a:p>
        </p:txBody>
      </p:sp>
      <p:sp>
        <p:nvSpPr>
          <p:cNvPr id="8230" name="Rectangle 46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231" name="Rectangle 46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232" name="Rectangle 464"/>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5" name="Group 465"/>
          <p:cNvGrpSpPr>
            <a:grpSpLocks/>
          </p:cNvGrpSpPr>
          <p:nvPr/>
        </p:nvGrpSpPr>
        <p:grpSpPr bwMode="auto">
          <a:xfrm>
            <a:off x="1688192" y="3242132"/>
            <a:ext cx="2214563" cy="1123950"/>
            <a:chOff x="982" y="1997"/>
            <a:chExt cx="1395" cy="708"/>
          </a:xfrm>
        </p:grpSpPr>
        <p:sp>
          <p:nvSpPr>
            <p:cNvPr id="8414" name="Rectangle 466"/>
            <p:cNvSpPr>
              <a:spLocks noChangeArrowheads="1"/>
            </p:cNvSpPr>
            <p:nvPr/>
          </p:nvSpPr>
          <p:spPr bwMode="auto">
            <a:xfrm>
              <a:off x="1330" y="2127"/>
              <a:ext cx="588" cy="3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415" name="Line 467"/>
            <p:cNvSpPr>
              <a:spLocks noChangeShapeType="1"/>
            </p:cNvSpPr>
            <p:nvPr/>
          </p:nvSpPr>
          <p:spPr bwMode="auto">
            <a:xfrm>
              <a:off x="1094" y="2197"/>
              <a:ext cx="2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16" name="Line 468"/>
            <p:cNvSpPr>
              <a:spLocks noChangeShapeType="1"/>
            </p:cNvSpPr>
            <p:nvPr/>
          </p:nvSpPr>
          <p:spPr bwMode="auto">
            <a:xfrm>
              <a:off x="1098" y="2401"/>
              <a:ext cx="2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17" name="Line 469"/>
            <p:cNvSpPr>
              <a:spLocks noChangeShapeType="1"/>
            </p:cNvSpPr>
            <p:nvPr/>
          </p:nvSpPr>
          <p:spPr bwMode="auto">
            <a:xfrm>
              <a:off x="1336" y="2311"/>
              <a:ext cx="5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18" name="Line 470"/>
            <p:cNvSpPr>
              <a:spLocks noChangeShapeType="1"/>
            </p:cNvSpPr>
            <p:nvPr/>
          </p:nvSpPr>
          <p:spPr bwMode="auto">
            <a:xfrm>
              <a:off x="1914" y="2195"/>
              <a:ext cx="2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19" name="Line 471"/>
            <p:cNvSpPr>
              <a:spLocks noChangeShapeType="1"/>
            </p:cNvSpPr>
            <p:nvPr/>
          </p:nvSpPr>
          <p:spPr bwMode="auto">
            <a:xfrm>
              <a:off x="1918" y="2399"/>
              <a:ext cx="2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420" name="Text Box 472"/>
            <p:cNvSpPr txBox="1">
              <a:spLocks noChangeArrowheads="1"/>
            </p:cNvSpPr>
            <p:nvPr/>
          </p:nvSpPr>
          <p:spPr bwMode="auto">
            <a:xfrm>
              <a:off x="1128" y="2012"/>
              <a:ext cx="1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S</a:t>
              </a:r>
            </a:p>
          </p:txBody>
        </p:sp>
        <p:sp>
          <p:nvSpPr>
            <p:cNvPr id="8421" name="Text Box 473"/>
            <p:cNvSpPr txBox="1">
              <a:spLocks noChangeArrowheads="1"/>
            </p:cNvSpPr>
            <p:nvPr/>
          </p:nvSpPr>
          <p:spPr bwMode="auto">
            <a:xfrm>
              <a:off x="1123" y="2226"/>
              <a:ext cx="2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R</a:t>
              </a:r>
            </a:p>
          </p:txBody>
        </p:sp>
        <p:sp>
          <p:nvSpPr>
            <p:cNvPr id="8422" name="Text Box 474"/>
            <p:cNvSpPr txBox="1">
              <a:spLocks noChangeArrowheads="1"/>
            </p:cNvSpPr>
            <p:nvPr/>
          </p:nvSpPr>
          <p:spPr bwMode="auto">
            <a:xfrm>
              <a:off x="1981" y="2025"/>
              <a:ext cx="1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endParaRPr lang="fr-FR" altLang="fr-FR" sz="1800">
                <a:latin typeface="Arial" charset="0"/>
              </a:endParaRPr>
            </a:p>
          </p:txBody>
        </p:sp>
        <p:sp>
          <p:nvSpPr>
            <p:cNvPr id="8423" name="Text Box 475"/>
            <p:cNvSpPr txBox="1">
              <a:spLocks noChangeArrowheads="1"/>
            </p:cNvSpPr>
            <p:nvPr/>
          </p:nvSpPr>
          <p:spPr bwMode="auto">
            <a:xfrm>
              <a:off x="982" y="2493"/>
              <a:ext cx="13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a:t>Symbole bascule RS</a:t>
              </a:r>
            </a:p>
          </p:txBody>
        </p:sp>
        <p:graphicFrame>
          <p:nvGraphicFramePr>
            <p:cNvPr id="8424" name="Object 476"/>
            <p:cNvGraphicFramePr>
              <a:graphicFrameLocks noChangeAspect="1"/>
            </p:cNvGraphicFramePr>
            <p:nvPr/>
          </p:nvGraphicFramePr>
          <p:xfrm>
            <a:off x="1991" y="2208"/>
            <a:ext cx="139" cy="222"/>
          </p:xfrm>
          <a:graphic>
            <a:graphicData uri="http://schemas.openxmlformats.org/presentationml/2006/ole">
              <mc:AlternateContent xmlns:mc="http://schemas.openxmlformats.org/markup-compatibility/2006">
                <mc:Choice xmlns:v="urn:schemas-microsoft-com:vml" Requires="v">
                  <p:oleObj spid="_x0000_s52275" name="Equation" r:id="rId6" imgW="152334" imgH="241195" progId="Equation.DSMT4">
                    <p:embed/>
                  </p:oleObj>
                </mc:Choice>
                <mc:Fallback>
                  <p:oleObj name="Equation" r:id="rId6" imgW="152334"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 y="2208"/>
                          <a:ext cx="13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25" name="Text Box 477"/>
            <p:cNvSpPr txBox="1">
              <a:spLocks noChangeArrowheads="1"/>
            </p:cNvSpPr>
            <p:nvPr/>
          </p:nvSpPr>
          <p:spPr bwMode="auto">
            <a:xfrm>
              <a:off x="1946" y="1997"/>
              <a:ext cx="2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Q</a:t>
              </a:r>
            </a:p>
          </p:txBody>
        </p:sp>
      </p:grpSp>
      <p:sp>
        <p:nvSpPr>
          <p:cNvPr id="7646" name="Line 478"/>
          <p:cNvSpPr>
            <a:spLocks noChangeShapeType="1"/>
          </p:cNvSpPr>
          <p:nvPr/>
        </p:nvSpPr>
        <p:spPr bwMode="auto">
          <a:xfrm>
            <a:off x="6133192" y="3097670"/>
            <a:ext cx="0" cy="1152525"/>
          </a:xfrm>
          <a:prstGeom prst="line">
            <a:avLst/>
          </a:prstGeom>
          <a:noFill/>
          <a:ln w="952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7829" name="Group 661"/>
          <p:cNvGraphicFramePr>
            <a:graphicFrameLocks noGrp="1"/>
          </p:cNvGraphicFramePr>
          <p:nvPr>
            <p:extLst>
              <p:ext uri="{D42A27DB-BD31-4B8C-83A1-F6EECF244321}">
                <p14:modId xmlns:p14="http://schemas.microsoft.com/office/powerpoint/2010/main" val="3944485860"/>
              </p:ext>
            </p:extLst>
          </p:nvPr>
        </p:nvGraphicFramePr>
        <p:xfrm>
          <a:off x="1824717" y="4574045"/>
          <a:ext cx="1652588" cy="1554240"/>
        </p:xfrm>
        <a:graphic>
          <a:graphicData uri="http://schemas.openxmlformats.org/drawingml/2006/table">
            <a:tbl>
              <a:tblPr/>
              <a:tblGrid>
                <a:gridCol w="550863"/>
                <a:gridCol w="550862"/>
                <a:gridCol w="550863"/>
              </a:tblGrid>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830" name="Group 662"/>
          <p:cNvGraphicFramePr>
            <a:graphicFrameLocks noGrp="1"/>
          </p:cNvGraphicFramePr>
          <p:nvPr>
            <p:extLst>
              <p:ext uri="{D42A27DB-BD31-4B8C-83A1-F6EECF244321}">
                <p14:modId xmlns:p14="http://schemas.microsoft.com/office/powerpoint/2010/main" val="1753645401"/>
              </p:ext>
            </p:extLst>
          </p:nvPr>
        </p:nvGraphicFramePr>
        <p:xfrm>
          <a:off x="1821542" y="4574045"/>
          <a:ext cx="1652588" cy="1554240"/>
        </p:xfrm>
        <a:graphic>
          <a:graphicData uri="http://schemas.openxmlformats.org/drawingml/2006/table">
            <a:tbl>
              <a:tblPr/>
              <a:tblGrid>
                <a:gridCol w="550863"/>
                <a:gridCol w="550862"/>
                <a:gridCol w="550863"/>
              </a:tblGrid>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831" name="Group 663"/>
          <p:cNvGraphicFramePr>
            <a:graphicFrameLocks noGrp="1"/>
          </p:cNvGraphicFramePr>
          <p:nvPr>
            <p:extLst>
              <p:ext uri="{D42A27DB-BD31-4B8C-83A1-F6EECF244321}">
                <p14:modId xmlns:p14="http://schemas.microsoft.com/office/powerpoint/2010/main" val="2400245665"/>
              </p:ext>
            </p:extLst>
          </p:nvPr>
        </p:nvGraphicFramePr>
        <p:xfrm>
          <a:off x="1821542" y="4574045"/>
          <a:ext cx="1652588" cy="1554240"/>
        </p:xfrm>
        <a:graphic>
          <a:graphicData uri="http://schemas.openxmlformats.org/drawingml/2006/table">
            <a:tbl>
              <a:tblPr/>
              <a:tblGrid>
                <a:gridCol w="550863"/>
                <a:gridCol w="550862"/>
                <a:gridCol w="550863"/>
              </a:tblGrid>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832" name="Group 664"/>
          <p:cNvGraphicFramePr>
            <a:graphicFrameLocks noGrp="1"/>
          </p:cNvGraphicFramePr>
          <p:nvPr>
            <p:extLst>
              <p:ext uri="{D42A27DB-BD31-4B8C-83A1-F6EECF244321}">
                <p14:modId xmlns:p14="http://schemas.microsoft.com/office/powerpoint/2010/main" val="3086127521"/>
              </p:ext>
            </p:extLst>
          </p:nvPr>
        </p:nvGraphicFramePr>
        <p:xfrm>
          <a:off x="1824717" y="4574045"/>
          <a:ext cx="1652588" cy="1554240"/>
        </p:xfrm>
        <a:graphic>
          <a:graphicData uri="http://schemas.openxmlformats.org/drawingml/2006/table">
            <a:tbl>
              <a:tblPr/>
              <a:tblGrid>
                <a:gridCol w="550863"/>
                <a:gridCol w="550862"/>
                <a:gridCol w="550863"/>
              </a:tblGrid>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835" name="Group 667"/>
          <p:cNvGraphicFramePr>
            <a:graphicFrameLocks noGrp="1"/>
          </p:cNvGraphicFramePr>
          <p:nvPr>
            <p:extLst>
              <p:ext uri="{D42A27DB-BD31-4B8C-83A1-F6EECF244321}">
                <p14:modId xmlns:p14="http://schemas.microsoft.com/office/powerpoint/2010/main" val="1466887775"/>
              </p:ext>
            </p:extLst>
          </p:nvPr>
        </p:nvGraphicFramePr>
        <p:xfrm>
          <a:off x="1824717" y="4574045"/>
          <a:ext cx="1652588" cy="1554240"/>
        </p:xfrm>
        <a:graphic>
          <a:graphicData uri="http://schemas.openxmlformats.org/drawingml/2006/table">
            <a:tbl>
              <a:tblPr/>
              <a:tblGrid>
                <a:gridCol w="550863"/>
                <a:gridCol w="538162"/>
                <a:gridCol w="563563"/>
              </a:tblGrid>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836" name="Group 668"/>
          <p:cNvGraphicFramePr>
            <a:graphicFrameLocks noGrp="1"/>
          </p:cNvGraphicFramePr>
          <p:nvPr>
            <p:extLst>
              <p:ext uri="{D42A27DB-BD31-4B8C-83A1-F6EECF244321}">
                <p14:modId xmlns:p14="http://schemas.microsoft.com/office/powerpoint/2010/main" val="526924802"/>
              </p:ext>
            </p:extLst>
          </p:nvPr>
        </p:nvGraphicFramePr>
        <p:xfrm>
          <a:off x="1821542" y="4569282"/>
          <a:ext cx="1652588" cy="1557338"/>
        </p:xfrm>
        <a:graphic>
          <a:graphicData uri="http://schemas.openxmlformats.org/drawingml/2006/table">
            <a:tbl>
              <a:tblPr/>
              <a:tblGrid>
                <a:gridCol w="550863"/>
                <a:gridCol w="538162"/>
                <a:gridCol w="563563"/>
              </a:tblGrid>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6" name="Group 652"/>
          <p:cNvGrpSpPr>
            <a:grpSpLocks/>
          </p:cNvGrpSpPr>
          <p:nvPr/>
        </p:nvGrpSpPr>
        <p:grpSpPr bwMode="auto">
          <a:xfrm>
            <a:off x="1461180" y="3097670"/>
            <a:ext cx="6913562" cy="3386137"/>
            <a:chOff x="839" y="1797"/>
            <a:chExt cx="4355" cy="2133"/>
          </a:xfrm>
        </p:grpSpPr>
        <p:sp>
          <p:nvSpPr>
            <p:cNvPr id="8410" name="AutoShape 653"/>
            <p:cNvSpPr>
              <a:spLocks noChangeArrowheads="1"/>
            </p:cNvSpPr>
            <p:nvPr/>
          </p:nvSpPr>
          <p:spPr bwMode="auto">
            <a:xfrm>
              <a:off x="839" y="1797"/>
              <a:ext cx="1723" cy="907"/>
            </a:xfrm>
            <a:prstGeom prst="roundRect">
              <a:avLst>
                <a:gd name="adj" fmla="val 16667"/>
              </a:avLst>
            </a:prstGeom>
            <a:noFill/>
            <a:ln w="9525">
              <a:solidFill>
                <a:srgbClr val="CCE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411" name="AutoShape 654"/>
            <p:cNvSpPr>
              <a:spLocks noChangeArrowheads="1"/>
            </p:cNvSpPr>
            <p:nvPr/>
          </p:nvSpPr>
          <p:spPr bwMode="auto">
            <a:xfrm>
              <a:off x="2562" y="1797"/>
              <a:ext cx="2632" cy="907"/>
            </a:xfrm>
            <a:prstGeom prst="roundRect">
              <a:avLst>
                <a:gd name="adj" fmla="val 16667"/>
              </a:avLst>
            </a:prstGeom>
            <a:noFill/>
            <a:ln w="9525">
              <a:solidFill>
                <a:srgbClr val="CCE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412" name="AutoShape 655"/>
            <p:cNvSpPr>
              <a:spLocks noChangeArrowheads="1"/>
            </p:cNvSpPr>
            <p:nvPr/>
          </p:nvSpPr>
          <p:spPr bwMode="auto">
            <a:xfrm>
              <a:off x="839" y="2704"/>
              <a:ext cx="1723" cy="1225"/>
            </a:xfrm>
            <a:prstGeom prst="roundRect">
              <a:avLst>
                <a:gd name="adj" fmla="val 16667"/>
              </a:avLst>
            </a:prstGeom>
            <a:noFill/>
            <a:ln w="9525">
              <a:solidFill>
                <a:srgbClr val="CCE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413" name="AutoShape 656"/>
            <p:cNvSpPr>
              <a:spLocks noChangeArrowheads="1"/>
            </p:cNvSpPr>
            <p:nvPr/>
          </p:nvSpPr>
          <p:spPr bwMode="auto">
            <a:xfrm>
              <a:off x="2562" y="2704"/>
              <a:ext cx="2632" cy="1226"/>
            </a:xfrm>
            <a:prstGeom prst="roundRect">
              <a:avLst>
                <a:gd name="adj" fmla="val 16667"/>
              </a:avLst>
            </a:prstGeom>
            <a:noFill/>
            <a:ln w="9525">
              <a:solidFill>
                <a:srgbClr val="CCE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grpSp>
        <p:nvGrpSpPr>
          <p:cNvPr id="7" name="Group 660"/>
          <p:cNvGrpSpPr>
            <a:grpSpLocks/>
          </p:cNvGrpSpPr>
          <p:nvPr/>
        </p:nvGrpSpPr>
        <p:grpSpPr bwMode="auto">
          <a:xfrm>
            <a:off x="2202542" y="3448507"/>
            <a:ext cx="6011863" cy="2944813"/>
            <a:chOff x="1306" y="2018"/>
            <a:chExt cx="3787" cy="1855"/>
          </a:xfrm>
        </p:grpSpPr>
        <p:grpSp>
          <p:nvGrpSpPr>
            <p:cNvPr id="8403" name="Group 658"/>
            <p:cNvGrpSpPr>
              <a:grpSpLocks/>
            </p:cNvGrpSpPr>
            <p:nvPr/>
          </p:nvGrpSpPr>
          <p:grpSpPr bwMode="auto">
            <a:xfrm>
              <a:off x="1306" y="2018"/>
              <a:ext cx="3501" cy="1711"/>
              <a:chOff x="1306" y="2018"/>
              <a:chExt cx="3501" cy="1711"/>
            </a:xfrm>
          </p:grpSpPr>
          <p:grpSp>
            <p:nvGrpSpPr>
              <p:cNvPr id="8405" name="Group 611"/>
              <p:cNvGrpSpPr>
                <a:grpSpLocks/>
              </p:cNvGrpSpPr>
              <p:nvPr/>
            </p:nvGrpSpPr>
            <p:grpSpPr bwMode="auto">
              <a:xfrm>
                <a:off x="2691" y="2955"/>
                <a:ext cx="2116" cy="231"/>
                <a:chOff x="2745" y="2955"/>
                <a:chExt cx="2116" cy="231"/>
              </a:xfrm>
            </p:grpSpPr>
            <p:sp>
              <p:nvSpPr>
                <p:cNvPr id="8408" name="Text Box 612"/>
                <p:cNvSpPr txBox="1">
                  <a:spLocks noChangeArrowheads="1"/>
                </p:cNvSpPr>
                <p:nvPr/>
              </p:nvSpPr>
              <p:spPr bwMode="auto">
                <a:xfrm>
                  <a:off x="2745" y="2955"/>
                  <a:ext cx="13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FC3F04"/>
                      </a:solidFill>
                      <a:latin typeface="Arial" charset="0"/>
                    </a:rPr>
                    <a:t>Marche prioritaire :</a:t>
                  </a:r>
                  <a:r>
                    <a:rPr lang="fr-FR" altLang="fr-FR" sz="1800">
                      <a:latin typeface="Arial" charset="0"/>
                    </a:rPr>
                    <a:t> </a:t>
                  </a:r>
                </a:p>
              </p:txBody>
            </p:sp>
            <p:graphicFrame>
              <p:nvGraphicFramePr>
                <p:cNvPr id="8409" name="Object 613"/>
                <p:cNvGraphicFramePr>
                  <a:graphicFrameLocks noChangeAspect="1"/>
                </p:cNvGraphicFramePr>
                <p:nvPr/>
              </p:nvGraphicFramePr>
              <p:xfrm>
                <a:off x="4048" y="2967"/>
                <a:ext cx="813" cy="215"/>
              </p:xfrm>
              <a:graphic>
                <a:graphicData uri="http://schemas.openxmlformats.org/presentationml/2006/ole">
                  <mc:AlternateContent xmlns:mc="http://schemas.openxmlformats.org/markup-compatibility/2006">
                    <mc:Choice xmlns:v="urn:schemas-microsoft-com:vml" Requires="v">
                      <p:oleObj spid="_x0000_s52276" name="Equation" r:id="rId8" imgW="914400" imgH="241300" progId="Equation.DSMT4">
                        <p:embed/>
                      </p:oleObj>
                    </mc:Choice>
                    <mc:Fallback>
                      <p:oleObj name="Equation" r:id="rId8" imgW="9144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8" y="2967"/>
                              <a:ext cx="813" cy="215"/>
                            </a:xfrm>
                            <a:prstGeom prst="rect">
                              <a:avLst/>
                            </a:prstGeom>
                            <a:noFill/>
                            <a:ln w="9525">
                              <a:solidFill>
                                <a:srgbClr val="FC3F04"/>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406" name="Text Box 614"/>
              <p:cNvSpPr txBox="1">
                <a:spLocks noChangeArrowheads="1"/>
              </p:cNvSpPr>
              <p:nvPr/>
            </p:nvSpPr>
            <p:spPr bwMode="auto">
              <a:xfrm>
                <a:off x="1306" y="2018"/>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a:solidFill>
                      <a:srgbClr val="FC3F04"/>
                    </a:solidFill>
                    <a:latin typeface="Arial" charset="0"/>
                  </a:rPr>
                  <a:t>*</a:t>
                </a:r>
              </a:p>
            </p:txBody>
          </p:sp>
          <p:sp>
            <p:nvSpPr>
              <p:cNvPr id="8407" name="Text Box 615"/>
              <p:cNvSpPr txBox="1">
                <a:spLocks noChangeArrowheads="1"/>
              </p:cNvSpPr>
              <p:nvPr/>
            </p:nvSpPr>
            <p:spPr bwMode="auto">
              <a:xfrm>
                <a:off x="1848" y="3498"/>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a:solidFill>
                      <a:srgbClr val="FC3F04"/>
                    </a:solidFill>
                    <a:latin typeface="Arial" charset="0"/>
                  </a:rPr>
                  <a:t>1</a:t>
                </a:r>
              </a:p>
            </p:txBody>
          </p:sp>
        </p:grpSp>
        <p:sp>
          <p:nvSpPr>
            <p:cNvPr id="8404" name="Text Box 616"/>
            <p:cNvSpPr txBox="1">
              <a:spLocks noChangeArrowheads="1"/>
            </p:cNvSpPr>
            <p:nvPr/>
          </p:nvSpPr>
          <p:spPr bwMode="auto">
            <a:xfrm>
              <a:off x="2842" y="3661"/>
              <a:ext cx="2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a:latin typeface="Arial" charset="0"/>
                  <a:cs typeface="Arial" charset="0"/>
                </a:rPr>
                <a:t>Equation de la bascule RS</a:t>
              </a:r>
            </a:p>
          </p:txBody>
        </p:sp>
      </p:grpSp>
      <p:grpSp>
        <p:nvGrpSpPr>
          <p:cNvPr id="10" name="Group 659"/>
          <p:cNvGrpSpPr>
            <a:grpSpLocks/>
          </p:cNvGrpSpPr>
          <p:nvPr/>
        </p:nvGrpSpPr>
        <p:grpSpPr bwMode="auto">
          <a:xfrm>
            <a:off x="2186667" y="3718382"/>
            <a:ext cx="5595938" cy="2674938"/>
            <a:chOff x="1296" y="2188"/>
            <a:chExt cx="3525" cy="1685"/>
          </a:xfrm>
        </p:grpSpPr>
        <p:grpSp>
          <p:nvGrpSpPr>
            <p:cNvPr id="8395" name="Group 657"/>
            <p:cNvGrpSpPr>
              <a:grpSpLocks/>
            </p:cNvGrpSpPr>
            <p:nvPr/>
          </p:nvGrpSpPr>
          <p:grpSpPr bwMode="auto">
            <a:xfrm>
              <a:off x="1296" y="2188"/>
              <a:ext cx="3525" cy="1541"/>
              <a:chOff x="1296" y="2188"/>
              <a:chExt cx="3525" cy="1541"/>
            </a:xfrm>
          </p:grpSpPr>
          <p:grpSp>
            <p:nvGrpSpPr>
              <p:cNvPr id="8397" name="Group 619"/>
              <p:cNvGrpSpPr>
                <a:grpSpLocks/>
              </p:cNvGrpSpPr>
              <p:nvPr/>
            </p:nvGrpSpPr>
            <p:grpSpPr bwMode="auto">
              <a:xfrm>
                <a:off x="2749" y="3289"/>
                <a:ext cx="2072" cy="231"/>
                <a:chOff x="2611" y="3289"/>
                <a:chExt cx="2072" cy="231"/>
              </a:xfrm>
            </p:grpSpPr>
            <p:graphicFrame>
              <p:nvGraphicFramePr>
                <p:cNvPr id="8401" name="Object 620"/>
                <p:cNvGraphicFramePr>
                  <a:graphicFrameLocks noChangeAspect="1"/>
                </p:cNvGraphicFramePr>
                <p:nvPr/>
              </p:nvGraphicFramePr>
              <p:xfrm>
                <a:off x="3731" y="3303"/>
                <a:ext cx="952" cy="211"/>
              </p:xfrm>
              <a:graphic>
                <a:graphicData uri="http://schemas.openxmlformats.org/presentationml/2006/ole">
                  <mc:AlternateContent xmlns:mc="http://schemas.openxmlformats.org/markup-compatibility/2006">
                    <mc:Choice xmlns:v="urn:schemas-microsoft-com:vml" Requires="v">
                      <p:oleObj spid="_x0000_s52277" name="Equation" r:id="rId10" imgW="1104900" imgH="241300" progId="Equation.DSMT4">
                        <p:embed/>
                      </p:oleObj>
                    </mc:Choice>
                    <mc:Fallback>
                      <p:oleObj name="Equation" r:id="rId10" imgW="1104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1" y="3303"/>
                              <a:ext cx="952" cy="211"/>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02" name="Text Box 621"/>
                <p:cNvSpPr txBox="1">
                  <a:spLocks noChangeArrowheads="1"/>
                </p:cNvSpPr>
                <p:nvPr/>
              </p:nvSpPr>
              <p:spPr bwMode="auto">
                <a:xfrm>
                  <a:off x="2611" y="3289"/>
                  <a:ext cx="13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solidFill>
                        <a:srgbClr val="3333FF"/>
                      </a:solidFill>
                      <a:latin typeface="Arial" charset="0"/>
                    </a:rPr>
                    <a:t>Arrêt prioritaire :</a:t>
                  </a:r>
                  <a:r>
                    <a:rPr lang="fr-FR" altLang="fr-FR" sz="1800">
                      <a:latin typeface="Arial" charset="0"/>
                    </a:rPr>
                    <a:t> </a:t>
                  </a:r>
                </a:p>
              </p:txBody>
            </p:sp>
          </p:grpSp>
          <p:sp>
            <p:nvSpPr>
              <p:cNvPr id="8398" name="Text Box 622"/>
              <p:cNvSpPr txBox="1">
                <a:spLocks noChangeArrowheads="1"/>
              </p:cNvSpPr>
              <p:nvPr/>
            </p:nvSpPr>
            <p:spPr bwMode="auto">
              <a:xfrm>
                <a:off x="1296" y="2188"/>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a:solidFill>
                      <a:srgbClr val="3333FF"/>
                    </a:solidFill>
                    <a:latin typeface="Arial" charset="0"/>
                  </a:rPr>
                  <a:t>*</a:t>
                </a:r>
              </a:p>
            </p:txBody>
          </p:sp>
          <p:sp>
            <p:nvSpPr>
              <p:cNvPr id="8399" name="Rectangle 623"/>
              <p:cNvSpPr>
                <a:spLocks noChangeArrowheads="1"/>
              </p:cNvSpPr>
              <p:nvPr/>
            </p:nvSpPr>
            <p:spPr bwMode="auto">
              <a:xfrm>
                <a:off x="1870" y="3550"/>
                <a:ext cx="148" cy="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8400" name="Text Box 624"/>
              <p:cNvSpPr txBox="1">
                <a:spLocks noChangeArrowheads="1"/>
              </p:cNvSpPr>
              <p:nvPr/>
            </p:nvSpPr>
            <p:spPr bwMode="auto">
              <a:xfrm>
                <a:off x="1856" y="3498"/>
                <a:ext cx="1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b="1">
                    <a:solidFill>
                      <a:srgbClr val="3333FF"/>
                    </a:solidFill>
                    <a:latin typeface="Arial" charset="0"/>
                  </a:rPr>
                  <a:t>0</a:t>
                </a:r>
              </a:p>
            </p:txBody>
          </p:sp>
        </p:grpSp>
        <p:sp>
          <p:nvSpPr>
            <p:cNvPr id="8396" name="Text Box 625"/>
            <p:cNvSpPr txBox="1">
              <a:spLocks noChangeArrowheads="1"/>
            </p:cNvSpPr>
            <p:nvPr/>
          </p:nvSpPr>
          <p:spPr bwMode="auto">
            <a:xfrm>
              <a:off x="3197" y="3661"/>
              <a:ext cx="1569"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a:latin typeface="Arial" charset="0"/>
                  <a:cs typeface="Arial" charset="0"/>
                </a:rPr>
                <a:t>Equation bascule RS</a:t>
              </a:r>
            </a:p>
          </p:txBody>
        </p:sp>
      </p:grpSp>
      <p:sp>
        <p:nvSpPr>
          <p:cNvPr id="92" name="ZoneTexte 91"/>
          <p:cNvSpPr txBox="1">
            <a:spLocks noChangeArrowheads="1"/>
          </p:cNvSpPr>
          <p:nvPr/>
        </p:nvSpPr>
        <p:spPr bwMode="auto">
          <a:xfrm>
            <a:off x="3556794"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Fonction mémoire</a:t>
            </a:r>
          </a:p>
        </p:txBody>
      </p:sp>
      <p:sp>
        <p:nvSpPr>
          <p:cNvPr id="94" name="Text Box 28"/>
          <p:cNvSpPr txBox="1">
            <a:spLocks noChangeArrowheads="1"/>
          </p:cNvSpPr>
          <p:nvPr/>
        </p:nvSpPr>
        <p:spPr bwMode="auto">
          <a:xfrm>
            <a:off x="-6" y="2110006"/>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Fonction mémoire</a:t>
            </a:r>
            <a:endParaRPr lang="fr-FR"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063992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6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29"/>
                                        </p:tgtEl>
                                        <p:attrNameLst>
                                          <p:attrName>style.visibility</p:attrName>
                                        </p:attrNameLst>
                                      </p:cBhvr>
                                      <p:to>
                                        <p:strVal val="visible"/>
                                      </p:to>
                                    </p:set>
                                  </p:childTnLst>
                                </p:cTn>
                              </p:par>
                            </p:childTnLst>
                          </p:cTn>
                        </p:par>
                        <p:par>
                          <p:cTn id="37" fill="hold" nodeType="afterGroup">
                            <p:stCondLst>
                              <p:cond delay="0"/>
                            </p:stCondLst>
                            <p:childTnLst>
                              <p:par>
                                <p:cTn id="38" presetID="63" presetClass="path" presetSubtype="0" accel="66600" decel="33400" fill="hold" grpId="1" nodeType="afterEffect">
                                  <p:stCondLst>
                                    <p:cond delay="0"/>
                                  </p:stCondLst>
                                  <p:childTnLst>
                                    <p:animMotion origin="layout" path="M -1.94444E-6 2.59259E-6 L 0.01736 2.59259E-6 " pathEditMode="relative" rAng="0" ptsTypes="AA">
                                      <p:cBhvr>
                                        <p:cTn id="39" dur="5000" fill="hold"/>
                                        <p:tgtEl>
                                          <p:spTgt spid="7646"/>
                                        </p:tgtEl>
                                        <p:attrNameLst>
                                          <p:attrName>ppt_x</p:attrName>
                                          <p:attrName>ppt_y</p:attrName>
                                        </p:attrNameLst>
                                      </p:cBhvr>
                                      <p:rCtr x="868" y="0"/>
                                    </p:animMotion>
                                  </p:childTnLst>
                                </p:cTn>
                              </p:par>
                            </p:childTnLst>
                          </p:cTn>
                        </p:par>
                        <p:par>
                          <p:cTn id="40" fill="hold" nodeType="afterGroup">
                            <p:stCondLst>
                              <p:cond delay="5000"/>
                            </p:stCondLst>
                            <p:childTnLst>
                              <p:par>
                                <p:cTn id="41" presetID="1" presetClass="entr" presetSubtype="0" fill="hold" nodeType="afterEffect">
                                  <p:stCondLst>
                                    <p:cond delay="0"/>
                                  </p:stCondLst>
                                  <p:childTnLst>
                                    <p:set>
                                      <p:cBhvr>
                                        <p:cTn id="42" dur="1" fill="hold">
                                          <p:stCondLst>
                                            <p:cond delay="0"/>
                                          </p:stCondLst>
                                        </p:cTn>
                                        <p:tgtEl>
                                          <p:spTgt spid="7830"/>
                                        </p:tgtEl>
                                        <p:attrNameLst>
                                          <p:attrName>style.visibility</p:attrName>
                                        </p:attrNameLst>
                                      </p:cBhvr>
                                      <p:to>
                                        <p:strVal val="visible"/>
                                      </p:to>
                                    </p:set>
                                  </p:childTnLst>
                                </p:cTn>
                              </p:par>
                            </p:childTnLst>
                          </p:cTn>
                        </p:par>
                        <p:par>
                          <p:cTn id="43" fill="hold" nodeType="afterGroup">
                            <p:stCondLst>
                              <p:cond delay="5000"/>
                            </p:stCondLst>
                            <p:childTnLst>
                              <p:par>
                                <p:cTn id="44" presetID="63" presetClass="path" presetSubtype="0" accel="50000" decel="50000" fill="hold" grpId="2" nodeType="afterEffect">
                                  <p:stCondLst>
                                    <p:cond delay="500"/>
                                  </p:stCondLst>
                                  <p:childTnLst>
                                    <p:animMotion origin="layout" path="M 0.01736 0.0 L 0.04687 0.00023 " pathEditMode="relative" rAng="0" ptsTypes="AA">
                                      <p:cBhvr>
                                        <p:cTn id="45" dur="5000" fill="hold"/>
                                        <p:tgtEl>
                                          <p:spTgt spid="7646"/>
                                        </p:tgtEl>
                                        <p:attrNameLst>
                                          <p:attrName>ppt_x</p:attrName>
                                          <p:attrName>ppt_y</p:attrName>
                                        </p:attrNameLst>
                                      </p:cBhvr>
                                      <p:rCtr x="1476" y="0"/>
                                    </p:animMotion>
                                  </p:childTnLst>
                                </p:cTn>
                              </p:par>
                            </p:childTnLst>
                          </p:cTn>
                        </p:par>
                        <p:par>
                          <p:cTn id="46" fill="hold" nodeType="afterGroup">
                            <p:stCondLst>
                              <p:cond delay="10500"/>
                            </p:stCondLst>
                            <p:childTnLst>
                              <p:par>
                                <p:cTn id="47" presetID="1" presetClass="entr" presetSubtype="0" fill="hold" nodeType="afterEffect">
                                  <p:stCondLst>
                                    <p:cond delay="0"/>
                                  </p:stCondLst>
                                  <p:childTnLst>
                                    <p:set>
                                      <p:cBhvr>
                                        <p:cTn id="48" dur="1" fill="hold">
                                          <p:stCondLst>
                                            <p:cond delay="0"/>
                                          </p:stCondLst>
                                        </p:cTn>
                                        <p:tgtEl>
                                          <p:spTgt spid="7831"/>
                                        </p:tgtEl>
                                        <p:attrNameLst>
                                          <p:attrName>style.visibility</p:attrName>
                                        </p:attrNameLst>
                                      </p:cBhvr>
                                      <p:to>
                                        <p:strVal val="visible"/>
                                      </p:to>
                                    </p:set>
                                  </p:childTnLst>
                                </p:cTn>
                              </p:par>
                            </p:childTnLst>
                          </p:cTn>
                        </p:par>
                        <p:par>
                          <p:cTn id="49" fill="hold" nodeType="afterGroup">
                            <p:stCondLst>
                              <p:cond delay="10500"/>
                            </p:stCondLst>
                            <p:childTnLst>
                              <p:par>
                                <p:cTn id="50" presetID="63" presetClass="path" presetSubtype="0" accel="50000" decel="50000" fill="hold" grpId="3" nodeType="afterEffect">
                                  <p:stCondLst>
                                    <p:cond delay="500"/>
                                  </p:stCondLst>
                                  <p:childTnLst>
                                    <p:animMotion origin="layout" path="M 0.04739 0.00069 L 0.10503 0.00116 " pathEditMode="relative" rAng="0" ptsTypes="AA">
                                      <p:cBhvr>
                                        <p:cTn id="51" dur="5000" fill="hold"/>
                                        <p:tgtEl>
                                          <p:spTgt spid="7646"/>
                                        </p:tgtEl>
                                        <p:attrNameLst>
                                          <p:attrName>ppt_x</p:attrName>
                                          <p:attrName>ppt_y</p:attrName>
                                        </p:attrNameLst>
                                      </p:cBhvr>
                                      <p:rCtr x="2882" y="23"/>
                                    </p:animMotion>
                                  </p:childTnLst>
                                </p:cTn>
                              </p:par>
                            </p:childTnLst>
                          </p:cTn>
                        </p:par>
                        <p:par>
                          <p:cTn id="52" fill="hold" nodeType="afterGroup">
                            <p:stCondLst>
                              <p:cond delay="16000"/>
                            </p:stCondLst>
                            <p:childTnLst>
                              <p:par>
                                <p:cTn id="53" presetID="1" presetClass="entr" presetSubtype="0" fill="hold" nodeType="afterEffect">
                                  <p:stCondLst>
                                    <p:cond delay="0"/>
                                  </p:stCondLst>
                                  <p:childTnLst>
                                    <p:set>
                                      <p:cBhvr>
                                        <p:cTn id="54" dur="1" fill="hold">
                                          <p:stCondLst>
                                            <p:cond delay="0"/>
                                          </p:stCondLst>
                                        </p:cTn>
                                        <p:tgtEl>
                                          <p:spTgt spid="7832"/>
                                        </p:tgtEl>
                                        <p:attrNameLst>
                                          <p:attrName>style.visibility</p:attrName>
                                        </p:attrNameLst>
                                      </p:cBhvr>
                                      <p:to>
                                        <p:strVal val="visible"/>
                                      </p:to>
                                    </p:set>
                                  </p:childTnLst>
                                </p:cTn>
                              </p:par>
                            </p:childTnLst>
                          </p:cTn>
                        </p:par>
                        <p:par>
                          <p:cTn id="55" fill="hold" nodeType="afterGroup">
                            <p:stCondLst>
                              <p:cond delay="16000"/>
                            </p:stCondLst>
                            <p:childTnLst>
                              <p:par>
                                <p:cTn id="56" presetID="63" presetClass="path" presetSubtype="0" accel="50000" decel="50000" fill="hold" grpId="4" nodeType="afterEffect">
                                  <p:stCondLst>
                                    <p:cond delay="500"/>
                                  </p:stCondLst>
                                  <p:childTnLst>
                                    <p:animMotion origin="layout" path="M 0.10503 0.00116 L 0.12899 0.00162 " pathEditMode="relative" rAng="0" ptsTypes="AA">
                                      <p:cBhvr>
                                        <p:cTn id="57" dur="5000" fill="hold"/>
                                        <p:tgtEl>
                                          <p:spTgt spid="7646"/>
                                        </p:tgtEl>
                                        <p:attrNameLst>
                                          <p:attrName>ppt_x</p:attrName>
                                          <p:attrName>ppt_y</p:attrName>
                                        </p:attrNameLst>
                                      </p:cBhvr>
                                      <p:rCtr x="1198" y="23"/>
                                    </p:animMotion>
                                  </p:childTnLst>
                                </p:cTn>
                              </p:par>
                            </p:childTnLst>
                          </p:cTn>
                        </p:par>
                        <p:par>
                          <p:cTn id="58" fill="hold" nodeType="afterGroup">
                            <p:stCondLst>
                              <p:cond delay="21500"/>
                            </p:stCondLst>
                            <p:childTnLst>
                              <p:par>
                                <p:cTn id="59" presetID="1" presetClass="entr" presetSubtype="0" fill="hold" nodeType="afterEffect">
                                  <p:stCondLst>
                                    <p:cond delay="0"/>
                                  </p:stCondLst>
                                  <p:childTnLst>
                                    <p:set>
                                      <p:cBhvr>
                                        <p:cTn id="60" dur="1" fill="hold">
                                          <p:stCondLst>
                                            <p:cond delay="0"/>
                                          </p:stCondLst>
                                        </p:cTn>
                                        <p:tgtEl>
                                          <p:spTgt spid="7835"/>
                                        </p:tgtEl>
                                        <p:attrNameLst>
                                          <p:attrName>style.visibility</p:attrName>
                                        </p:attrNameLst>
                                      </p:cBhvr>
                                      <p:to>
                                        <p:strVal val="visible"/>
                                      </p:to>
                                    </p:set>
                                  </p:childTnLst>
                                </p:cTn>
                              </p:par>
                            </p:childTnLst>
                          </p:cTn>
                        </p:par>
                        <p:par>
                          <p:cTn id="61" fill="hold" nodeType="afterGroup">
                            <p:stCondLst>
                              <p:cond delay="21500"/>
                            </p:stCondLst>
                            <p:childTnLst>
                              <p:par>
                                <p:cTn id="62" presetID="63" presetClass="path" presetSubtype="0" accel="50000" decel="50000" fill="hold" grpId="5" nodeType="afterEffect">
                                  <p:stCondLst>
                                    <p:cond delay="500"/>
                                  </p:stCondLst>
                                  <p:childTnLst>
                                    <p:animMotion origin="layout" path="M 0.12951 0.00116 L 0.17447 0.00139 " pathEditMode="relative" rAng="0" ptsTypes="AA">
                                      <p:cBhvr>
                                        <p:cTn id="63" dur="3000" fill="hold"/>
                                        <p:tgtEl>
                                          <p:spTgt spid="7646"/>
                                        </p:tgtEl>
                                        <p:attrNameLst>
                                          <p:attrName>ppt_x</p:attrName>
                                          <p:attrName>ppt_y</p:attrName>
                                        </p:attrNameLst>
                                      </p:cBhvr>
                                      <p:rCtr x="2240" y="0"/>
                                    </p:animMotion>
                                  </p:childTnLst>
                                  <p:subTnLst>
                                    <p:set>
                                      <p:cBhvr override="childStyle">
                                        <p:cTn dur="1" fill="hold" display="0" masterRel="sameClick" afterEffect="1">
                                          <p:stCondLst>
                                            <p:cond evt="end" delay="0">
                                              <p:tn val="62"/>
                                            </p:cond>
                                          </p:stCondLst>
                                        </p:cTn>
                                        <p:tgtEl>
                                          <p:spTgt spid="7646"/>
                                        </p:tgtEl>
                                        <p:attrNameLst>
                                          <p:attrName>style.visibility</p:attrName>
                                        </p:attrNameLst>
                                      </p:cBhvr>
                                      <p:to>
                                        <p:strVal val="hidden"/>
                                      </p:to>
                                    </p:set>
                                  </p:sub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7836"/>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horizontal)">
                                      <p:cBhvr>
                                        <p:cTn id="72" dur="5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5" grpId="0"/>
      <p:bldP spid="7569" grpId="0"/>
      <p:bldP spid="7629" grpId="0"/>
      <p:bldP spid="7646" grpId="0" animBg="1"/>
      <p:bldP spid="7646" grpId="1" animBg="1"/>
      <p:bldP spid="7646" grpId="2" animBg="1"/>
      <p:bldP spid="7646" grpId="3" animBg="1"/>
      <p:bldP spid="7646" grpId="4" animBg="1"/>
      <p:bldP spid="7646"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6" y="2110006"/>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Fonction mémoire</a:t>
            </a:r>
            <a:endParaRPr lang="fr-FR" sz="1600" b="1" dirty="0">
              <a:solidFill>
                <a:schemeClr val="bg1"/>
              </a:solidFill>
              <a:effectLst>
                <a:outerShdw blurRad="38100" dist="38100" dir="2700000" algn="tl">
                  <a:srgbClr val="000000"/>
                </a:outerShdw>
              </a:effectLst>
            </a:endParaRPr>
          </a:p>
        </p:txBody>
      </p:sp>
      <p:graphicFrame>
        <p:nvGraphicFramePr>
          <p:cNvPr id="3" name="Group 588"/>
          <p:cNvGraphicFramePr>
            <a:graphicFrameLocks noGrp="1"/>
          </p:cNvGraphicFramePr>
          <p:nvPr/>
        </p:nvGraphicFramePr>
        <p:xfrm>
          <a:off x="4752975" y="1784350"/>
          <a:ext cx="1993900" cy="1833565"/>
        </p:xfrm>
        <a:graphic>
          <a:graphicData uri="http://schemas.openxmlformats.org/drawingml/2006/table">
            <a:tbl>
              <a:tblPr/>
              <a:tblGrid>
                <a:gridCol w="500063"/>
                <a:gridCol w="496887"/>
                <a:gridCol w="500063"/>
                <a:gridCol w="496887"/>
              </a:tblGrid>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Q</a:t>
                      </a:r>
                      <a:r>
                        <a:rPr kumimoji="0" lang="fr-FR" sz="1800" b="0" i="0" u="none" strike="noStrike" cap="none" normalizeH="0" baseline="-2500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Q</a:t>
                      </a:r>
                      <a:r>
                        <a:rPr kumimoji="0" lang="fr-FR" sz="1800" b="0" i="0" u="none" strike="noStrike" cap="none" normalizeH="0" baseline="-25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6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aphicFrame>
        <p:nvGraphicFramePr>
          <p:cNvPr id="5" name="Object 621"/>
          <p:cNvGraphicFramePr>
            <a:graphicFrameLocks noChangeAspect="1"/>
          </p:cNvGraphicFramePr>
          <p:nvPr/>
        </p:nvGraphicFramePr>
        <p:xfrm>
          <a:off x="5770563" y="2120900"/>
          <a:ext cx="398462" cy="401638"/>
        </p:xfrm>
        <a:graphic>
          <a:graphicData uri="http://schemas.openxmlformats.org/presentationml/2006/ole">
            <mc:AlternateContent xmlns:mc="http://schemas.openxmlformats.org/markup-compatibility/2006">
              <mc:Choice xmlns:v="urn:schemas-microsoft-com:vml" Requires="v">
                <p:oleObj spid="_x0000_s53360" name="Equation" r:id="rId3" imgW="241195" imgH="241195" progId="Equation.DSMT4">
                  <p:embed/>
                </p:oleObj>
              </mc:Choice>
              <mc:Fallback>
                <p:oleObj name="Equation" r:id="rId3" imgW="241195"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3" y="2120900"/>
                        <a:ext cx="3984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622"/>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aphicFrame>
        <p:nvGraphicFramePr>
          <p:cNvPr id="7" name="Object 623"/>
          <p:cNvGraphicFramePr>
            <a:graphicFrameLocks noChangeAspect="1"/>
          </p:cNvGraphicFramePr>
          <p:nvPr/>
        </p:nvGraphicFramePr>
        <p:xfrm>
          <a:off x="6354763" y="2143125"/>
          <a:ext cx="385762" cy="369888"/>
        </p:xfrm>
        <a:graphic>
          <a:graphicData uri="http://schemas.openxmlformats.org/presentationml/2006/ole">
            <mc:AlternateContent xmlns:mc="http://schemas.openxmlformats.org/markup-compatibility/2006">
              <mc:Choice xmlns:v="urn:schemas-microsoft-com:vml" Requires="v">
                <p:oleObj spid="_x0000_s53361" name="Equation" r:id="rId5" imgW="253890" imgH="241195" progId="Equation.DSMT4">
                  <p:embed/>
                </p:oleObj>
              </mc:Choice>
              <mc:Fallback>
                <p:oleObj name="Equation" r:id="rId5" imgW="253890"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763" y="2143125"/>
                        <a:ext cx="38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624"/>
          <p:cNvSpPr txBox="1">
            <a:spLocks noChangeArrowheads="1"/>
          </p:cNvSpPr>
          <p:nvPr/>
        </p:nvSpPr>
        <p:spPr bwMode="auto">
          <a:xfrm>
            <a:off x="1330325" y="1352550"/>
            <a:ext cx="300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dirty="0"/>
              <a:t>Réalisations possibles : </a:t>
            </a:r>
          </a:p>
        </p:txBody>
      </p:sp>
      <p:grpSp>
        <p:nvGrpSpPr>
          <p:cNvPr id="9" name="Group 625"/>
          <p:cNvGrpSpPr>
            <a:grpSpLocks/>
          </p:cNvGrpSpPr>
          <p:nvPr/>
        </p:nvGrpSpPr>
        <p:grpSpPr bwMode="auto">
          <a:xfrm>
            <a:off x="1597025" y="1704975"/>
            <a:ext cx="2101850" cy="1809750"/>
            <a:chOff x="964" y="846"/>
            <a:chExt cx="1324" cy="1140"/>
          </a:xfrm>
        </p:grpSpPr>
        <p:sp>
          <p:nvSpPr>
            <p:cNvPr id="10" name="Rectangle 626"/>
            <p:cNvSpPr>
              <a:spLocks noChangeArrowheads="1"/>
            </p:cNvSpPr>
            <p:nvPr/>
          </p:nvSpPr>
          <p:spPr bwMode="auto">
            <a:xfrm>
              <a:off x="1392" y="1177"/>
              <a:ext cx="225" cy="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1" name="Line 627"/>
            <p:cNvSpPr>
              <a:spLocks noChangeShapeType="1"/>
            </p:cNvSpPr>
            <p:nvPr/>
          </p:nvSpPr>
          <p:spPr bwMode="auto">
            <a:xfrm>
              <a:off x="1068" y="1226"/>
              <a:ext cx="3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 name="Oval 628"/>
            <p:cNvSpPr>
              <a:spLocks noChangeArrowheads="1"/>
            </p:cNvSpPr>
            <p:nvPr/>
          </p:nvSpPr>
          <p:spPr bwMode="auto">
            <a:xfrm>
              <a:off x="1624" y="1296"/>
              <a:ext cx="31" cy="29"/>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3" name="Rectangle 629"/>
            <p:cNvSpPr>
              <a:spLocks noChangeArrowheads="1"/>
            </p:cNvSpPr>
            <p:nvPr/>
          </p:nvSpPr>
          <p:spPr bwMode="auto">
            <a:xfrm>
              <a:off x="1392" y="1712"/>
              <a:ext cx="225" cy="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4" name="Line 630"/>
            <p:cNvSpPr>
              <a:spLocks noChangeShapeType="1"/>
            </p:cNvSpPr>
            <p:nvPr/>
          </p:nvSpPr>
          <p:spPr bwMode="auto">
            <a:xfrm>
              <a:off x="1060" y="1939"/>
              <a:ext cx="33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 name="Oval 631"/>
            <p:cNvSpPr>
              <a:spLocks noChangeArrowheads="1"/>
            </p:cNvSpPr>
            <p:nvPr/>
          </p:nvSpPr>
          <p:spPr bwMode="auto">
            <a:xfrm>
              <a:off x="1624" y="1828"/>
              <a:ext cx="31" cy="29"/>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6" name="Line 632"/>
            <p:cNvSpPr>
              <a:spLocks noChangeShapeType="1"/>
            </p:cNvSpPr>
            <p:nvPr/>
          </p:nvSpPr>
          <p:spPr bwMode="auto">
            <a:xfrm>
              <a:off x="1655" y="1310"/>
              <a:ext cx="38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7" name="Line 633"/>
            <p:cNvSpPr>
              <a:spLocks noChangeShapeType="1"/>
            </p:cNvSpPr>
            <p:nvPr/>
          </p:nvSpPr>
          <p:spPr bwMode="auto">
            <a:xfrm>
              <a:off x="1662" y="1842"/>
              <a:ext cx="387"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8" name="Line 634"/>
            <p:cNvSpPr>
              <a:spLocks noChangeShapeType="1"/>
            </p:cNvSpPr>
            <p:nvPr/>
          </p:nvSpPr>
          <p:spPr bwMode="auto">
            <a:xfrm flipH="1">
              <a:off x="1284" y="1405"/>
              <a:ext cx="10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9" name="Line 635"/>
            <p:cNvSpPr>
              <a:spLocks noChangeShapeType="1"/>
            </p:cNvSpPr>
            <p:nvPr/>
          </p:nvSpPr>
          <p:spPr bwMode="auto">
            <a:xfrm flipH="1">
              <a:off x="1284" y="1758"/>
              <a:ext cx="10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0" name="Line 636"/>
            <p:cNvSpPr>
              <a:spLocks noChangeShapeType="1"/>
            </p:cNvSpPr>
            <p:nvPr/>
          </p:nvSpPr>
          <p:spPr bwMode="auto">
            <a:xfrm flipV="1">
              <a:off x="1284" y="1646"/>
              <a:ext cx="0" cy="1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 name="Line 637"/>
            <p:cNvSpPr>
              <a:spLocks noChangeShapeType="1"/>
            </p:cNvSpPr>
            <p:nvPr/>
          </p:nvSpPr>
          <p:spPr bwMode="auto">
            <a:xfrm flipV="1">
              <a:off x="1284" y="1482"/>
              <a:ext cx="572"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2" name="Line 638"/>
            <p:cNvSpPr>
              <a:spLocks noChangeShapeType="1"/>
            </p:cNvSpPr>
            <p:nvPr/>
          </p:nvSpPr>
          <p:spPr bwMode="auto">
            <a:xfrm>
              <a:off x="1281" y="1531"/>
              <a:ext cx="575" cy="18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3" name="Line 639"/>
            <p:cNvSpPr>
              <a:spLocks noChangeShapeType="1"/>
            </p:cNvSpPr>
            <p:nvPr/>
          </p:nvSpPr>
          <p:spPr bwMode="auto">
            <a:xfrm>
              <a:off x="1855" y="1716"/>
              <a:ext cx="1" cy="1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4" name="Line 640"/>
            <p:cNvSpPr>
              <a:spLocks noChangeShapeType="1"/>
            </p:cNvSpPr>
            <p:nvPr/>
          </p:nvSpPr>
          <p:spPr bwMode="auto">
            <a:xfrm flipV="1">
              <a:off x="1852" y="1310"/>
              <a:ext cx="0" cy="1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5" name="Line 641"/>
            <p:cNvSpPr>
              <a:spLocks noChangeShapeType="1"/>
            </p:cNvSpPr>
            <p:nvPr/>
          </p:nvSpPr>
          <p:spPr bwMode="auto">
            <a:xfrm>
              <a:off x="1284" y="1406"/>
              <a:ext cx="0" cy="1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6" name="Text Box 642"/>
            <p:cNvSpPr txBox="1">
              <a:spLocks noChangeArrowheads="1"/>
            </p:cNvSpPr>
            <p:nvPr/>
          </p:nvSpPr>
          <p:spPr bwMode="auto">
            <a:xfrm>
              <a:off x="1360" y="117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latin typeface="Arial" charset="0"/>
                  <a:sym typeface="Symbol" pitchFamily="18" charset="2"/>
                </a:rPr>
                <a:t></a:t>
              </a:r>
              <a:r>
                <a:rPr lang="fr-FR" altLang="fr-FR" sz="1800">
                  <a:sym typeface="Symbol" pitchFamily="18" charset="2"/>
                </a:rPr>
                <a:t>1</a:t>
              </a:r>
            </a:p>
          </p:txBody>
        </p:sp>
        <p:sp>
          <p:nvSpPr>
            <p:cNvPr id="27" name="Text Box 643"/>
            <p:cNvSpPr txBox="1">
              <a:spLocks noChangeArrowheads="1"/>
            </p:cNvSpPr>
            <p:nvPr/>
          </p:nvSpPr>
          <p:spPr bwMode="auto">
            <a:xfrm>
              <a:off x="1374" y="1734"/>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latin typeface="Arial" charset="0"/>
                  <a:sym typeface="Symbol" pitchFamily="18" charset="2"/>
                </a:rPr>
                <a:t></a:t>
              </a:r>
              <a:r>
                <a:rPr lang="fr-FR" altLang="fr-FR" sz="1800">
                  <a:sym typeface="Symbol" pitchFamily="18" charset="2"/>
                </a:rPr>
                <a:t>1</a:t>
              </a:r>
            </a:p>
          </p:txBody>
        </p:sp>
        <p:sp>
          <p:nvSpPr>
            <p:cNvPr id="28" name="Text Box 644"/>
            <p:cNvSpPr txBox="1">
              <a:spLocks noChangeArrowheads="1"/>
            </p:cNvSpPr>
            <p:nvPr/>
          </p:nvSpPr>
          <p:spPr bwMode="auto">
            <a:xfrm>
              <a:off x="964" y="1726"/>
              <a:ext cx="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S</a:t>
              </a:r>
            </a:p>
          </p:txBody>
        </p:sp>
        <p:sp>
          <p:nvSpPr>
            <p:cNvPr id="29" name="Text Box 645"/>
            <p:cNvSpPr txBox="1">
              <a:spLocks noChangeArrowheads="1"/>
            </p:cNvSpPr>
            <p:nvPr/>
          </p:nvSpPr>
          <p:spPr bwMode="auto">
            <a:xfrm>
              <a:off x="964" y="1024"/>
              <a:ext cx="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R</a:t>
              </a:r>
            </a:p>
          </p:txBody>
        </p:sp>
        <p:sp>
          <p:nvSpPr>
            <p:cNvPr id="30" name="Text Box 646"/>
            <p:cNvSpPr txBox="1">
              <a:spLocks noChangeArrowheads="1"/>
            </p:cNvSpPr>
            <p:nvPr/>
          </p:nvSpPr>
          <p:spPr bwMode="auto">
            <a:xfrm>
              <a:off x="1942" y="1102"/>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Q</a:t>
              </a:r>
              <a:r>
                <a:rPr lang="fr-FR" altLang="fr-FR" sz="1800" baseline="-25000"/>
                <a:t>1</a:t>
              </a:r>
            </a:p>
          </p:txBody>
        </p:sp>
        <p:sp>
          <p:nvSpPr>
            <p:cNvPr id="31" name="Text Box 647"/>
            <p:cNvSpPr txBox="1">
              <a:spLocks noChangeArrowheads="1"/>
            </p:cNvSpPr>
            <p:nvPr/>
          </p:nvSpPr>
          <p:spPr bwMode="auto">
            <a:xfrm>
              <a:off x="1976" y="1652"/>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Q</a:t>
              </a:r>
              <a:r>
                <a:rPr lang="fr-FR" altLang="fr-FR" sz="1800" baseline="-25000"/>
                <a:t>2</a:t>
              </a:r>
            </a:p>
          </p:txBody>
        </p:sp>
        <p:sp>
          <p:nvSpPr>
            <p:cNvPr id="32" name="Text Box 648"/>
            <p:cNvSpPr txBox="1">
              <a:spLocks noChangeArrowheads="1"/>
            </p:cNvSpPr>
            <p:nvPr/>
          </p:nvSpPr>
          <p:spPr bwMode="auto">
            <a:xfrm>
              <a:off x="1004" y="846"/>
              <a:ext cx="1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avec des NOR</a:t>
              </a:r>
            </a:p>
          </p:txBody>
        </p:sp>
      </p:grpSp>
      <p:sp>
        <p:nvSpPr>
          <p:cNvPr id="33" name="AutoShape 649"/>
          <p:cNvSpPr>
            <a:spLocks noChangeArrowheads="1"/>
          </p:cNvSpPr>
          <p:nvPr/>
        </p:nvSpPr>
        <p:spPr bwMode="auto">
          <a:xfrm>
            <a:off x="3584575" y="2647950"/>
            <a:ext cx="787400" cy="292100"/>
          </a:xfrm>
          <a:prstGeom prst="rightArrow">
            <a:avLst>
              <a:gd name="adj1" fmla="val 50000"/>
              <a:gd name="adj2" fmla="val 6739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34" name="AutoShape 650"/>
          <p:cNvSpPr>
            <a:spLocks noChangeArrowheads="1"/>
          </p:cNvSpPr>
          <p:nvPr/>
        </p:nvSpPr>
        <p:spPr bwMode="auto">
          <a:xfrm>
            <a:off x="6924675" y="2647950"/>
            <a:ext cx="787400" cy="292100"/>
          </a:xfrm>
          <a:prstGeom prst="rightArrow">
            <a:avLst>
              <a:gd name="adj1" fmla="val 50000"/>
              <a:gd name="adj2" fmla="val 6739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35" name="Text Box 651"/>
          <p:cNvSpPr txBox="1">
            <a:spLocks noChangeArrowheads="1"/>
          </p:cNvSpPr>
          <p:nvPr/>
        </p:nvSpPr>
        <p:spPr bwMode="auto">
          <a:xfrm>
            <a:off x="7800975" y="2444750"/>
            <a:ext cx="119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Arrêt prioritaire</a:t>
            </a:r>
          </a:p>
        </p:txBody>
      </p:sp>
      <p:sp>
        <p:nvSpPr>
          <p:cNvPr id="36" name="AutoShape 652"/>
          <p:cNvSpPr>
            <a:spLocks noChangeArrowheads="1"/>
          </p:cNvSpPr>
          <p:nvPr/>
        </p:nvSpPr>
        <p:spPr bwMode="auto">
          <a:xfrm>
            <a:off x="4313238" y="5019675"/>
            <a:ext cx="441325" cy="279400"/>
          </a:xfrm>
          <a:prstGeom prst="rightArrow">
            <a:avLst>
              <a:gd name="adj1" fmla="val 50000"/>
              <a:gd name="adj2" fmla="val 3948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37" name="Rectangle 65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38" name="AutoShape 654"/>
          <p:cNvSpPr>
            <a:spLocks noChangeArrowheads="1"/>
          </p:cNvSpPr>
          <p:nvPr/>
        </p:nvSpPr>
        <p:spPr bwMode="auto">
          <a:xfrm>
            <a:off x="7058025" y="5016500"/>
            <a:ext cx="438150" cy="292100"/>
          </a:xfrm>
          <a:prstGeom prst="rightArrow">
            <a:avLst>
              <a:gd name="adj1" fmla="val 50000"/>
              <a:gd name="adj2"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39" name="Group 655"/>
          <p:cNvGrpSpPr>
            <a:grpSpLocks/>
          </p:cNvGrpSpPr>
          <p:nvPr/>
        </p:nvGrpSpPr>
        <p:grpSpPr bwMode="auto">
          <a:xfrm>
            <a:off x="7073900" y="4984750"/>
            <a:ext cx="2108200" cy="795338"/>
            <a:chOff x="4432" y="2954"/>
            <a:chExt cx="1328" cy="501"/>
          </a:xfrm>
        </p:grpSpPr>
        <p:graphicFrame>
          <p:nvGraphicFramePr>
            <p:cNvPr id="40" name="Object 656"/>
            <p:cNvGraphicFramePr>
              <a:graphicFrameLocks noChangeAspect="1"/>
            </p:cNvGraphicFramePr>
            <p:nvPr/>
          </p:nvGraphicFramePr>
          <p:xfrm>
            <a:off x="4718" y="2954"/>
            <a:ext cx="745" cy="192"/>
          </p:xfrm>
          <a:graphic>
            <a:graphicData uri="http://schemas.openxmlformats.org/presentationml/2006/ole">
              <mc:AlternateContent xmlns:mc="http://schemas.openxmlformats.org/markup-compatibility/2006">
                <mc:Choice xmlns:v="urn:schemas-microsoft-com:vml" Requires="v">
                  <p:oleObj spid="_x0000_s53362" name="Equation" r:id="rId7" imgW="837836" imgH="215806" progId="Equation.DSMT4">
                    <p:embed/>
                  </p:oleObj>
                </mc:Choice>
                <mc:Fallback>
                  <p:oleObj name="Equation" r:id="rId7" imgW="837836" imgH="21580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8" y="2954"/>
                          <a:ext cx="7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C3F04"/>
                              </a:solidFill>
                              <a:miter lim="800000"/>
                              <a:headEnd/>
                              <a:tailEnd/>
                            </a14:hiddenLine>
                          </a:ext>
                        </a:extLst>
                      </p:spPr>
                    </p:pic>
                  </p:oleObj>
                </mc:Fallback>
              </mc:AlternateContent>
            </a:graphicData>
          </a:graphic>
        </p:graphicFrame>
        <p:sp>
          <p:nvSpPr>
            <p:cNvPr id="41" name="Text Box 657"/>
            <p:cNvSpPr txBox="1">
              <a:spLocks noChangeArrowheads="1"/>
            </p:cNvSpPr>
            <p:nvPr/>
          </p:nvSpPr>
          <p:spPr bwMode="auto">
            <a:xfrm>
              <a:off x="4432" y="3224"/>
              <a:ext cx="13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Marche prioritaire</a:t>
              </a:r>
            </a:p>
          </p:txBody>
        </p:sp>
      </p:grpSp>
      <p:graphicFrame>
        <p:nvGraphicFramePr>
          <p:cNvPr id="42" name="Group 658"/>
          <p:cNvGraphicFramePr>
            <a:graphicFrameLocks noGrp="1"/>
          </p:cNvGraphicFramePr>
          <p:nvPr/>
        </p:nvGraphicFramePr>
        <p:xfrm>
          <a:off x="4897438" y="4371975"/>
          <a:ext cx="2006600" cy="1974850"/>
        </p:xfrm>
        <a:graphic>
          <a:graphicData uri="http://schemas.openxmlformats.org/drawingml/2006/table">
            <a:tbl>
              <a:tblPr/>
              <a:tblGrid>
                <a:gridCol w="668337"/>
                <a:gridCol w="669925"/>
                <a:gridCol w="668338"/>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3" name="Group 684"/>
          <p:cNvGraphicFramePr>
            <a:graphicFrameLocks noGrp="1"/>
          </p:cNvGraphicFramePr>
          <p:nvPr/>
        </p:nvGraphicFramePr>
        <p:xfrm>
          <a:off x="4876800" y="4349750"/>
          <a:ext cx="2006600" cy="1985963"/>
        </p:xfrm>
        <a:graphic>
          <a:graphicData uri="http://schemas.openxmlformats.org/drawingml/2006/table">
            <a:tbl>
              <a:tblPr/>
              <a:tblGrid>
                <a:gridCol w="668338"/>
                <a:gridCol w="669925"/>
                <a:gridCol w="668337"/>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 name="Text Box 710"/>
          <p:cNvSpPr txBox="1">
            <a:spLocks noChangeArrowheads="1"/>
          </p:cNvSpPr>
          <p:nvPr/>
        </p:nvSpPr>
        <p:spPr bwMode="auto">
          <a:xfrm>
            <a:off x="3771900" y="6184900"/>
            <a:ext cx="776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sz="1800">
              <a:latin typeface="Arial" charset="0"/>
            </a:endParaRPr>
          </a:p>
        </p:txBody>
      </p:sp>
      <p:grpSp>
        <p:nvGrpSpPr>
          <p:cNvPr id="45" name="Group 711"/>
          <p:cNvGrpSpPr>
            <a:grpSpLocks/>
          </p:cNvGrpSpPr>
          <p:nvPr/>
        </p:nvGrpSpPr>
        <p:grpSpPr bwMode="auto">
          <a:xfrm>
            <a:off x="1289050" y="3940175"/>
            <a:ext cx="3505200" cy="2246313"/>
            <a:chOff x="788" y="2296"/>
            <a:chExt cx="2208" cy="1415"/>
          </a:xfrm>
        </p:grpSpPr>
        <p:grpSp>
          <p:nvGrpSpPr>
            <p:cNvPr id="46" name="Group 712"/>
            <p:cNvGrpSpPr>
              <a:grpSpLocks/>
            </p:cNvGrpSpPr>
            <p:nvPr/>
          </p:nvGrpSpPr>
          <p:grpSpPr bwMode="auto">
            <a:xfrm>
              <a:off x="818" y="2568"/>
              <a:ext cx="1744" cy="1143"/>
              <a:chOff x="816" y="2532"/>
              <a:chExt cx="1744" cy="1143"/>
            </a:xfrm>
          </p:grpSpPr>
          <p:sp>
            <p:nvSpPr>
              <p:cNvPr id="48" name="Freeform 713"/>
              <p:cNvSpPr>
                <a:spLocks/>
              </p:cNvSpPr>
              <p:nvPr/>
            </p:nvSpPr>
            <p:spPr bwMode="auto">
              <a:xfrm>
                <a:off x="1260" y="3072"/>
                <a:ext cx="897" cy="603"/>
              </a:xfrm>
              <a:custGeom>
                <a:avLst/>
                <a:gdLst>
                  <a:gd name="T0" fmla="*/ 897 w 897"/>
                  <a:gd name="T1" fmla="*/ 0 h 603"/>
                  <a:gd name="T2" fmla="*/ 897 w 897"/>
                  <a:gd name="T3" fmla="*/ 603 h 603"/>
                  <a:gd name="T4" fmla="*/ 0 w 897"/>
                  <a:gd name="T5" fmla="*/ 603 h 603"/>
                  <a:gd name="T6" fmla="*/ 0 w 897"/>
                  <a:gd name="T7" fmla="*/ 303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0" y="303"/>
                    </a:ln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49" name="Group 714"/>
              <p:cNvGrpSpPr>
                <a:grpSpLocks/>
              </p:cNvGrpSpPr>
              <p:nvPr/>
            </p:nvGrpSpPr>
            <p:grpSpPr bwMode="auto">
              <a:xfrm>
                <a:off x="1005" y="2760"/>
                <a:ext cx="1352" cy="663"/>
                <a:chOff x="1005" y="2760"/>
                <a:chExt cx="1352" cy="663"/>
              </a:xfrm>
            </p:grpSpPr>
            <p:sp>
              <p:nvSpPr>
                <p:cNvPr id="63" name="Line 715"/>
                <p:cNvSpPr>
                  <a:spLocks noChangeShapeType="1"/>
                </p:cNvSpPr>
                <p:nvPr/>
              </p:nvSpPr>
              <p:spPr bwMode="auto">
                <a:xfrm flipH="1">
                  <a:off x="1153" y="2871"/>
                  <a:ext cx="212"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 name="Line 716"/>
                <p:cNvSpPr>
                  <a:spLocks noChangeShapeType="1"/>
                </p:cNvSpPr>
                <p:nvPr/>
              </p:nvSpPr>
              <p:spPr bwMode="auto">
                <a:xfrm>
                  <a:off x="1005" y="2790"/>
                  <a:ext cx="0" cy="6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717"/>
                <p:cNvSpPr>
                  <a:spLocks noChangeShapeType="1"/>
                </p:cNvSpPr>
                <p:nvPr/>
              </p:nvSpPr>
              <p:spPr bwMode="auto">
                <a:xfrm>
                  <a:off x="1008" y="2873"/>
                  <a:ext cx="1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Line 718"/>
                <p:cNvSpPr>
                  <a:spLocks noChangeShapeType="1"/>
                </p:cNvSpPr>
                <p:nvPr/>
              </p:nvSpPr>
              <p:spPr bwMode="auto">
                <a:xfrm>
                  <a:off x="1362" y="2870"/>
                  <a:ext cx="72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 name="Rectangle 719"/>
                <p:cNvSpPr>
                  <a:spLocks noChangeArrowheads="1"/>
                </p:cNvSpPr>
                <p:nvPr/>
              </p:nvSpPr>
              <p:spPr bwMode="auto">
                <a:xfrm>
                  <a:off x="2093" y="2760"/>
                  <a:ext cx="133" cy="311"/>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68" name="Line 720"/>
                <p:cNvSpPr>
                  <a:spLocks noChangeShapeType="1"/>
                </p:cNvSpPr>
                <p:nvPr/>
              </p:nvSpPr>
              <p:spPr bwMode="auto">
                <a:xfrm>
                  <a:off x="2088" y="2835"/>
                  <a:ext cx="135" cy="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9" name="Line 721"/>
                <p:cNvSpPr>
                  <a:spLocks noChangeShapeType="1"/>
                </p:cNvSpPr>
                <p:nvPr/>
              </p:nvSpPr>
              <p:spPr bwMode="auto">
                <a:xfrm>
                  <a:off x="2229" y="2865"/>
                  <a:ext cx="1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Line 722"/>
                <p:cNvSpPr>
                  <a:spLocks noChangeShapeType="1"/>
                </p:cNvSpPr>
                <p:nvPr/>
              </p:nvSpPr>
              <p:spPr bwMode="auto">
                <a:xfrm>
                  <a:off x="2356" y="2760"/>
                  <a:ext cx="1" cy="6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0" name="Line 723"/>
              <p:cNvSpPr>
                <a:spLocks noChangeShapeType="1"/>
              </p:cNvSpPr>
              <p:nvPr/>
            </p:nvSpPr>
            <p:spPr bwMode="auto">
              <a:xfrm>
                <a:off x="1004" y="3324"/>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 name="Line 724"/>
              <p:cNvSpPr>
                <a:spLocks noChangeShapeType="1"/>
              </p:cNvSpPr>
              <p:nvPr/>
            </p:nvSpPr>
            <p:spPr bwMode="auto">
              <a:xfrm flipV="1">
                <a:off x="1152" y="3324"/>
                <a:ext cx="20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 name="Line 725"/>
              <p:cNvSpPr>
                <a:spLocks noChangeShapeType="1"/>
              </p:cNvSpPr>
              <p:nvPr/>
            </p:nvSpPr>
            <p:spPr bwMode="auto">
              <a:xfrm>
                <a:off x="1356" y="3324"/>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 name="Line 726"/>
              <p:cNvSpPr>
                <a:spLocks noChangeShapeType="1"/>
              </p:cNvSpPr>
              <p:nvPr/>
            </p:nvSpPr>
            <p:spPr bwMode="auto">
              <a:xfrm flipV="1">
                <a:off x="1646" y="3246"/>
                <a:ext cx="2" cy="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 name="Line 727"/>
              <p:cNvSpPr>
                <a:spLocks noChangeShapeType="1"/>
              </p:cNvSpPr>
              <p:nvPr/>
            </p:nvSpPr>
            <p:spPr bwMode="auto">
              <a:xfrm>
                <a:off x="1620" y="3254"/>
                <a:ext cx="230"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 name="Line 728"/>
              <p:cNvSpPr>
                <a:spLocks noChangeShapeType="1"/>
              </p:cNvSpPr>
              <p:nvPr/>
            </p:nvSpPr>
            <p:spPr bwMode="auto">
              <a:xfrm flipV="1">
                <a:off x="1846" y="3312"/>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 name="Line 729"/>
              <p:cNvSpPr>
                <a:spLocks noChangeShapeType="1"/>
              </p:cNvSpPr>
              <p:nvPr/>
            </p:nvSpPr>
            <p:spPr bwMode="auto">
              <a:xfrm flipV="1">
                <a:off x="1952" y="2874"/>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Text Box 730"/>
              <p:cNvSpPr txBox="1">
                <a:spLocks noChangeArrowheads="1"/>
              </p:cNvSpPr>
              <p:nvPr/>
            </p:nvSpPr>
            <p:spPr bwMode="auto">
              <a:xfrm>
                <a:off x="1147" y="2638"/>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58" name="Object 731"/>
              <p:cNvGraphicFramePr>
                <a:graphicFrameLocks noChangeAspect="1"/>
              </p:cNvGraphicFramePr>
              <p:nvPr/>
            </p:nvGraphicFramePr>
            <p:xfrm>
              <a:off x="1700" y="3057"/>
              <a:ext cx="132" cy="226"/>
            </p:xfrm>
            <a:graphic>
              <a:graphicData uri="http://schemas.openxmlformats.org/presentationml/2006/ole">
                <mc:AlternateContent xmlns:mc="http://schemas.openxmlformats.org/markup-compatibility/2006">
                  <mc:Choice xmlns:v="urn:schemas-microsoft-com:vml" Requires="v">
                    <p:oleObj spid="_x0000_s53363" name="Equation" r:id="rId9" imgW="126780" imgH="215526" progId="Equation.DSMT4">
                      <p:embed/>
                    </p:oleObj>
                  </mc:Choice>
                  <mc:Fallback>
                    <p:oleObj name="Equation" r:id="rId9"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0" y="3057"/>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 name="Text Box 732"/>
              <p:cNvSpPr txBox="1">
                <a:spLocks noChangeArrowheads="1"/>
              </p:cNvSpPr>
              <p:nvPr/>
            </p:nvSpPr>
            <p:spPr bwMode="auto">
              <a:xfrm>
                <a:off x="1104" y="3090"/>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60" name="Text Box 733"/>
              <p:cNvSpPr txBox="1">
                <a:spLocks noChangeArrowheads="1"/>
              </p:cNvSpPr>
              <p:nvPr/>
            </p:nvSpPr>
            <p:spPr bwMode="auto">
              <a:xfrm>
                <a:off x="2046" y="253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61" name="Text Box 734"/>
              <p:cNvSpPr txBox="1">
                <a:spLocks noChangeArrowheads="1"/>
              </p:cNvSpPr>
              <p:nvPr/>
            </p:nvSpPr>
            <p:spPr bwMode="auto">
              <a:xfrm>
                <a:off x="816" y="2652"/>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62" name="Text Box 735"/>
              <p:cNvSpPr txBox="1">
                <a:spLocks noChangeArrowheads="1"/>
              </p:cNvSpPr>
              <p:nvPr/>
            </p:nvSpPr>
            <p:spPr bwMode="auto">
              <a:xfrm>
                <a:off x="2248" y="3400"/>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grpSp>
        <p:sp>
          <p:nvSpPr>
            <p:cNvPr id="47" name="Text Box 736"/>
            <p:cNvSpPr txBox="1">
              <a:spLocks noChangeArrowheads="1"/>
            </p:cNvSpPr>
            <p:nvPr/>
          </p:nvSpPr>
          <p:spPr bwMode="auto">
            <a:xfrm>
              <a:off x="788" y="2296"/>
              <a:ext cx="2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l" eaLnBrk="1" hangingPunct="1"/>
              <a:r>
                <a:rPr lang="fr-FR" altLang="fr-FR" sz="1800"/>
                <a:t>Mémoire câblée électromagnétique </a:t>
              </a:r>
            </a:p>
          </p:txBody>
        </p:sp>
      </p:grpSp>
      <p:graphicFrame>
        <p:nvGraphicFramePr>
          <p:cNvPr id="71" name="Group 737"/>
          <p:cNvGraphicFramePr>
            <a:graphicFrameLocks noGrp="1"/>
          </p:cNvGraphicFramePr>
          <p:nvPr/>
        </p:nvGraphicFramePr>
        <p:xfrm>
          <a:off x="4902200" y="4370388"/>
          <a:ext cx="2006600" cy="1985963"/>
        </p:xfrm>
        <a:graphic>
          <a:graphicData uri="http://schemas.openxmlformats.org/drawingml/2006/table">
            <a:tbl>
              <a:tblPr/>
              <a:tblGrid>
                <a:gridCol w="668338"/>
                <a:gridCol w="669925"/>
                <a:gridCol w="668337"/>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2" name="Group 763"/>
          <p:cNvGraphicFramePr>
            <a:graphicFrameLocks noGrp="1"/>
          </p:cNvGraphicFramePr>
          <p:nvPr/>
        </p:nvGraphicFramePr>
        <p:xfrm>
          <a:off x="4903788" y="4349750"/>
          <a:ext cx="2006600" cy="1985963"/>
        </p:xfrm>
        <a:graphic>
          <a:graphicData uri="http://schemas.openxmlformats.org/drawingml/2006/table">
            <a:tbl>
              <a:tblPr/>
              <a:tblGrid>
                <a:gridCol w="668337"/>
                <a:gridCol w="661988"/>
                <a:gridCol w="676275"/>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3" name="Rectangle 789"/>
          <p:cNvSpPr>
            <a:spLocks noChangeArrowheads="1"/>
          </p:cNvSpPr>
          <p:nvPr/>
        </p:nvSpPr>
        <p:spPr bwMode="auto">
          <a:xfrm>
            <a:off x="1360488" y="4310063"/>
            <a:ext cx="2733675" cy="2447925"/>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74" name="Group 790"/>
          <p:cNvGrpSpPr>
            <a:grpSpLocks/>
          </p:cNvGrpSpPr>
          <p:nvPr/>
        </p:nvGrpSpPr>
        <p:grpSpPr bwMode="auto">
          <a:xfrm>
            <a:off x="1346200" y="4375150"/>
            <a:ext cx="2768600" cy="1814513"/>
            <a:chOff x="4014" y="73"/>
            <a:chExt cx="1744" cy="1143"/>
          </a:xfrm>
        </p:grpSpPr>
        <p:sp>
          <p:nvSpPr>
            <p:cNvPr id="75" name="Freeform 791"/>
            <p:cNvSpPr>
              <a:spLocks/>
            </p:cNvSpPr>
            <p:nvPr/>
          </p:nvSpPr>
          <p:spPr bwMode="auto">
            <a:xfrm>
              <a:off x="4458" y="613"/>
              <a:ext cx="897" cy="603"/>
            </a:xfrm>
            <a:custGeom>
              <a:avLst/>
              <a:gdLst>
                <a:gd name="T0" fmla="*/ 897 w 897"/>
                <a:gd name="T1" fmla="*/ 0 h 603"/>
                <a:gd name="T2" fmla="*/ 897 w 897"/>
                <a:gd name="T3" fmla="*/ 603 h 603"/>
                <a:gd name="T4" fmla="*/ 0 w 897"/>
                <a:gd name="T5" fmla="*/ 603 h 603"/>
                <a:gd name="T6" fmla="*/ 0 w 897"/>
                <a:gd name="T7" fmla="*/ 303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0" y="303"/>
                  </a:ln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76" name="Group 792"/>
            <p:cNvGrpSpPr>
              <a:grpSpLocks/>
            </p:cNvGrpSpPr>
            <p:nvPr/>
          </p:nvGrpSpPr>
          <p:grpSpPr bwMode="auto">
            <a:xfrm>
              <a:off x="4203" y="301"/>
              <a:ext cx="1352" cy="663"/>
              <a:chOff x="4203" y="301"/>
              <a:chExt cx="1352" cy="663"/>
            </a:xfrm>
          </p:grpSpPr>
          <p:sp>
            <p:nvSpPr>
              <p:cNvPr id="90" name="Line 793"/>
              <p:cNvSpPr>
                <a:spLocks noChangeShapeType="1"/>
              </p:cNvSpPr>
              <p:nvPr/>
            </p:nvSpPr>
            <p:spPr bwMode="auto">
              <a:xfrm flipH="1">
                <a:off x="4344" y="412"/>
                <a:ext cx="219" cy="1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1" name="Line 794"/>
              <p:cNvSpPr>
                <a:spLocks noChangeShapeType="1"/>
              </p:cNvSpPr>
              <p:nvPr/>
            </p:nvSpPr>
            <p:spPr bwMode="auto">
              <a:xfrm>
                <a:off x="4203" y="331"/>
                <a:ext cx="0" cy="633"/>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2" name="Line 795"/>
              <p:cNvSpPr>
                <a:spLocks noChangeShapeType="1"/>
              </p:cNvSpPr>
              <p:nvPr/>
            </p:nvSpPr>
            <p:spPr bwMode="auto">
              <a:xfrm>
                <a:off x="4206" y="412"/>
                <a:ext cx="165"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 name="Line 796"/>
              <p:cNvSpPr>
                <a:spLocks noChangeShapeType="1"/>
              </p:cNvSpPr>
              <p:nvPr/>
            </p:nvSpPr>
            <p:spPr bwMode="auto">
              <a:xfrm>
                <a:off x="4560" y="411"/>
                <a:ext cx="729" cy="3"/>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4" name="Rectangle 797"/>
              <p:cNvSpPr>
                <a:spLocks noChangeArrowheads="1"/>
              </p:cNvSpPr>
              <p:nvPr/>
            </p:nvSpPr>
            <p:spPr bwMode="auto">
              <a:xfrm>
                <a:off x="5291" y="301"/>
                <a:ext cx="133" cy="311"/>
              </a:xfrm>
              <a:prstGeom prst="rect">
                <a:avLst/>
              </a:prstGeom>
              <a:noFill/>
              <a:ln w="190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95" name="Line 798"/>
              <p:cNvSpPr>
                <a:spLocks noChangeShapeType="1"/>
              </p:cNvSpPr>
              <p:nvPr/>
            </p:nvSpPr>
            <p:spPr bwMode="auto">
              <a:xfrm>
                <a:off x="5286" y="376"/>
                <a:ext cx="135" cy="1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6" name="Line 799"/>
              <p:cNvSpPr>
                <a:spLocks noChangeShapeType="1"/>
              </p:cNvSpPr>
              <p:nvPr/>
            </p:nvSpPr>
            <p:spPr bwMode="auto">
              <a:xfrm>
                <a:off x="5427" y="406"/>
                <a:ext cx="128"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7" name="Line 800"/>
              <p:cNvSpPr>
                <a:spLocks noChangeShapeType="1"/>
              </p:cNvSpPr>
              <p:nvPr/>
            </p:nvSpPr>
            <p:spPr bwMode="auto">
              <a:xfrm>
                <a:off x="5554" y="301"/>
                <a:ext cx="1" cy="62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7" name="Line 801"/>
            <p:cNvSpPr>
              <a:spLocks noChangeShapeType="1"/>
            </p:cNvSpPr>
            <p:nvPr/>
          </p:nvSpPr>
          <p:spPr bwMode="auto">
            <a:xfrm>
              <a:off x="4202" y="865"/>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 name="Line 802"/>
            <p:cNvSpPr>
              <a:spLocks noChangeShapeType="1"/>
            </p:cNvSpPr>
            <p:nvPr/>
          </p:nvSpPr>
          <p:spPr bwMode="auto">
            <a:xfrm flipV="1">
              <a:off x="4350" y="865"/>
              <a:ext cx="20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9" name="Line 803"/>
            <p:cNvSpPr>
              <a:spLocks noChangeShapeType="1"/>
            </p:cNvSpPr>
            <p:nvPr/>
          </p:nvSpPr>
          <p:spPr bwMode="auto">
            <a:xfrm>
              <a:off x="4554" y="865"/>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0" name="Line 804"/>
            <p:cNvSpPr>
              <a:spLocks noChangeShapeType="1"/>
            </p:cNvSpPr>
            <p:nvPr/>
          </p:nvSpPr>
          <p:spPr bwMode="auto">
            <a:xfrm flipV="1">
              <a:off x="4844" y="787"/>
              <a:ext cx="2" cy="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1" name="Line 805"/>
            <p:cNvSpPr>
              <a:spLocks noChangeShapeType="1"/>
            </p:cNvSpPr>
            <p:nvPr/>
          </p:nvSpPr>
          <p:spPr bwMode="auto">
            <a:xfrm>
              <a:off x="4818" y="795"/>
              <a:ext cx="230"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 name="Line 806"/>
            <p:cNvSpPr>
              <a:spLocks noChangeShapeType="1"/>
            </p:cNvSpPr>
            <p:nvPr/>
          </p:nvSpPr>
          <p:spPr bwMode="auto">
            <a:xfrm flipV="1">
              <a:off x="5044" y="853"/>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 name="Line 807"/>
            <p:cNvSpPr>
              <a:spLocks noChangeShapeType="1"/>
            </p:cNvSpPr>
            <p:nvPr/>
          </p:nvSpPr>
          <p:spPr bwMode="auto">
            <a:xfrm flipV="1">
              <a:off x="5150" y="415"/>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 name="Text Box 808"/>
            <p:cNvSpPr txBox="1">
              <a:spLocks noChangeArrowheads="1"/>
            </p:cNvSpPr>
            <p:nvPr/>
          </p:nvSpPr>
          <p:spPr bwMode="auto">
            <a:xfrm>
              <a:off x="4345" y="179"/>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85" name="Object 809"/>
            <p:cNvGraphicFramePr>
              <a:graphicFrameLocks noChangeAspect="1"/>
            </p:cNvGraphicFramePr>
            <p:nvPr/>
          </p:nvGraphicFramePr>
          <p:xfrm>
            <a:off x="4898" y="598"/>
            <a:ext cx="132" cy="226"/>
          </p:xfrm>
          <a:graphic>
            <a:graphicData uri="http://schemas.openxmlformats.org/presentationml/2006/ole">
              <mc:AlternateContent xmlns:mc="http://schemas.openxmlformats.org/markup-compatibility/2006">
                <mc:Choice xmlns:v="urn:schemas-microsoft-com:vml" Requires="v">
                  <p:oleObj spid="_x0000_s53364" name="Equation" r:id="rId11" imgW="126780" imgH="215526" progId="Equation.DSMT4">
                    <p:embed/>
                  </p:oleObj>
                </mc:Choice>
                <mc:Fallback>
                  <p:oleObj name="Equation" r:id="rId11"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8" y="598"/>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6" name="Text Box 810"/>
            <p:cNvSpPr txBox="1">
              <a:spLocks noChangeArrowheads="1"/>
            </p:cNvSpPr>
            <p:nvPr/>
          </p:nvSpPr>
          <p:spPr bwMode="auto">
            <a:xfrm>
              <a:off x="4302" y="631"/>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87" name="Text Box 811"/>
            <p:cNvSpPr txBox="1">
              <a:spLocks noChangeArrowheads="1"/>
            </p:cNvSpPr>
            <p:nvPr/>
          </p:nvSpPr>
          <p:spPr bwMode="auto">
            <a:xfrm>
              <a:off x="5244" y="73"/>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88" name="Text Box 812"/>
            <p:cNvSpPr txBox="1">
              <a:spLocks noChangeArrowheads="1"/>
            </p:cNvSpPr>
            <p:nvPr/>
          </p:nvSpPr>
          <p:spPr bwMode="auto">
            <a:xfrm>
              <a:off x="4014" y="193"/>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89" name="Text Box 813"/>
            <p:cNvSpPr txBox="1">
              <a:spLocks noChangeArrowheads="1"/>
            </p:cNvSpPr>
            <p:nvPr/>
          </p:nvSpPr>
          <p:spPr bwMode="auto">
            <a:xfrm>
              <a:off x="5446" y="941"/>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grpSp>
      <p:graphicFrame>
        <p:nvGraphicFramePr>
          <p:cNvPr id="98" name="Group 895"/>
          <p:cNvGraphicFramePr>
            <a:graphicFrameLocks noGrp="1"/>
          </p:cNvGraphicFramePr>
          <p:nvPr/>
        </p:nvGraphicFramePr>
        <p:xfrm>
          <a:off x="4913313" y="4367213"/>
          <a:ext cx="2006600" cy="1985963"/>
        </p:xfrm>
        <a:graphic>
          <a:graphicData uri="http://schemas.openxmlformats.org/drawingml/2006/table">
            <a:tbl>
              <a:tblPr/>
              <a:tblGrid>
                <a:gridCol w="668337"/>
                <a:gridCol w="669925"/>
                <a:gridCol w="668338"/>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r>
                        <a:rPr kumimoji="0" lang="fr-FR" sz="2400" b="1" i="0" u="none" strike="noStrike" cap="none" normalizeH="0" baseline="3000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9" name="Group 1032"/>
          <p:cNvGraphicFramePr>
            <a:graphicFrameLocks noGrp="1"/>
          </p:cNvGraphicFramePr>
          <p:nvPr/>
        </p:nvGraphicFramePr>
        <p:xfrm>
          <a:off x="4905375" y="4397375"/>
          <a:ext cx="2006600" cy="1954214"/>
        </p:xfrm>
        <a:graphic>
          <a:graphicData uri="http://schemas.openxmlformats.org/drawingml/2006/table">
            <a:tbl>
              <a:tblPr/>
              <a:tblGrid>
                <a:gridCol w="668338"/>
                <a:gridCol w="669925"/>
                <a:gridCol w="668337"/>
              </a:tblGrid>
              <a:tr h="365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a</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b</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R</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rgbClr val="FF3300"/>
                          </a:solidFill>
                          <a:effectLst/>
                          <a:latin typeface="Times New Roman" pitchFamily="18" charset="0"/>
                          <a:cs typeface="Times New Roman" pitchFamily="18" charset="0"/>
                        </a:rPr>
                        <a:t>0</a:t>
                      </a:r>
                      <a:endParaRPr kumimoji="0" lang="fr-FR" sz="2400" b="1" i="0" u="none" strike="noStrike" cap="none" normalizeH="0" baseline="30000" smtClean="0">
                        <a:ln>
                          <a:noFill/>
                        </a:ln>
                        <a:solidFill>
                          <a:srgbClr val="FF3300"/>
                        </a:solidFill>
                        <a:effectLst/>
                        <a:latin typeface="Times New Roman" pitchFamily="18" charset="0"/>
                        <a:cs typeface="Times New Roman" pitchFamily="18"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00" name="Group 814"/>
          <p:cNvGrpSpPr>
            <a:grpSpLocks/>
          </p:cNvGrpSpPr>
          <p:nvPr/>
        </p:nvGrpSpPr>
        <p:grpSpPr bwMode="auto">
          <a:xfrm>
            <a:off x="1362075" y="4273550"/>
            <a:ext cx="2755900" cy="2085975"/>
            <a:chOff x="804" y="2550"/>
            <a:chExt cx="1744" cy="1314"/>
          </a:xfrm>
        </p:grpSpPr>
        <p:sp>
          <p:nvSpPr>
            <p:cNvPr id="101" name="Rectangle 815"/>
            <p:cNvSpPr>
              <a:spLocks noChangeArrowheads="1"/>
            </p:cNvSpPr>
            <p:nvPr/>
          </p:nvSpPr>
          <p:spPr bwMode="auto">
            <a:xfrm>
              <a:off x="834" y="2550"/>
              <a:ext cx="1692" cy="1314"/>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102" name="Group 816"/>
            <p:cNvGrpSpPr>
              <a:grpSpLocks/>
            </p:cNvGrpSpPr>
            <p:nvPr/>
          </p:nvGrpSpPr>
          <p:grpSpPr bwMode="auto">
            <a:xfrm>
              <a:off x="804" y="2626"/>
              <a:ext cx="1744" cy="1143"/>
              <a:chOff x="3833" y="0"/>
              <a:chExt cx="1744" cy="1143"/>
            </a:xfrm>
          </p:grpSpPr>
          <p:sp>
            <p:nvSpPr>
              <p:cNvPr id="103" name="Freeform 817"/>
              <p:cNvSpPr>
                <a:spLocks/>
              </p:cNvSpPr>
              <p:nvPr/>
            </p:nvSpPr>
            <p:spPr bwMode="auto">
              <a:xfrm>
                <a:off x="4277" y="540"/>
                <a:ext cx="897" cy="603"/>
              </a:xfrm>
              <a:custGeom>
                <a:avLst/>
                <a:gdLst>
                  <a:gd name="T0" fmla="*/ 897 w 897"/>
                  <a:gd name="T1" fmla="*/ 0 h 603"/>
                  <a:gd name="T2" fmla="*/ 897 w 897"/>
                  <a:gd name="T3" fmla="*/ 603 h 603"/>
                  <a:gd name="T4" fmla="*/ 0 w 897"/>
                  <a:gd name="T5" fmla="*/ 603 h 603"/>
                  <a:gd name="T6" fmla="*/ 1 w 897"/>
                  <a:gd name="T7" fmla="*/ 262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1" y="262"/>
                    </a:lnTo>
                  </a:path>
                </a:pathLst>
              </a:custGeom>
              <a:noFill/>
              <a:ln w="9525" cap="flat" cmpd="sng">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4" name="Line 818"/>
              <p:cNvSpPr>
                <a:spLocks noChangeShapeType="1"/>
              </p:cNvSpPr>
              <p:nvPr/>
            </p:nvSpPr>
            <p:spPr bwMode="auto">
              <a:xfrm flipH="1">
                <a:off x="4163" y="339"/>
                <a:ext cx="219" cy="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 name="Line 819"/>
              <p:cNvSpPr>
                <a:spLocks noChangeShapeType="1"/>
              </p:cNvSpPr>
              <p:nvPr/>
            </p:nvSpPr>
            <p:spPr bwMode="auto">
              <a:xfrm>
                <a:off x="4022" y="258"/>
                <a:ext cx="0" cy="6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6" name="Line 820"/>
              <p:cNvSpPr>
                <a:spLocks noChangeShapeType="1"/>
              </p:cNvSpPr>
              <p:nvPr/>
            </p:nvSpPr>
            <p:spPr bwMode="auto">
              <a:xfrm>
                <a:off x="4025" y="339"/>
                <a:ext cx="1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 name="Line 821"/>
              <p:cNvSpPr>
                <a:spLocks noChangeShapeType="1"/>
              </p:cNvSpPr>
              <p:nvPr/>
            </p:nvSpPr>
            <p:spPr bwMode="auto">
              <a:xfrm>
                <a:off x="4379" y="338"/>
                <a:ext cx="72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8" name="Rectangle 822"/>
              <p:cNvSpPr>
                <a:spLocks noChangeArrowheads="1"/>
              </p:cNvSpPr>
              <p:nvPr/>
            </p:nvSpPr>
            <p:spPr bwMode="auto">
              <a:xfrm>
                <a:off x="5110" y="228"/>
                <a:ext cx="133" cy="311"/>
              </a:xfrm>
              <a:prstGeom prst="rect">
                <a:avLst/>
              </a:prstGeom>
              <a:noFill/>
              <a:ln w="190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09" name="Line 823"/>
              <p:cNvSpPr>
                <a:spLocks noChangeShapeType="1"/>
              </p:cNvSpPr>
              <p:nvPr/>
            </p:nvSpPr>
            <p:spPr bwMode="auto">
              <a:xfrm>
                <a:off x="5105" y="303"/>
                <a:ext cx="135" cy="1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824"/>
              <p:cNvSpPr>
                <a:spLocks noChangeShapeType="1"/>
              </p:cNvSpPr>
              <p:nvPr/>
            </p:nvSpPr>
            <p:spPr bwMode="auto">
              <a:xfrm>
                <a:off x="5246" y="333"/>
                <a:ext cx="128"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Line 825"/>
              <p:cNvSpPr>
                <a:spLocks noChangeShapeType="1"/>
              </p:cNvSpPr>
              <p:nvPr/>
            </p:nvSpPr>
            <p:spPr bwMode="auto">
              <a:xfrm>
                <a:off x="5373" y="228"/>
                <a:ext cx="1" cy="62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 name="Line 826"/>
              <p:cNvSpPr>
                <a:spLocks noChangeShapeType="1"/>
              </p:cNvSpPr>
              <p:nvPr/>
            </p:nvSpPr>
            <p:spPr bwMode="auto">
              <a:xfrm>
                <a:off x="4021" y="792"/>
                <a:ext cx="152"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 name="Line 827"/>
              <p:cNvSpPr>
                <a:spLocks noChangeShapeType="1"/>
              </p:cNvSpPr>
              <p:nvPr/>
            </p:nvSpPr>
            <p:spPr bwMode="auto">
              <a:xfrm flipV="1">
                <a:off x="4141" y="792"/>
                <a:ext cx="228" cy="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 name="Line 828"/>
              <p:cNvSpPr>
                <a:spLocks noChangeShapeType="1"/>
              </p:cNvSpPr>
              <p:nvPr/>
            </p:nvSpPr>
            <p:spPr bwMode="auto">
              <a:xfrm>
                <a:off x="4373" y="792"/>
                <a:ext cx="29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5" name="Line 829"/>
              <p:cNvSpPr>
                <a:spLocks noChangeShapeType="1"/>
              </p:cNvSpPr>
              <p:nvPr/>
            </p:nvSpPr>
            <p:spPr bwMode="auto">
              <a:xfrm flipV="1">
                <a:off x="4663" y="714"/>
                <a:ext cx="2" cy="84"/>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6" name="Line 830"/>
              <p:cNvSpPr>
                <a:spLocks noChangeShapeType="1"/>
              </p:cNvSpPr>
              <p:nvPr/>
            </p:nvSpPr>
            <p:spPr bwMode="auto">
              <a:xfrm>
                <a:off x="4637" y="722"/>
                <a:ext cx="230" cy="5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7" name="Line 831"/>
              <p:cNvSpPr>
                <a:spLocks noChangeShapeType="1"/>
              </p:cNvSpPr>
              <p:nvPr/>
            </p:nvSpPr>
            <p:spPr bwMode="auto">
              <a:xfrm flipV="1">
                <a:off x="4863" y="780"/>
                <a:ext cx="108" cy="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 name="Line 832"/>
              <p:cNvSpPr>
                <a:spLocks noChangeShapeType="1"/>
              </p:cNvSpPr>
              <p:nvPr/>
            </p:nvSpPr>
            <p:spPr bwMode="auto">
              <a:xfrm flipV="1">
                <a:off x="4969" y="342"/>
                <a:ext cx="0" cy="44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9" name="Text Box 833"/>
              <p:cNvSpPr txBox="1">
                <a:spLocks noChangeArrowheads="1"/>
              </p:cNvSpPr>
              <p:nvPr/>
            </p:nvSpPr>
            <p:spPr bwMode="auto">
              <a:xfrm>
                <a:off x="4164" y="106"/>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120" name="Object 834"/>
              <p:cNvGraphicFramePr>
                <a:graphicFrameLocks noChangeAspect="1"/>
              </p:cNvGraphicFramePr>
              <p:nvPr/>
            </p:nvGraphicFramePr>
            <p:xfrm>
              <a:off x="4717" y="525"/>
              <a:ext cx="132" cy="226"/>
            </p:xfrm>
            <a:graphic>
              <a:graphicData uri="http://schemas.openxmlformats.org/presentationml/2006/ole">
                <mc:AlternateContent xmlns:mc="http://schemas.openxmlformats.org/markup-compatibility/2006">
                  <mc:Choice xmlns:v="urn:schemas-microsoft-com:vml" Requires="v">
                    <p:oleObj spid="_x0000_s53365" name="Equation" r:id="rId12" imgW="126780" imgH="215526" progId="Equation.DSMT4">
                      <p:embed/>
                    </p:oleObj>
                  </mc:Choice>
                  <mc:Fallback>
                    <p:oleObj name="Equation" r:id="rId12"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7" y="525"/>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1" name="Text Box 835"/>
              <p:cNvSpPr txBox="1">
                <a:spLocks noChangeArrowheads="1"/>
              </p:cNvSpPr>
              <p:nvPr/>
            </p:nvSpPr>
            <p:spPr bwMode="auto">
              <a:xfrm>
                <a:off x="4121" y="558"/>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22" name="Text Box 836"/>
              <p:cNvSpPr txBox="1">
                <a:spLocks noChangeArrowheads="1"/>
              </p:cNvSpPr>
              <p:nvPr/>
            </p:nvSpPr>
            <p:spPr bwMode="auto">
              <a:xfrm>
                <a:off x="5063" y="0"/>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23" name="Text Box 837"/>
              <p:cNvSpPr txBox="1">
                <a:spLocks noChangeArrowheads="1"/>
              </p:cNvSpPr>
              <p:nvPr/>
            </p:nvSpPr>
            <p:spPr bwMode="auto">
              <a:xfrm>
                <a:off x="3833" y="120"/>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124" name="Text Box 838"/>
              <p:cNvSpPr txBox="1">
                <a:spLocks noChangeArrowheads="1"/>
              </p:cNvSpPr>
              <p:nvPr/>
            </p:nvSpPr>
            <p:spPr bwMode="auto">
              <a:xfrm>
                <a:off x="5265" y="868"/>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sp>
            <p:nvSpPr>
              <p:cNvPr id="125" name="Line 839"/>
              <p:cNvSpPr>
                <a:spLocks noChangeShapeType="1"/>
              </p:cNvSpPr>
              <p:nvPr/>
            </p:nvSpPr>
            <p:spPr bwMode="auto">
              <a:xfrm>
                <a:off x="4970" y="340"/>
                <a:ext cx="136"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6" name="Line 840"/>
              <p:cNvSpPr>
                <a:spLocks noChangeShapeType="1"/>
              </p:cNvSpPr>
              <p:nvPr/>
            </p:nvSpPr>
            <p:spPr bwMode="auto">
              <a:xfrm flipH="1">
                <a:off x="4022" y="794"/>
                <a:ext cx="0" cy="14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127" name="Group 948"/>
          <p:cNvGrpSpPr>
            <a:grpSpLocks/>
          </p:cNvGrpSpPr>
          <p:nvPr/>
        </p:nvGrpSpPr>
        <p:grpSpPr bwMode="auto">
          <a:xfrm>
            <a:off x="1339850" y="4329113"/>
            <a:ext cx="2952750" cy="2016125"/>
            <a:chOff x="3706" y="162"/>
            <a:chExt cx="1860" cy="1270"/>
          </a:xfrm>
        </p:grpSpPr>
        <p:sp>
          <p:nvSpPr>
            <p:cNvPr id="128" name="Rectangle 842"/>
            <p:cNvSpPr>
              <a:spLocks noChangeArrowheads="1"/>
            </p:cNvSpPr>
            <p:nvPr/>
          </p:nvSpPr>
          <p:spPr bwMode="auto">
            <a:xfrm>
              <a:off x="3760" y="162"/>
              <a:ext cx="1806" cy="127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129" name="Group 843"/>
            <p:cNvGrpSpPr>
              <a:grpSpLocks/>
            </p:cNvGrpSpPr>
            <p:nvPr/>
          </p:nvGrpSpPr>
          <p:grpSpPr bwMode="auto">
            <a:xfrm>
              <a:off x="3706" y="208"/>
              <a:ext cx="1744" cy="1143"/>
              <a:chOff x="2744" y="1706"/>
              <a:chExt cx="1744" cy="1143"/>
            </a:xfrm>
          </p:grpSpPr>
          <p:sp>
            <p:nvSpPr>
              <p:cNvPr id="130" name="Freeform 844"/>
              <p:cNvSpPr>
                <a:spLocks/>
              </p:cNvSpPr>
              <p:nvPr/>
            </p:nvSpPr>
            <p:spPr bwMode="auto">
              <a:xfrm>
                <a:off x="3188" y="2246"/>
                <a:ext cx="897" cy="603"/>
              </a:xfrm>
              <a:custGeom>
                <a:avLst/>
                <a:gdLst>
                  <a:gd name="T0" fmla="*/ 897 w 897"/>
                  <a:gd name="T1" fmla="*/ 0 h 603"/>
                  <a:gd name="T2" fmla="*/ 897 w 897"/>
                  <a:gd name="T3" fmla="*/ 603 h 603"/>
                  <a:gd name="T4" fmla="*/ 0 w 897"/>
                  <a:gd name="T5" fmla="*/ 603 h 603"/>
                  <a:gd name="T6" fmla="*/ 1 w 897"/>
                  <a:gd name="T7" fmla="*/ 262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1" y="262"/>
                    </a:ln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31" name="Line 845"/>
              <p:cNvSpPr>
                <a:spLocks noChangeShapeType="1"/>
              </p:cNvSpPr>
              <p:nvPr/>
            </p:nvSpPr>
            <p:spPr bwMode="auto">
              <a:xfrm flipH="1">
                <a:off x="3074" y="2045"/>
                <a:ext cx="219" cy="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2" name="Line 846"/>
              <p:cNvSpPr>
                <a:spLocks noChangeShapeType="1"/>
              </p:cNvSpPr>
              <p:nvPr/>
            </p:nvSpPr>
            <p:spPr bwMode="auto">
              <a:xfrm>
                <a:off x="2933" y="1964"/>
                <a:ext cx="0" cy="6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3" name="Line 847"/>
              <p:cNvSpPr>
                <a:spLocks noChangeShapeType="1"/>
              </p:cNvSpPr>
              <p:nvPr/>
            </p:nvSpPr>
            <p:spPr bwMode="auto">
              <a:xfrm>
                <a:off x="2936" y="2045"/>
                <a:ext cx="1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4" name="Line 848"/>
              <p:cNvSpPr>
                <a:spLocks noChangeShapeType="1"/>
              </p:cNvSpPr>
              <p:nvPr/>
            </p:nvSpPr>
            <p:spPr bwMode="auto">
              <a:xfrm>
                <a:off x="3290" y="2044"/>
                <a:ext cx="72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5" name="Rectangle 849"/>
              <p:cNvSpPr>
                <a:spLocks noChangeArrowheads="1"/>
              </p:cNvSpPr>
              <p:nvPr/>
            </p:nvSpPr>
            <p:spPr bwMode="auto">
              <a:xfrm>
                <a:off x="4021" y="1934"/>
                <a:ext cx="133" cy="311"/>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36" name="Line 850"/>
              <p:cNvSpPr>
                <a:spLocks noChangeShapeType="1"/>
              </p:cNvSpPr>
              <p:nvPr/>
            </p:nvSpPr>
            <p:spPr bwMode="auto">
              <a:xfrm>
                <a:off x="4016" y="2009"/>
                <a:ext cx="135" cy="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7" name="Line 851"/>
              <p:cNvSpPr>
                <a:spLocks noChangeShapeType="1"/>
              </p:cNvSpPr>
              <p:nvPr/>
            </p:nvSpPr>
            <p:spPr bwMode="auto">
              <a:xfrm>
                <a:off x="4157" y="2039"/>
                <a:ext cx="1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8" name="Line 852"/>
              <p:cNvSpPr>
                <a:spLocks noChangeShapeType="1"/>
              </p:cNvSpPr>
              <p:nvPr/>
            </p:nvSpPr>
            <p:spPr bwMode="auto">
              <a:xfrm>
                <a:off x="4284" y="1934"/>
                <a:ext cx="1" cy="6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9" name="Line 853"/>
              <p:cNvSpPr>
                <a:spLocks noChangeShapeType="1"/>
              </p:cNvSpPr>
              <p:nvPr/>
            </p:nvSpPr>
            <p:spPr bwMode="auto">
              <a:xfrm>
                <a:off x="2932" y="2498"/>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0" name="Line 854"/>
              <p:cNvSpPr>
                <a:spLocks noChangeShapeType="1"/>
              </p:cNvSpPr>
              <p:nvPr/>
            </p:nvSpPr>
            <p:spPr bwMode="auto">
              <a:xfrm flipV="1">
                <a:off x="3061" y="2498"/>
                <a:ext cx="219" cy="7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1" name="Line 855"/>
              <p:cNvSpPr>
                <a:spLocks noChangeShapeType="1"/>
              </p:cNvSpPr>
              <p:nvPr/>
            </p:nvSpPr>
            <p:spPr bwMode="auto">
              <a:xfrm>
                <a:off x="3284" y="2498"/>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2" name="Line 856"/>
              <p:cNvSpPr>
                <a:spLocks noChangeShapeType="1"/>
              </p:cNvSpPr>
              <p:nvPr/>
            </p:nvSpPr>
            <p:spPr bwMode="auto">
              <a:xfrm flipV="1">
                <a:off x="3574" y="2435"/>
                <a:ext cx="1"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 name="Line 857"/>
              <p:cNvSpPr>
                <a:spLocks noChangeShapeType="1"/>
              </p:cNvSpPr>
              <p:nvPr/>
            </p:nvSpPr>
            <p:spPr bwMode="auto">
              <a:xfrm>
                <a:off x="3560" y="2387"/>
                <a:ext cx="218" cy="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4" name="Line 858"/>
              <p:cNvSpPr>
                <a:spLocks noChangeShapeType="1"/>
              </p:cNvSpPr>
              <p:nvPr/>
            </p:nvSpPr>
            <p:spPr bwMode="auto">
              <a:xfrm flipV="1">
                <a:off x="3774" y="2486"/>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5" name="Line 859"/>
              <p:cNvSpPr>
                <a:spLocks noChangeShapeType="1"/>
              </p:cNvSpPr>
              <p:nvPr/>
            </p:nvSpPr>
            <p:spPr bwMode="auto">
              <a:xfrm flipV="1">
                <a:off x="3880" y="2048"/>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6" name="Text Box 860"/>
              <p:cNvSpPr txBox="1">
                <a:spLocks noChangeArrowheads="1"/>
              </p:cNvSpPr>
              <p:nvPr/>
            </p:nvSpPr>
            <p:spPr bwMode="auto">
              <a:xfrm>
                <a:off x="3075" y="1812"/>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147" name="Object 861"/>
              <p:cNvGraphicFramePr>
                <a:graphicFrameLocks noChangeAspect="1"/>
              </p:cNvGraphicFramePr>
              <p:nvPr/>
            </p:nvGraphicFramePr>
            <p:xfrm>
              <a:off x="3628" y="2231"/>
              <a:ext cx="132" cy="226"/>
            </p:xfrm>
            <a:graphic>
              <a:graphicData uri="http://schemas.openxmlformats.org/presentationml/2006/ole">
                <mc:AlternateContent xmlns:mc="http://schemas.openxmlformats.org/markup-compatibility/2006">
                  <mc:Choice xmlns:v="urn:schemas-microsoft-com:vml" Requires="v">
                    <p:oleObj spid="_x0000_s53366" name="Equation" r:id="rId13" imgW="126780" imgH="215526" progId="Equation.DSMT4">
                      <p:embed/>
                    </p:oleObj>
                  </mc:Choice>
                  <mc:Fallback>
                    <p:oleObj name="Equation" r:id="rId13"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8" y="2231"/>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8" name="Text Box 862"/>
              <p:cNvSpPr txBox="1">
                <a:spLocks noChangeArrowheads="1"/>
              </p:cNvSpPr>
              <p:nvPr/>
            </p:nvSpPr>
            <p:spPr bwMode="auto">
              <a:xfrm>
                <a:off x="3032" y="2264"/>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49" name="Text Box 863"/>
              <p:cNvSpPr txBox="1">
                <a:spLocks noChangeArrowheads="1"/>
              </p:cNvSpPr>
              <p:nvPr/>
            </p:nvSpPr>
            <p:spPr bwMode="auto">
              <a:xfrm>
                <a:off x="3974" y="1706"/>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50" name="Text Box 864"/>
              <p:cNvSpPr txBox="1">
                <a:spLocks noChangeArrowheads="1"/>
              </p:cNvSpPr>
              <p:nvPr/>
            </p:nvSpPr>
            <p:spPr bwMode="auto">
              <a:xfrm>
                <a:off x="2744" y="1826"/>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151" name="Text Box 865"/>
              <p:cNvSpPr txBox="1">
                <a:spLocks noChangeArrowheads="1"/>
              </p:cNvSpPr>
              <p:nvPr/>
            </p:nvSpPr>
            <p:spPr bwMode="auto">
              <a:xfrm>
                <a:off x="4176" y="2574"/>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sp>
            <p:nvSpPr>
              <p:cNvPr id="152" name="Line 866"/>
              <p:cNvSpPr>
                <a:spLocks noChangeShapeType="1"/>
              </p:cNvSpPr>
              <p:nvPr/>
            </p:nvSpPr>
            <p:spPr bwMode="auto">
              <a:xfrm>
                <a:off x="3881" y="2046"/>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 name="Line 867"/>
              <p:cNvSpPr>
                <a:spLocks noChangeShapeType="1"/>
              </p:cNvSpPr>
              <p:nvPr/>
            </p:nvSpPr>
            <p:spPr bwMode="auto">
              <a:xfrm flipH="1">
                <a:off x="2933" y="2500"/>
                <a:ext cx="0" cy="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154" name="Group 1035"/>
          <p:cNvGrpSpPr>
            <a:grpSpLocks/>
          </p:cNvGrpSpPr>
          <p:nvPr/>
        </p:nvGrpSpPr>
        <p:grpSpPr bwMode="auto">
          <a:xfrm>
            <a:off x="1358900" y="4389438"/>
            <a:ext cx="2768600" cy="2051050"/>
            <a:chOff x="4016" y="1488"/>
            <a:chExt cx="1744" cy="1292"/>
          </a:xfrm>
        </p:grpSpPr>
        <p:sp>
          <p:nvSpPr>
            <p:cNvPr id="155" name="Rectangle 1006"/>
            <p:cNvSpPr>
              <a:spLocks noChangeArrowheads="1"/>
            </p:cNvSpPr>
            <p:nvPr/>
          </p:nvSpPr>
          <p:spPr bwMode="auto">
            <a:xfrm>
              <a:off x="4063" y="1510"/>
              <a:ext cx="1579" cy="127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156" name="Group 1034"/>
            <p:cNvGrpSpPr>
              <a:grpSpLocks/>
            </p:cNvGrpSpPr>
            <p:nvPr/>
          </p:nvGrpSpPr>
          <p:grpSpPr bwMode="auto">
            <a:xfrm>
              <a:off x="4016" y="1488"/>
              <a:ext cx="1744" cy="1143"/>
              <a:chOff x="4016" y="1488"/>
              <a:chExt cx="1744" cy="1143"/>
            </a:xfrm>
          </p:grpSpPr>
          <p:sp>
            <p:nvSpPr>
              <p:cNvPr id="157" name="Freeform 1008"/>
              <p:cNvSpPr>
                <a:spLocks/>
              </p:cNvSpPr>
              <p:nvPr/>
            </p:nvSpPr>
            <p:spPr bwMode="auto">
              <a:xfrm>
                <a:off x="4460" y="2028"/>
                <a:ext cx="897" cy="603"/>
              </a:xfrm>
              <a:custGeom>
                <a:avLst/>
                <a:gdLst>
                  <a:gd name="T0" fmla="*/ 897 w 897"/>
                  <a:gd name="T1" fmla="*/ 0 h 603"/>
                  <a:gd name="T2" fmla="*/ 897 w 897"/>
                  <a:gd name="T3" fmla="*/ 603 h 603"/>
                  <a:gd name="T4" fmla="*/ 0 w 897"/>
                  <a:gd name="T5" fmla="*/ 603 h 603"/>
                  <a:gd name="T6" fmla="*/ 1 w 897"/>
                  <a:gd name="T7" fmla="*/ 262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1" y="262"/>
                    </a:ln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58" name="Line 1009"/>
              <p:cNvSpPr>
                <a:spLocks noChangeShapeType="1"/>
              </p:cNvSpPr>
              <p:nvPr/>
            </p:nvSpPr>
            <p:spPr bwMode="auto">
              <a:xfrm flipH="1">
                <a:off x="4353" y="1827"/>
                <a:ext cx="212" cy="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9" name="Line 1010"/>
              <p:cNvSpPr>
                <a:spLocks noChangeShapeType="1"/>
              </p:cNvSpPr>
              <p:nvPr/>
            </p:nvSpPr>
            <p:spPr bwMode="auto">
              <a:xfrm>
                <a:off x="4205" y="1746"/>
                <a:ext cx="0" cy="6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0" name="Line 1011"/>
              <p:cNvSpPr>
                <a:spLocks noChangeShapeType="1"/>
              </p:cNvSpPr>
              <p:nvPr/>
            </p:nvSpPr>
            <p:spPr bwMode="auto">
              <a:xfrm>
                <a:off x="4208" y="1827"/>
                <a:ext cx="1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1" name="Line 1012"/>
              <p:cNvSpPr>
                <a:spLocks noChangeShapeType="1"/>
              </p:cNvSpPr>
              <p:nvPr/>
            </p:nvSpPr>
            <p:spPr bwMode="auto">
              <a:xfrm>
                <a:off x="4562" y="1826"/>
                <a:ext cx="72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2" name="Rectangle 1013"/>
              <p:cNvSpPr>
                <a:spLocks noChangeArrowheads="1"/>
              </p:cNvSpPr>
              <p:nvPr/>
            </p:nvSpPr>
            <p:spPr bwMode="auto">
              <a:xfrm>
                <a:off x="5293" y="1716"/>
                <a:ext cx="133" cy="311"/>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63" name="Line 1014"/>
              <p:cNvSpPr>
                <a:spLocks noChangeShapeType="1"/>
              </p:cNvSpPr>
              <p:nvPr/>
            </p:nvSpPr>
            <p:spPr bwMode="auto">
              <a:xfrm>
                <a:off x="5288" y="1791"/>
                <a:ext cx="135" cy="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4" name="Line 1015"/>
              <p:cNvSpPr>
                <a:spLocks noChangeShapeType="1"/>
              </p:cNvSpPr>
              <p:nvPr/>
            </p:nvSpPr>
            <p:spPr bwMode="auto">
              <a:xfrm>
                <a:off x="5429" y="1821"/>
                <a:ext cx="1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5" name="Line 1016"/>
              <p:cNvSpPr>
                <a:spLocks noChangeShapeType="1"/>
              </p:cNvSpPr>
              <p:nvPr/>
            </p:nvSpPr>
            <p:spPr bwMode="auto">
              <a:xfrm>
                <a:off x="5556" y="1716"/>
                <a:ext cx="1" cy="6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 name="Line 1017"/>
              <p:cNvSpPr>
                <a:spLocks noChangeShapeType="1"/>
              </p:cNvSpPr>
              <p:nvPr/>
            </p:nvSpPr>
            <p:spPr bwMode="auto">
              <a:xfrm>
                <a:off x="4204" y="2280"/>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 name="Line 1018"/>
              <p:cNvSpPr>
                <a:spLocks noChangeShapeType="1"/>
              </p:cNvSpPr>
              <p:nvPr/>
            </p:nvSpPr>
            <p:spPr bwMode="auto">
              <a:xfrm flipV="1">
                <a:off x="4352" y="2280"/>
                <a:ext cx="20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8" name="Line 1019"/>
              <p:cNvSpPr>
                <a:spLocks noChangeShapeType="1"/>
              </p:cNvSpPr>
              <p:nvPr/>
            </p:nvSpPr>
            <p:spPr bwMode="auto">
              <a:xfrm>
                <a:off x="4556" y="2280"/>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9" name="Line 1020"/>
              <p:cNvSpPr>
                <a:spLocks noChangeShapeType="1"/>
              </p:cNvSpPr>
              <p:nvPr/>
            </p:nvSpPr>
            <p:spPr bwMode="auto">
              <a:xfrm flipV="1">
                <a:off x="4846" y="2217"/>
                <a:ext cx="1"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 name="Line 1021"/>
              <p:cNvSpPr>
                <a:spLocks noChangeShapeType="1"/>
              </p:cNvSpPr>
              <p:nvPr/>
            </p:nvSpPr>
            <p:spPr bwMode="auto">
              <a:xfrm>
                <a:off x="4786" y="2215"/>
                <a:ext cx="264" cy="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1" name="Line 1022"/>
              <p:cNvSpPr>
                <a:spLocks noChangeShapeType="1"/>
              </p:cNvSpPr>
              <p:nvPr/>
            </p:nvSpPr>
            <p:spPr bwMode="auto">
              <a:xfrm flipV="1">
                <a:off x="5046" y="2268"/>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 name="Line 1023"/>
              <p:cNvSpPr>
                <a:spLocks noChangeShapeType="1"/>
              </p:cNvSpPr>
              <p:nvPr/>
            </p:nvSpPr>
            <p:spPr bwMode="auto">
              <a:xfrm flipV="1">
                <a:off x="5152" y="1830"/>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3" name="Text Box 1024"/>
              <p:cNvSpPr txBox="1">
                <a:spLocks noChangeArrowheads="1"/>
              </p:cNvSpPr>
              <p:nvPr/>
            </p:nvSpPr>
            <p:spPr bwMode="auto">
              <a:xfrm>
                <a:off x="4347" y="1594"/>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174" name="Object 1025"/>
              <p:cNvGraphicFramePr>
                <a:graphicFrameLocks noChangeAspect="1"/>
              </p:cNvGraphicFramePr>
              <p:nvPr/>
            </p:nvGraphicFramePr>
            <p:xfrm>
              <a:off x="4900" y="2013"/>
              <a:ext cx="132" cy="226"/>
            </p:xfrm>
            <a:graphic>
              <a:graphicData uri="http://schemas.openxmlformats.org/presentationml/2006/ole">
                <mc:AlternateContent xmlns:mc="http://schemas.openxmlformats.org/markup-compatibility/2006">
                  <mc:Choice xmlns:v="urn:schemas-microsoft-com:vml" Requires="v">
                    <p:oleObj spid="_x0000_s53367" name="Equation" r:id="rId14" imgW="126780" imgH="215526" progId="Equation.DSMT4">
                      <p:embed/>
                    </p:oleObj>
                  </mc:Choice>
                  <mc:Fallback>
                    <p:oleObj name="Equation" r:id="rId14"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0" y="2013"/>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5" name="Text Box 1026"/>
              <p:cNvSpPr txBox="1">
                <a:spLocks noChangeArrowheads="1"/>
              </p:cNvSpPr>
              <p:nvPr/>
            </p:nvSpPr>
            <p:spPr bwMode="auto">
              <a:xfrm>
                <a:off x="4304" y="2046"/>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76" name="Text Box 1027"/>
              <p:cNvSpPr txBox="1">
                <a:spLocks noChangeArrowheads="1"/>
              </p:cNvSpPr>
              <p:nvPr/>
            </p:nvSpPr>
            <p:spPr bwMode="auto">
              <a:xfrm>
                <a:off x="5246" y="148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177" name="Text Box 1028"/>
              <p:cNvSpPr txBox="1">
                <a:spLocks noChangeArrowheads="1"/>
              </p:cNvSpPr>
              <p:nvPr/>
            </p:nvSpPr>
            <p:spPr bwMode="auto">
              <a:xfrm>
                <a:off x="4016" y="1608"/>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178" name="Text Box 1029"/>
              <p:cNvSpPr txBox="1">
                <a:spLocks noChangeArrowheads="1"/>
              </p:cNvSpPr>
              <p:nvPr/>
            </p:nvSpPr>
            <p:spPr bwMode="auto">
              <a:xfrm>
                <a:off x="5448" y="2356"/>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sp>
            <p:nvSpPr>
              <p:cNvPr id="179" name="Line 1030"/>
              <p:cNvSpPr>
                <a:spLocks noChangeShapeType="1"/>
              </p:cNvSpPr>
              <p:nvPr/>
            </p:nvSpPr>
            <p:spPr bwMode="auto">
              <a:xfrm>
                <a:off x="5153" y="1828"/>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0" name="Line 1031"/>
              <p:cNvSpPr>
                <a:spLocks noChangeShapeType="1"/>
              </p:cNvSpPr>
              <p:nvPr/>
            </p:nvSpPr>
            <p:spPr bwMode="auto">
              <a:xfrm flipH="1">
                <a:off x="4205" y="2282"/>
                <a:ext cx="0" cy="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181" name="Group 868"/>
          <p:cNvGrpSpPr>
            <a:grpSpLocks/>
          </p:cNvGrpSpPr>
          <p:nvPr/>
        </p:nvGrpSpPr>
        <p:grpSpPr bwMode="auto">
          <a:xfrm>
            <a:off x="1358900" y="4330700"/>
            <a:ext cx="2952750" cy="2016125"/>
            <a:chOff x="764" y="2536"/>
            <a:chExt cx="1860" cy="1270"/>
          </a:xfrm>
        </p:grpSpPr>
        <p:sp>
          <p:nvSpPr>
            <p:cNvPr id="182" name="Rectangle 869"/>
            <p:cNvSpPr>
              <a:spLocks noChangeArrowheads="1"/>
            </p:cNvSpPr>
            <p:nvPr/>
          </p:nvSpPr>
          <p:spPr bwMode="auto">
            <a:xfrm>
              <a:off x="833" y="2536"/>
              <a:ext cx="1791" cy="127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183" name="Group 870"/>
            <p:cNvGrpSpPr>
              <a:grpSpLocks/>
            </p:cNvGrpSpPr>
            <p:nvPr/>
          </p:nvGrpSpPr>
          <p:grpSpPr bwMode="auto">
            <a:xfrm>
              <a:off x="764" y="2582"/>
              <a:ext cx="1744" cy="1143"/>
              <a:chOff x="1428" y="2070"/>
              <a:chExt cx="1744" cy="1143"/>
            </a:xfrm>
          </p:grpSpPr>
          <p:sp>
            <p:nvSpPr>
              <p:cNvPr id="184" name="Freeform 871"/>
              <p:cNvSpPr>
                <a:spLocks/>
              </p:cNvSpPr>
              <p:nvPr/>
            </p:nvSpPr>
            <p:spPr bwMode="auto">
              <a:xfrm>
                <a:off x="1872" y="2610"/>
                <a:ext cx="897" cy="603"/>
              </a:xfrm>
              <a:custGeom>
                <a:avLst/>
                <a:gdLst>
                  <a:gd name="T0" fmla="*/ 897 w 897"/>
                  <a:gd name="T1" fmla="*/ 0 h 603"/>
                  <a:gd name="T2" fmla="*/ 897 w 897"/>
                  <a:gd name="T3" fmla="*/ 603 h 603"/>
                  <a:gd name="T4" fmla="*/ 0 w 897"/>
                  <a:gd name="T5" fmla="*/ 603 h 603"/>
                  <a:gd name="T6" fmla="*/ 1 w 897"/>
                  <a:gd name="T7" fmla="*/ 262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1" y="262"/>
                    </a:lnTo>
                  </a:path>
                </a:pathLst>
              </a:custGeom>
              <a:noFill/>
              <a:ln w="9525" cap="flat" cmpd="sng">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5" name="Line 872"/>
              <p:cNvSpPr>
                <a:spLocks noChangeShapeType="1"/>
              </p:cNvSpPr>
              <p:nvPr/>
            </p:nvSpPr>
            <p:spPr bwMode="auto">
              <a:xfrm flipH="1">
                <a:off x="1765" y="2409"/>
                <a:ext cx="212" cy="1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6" name="Line 873"/>
              <p:cNvSpPr>
                <a:spLocks noChangeShapeType="1"/>
              </p:cNvSpPr>
              <p:nvPr/>
            </p:nvSpPr>
            <p:spPr bwMode="auto">
              <a:xfrm>
                <a:off x="1617" y="2328"/>
                <a:ext cx="0" cy="633"/>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7" name="Line 874"/>
              <p:cNvSpPr>
                <a:spLocks noChangeShapeType="1"/>
              </p:cNvSpPr>
              <p:nvPr/>
            </p:nvSpPr>
            <p:spPr bwMode="auto">
              <a:xfrm>
                <a:off x="1620" y="2409"/>
                <a:ext cx="165"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8" name="Line 875"/>
              <p:cNvSpPr>
                <a:spLocks noChangeShapeType="1"/>
              </p:cNvSpPr>
              <p:nvPr/>
            </p:nvSpPr>
            <p:spPr bwMode="auto">
              <a:xfrm>
                <a:off x="1974" y="2408"/>
                <a:ext cx="729" cy="3"/>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9" name="Rectangle 876"/>
              <p:cNvSpPr>
                <a:spLocks noChangeArrowheads="1"/>
              </p:cNvSpPr>
              <p:nvPr/>
            </p:nvSpPr>
            <p:spPr bwMode="auto">
              <a:xfrm>
                <a:off x="2705" y="2298"/>
                <a:ext cx="133" cy="311"/>
              </a:xfrm>
              <a:prstGeom prst="rect">
                <a:avLst/>
              </a:prstGeom>
              <a:noFill/>
              <a:ln w="190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190" name="Line 877"/>
              <p:cNvSpPr>
                <a:spLocks noChangeShapeType="1"/>
              </p:cNvSpPr>
              <p:nvPr/>
            </p:nvSpPr>
            <p:spPr bwMode="auto">
              <a:xfrm>
                <a:off x="2700" y="2373"/>
                <a:ext cx="135" cy="1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1" name="Line 878"/>
              <p:cNvSpPr>
                <a:spLocks noChangeShapeType="1"/>
              </p:cNvSpPr>
              <p:nvPr/>
            </p:nvSpPr>
            <p:spPr bwMode="auto">
              <a:xfrm>
                <a:off x="2841" y="2403"/>
                <a:ext cx="128"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2" name="Line 879"/>
              <p:cNvSpPr>
                <a:spLocks noChangeShapeType="1"/>
              </p:cNvSpPr>
              <p:nvPr/>
            </p:nvSpPr>
            <p:spPr bwMode="auto">
              <a:xfrm>
                <a:off x="2968" y="2298"/>
                <a:ext cx="1" cy="62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3" name="Line 880"/>
              <p:cNvSpPr>
                <a:spLocks noChangeShapeType="1"/>
              </p:cNvSpPr>
              <p:nvPr/>
            </p:nvSpPr>
            <p:spPr bwMode="auto">
              <a:xfrm>
                <a:off x="1616" y="2862"/>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 name="Line 881"/>
              <p:cNvSpPr>
                <a:spLocks noChangeShapeType="1"/>
              </p:cNvSpPr>
              <p:nvPr/>
            </p:nvSpPr>
            <p:spPr bwMode="auto">
              <a:xfrm flipV="1">
                <a:off x="1757" y="2862"/>
                <a:ext cx="207"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5" name="Line 882"/>
              <p:cNvSpPr>
                <a:spLocks noChangeShapeType="1"/>
              </p:cNvSpPr>
              <p:nvPr/>
            </p:nvSpPr>
            <p:spPr bwMode="auto">
              <a:xfrm>
                <a:off x="1968" y="2862"/>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6" name="Line 883"/>
              <p:cNvSpPr>
                <a:spLocks noChangeShapeType="1"/>
              </p:cNvSpPr>
              <p:nvPr/>
            </p:nvSpPr>
            <p:spPr bwMode="auto">
              <a:xfrm flipV="1">
                <a:off x="2258" y="2799"/>
                <a:ext cx="1"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7" name="Line 884"/>
              <p:cNvSpPr>
                <a:spLocks noChangeShapeType="1"/>
              </p:cNvSpPr>
              <p:nvPr/>
            </p:nvSpPr>
            <p:spPr bwMode="auto">
              <a:xfrm>
                <a:off x="2244" y="2751"/>
                <a:ext cx="218" cy="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8" name="Line 885"/>
              <p:cNvSpPr>
                <a:spLocks noChangeShapeType="1"/>
              </p:cNvSpPr>
              <p:nvPr/>
            </p:nvSpPr>
            <p:spPr bwMode="auto">
              <a:xfrm flipV="1">
                <a:off x="2458" y="2850"/>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9" name="Line 886"/>
              <p:cNvSpPr>
                <a:spLocks noChangeShapeType="1"/>
              </p:cNvSpPr>
              <p:nvPr/>
            </p:nvSpPr>
            <p:spPr bwMode="auto">
              <a:xfrm flipV="1">
                <a:off x="2564" y="2412"/>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0" name="Text Box 887"/>
              <p:cNvSpPr txBox="1">
                <a:spLocks noChangeArrowheads="1"/>
              </p:cNvSpPr>
              <p:nvPr/>
            </p:nvSpPr>
            <p:spPr bwMode="auto">
              <a:xfrm>
                <a:off x="1759" y="2176"/>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201" name="Object 888"/>
              <p:cNvGraphicFramePr>
                <a:graphicFrameLocks noChangeAspect="1"/>
              </p:cNvGraphicFramePr>
              <p:nvPr/>
            </p:nvGraphicFramePr>
            <p:xfrm>
              <a:off x="2312" y="2595"/>
              <a:ext cx="132" cy="226"/>
            </p:xfrm>
            <a:graphic>
              <a:graphicData uri="http://schemas.openxmlformats.org/presentationml/2006/ole">
                <mc:AlternateContent xmlns:mc="http://schemas.openxmlformats.org/markup-compatibility/2006">
                  <mc:Choice xmlns:v="urn:schemas-microsoft-com:vml" Requires="v">
                    <p:oleObj spid="_x0000_s53368" name="Equation" r:id="rId15" imgW="126780" imgH="215526" progId="Equation.DSMT4">
                      <p:embed/>
                    </p:oleObj>
                  </mc:Choice>
                  <mc:Fallback>
                    <p:oleObj name="Equation" r:id="rId15"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2" y="2595"/>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2" name="Text Box 889"/>
              <p:cNvSpPr txBox="1">
                <a:spLocks noChangeArrowheads="1"/>
              </p:cNvSpPr>
              <p:nvPr/>
            </p:nvSpPr>
            <p:spPr bwMode="auto">
              <a:xfrm>
                <a:off x="1716" y="2628"/>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203" name="Text Box 890"/>
              <p:cNvSpPr txBox="1">
                <a:spLocks noChangeArrowheads="1"/>
              </p:cNvSpPr>
              <p:nvPr/>
            </p:nvSpPr>
            <p:spPr bwMode="auto">
              <a:xfrm>
                <a:off x="2658" y="2070"/>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204" name="Text Box 891"/>
              <p:cNvSpPr txBox="1">
                <a:spLocks noChangeArrowheads="1"/>
              </p:cNvSpPr>
              <p:nvPr/>
            </p:nvSpPr>
            <p:spPr bwMode="auto">
              <a:xfrm>
                <a:off x="1428" y="2190"/>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205" name="Text Box 892"/>
              <p:cNvSpPr txBox="1">
                <a:spLocks noChangeArrowheads="1"/>
              </p:cNvSpPr>
              <p:nvPr/>
            </p:nvSpPr>
            <p:spPr bwMode="auto">
              <a:xfrm>
                <a:off x="2860" y="2938"/>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sp>
            <p:nvSpPr>
              <p:cNvPr id="206" name="Line 893"/>
              <p:cNvSpPr>
                <a:spLocks noChangeShapeType="1"/>
              </p:cNvSpPr>
              <p:nvPr/>
            </p:nvSpPr>
            <p:spPr bwMode="auto">
              <a:xfrm>
                <a:off x="2565" y="2410"/>
                <a:ext cx="136"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 name="Line 894"/>
              <p:cNvSpPr>
                <a:spLocks noChangeShapeType="1"/>
              </p:cNvSpPr>
              <p:nvPr/>
            </p:nvSpPr>
            <p:spPr bwMode="auto">
              <a:xfrm flipH="1">
                <a:off x="1617" y="2864"/>
                <a:ext cx="0" cy="14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208" name="Group 1037"/>
          <p:cNvGrpSpPr>
            <a:grpSpLocks/>
          </p:cNvGrpSpPr>
          <p:nvPr/>
        </p:nvGrpSpPr>
        <p:grpSpPr bwMode="auto">
          <a:xfrm>
            <a:off x="1358900" y="4430713"/>
            <a:ext cx="2768600" cy="2051050"/>
            <a:chOff x="832" y="2605"/>
            <a:chExt cx="1744" cy="1292"/>
          </a:xfrm>
        </p:grpSpPr>
        <p:sp>
          <p:nvSpPr>
            <p:cNvPr id="209" name="Rectangle 922"/>
            <p:cNvSpPr>
              <a:spLocks noChangeArrowheads="1"/>
            </p:cNvSpPr>
            <p:nvPr/>
          </p:nvSpPr>
          <p:spPr bwMode="auto">
            <a:xfrm>
              <a:off x="879" y="2627"/>
              <a:ext cx="1579" cy="127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grpSp>
          <p:nvGrpSpPr>
            <p:cNvPr id="210" name="Group 1036"/>
            <p:cNvGrpSpPr>
              <a:grpSpLocks/>
            </p:cNvGrpSpPr>
            <p:nvPr/>
          </p:nvGrpSpPr>
          <p:grpSpPr bwMode="auto">
            <a:xfrm>
              <a:off x="832" y="2605"/>
              <a:ext cx="1744" cy="1143"/>
              <a:chOff x="832" y="2605"/>
              <a:chExt cx="1744" cy="1143"/>
            </a:xfrm>
          </p:grpSpPr>
          <p:sp>
            <p:nvSpPr>
              <p:cNvPr id="211" name="Freeform 924"/>
              <p:cNvSpPr>
                <a:spLocks/>
              </p:cNvSpPr>
              <p:nvPr/>
            </p:nvSpPr>
            <p:spPr bwMode="auto">
              <a:xfrm>
                <a:off x="1276" y="3145"/>
                <a:ext cx="897" cy="603"/>
              </a:xfrm>
              <a:custGeom>
                <a:avLst/>
                <a:gdLst>
                  <a:gd name="T0" fmla="*/ 897 w 897"/>
                  <a:gd name="T1" fmla="*/ 0 h 603"/>
                  <a:gd name="T2" fmla="*/ 897 w 897"/>
                  <a:gd name="T3" fmla="*/ 603 h 603"/>
                  <a:gd name="T4" fmla="*/ 0 w 897"/>
                  <a:gd name="T5" fmla="*/ 603 h 603"/>
                  <a:gd name="T6" fmla="*/ 1 w 897"/>
                  <a:gd name="T7" fmla="*/ 262 h 603"/>
                  <a:gd name="T8" fmla="*/ 0 60000 65536"/>
                  <a:gd name="T9" fmla="*/ 0 60000 65536"/>
                  <a:gd name="T10" fmla="*/ 0 60000 65536"/>
                  <a:gd name="T11" fmla="*/ 0 60000 65536"/>
                  <a:gd name="T12" fmla="*/ 0 w 897"/>
                  <a:gd name="T13" fmla="*/ 0 h 603"/>
                  <a:gd name="T14" fmla="*/ 897 w 897"/>
                  <a:gd name="T15" fmla="*/ 603 h 603"/>
                </a:gdLst>
                <a:ahLst/>
                <a:cxnLst>
                  <a:cxn ang="T8">
                    <a:pos x="T0" y="T1"/>
                  </a:cxn>
                  <a:cxn ang="T9">
                    <a:pos x="T2" y="T3"/>
                  </a:cxn>
                  <a:cxn ang="T10">
                    <a:pos x="T4" y="T5"/>
                  </a:cxn>
                  <a:cxn ang="T11">
                    <a:pos x="T6" y="T7"/>
                  </a:cxn>
                </a:cxnLst>
                <a:rect l="T12" t="T13" r="T14" b="T15"/>
                <a:pathLst>
                  <a:path w="897" h="603">
                    <a:moveTo>
                      <a:pt x="897" y="0"/>
                    </a:moveTo>
                    <a:lnTo>
                      <a:pt x="897" y="603"/>
                    </a:lnTo>
                    <a:lnTo>
                      <a:pt x="0" y="603"/>
                    </a:lnTo>
                    <a:lnTo>
                      <a:pt x="1" y="262"/>
                    </a:ln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12" name="Line 925"/>
              <p:cNvSpPr>
                <a:spLocks noChangeShapeType="1"/>
              </p:cNvSpPr>
              <p:nvPr/>
            </p:nvSpPr>
            <p:spPr bwMode="auto">
              <a:xfrm flipH="1">
                <a:off x="1169" y="2944"/>
                <a:ext cx="212" cy="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3" name="Line 926"/>
              <p:cNvSpPr>
                <a:spLocks noChangeShapeType="1"/>
              </p:cNvSpPr>
              <p:nvPr/>
            </p:nvSpPr>
            <p:spPr bwMode="auto">
              <a:xfrm>
                <a:off x="1021" y="2863"/>
                <a:ext cx="0" cy="6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4" name="Line 927"/>
              <p:cNvSpPr>
                <a:spLocks noChangeShapeType="1"/>
              </p:cNvSpPr>
              <p:nvPr/>
            </p:nvSpPr>
            <p:spPr bwMode="auto">
              <a:xfrm>
                <a:off x="1024" y="2944"/>
                <a:ext cx="1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 name="Line 928"/>
              <p:cNvSpPr>
                <a:spLocks noChangeShapeType="1"/>
              </p:cNvSpPr>
              <p:nvPr/>
            </p:nvSpPr>
            <p:spPr bwMode="auto">
              <a:xfrm>
                <a:off x="1378" y="2943"/>
                <a:ext cx="72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 name="Rectangle 929"/>
              <p:cNvSpPr>
                <a:spLocks noChangeArrowheads="1"/>
              </p:cNvSpPr>
              <p:nvPr/>
            </p:nvSpPr>
            <p:spPr bwMode="auto">
              <a:xfrm>
                <a:off x="2109" y="2833"/>
                <a:ext cx="133" cy="311"/>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endParaRPr lang="fr-FR" altLang="fr-FR"/>
              </a:p>
            </p:txBody>
          </p:sp>
          <p:sp>
            <p:nvSpPr>
              <p:cNvPr id="217" name="Line 930"/>
              <p:cNvSpPr>
                <a:spLocks noChangeShapeType="1"/>
              </p:cNvSpPr>
              <p:nvPr/>
            </p:nvSpPr>
            <p:spPr bwMode="auto">
              <a:xfrm>
                <a:off x="2104" y="2908"/>
                <a:ext cx="135" cy="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 name="Line 931"/>
              <p:cNvSpPr>
                <a:spLocks noChangeShapeType="1"/>
              </p:cNvSpPr>
              <p:nvPr/>
            </p:nvSpPr>
            <p:spPr bwMode="auto">
              <a:xfrm>
                <a:off x="2245" y="2938"/>
                <a:ext cx="1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 name="Line 932"/>
              <p:cNvSpPr>
                <a:spLocks noChangeShapeType="1"/>
              </p:cNvSpPr>
              <p:nvPr/>
            </p:nvSpPr>
            <p:spPr bwMode="auto">
              <a:xfrm>
                <a:off x="2372" y="2833"/>
                <a:ext cx="1" cy="6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 name="Line 933"/>
              <p:cNvSpPr>
                <a:spLocks noChangeShapeType="1"/>
              </p:cNvSpPr>
              <p:nvPr/>
            </p:nvSpPr>
            <p:spPr bwMode="auto">
              <a:xfrm>
                <a:off x="1020" y="3397"/>
                <a:ext cx="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1" name="Line 934"/>
              <p:cNvSpPr>
                <a:spLocks noChangeShapeType="1"/>
              </p:cNvSpPr>
              <p:nvPr/>
            </p:nvSpPr>
            <p:spPr bwMode="auto">
              <a:xfrm flipV="1">
                <a:off x="1161" y="3397"/>
                <a:ext cx="207" cy="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2" name="Line 935"/>
              <p:cNvSpPr>
                <a:spLocks noChangeShapeType="1"/>
              </p:cNvSpPr>
              <p:nvPr/>
            </p:nvSpPr>
            <p:spPr bwMode="auto">
              <a:xfrm>
                <a:off x="1372" y="3397"/>
                <a:ext cx="2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 name="Line 936"/>
              <p:cNvSpPr>
                <a:spLocks noChangeShapeType="1"/>
              </p:cNvSpPr>
              <p:nvPr/>
            </p:nvSpPr>
            <p:spPr bwMode="auto">
              <a:xfrm flipV="1">
                <a:off x="1662" y="3334"/>
                <a:ext cx="1"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4" name="Line 937"/>
              <p:cNvSpPr>
                <a:spLocks noChangeShapeType="1"/>
              </p:cNvSpPr>
              <p:nvPr/>
            </p:nvSpPr>
            <p:spPr bwMode="auto">
              <a:xfrm>
                <a:off x="1602" y="3332"/>
                <a:ext cx="264" cy="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 name="Line 938"/>
              <p:cNvSpPr>
                <a:spLocks noChangeShapeType="1"/>
              </p:cNvSpPr>
              <p:nvPr/>
            </p:nvSpPr>
            <p:spPr bwMode="auto">
              <a:xfrm flipV="1">
                <a:off x="1862" y="3385"/>
                <a:ext cx="108"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 name="Line 939"/>
              <p:cNvSpPr>
                <a:spLocks noChangeShapeType="1"/>
              </p:cNvSpPr>
              <p:nvPr/>
            </p:nvSpPr>
            <p:spPr bwMode="auto">
              <a:xfrm flipV="1">
                <a:off x="1968" y="2947"/>
                <a:ext cx="0" cy="4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 name="Text Box 940"/>
              <p:cNvSpPr txBox="1">
                <a:spLocks noChangeArrowheads="1"/>
              </p:cNvSpPr>
              <p:nvPr/>
            </p:nvSpPr>
            <p:spPr bwMode="auto">
              <a:xfrm>
                <a:off x="1163" y="2711"/>
                <a:ext cx="2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a</a:t>
                </a:r>
              </a:p>
            </p:txBody>
          </p:sp>
          <p:graphicFrame>
            <p:nvGraphicFramePr>
              <p:cNvPr id="228" name="Object 941"/>
              <p:cNvGraphicFramePr>
                <a:graphicFrameLocks noChangeAspect="1"/>
              </p:cNvGraphicFramePr>
              <p:nvPr/>
            </p:nvGraphicFramePr>
            <p:xfrm>
              <a:off x="1716" y="3130"/>
              <a:ext cx="132" cy="226"/>
            </p:xfrm>
            <a:graphic>
              <a:graphicData uri="http://schemas.openxmlformats.org/presentationml/2006/ole">
                <mc:AlternateContent xmlns:mc="http://schemas.openxmlformats.org/markup-compatibility/2006">
                  <mc:Choice xmlns:v="urn:schemas-microsoft-com:vml" Requires="v">
                    <p:oleObj spid="_x0000_s53369" name="Equation" r:id="rId16" imgW="126780" imgH="215526" progId="Equation.DSMT4">
                      <p:embed/>
                    </p:oleObj>
                  </mc:Choice>
                  <mc:Fallback>
                    <p:oleObj name="Equation" r:id="rId16"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6" y="3130"/>
                            <a:ext cx="1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9" name="Text Box 942"/>
              <p:cNvSpPr txBox="1">
                <a:spLocks noChangeArrowheads="1"/>
              </p:cNvSpPr>
              <p:nvPr/>
            </p:nvSpPr>
            <p:spPr bwMode="auto">
              <a:xfrm>
                <a:off x="1120" y="3163"/>
                <a:ext cx="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230" name="Text Box 943"/>
              <p:cNvSpPr txBox="1">
                <a:spLocks noChangeArrowheads="1"/>
              </p:cNvSpPr>
              <p:nvPr/>
            </p:nvSpPr>
            <p:spPr bwMode="auto">
              <a:xfrm>
                <a:off x="2062" y="2605"/>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800">
                    <a:latin typeface="Arial" charset="0"/>
                  </a:rPr>
                  <a:t>R</a:t>
                </a:r>
              </a:p>
            </p:txBody>
          </p:sp>
          <p:sp>
            <p:nvSpPr>
              <p:cNvPr id="231" name="Text Box 944"/>
              <p:cNvSpPr txBox="1">
                <a:spLocks noChangeArrowheads="1"/>
              </p:cNvSpPr>
              <p:nvPr/>
            </p:nvSpPr>
            <p:spPr bwMode="auto">
              <a:xfrm>
                <a:off x="832" y="2725"/>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0 V</a:t>
                </a:r>
              </a:p>
            </p:txBody>
          </p:sp>
          <p:sp>
            <p:nvSpPr>
              <p:cNvPr id="232" name="Text Box 945"/>
              <p:cNvSpPr txBox="1">
                <a:spLocks noChangeArrowheads="1"/>
              </p:cNvSpPr>
              <p:nvPr/>
            </p:nvSpPr>
            <p:spPr bwMode="auto">
              <a:xfrm>
                <a:off x="2264" y="3473"/>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eaLnBrk="1" hangingPunct="1"/>
                <a:r>
                  <a:rPr lang="fr-FR" altLang="fr-FR" sz="1000">
                    <a:latin typeface="Arial" charset="0"/>
                  </a:rPr>
                  <a:t>12 V</a:t>
                </a:r>
              </a:p>
            </p:txBody>
          </p:sp>
          <p:sp>
            <p:nvSpPr>
              <p:cNvPr id="233" name="Line 946"/>
              <p:cNvSpPr>
                <a:spLocks noChangeShapeType="1"/>
              </p:cNvSpPr>
              <p:nvPr/>
            </p:nvSpPr>
            <p:spPr bwMode="auto">
              <a:xfrm>
                <a:off x="1969" y="2945"/>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4" name="Line 947"/>
              <p:cNvSpPr>
                <a:spLocks noChangeShapeType="1"/>
              </p:cNvSpPr>
              <p:nvPr/>
            </p:nvSpPr>
            <p:spPr bwMode="auto">
              <a:xfrm flipH="1">
                <a:off x="1021" y="3399"/>
                <a:ext cx="0" cy="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235" name="ZoneTexte 234"/>
          <p:cNvSpPr txBox="1">
            <a:spLocks noChangeArrowheads="1"/>
          </p:cNvSpPr>
          <p:nvPr/>
        </p:nvSpPr>
        <p:spPr bwMode="auto">
          <a:xfrm>
            <a:off x="2684462" y="8858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1600">
                <a:solidFill>
                  <a:schemeClr val="tx1"/>
                </a:solidFill>
                <a:latin typeface="Times New Roman" pitchFamily="18" charset="0"/>
                <a:cs typeface="Times New Roman" pitchFamily="18" charset="0"/>
              </a:defRPr>
            </a:lvl9pPr>
          </a:lstStyle>
          <a:p>
            <a:pPr algn="ctr" eaLnBrk="1" hangingPunct="1"/>
            <a:r>
              <a:rPr lang="fr-FR" altLang="fr-FR" sz="2000" b="1" dirty="0"/>
              <a:t>Réalisation d’une mémoire</a:t>
            </a:r>
          </a:p>
        </p:txBody>
      </p:sp>
    </p:spTree>
    <p:extLst>
      <p:ext uri="{BB962C8B-B14F-4D97-AF65-F5344CB8AC3E}">
        <p14:creationId xmlns:p14="http://schemas.microsoft.com/office/powerpoint/2010/main" val="16808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strVal val="#ppt_w*0.70"/>
                                          </p:val>
                                        </p:tav>
                                        <p:tav tm="100000">
                                          <p:val>
                                            <p:strVal val="#ppt_w"/>
                                          </p:val>
                                        </p:tav>
                                      </p:tavLst>
                                    </p:anim>
                                    <p:anim calcmode="lin" valueType="num">
                                      <p:cBhvr>
                                        <p:cTn id="12" dur="1000" fill="hold"/>
                                        <p:tgtEl>
                                          <p:spTgt spid="33"/>
                                        </p:tgtEl>
                                        <p:attrNameLst>
                                          <p:attrName>ppt_h</p:attrName>
                                        </p:attrNameLst>
                                      </p:cBhvr>
                                      <p:tavLst>
                                        <p:tav tm="0">
                                          <p:val>
                                            <p:strVal val="#ppt_h"/>
                                          </p:val>
                                        </p:tav>
                                        <p:tav tm="100000">
                                          <p:val>
                                            <p:strVal val="#ppt_h"/>
                                          </p:val>
                                        </p:tav>
                                      </p:tavLst>
                                    </p:anim>
                                    <p:animEffect transition="in" filter="fade">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par>
                          <p:cTn id="25" fill="hold">
                            <p:stCondLst>
                              <p:cond delay="500"/>
                            </p:stCondLst>
                            <p:childTnLst>
                              <p:par>
                                <p:cTn id="26" presetID="55"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strVal val="#ppt_w*0.70"/>
                                          </p:val>
                                        </p:tav>
                                        <p:tav tm="100000">
                                          <p:val>
                                            <p:strVal val="#ppt_w"/>
                                          </p:val>
                                        </p:tav>
                                      </p:tavLst>
                                    </p:anim>
                                    <p:anim calcmode="lin" valueType="num">
                                      <p:cBhvr>
                                        <p:cTn id="29" dur="1000" fill="hold"/>
                                        <p:tgtEl>
                                          <p:spTgt spid="34"/>
                                        </p:tgtEl>
                                        <p:attrNameLst>
                                          <p:attrName>ppt_h</p:attrName>
                                        </p:attrNameLst>
                                      </p:cBhvr>
                                      <p:tavLst>
                                        <p:tav tm="0">
                                          <p:val>
                                            <p:strVal val="#ppt_h"/>
                                          </p:val>
                                        </p:tav>
                                        <p:tav tm="100000">
                                          <p:val>
                                            <p:strVal val="#ppt_h"/>
                                          </p:val>
                                        </p:tav>
                                      </p:tavLst>
                                    </p:anim>
                                    <p:animEffect transition="in" filter="fade">
                                      <p:cBhvr>
                                        <p:cTn id="30" dur="1000"/>
                                        <p:tgtEl>
                                          <p:spTgt spid="34"/>
                                        </p:tgtEl>
                                      </p:cBhvr>
                                    </p:animEffec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par>
                          <p:cTn id="38" fill="hold">
                            <p:stCondLst>
                              <p:cond delay="0"/>
                            </p:stCondLst>
                            <p:childTnLst>
                              <p:par>
                                <p:cTn id="39" presetID="55"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strVal val="#ppt_w*0.70"/>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Effect transition="in" filter="fade">
                                      <p:cBhvr>
                                        <p:cTn id="43" dur="10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childTnLst>
                                </p:cTn>
                              </p:par>
                              <p:par>
                                <p:cTn id="48" presetID="5" presetClass="entr" presetSubtype="10" fill="hold"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checkerboard(across)">
                                      <p:cBhvr>
                                        <p:cTn id="50" dur="500"/>
                                        <p:tgtEl>
                                          <p:spTgt spid="74"/>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checkerboard(across)">
                                      <p:cBhvr>
                                        <p:cTn id="58" dur="500"/>
                                        <p:tgtEl>
                                          <p:spTgt spid="100"/>
                                        </p:tgtEl>
                                      </p:cBhvr>
                                    </p:animEffec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checkerboard(across)">
                                      <p:cBhvr>
                                        <p:cTn id="66" dur="500"/>
                                        <p:tgtEl>
                                          <p:spTgt spid="127"/>
                                        </p:tgtEl>
                                      </p:cBhvr>
                                    </p:animEffec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54"/>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99"/>
                                        </p:tgtEl>
                                        <p:attrNameLst>
                                          <p:attrName>style.visibility</p:attrName>
                                        </p:attrNameLst>
                                      </p:cBhvr>
                                      <p:to>
                                        <p:strVal val="visible"/>
                                      </p:to>
                                    </p:set>
                                  </p:childTnLst>
                                  <p:subTnLst>
                                    <p:set>
                                      <p:cBhvr override="childStyle">
                                        <p:cTn dur="1" fill="hold" display="0" masterRel="nextClick" afterEffect="1"/>
                                        <p:tgtEl>
                                          <p:spTgt spid="99"/>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181"/>
                                        </p:tgtEl>
                                        <p:attrNameLst>
                                          <p:attrName>style.visibility</p:attrName>
                                        </p:attrNameLst>
                                      </p:cBhvr>
                                      <p:to>
                                        <p:strVal val="visible"/>
                                      </p:to>
                                    </p:set>
                                    <p:animEffect transition="in" filter="checkerboard(across)">
                                      <p:cBhvr>
                                        <p:cTn id="81" dur="500"/>
                                        <p:tgtEl>
                                          <p:spTgt spid="181"/>
                                        </p:tgtEl>
                                      </p:cBhvr>
                                    </p:animEffect>
                                  </p:childTnLst>
                                </p:cTn>
                              </p:par>
                            </p:childTnLst>
                          </p:cTn>
                        </p:par>
                        <p:par>
                          <p:cTn id="82" fill="hold">
                            <p:stCondLst>
                              <p:cond delay="500"/>
                            </p:stCondLst>
                            <p:childTnLst>
                              <p:par>
                                <p:cTn id="83" presetID="1" presetClass="entr" presetSubtype="0" fill="hold" nodeType="afterEffect">
                                  <p:stCondLst>
                                    <p:cond delay="0"/>
                                  </p:stCondLst>
                                  <p:childTnLst>
                                    <p:set>
                                      <p:cBhvr>
                                        <p:cTn id="84"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8"/>
                                        </p:tgtEl>
                                        <p:attrNameLst>
                                          <p:attrName>style.visibility</p:attrName>
                                        </p:attrNameLst>
                                      </p:cBhvr>
                                      <p:to>
                                        <p:strVal val="visible"/>
                                      </p:to>
                                    </p:set>
                                  </p:childTnLst>
                                </p:cTn>
                              </p:par>
                            </p:childTnLst>
                          </p:cTn>
                        </p:par>
                        <p:par>
                          <p:cTn id="89" fill="hold">
                            <p:stCondLst>
                              <p:cond delay="0"/>
                            </p:stCondLst>
                            <p:childTnLst>
                              <p:par>
                                <p:cTn id="90" presetID="5"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checkerboard(across)">
                                      <p:cBhvr>
                                        <p:cTn id="92" dur="500"/>
                                        <p:tgtEl>
                                          <p:spTgt spid="98"/>
                                        </p:tgtEl>
                                      </p:cBhvr>
                                    </p:animEffect>
                                  </p:childTnLst>
                                </p:cTn>
                              </p:par>
                            </p:childTnLst>
                          </p:cTn>
                        </p:par>
                        <p:par>
                          <p:cTn id="93" fill="hold">
                            <p:stCondLst>
                              <p:cond delay="500"/>
                            </p:stCondLst>
                            <p:childTnLst>
                              <p:par>
                                <p:cTn id="94" presetID="55" presetClass="entr" presetSubtype="0"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1000" fill="hold"/>
                                        <p:tgtEl>
                                          <p:spTgt spid="38"/>
                                        </p:tgtEl>
                                        <p:attrNameLst>
                                          <p:attrName>ppt_w</p:attrName>
                                        </p:attrNameLst>
                                      </p:cBhvr>
                                      <p:tavLst>
                                        <p:tav tm="0">
                                          <p:val>
                                            <p:strVal val="#ppt_w*0.70"/>
                                          </p:val>
                                        </p:tav>
                                        <p:tav tm="100000">
                                          <p:val>
                                            <p:strVal val="#ppt_w"/>
                                          </p:val>
                                        </p:tav>
                                      </p:tavLst>
                                    </p:anim>
                                    <p:anim calcmode="lin" valueType="num">
                                      <p:cBhvr>
                                        <p:cTn id="97" dur="1000" fill="hold"/>
                                        <p:tgtEl>
                                          <p:spTgt spid="38"/>
                                        </p:tgtEl>
                                        <p:attrNameLst>
                                          <p:attrName>ppt_h</p:attrName>
                                        </p:attrNameLst>
                                      </p:cBhvr>
                                      <p:tavLst>
                                        <p:tav tm="0">
                                          <p:val>
                                            <p:strVal val="#ppt_h"/>
                                          </p:val>
                                        </p:tav>
                                        <p:tav tm="100000">
                                          <p:val>
                                            <p:strVal val="#ppt_h"/>
                                          </p:val>
                                        </p:tav>
                                      </p:tavLst>
                                    </p:anim>
                                    <p:animEffect transition="in" filter="fade">
                                      <p:cBhvr>
                                        <p:cTn id="98" dur="10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checkerboard(across)">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animBg="1"/>
      <p:bldP spid="38" grpId="0" animBg="1"/>
      <p:bldP spid="73" grpId="0" animBg="1"/>
    </p:bldLst>
  </p:timing>
</p:sld>
</file>

<file path=ppt/theme/theme1.xml><?xml version="1.0" encoding="utf-8"?>
<a:theme xmlns:a="http://schemas.openxmlformats.org/drawingml/2006/main" name="modèle ppt fau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fauriel</Template>
  <TotalTime>888</TotalTime>
  <Words>1596</Words>
  <Application>Microsoft Office PowerPoint</Application>
  <PresentationFormat>Affichage à l'écran (4:3)</PresentationFormat>
  <Paragraphs>490</Paragraphs>
  <Slides>27</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29" baseType="lpstr">
      <vt:lpstr>modèle ppt fauriel</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SII</dc:creator>
  <cp:lastModifiedBy>SII</cp:lastModifiedBy>
  <cp:revision>132</cp:revision>
  <dcterms:created xsi:type="dcterms:W3CDTF">2013-08-11T10:54:44Z</dcterms:created>
  <dcterms:modified xsi:type="dcterms:W3CDTF">2016-06-06T14:43:39Z</dcterms:modified>
</cp:coreProperties>
</file>